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8"/>
  </p:notesMasterIdLst>
  <p:sldIdLst>
    <p:sldId id="256" r:id="rId2"/>
    <p:sldId id="257" r:id="rId3"/>
    <p:sldId id="258" r:id="rId4"/>
    <p:sldId id="259" r:id="rId5"/>
    <p:sldId id="260" r:id="rId6"/>
    <p:sldId id="262" r:id="rId7"/>
    <p:sldId id="261" r:id="rId8"/>
    <p:sldId id="263" r:id="rId9"/>
    <p:sldId id="264" r:id="rId10"/>
    <p:sldId id="265"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1" autoAdjust="0"/>
    <p:restoredTop sz="89464" autoAdjust="0"/>
  </p:normalViewPr>
  <p:slideViewPr>
    <p:cSldViewPr snapToGrid="0">
      <p:cViewPr varScale="1">
        <p:scale>
          <a:sx n="65" d="100"/>
          <a:sy n="65" d="100"/>
        </p:scale>
        <p:origin x="-93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73E10-3EBA-465B-B0EF-FAC761E3BFA5}" type="datetimeFigureOut">
              <a:rPr lang="en-GB" smtClean="0"/>
              <a:pPr/>
              <a:t>21/05/2016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22D4-8E81-471A-B2DF-49C15F800C67}" type="slidenum">
              <a:rPr lang="en-GB" smtClean="0"/>
              <a:pPr/>
              <a:t>‹#›</a:t>
            </a:fld>
            <a:endParaRPr lang="en-GB"/>
          </a:p>
        </p:txBody>
      </p:sp>
    </p:spTree>
    <p:extLst>
      <p:ext uri="{BB962C8B-B14F-4D97-AF65-F5344CB8AC3E}">
        <p14:creationId xmlns:p14="http://schemas.microsoft.com/office/powerpoint/2010/main" xmlns="" val="158537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ailyverses.net/hebrews/4/1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St John the Baptist and St </a:t>
            </a:r>
            <a:r>
              <a:rPr lang="en-GB" sz="1200" b="0" i="0" kern="1200" dirty="0" err="1" smtClean="0">
                <a:solidFill>
                  <a:schemeClr val="tx1"/>
                </a:solidFill>
                <a:effectLst/>
                <a:latin typeface="+mn-lt"/>
                <a:ea typeface="+mn-ea"/>
                <a:cs typeface="+mn-cs"/>
              </a:rPr>
              <a:t>Romuald</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are the saints present</a:t>
            </a:r>
            <a:endParaRPr lang="en-GB" dirty="0"/>
          </a:p>
        </p:txBody>
      </p:sp>
      <p:sp>
        <p:nvSpPr>
          <p:cNvPr id="4" name="Slide Number Placeholder 3"/>
          <p:cNvSpPr>
            <a:spLocks noGrp="1"/>
          </p:cNvSpPr>
          <p:nvPr>
            <p:ph type="sldNum" sz="quarter" idx="10"/>
          </p:nvPr>
        </p:nvSpPr>
        <p:spPr/>
        <p:txBody>
          <a:bodyPr/>
          <a:lstStyle/>
          <a:p>
            <a:fld id="{666122D4-8E81-471A-B2DF-49C15F800C67}" type="slidenum">
              <a:rPr lang="en-GB" smtClean="0"/>
              <a:pPr/>
              <a:t>1</a:t>
            </a:fld>
            <a:endParaRPr lang="en-GB"/>
          </a:p>
        </p:txBody>
      </p:sp>
    </p:spTree>
    <p:extLst>
      <p:ext uri="{BB962C8B-B14F-4D97-AF65-F5344CB8AC3E}">
        <p14:creationId xmlns:p14="http://schemas.microsoft.com/office/powerpoint/2010/main" xmlns="" val="335056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Mother of God – Council of Chalcedon 451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“Let us then with</a:t>
            </a:r>
            <a:r>
              <a:rPr lang="en-GB" sz="1200" b="0" i="0" kern="1200" baseline="0" dirty="0" smtClean="0">
                <a:solidFill>
                  <a:schemeClr val="tx1"/>
                </a:solidFill>
                <a:effectLst/>
                <a:latin typeface="+mn-lt"/>
                <a:ea typeface="+mn-ea"/>
                <a:cs typeface="+mn-cs"/>
              </a:rPr>
              <a:t> confidence draw near to the throne </a:t>
            </a:r>
            <a:r>
              <a:rPr lang="en-GB" sz="1200" b="0" i="0" kern="1200" dirty="0" smtClean="0">
                <a:solidFill>
                  <a:schemeClr val="tx1"/>
                </a:solidFill>
                <a:effectLst/>
                <a:latin typeface="+mn-lt"/>
                <a:ea typeface="+mn-ea"/>
                <a:cs typeface="+mn-cs"/>
              </a:rPr>
              <a:t>of grace, that we may receive mercy and find grace to help in our time of need” (</a:t>
            </a:r>
            <a:r>
              <a:rPr lang="en-GB" sz="1200" b="1" i="0" kern="1200" dirty="0" smtClean="0">
                <a:solidFill>
                  <a:schemeClr val="tx1"/>
                </a:solidFill>
                <a:effectLst/>
                <a:latin typeface="+mn-lt"/>
                <a:ea typeface="+mn-ea"/>
                <a:cs typeface="+mn-cs"/>
                <a:hlinkClick r:id="rId3"/>
              </a:rPr>
              <a:t>Hebrews 4:16</a:t>
            </a:r>
            <a:r>
              <a:rPr lang="en-GB" sz="1200" b="1" i="0" kern="1200" dirty="0" smtClean="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666122D4-8E81-471A-B2DF-49C15F800C67}" type="slidenum">
              <a:rPr lang="en-GB" smtClean="0"/>
              <a:pPr/>
              <a:t>2</a:t>
            </a:fld>
            <a:endParaRPr lang="en-GB"/>
          </a:p>
        </p:txBody>
      </p:sp>
    </p:spTree>
    <p:extLst>
      <p:ext uri="{BB962C8B-B14F-4D97-AF65-F5344CB8AC3E}">
        <p14:creationId xmlns:p14="http://schemas.microsoft.com/office/powerpoint/2010/main" xmlns="" val="3160748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919273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2680386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1754094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363579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262979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421792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132523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56963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1416436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27138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A077A1-B2DB-4EC1-BBBB-784230461780}" type="datetimeFigureOut">
              <a:rPr lang="en-GB" smtClean="0"/>
              <a:pPr/>
              <a:t>21/05/2016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2937225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077A1-B2DB-4EC1-BBBB-784230461780}" type="datetimeFigureOut">
              <a:rPr lang="en-GB" smtClean="0"/>
              <a:pPr/>
              <a:t>21/05/2016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7159D-91A5-4F01-AABA-1798AAF0D67F}" type="slidenum">
              <a:rPr lang="en-GB" smtClean="0"/>
              <a:pPr/>
              <a:t>‹#›</a:t>
            </a:fld>
            <a:endParaRPr lang="en-GB"/>
          </a:p>
        </p:txBody>
      </p:sp>
    </p:spTree>
    <p:extLst>
      <p:ext uri="{BB962C8B-B14F-4D97-AF65-F5344CB8AC3E}">
        <p14:creationId xmlns:p14="http://schemas.microsoft.com/office/powerpoint/2010/main" xmlns="" val="20703789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2678" y="145773"/>
            <a:ext cx="4373218" cy="5499653"/>
          </a:xfrm>
        </p:spPr>
        <p:txBody>
          <a:bodyPr>
            <a:noAutofit/>
          </a:bodyPr>
          <a:lstStyle/>
          <a:p>
            <a:r>
              <a:rPr lang="en-GB" sz="4800" b="1" dirty="0">
                <a:latin typeface="Georgia" panose="02040502050405020303" pitchFamily="18" charset="0"/>
              </a:rPr>
              <a:t>Mary, Mother of Mercy – her </a:t>
            </a:r>
            <a:r>
              <a:rPr lang="en-GB" sz="4800" b="1" dirty="0" smtClean="0">
                <a:latin typeface="Georgia" panose="02040502050405020303" pitchFamily="18" charset="0"/>
              </a:rPr>
              <a:t>Cooperation </a:t>
            </a:r>
            <a:r>
              <a:rPr lang="en-GB" sz="4800" b="1" dirty="0">
                <a:latin typeface="Georgia" panose="02040502050405020303" pitchFamily="18" charset="0"/>
              </a:rPr>
              <a:t>with her Son’s </a:t>
            </a:r>
            <a:r>
              <a:rPr lang="en-GB" sz="4800" b="1" dirty="0" smtClean="0">
                <a:latin typeface="Georgia" panose="02040502050405020303" pitchFamily="18" charset="0"/>
              </a:rPr>
              <a:t>Work </a:t>
            </a:r>
            <a:r>
              <a:rPr lang="en-GB" sz="4800" b="1" dirty="0">
                <a:latin typeface="Georgia" panose="02040502050405020303" pitchFamily="18" charset="0"/>
              </a:rPr>
              <a:t>of our </a:t>
            </a:r>
            <a:r>
              <a:rPr lang="en-GB" sz="4800" b="1" dirty="0" smtClean="0">
                <a:latin typeface="Georgia" panose="02040502050405020303" pitchFamily="18" charset="0"/>
              </a:rPr>
              <a:t>Salvation </a:t>
            </a:r>
            <a:endParaRPr lang="en-GB" sz="4800" b="1" dirty="0">
              <a:latin typeface="Georgia" panose="02040502050405020303" pitchFamily="18" charset="0"/>
            </a:endParaRPr>
          </a:p>
        </p:txBody>
      </p:sp>
      <p:pic>
        <p:nvPicPr>
          <p:cNvPr id="4" name="Picture 3"/>
          <p:cNvPicPr>
            <a:picLocks noChangeAspect="1"/>
          </p:cNvPicPr>
          <p:nvPr/>
        </p:nvPicPr>
        <p:blipFill>
          <a:blip r:embed="rId3" cstate="print"/>
          <a:stretch>
            <a:fillRect/>
          </a:stretch>
        </p:blipFill>
        <p:spPr>
          <a:xfrm>
            <a:off x="293442" y="258729"/>
            <a:ext cx="5993058" cy="6502468"/>
          </a:xfrm>
          <a:prstGeom prst="rect">
            <a:avLst/>
          </a:prstGeom>
        </p:spPr>
      </p:pic>
      <p:sp>
        <p:nvSpPr>
          <p:cNvPr id="5" name="Title 1"/>
          <p:cNvSpPr txBox="1">
            <a:spLocks/>
          </p:cNvSpPr>
          <p:nvPr/>
        </p:nvSpPr>
        <p:spPr>
          <a:xfrm>
            <a:off x="6652591" y="5804452"/>
            <a:ext cx="5128592" cy="8083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smtClean="0">
                <a:latin typeface="Georgia" panose="02040502050405020303" pitchFamily="18" charset="0"/>
              </a:rPr>
              <a:t>Fra Filippo Lippi Adoration of the Child with Saints (c. 1463)</a:t>
            </a:r>
            <a:endParaRPr lang="en-GB" sz="2400" b="1" dirty="0">
              <a:latin typeface="Georgia" panose="02040502050405020303" pitchFamily="18" charset="0"/>
            </a:endParaRPr>
          </a:p>
        </p:txBody>
      </p:sp>
    </p:spTree>
    <p:extLst>
      <p:ext uri="{BB962C8B-B14F-4D97-AF65-F5344CB8AC3E}">
        <p14:creationId xmlns:p14="http://schemas.microsoft.com/office/powerpoint/2010/main" xmlns="" val="785998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43"/>
            <a:ext cx="10515600" cy="834345"/>
          </a:xfrm>
        </p:spPr>
        <p:txBody>
          <a:bodyPr>
            <a:normAutofit/>
          </a:bodyPr>
          <a:lstStyle/>
          <a:p>
            <a:pPr lvl="0"/>
            <a:r>
              <a:rPr lang="en-GB" b="1" dirty="0" smtClean="0">
                <a:latin typeface="Georgia" panose="02040502050405020303" pitchFamily="18" charset="0"/>
              </a:rPr>
              <a:t>When The Time Was Right</a:t>
            </a:r>
            <a:endParaRPr lang="en-GB" dirty="0"/>
          </a:p>
        </p:txBody>
      </p:sp>
      <p:sp>
        <p:nvSpPr>
          <p:cNvPr id="3" name="Content Placeholder 2"/>
          <p:cNvSpPr>
            <a:spLocks noGrp="1"/>
          </p:cNvSpPr>
          <p:nvPr>
            <p:ph idx="1"/>
          </p:nvPr>
        </p:nvSpPr>
        <p:spPr>
          <a:xfrm>
            <a:off x="678543" y="1320800"/>
            <a:ext cx="5112657" cy="4841649"/>
          </a:xfrm>
        </p:spPr>
        <p:txBody>
          <a:bodyPr>
            <a:normAutofit/>
          </a:bodyPr>
          <a:lstStyle/>
          <a:p>
            <a:r>
              <a:rPr lang="en-GB" dirty="0" smtClean="0">
                <a:latin typeface="Georgia" panose="02040502050405020303" pitchFamily="18" charset="0"/>
              </a:rPr>
              <a:t>“When the time had fully come, God sent forth His Son, born of a woman, born under the Law, to redeem those who were under the Law, so that we might receive adoption as sons.  And because you are sons, God has sent the Spirit of His Son into our hearts, crying “Abba, Father!”  (Gal. 4:4-6).</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937829" y="929639"/>
            <a:ext cx="4847046" cy="5865333"/>
          </a:xfrm>
          <a:prstGeom prst="rect">
            <a:avLst/>
          </a:prstGeom>
        </p:spPr>
      </p:pic>
      <p:sp>
        <p:nvSpPr>
          <p:cNvPr id="5" name="Content Placeholder 2"/>
          <p:cNvSpPr txBox="1">
            <a:spLocks/>
          </p:cNvSpPr>
          <p:nvPr/>
        </p:nvSpPr>
        <p:spPr>
          <a:xfrm>
            <a:off x="2554514" y="6332784"/>
            <a:ext cx="4238172" cy="427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smtClean="0">
                <a:latin typeface="Georgia" panose="02040502050405020303" pitchFamily="18" charset="0"/>
              </a:rPr>
              <a:t>Robert </a:t>
            </a:r>
            <a:r>
              <a:rPr lang="en-GB" sz="1800" dirty="0" err="1" smtClean="0">
                <a:latin typeface="Georgia" panose="02040502050405020303" pitchFamily="18" charset="0"/>
              </a:rPr>
              <a:t>Campin</a:t>
            </a:r>
            <a:r>
              <a:rPr lang="en-GB" sz="1800" dirty="0">
                <a:latin typeface="Georgia" panose="02040502050405020303" pitchFamily="18" charset="0"/>
              </a:rPr>
              <a:t>,</a:t>
            </a:r>
            <a:r>
              <a:rPr lang="en-GB" sz="1800" dirty="0" smtClean="0">
                <a:latin typeface="Georgia" panose="02040502050405020303" pitchFamily="18" charset="0"/>
              </a:rPr>
              <a:t> Birth of Christ, </a:t>
            </a:r>
            <a:r>
              <a:rPr lang="en-GB" sz="1800" dirty="0" smtClean="0"/>
              <a:t>1425-30</a:t>
            </a:r>
            <a:endParaRPr lang="en-GB" sz="1800" dirty="0">
              <a:latin typeface="Georgia" panose="02040502050405020303" pitchFamily="18" charset="0"/>
            </a:endParaRPr>
          </a:p>
        </p:txBody>
      </p:sp>
    </p:spTree>
    <p:extLst>
      <p:ext uri="{BB962C8B-B14F-4D97-AF65-F5344CB8AC3E}">
        <p14:creationId xmlns:p14="http://schemas.microsoft.com/office/powerpoint/2010/main" xmlns="" val="35523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latin typeface="Georgia" panose="02040502050405020303" pitchFamily="18" charset="0"/>
              </a:rPr>
              <a:t>Mary’s cooperation in her Son’s work</a:t>
            </a:r>
            <a:br>
              <a:rPr lang="en-GB" b="1" dirty="0" smtClean="0">
                <a:latin typeface="Georgia" panose="02040502050405020303" pitchFamily="18" charset="0"/>
              </a:rPr>
            </a:br>
            <a:endParaRPr lang="en-GB" dirty="0"/>
          </a:p>
        </p:txBody>
      </p:sp>
      <p:sp>
        <p:nvSpPr>
          <p:cNvPr id="3" name="Content Placeholder 2"/>
          <p:cNvSpPr>
            <a:spLocks noGrp="1"/>
          </p:cNvSpPr>
          <p:nvPr>
            <p:ph idx="1"/>
          </p:nvPr>
        </p:nvSpPr>
        <p:spPr>
          <a:xfrm>
            <a:off x="1423726" y="5922508"/>
            <a:ext cx="2785610" cy="457200"/>
          </a:xfrm>
        </p:spPr>
        <p:txBody>
          <a:bodyPr>
            <a:normAutofit/>
          </a:bodyPr>
          <a:lstStyle/>
          <a:p>
            <a:r>
              <a:rPr lang="en-GB" sz="2000" dirty="0" smtClean="0"/>
              <a:t>Maurice </a:t>
            </a:r>
            <a:r>
              <a:rPr lang="en-GB" sz="2000" dirty="0"/>
              <a:t>Denis </a:t>
            </a:r>
            <a:r>
              <a:rPr lang="en-GB" sz="2000" dirty="0" smtClean="0"/>
              <a:t>(1909) </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482191" y="1085396"/>
            <a:ext cx="3458363" cy="50657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2840" y="1484029"/>
            <a:ext cx="3853110" cy="4645138"/>
          </a:xfrm>
          <a:prstGeom prst="rect">
            <a:avLst/>
          </a:prstGeom>
        </p:spPr>
      </p:pic>
      <p:sp>
        <p:nvSpPr>
          <p:cNvPr id="6" name="Content Placeholder 2"/>
          <p:cNvSpPr txBox="1">
            <a:spLocks/>
          </p:cNvSpPr>
          <p:nvPr/>
        </p:nvSpPr>
        <p:spPr>
          <a:xfrm>
            <a:off x="743857" y="1603828"/>
            <a:ext cx="3008086" cy="35433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smtClean="0">
                <a:latin typeface="Georgia" panose="02040502050405020303" pitchFamily="18" charset="0"/>
              </a:rPr>
              <a:t>The Annunciation – her fiat</a:t>
            </a:r>
          </a:p>
          <a:p>
            <a:pPr marL="0" indent="0">
              <a:buNone/>
            </a:pPr>
            <a:endParaRPr lang="en-GB" b="1" dirty="0" smtClean="0">
              <a:latin typeface="Georgia" panose="02040502050405020303" pitchFamily="18" charset="0"/>
            </a:endParaRPr>
          </a:p>
          <a:p>
            <a:r>
              <a:rPr lang="en-GB" b="1" dirty="0" smtClean="0">
                <a:latin typeface="Georgia" panose="02040502050405020303" pitchFamily="18" charset="0"/>
              </a:rPr>
              <a:t>The Visitation – Magnificat</a:t>
            </a:r>
          </a:p>
        </p:txBody>
      </p:sp>
      <p:sp>
        <p:nvSpPr>
          <p:cNvPr id="7" name="Content Placeholder 2"/>
          <p:cNvSpPr txBox="1">
            <a:spLocks/>
          </p:cNvSpPr>
          <p:nvPr/>
        </p:nvSpPr>
        <p:spPr>
          <a:xfrm>
            <a:off x="8600286" y="6334352"/>
            <a:ext cx="3222171" cy="470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err="1" smtClean="0"/>
              <a:t>Orazio</a:t>
            </a:r>
            <a:r>
              <a:rPr lang="en-GB" sz="2000" dirty="0" smtClean="0"/>
              <a:t> Gentileschi, (1623)</a:t>
            </a:r>
          </a:p>
        </p:txBody>
      </p:sp>
    </p:spTree>
    <p:extLst>
      <p:ext uri="{BB962C8B-B14F-4D97-AF65-F5344CB8AC3E}">
        <p14:creationId xmlns:p14="http://schemas.microsoft.com/office/powerpoint/2010/main" xmlns="" val="320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arn(inVertic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Georgia" panose="02040502050405020303" pitchFamily="18" charset="0"/>
              </a:rPr>
              <a:t>Wedding at Cana: Jn. 2:1-11</a:t>
            </a:r>
            <a:endParaRPr lang="en-GB" b="1" dirty="0">
              <a:latin typeface="Georgia" panose="02040502050405020303" pitchFamily="18" charset="0"/>
            </a:endParaRPr>
          </a:p>
        </p:txBody>
      </p:sp>
      <p:sp>
        <p:nvSpPr>
          <p:cNvPr id="3" name="Content Placeholder 2"/>
          <p:cNvSpPr>
            <a:spLocks noGrp="1"/>
          </p:cNvSpPr>
          <p:nvPr>
            <p:ph idx="1"/>
          </p:nvPr>
        </p:nvSpPr>
        <p:spPr>
          <a:xfrm>
            <a:off x="838201" y="1690688"/>
            <a:ext cx="3951982" cy="4486275"/>
          </a:xfrm>
        </p:spPr>
        <p:txBody>
          <a:bodyPr>
            <a:normAutofit fontScale="92500" lnSpcReduction="10000"/>
          </a:bodyPr>
          <a:lstStyle/>
          <a:p>
            <a:pPr>
              <a:lnSpc>
                <a:spcPct val="110000"/>
              </a:lnSpc>
            </a:pPr>
            <a:r>
              <a:rPr lang="en-GB" b="1" dirty="0" smtClean="0">
                <a:latin typeface="Georgia" panose="02040502050405020303" pitchFamily="18" charset="0"/>
              </a:rPr>
              <a:t>“When the wine failed, the mother of Jesus said to Him, ‘They have no wine’” </a:t>
            </a:r>
          </a:p>
          <a:p>
            <a:pPr>
              <a:lnSpc>
                <a:spcPct val="110000"/>
              </a:lnSpc>
            </a:pPr>
            <a:r>
              <a:rPr lang="en-GB" b="1" dirty="0" smtClean="0">
                <a:latin typeface="Georgia" panose="02040502050405020303" pitchFamily="18" charset="0"/>
              </a:rPr>
              <a:t>“Do whatever He tells you”.</a:t>
            </a:r>
          </a:p>
          <a:p>
            <a:pPr>
              <a:lnSpc>
                <a:spcPct val="110000"/>
              </a:lnSpc>
            </a:pPr>
            <a:r>
              <a:rPr lang="en-GB" b="1" dirty="0" smtClean="0">
                <a:latin typeface="Georgia" panose="02040502050405020303" pitchFamily="18" charset="0"/>
              </a:rPr>
              <a:t>And his glory was seen, and His disciples believed in Him</a:t>
            </a:r>
            <a:endParaRPr lang="en-GB" b="1" dirty="0">
              <a:latin typeface="Georgia" panose="02040502050405020303" pitchFamily="18" charset="0"/>
            </a:endParaRPr>
          </a:p>
        </p:txBody>
      </p:sp>
      <p:pic>
        <p:nvPicPr>
          <p:cNvPr id="4098" name="Picture 2" descr="http://insidethevatican.com/wp-content/uploads/2016/01/weddingcan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04986" y="1366838"/>
            <a:ext cx="6563618" cy="51791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48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Georgia" panose="02040502050405020303" pitchFamily="18" charset="0"/>
              </a:rPr>
              <a:t>At the Foot of the Cross</a:t>
            </a:r>
            <a:endParaRPr lang="en-GB" b="1" dirty="0">
              <a:latin typeface="Georgia" panose="02040502050405020303" pitchFamily="18" charset="0"/>
            </a:endParaRPr>
          </a:p>
        </p:txBody>
      </p:sp>
      <p:sp>
        <p:nvSpPr>
          <p:cNvPr id="3" name="Content Placeholder 2"/>
          <p:cNvSpPr>
            <a:spLocks noGrp="1"/>
          </p:cNvSpPr>
          <p:nvPr>
            <p:ph idx="1"/>
          </p:nvPr>
        </p:nvSpPr>
        <p:spPr>
          <a:xfrm>
            <a:off x="4281714" y="5759109"/>
            <a:ext cx="3628572" cy="815973"/>
          </a:xfrm>
        </p:spPr>
        <p:txBody>
          <a:bodyPr>
            <a:normAutofit/>
          </a:bodyPr>
          <a:lstStyle/>
          <a:p>
            <a:r>
              <a:rPr lang="en-GB" sz="2400" dirty="0" smtClean="0">
                <a:latin typeface="Georgia" panose="02040502050405020303" pitchFamily="18" charset="0"/>
              </a:rPr>
              <a:t>Raphael, the “</a:t>
            </a:r>
            <a:r>
              <a:rPr lang="en-GB" sz="2400" dirty="0" err="1" smtClean="0">
                <a:latin typeface="Georgia" panose="02040502050405020303" pitchFamily="18" charset="0"/>
              </a:rPr>
              <a:t>Mond</a:t>
            </a:r>
            <a:r>
              <a:rPr lang="en-GB" sz="2400" dirty="0" smtClean="0">
                <a:latin typeface="Georgia" panose="02040502050405020303" pitchFamily="18" charset="0"/>
              </a:rPr>
              <a:t>” Crucifixion</a:t>
            </a:r>
            <a:endParaRPr lang="en-GB" sz="2400" dirty="0">
              <a:latin typeface="Georgia" panose="02040502050405020303"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85276" y="0"/>
            <a:ext cx="4106724" cy="6860916"/>
          </a:xfrm>
          <a:prstGeom prst="rect">
            <a:avLst/>
          </a:prstGeom>
        </p:spPr>
      </p:pic>
      <p:sp>
        <p:nvSpPr>
          <p:cNvPr id="7" name="Content Placeholder 2"/>
          <p:cNvSpPr txBox="1">
            <a:spLocks/>
          </p:cNvSpPr>
          <p:nvPr/>
        </p:nvSpPr>
        <p:spPr>
          <a:xfrm>
            <a:off x="838200" y="1957216"/>
            <a:ext cx="45030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smtClean="0">
                <a:latin typeface="Georgia" panose="02040502050405020303" pitchFamily="18" charset="0"/>
              </a:rPr>
              <a:t>“Woman, behold your son” </a:t>
            </a:r>
          </a:p>
          <a:p>
            <a:r>
              <a:rPr lang="en-GB" b="1" dirty="0" smtClean="0">
                <a:latin typeface="Georgia" panose="02040502050405020303" pitchFamily="18" charset="0"/>
              </a:rPr>
              <a:t>“Son behold your mother” (Jn. 19:26-27)</a:t>
            </a:r>
          </a:p>
        </p:txBody>
      </p:sp>
    </p:spTree>
    <p:extLst>
      <p:ext uri="{BB962C8B-B14F-4D97-AF65-F5344CB8AC3E}">
        <p14:creationId xmlns:p14="http://schemas.microsoft.com/office/powerpoint/2010/main" xmlns="" val="24629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Georgia" panose="02040502050405020303" pitchFamily="18" charset="0"/>
              </a:rPr>
              <a:t>Pentecost – the Birth of the Church </a:t>
            </a:r>
            <a:endParaRPr lang="en-GB" b="1" dirty="0">
              <a:latin typeface="Georgia" panose="02040502050405020303" pitchFamily="18" charset="0"/>
            </a:endParaRPr>
          </a:p>
        </p:txBody>
      </p:sp>
      <p:pic>
        <p:nvPicPr>
          <p:cNvPr id="5122" name="Picture 2" descr="https://4.bp.blogspot.com/-f810C6JEQlY/Vyz0opMsPoI/AAAAAAAAFWY/Qtrh-RTArXws3QKjNoJNzY7ksdaJvsXhgCLcB/s320/Pentecost%2BIcon3.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7664" y="1406067"/>
            <a:ext cx="4993312" cy="534401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ontent Placeholder 2"/>
          <p:cNvSpPr txBox="1">
            <a:spLocks/>
          </p:cNvSpPr>
          <p:nvPr/>
        </p:nvSpPr>
        <p:spPr>
          <a:xfrm>
            <a:off x="6457335" y="1794984"/>
            <a:ext cx="450305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smtClean="0">
                <a:latin typeface="Georgia" panose="02040502050405020303" pitchFamily="18" charset="0"/>
              </a:rPr>
              <a:t>“All these (the 11 Apostles) with one accord devoted themselves to prayer, together with Mary, the mother of Jesus and with His brethren” (Acts 2:14)</a:t>
            </a:r>
          </a:p>
          <a:p>
            <a:r>
              <a:rPr lang="en-GB" b="1" dirty="0" smtClean="0">
                <a:latin typeface="Georgia" panose="02040502050405020303" pitchFamily="18" charset="0"/>
              </a:rPr>
              <a:t>“When the day of Pentecost had come, they were all together in one place” (Acts 2:1)</a:t>
            </a:r>
          </a:p>
        </p:txBody>
      </p:sp>
    </p:spTree>
    <p:extLst>
      <p:ext uri="{BB962C8B-B14F-4D97-AF65-F5344CB8AC3E}">
        <p14:creationId xmlns:p14="http://schemas.microsoft.com/office/powerpoint/2010/main" xmlns="" val="249841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heel(1)">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84" y="365125"/>
            <a:ext cx="5975555" cy="1325563"/>
          </a:xfrm>
        </p:spPr>
        <p:txBody>
          <a:bodyPr/>
          <a:lstStyle/>
          <a:p>
            <a:pPr algn="ctr"/>
            <a:r>
              <a:rPr lang="en-GB" b="1" dirty="0" smtClean="0">
                <a:latin typeface="Georgia" panose="02040502050405020303" pitchFamily="18" charset="0"/>
              </a:rPr>
              <a:t>Queen of Heaven</a:t>
            </a:r>
            <a:endParaRPr lang="en-GB" b="1" dirty="0">
              <a:latin typeface="Georgia" panose="020405020504050203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863939" y="249294"/>
            <a:ext cx="6075467" cy="6166254"/>
          </a:xfrm>
        </p:spPr>
      </p:pic>
      <p:sp>
        <p:nvSpPr>
          <p:cNvPr id="5" name="Content Placeholder 2"/>
          <p:cNvSpPr txBox="1">
            <a:spLocks/>
          </p:cNvSpPr>
          <p:nvPr/>
        </p:nvSpPr>
        <p:spPr>
          <a:xfrm>
            <a:off x="581921" y="1690687"/>
            <a:ext cx="5134897" cy="4617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smtClean="0">
                <a:latin typeface="Georgia" panose="02040502050405020303" pitchFamily="18" charset="0"/>
              </a:rPr>
              <a:t>“In giving birth you kept your virginity; in your </a:t>
            </a:r>
            <a:r>
              <a:rPr lang="en-GB" b="1" dirty="0" err="1" smtClean="0">
                <a:latin typeface="Georgia" panose="02040502050405020303" pitchFamily="18" charset="0"/>
              </a:rPr>
              <a:t>Dormition</a:t>
            </a:r>
            <a:r>
              <a:rPr lang="en-GB" b="1" dirty="0" smtClean="0">
                <a:latin typeface="Georgia" panose="02040502050405020303" pitchFamily="18" charset="0"/>
              </a:rPr>
              <a:t> you did not leave the world, O Mother of God, but were joined to the source of Life.  You conceived the living God and, by your prayers, will deliver our souls from death.” (Byzantine liturgy; Feast of the </a:t>
            </a:r>
            <a:r>
              <a:rPr lang="en-GB" b="1" dirty="0" err="1" smtClean="0">
                <a:latin typeface="Georgia" panose="02040502050405020303" pitchFamily="18" charset="0"/>
              </a:rPr>
              <a:t>Dormition</a:t>
            </a:r>
            <a:r>
              <a:rPr lang="en-GB" b="1" dirty="0" smtClean="0">
                <a:latin typeface="Georgia" panose="02040502050405020303" pitchFamily="18" charset="0"/>
              </a:rPr>
              <a:t> (15</a:t>
            </a:r>
            <a:r>
              <a:rPr lang="en-GB" b="1" baseline="30000" dirty="0" smtClean="0">
                <a:latin typeface="Georgia" panose="02040502050405020303" pitchFamily="18" charset="0"/>
              </a:rPr>
              <a:t>th</a:t>
            </a:r>
            <a:r>
              <a:rPr lang="en-GB" b="1" dirty="0" smtClean="0">
                <a:latin typeface="Georgia" panose="02040502050405020303" pitchFamily="18" charset="0"/>
              </a:rPr>
              <a:t> August).</a:t>
            </a:r>
          </a:p>
        </p:txBody>
      </p:sp>
    </p:spTree>
    <p:extLst>
      <p:ext uri="{BB962C8B-B14F-4D97-AF65-F5344CB8AC3E}">
        <p14:creationId xmlns:p14="http://schemas.microsoft.com/office/powerpoint/2010/main" xmlns="" val="373280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011"/>
            <a:ext cx="10515600" cy="1325563"/>
          </a:xfrm>
        </p:spPr>
        <p:txBody>
          <a:bodyPr/>
          <a:lstStyle/>
          <a:p>
            <a:pPr algn="ctr"/>
            <a:r>
              <a:rPr lang="en-GB" b="1" dirty="0" smtClean="0">
                <a:latin typeface="Georgia" panose="02040502050405020303" pitchFamily="18" charset="0"/>
              </a:rPr>
              <a:t>What does this mean for us?</a:t>
            </a:r>
            <a:endParaRPr lang="en-GB" dirty="0"/>
          </a:p>
        </p:txBody>
      </p:sp>
      <p:sp>
        <p:nvSpPr>
          <p:cNvPr id="3" name="Content Placeholder 2"/>
          <p:cNvSpPr>
            <a:spLocks noGrp="1"/>
          </p:cNvSpPr>
          <p:nvPr>
            <p:ph idx="1"/>
          </p:nvPr>
        </p:nvSpPr>
        <p:spPr>
          <a:xfrm>
            <a:off x="373744" y="1378858"/>
            <a:ext cx="6578600" cy="5479142"/>
          </a:xfrm>
        </p:spPr>
        <p:txBody>
          <a:bodyPr>
            <a:normAutofit fontScale="77500" lnSpcReduction="20000"/>
          </a:bodyPr>
          <a:lstStyle/>
          <a:p>
            <a:pPr marL="0" indent="0">
              <a:lnSpc>
                <a:spcPct val="110000"/>
              </a:lnSpc>
              <a:buNone/>
            </a:pPr>
            <a:r>
              <a:rPr lang="en-GB" b="1" dirty="0" smtClean="0">
                <a:latin typeface="Georgia" panose="02040502050405020303" pitchFamily="18" charset="0"/>
              </a:rPr>
              <a:t>“Whoever does the will of God is my brother and sister and mother” (Mk. 3:35).</a:t>
            </a:r>
          </a:p>
          <a:p>
            <a:pPr>
              <a:lnSpc>
                <a:spcPct val="110000"/>
              </a:lnSpc>
            </a:pPr>
            <a:r>
              <a:rPr lang="en-GB" b="1" dirty="0">
                <a:latin typeface="Georgia" panose="02040502050405020303" pitchFamily="18" charset="0"/>
              </a:rPr>
              <a:t>Mary is “full of grace” and so she is the closest to her Son’s heart.</a:t>
            </a:r>
          </a:p>
          <a:p>
            <a:pPr>
              <a:lnSpc>
                <a:spcPct val="110000"/>
              </a:lnSpc>
            </a:pPr>
            <a:r>
              <a:rPr lang="en-GB" b="1" dirty="0" smtClean="0">
                <a:latin typeface="Georgia" panose="02040502050405020303" pitchFamily="18" charset="0"/>
              </a:rPr>
              <a:t>We can turn to Mary as she intercedes for us</a:t>
            </a:r>
          </a:p>
          <a:p>
            <a:pPr>
              <a:lnSpc>
                <a:spcPct val="110000"/>
              </a:lnSpc>
            </a:pPr>
            <a:r>
              <a:rPr lang="en-GB" b="1" dirty="0" smtClean="0">
                <a:latin typeface="Georgia" panose="02040502050405020303" pitchFamily="18" charset="0"/>
              </a:rPr>
              <a:t>She will help us to be merciful like the Father</a:t>
            </a:r>
          </a:p>
          <a:p>
            <a:pPr>
              <a:lnSpc>
                <a:spcPct val="110000"/>
              </a:lnSpc>
            </a:pPr>
            <a:r>
              <a:rPr lang="en-GB" b="1" dirty="0" smtClean="0">
                <a:latin typeface="Georgia" panose="02040502050405020303" pitchFamily="18" charset="0"/>
              </a:rPr>
              <a:t>As Mary is her Son’s first disciple, we can model ourselves on her</a:t>
            </a:r>
          </a:p>
          <a:p>
            <a:pPr>
              <a:lnSpc>
                <a:spcPct val="110000"/>
              </a:lnSpc>
            </a:pPr>
            <a:r>
              <a:rPr lang="en-GB" b="1" dirty="0" smtClean="0">
                <a:latin typeface="Georgia" panose="02040502050405020303" pitchFamily="18" charset="0"/>
              </a:rPr>
              <a:t>Her faith is an example to us</a:t>
            </a:r>
          </a:p>
          <a:p>
            <a:pPr>
              <a:lnSpc>
                <a:spcPct val="110000"/>
              </a:lnSpc>
            </a:pPr>
            <a:r>
              <a:rPr lang="en-GB" b="1" dirty="0" smtClean="0">
                <a:latin typeface="Georgia" panose="02040502050405020303" pitchFamily="18" charset="0"/>
              </a:rPr>
              <a:t>Filled with the Holy Spirit at the Annunciation, what Mary does, she does in Christ - so do we</a:t>
            </a:r>
          </a:p>
          <a:p>
            <a:pPr>
              <a:lnSpc>
                <a:spcPct val="110000"/>
              </a:lnSpc>
            </a:pPr>
            <a:endParaRPr lang="en-GB" b="1" dirty="0" smtClean="0">
              <a:latin typeface="Georgia" panose="02040502050405020303" pitchFamily="18" charset="0"/>
            </a:endParaRPr>
          </a:p>
          <a:p>
            <a:pPr>
              <a:lnSpc>
                <a:spcPct val="110000"/>
              </a:lnSpc>
            </a:pPr>
            <a:endParaRPr lang="en-GB" b="1" dirty="0" smtClean="0">
              <a:latin typeface="Georgia" panose="0204050205040502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16800" y="1574574"/>
            <a:ext cx="4512607" cy="4750816"/>
          </a:xfrm>
          <a:prstGeom prst="rect">
            <a:avLst/>
          </a:prstGeom>
        </p:spPr>
      </p:pic>
    </p:spTree>
    <p:extLst>
      <p:ext uri="{BB962C8B-B14F-4D97-AF65-F5344CB8AC3E}">
        <p14:creationId xmlns:p14="http://schemas.microsoft.com/office/powerpoint/2010/main" xmlns="" val="12024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anim calcmode="lin" valueType="num">
                                      <p:cBhvr>
                                        <p:cTn id="43" dur="2000" fill="hold"/>
                                        <p:tgtEl>
                                          <p:spTgt spid="4"/>
                                        </p:tgtEl>
                                        <p:attrNameLst>
                                          <p:attrName>ppt_w</p:attrName>
                                        </p:attrNameLst>
                                      </p:cBhvr>
                                      <p:tavLst>
                                        <p:tav tm="0" fmla="#ppt_w*sin(2.5*pi*$)">
                                          <p:val>
                                            <p:fltVal val="0"/>
                                          </p:val>
                                        </p:tav>
                                        <p:tav tm="100000">
                                          <p:val>
                                            <p:fltVal val="1"/>
                                          </p:val>
                                        </p:tav>
                                      </p:tavLst>
                                    </p:anim>
                                    <p:anim calcmode="lin" valueType="num">
                                      <p:cBhvr>
                                        <p:cTn id="4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GB" b="1" dirty="0">
                <a:latin typeface="Georgia" panose="02040502050405020303" pitchFamily="18" charset="0"/>
              </a:rPr>
              <a:t>Why do we call Mary, the Mother of </a:t>
            </a:r>
            <a:r>
              <a:rPr lang="en-GB" b="1" dirty="0" smtClean="0">
                <a:latin typeface="Georgia" panose="02040502050405020303" pitchFamily="18" charset="0"/>
              </a:rPr>
              <a:t>Mercy?</a:t>
            </a:r>
            <a:endParaRPr lang="en-GB" b="1" dirty="0">
              <a:latin typeface="Georgia" panose="02040502050405020303" pitchFamily="18" charset="0"/>
            </a:endParaRPr>
          </a:p>
        </p:txBody>
      </p:sp>
      <p:sp>
        <p:nvSpPr>
          <p:cNvPr id="3" name="Content Placeholder 2"/>
          <p:cNvSpPr>
            <a:spLocks noGrp="1"/>
          </p:cNvSpPr>
          <p:nvPr>
            <p:ph idx="1"/>
          </p:nvPr>
        </p:nvSpPr>
        <p:spPr>
          <a:xfrm>
            <a:off x="194908" y="1839693"/>
            <a:ext cx="4785055" cy="4351338"/>
          </a:xfrm>
        </p:spPr>
        <p:txBody>
          <a:bodyPr/>
          <a:lstStyle/>
          <a:p>
            <a:pPr lvl="1"/>
            <a:r>
              <a:rPr lang="en-GB" b="1" dirty="0" smtClean="0">
                <a:latin typeface="Georgia" panose="02040502050405020303" pitchFamily="18" charset="0"/>
              </a:rPr>
              <a:t>Mary </a:t>
            </a:r>
            <a:r>
              <a:rPr lang="en-GB" b="1" dirty="0">
                <a:latin typeface="Georgia" panose="02040502050405020303" pitchFamily="18" charset="0"/>
              </a:rPr>
              <a:t>is the Mother of God </a:t>
            </a:r>
          </a:p>
          <a:p>
            <a:pPr lvl="1"/>
            <a:r>
              <a:rPr lang="en-GB" b="1" dirty="0">
                <a:latin typeface="Georgia" panose="02040502050405020303" pitchFamily="18" charset="0"/>
              </a:rPr>
              <a:t>God is </a:t>
            </a:r>
            <a:r>
              <a:rPr lang="en-GB" b="1" dirty="0" smtClean="0">
                <a:latin typeface="Georgia" panose="02040502050405020303" pitchFamily="18" charset="0"/>
              </a:rPr>
              <a:t>mercy </a:t>
            </a:r>
            <a:endParaRPr lang="en-GB" b="1" dirty="0">
              <a:latin typeface="Georgia" panose="02040502050405020303" pitchFamily="18" charset="0"/>
            </a:endParaRPr>
          </a:p>
          <a:p>
            <a:pPr lvl="1"/>
            <a:r>
              <a:rPr lang="en-GB" b="1" dirty="0" smtClean="0">
                <a:latin typeface="Georgia" panose="02040502050405020303" pitchFamily="18" charset="0"/>
              </a:rPr>
              <a:t>Mercy = love and God is love (I Jn. 4:8)</a:t>
            </a:r>
          </a:p>
          <a:p>
            <a:pPr lvl="1"/>
            <a:r>
              <a:rPr lang="en-GB" b="1" dirty="0" smtClean="0">
                <a:latin typeface="Georgia" panose="02040502050405020303" pitchFamily="18" charset="0"/>
              </a:rPr>
              <a:t>Mary </a:t>
            </a:r>
            <a:r>
              <a:rPr lang="en-GB" b="1" dirty="0">
                <a:latin typeface="Georgia" panose="02040502050405020303" pitchFamily="18" charset="0"/>
              </a:rPr>
              <a:t>is also merciful as her Son is</a:t>
            </a:r>
          </a:p>
          <a:p>
            <a:pPr lvl="2"/>
            <a:r>
              <a:rPr lang="en-GB" b="1" dirty="0">
                <a:latin typeface="Georgia" panose="02040502050405020303" pitchFamily="18" charset="0"/>
              </a:rPr>
              <a:t>And invites us to share in that </a:t>
            </a:r>
            <a:r>
              <a:rPr lang="en-GB" b="1" dirty="0" smtClean="0">
                <a:latin typeface="Georgia" panose="02040502050405020303" pitchFamily="18" charset="0"/>
              </a:rPr>
              <a:t>mercy</a:t>
            </a:r>
            <a:endParaRPr lang="en-GB" b="1" dirty="0">
              <a:latin typeface="Georgia" panose="020405020504050203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70379" y="1690688"/>
            <a:ext cx="6374061" cy="4850789"/>
          </a:xfrm>
          <a:prstGeom prst="rect">
            <a:avLst/>
          </a:prstGeom>
        </p:spPr>
      </p:pic>
    </p:spTree>
    <p:extLst>
      <p:ext uri="{BB962C8B-B14F-4D97-AF65-F5344CB8AC3E}">
        <p14:creationId xmlns:p14="http://schemas.microsoft.com/office/powerpoint/2010/main" xmlns="" val="32305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stretch>
            <a:fillRect/>
          </a:stretch>
        </p:blipFill>
        <p:spPr>
          <a:xfrm>
            <a:off x="198496" y="0"/>
            <a:ext cx="11699593" cy="6858000"/>
          </a:xfrm>
          <a:prstGeom prst="rect">
            <a:avLst/>
          </a:prstGeom>
        </p:spPr>
      </p:pic>
    </p:spTree>
    <p:extLst>
      <p:ext uri="{BB962C8B-B14F-4D97-AF65-F5344CB8AC3E}">
        <p14:creationId xmlns:p14="http://schemas.microsoft.com/office/powerpoint/2010/main" xmlns="" val="1508267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latin typeface="Georgia" panose="02040502050405020303" pitchFamily="18" charset="0"/>
              </a:rPr>
              <a:t>Why is God so merciful?</a:t>
            </a:r>
            <a:endParaRPr lang="en-GB" b="1" dirty="0">
              <a:latin typeface="Georgia" panose="02040502050405020303" pitchFamily="18" charset="0"/>
            </a:endParaRPr>
          </a:p>
        </p:txBody>
      </p:sp>
      <p:sp>
        <p:nvSpPr>
          <p:cNvPr id="3" name="Content Placeholder 2"/>
          <p:cNvSpPr>
            <a:spLocks noGrp="1"/>
          </p:cNvSpPr>
          <p:nvPr>
            <p:ph idx="1"/>
          </p:nvPr>
        </p:nvSpPr>
        <p:spPr>
          <a:xfrm>
            <a:off x="838200" y="1690688"/>
            <a:ext cx="10515600" cy="4842847"/>
          </a:xfrm>
        </p:spPr>
        <p:txBody>
          <a:bodyPr numCol="2">
            <a:noAutofit/>
          </a:bodyPr>
          <a:lstStyle/>
          <a:p>
            <a:pPr>
              <a:lnSpc>
                <a:spcPct val="120000"/>
              </a:lnSpc>
              <a:spcBef>
                <a:spcPts val="600"/>
              </a:spcBef>
              <a:spcAft>
                <a:spcPts val="600"/>
              </a:spcAft>
            </a:pPr>
            <a:r>
              <a:rPr lang="en-GB" sz="1800" b="1" dirty="0" smtClean="0">
                <a:latin typeface="Georgia" panose="02040502050405020303" pitchFamily="18" charset="0"/>
              </a:rPr>
              <a:t>Gen. 1:26-28 “Let us make man in our own image, after our own likeness… So God created man in His own image, in the image of God He created him; male and female he created them. And God blessed them.”</a:t>
            </a:r>
          </a:p>
          <a:p>
            <a:pPr>
              <a:lnSpc>
                <a:spcPct val="120000"/>
              </a:lnSpc>
              <a:spcBef>
                <a:spcPts val="600"/>
              </a:spcBef>
              <a:spcAft>
                <a:spcPts val="600"/>
              </a:spcAft>
            </a:pPr>
            <a:endParaRPr lang="en-GB" sz="1800" b="1" dirty="0" smtClean="0">
              <a:latin typeface="Georgia" panose="02040502050405020303" pitchFamily="18" charset="0"/>
            </a:endParaRPr>
          </a:p>
          <a:p>
            <a:pPr lvl="0" eaLnBrk="0" fontAlgn="base" hangingPunct="0">
              <a:lnSpc>
                <a:spcPct val="120000"/>
              </a:lnSpc>
              <a:spcBef>
                <a:spcPts val="600"/>
              </a:spcBef>
              <a:spcAft>
                <a:spcPts val="600"/>
              </a:spcAft>
            </a:pPr>
            <a:r>
              <a:rPr kumimoji="0" lang="en-US" altLang="en-US" sz="1800" b="1" i="0" u="none" strike="noStrike" cap="none" normalizeH="0" baseline="0" dirty="0" smtClean="0">
                <a:ln>
                  <a:noFill/>
                </a:ln>
                <a:effectLst/>
                <a:latin typeface="Georgia" panose="02040502050405020303" pitchFamily="18" charset="0"/>
              </a:rPr>
              <a:t>CCC 27: The desire for God is written in the human heart, because man is created by God and for God; and God never ceases to draw man to himself. Only in God will he find the truth and happiness he never stops searching for:</a:t>
            </a:r>
          </a:p>
          <a:p>
            <a:pPr lvl="0" eaLnBrk="0" fontAlgn="base" hangingPunct="0">
              <a:lnSpc>
                <a:spcPct val="120000"/>
              </a:lnSpc>
              <a:spcBef>
                <a:spcPts val="600"/>
              </a:spcBef>
              <a:spcAft>
                <a:spcPts val="600"/>
              </a:spcAft>
            </a:pPr>
            <a:endParaRPr lang="en-US" altLang="en-US" sz="1800" b="1" dirty="0">
              <a:latin typeface="Georgia" panose="02040502050405020303" pitchFamily="18" charset="0"/>
            </a:endParaRPr>
          </a:p>
          <a:p>
            <a:pPr lvl="0" eaLnBrk="0" fontAlgn="base" hangingPunct="0">
              <a:lnSpc>
                <a:spcPct val="120000"/>
              </a:lnSpc>
              <a:spcBef>
                <a:spcPts val="600"/>
              </a:spcBef>
              <a:spcAft>
                <a:spcPts val="600"/>
              </a:spcAft>
            </a:pPr>
            <a:endParaRPr kumimoji="0" lang="en-US" altLang="en-US" sz="1800" b="1" i="0" u="none" strike="noStrike" cap="none" normalizeH="0" baseline="0" dirty="0" smtClean="0">
              <a:ln>
                <a:noFill/>
              </a:ln>
              <a:effectLst/>
              <a:latin typeface="Georgia" panose="02040502050405020303" pitchFamily="18" charset="0"/>
            </a:endParaRPr>
          </a:p>
          <a:p>
            <a:pPr lvl="0" eaLnBrk="0" fontAlgn="base" hangingPunct="0">
              <a:lnSpc>
                <a:spcPct val="120000"/>
              </a:lnSpc>
              <a:spcBef>
                <a:spcPts val="600"/>
              </a:spcBef>
              <a:spcAft>
                <a:spcPts val="600"/>
              </a:spcAft>
            </a:pPr>
            <a:r>
              <a:rPr lang="en-US" altLang="en-US" sz="1800" b="1" dirty="0" smtClean="0">
                <a:latin typeface="Georgia" panose="02040502050405020303" pitchFamily="18" charset="0"/>
              </a:rPr>
              <a:t>GS </a:t>
            </a:r>
            <a:r>
              <a:rPr lang="en-US" altLang="en-US" sz="2400" b="1" dirty="0" smtClean="0">
                <a:latin typeface="Georgia" panose="02040502050405020303" pitchFamily="18" charset="0"/>
              </a:rPr>
              <a:t>19:The dignity of man rests above all on the fact that he is </a:t>
            </a:r>
            <a:r>
              <a:rPr lang="en-US" altLang="en-US" sz="2400" b="1" u="sng" dirty="0" smtClean="0">
                <a:latin typeface="Georgia" panose="02040502050405020303" pitchFamily="18" charset="0"/>
              </a:rPr>
              <a:t>called to communion with God. </a:t>
            </a:r>
            <a:r>
              <a:rPr lang="en-US" altLang="en-US" sz="1800" b="1" dirty="0" smtClean="0">
                <a:latin typeface="Georgia" panose="02040502050405020303" pitchFamily="18" charset="0"/>
              </a:rPr>
              <a:t>This invitation to converse with God is addressed to man as soon as he comes into being. For if man exists it is because God has created him through love, and through love continues to hold him in existence. He cannot live fully according to truth unless he freely acknowledges that love and entrusts himself to his creator.</a:t>
            </a:r>
            <a:r>
              <a:rPr kumimoji="0" lang="en-US" altLang="en-US" sz="1800" b="1" i="0" u="none" strike="noStrike" cap="none" normalizeH="0" baseline="30000" dirty="0" smtClean="0">
                <a:ln>
                  <a:noFill/>
                </a:ln>
                <a:solidFill>
                  <a:srgbClr val="0088CC"/>
                </a:solidFill>
                <a:effectLst/>
                <a:latin typeface="Georgia" panose="02040502050405020303" pitchFamily="18" charset="0"/>
              </a:rPr>
              <a:t> </a:t>
            </a:r>
            <a:r>
              <a:rPr kumimoji="0" lang="en-US" altLang="en-US" sz="1800" b="1" i="0" u="none" strike="noStrike" cap="none" normalizeH="0" baseline="0" dirty="0" smtClean="0">
                <a:ln>
                  <a:noFill/>
                </a:ln>
                <a:solidFill>
                  <a:schemeClr val="tx1"/>
                </a:solidFill>
                <a:effectLst/>
                <a:latin typeface="Georgia" panose="02040502050405020303" pitchFamily="18" charset="0"/>
              </a:rPr>
              <a:t> </a:t>
            </a:r>
            <a:endParaRPr lang="en-US" altLang="en-US" sz="1800" b="1" dirty="0" smtClean="0">
              <a:latin typeface="Georgia" panose="02040502050405020303" pitchFamily="18" charset="0"/>
            </a:endParaRPr>
          </a:p>
          <a:p>
            <a:pPr>
              <a:lnSpc>
                <a:spcPct val="120000"/>
              </a:lnSpc>
              <a:spcBef>
                <a:spcPts val="600"/>
              </a:spcBef>
              <a:spcAft>
                <a:spcPts val="600"/>
              </a:spcAft>
            </a:pPr>
            <a:endParaRPr lang="en-GB" sz="1400" b="1" dirty="0" smtClean="0">
              <a:latin typeface="Georgia" panose="02040502050405020303" pitchFamily="18" charset="0"/>
            </a:endParaRPr>
          </a:p>
          <a:p>
            <a:endParaRPr lang="en-GB" sz="1600" dirty="0"/>
          </a:p>
        </p:txBody>
      </p:sp>
    </p:spTree>
    <p:extLst>
      <p:ext uri="{BB962C8B-B14F-4D97-AF65-F5344CB8AC3E}">
        <p14:creationId xmlns:p14="http://schemas.microsoft.com/office/powerpoint/2010/main" xmlns="" val="26945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latin typeface="Georgia" panose="02040502050405020303" pitchFamily="18" charset="0"/>
              </a:rPr>
              <a:t>Creation and Original sin </a:t>
            </a:r>
            <a:endParaRPr lang="en-GB" b="1" dirty="0">
              <a:latin typeface="Georgia" panose="020405020504050203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59224" y="1524000"/>
            <a:ext cx="6727976" cy="5045982"/>
          </a:xfrm>
          <a:prstGeom prst="rect">
            <a:avLst/>
          </a:prstGeom>
        </p:spPr>
      </p:pic>
      <p:pic>
        <p:nvPicPr>
          <p:cNvPr id="2050" name="Picture 2" descr="https://upload.wikimedia.org/wikipedia/commons/6/64/Creaci%C3%B3n_de_Ad%C3%A1n_(Miguel_%C3%81ngel).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582850"/>
            <a:ext cx="6144440" cy="278965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198310" y="6094308"/>
            <a:ext cx="3701143" cy="646331"/>
          </a:xfrm>
          <a:prstGeom prst="rect">
            <a:avLst/>
          </a:prstGeom>
          <a:noFill/>
        </p:spPr>
        <p:txBody>
          <a:bodyPr wrap="square" rtlCol="0">
            <a:spAutoFit/>
          </a:bodyPr>
          <a:lstStyle/>
          <a:p>
            <a:r>
              <a:rPr lang="en-GB" dirty="0" smtClean="0">
                <a:latin typeface="Georgia" panose="02040502050405020303" pitchFamily="18" charset="0"/>
              </a:rPr>
              <a:t>Adam and Eve, Notre Dame </a:t>
            </a:r>
            <a:r>
              <a:rPr lang="en-GB" dirty="0" smtClean="0">
                <a:solidFill>
                  <a:schemeClr val="bg1"/>
                </a:solidFill>
                <a:latin typeface="Georgia" panose="02040502050405020303" pitchFamily="18" charset="0"/>
              </a:rPr>
              <a:t>Paris, </a:t>
            </a:r>
            <a:r>
              <a:rPr lang="en-GB" dirty="0" smtClean="0">
                <a:latin typeface="Georgia" panose="02040502050405020303" pitchFamily="18" charset="0"/>
              </a:rPr>
              <a:t>left portal entrance</a:t>
            </a:r>
            <a:endParaRPr lang="en-GB" dirty="0">
              <a:latin typeface="Georgia" panose="02040502050405020303" pitchFamily="18" charset="0"/>
            </a:endParaRPr>
          </a:p>
        </p:txBody>
      </p:sp>
      <p:sp>
        <p:nvSpPr>
          <p:cNvPr id="6" name="Rectangle 5"/>
          <p:cNvSpPr/>
          <p:nvPr/>
        </p:nvSpPr>
        <p:spPr>
          <a:xfrm>
            <a:off x="-145143" y="4543162"/>
            <a:ext cx="5181599" cy="1409617"/>
          </a:xfrm>
          <a:prstGeom prst="rect">
            <a:avLst/>
          </a:prstGeom>
        </p:spPr>
        <p:txBody>
          <a:bodyPr wrap="square">
            <a:spAutoFit/>
          </a:bodyPr>
          <a:lstStyle/>
          <a:p>
            <a:pPr marL="457200">
              <a:lnSpc>
                <a:spcPct val="107000"/>
              </a:lnSpc>
              <a:spcAft>
                <a:spcPts val="800"/>
              </a:spcAft>
            </a:pPr>
            <a:r>
              <a:rPr lang="en-GB" sz="2000" b="1" i="1" dirty="0" smtClean="0">
                <a:effectLst/>
                <a:latin typeface="Georgia" panose="02040502050405020303" pitchFamily="18" charset="0"/>
                <a:ea typeface="Calibri" panose="020F0502020204030204" pitchFamily="34" charset="0"/>
                <a:cs typeface="Arial" panose="020B0604020202020204" pitchFamily="34" charset="0"/>
              </a:rPr>
              <a:t>“Sin came into the world by one man and death through sin, and so death spread to all men because all men sinned</a:t>
            </a:r>
            <a:r>
              <a:rPr lang="en-GB" sz="2000" b="1" dirty="0" smtClean="0">
                <a:effectLst/>
                <a:latin typeface="Georgia" panose="02040502050405020303" pitchFamily="18" charset="0"/>
                <a:ea typeface="Calibri" panose="020F0502020204030204" pitchFamily="34" charset="0"/>
                <a:cs typeface="Arial" panose="020B0604020202020204" pitchFamily="34" charset="0"/>
              </a:rPr>
              <a:t>”  </a:t>
            </a:r>
            <a:r>
              <a:rPr lang="en-GB" sz="1600" dirty="0" smtClean="0">
                <a:effectLst/>
                <a:latin typeface="Georgia" panose="02040502050405020303" pitchFamily="18" charset="0"/>
                <a:ea typeface="Calibri" panose="020F0502020204030204" pitchFamily="34" charset="0"/>
                <a:cs typeface="Arial" panose="020B0604020202020204" pitchFamily="34" charset="0"/>
              </a:rPr>
              <a:t>(Rom. 5:12).</a:t>
            </a:r>
            <a:endParaRPr lang="en-GB" sz="1600" dirty="0">
              <a:effectLst/>
              <a:latin typeface="Georgia" panose="02040502050405020303"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79381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latin typeface="Georgia" panose="02040502050405020303" pitchFamily="18" charset="0"/>
              </a:rPr>
              <a:t>The consequence of original sin </a:t>
            </a:r>
            <a:endParaRPr lang="en-GB" b="1" dirty="0">
              <a:latin typeface="Georgia" panose="02040502050405020303" pitchFamily="18" charset="0"/>
            </a:endParaRPr>
          </a:p>
        </p:txBody>
      </p:sp>
      <p:sp>
        <p:nvSpPr>
          <p:cNvPr id="3" name="Content Placeholder 2"/>
          <p:cNvSpPr>
            <a:spLocks noGrp="1"/>
          </p:cNvSpPr>
          <p:nvPr>
            <p:ph idx="1"/>
          </p:nvPr>
        </p:nvSpPr>
        <p:spPr/>
        <p:txBody>
          <a:bodyPr>
            <a:normAutofit/>
          </a:bodyPr>
          <a:lstStyle/>
          <a:p>
            <a:r>
              <a:rPr lang="en-GB" b="1" dirty="0">
                <a:latin typeface="Georgia" panose="02040502050405020303" pitchFamily="18" charset="0"/>
              </a:rPr>
              <a:t>From Adam and Eve, man’s original holiness was lost and human nature thus deprived of these gifts of supernatural grace was passed on by propagation.   The consequences of this deprivation meant that henceforth for all men, communion with God was seriously damaged and man would not be able to enjoy eternal life with </a:t>
            </a:r>
            <a:r>
              <a:rPr lang="en-GB" b="1" dirty="0" smtClean="0">
                <a:latin typeface="Georgia" panose="02040502050405020303" pitchFamily="18" charset="0"/>
              </a:rPr>
              <a:t>Him</a:t>
            </a:r>
            <a:r>
              <a:rPr lang="en-GB" b="1" dirty="0">
                <a:latin typeface="Georgia" panose="02040502050405020303" pitchFamily="18" charset="0"/>
              </a:rPr>
              <a:t> </a:t>
            </a:r>
            <a:r>
              <a:rPr lang="en-GB" b="1" dirty="0" smtClean="0">
                <a:latin typeface="Georgia" panose="02040502050405020303" pitchFamily="18" charset="0"/>
              </a:rPr>
              <a:t>(cf. Council of Trent 1546).  </a:t>
            </a:r>
            <a:endParaRPr lang="en-GB" b="1" dirty="0">
              <a:latin typeface="Georgia" panose="02040502050405020303" pitchFamily="18" charset="0"/>
            </a:endParaRPr>
          </a:p>
          <a:p>
            <a:endParaRPr lang="en-GB" b="1" dirty="0">
              <a:latin typeface="Georgia" panose="02040502050405020303" pitchFamily="18" charset="0"/>
            </a:endParaRPr>
          </a:p>
        </p:txBody>
      </p:sp>
    </p:spTree>
    <p:extLst>
      <p:ext uri="{BB962C8B-B14F-4D97-AF65-F5344CB8AC3E}">
        <p14:creationId xmlns:p14="http://schemas.microsoft.com/office/powerpoint/2010/main" xmlns="" val="886481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9257" y="367321"/>
            <a:ext cx="7310740" cy="6074229"/>
          </a:xfrm>
        </p:spPr>
      </p:pic>
      <p:sp>
        <p:nvSpPr>
          <p:cNvPr id="5" name="Rectangle 4"/>
          <p:cNvSpPr/>
          <p:nvPr/>
        </p:nvSpPr>
        <p:spPr>
          <a:xfrm>
            <a:off x="464457" y="420914"/>
            <a:ext cx="4064000" cy="2308324"/>
          </a:xfrm>
          <a:prstGeom prst="rect">
            <a:avLst/>
          </a:prstGeom>
        </p:spPr>
        <p:txBody>
          <a:bodyPr wrap="square">
            <a:spAutoFit/>
          </a:bodyPr>
          <a:lstStyle/>
          <a:p>
            <a:r>
              <a:rPr lang="en-GB" sz="2400" b="1" dirty="0" smtClean="0">
                <a:latin typeface="Georgia" panose="02040502050405020303" pitchFamily="18" charset="0"/>
              </a:rPr>
              <a:t>God’s plan for our salvation in His Son Jesus Christ began when He sent Adam and Eve from the garden.</a:t>
            </a:r>
            <a:br>
              <a:rPr lang="en-GB" sz="2400" b="1" dirty="0" smtClean="0">
                <a:latin typeface="Georgia" panose="02040502050405020303" pitchFamily="18" charset="0"/>
              </a:rPr>
            </a:br>
            <a:endParaRPr lang="en-GB" sz="2400" dirty="0"/>
          </a:p>
        </p:txBody>
      </p:sp>
      <p:sp>
        <p:nvSpPr>
          <p:cNvPr id="7" name="Rectangle 6"/>
          <p:cNvSpPr/>
          <p:nvPr/>
        </p:nvSpPr>
        <p:spPr>
          <a:xfrm>
            <a:off x="464457" y="2546259"/>
            <a:ext cx="3962400" cy="4154984"/>
          </a:xfrm>
          <a:prstGeom prst="rect">
            <a:avLst/>
          </a:prstGeom>
        </p:spPr>
        <p:txBody>
          <a:bodyPr wrap="square">
            <a:spAutoFit/>
          </a:bodyPr>
          <a:lstStyle/>
          <a:p>
            <a:r>
              <a:rPr lang="en-GB" sz="2400" b="1" dirty="0" smtClean="0">
                <a:latin typeface="Georgia" panose="02040502050405020303" pitchFamily="18" charset="0"/>
              </a:rPr>
              <a:t>Gen. 3:15: (to the serpent) “I will put enmity between you and the woman, between your seed and her seed; he shall bruise your head and you shall bruise his heel.”</a:t>
            </a:r>
            <a:br>
              <a:rPr lang="en-GB" sz="2400" b="1" dirty="0" smtClean="0">
                <a:latin typeface="Georgia" panose="02040502050405020303" pitchFamily="18" charset="0"/>
              </a:rPr>
            </a:br>
            <a:r>
              <a:rPr lang="en-GB" sz="2400" b="1" dirty="0" smtClean="0">
                <a:latin typeface="Georgia" panose="02040502050405020303" pitchFamily="18" charset="0"/>
              </a:rPr>
              <a:t/>
            </a:r>
            <a:br>
              <a:rPr lang="en-GB" sz="2400" b="1" dirty="0" smtClean="0">
                <a:latin typeface="Georgia" panose="02040502050405020303" pitchFamily="18" charset="0"/>
              </a:rPr>
            </a:br>
            <a:endParaRPr lang="en-GB" sz="2400" dirty="0"/>
          </a:p>
        </p:txBody>
      </p:sp>
      <p:sp>
        <p:nvSpPr>
          <p:cNvPr id="8" name="Rectangle 7"/>
          <p:cNvSpPr/>
          <p:nvPr/>
        </p:nvSpPr>
        <p:spPr>
          <a:xfrm>
            <a:off x="413657" y="5979885"/>
            <a:ext cx="4064000" cy="461665"/>
          </a:xfrm>
          <a:prstGeom prst="rect">
            <a:avLst/>
          </a:prstGeom>
        </p:spPr>
        <p:txBody>
          <a:bodyPr wrap="square">
            <a:spAutoFit/>
          </a:bodyPr>
          <a:lstStyle/>
          <a:p>
            <a:r>
              <a:rPr lang="en-GB" sz="2400" b="1" dirty="0" smtClean="0">
                <a:latin typeface="Georgia" panose="02040502050405020303" pitchFamily="18" charset="0"/>
              </a:rPr>
              <a:t>Protoevangelium</a:t>
            </a:r>
            <a:endParaRPr lang="en-GB" sz="2400" dirty="0"/>
          </a:p>
        </p:txBody>
      </p:sp>
    </p:spTree>
    <p:extLst>
      <p:ext uri="{BB962C8B-B14F-4D97-AF65-F5344CB8AC3E}">
        <p14:creationId xmlns:p14="http://schemas.microsoft.com/office/powerpoint/2010/main" xmlns="" val="39733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latin typeface="Georgia" panose="02040502050405020303" pitchFamily="18" charset="0"/>
              </a:rPr>
              <a:t>The Immaculate Conception </a:t>
            </a:r>
            <a:endParaRPr lang="en-GB" b="1" dirty="0">
              <a:latin typeface="Georgia" panose="02040502050405020303" pitchFamily="18" charset="0"/>
            </a:endParaRPr>
          </a:p>
        </p:txBody>
      </p:sp>
      <p:sp>
        <p:nvSpPr>
          <p:cNvPr id="3" name="Content Placeholder 2"/>
          <p:cNvSpPr>
            <a:spLocks noGrp="1"/>
          </p:cNvSpPr>
          <p:nvPr>
            <p:ph idx="1"/>
          </p:nvPr>
        </p:nvSpPr>
        <p:spPr/>
        <p:txBody>
          <a:bodyPr/>
          <a:lstStyle/>
          <a:p>
            <a:r>
              <a:rPr lang="en-GB" dirty="0" smtClean="0"/>
              <a:t>Mary’s conception in the womb of her mother</a:t>
            </a:r>
          </a:p>
          <a:p>
            <a:r>
              <a:rPr lang="en-GB" dirty="0"/>
              <a:t>“</a:t>
            </a:r>
            <a:r>
              <a:rPr lang="en-GB" i="1" dirty="0"/>
              <a:t>We declare, pronounce, and define that the doctrine which holds that the most Blessed Virgin Mary, in the first instance of her conception, by a singular grace and privilege granted by Almighty God, in view of the merits of Jesus Christ, the Saviour of the human race, was preserved free from all stain of original sin, is a doctrine revealed by God and therefore to be believed firmly and constantly by all the faithful</a:t>
            </a:r>
            <a:r>
              <a:rPr lang="en-GB" dirty="0" smtClean="0"/>
              <a:t>” (Pius </a:t>
            </a:r>
            <a:r>
              <a:rPr lang="en-GB" dirty="0"/>
              <a:t>IX </a:t>
            </a:r>
            <a:r>
              <a:rPr lang="en-GB" dirty="0" err="1"/>
              <a:t>Ineffabilis</a:t>
            </a:r>
            <a:r>
              <a:rPr lang="en-GB" dirty="0"/>
              <a:t> Deus [1854</a:t>
            </a:r>
            <a:r>
              <a:rPr lang="en-GB" dirty="0" smtClean="0"/>
              <a:t>]).</a:t>
            </a:r>
          </a:p>
          <a:p>
            <a:r>
              <a:rPr lang="en-GB" dirty="0"/>
              <a:t>Mary still needed redemption, but by the foreseen merits of her Son, she was redeemed in a “</a:t>
            </a:r>
            <a:r>
              <a:rPr lang="en-GB" i="1" dirty="0"/>
              <a:t>more exalted fashion</a:t>
            </a:r>
            <a:r>
              <a:rPr lang="en-GB" dirty="0"/>
              <a:t>” </a:t>
            </a:r>
            <a:r>
              <a:rPr lang="en-GB" dirty="0" smtClean="0"/>
              <a:t>(LG 53).</a:t>
            </a:r>
            <a:endParaRPr lang="en-GB" dirty="0"/>
          </a:p>
          <a:p>
            <a:endParaRPr lang="en-GB" dirty="0"/>
          </a:p>
          <a:p>
            <a:endParaRPr lang="en-GB" dirty="0"/>
          </a:p>
        </p:txBody>
      </p:sp>
    </p:spTree>
    <p:extLst>
      <p:ext uri="{BB962C8B-B14F-4D97-AF65-F5344CB8AC3E}">
        <p14:creationId xmlns:p14="http://schemas.microsoft.com/office/powerpoint/2010/main" xmlns="" val="332004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raymorenovenas.com/wp-content/uploads/2014/05/Mary-Undoer-of-Knots-300px.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1" y="0"/>
            <a:ext cx="457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27000" y="365125"/>
            <a:ext cx="7710714" cy="1325563"/>
          </a:xfrm>
        </p:spPr>
        <p:txBody>
          <a:bodyPr/>
          <a:lstStyle/>
          <a:p>
            <a:r>
              <a:rPr lang="en-GB" b="1" dirty="0" smtClean="0">
                <a:latin typeface="Georgia" panose="02040502050405020303" pitchFamily="18" charset="0"/>
              </a:rPr>
              <a:t>St. Irenaeus said of Mary:</a:t>
            </a:r>
            <a:endParaRPr lang="en-GB" b="1" dirty="0">
              <a:latin typeface="Georgia" panose="02040502050405020303" pitchFamily="18" charset="0"/>
            </a:endParaRPr>
          </a:p>
        </p:txBody>
      </p:sp>
      <p:sp>
        <p:nvSpPr>
          <p:cNvPr id="3" name="Content Placeholder 2"/>
          <p:cNvSpPr>
            <a:spLocks noGrp="1"/>
          </p:cNvSpPr>
          <p:nvPr>
            <p:ph idx="1"/>
          </p:nvPr>
        </p:nvSpPr>
        <p:spPr>
          <a:xfrm>
            <a:off x="344714" y="1690688"/>
            <a:ext cx="5417457" cy="4351338"/>
          </a:xfrm>
        </p:spPr>
        <p:txBody>
          <a:bodyPr>
            <a:normAutofit fontScale="92500" lnSpcReduction="10000"/>
          </a:bodyPr>
          <a:lstStyle/>
          <a:p>
            <a:pPr>
              <a:lnSpc>
                <a:spcPct val="110000"/>
              </a:lnSpc>
            </a:pPr>
            <a:r>
              <a:rPr lang="en-GB" dirty="0">
                <a:latin typeface="Georgia" panose="02040502050405020303" pitchFamily="18" charset="0"/>
              </a:rPr>
              <a:t>It was fitting that as the Virgin Eve became the cause of death for herself and the whole human race, the obedience of Mary, the new Eve, would lead to salvation for the whole human race, including </a:t>
            </a:r>
            <a:r>
              <a:rPr lang="en-GB" dirty="0" smtClean="0">
                <a:latin typeface="Georgia" panose="02040502050405020303" pitchFamily="18" charset="0"/>
              </a:rPr>
              <a:t>herself.</a:t>
            </a:r>
          </a:p>
          <a:p>
            <a:pPr>
              <a:lnSpc>
                <a:spcPct val="110000"/>
              </a:lnSpc>
            </a:pPr>
            <a:r>
              <a:rPr lang="en-GB" dirty="0" smtClean="0">
                <a:latin typeface="Georgia" panose="02040502050405020303" pitchFamily="18" charset="0"/>
              </a:rPr>
              <a:t> “</a:t>
            </a:r>
            <a:r>
              <a:rPr lang="en-GB" dirty="0">
                <a:latin typeface="Georgia" panose="02040502050405020303" pitchFamily="18" charset="0"/>
              </a:rPr>
              <a:t>The knot of disobedience was untied through the obedience of </a:t>
            </a:r>
            <a:r>
              <a:rPr lang="en-GB" dirty="0" smtClean="0">
                <a:latin typeface="Georgia" panose="02040502050405020303" pitchFamily="18" charset="0"/>
              </a:rPr>
              <a:t>Mary” (</a:t>
            </a:r>
            <a:r>
              <a:rPr lang="en-GB" i="1" dirty="0" smtClean="0">
                <a:latin typeface="Georgia" panose="02040502050405020303" pitchFamily="18" charset="0"/>
              </a:rPr>
              <a:t>Against the Heresies</a:t>
            </a:r>
            <a:r>
              <a:rPr lang="en-GB" dirty="0" smtClean="0">
                <a:latin typeface="Georgia" panose="02040502050405020303" pitchFamily="18" charset="0"/>
              </a:rPr>
              <a:t>).</a:t>
            </a:r>
            <a:endParaRPr lang="en-GB" dirty="0">
              <a:latin typeface="Georgia" panose="02040502050405020303" pitchFamily="18" charset="0"/>
            </a:endParaRPr>
          </a:p>
        </p:txBody>
      </p:sp>
    </p:spTree>
    <p:extLst>
      <p:ext uri="{BB962C8B-B14F-4D97-AF65-F5344CB8AC3E}">
        <p14:creationId xmlns:p14="http://schemas.microsoft.com/office/powerpoint/2010/main" xmlns="" val="25089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1)">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485</TotalTime>
  <Words>1117</Words>
  <Application>Microsoft Office PowerPoint</Application>
  <PresentationFormat>Custom</PresentationFormat>
  <Paragraphs>65</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Mary, Mother of Mercy – her Cooperation with her Son’s Work of our Salvation </vt:lpstr>
      <vt:lpstr>Why do we call Mary, the Mother of Mercy?</vt:lpstr>
      <vt:lpstr>Slide 3</vt:lpstr>
      <vt:lpstr>Why is God so merciful?</vt:lpstr>
      <vt:lpstr>Creation and Original sin </vt:lpstr>
      <vt:lpstr>The consequence of original sin </vt:lpstr>
      <vt:lpstr>Slide 7</vt:lpstr>
      <vt:lpstr>The Immaculate Conception </vt:lpstr>
      <vt:lpstr>St. Irenaeus said of Mary:</vt:lpstr>
      <vt:lpstr>When The Time Was Right</vt:lpstr>
      <vt:lpstr>Mary’s cooperation in her Son’s work </vt:lpstr>
      <vt:lpstr>Wedding at Cana: Jn. 2:1-11</vt:lpstr>
      <vt:lpstr>At the Foot of the Cross</vt:lpstr>
      <vt:lpstr>Pentecost – the Birth of the Church </vt:lpstr>
      <vt:lpstr>Queen of Heaven</vt:lpstr>
      <vt:lpstr>What does this mean for us?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 Mother of Mercy – her Cooperation with her Son’s Work of our Salvation</dc:title>
  <dc:creator>Home</dc:creator>
  <cp:lastModifiedBy>Alastair Emblem</cp:lastModifiedBy>
  <cp:revision>42</cp:revision>
  <dcterms:created xsi:type="dcterms:W3CDTF">2016-05-18T08:04:30Z</dcterms:created>
  <dcterms:modified xsi:type="dcterms:W3CDTF">2016-05-21T09:39:15Z</dcterms:modified>
</cp:coreProperties>
</file>