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3" r:id="rId4"/>
    <p:sldId id="264" r:id="rId5"/>
    <p:sldId id="267" r:id="rId6"/>
    <p:sldId id="268" r:id="rId7"/>
    <p:sldId id="269" r:id="rId8"/>
    <p:sldId id="257" r:id="rId9"/>
    <p:sldId id="270" r:id="rId10"/>
    <p:sldId id="258" r:id="rId11"/>
    <p:sldId id="262" r:id="rId12"/>
    <p:sldId id="259" r:id="rId13"/>
    <p:sldId id="266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51"/>
    <p:restoredTop sz="94729"/>
  </p:normalViewPr>
  <p:slideViewPr>
    <p:cSldViewPr snapToGrid="0" snapToObjects="1">
      <p:cViewPr>
        <p:scale>
          <a:sx n="61" d="100"/>
          <a:sy n="61" d="100"/>
        </p:scale>
        <p:origin x="416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61C22-7BF7-F240-B76A-920C192C7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50A224-92DD-284E-8E42-81FAE667B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66E3C-E827-664A-A3FF-BD91E4602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93E9-F6CE-0348-A515-0F4D0013CA13}" type="datetimeFigureOut">
              <a:rPr lang="en-US" smtClean="0"/>
              <a:t>12/31/20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8B822-4333-1741-999E-D233EA972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CB31C-8EF0-1D47-B95A-582C6C1F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35595-7D95-CB4B-A8E1-A5875189B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78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63675-7C3C-8E46-8B00-360805ABD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E39167-6C95-3E40-8DDB-8632ED56EE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D8183-6A0A-A340-ACAF-99793BFB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93E9-F6CE-0348-A515-0F4D0013CA13}" type="datetimeFigureOut">
              <a:rPr lang="en-US" smtClean="0"/>
              <a:t>12/31/20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C1E91-2BA9-414F-92A6-AA5EC1103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FF28C-3BA6-F643-AC26-E76ED1C46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35595-7D95-CB4B-A8E1-A5875189B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19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E23DA1-9450-274D-AEC7-FDC9877EA9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77A251-8F55-5248-9EEB-C99FEE03F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5DFF3-EBE0-434D-9F00-99D5727CE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93E9-F6CE-0348-A515-0F4D0013CA13}" type="datetimeFigureOut">
              <a:rPr lang="en-US" smtClean="0"/>
              <a:t>12/31/20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B608B-D22A-144D-B2B8-478593B55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B166C-0CBF-DC46-9E78-FADEFF265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35595-7D95-CB4B-A8E1-A5875189B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5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74681-635C-9349-BBD8-0D44974D6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8780F-6189-0F42-886E-8AC4023A8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90421-2914-3143-AD46-07C9EC346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93E9-F6CE-0348-A515-0F4D0013CA13}" type="datetimeFigureOut">
              <a:rPr lang="en-US" smtClean="0"/>
              <a:t>12/31/20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0FEBC-B855-2E4D-8449-E67EAF00E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7BF42-8B12-E34F-B33A-EA621BAA7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35595-7D95-CB4B-A8E1-A5875189B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8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67F89-CDD3-2A43-A259-8032FCA8B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3D320-2D40-8745-8E8A-E272FB534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5B98A-6E4E-B146-84D9-109F7C300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93E9-F6CE-0348-A515-0F4D0013CA13}" type="datetimeFigureOut">
              <a:rPr lang="en-US" smtClean="0"/>
              <a:t>12/31/20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F3689-3EA9-8047-8E32-A8491F073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206AD-52BF-6145-A46A-0388F5208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35595-7D95-CB4B-A8E1-A5875189B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08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8CE64-C8E1-B244-884F-F73C3FA43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7F573-5CE3-5B41-91ED-59782C347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9F3295-22A5-FA47-B07C-B66C77EB2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056367-B462-FF48-A5E4-40CE57B2A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93E9-F6CE-0348-A515-0F4D0013CA13}" type="datetimeFigureOut">
              <a:rPr lang="en-US" smtClean="0"/>
              <a:t>12/31/20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0CA87-C12C-734D-BE33-9F42CF1B0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2C992E-2268-A546-9C7B-B5B6F2DE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35595-7D95-CB4B-A8E1-A5875189B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37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2E604-0202-0A47-A41C-6878C7330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5E0DF-22ED-DC4F-9DD0-2FD454F16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D748D-4F19-A64D-805C-FBE1821B3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D4271B-7F71-9D49-BDE6-E352A7C07E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45CB02-E891-D849-8ED6-CE989DFF0A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EE39E5-184A-834D-8067-346ACAB1F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93E9-F6CE-0348-A515-0F4D0013CA13}" type="datetimeFigureOut">
              <a:rPr lang="en-US" smtClean="0"/>
              <a:t>12/31/20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902A16-2552-0740-BA13-8DA8436FF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1B78A9-DEE7-E642-B43B-AE1579820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35595-7D95-CB4B-A8E1-A5875189B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03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CFCD3-CD1B-6A43-84A7-2A01C7FE0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3534DC-4306-114D-A0D9-85DE33C70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93E9-F6CE-0348-A515-0F4D0013CA13}" type="datetimeFigureOut">
              <a:rPr lang="en-US" smtClean="0"/>
              <a:t>12/31/20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74578A-9584-024E-8A8E-2505C323C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A73ED4-9C57-7744-9DF6-6E4B271DB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35595-7D95-CB4B-A8E1-A5875189B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10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EA8E65-CBFC-E148-A4DA-3C54D591B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93E9-F6CE-0348-A515-0F4D0013CA13}" type="datetimeFigureOut">
              <a:rPr lang="en-US" smtClean="0"/>
              <a:t>12/31/20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3131AA-4A8A-2142-B7AF-FA39D0D52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307E4F-D488-E347-B867-DDF9CF233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35595-7D95-CB4B-A8E1-A5875189B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64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C6D18-6091-8946-AE75-0F0BFA325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7A3BE-8AD0-5944-A1B8-97F31DE7C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541F45-9AD1-BF48-B549-F7625CC3BB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862002-99E9-1D49-A0A1-577FB849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93E9-F6CE-0348-A515-0F4D0013CA13}" type="datetimeFigureOut">
              <a:rPr lang="en-US" smtClean="0"/>
              <a:t>12/31/20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EDEB7-0AF8-A548-8B25-1251864B3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9158F-ECA3-5947-A331-F56407DCA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35595-7D95-CB4B-A8E1-A5875189B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93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7EA2F-C5C8-3244-A8F9-B0BBA86F6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D39531-83F9-1E42-9F83-6E7325A80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EC846-9048-004E-AA6E-B10E2BA1F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390B56-6371-9443-A339-805E27244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93E9-F6CE-0348-A515-0F4D0013CA13}" type="datetimeFigureOut">
              <a:rPr lang="en-US" smtClean="0"/>
              <a:t>12/31/20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C3CB6-A690-B843-A0FF-C8CA659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5AF8B-1909-4C4C-A9A0-CF9C377FC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35595-7D95-CB4B-A8E1-A5875189B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30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96B7B0-4C6F-4D41-A1CE-D680F4869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B06FE-9705-D641-992A-275DACBD3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7A083-8221-4849-A45A-EFA675E84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E93E9-F6CE-0348-A515-0F4D0013CA13}" type="datetimeFigureOut">
              <a:rPr lang="en-US" smtClean="0"/>
              <a:t>12/31/20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22461-293A-9F4E-BD2B-8F4ED0B649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80D7B-2F68-0A4E-90C9-7CB1B079B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35595-7D95-CB4B-A8E1-A5875189B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17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01E02E-EA37-3844-A8C9-B487F2522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Athletic Injuries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97D25F-2BF0-F64B-89A9-07653889C1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en-US" sz="1500">
                <a:solidFill>
                  <a:srgbClr val="FFFFFF"/>
                </a:solidFill>
              </a:rPr>
              <a:t>Kat Kinneary</a:t>
            </a:r>
          </a:p>
          <a:p>
            <a:r>
              <a:rPr lang="en-US" sz="1500">
                <a:solidFill>
                  <a:srgbClr val="FFFFFF"/>
                </a:solidFill>
              </a:rPr>
              <a:t>MS, ATC, CES, CPT, LAT, PES</a:t>
            </a:r>
          </a:p>
        </p:txBody>
      </p:sp>
    </p:spTree>
    <p:extLst>
      <p:ext uri="{BB962C8B-B14F-4D97-AF65-F5344CB8AC3E}">
        <p14:creationId xmlns:p14="http://schemas.microsoft.com/office/powerpoint/2010/main" val="592758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E38112-EE88-124E-8BF7-C4E29A232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Concussions- Signs &amp; Symptoms </a:t>
            </a:r>
            <a:endParaRPr lang="en-US" dirty="0"/>
          </a:p>
        </p:txBody>
      </p:sp>
      <p:pic>
        <p:nvPicPr>
          <p:cNvPr id="2050" name="Picture 2" descr="Hold your fire: Democrats could fix this red-flag bill">
            <a:extLst>
              <a:ext uri="{FF2B5EF4-FFF2-40B4-BE49-F238E27FC236}">
                <a16:creationId xmlns:a16="http://schemas.microsoft.com/office/drawing/2014/main" id="{8DCFEE83-8B6F-D145-B86C-34371023934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" r="236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B2466E-B66F-2D4F-BF6D-30D3C56FF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Neck pain or tenderness</a:t>
            </a:r>
          </a:p>
          <a:p>
            <a:r>
              <a:rPr lang="en-US" sz="2000"/>
              <a:t>Double vision</a:t>
            </a:r>
          </a:p>
          <a:p>
            <a:r>
              <a:rPr lang="en-US" sz="2000"/>
              <a:t>Muscle weakness in limbs</a:t>
            </a:r>
          </a:p>
          <a:p>
            <a:r>
              <a:rPr lang="en-US" sz="2000"/>
              <a:t>Tingling/Burning in arms/legs</a:t>
            </a:r>
          </a:p>
          <a:p>
            <a:r>
              <a:rPr lang="en-US" sz="2000"/>
              <a:t>Severe or increasing headache</a:t>
            </a:r>
          </a:p>
          <a:p>
            <a:r>
              <a:rPr lang="en-US" sz="2000"/>
              <a:t>Seizure</a:t>
            </a:r>
          </a:p>
          <a:p>
            <a:r>
              <a:rPr lang="en-US" sz="2000"/>
              <a:t>Loss of consciousness</a:t>
            </a:r>
          </a:p>
          <a:p>
            <a:r>
              <a:rPr lang="en-US" sz="2000"/>
              <a:t>Vomiting</a:t>
            </a:r>
          </a:p>
          <a:p>
            <a:r>
              <a:rPr lang="en-US" sz="2000"/>
              <a:t>Restless, agitated or combative</a:t>
            </a:r>
          </a:p>
        </p:txBody>
      </p:sp>
    </p:spTree>
    <p:extLst>
      <p:ext uri="{BB962C8B-B14F-4D97-AF65-F5344CB8AC3E}">
        <p14:creationId xmlns:p14="http://schemas.microsoft.com/office/powerpoint/2010/main" val="3017556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29007D-FA1E-8944-B883-BA8CB57A8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27124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Concussion  Signs &amp; 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51D4E-1DED-974B-B2C1-06CEC5A4C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8915" y="1357691"/>
            <a:ext cx="2926080" cy="4363844"/>
          </a:xfrm>
        </p:spPr>
        <p:txBody>
          <a:bodyPr>
            <a:normAutofit/>
          </a:bodyPr>
          <a:lstStyle/>
          <a:p>
            <a:r>
              <a:rPr lang="en-US" sz="2400" dirty="0"/>
              <a:t>Headache</a:t>
            </a:r>
          </a:p>
          <a:p>
            <a:r>
              <a:rPr lang="en-US" sz="2400" dirty="0"/>
              <a:t>“Pressure in head”</a:t>
            </a:r>
          </a:p>
          <a:p>
            <a:r>
              <a:rPr lang="en-US" sz="2400" dirty="0"/>
              <a:t>Neck pain</a:t>
            </a:r>
          </a:p>
          <a:p>
            <a:r>
              <a:rPr lang="en-US" sz="2400" dirty="0"/>
              <a:t>Nausea or vomiting</a:t>
            </a:r>
          </a:p>
          <a:p>
            <a:r>
              <a:rPr lang="en-US" sz="2400" dirty="0"/>
              <a:t>Dizziness</a:t>
            </a:r>
          </a:p>
          <a:p>
            <a:r>
              <a:rPr lang="en-US" sz="2400" dirty="0"/>
              <a:t>Blurred vision</a:t>
            </a:r>
          </a:p>
          <a:p>
            <a:r>
              <a:rPr lang="en-US" sz="2400" dirty="0"/>
              <a:t>Sensitivity to light</a:t>
            </a:r>
          </a:p>
          <a:p>
            <a:r>
              <a:rPr lang="en-US" sz="2400" dirty="0"/>
              <a:t>Sensitivity to noise</a:t>
            </a:r>
          </a:p>
          <a:p>
            <a:r>
              <a:rPr lang="en-US" sz="2400" dirty="0"/>
              <a:t>Balance problems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A47731-A768-C047-BF43-4351BEB21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61248" y="1247078"/>
            <a:ext cx="2926080" cy="4363844"/>
          </a:xfrm>
        </p:spPr>
        <p:txBody>
          <a:bodyPr>
            <a:noAutofit/>
          </a:bodyPr>
          <a:lstStyle/>
          <a:p>
            <a:r>
              <a:rPr lang="en-US" sz="2400" dirty="0"/>
              <a:t>Feeling slowed down </a:t>
            </a:r>
          </a:p>
          <a:p>
            <a:r>
              <a:rPr lang="en-US" sz="2400" dirty="0"/>
              <a:t>Feeling like your “in a fog”</a:t>
            </a:r>
          </a:p>
          <a:p>
            <a:r>
              <a:rPr lang="en-US" sz="2400" dirty="0"/>
              <a:t>Difficulty concentrating</a:t>
            </a:r>
          </a:p>
          <a:p>
            <a:r>
              <a:rPr lang="en-US" sz="2400" dirty="0"/>
              <a:t>Difficulty remembering</a:t>
            </a:r>
          </a:p>
          <a:p>
            <a:r>
              <a:rPr lang="en-US" sz="2400" dirty="0"/>
              <a:t>Confusion</a:t>
            </a:r>
          </a:p>
          <a:p>
            <a:r>
              <a:rPr lang="en-US" sz="2400" dirty="0"/>
              <a:t>Drowsiness</a:t>
            </a:r>
          </a:p>
          <a:p>
            <a:r>
              <a:rPr lang="en-US" sz="2400" dirty="0"/>
              <a:t>More emotional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9692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7BE2D1-6ABC-804E-B997-D10A702D2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Concussion Treatment &amp; Recovery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6FB284-BA92-054B-A9E5-DA4A03AD3D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6656" y="681037"/>
            <a:ext cx="5947144" cy="5495926"/>
          </a:xfrm>
        </p:spPr>
        <p:txBody>
          <a:bodyPr>
            <a:noAutofit/>
          </a:bodyPr>
          <a:lstStyle/>
          <a:p>
            <a:r>
              <a:rPr lang="en-US" sz="2200" dirty="0"/>
              <a:t>REST!!! </a:t>
            </a:r>
          </a:p>
          <a:p>
            <a:r>
              <a:rPr lang="en-US" sz="2200" dirty="0"/>
              <a:t>Physical &amp; Cognitive Rest are necessary for recovery</a:t>
            </a:r>
          </a:p>
          <a:p>
            <a:r>
              <a:rPr lang="en-US" sz="2200" dirty="0"/>
              <a:t>Gradual return to regular activities – work, school, sports, etc. </a:t>
            </a:r>
          </a:p>
          <a:p>
            <a:r>
              <a:rPr lang="en-US" sz="2200" dirty="0"/>
              <a:t>School:</a:t>
            </a:r>
          </a:p>
          <a:p>
            <a:pPr lvl="1"/>
            <a:r>
              <a:rPr lang="en-US" sz="2200" dirty="0"/>
              <a:t>Limit school day </a:t>
            </a:r>
          </a:p>
          <a:p>
            <a:pPr lvl="1"/>
            <a:r>
              <a:rPr lang="en-US" sz="2200" dirty="0"/>
              <a:t>Longer time to finish assignments</a:t>
            </a:r>
          </a:p>
          <a:p>
            <a:pPr lvl="1"/>
            <a:r>
              <a:rPr lang="en-US" sz="2200" dirty="0"/>
              <a:t>Cues for memory problems</a:t>
            </a:r>
          </a:p>
          <a:p>
            <a:pPr lvl="1"/>
            <a:r>
              <a:rPr lang="en-US" sz="2200" dirty="0"/>
              <a:t>Extra quiet rooms for working</a:t>
            </a:r>
          </a:p>
          <a:p>
            <a:r>
              <a:rPr lang="en-US" sz="2200" dirty="0"/>
              <a:t>Life: </a:t>
            </a:r>
          </a:p>
          <a:p>
            <a:pPr lvl="1"/>
            <a:r>
              <a:rPr lang="en-US" sz="2200" dirty="0"/>
              <a:t>Limit physical activity </a:t>
            </a:r>
          </a:p>
          <a:p>
            <a:pPr lvl="1"/>
            <a:r>
              <a:rPr lang="en-US" sz="2200" dirty="0"/>
              <a:t>Sleep for resting</a:t>
            </a:r>
          </a:p>
          <a:p>
            <a:pPr lvl="1"/>
            <a:r>
              <a:rPr lang="en-US" sz="2200" dirty="0"/>
              <a:t>Limit: TV, loud music, reading, video games, etc. </a:t>
            </a:r>
          </a:p>
          <a:p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62281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88D0B-A8F0-D448-8BD5-2EBE1202F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Concussions – Returning to Play</a:t>
            </a: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E128F4E7-897D-6548-9416-AE00E59F36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tretch/>
        </p:blipFill>
        <p:spPr>
          <a:xfrm>
            <a:off x="2313214" y="1690688"/>
            <a:ext cx="7565571" cy="478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58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4EF170-5B82-A54D-A5C3-57D4ECED3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Questions? 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The Question Is What Happened to the Question Mark? - Proof That Blog">
            <a:extLst>
              <a:ext uri="{FF2B5EF4-FFF2-40B4-BE49-F238E27FC236}">
                <a16:creationId xmlns:a16="http://schemas.microsoft.com/office/drawing/2014/main" id="{91983F0E-635A-334A-B723-4D28323DA7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582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E32B8E-CF2E-194C-9993-3F7F94B4C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What is an Athletic Trainer? 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A9A25-E8CD-3D49-958D-619F630A7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Certified or licensed sports medicine professional and health care provider</a:t>
            </a:r>
          </a:p>
          <a:p>
            <a:r>
              <a:rPr lang="en-US" sz="2400" dirty="0"/>
              <a:t>College graduate with advanced degree from specific accredited programs </a:t>
            </a:r>
          </a:p>
          <a:p>
            <a:r>
              <a:rPr lang="en-US" sz="2400" dirty="0"/>
              <a:t>NOT a personal trainer and NOT the school nurse</a:t>
            </a:r>
          </a:p>
          <a:p>
            <a:r>
              <a:rPr lang="en-US" sz="2400" dirty="0"/>
              <a:t>Workplace: schools, colleges, professional sports, doctor’s offices, hospitals, military, performing arts and more! 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42458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4E2B7-F132-3C4C-AAB8-750654A69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2293" y="638144"/>
            <a:ext cx="4953934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Role of an Athletic Trainer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87900AF-3ED0-4C02-A309-3984EBBD2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20">
            <a:extLst>
              <a:ext uri="{FF2B5EF4-FFF2-40B4-BE49-F238E27FC236}">
                <a16:creationId xmlns:a16="http://schemas.microsoft.com/office/drawing/2014/main" id="{8DEDEE5C-3126-4336-A7D4-9277AF5A0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138" y="559407"/>
            <a:ext cx="5109725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C27599E-AF83-6F4E-AFC0-057D68DEB22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1" b="4206"/>
          <a:stretch/>
        </p:blipFill>
        <p:spPr bwMode="auto">
          <a:xfrm>
            <a:off x="656844" y="722376"/>
            <a:ext cx="4782312" cy="541324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C559EE-A88A-584C-AD6B-0622C806B6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22295" y="2438401"/>
            <a:ext cx="4953932" cy="377952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/>
              <a:t>Role: </a:t>
            </a:r>
          </a:p>
          <a:p>
            <a:pPr lvl="1"/>
            <a:r>
              <a:rPr lang="en-US" dirty="0"/>
              <a:t>Prevent injuries</a:t>
            </a:r>
          </a:p>
          <a:p>
            <a:pPr lvl="1"/>
            <a:r>
              <a:rPr lang="en-US" dirty="0"/>
              <a:t>Recognize injuries </a:t>
            </a:r>
          </a:p>
          <a:p>
            <a:pPr lvl="1"/>
            <a:r>
              <a:rPr lang="en-US" dirty="0"/>
              <a:t>Emergency and Immediate care </a:t>
            </a:r>
          </a:p>
          <a:p>
            <a:pPr lvl="1"/>
            <a:r>
              <a:rPr lang="en-US" dirty="0"/>
              <a:t>Rehabilitate injuries and return to play</a:t>
            </a:r>
          </a:p>
          <a:p>
            <a:pPr lvl="1"/>
            <a:r>
              <a:rPr lang="en-US" dirty="0"/>
              <a:t>Healthcare administration and professionalism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0432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EECDF-2C0A-E14F-B446-ECFFA17D9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2293" y="638144"/>
            <a:ext cx="4953934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Types of Injuries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87900AF-3ED0-4C02-A309-3984EBBD2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20">
            <a:extLst>
              <a:ext uri="{FF2B5EF4-FFF2-40B4-BE49-F238E27FC236}">
                <a16:creationId xmlns:a16="http://schemas.microsoft.com/office/drawing/2014/main" id="{8DEDEE5C-3126-4336-A7D4-9277AF5A0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138" y="559407"/>
            <a:ext cx="5109725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4" name="Picture 8" descr="Five Types of Injuries—and Five Causes | Brauns Law, PC">
            <a:extLst>
              <a:ext uri="{FF2B5EF4-FFF2-40B4-BE49-F238E27FC236}">
                <a16:creationId xmlns:a16="http://schemas.microsoft.com/office/drawing/2014/main" id="{93E3E1C1-D32A-954A-920C-37AB12B3A80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6" r="6334"/>
          <a:stretch/>
        </p:blipFill>
        <p:spPr bwMode="auto">
          <a:xfrm>
            <a:off x="656844" y="722376"/>
            <a:ext cx="4782312" cy="541324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97641-CDAA-E54E-AB32-6CBEEF25B7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22295" y="2438401"/>
            <a:ext cx="4953932" cy="37795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Muscle Strains</a:t>
            </a:r>
          </a:p>
          <a:p>
            <a:r>
              <a:rPr lang="en-US" sz="2400" dirty="0"/>
              <a:t>Joint Sprains </a:t>
            </a:r>
          </a:p>
          <a:p>
            <a:r>
              <a:rPr lang="en-US" sz="2400" dirty="0"/>
              <a:t>Bone Factures</a:t>
            </a:r>
          </a:p>
          <a:p>
            <a:r>
              <a:rPr lang="en-US" sz="2400" dirty="0"/>
              <a:t>Contusion </a:t>
            </a:r>
          </a:p>
          <a:p>
            <a:r>
              <a:rPr lang="en-US" sz="2400" dirty="0"/>
              <a:t>Concussions </a:t>
            </a:r>
          </a:p>
          <a:p>
            <a:r>
              <a:rPr lang="en-US" sz="2400" dirty="0"/>
              <a:t>Cuts/lacerations </a:t>
            </a:r>
          </a:p>
        </p:txBody>
      </p:sp>
    </p:spTree>
    <p:extLst>
      <p:ext uri="{BB962C8B-B14F-4D97-AF65-F5344CB8AC3E}">
        <p14:creationId xmlns:p14="http://schemas.microsoft.com/office/powerpoint/2010/main" val="4095998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A21A4AC-5300-4176-B2FB-67830A380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CA62EC-9C06-BB42-90B3-FD6C8B042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04800"/>
            <a:ext cx="10908792" cy="144233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Injuries</a:t>
            </a:r>
          </a:p>
        </p:txBody>
      </p:sp>
      <p:sp>
        <p:nvSpPr>
          <p:cNvPr id="75" name="sketch line">
            <a:extLst>
              <a:ext uri="{FF2B5EF4-FFF2-40B4-BE49-F238E27FC236}">
                <a16:creationId xmlns:a16="http://schemas.microsoft.com/office/drawing/2014/main" id="{5A09F8C8-3B6F-414C-866C-80565B610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NRL 2019: Aidan Guerra suffers sickening leg injury in Knights loss to Sea  Eagles, Newcastle vs Manly | Fox Sports">
            <a:extLst>
              <a:ext uri="{FF2B5EF4-FFF2-40B4-BE49-F238E27FC236}">
                <a16:creationId xmlns:a16="http://schemas.microsoft.com/office/drawing/2014/main" id="{1CA3DB88-C4D8-B84F-AE42-057D1C03002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8" r="8617" b="2"/>
          <a:stretch/>
        </p:blipFill>
        <p:spPr bwMode="auto">
          <a:xfrm>
            <a:off x="20" y="2665139"/>
            <a:ext cx="6181981" cy="4192863"/>
          </a:xfrm>
          <a:custGeom>
            <a:avLst/>
            <a:gdLst/>
            <a:ahLst/>
            <a:cxnLst/>
            <a:rect l="l" t="t" r="r" b="b"/>
            <a:pathLst>
              <a:path w="6005375" h="4192863">
                <a:moveTo>
                  <a:pt x="5424937" y="874"/>
                </a:moveTo>
                <a:cubicBezTo>
                  <a:pt x="5470440" y="-1251"/>
                  <a:pt x="5516123" y="499"/>
                  <a:pt x="5561495" y="6147"/>
                </a:cubicBezTo>
                <a:cubicBezTo>
                  <a:pt x="5636334" y="13389"/>
                  <a:pt x="5711424" y="18471"/>
                  <a:pt x="5786261" y="26095"/>
                </a:cubicBezTo>
                <a:cubicBezTo>
                  <a:pt x="5819550" y="29525"/>
                  <a:pt x="5853222" y="16820"/>
                  <a:pt x="5886002" y="28509"/>
                </a:cubicBezTo>
                <a:cubicBezTo>
                  <a:pt x="5922214" y="41469"/>
                  <a:pt x="5958870" y="47282"/>
                  <a:pt x="5995622" y="48044"/>
                </a:cubicBezTo>
                <a:lnTo>
                  <a:pt x="5998366" y="47926"/>
                </a:lnTo>
                <a:lnTo>
                  <a:pt x="5995171" y="398504"/>
                </a:lnTo>
                <a:cubicBezTo>
                  <a:pt x="5993433" y="528663"/>
                  <a:pt x="5993035" y="658806"/>
                  <a:pt x="5999656" y="788917"/>
                </a:cubicBezTo>
                <a:cubicBezTo>
                  <a:pt x="6009855" y="990282"/>
                  <a:pt x="6003364" y="1191519"/>
                  <a:pt x="5999656" y="1392757"/>
                </a:cubicBezTo>
                <a:cubicBezTo>
                  <a:pt x="5992506" y="1778706"/>
                  <a:pt x="6003364" y="2164146"/>
                  <a:pt x="5998730" y="2549586"/>
                </a:cubicBezTo>
                <a:cubicBezTo>
                  <a:pt x="5996744" y="2720440"/>
                  <a:pt x="5998994" y="2891040"/>
                  <a:pt x="6003364" y="3061895"/>
                </a:cubicBezTo>
                <a:cubicBezTo>
                  <a:pt x="6009720" y="3305846"/>
                  <a:pt x="5999922" y="3549924"/>
                  <a:pt x="5989196" y="3793749"/>
                </a:cubicBezTo>
                <a:cubicBezTo>
                  <a:pt x="5985594" y="3860794"/>
                  <a:pt x="5984646" y="3927918"/>
                  <a:pt x="5986348" y="3994981"/>
                </a:cubicBezTo>
                <a:lnTo>
                  <a:pt x="5999199" y="4192863"/>
                </a:lnTo>
                <a:lnTo>
                  <a:pt x="0" y="4192863"/>
                </a:lnTo>
                <a:lnTo>
                  <a:pt x="0" y="26225"/>
                </a:lnTo>
                <a:lnTo>
                  <a:pt x="10965" y="23935"/>
                </a:lnTo>
                <a:cubicBezTo>
                  <a:pt x="27502" y="19081"/>
                  <a:pt x="44569" y="16260"/>
                  <a:pt x="61788" y="15549"/>
                </a:cubicBezTo>
                <a:cubicBezTo>
                  <a:pt x="194437" y="-1096"/>
                  <a:pt x="327213" y="3351"/>
                  <a:pt x="460497" y="8815"/>
                </a:cubicBezTo>
                <a:cubicBezTo>
                  <a:pt x="692632" y="18217"/>
                  <a:pt x="925021" y="29144"/>
                  <a:pt x="1157537" y="25841"/>
                </a:cubicBezTo>
                <a:cubicBezTo>
                  <a:pt x="1393484" y="22410"/>
                  <a:pt x="1628922" y="29653"/>
                  <a:pt x="1864615" y="39182"/>
                </a:cubicBezTo>
                <a:cubicBezTo>
                  <a:pt x="1967913" y="43121"/>
                  <a:pt x="2071847" y="47059"/>
                  <a:pt x="2173493" y="17709"/>
                </a:cubicBezTo>
                <a:cubicBezTo>
                  <a:pt x="2196465" y="12334"/>
                  <a:pt x="2220416" y="12855"/>
                  <a:pt x="2243121" y="19234"/>
                </a:cubicBezTo>
                <a:cubicBezTo>
                  <a:pt x="2357219" y="45789"/>
                  <a:pt x="2471952" y="53666"/>
                  <a:pt x="2587321" y="27492"/>
                </a:cubicBezTo>
                <a:cubicBezTo>
                  <a:pt x="2719944" y="-1223"/>
                  <a:pt x="2856455" y="-7360"/>
                  <a:pt x="2991111" y="9323"/>
                </a:cubicBezTo>
                <a:cubicBezTo>
                  <a:pt x="3114231" y="23045"/>
                  <a:pt x="3237985" y="37911"/>
                  <a:pt x="3361358" y="26857"/>
                </a:cubicBezTo>
                <a:cubicBezTo>
                  <a:pt x="3556266" y="9323"/>
                  <a:pt x="3750918" y="24570"/>
                  <a:pt x="3945825" y="29271"/>
                </a:cubicBezTo>
                <a:cubicBezTo>
                  <a:pt x="4010625" y="30796"/>
                  <a:pt x="4075806" y="44137"/>
                  <a:pt x="4140224" y="32193"/>
                </a:cubicBezTo>
                <a:cubicBezTo>
                  <a:pt x="4241744" y="13389"/>
                  <a:pt x="4342120" y="20631"/>
                  <a:pt x="4443766" y="31177"/>
                </a:cubicBezTo>
                <a:cubicBezTo>
                  <a:pt x="4638419" y="51507"/>
                  <a:pt x="4832945" y="61290"/>
                  <a:pt x="5026708" y="23172"/>
                </a:cubicBezTo>
                <a:cubicBezTo>
                  <a:pt x="5086807" y="11229"/>
                  <a:pt x="5146524" y="4368"/>
                  <a:pt x="5207640" y="20377"/>
                </a:cubicBezTo>
                <a:cubicBezTo>
                  <a:pt x="5234626" y="26539"/>
                  <a:pt x="5262719" y="26019"/>
                  <a:pt x="5289465" y="18853"/>
                </a:cubicBezTo>
                <a:cubicBezTo>
                  <a:pt x="5334113" y="9000"/>
                  <a:pt x="5379435" y="2999"/>
                  <a:pt x="5424937" y="87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njury of the week - Shoulder Dislocation | Symmetry Physiotherapy">
            <a:extLst>
              <a:ext uri="{FF2B5EF4-FFF2-40B4-BE49-F238E27FC236}">
                <a16:creationId xmlns:a16="http://schemas.microsoft.com/office/drawing/2014/main" id="{3C1DB025-64CE-EF4C-8ECB-7394D341726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9" r="2220"/>
          <a:stretch/>
        </p:blipFill>
        <p:spPr bwMode="auto">
          <a:xfrm>
            <a:off x="6096001" y="2654313"/>
            <a:ext cx="6096002" cy="4203687"/>
          </a:xfrm>
          <a:custGeom>
            <a:avLst/>
            <a:gdLst/>
            <a:ahLst/>
            <a:cxnLst/>
            <a:rect l="l" t="t" r="r" b="b"/>
            <a:pathLst>
              <a:path w="6006951" h="4203687">
                <a:moveTo>
                  <a:pt x="1041516" y="879"/>
                </a:moveTo>
                <a:cubicBezTo>
                  <a:pt x="1141687" y="5084"/>
                  <a:pt x="1240768" y="23261"/>
                  <a:pt x="1340635" y="31075"/>
                </a:cubicBezTo>
                <a:cubicBezTo>
                  <a:pt x="1435675" y="38571"/>
                  <a:pt x="1530714" y="49499"/>
                  <a:pt x="1626262" y="34506"/>
                </a:cubicBezTo>
                <a:cubicBezTo>
                  <a:pt x="1719980" y="21762"/>
                  <a:pt x="1814765" y="18776"/>
                  <a:pt x="1909093" y="25612"/>
                </a:cubicBezTo>
                <a:cubicBezTo>
                  <a:pt x="2013408" y="30821"/>
                  <a:pt x="2117468" y="48101"/>
                  <a:pt x="2222418" y="33616"/>
                </a:cubicBezTo>
                <a:cubicBezTo>
                  <a:pt x="2235644" y="32269"/>
                  <a:pt x="2248998" y="34010"/>
                  <a:pt x="2261425" y="38699"/>
                </a:cubicBezTo>
                <a:cubicBezTo>
                  <a:pt x="2302223" y="52255"/>
                  <a:pt x="2346173" y="53094"/>
                  <a:pt x="2387466" y="41113"/>
                </a:cubicBezTo>
                <a:cubicBezTo>
                  <a:pt x="2439687" y="27213"/>
                  <a:pt x="2494525" y="26297"/>
                  <a:pt x="2547178" y="38445"/>
                </a:cubicBezTo>
                <a:cubicBezTo>
                  <a:pt x="2625446" y="55470"/>
                  <a:pt x="2703968" y="72242"/>
                  <a:pt x="2785412" y="58266"/>
                </a:cubicBezTo>
                <a:cubicBezTo>
                  <a:pt x="2832805" y="50261"/>
                  <a:pt x="2876767" y="30821"/>
                  <a:pt x="2923524" y="21673"/>
                </a:cubicBezTo>
                <a:cubicBezTo>
                  <a:pt x="3058205" y="-4628"/>
                  <a:pt x="3194158" y="3249"/>
                  <a:pt x="3330110" y="12143"/>
                </a:cubicBezTo>
                <a:cubicBezTo>
                  <a:pt x="3462886" y="20910"/>
                  <a:pt x="3595026" y="38952"/>
                  <a:pt x="3728564" y="36284"/>
                </a:cubicBezTo>
                <a:cubicBezTo>
                  <a:pt x="3756999" y="36500"/>
                  <a:pt x="3785372" y="38876"/>
                  <a:pt x="3813438" y="43400"/>
                </a:cubicBezTo>
                <a:cubicBezTo>
                  <a:pt x="3917626" y="57122"/>
                  <a:pt x="4022322" y="70082"/>
                  <a:pt x="4125366" y="42383"/>
                </a:cubicBezTo>
                <a:cubicBezTo>
                  <a:pt x="4217750" y="17340"/>
                  <a:pt x="4314149" y="10695"/>
                  <a:pt x="4409087" y="22816"/>
                </a:cubicBezTo>
                <a:cubicBezTo>
                  <a:pt x="4534099" y="39194"/>
                  <a:pt x="4660458" y="42777"/>
                  <a:pt x="4786195" y="33489"/>
                </a:cubicBezTo>
                <a:cubicBezTo>
                  <a:pt x="4825659" y="29563"/>
                  <a:pt x="4865339" y="28153"/>
                  <a:pt x="4904994" y="29296"/>
                </a:cubicBezTo>
                <a:cubicBezTo>
                  <a:pt x="5194178" y="42510"/>
                  <a:pt x="5484252" y="25103"/>
                  <a:pt x="5772928" y="55851"/>
                </a:cubicBezTo>
                <a:cubicBezTo>
                  <a:pt x="5818560" y="61232"/>
                  <a:pt x="5864504" y="61626"/>
                  <a:pt x="5909961" y="57111"/>
                </a:cubicBezTo>
                <a:lnTo>
                  <a:pt x="6006951" y="36719"/>
                </a:lnTo>
                <a:lnTo>
                  <a:pt x="6006951" y="4203687"/>
                </a:lnTo>
                <a:lnTo>
                  <a:pt x="11720" y="4203687"/>
                </a:lnTo>
                <a:lnTo>
                  <a:pt x="11786" y="4203489"/>
                </a:lnTo>
                <a:cubicBezTo>
                  <a:pt x="27809" y="3962716"/>
                  <a:pt x="39197" y="3721434"/>
                  <a:pt x="15626" y="3481297"/>
                </a:cubicBezTo>
                <a:cubicBezTo>
                  <a:pt x="-847" y="3334800"/>
                  <a:pt x="-4304" y="3187234"/>
                  <a:pt x="5296" y="3040178"/>
                </a:cubicBezTo>
                <a:cubicBezTo>
                  <a:pt x="11786" y="2956021"/>
                  <a:pt x="18539" y="2871864"/>
                  <a:pt x="22776" y="2787582"/>
                </a:cubicBezTo>
                <a:cubicBezTo>
                  <a:pt x="28180" y="2667690"/>
                  <a:pt x="25173" y="2547584"/>
                  <a:pt x="13771" y="2428074"/>
                </a:cubicBezTo>
                <a:cubicBezTo>
                  <a:pt x="4237" y="2336939"/>
                  <a:pt x="3177" y="2245180"/>
                  <a:pt x="10593" y="2153867"/>
                </a:cubicBezTo>
                <a:cubicBezTo>
                  <a:pt x="25690" y="1998396"/>
                  <a:pt x="9931" y="1842923"/>
                  <a:pt x="5032" y="1687576"/>
                </a:cubicBezTo>
                <a:cubicBezTo>
                  <a:pt x="-3577" y="1401802"/>
                  <a:pt x="20393" y="1116155"/>
                  <a:pt x="9666" y="830380"/>
                </a:cubicBezTo>
                <a:cubicBezTo>
                  <a:pt x="3841" y="689018"/>
                  <a:pt x="16420" y="547783"/>
                  <a:pt x="9666" y="406421"/>
                </a:cubicBezTo>
                <a:cubicBezTo>
                  <a:pt x="4105" y="305866"/>
                  <a:pt x="397" y="205310"/>
                  <a:pt x="4105" y="104628"/>
                </a:cubicBezTo>
                <a:lnTo>
                  <a:pt x="8821" y="33297"/>
                </a:lnTo>
                <a:lnTo>
                  <a:pt x="35743" y="28771"/>
                </a:lnTo>
                <a:cubicBezTo>
                  <a:pt x="151314" y="14091"/>
                  <a:pt x="268377" y="13376"/>
                  <a:pt x="384397" y="26755"/>
                </a:cubicBezTo>
                <a:cubicBezTo>
                  <a:pt x="448561" y="35141"/>
                  <a:pt x="512980" y="47847"/>
                  <a:pt x="578287" y="35141"/>
                </a:cubicBezTo>
                <a:cubicBezTo>
                  <a:pt x="584437" y="34048"/>
                  <a:pt x="590625" y="36818"/>
                  <a:pt x="593916" y="42129"/>
                </a:cubicBezTo>
                <a:cubicBezTo>
                  <a:pt x="626188" y="81517"/>
                  <a:pt x="668117" y="80246"/>
                  <a:pt x="710936" y="67541"/>
                </a:cubicBezTo>
                <a:cubicBezTo>
                  <a:pt x="739041" y="58837"/>
                  <a:pt x="766587" y="48406"/>
                  <a:pt x="793396" y="36284"/>
                </a:cubicBezTo>
                <a:cubicBezTo>
                  <a:pt x="840332" y="16819"/>
                  <a:pt x="890189" y="5308"/>
                  <a:pt x="940911" y="2233"/>
                </a:cubicBezTo>
                <a:cubicBezTo>
                  <a:pt x="974613" y="-372"/>
                  <a:pt x="1008125" y="-522"/>
                  <a:pt x="1041516" y="87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688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A21A4AC-5300-4176-B2FB-67830A380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1D256B-9412-0E43-85D2-0B5658342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04800"/>
            <a:ext cx="10908792" cy="144233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Injuries</a:t>
            </a:r>
          </a:p>
        </p:txBody>
      </p:sp>
      <p:sp>
        <p:nvSpPr>
          <p:cNvPr id="75" name="sketch line">
            <a:extLst>
              <a:ext uri="{FF2B5EF4-FFF2-40B4-BE49-F238E27FC236}">
                <a16:creationId xmlns:a16="http://schemas.microsoft.com/office/drawing/2014/main" id="{5A09F8C8-3B6F-414C-866C-80565B610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 descr="ACL Injuries and Where We Are Going Wrong | WiSE Specialist Emergency Clinic">
            <a:extLst>
              <a:ext uri="{FF2B5EF4-FFF2-40B4-BE49-F238E27FC236}">
                <a16:creationId xmlns:a16="http://schemas.microsoft.com/office/drawing/2014/main" id="{BEF52E05-F9E6-7446-B0FF-9D918B791C2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1" b="5353"/>
          <a:stretch/>
        </p:blipFill>
        <p:spPr bwMode="auto">
          <a:xfrm>
            <a:off x="20" y="2665139"/>
            <a:ext cx="6181981" cy="4192863"/>
          </a:xfrm>
          <a:custGeom>
            <a:avLst/>
            <a:gdLst/>
            <a:ahLst/>
            <a:cxnLst/>
            <a:rect l="l" t="t" r="r" b="b"/>
            <a:pathLst>
              <a:path w="6005375" h="4192863">
                <a:moveTo>
                  <a:pt x="5424937" y="874"/>
                </a:moveTo>
                <a:cubicBezTo>
                  <a:pt x="5470440" y="-1251"/>
                  <a:pt x="5516123" y="499"/>
                  <a:pt x="5561495" y="6147"/>
                </a:cubicBezTo>
                <a:cubicBezTo>
                  <a:pt x="5636334" y="13389"/>
                  <a:pt x="5711424" y="18471"/>
                  <a:pt x="5786261" y="26095"/>
                </a:cubicBezTo>
                <a:cubicBezTo>
                  <a:pt x="5819550" y="29525"/>
                  <a:pt x="5853222" y="16820"/>
                  <a:pt x="5886002" y="28509"/>
                </a:cubicBezTo>
                <a:cubicBezTo>
                  <a:pt x="5922214" y="41469"/>
                  <a:pt x="5958870" y="47282"/>
                  <a:pt x="5995622" y="48044"/>
                </a:cubicBezTo>
                <a:lnTo>
                  <a:pt x="5998366" y="47926"/>
                </a:lnTo>
                <a:lnTo>
                  <a:pt x="5995171" y="398504"/>
                </a:lnTo>
                <a:cubicBezTo>
                  <a:pt x="5993433" y="528663"/>
                  <a:pt x="5993035" y="658806"/>
                  <a:pt x="5999656" y="788917"/>
                </a:cubicBezTo>
                <a:cubicBezTo>
                  <a:pt x="6009855" y="990282"/>
                  <a:pt x="6003364" y="1191519"/>
                  <a:pt x="5999656" y="1392757"/>
                </a:cubicBezTo>
                <a:cubicBezTo>
                  <a:pt x="5992506" y="1778706"/>
                  <a:pt x="6003364" y="2164146"/>
                  <a:pt x="5998730" y="2549586"/>
                </a:cubicBezTo>
                <a:cubicBezTo>
                  <a:pt x="5996744" y="2720440"/>
                  <a:pt x="5998994" y="2891040"/>
                  <a:pt x="6003364" y="3061895"/>
                </a:cubicBezTo>
                <a:cubicBezTo>
                  <a:pt x="6009720" y="3305846"/>
                  <a:pt x="5999922" y="3549924"/>
                  <a:pt x="5989196" y="3793749"/>
                </a:cubicBezTo>
                <a:cubicBezTo>
                  <a:pt x="5985594" y="3860794"/>
                  <a:pt x="5984646" y="3927918"/>
                  <a:pt x="5986348" y="3994981"/>
                </a:cubicBezTo>
                <a:lnTo>
                  <a:pt x="5999199" y="4192863"/>
                </a:lnTo>
                <a:lnTo>
                  <a:pt x="0" y="4192863"/>
                </a:lnTo>
                <a:lnTo>
                  <a:pt x="0" y="26225"/>
                </a:lnTo>
                <a:lnTo>
                  <a:pt x="10965" y="23935"/>
                </a:lnTo>
                <a:cubicBezTo>
                  <a:pt x="27502" y="19081"/>
                  <a:pt x="44569" y="16260"/>
                  <a:pt x="61788" y="15549"/>
                </a:cubicBezTo>
                <a:cubicBezTo>
                  <a:pt x="194437" y="-1096"/>
                  <a:pt x="327213" y="3351"/>
                  <a:pt x="460497" y="8815"/>
                </a:cubicBezTo>
                <a:cubicBezTo>
                  <a:pt x="692632" y="18217"/>
                  <a:pt x="925021" y="29144"/>
                  <a:pt x="1157537" y="25841"/>
                </a:cubicBezTo>
                <a:cubicBezTo>
                  <a:pt x="1393484" y="22410"/>
                  <a:pt x="1628922" y="29653"/>
                  <a:pt x="1864615" y="39182"/>
                </a:cubicBezTo>
                <a:cubicBezTo>
                  <a:pt x="1967913" y="43121"/>
                  <a:pt x="2071847" y="47059"/>
                  <a:pt x="2173493" y="17709"/>
                </a:cubicBezTo>
                <a:cubicBezTo>
                  <a:pt x="2196465" y="12334"/>
                  <a:pt x="2220416" y="12855"/>
                  <a:pt x="2243121" y="19234"/>
                </a:cubicBezTo>
                <a:cubicBezTo>
                  <a:pt x="2357219" y="45789"/>
                  <a:pt x="2471952" y="53666"/>
                  <a:pt x="2587321" y="27492"/>
                </a:cubicBezTo>
                <a:cubicBezTo>
                  <a:pt x="2719944" y="-1223"/>
                  <a:pt x="2856455" y="-7360"/>
                  <a:pt x="2991111" y="9323"/>
                </a:cubicBezTo>
                <a:cubicBezTo>
                  <a:pt x="3114231" y="23045"/>
                  <a:pt x="3237985" y="37911"/>
                  <a:pt x="3361358" y="26857"/>
                </a:cubicBezTo>
                <a:cubicBezTo>
                  <a:pt x="3556266" y="9323"/>
                  <a:pt x="3750918" y="24570"/>
                  <a:pt x="3945825" y="29271"/>
                </a:cubicBezTo>
                <a:cubicBezTo>
                  <a:pt x="4010625" y="30796"/>
                  <a:pt x="4075806" y="44137"/>
                  <a:pt x="4140224" y="32193"/>
                </a:cubicBezTo>
                <a:cubicBezTo>
                  <a:pt x="4241744" y="13389"/>
                  <a:pt x="4342120" y="20631"/>
                  <a:pt x="4443766" y="31177"/>
                </a:cubicBezTo>
                <a:cubicBezTo>
                  <a:pt x="4638419" y="51507"/>
                  <a:pt x="4832945" y="61290"/>
                  <a:pt x="5026708" y="23172"/>
                </a:cubicBezTo>
                <a:cubicBezTo>
                  <a:pt x="5086807" y="11229"/>
                  <a:pt x="5146524" y="4368"/>
                  <a:pt x="5207640" y="20377"/>
                </a:cubicBezTo>
                <a:cubicBezTo>
                  <a:pt x="5234626" y="26539"/>
                  <a:pt x="5262719" y="26019"/>
                  <a:pt x="5289465" y="18853"/>
                </a:cubicBezTo>
                <a:cubicBezTo>
                  <a:pt x="5334113" y="9000"/>
                  <a:pt x="5379435" y="2999"/>
                  <a:pt x="5424937" y="87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Gordon D'Arcy: My dementia fears for the future after rugby and the damage  done">
            <a:extLst>
              <a:ext uri="{FF2B5EF4-FFF2-40B4-BE49-F238E27FC236}">
                <a16:creationId xmlns:a16="http://schemas.microsoft.com/office/drawing/2014/main" id="{BE76F03F-544C-2243-80DA-8BC68E74ED9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0" r="16141" b="2"/>
          <a:stretch/>
        </p:blipFill>
        <p:spPr bwMode="auto">
          <a:xfrm>
            <a:off x="6096001" y="2654313"/>
            <a:ext cx="6096002" cy="4203687"/>
          </a:xfrm>
          <a:custGeom>
            <a:avLst/>
            <a:gdLst/>
            <a:ahLst/>
            <a:cxnLst/>
            <a:rect l="l" t="t" r="r" b="b"/>
            <a:pathLst>
              <a:path w="6006951" h="4203687">
                <a:moveTo>
                  <a:pt x="1041516" y="879"/>
                </a:moveTo>
                <a:cubicBezTo>
                  <a:pt x="1141687" y="5084"/>
                  <a:pt x="1240768" y="23261"/>
                  <a:pt x="1340635" y="31075"/>
                </a:cubicBezTo>
                <a:cubicBezTo>
                  <a:pt x="1435675" y="38571"/>
                  <a:pt x="1530714" y="49499"/>
                  <a:pt x="1626262" y="34506"/>
                </a:cubicBezTo>
                <a:cubicBezTo>
                  <a:pt x="1719980" y="21762"/>
                  <a:pt x="1814765" y="18776"/>
                  <a:pt x="1909093" y="25612"/>
                </a:cubicBezTo>
                <a:cubicBezTo>
                  <a:pt x="2013408" y="30821"/>
                  <a:pt x="2117468" y="48101"/>
                  <a:pt x="2222418" y="33616"/>
                </a:cubicBezTo>
                <a:cubicBezTo>
                  <a:pt x="2235644" y="32269"/>
                  <a:pt x="2248998" y="34010"/>
                  <a:pt x="2261425" y="38699"/>
                </a:cubicBezTo>
                <a:cubicBezTo>
                  <a:pt x="2302223" y="52255"/>
                  <a:pt x="2346173" y="53094"/>
                  <a:pt x="2387466" y="41113"/>
                </a:cubicBezTo>
                <a:cubicBezTo>
                  <a:pt x="2439687" y="27213"/>
                  <a:pt x="2494525" y="26297"/>
                  <a:pt x="2547178" y="38445"/>
                </a:cubicBezTo>
                <a:cubicBezTo>
                  <a:pt x="2625446" y="55470"/>
                  <a:pt x="2703968" y="72242"/>
                  <a:pt x="2785412" y="58266"/>
                </a:cubicBezTo>
                <a:cubicBezTo>
                  <a:pt x="2832805" y="50261"/>
                  <a:pt x="2876767" y="30821"/>
                  <a:pt x="2923524" y="21673"/>
                </a:cubicBezTo>
                <a:cubicBezTo>
                  <a:pt x="3058205" y="-4628"/>
                  <a:pt x="3194158" y="3249"/>
                  <a:pt x="3330110" y="12143"/>
                </a:cubicBezTo>
                <a:cubicBezTo>
                  <a:pt x="3462886" y="20910"/>
                  <a:pt x="3595026" y="38952"/>
                  <a:pt x="3728564" y="36284"/>
                </a:cubicBezTo>
                <a:cubicBezTo>
                  <a:pt x="3756999" y="36500"/>
                  <a:pt x="3785372" y="38876"/>
                  <a:pt x="3813438" y="43400"/>
                </a:cubicBezTo>
                <a:cubicBezTo>
                  <a:pt x="3917626" y="57122"/>
                  <a:pt x="4022322" y="70082"/>
                  <a:pt x="4125366" y="42383"/>
                </a:cubicBezTo>
                <a:cubicBezTo>
                  <a:pt x="4217750" y="17340"/>
                  <a:pt x="4314149" y="10695"/>
                  <a:pt x="4409087" y="22816"/>
                </a:cubicBezTo>
                <a:cubicBezTo>
                  <a:pt x="4534099" y="39194"/>
                  <a:pt x="4660458" y="42777"/>
                  <a:pt x="4786195" y="33489"/>
                </a:cubicBezTo>
                <a:cubicBezTo>
                  <a:pt x="4825659" y="29563"/>
                  <a:pt x="4865339" y="28153"/>
                  <a:pt x="4904994" y="29296"/>
                </a:cubicBezTo>
                <a:cubicBezTo>
                  <a:pt x="5194178" y="42510"/>
                  <a:pt x="5484252" y="25103"/>
                  <a:pt x="5772928" y="55851"/>
                </a:cubicBezTo>
                <a:cubicBezTo>
                  <a:pt x="5818560" y="61232"/>
                  <a:pt x="5864504" y="61626"/>
                  <a:pt x="5909961" y="57111"/>
                </a:cubicBezTo>
                <a:lnTo>
                  <a:pt x="6006951" y="36719"/>
                </a:lnTo>
                <a:lnTo>
                  <a:pt x="6006951" y="4203687"/>
                </a:lnTo>
                <a:lnTo>
                  <a:pt x="11720" y="4203687"/>
                </a:lnTo>
                <a:lnTo>
                  <a:pt x="11786" y="4203489"/>
                </a:lnTo>
                <a:cubicBezTo>
                  <a:pt x="27809" y="3962716"/>
                  <a:pt x="39197" y="3721434"/>
                  <a:pt x="15626" y="3481297"/>
                </a:cubicBezTo>
                <a:cubicBezTo>
                  <a:pt x="-847" y="3334800"/>
                  <a:pt x="-4304" y="3187234"/>
                  <a:pt x="5296" y="3040178"/>
                </a:cubicBezTo>
                <a:cubicBezTo>
                  <a:pt x="11786" y="2956021"/>
                  <a:pt x="18539" y="2871864"/>
                  <a:pt x="22776" y="2787582"/>
                </a:cubicBezTo>
                <a:cubicBezTo>
                  <a:pt x="28180" y="2667690"/>
                  <a:pt x="25173" y="2547584"/>
                  <a:pt x="13771" y="2428074"/>
                </a:cubicBezTo>
                <a:cubicBezTo>
                  <a:pt x="4237" y="2336939"/>
                  <a:pt x="3177" y="2245180"/>
                  <a:pt x="10593" y="2153867"/>
                </a:cubicBezTo>
                <a:cubicBezTo>
                  <a:pt x="25690" y="1998396"/>
                  <a:pt x="9931" y="1842923"/>
                  <a:pt x="5032" y="1687576"/>
                </a:cubicBezTo>
                <a:cubicBezTo>
                  <a:pt x="-3577" y="1401802"/>
                  <a:pt x="20393" y="1116155"/>
                  <a:pt x="9666" y="830380"/>
                </a:cubicBezTo>
                <a:cubicBezTo>
                  <a:pt x="3841" y="689018"/>
                  <a:pt x="16420" y="547783"/>
                  <a:pt x="9666" y="406421"/>
                </a:cubicBezTo>
                <a:cubicBezTo>
                  <a:pt x="4105" y="305866"/>
                  <a:pt x="397" y="205310"/>
                  <a:pt x="4105" y="104628"/>
                </a:cubicBezTo>
                <a:lnTo>
                  <a:pt x="8821" y="33297"/>
                </a:lnTo>
                <a:lnTo>
                  <a:pt x="35743" y="28771"/>
                </a:lnTo>
                <a:cubicBezTo>
                  <a:pt x="151314" y="14091"/>
                  <a:pt x="268377" y="13376"/>
                  <a:pt x="384397" y="26755"/>
                </a:cubicBezTo>
                <a:cubicBezTo>
                  <a:pt x="448561" y="35141"/>
                  <a:pt x="512980" y="47847"/>
                  <a:pt x="578287" y="35141"/>
                </a:cubicBezTo>
                <a:cubicBezTo>
                  <a:pt x="584437" y="34048"/>
                  <a:pt x="590625" y="36818"/>
                  <a:pt x="593916" y="42129"/>
                </a:cubicBezTo>
                <a:cubicBezTo>
                  <a:pt x="626188" y="81517"/>
                  <a:pt x="668117" y="80246"/>
                  <a:pt x="710936" y="67541"/>
                </a:cubicBezTo>
                <a:cubicBezTo>
                  <a:pt x="739041" y="58837"/>
                  <a:pt x="766587" y="48406"/>
                  <a:pt x="793396" y="36284"/>
                </a:cubicBezTo>
                <a:cubicBezTo>
                  <a:pt x="840332" y="16819"/>
                  <a:pt x="890189" y="5308"/>
                  <a:pt x="940911" y="2233"/>
                </a:cubicBezTo>
                <a:cubicBezTo>
                  <a:pt x="974613" y="-372"/>
                  <a:pt x="1008125" y="-522"/>
                  <a:pt x="1041516" y="87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297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DA21A4AC-5300-4176-B2FB-67830A380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6A56D7-76DD-ED44-A469-DE7687E35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04800"/>
            <a:ext cx="10908792" cy="144233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Injuries</a:t>
            </a:r>
          </a:p>
        </p:txBody>
      </p:sp>
      <p:sp>
        <p:nvSpPr>
          <p:cNvPr id="77" name="sketch line">
            <a:extLst>
              <a:ext uri="{FF2B5EF4-FFF2-40B4-BE49-F238E27FC236}">
                <a16:creationId xmlns:a16="http://schemas.microsoft.com/office/drawing/2014/main" id="{5A09F8C8-3B6F-414C-866C-80565B610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World Rugby symposium aims to accelerate solid injury prevention progress |  World Rugby">
            <a:extLst>
              <a:ext uri="{FF2B5EF4-FFF2-40B4-BE49-F238E27FC236}">
                <a16:creationId xmlns:a16="http://schemas.microsoft.com/office/drawing/2014/main" id="{BF46FBA1-B5C4-AB4B-BA6A-997FBB2DA8A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6"/>
          <a:stretch/>
        </p:blipFill>
        <p:spPr bwMode="auto">
          <a:xfrm>
            <a:off x="20" y="2665139"/>
            <a:ext cx="6181981" cy="4192863"/>
          </a:xfrm>
          <a:custGeom>
            <a:avLst/>
            <a:gdLst/>
            <a:ahLst/>
            <a:cxnLst/>
            <a:rect l="l" t="t" r="r" b="b"/>
            <a:pathLst>
              <a:path w="6005375" h="4192863">
                <a:moveTo>
                  <a:pt x="5424937" y="874"/>
                </a:moveTo>
                <a:cubicBezTo>
                  <a:pt x="5470440" y="-1251"/>
                  <a:pt x="5516123" y="499"/>
                  <a:pt x="5561495" y="6147"/>
                </a:cubicBezTo>
                <a:cubicBezTo>
                  <a:pt x="5636334" y="13389"/>
                  <a:pt x="5711424" y="18471"/>
                  <a:pt x="5786261" y="26095"/>
                </a:cubicBezTo>
                <a:cubicBezTo>
                  <a:pt x="5819550" y="29525"/>
                  <a:pt x="5853222" y="16820"/>
                  <a:pt x="5886002" y="28509"/>
                </a:cubicBezTo>
                <a:cubicBezTo>
                  <a:pt x="5922214" y="41469"/>
                  <a:pt x="5958870" y="47282"/>
                  <a:pt x="5995622" y="48044"/>
                </a:cubicBezTo>
                <a:lnTo>
                  <a:pt x="5998366" y="47926"/>
                </a:lnTo>
                <a:lnTo>
                  <a:pt x="5995171" y="398504"/>
                </a:lnTo>
                <a:cubicBezTo>
                  <a:pt x="5993433" y="528663"/>
                  <a:pt x="5993035" y="658806"/>
                  <a:pt x="5999656" y="788917"/>
                </a:cubicBezTo>
                <a:cubicBezTo>
                  <a:pt x="6009855" y="990282"/>
                  <a:pt x="6003364" y="1191519"/>
                  <a:pt x="5999656" y="1392757"/>
                </a:cubicBezTo>
                <a:cubicBezTo>
                  <a:pt x="5992506" y="1778706"/>
                  <a:pt x="6003364" y="2164146"/>
                  <a:pt x="5998730" y="2549586"/>
                </a:cubicBezTo>
                <a:cubicBezTo>
                  <a:pt x="5996744" y="2720440"/>
                  <a:pt x="5998994" y="2891040"/>
                  <a:pt x="6003364" y="3061895"/>
                </a:cubicBezTo>
                <a:cubicBezTo>
                  <a:pt x="6009720" y="3305846"/>
                  <a:pt x="5999922" y="3549924"/>
                  <a:pt x="5989196" y="3793749"/>
                </a:cubicBezTo>
                <a:cubicBezTo>
                  <a:pt x="5985594" y="3860794"/>
                  <a:pt x="5984646" y="3927918"/>
                  <a:pt x="5986348" y="3994981"/>
                </a:cubicBezTo>
                <a:lnTo>
                  <a:pt x="5999199" y="4192863"/>
                </a:lnTo>
                <a:lnTo>
                  <a:pt x="0" y="4192863"/>
                </a:lnTo>
                <a:lnTo>
                  <a:pt x="0" y="26225"/>
                </a:lnTo>
                <a:lnTo>
                  <a:pt x="10965" y="23935"/>
                </a:lnTo>
                <a:cubicBezTo>
                  <a:pt x="27502" y="19081"/>
                  <a:pt x="44569" y="16260"/>
                  <a:pt x="61788" y="15549"/>
                </a:cubicBezTo>
                <a:cubicBezTo>
                  <a:pt x="194437" y="-1096"/>
                  <a:pt x="327213" y="3351"/>
                  <a:pt x="460497" y="8815"/>
                </a:cubicBezTo>
                <a:cubicBezTo>
                  <a:pt x="692632" y="18217"/>
                  <a:pt x="925021" y="29144"/>
                  <a:pt x="1157537" y="25841"/>
                </a:cubicBezTo>
                <a:cubicBezTo>
                  <a:pt x="1393484" y="22410"/>
                  <a:pt x="1628922" y="29653"/>
                  <a:pt x="1864615" y="39182"/>
                </a:cubicBezTo>
                <a:cubicBezTo>
                  <a:pt x="1967913" y="43121"/>
                  <a:pt x="2071847" y="47059"/>
                  <a:pt x="2173493" y="17709"/>
                </a:cubicBezTo>
                <a:cubicBezTo>
                  <a:pt x="2196465" y="12334"/>
                  <a:pt x="2220416" y="12855"/>
                  <a:pt x="2243121" y="19234"/>
                </a:cubicBezTo>
                <a:cubicBezTo>
                  <a:pt x="2357219" y="45789"/>
                  <a:pt x="2471952" y="53666"/>
                  <a:pt x="2587321" y="27492"/>
                </a:cubicBezTo>
                <a:cubicBezTo>
                  <a:pt x="2719944" y="-1223"/>
                  <a:pt x="2856455" y="-7360"/>
                  <a:pt x="2991111" y="9323"/>
                </a:cubicBezTo>
                <a:cubicBezTo>
                  <a:pt x="3114231" y="23045"/>
                  <a:pt x="3237985" y="37911"/>
                  <a:pt x="3361358" y="26857"/>
                </a:cubicBezTo>
                <a:cubicBezTo>
                  <a:pt x="3556266" y="9323"/>
                  <a:pt x="3750918" y="24570"/>
                  <a:pt x="3945825" y="29271"/>
                </a:cubicBezTo>
                <a:cubicBezTo>
                  <a:pt x="4010625" y="30796"/>
                  <a:pt x="4075806" y="44137"/>
                  <a:pt x="4140224" y="32193"/>
                </a:cubicBezTo>
                <a:cubicBezTo>
                  <a:pt x="4241744" y="13389"/>
                  <a:pt x="4342120" y="20631"/>
                  <a:pt x="4443766" y="31177"/>
                </a:cubicBezTo>
                <a:cubicBezTo>
                  <a:pt x="4638419" y="51507"/>
                  <a:pt x="4832945" y="61290"/>
                  <a:pt x="5026708" y="23172"/>
                </a:cubicBezTo>
                <a:cubicBezTo>
                  <a:pt x="5086807" y="11229"/>
                  <a:pt x="5146524" y="4368"/>
                  <a:pt x="5207640" y="20377"/>
                </a:cubicBezTo>
                <a:cubicBezTo>
                  <a:pt x="5234626" y="26539"/>
                  <a:pt x="5262719" y="26019"/>
                  <a:pt x="5289465" y="18853"/>
                </a:cubicBezTo>
                <a:cubicBezTo>
                  <a:pt x="5334113" y="9000"/>
                  <a:pt x="5379435" y="2999"/>
                  <a:pt x="5424937" y="87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Why So Many Shoulder Injuries During Rugby? - Back in Action">
            <a:extLst>
              <a:ext uri="{FF2B5EF4-FFF2-40B4-BE49-F238E27FC236}">
                <a16:creationId xmlns:a16="http://schemas.microsoft.com/office/drawing/2014/main" id="{5111D03E-7007-CE44-B4A8-3AD3A6A84A2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28"/>
          <a:stretch/>
        </p:blipFill>
        <p:spPr bwMode="auto">
          <a:xfrm>
            <a:off x="6096001" y="2654313"/>
            <a:ext cx="6096002" cy="4203687"/>
          </a:xfrm>
          <a:custGeom>
            <a:avLst/>
            <a:gdLst/>
            <a:ahLst/>
            <a:cxnLst/>
            <a:rect l="l" t="t" r="r" b="b"/>
            <a:pathLst>
              <a:path w="6006951" h="4203687">
                <a:moveTo>
                  <a:pt x="1041516" y="879"/>
                </a:moveTo>
                <a:cubicBezTo>
                  <a:pt x="1141687" y="5084"/>
                  <a:pt x="1240768" y="23261"/>
                  <a:pt x="1340635" y="31075"/>
                </a:cubicBezTo>
                <a:cubicBezTo>
                  <a:pt x="1435675" y="38571"/>
                  <a:pt x="1530714" y="49499"/>
                  <a:pt x="1626262" y="34506"/>
                </a:cubicBezTo>
                <a:cubicBezTo>
                  <a:pt x="1719980" y="21762"/>
                  <a:pt x="1814765" y="18776"/>
                  <a:pt x="1909093" y="25612"/>
                </a:cubicBezTo>
                <a:cubicBezTo>
                  <a:pt x="2013408" y="30821"/>
                  <a:pt x="2117468" y="48101"/>
                  <a:pt x="2222418" y="33616"/>
                </a:cubicBezTo>
                <a:cubicBezTo>
                  <a:pt x="2235644" y="32269"/>
                  <a:pt x="2248998" y="34010"/>
                  <a:pt x="2261425" y="38699"/>
                </a:cubicBezTo>
                <a:cubicBezTo>
                  <a:pt x="2302223" y="52255"/>
                  <a:pt x="2346173" y="53094"/>
                  <a:pt x="2387466" y="41113"/>
                </a:cubicBezTo>
                <a:cubicBezTo>
                  <a:pt x="2439687" y="27213"/>
                  <a:pt x="2494525" y="26297"/>
                  <a:pt x="2547178" y="38445"/>
                </a:cubicBezTo>
                <a:cubicBezTo>
                  <a:pt x="2625446" y="55470"/>
                  <a:pt x="2703968" y="72242"/>
                  <a:pt x="2785412" y="58266"/>
                </a:cubicBezTo>
                <a:cubicBezTo>
                  <a:pt x="2832805" y="50261"/>
                  <a:pt x="2876767" y="30821"/>
                  <a:pt x="2923524" y="21673"/>
                </a:cubicBezTo>
                <a:cubicBezTo>
                  <a:pt x="3058205" y="-4628"/>
                  <a:pt x="3194158" y="3249"/>
                  <a:pt x="3330110" y="12143"/>
                </a:cubicBezTo>
                <a:cubicBezTo>
                  <a:pt x="3462886" y="20910"/>
                  <a:pt x="3595026" y="38952"/>
                  <a:pt x="3728564" y="36284"/>
                </a:cubicBezTo>
                <a:cubicBezTo>
                  <a:pt x="3756999" y="36500"/>
                  <a:pt x="3785372" y="38876"/>
                  <a:pt x="3813438" y="43400"/>
                </a:cubicBezTo>
                <a:cubicBezTo>
                  <a:pt x="3917626" y="57122"/>
                  <a:pt x="4022322" y="70082"/>
                  <a:pt x="4125366" y="42383"/>
                </a:cubicBezTo>
                <a:cubicBezTo>
                  <a:pt x="4217750" y="17340"/>
                  <a:pt x="4314149" y="10695"/>
                  <a:pt x="4409087" y="22816"/>
                </a:cubicBezTo>
                <a:cubicBezTo>
                  <a:pt x="4534099" y="39194"/>
                  <a:pt x="4660458" y="42777"/>
                  <a:pt x="4786195" y="33489"/>
                </a:cubicBezTo>
                <a:cubicBezTo>
                  <a:pt x="4825659" y="29563"/>
                  <a:pt x="4865339" y="28153"/>
                  <a:pt x="4904994" y="29296"/>
                </a:cubicBezTo>
                <a:cubicBezTo>
                  <a:pt x="5194178" y="42510"/>
                  <a:pt x="5484252" y="25103"/>
                  <a:pt x="5772928" y="55851"/>
                </a:cubicBezTo>
                <a:cubicBezTo>
                  <a:pt x="5818560" y="61232"/>
                  <a:pt x="5864504" y="61626"/>
                  <a:pt x="5909961" y="57111"/>
                </a:cubicBezTo>
                <a:lnTo>
                  <a:pt x="6006951" y="36719"/>
                </a:lnTo>
                <a:lnTo>
                  <a:pt x="6006951" y="4203687"/>
                </a:lnTo>
                <a:lnTo>
                  <a:pt x="11720" y="4203687"/>
                </a:lnTo>
                <a:lnTo>
                  <a:pt x="11786" y="4203489"/>
                </a:lnTo>
                <a:cubicBezTo>
                  <a:pt x="27809" y="3962716"/>
                  <a:pt x="39197" y="3721434"/>
                  <a:pt x="15626" y="3481297"/>
                </a:cubicBezTo>
                <a:cubicBezTo>
                  <a:pt x="-847" y="3334800"/>
                  <a:pt x="-4304" y="3187234"/>
                  <a:pt x="5296" y="3040178"/>
                </a:cubicBezTo>
                <a:cubicBezTo>
                  <a:pt x="11786" y="2956021"/>
                  <a:pt x="18539" y="2871864"/>
                  <a:pt x="22776" y="2787582"/>
                </a:cubicBezTo>
                <a:cubicBezTo>
                  <a:pt x="28180" y="2667690"/>
                  <a:pt x="25173" y="2547584"/>
                  <a:pt x="13771" y="2428074"/>
                </a:cubicBezTo>
                <a:cubicBezTo>
                  <a:pt x="4237" y="2336939"/>
                  <a:pt x="3177" y="2245180"/>
                  <a:pt x="10593" y="2153867"/>
                </a:cubicBezTo>
                <a:cubicBezTo>
                  <a:pt x="25690" y="1998396"/>
                  <a:pt x="9931" y="1842923"/>
                  <a:pt x="5032" y="1687576"/>
                </a:cubicBezTo>
                <a:cubicBezTo>
                  <a:pt x="-3577" y="1401802"/>
                  <a:pt x="20393" y="1116155"/>
                  <a:pt x="9666" y="830380"/>
                </a:cubicBezTo>
                <a:cubicBezTo>
                  <a:pt x="3841" y="689018"/>
                  <a:pt x="16420" y="547783"/>
                  <a:pt x="9666" y="406421"/>
                </a:cubicBezTo>
                <a:cubicBezTo>
                  <a:pt x="4105" y="305866"/>
                  <a:pt x="397" y="205310"/>
                  <a:pt x="4105" y="104628"/>
                </a:cubicBezTo>
                <a:lnTo>
                  <a:pt x="8821" y="33297"/>
                </a:lnTo>
                <a:lnTo>
                  <a:pt x="35743" y="28771"/>
                </a:lnTo>
                <a:cubicBezTo>
                  <a:pt x="151314" y="14091"/>
                  <a:pt x="268377" y="13376"/>
                  <a:pt x="384397" y="26755"/>
                </a:cubicBezTo>
                <a:cubicBezTo>
                  <a:pt x="448561" y="35141"/>
                  <a:pt x="512980" y="47847"/>
                  <a:pt x="578287" y="35141"/>
                </a:cubicBezTo>
                <a:cubicBezTo>
                  <a:pt x="584437" y="34048"/>
                  <a:pt x="590625" y="36818"/>
                  <a:pt x="593916" y="42129"/>
                </a:cubicBezTo>
                <a:cubicBezTo>
                  <a:pt x="626188" y="81517"/>
                  <a:pt x="668117" y="80246"/>
                  <a:pt x="710936" y="67541"/>
                </a:cubicBezTo>
                <a:cubicBezTo>
                  <a:pt x="739041" y="58837"/>
                  <a:pt x="766587" y="48406"/>
                  <a:pt x="793396" y="36284"/>
                </a:cubicBezTo>
                <a:cubicBezTo>
                  <a:pt x="840332" y="16819"/>
                  <a:pt x="890189" y="5308"/>
                  <a:pt x="940911" y="2233"/>
                </a:cubicBezTo>
                <a:cubicBezTo>
                  <a:pt x="974613" y="-372"/>
                  <a:pt x="1008125" y="-522"/>
                  <a:pt x="1041516" y="87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446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3" name="Picture 192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9953-885E-2E45-B2A5-C7256F7D8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Concussions - What are they?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166670-BBB5-EE48-976D-D8C53E010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997" y="2272143"/>
            <a:ext cx="4706803" cy="378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Brain injury due to trauma</a:t>
            </a:r>
          </a:p>
          <a:p>
            <a:r>
              <a:rPr lang="en-US" sz="2400" dirty="0">
                <a:solidFill>
                  <a:srgbClr val="000000"/>
                </a:solidFill>
              </a:rPr>
              <a:t>Brain “bruise” or “sprain”</a:t>
            </a:r>
          </a:p>
          <a:p>
            <a:r>
              <a:rPr lang="en-US" sz="2400" dirty="0">
                <a:solidFill>
                  <a:srgbClr val="000000"/>
                </a:solidFill>
              </a:rPr>
              <a:t>Symptoms typically last anywhere from a few days to 10 days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In severe cases symptoms can last 3 months to years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Can affect: vision, memory, motor control, taste and more  </a:t>
            </a:r>
          </a:p>
        </p:txBody>
      </p:sp>
      <p:sp>
        <p:nvSpPr>
          <p:cNvPr id="194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Brain and skull anatomy, illustration - Stock Image - C038/4321 - Science  Photo Library">
            <a:extLst>
              <a:ext uri="{FF2B5EF4-FFF2-40B4-BE49-F238E27FC236}">
                <a16:creationId xmlns:a16="http://schemas.microsoft.com/office/drawing/2014/main" id="{253E4B6E-407E-9948-805F-DA5C5845B60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1"/>
          <a:stretch/>
        </p:blipFill>
        <p:spPr bwMode="auto"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21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A21A4AC-5300-4176-B2FB-67830A380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2D88F86-7E33-8740-BFAF-C08AC192C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04800"/>
            <a:ext cx="10908792" cy="144233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Concussions – How do they happen?</a:t>
            </a:r>
          </a:p>
        </p:txBody>
      </p:sp>
      <p:sp>
        <p:nvSpPr>
          <p:cNvPr id="75" name="sketch line">
            <a:extLst>
              <a:ext uri="{FF2B5EF4-FFF2-40B4-BE49-F238E27FC236}">
                <a16:creationId xmlns:a16="http://schemas.microsoft.com/office/drawing/2014/main" id="{5A09F8C8-3B6F-414C-866C-80565B610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Survey finds over a quarter of rugby players would hide head trauma">
            <a:extLst>
              <a:ext uri="{FF2B5EF4-FFF2-40B4-BE49-F238E27FC236}">
                <a16:creationId xmlns:a16="http://schemas.microsoft.com/office/drawing/2014/main" id="{F6EBCBA2-580E-E846-8433-5A2B0779C62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" r="16157"/>
          <a:stretch/>
        </p:blipFill>
        <p:spPr bwMode="auto">
          <a:xfrm>
            <a:off x="20" y="2665139"/>
            <a:ext cx="6181981" cy="4192863"/>
          </a:xfrm>
          <a:custGeom>
            <a:avLst/>
            <a:gdLst/>
            <a:ahLst/>
            <a:cxnLst/>
            <a:rect l="l" t="t" r="r" b="b"/>
            <a:pathLst>
              <a:path w="6005375" h="4192863">
                <a:moveTo>
                  <a:pt x="5424937" y="874"/>
                </a:moveTo>
                <a:cubicBezTo>
                  <a:pt x="5470440" y="-1251"/>
                  <a:pt x="5516123" y="499"/>
                  <a:pt x="5561495" y="6147"/>
                </a:cubicBezTo>
                <a:cubicBezTo>
                  <a:pt x="5636334" y="13389"/>
                  <a:pt x="5711424" y="18471"/>
                  <a:pt x="5786261" y="26095"/>
                </a:cubicBezTo>
                <a:cubicBezTo>
                  <a:pt x="5819550" y="29525"/>
                  <a:pt x="5853222" y="16820"/>
                  <a:pt x="5886002" y="28509"/>
                </a:cubicBezTo>
                <a:cubicBezTo>
                  <a:pt x="5922214" y="41469"/>
                  <a:pt x="5958870" y="47282"/>
                  <a:pt x="5995622" y="48044"/>
                </a:cubicBezTo>
                <a:lnTo>
                  <a:pt x="5998366" y="47926"/>
                </a:lnTo>
                <a:lnTo>
                  <a:pt x="5995171" y="398504"/>
                </a:lnTo>
                <a:cubicBezTo>
                  <a:pt x="5993433" y="528663"/>
                  <a:pt x="5993035" y="658806"/>
                  <a:pt x="5999656" y="788917"/>
                </a:cubicBezTo>
                <a:cubicBezTo>
                  <a:pt x="6009855" y="990282"/>
                  <a:pt x="6003364" y="1191519"/>
                  <a:pt x="5999656" y="1392757"/>
                </a:cubicBezTo>
                <a:cubicBezTo>
                  <a:pt x="5992506" y="1778706"/>
                  <a:pt x="6003364" y="2164146"/>
                  <a:pt x="5998730" y="2549586"/>
                </a:cubicBezTo>
                <a:cubicBezTo>
                  <a:pt x="5996744" y="2720440"/>
                  <a:pt x="5998994" y="2891040"/>
                  <a:pt x="6003364" y="3061895"/>
                </a:cubicBezTo>
                <a:cubicBezTo>
                  <a:pt x="6009720" y="3305846"/>
                  <a:pt x="5999922" y="3549924"/>
                  <a:pt x="5989196" y="3793749"/>
                </a:cubicBezTo>
                <a:cubicBezTo>
                  <a:pt x="5985594" y="3860794"/>
                  <a:pt x="5984646" y="3927918"/>
                  <a:pt x="5986348" y="3994981"/>
                </a:cubicBezTo>
                <a:lnTo>
                  <a:pt x="5999199" y="4192863"/>
                </a:lnTo>
                <a:lnTo>
                  <a:pt x="0" y="4192863"/>
                </a:lnTo>
                <a:lnTo>
                  <a:pt x="0" y="26225"/>
                </a:lnTo>
                <a:lnTo>
                  <a:pt x="10965" y="23935"/>
                </a:lnTo>
                <a:cubicBezTo>
                  <a:pt x="27502" y="19081"/>
                  <a:pt x="44569" y="16260"/>
                  <a:pt x="61788" y="15549"/>
                </a:cubicBezTo>
                <a:cubicBezTo>
                  <a:pt x="194437" y="-1096"/>
                  <a:pt x="327213" y="3351"/>
                  <a:pt x="460497" y="8815"/>
                </a:cubicBezTo>
                <a:cubicBezTo>
                  <a:pt x="692632" y="18217"/>
                  <a:pt x="925021" y="29144"/>
                  <a:pt x="1157537" y="25841"/>
                </a:cubicBezTo>
                <a:cubicBezTo>
                  <a:pt x="1393484" y="22410"/>
                  <a:pt x="1628922" y="29653"/>
                  <a:pt x="1864615" y="39182"/>
                </a:cubicBezTo>
                <a:cubicBezTo>
                  <a:pt x="1967913" y="43121"/>
                  <a:pt x="2071847" y="47059"/>
                  <a:pt x="2173493" y="17709"/>
                </a:cubicBezTo>
                <a:cubicBezTo>
                  <a:pt x="2196465" y="12334"/>
                  <a:pt x="2220416" y="12855"/>
                  <a:pt x="2243121" y="19234"/>
                </a:cubicBezTo>
                <a:cubicBezTo>
                  <a:pt x="2357219" y="45789"/>
                  <a:pt x="2471952" y="53666"/>
                  <a:pt x="2587321" y="27492"/>
                </a:cubicBezTo>
                <a:cubicBezTo>
                  <a:pt x="2719944" y="-1223"/>
                  <a:pt x="2856455" y="-7360"/>
                  <a:pt x="2991111" y="9323"/>
                </a:cubicBezTo>
                <a:cubicBezTo>
                  <a:pt x="3114231" y="23045"/>
                  <a:pt x="3237985" y="37911"/>
                  <a:pt x="3361358" y="26857"/>
                </a:cubicBezTo>
                <a:cubicBezTo>
                  <a:pt x="3556266" y="9323"/>
                  <a:pt x="3750918" y="24570"/>
                  <a:pt x="3945825" y="29271"/>
                </a:cubicBezTo>
                <a:cubicBezTo>
                  <a:pt x="4010625" y="30796"/>
                  <a:pt x="4075806" y="44137"/>
                  <a:pt x="4140224" y="32193"/>
                </a:cubicBezTo>
                <a:cubicBezTo>
                  <a:pt x="4241744" y="13389"/>
                  <a:pt x="4342120" y="20631"/>
                  <a:pt x="4443766" y="31177"/>
                </a:cubicBezTo>
                <a:cubicBezTo>
                  <a:pt x="4638419" y="51507"/>
                  <a:pt x="4832945" y="61290"/>
                  <a:pt x="5026708" y="23172"/>
                </a:cubicBezTo>
                <a:cubicBezTo>
                  <a:pt x="5086807" y="11229"/>
                  <a:pt x="5146524" y="4368"/>
                  <a:pt x="5207640" y="20377"/>
                </a:cubicBezTo>
                <a:cubicBezTo>
                  <a:pt x="5234626" y="26539"/>
                  <a:pt x="5262719" y="26019"/>
                  <a:pt x="5289465" y="18853"/>
                </a:cubicBezTo>
                <a:cubicBezTo>
                  <a:pt x="5334113" y="9000"/>
                  <a:pt x="5379435" y="2999"/>
                  <a:pt x="5424937" y="87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ustralian Project to Probe Links Between Head Injuries in Sport, Disease |  Voice of America - English">
            <a:extLst>
              <a:ext uri="{FF2B5EF4-FFF2-40B4-BE49-F238E27FC236}">
                <a16:creationId xmlns:a16="http://schemas.microsoft.com/office/drawing/2014/main" id="{6499EF9D-DD95-8548-BB37-59E49B7E10C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" r="-1" b="-1"/>
          <a:stretch/>
        </p:blipFill>
        <p:spPr bwMode="auto">
          <a:xfrm>
            <a:off x="6096001" y="2654313"/>
            <a:ext cx="6096002" cy="4203687"/>
          </a:xfrm>
          <a:custGeom>
            <a:avLst/>
            <a:gdLst/>
            <a:ahLst/>
            <a:cxnLst/>
            <a:rect l="l" t="t" r="r" b="b"/>
            <a:pathLst>
              <a:path w="6006951" h="4203687">
                <a:moveTo>
                  <a:pt x="1041516" y="879"/>
                </a:moveTo>
                <a:cubicBezTo>
                  <a:pt x="1141687" y="5084"/>
                  <a:pt x="1240768" y="23261"/>
                  <a:pt x="1340635" y="31075"/>
                </a:cubicBezTo>
                <a:cubicBezTo>
                  <a:pt x="1435675" y="38571"/>
                  <a:pt x="1530714" y="49499"/>
                  <a:pt x="1626262" y="34506"/>
                </a:cubicBezTo>
                <a:cubicBezTo>
                  <a:pt x="1719980" y="21762"/>
                  <a:pt x="1814765" y="18776"/>
                  <a:pt x="1909093" y="25612"/>
                </a:cubicBezTo>
                <a:cubicBezTo>
                  <a:pt x="2013408" y="30821"/>
                  <a:pt x="2117468" y="48101"/>
                  <a:pt x="2222418" y="33616"/>
                </a:cubicBezTo>
                <a:cubicBezTo>
                  <a:pt x="2235644" y="32269"/>
                  <a:pt x="2248998" y="34010"/>
                  <a:pt x="2261425" y="38699"/>
                </a:cubicBezTo>
                <a:cubicBezTo>
                  <a:pt x="2302223" y="52255"/>
                  <a:pt x="2346173" y="53094"/>
                  <a:pt x="2387466" y="41113"/>
                </a:cubicBezTo>
                <a:cubicBezTo>
                  <a:pt x="2439687" y="27213"/>
                  <a:pt x="2494525" y="26297"/>
                  <a:pt x="2547178" y="38445"/>
                </a:cubicBezTo>
                <a:cubicBezTo>
                  <a:pt x="2625446" y="55470"/>
                  <a:pt x="2703968" y="72242"/>
                  <a:pt x="2785412" y="58266"/>
                </a:cubicBezTo>
                <a:cubicBezTo>
                  <a:pt x="2832805" y="50261"/>
                  <a:pt x="2876767" y="30821"/>
                  <a:pt x="2923524" y="21673"/>
                </a:cubicBezTo>
                <a:cubicBezTo>
                  <a:pt x="3058205" y="-4628"/>
                  <a:pt x="3194158" y="3249"/>
                  <a:pt x="3330110" y="12143"/>
                </a:cubicBezTo>
                <a:cubicBezTo>
                  <a:pt x="3462886" y="20910"/>
                  <a:pt x="3595026" y="38952"/>
                  <a:pt x="3728564" y="36284"/>
                </a:cubicBezTo>
                <a:cubicBezTo>
                  <a:pt x="3756999" y="36500"/>
                  <a:pt x="3785372" y="38876"/>
                  <a:pt x="3813438" y="43400"/>
                </a:cubicBezTo>
                <a:cubicBezTo>
                  <a:pt x="3917626" y="57122"/>
                  <a:pt x="4022322" y="70082"/>
                  <a:pt x="4125366" y="42383"/>
                </a:cubicBezTo>
                <a:cubicBezTo>
                  <a:pt x="4217750" y="17340"/>
                  <a:pt x="4314149" y="10695"/>
                  <a:pt x="4409087" y="22816"/>
                </a:cubicBezTo>
                <a:cubicBezTo>
                  <a:pt x="4534099" y="39194"/>
                  <a:pt x="4660458" y="42777"/>
                  <a:pt x="4786195" y="33489"/>
                </a:cubicBezTo>
                <a:cubicBezTo>
                  <a:pt x="4825659" y="29563"/>
                  <a:pt x="4865339" y="28153"/>
                  <a:pt x="4904994" y="29296"/>
                </a:cubicBezTo>
                <a:cubicBezTo>
                  <a:pt x="5194178" y="42510"/>
                  <a:pt x="5484252" y="25103"/>
                  <a:pt x="5772928" y="55851"/>
                </a:cubicBezTo>
                <a:cubicBezTo>
                  <a:pt x="5818560" y="61232"/>
                  <a:pt x="5864504" y="61626"/>
                  <a:pt x="5909961" y="57111"/>
                </a:cubicBezTo>
                <a:lnTo>
                  <a:pt x="6006951" y="36719"/>
                </a:lnTo>
                <a:lnTo>
                  <a:pt x="6006951" y="4203687"/>
                </a:lnTo>
                <a:lnTo>
                  <a:pt x="11720" y="4203687"/>
                </a:lnTo>
                <a:lnTo>
                  <a:pt x="11786" y="4203489"/>
                </a:lnTo>
                <a:cubicBezTo>
                  <a:pt x="27809" y="3962716"/>
                  <a:pt x="39197" y="3721434"/>
                  <a:pt x="15626" y="3481297"/>
                </a:cubicBezTo>
                <a:cubicBezTo>
                  <a:pt x="-847" y="3334800"/>
                  <a:pt x="-4304" y="3187234"/>
                  <a:pt x="5296" y="3040178"/>
                </a:cubicBezTo>
                <a:cubicBezTo>
                  <a:pt x="11786" y="2956021"/>
                  <a:pt x="18539" y="2871864"/>
                  <a:pt x="22776" y="2787582"/>
                </a:cubicBezTo>
                <a:cubicBezTo>
                  <a:pt x="28180" y="2667690"/>
                  <a:pt x="25173" y="2547584"/>
                  <a:pt x="13771" y="2428074"/>
                </a:cubicBezTo>
                <a:cubicBezTo>
                  <a:pt x="4237" y="2336939"/>
                  <a:pt x="3177" y="2245180"/>
                  <a:pt x="10593" y="2153867"/>
                </a:cubicBezTo>
                <a:cubicBezTo>
                  <a:pt x="25690" y="1998396"/>
                  <a:pt x="9931" y="1842923"/>
                  <a:pt x="5032" y="1687576"/>
                </a:cubicBezTo>
                <a:cubicBezTo>
                  <a:pt x="-3577" y="1401802"/>
                  <a:pt x="20393" y="1116155"/>
                  <a:pt x="9666" y="830380"/>
                </a:cubicBezTo>
                <a:cubicBezTo>
                  <a:pt x="3841" y="689018"/>
                  <a:pt x="16420" y="547783"/>
                  <a:pt x="9666" y="406421"/>
                </a:cubicBezTo>
                <a:cubicBezTo>
                  <a:pt x="4105" y="305866"/>
                  <a:pt x="397" y="205310"/>
                  <a:pt x="4105" y="104628"/>
                </a:cubicBezTo>
                <a:lnTo>
                  <a:pt x="8821" y="33297"/>
                </a:lnTo>
                <a:lnTo>
                  <a:pt x="35743" y="28771"/>
                </a:lnTo>
                <a:cubicBezTo>
                  <a:pt x="151314" y="14091"/>
                  <a:pt x="268377" y="13376"/>
                  <a:pt x="384397" y="26755"/>
                </a:cubicBezTo>
                <a:cubicBezTo>
                  <a:pt x="448561" y="35141"/>
                  <a:pt x="512980" y="47847"/>
                  <a:pt x="578287" y="35141"/>
                </a:cubicBezTo>
                <a:cubicBezTo>
                  <a:pt x="584437" y="34048"/>
                  <a:pt x="590625" y="36818"/>
                  <a:pt x="593916" y="42129"/>
                </a:cubicBezTo>
                <a:cubicBezTo>
                  <a:pt x="626188" y="81517"/>
                  <a:pt x="668117" y="80246"/>
                  <a:pt x="710936" y="67541"/>
                </a:cubicBezTo>
                <a:cubicBezTo>
                  <a:pt x="739041" y="58837"/>
                  <a:pt x="766587" y="48406"/>
                  <a:pt x="793396" y="36284"/>
                </a:cubicBezTo>
                <a:cubicBezTo>
                  <a:pt x="840332" y="16819"/>
                  <a:pt x="890189" y="5308"/>
                  <a:pt x="940911" y="2233"/>
                </a:cubicBezTo>
                <a:cubicBezTo>
                  <a:pt x="974613" y="-372"/>
                  <a:pt x="1008125" y="-522"/>
                  <a:pt x="1041516" y="87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262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328</Words>
  <Application>Microsoft Macintosh PowerPoint</Application>
  <PresentationFormat>Widescreen</PresentationFormat>
  <Paragraphs>75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Athletic Injuries</vt:lpstr>
      <vt:lpstr>What is an Athletic Trainer? </vt:lpstr>
      <vt:lpstr>Role of an Athletic Trainer</vt:lpstr>
      <vt:lpstr>Types of Injuries</vt:lpstr>
      <vt:lpstr>Injuries</vt:lpstr>
      <vt:lpstr>Injuries</vt:lpstr>
      <vt:lpstr>Injuries</vt:lpstr>
      <vt:lpstr>Concussions - What are they?</vt:lpstr>
      <vt:lpstr>Concussions – How do they happen?</vt:lpstr>
      <vt:lpstr>Concussions- Signs &amp; Symptoms </vt:lpstr>
      <vt:lpstr>Concussion  Signs &amp; Symptoms</vt:lpstr>
      <vt:lpstr>Concussion Treatment &amp; Recovery</vt:lpstr>
      <vt:lpstr>Concussions – Returning to Play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Athletic Injuries</dc:title>
  <dc:creator>Katherine Kinneary</dc:creator>
  <cp:lastModifiedBy>Katherine Kinneary</cp:lastModifiedBy>
  <cp:revision>2</cp:revision>
  <dcterms:created xsi:type="dcterms:W3CDTF">2021-01-01T18:22:26Z</dcterms:created>
  <dcterms:modified xsi:type="dcterms:W3CDTF">2021-01-01T18:26:33Z</dcterms:modified>
</cp:coreProperties>
</file>