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9" r:id="rId4"/>
    <p:sldId id="279" r:id="rId5"/>
    <p:sldId id="258" r:id="rId6"/>
    <p:sldId id="273" r:id="rId7"/>
    <p:sldId id="262" r:id="rId8"/>
    <p:sldId id="271" r:id="rId9"/>
    <p:sldId id="263" r:id="rId10"/>
    <p:sldId id="270" r:id="rId11"/>
    <p:sldId id="272" r:id="rId12"/>
    <p:sldId id="261" r:id="rId13"/>
    <p:sldId id="269" r:id="rId14"/>
    <p:sldId id="260" r:id="rId15"/>
    <p:sldId id="274" r:id="rId16"/>
    <p:sldId id="277" r:id="rId17"/>
    <p:sldId id="276" r:id="rId18"/>
    <p:sldId id="275" r:id="rId19"/>
    <p:sldId id="278" r:id="rId20"/>
    <p:sldId id="264" r:id="rId21"/>
    <p:sldId id="268" r:id="rId22"/>
    <p:sldId id="2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urice Vonasek" initials="MV" lastIdx="1" clrIdx="0">
    <p:extLst>
      <p:ext uri="{19B8F6BF-5375-455C-9EA6-DF929625EA0E}">
        <p15:presenceInfo xmlns:p15="http://schemas.microsoft.com/office/powerpoint/2012/main" userId="06471a85970001e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9FD"/>
    <a:srgbClr val="EDF8E8"/>
    <a:srgbClr val="F8FCF6"/>
    <a:srgbClr val="FFD961"/>
    <a:srgbClr val="F2B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601" autoAdjust="0"/>
  </p:normalViewPr>
  <p:slideViewPr>
    <p:cSldViewPr snapToGrid="0">
      <p:cViewPr varScale="1">
        <p:scale>
          <a:sx n="64" d="100"/>
          <a:sy n="64" d="100"/>
        </p:scale>
        <p:origin x="1397" y="67"/>
      </p:cViewPr>
      <p:guideLst/>
    </p:cSldViewPr>
  </p:slideViewPr>
  <p:notesTextViewPr>
    <p:cViewPr>
      <p:scale>
        <a:sx n="1" d="1"/>
        <a:sy n="1" d="1"/>
      </p:scale>
      <p:origin x="0" y="0"/>
    </p:cViewPr>
  </p:notesTextViewPr>
  <p:notesViewPr>
    <p:cSldViewPr snapToGrid="0">
      <p:cViewPr>
        <p:scale>
          <a:sx n="45" d="100"/>
          <a:sy n="45" d="100"/>
        </p:scale>
        <p:origin x="3586" y="3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CD2340-9869-4EFA-8AA1-A62D272AE260}" type="datetimeFigureOut">
              <a:rPr lang="en-US" smtClean="0"/>
              <a:t>11/12/2023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9473D-74D0-4E5B-8E4A-EE3616FC24C8}" type="slidenum">
              <a:rPr lang="en-US" smtClean="0"/>
              <a:t>‹#›</a:t>
            </a:fld>
            <a:endParaRPr lang="en-US"/>
          </a:p>
        </p:txBody>
      </p:sp>
    </p:spTree>
    <p:extLst>
      <p:ext uri="{BB962C8B-B14F-4D97-AF65-F5344CB8AC3E}">
        <p14:creationId xmlns:p14="http://schemas.microsoft.com/office/powerpoint/2010/main" val="83682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tonight’s presentation…we hope you will enjoy and possibly pick up on a few things that will help you in your ancestral research.</a:t>
            </a:r>
          </a:p>
          <a:p>
            <a:endParaRPr lang="en-US" dirty="0"/>
          </a:p>
          <a:p>
            <a:endParaRPr lang="en-US" dirty="0"/>
          </a:p>
          <a:p>
            <a:r>
              <a:rPr lang="en-US" dirty="0"/>
              <a:t>Note, sources used in this presentation may be found on our Nebraska Czechs of Lincoln website:   </a:t>
            </a:r>
            <a:r>
              <a:rPr lang="en-US" u="sng" dirty="0">
                <a:solidFill>
                  <a:srgbClr val="0070C0"/>
                </a:solidFill>
              </a:rPr>
              <a:t>https://www.lincolnczechs.org</a:t>
            </a:r>
            <a:r>
              <a:rPr lang="en-US" u="none" dirty="0">
                <a:solidFill>
                  <a:srgbClr val="0070C0"/>
                </a:solidFill>
              </a:rPr>
              <a:t>      ‘LINKS’ page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DC9473D-74D0-4E5B-8E4A-EE3616FC24C8}" type="slidenum">
              <a:rPr lang="en-US" smtClean="0"/>
              <a:t>1</a:t>
            </a:fld>
            <a:endParaRPr lang="en-US"/>
          </a:p>
        </p:txBody>
      </p:sp>
    </p:spTree>
    <p:extLst>
      <p:ext uri="{BB962C8B-B14F-4D97-AF65-F5344CB8AC3E}">
        <p14:creationId xmlns:p14="http://schemas.microsoft.com/office/powerpoint/2010/main" val="4197844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years, I was confused with some ancestral names….until I finally figured it out.  My 2</a:t>
            </a:r>
            <a:r>
              <a:rPr lang="en-US" baseline="30000" dirty="0"/>
              <a:t>nd</a:t>
            </a:r>
            <a:r>
              <a:rPr lang="en-US" dirty="0"/>
              <a:t> great-grandfather  </a:t>
            </a:r>
            <a:r>
              <a:rPr lang="en-US" b="1" i="0" dirty="0">
                <a:solidFill>
                  <a:srgbClr val="F5F5F5"/>
                </a:solidFill>
                <a:effectLst/>
                <a:latin typeface="ui-serifed"/>
              </a:rPr>
              <a:t>Waclav "James" Vonásek </a:t>
            </a:r>
            <a:r>
              <a:rPr lang="en-US" dirty="0"/>
              <a:t> has on his emigration papers, his first name is recorded with the German spelling of ‘Wenzel’.  In America, he went by “James”.  His headstone is Waclav.  </a:t>
            </a:r>
            <a:r>
              <a:rPr lang="en-US" b="0" i="0" dirty="0">
                <a:solidFill>
                  <a:srgbClr val="000000"/>
                </a:solidFill>
                <a:effectLst/>
                <a:latin typeface="lato" panose="020F0502020204030203" pitchFamily="34" charset="0"/>
              </a:rPr>
              <a:t>What is the difference between </a:t>
            </a:r>
            <a:r>
              <a:rPr lang="en-US" b="0" i="0" dirty="0" err="1">
                <a:solidFill>
                  <a:srgbClr val="000000"/>
                </a:solidFill>
                <a:effectLst/>
                <a:latin typeface="lato" panose="020F0502020204030203" pitchFamily="34" charset="0"/>
              </a:rPr>
              <a:t>Waclaw</a:t>
            </a:r>
            <a:r>
              <a:rPr lang="en-US" b="0" i="0" dirty="0">
                <a:solidFill>
                  <a:srgbClr val="000000"/>
                </a:solidFill>
                <a:effectLst/>
                <a:latin typeface="lato" panose="020F0502020204030203" pitchFamily="34" charset="0"/>
              </a:rPr>
              <a:t> and Václav? </a:t>
            </a:r>
            <a:r>
              <a:rPr lang="en-US" dirty="0"/>
              <a:t> Be aware of these possible name glitches.</a:t>
            </a:r>
          </a:p>
          <a:p>
            <a:endParaRPr lang="en-US" dirty="0"/>
          </a:p>
          <a:p>
            <a:r>
              <a:rPr lang="en-US" dirty="0"/>
              <a:t>***The television show of 1883 (prelude for Yellowstone) </a:t>
            </a:r>
            <a:r>
              <a:rPr lang="en-US" u="sng" dirty="0"/>
              <a:t>accurately depicts </a:t>
            </a:r>
            <a:r>
              <a:rPr lang="en-US" dirty="0"/>
              <a:t>what it was like for those immigrants coming to/crossing America with language  &amp; culture barriers.</a:t>
            </a:r>
          </a:p>
          <a:p>
            <a:endParaRPr lang="en-US" dirty="0"/>
          </a:p>
          <a:p>
            <a:endParaRPr lang="en-US" dirty="0"/>
          </a:p>
        </p:txBody>
      </p:sp>
      <p:sp>
        <p:nvSpPr>
          <p:cNvPr id="4" name="Slide Number Placeholder 3"/>
          <p:cNvSpPr>
            <a:spLocks noGrp="1"/>
          </p:cNvSpPr>
          <p:nvPr>
            <p:ph type="sldNum" sz="quarter" idx="5"/>
          </p:nvPr>
        </p:nvSpPr>
        <p:spPr/>
        <p:txBody>
          <a:bodyPr/>
          <a:lstStyle/>
          <a:p>
            <a:fld id="{0DC9473D-74D0-4E5B-8E4A-EE3616FC24C8}" type="slidenum">
              <a:rPr lang="en-US" smtClean="0"/>
              <a:t>10</a:t>
            </a:fld>
            <a:endParaRPr lang="en-US"/>
          </a:p>
        </p:txBody>
      </p:sp>
    </p:spTree>
    <p:extLst>
      <p:ext uri="{BB962C8B-B14F-4D97-AF65-F5344CB8AC3E}">
        <p14:creationId xmlns:p14="http://schemas.microsoft.com/office/powerpoint/2010/main" val="2927211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One ancestor can really upset your thought processes &amp; cause you to question your sanity….better keep some Pivo close by!</a:t>
            </a:r>
          </a:p>
          <a:p>
            <a:r>
              <a:rPr lang="en-US" b="0" dirty="0"/>
              <a:t>You may run into that proverbial brick wall/dead end with seemingly no hope to go further….take good notes &amp; simply revisit occasionally as more information becomes available with time.   (new/old records are found &amp; made public and more shared research from other genealogists comes to light…..database updates via Ancestry.com &amp; </a:t>
            </a:r>
            <a:r>
              <a:rPr lang="en-US" b="0" dirty="0" err="1"/>
              <a:t>MyHeritage</a:t>
            </a:r>
            <a:r>
              <a:rPr lang="en-US" b="0" dirty="0"/>
              <a:t> &amp; others)</a:t>
            </a:r>
          </a:p>
        </p:txBody>
      </p:sp>
      <p:sp>
        <p:nvSpPr>
          <p:cNvPr id="4" name="Slide Number Placeholder 3"/>
          <p:cNvSpPr>
            <a:spLocks noGrp="1"/>
          </p:cNvSpPr>
          <p:nvPr>
            <p:ph type="sldNum" sz="quarter" idx="5"/>
          </p:nvPr>
        </p:nvSpPr>
        <p:spPr/>
        <p:txBody>
          <a:bodyPr/>
          <a:lstStyle/>
          <a:p>
            <a:fld id="{0DC9473D-74D0-4E5B-8E4A-EE3616FC24C8}" type="slidenum">
              <a:rPr lang="en-US" smtClean="0"/>
              <a:t>11</a:t>
            </a:fld>
            <a:endParaRPr lang="en-US"/>
          </a:p>
        </p:txBody>
      </p:sp>
    </p:spTree>
    <p:extLst>
      <p:ext uri="{BB962C8B-B14F-4D97-AF65-F5344CB8AC3E}">
        <p14:creationId xmlns:p14="http://schemas.microsoft.com/office/powerpoint/2010/main" val="1085641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Bremen</a:t>
            </a:r>
            <a:r>
              <a:rPr lang="en-US" sz="1200"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 and </a:t>
            </a:r>
            <a:r>
              <a:rPr lang="en-US" sz="1200" b="1"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Hamburg </a:t>
            </a:r>
            <a:r>
              <a:rPr lang="en-US" sz="1200"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 were the most common ports of departure for Czechs…there were others such as Amsterdam,  Rotterdam, Antwerp and Trieste…though not as frequent.</a:t>
            </a:r>
          </a:p>
          <a:p>
            <a:r>
              <a:rPr lang="en-US" sz="1200"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Riding in a “steamer” was not only uncomfortable but sanitation was often not good as </a:t>
            </a:r>
            <a:r>
              <a:rPr lang="en-US" sz="1200" u="sng"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most low-cost merchant ships were built for transport of merchandise &amp; not passengers</a:t>
            </a:r>
            <a:r>
              <a:rPr lang="en-US" sz="1200"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   </a:t>
            </a:r>
          </a:p>
          <a:p>
            <a:r>
              <a:rPr lang="en-US" sz="1200"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Passengers spent most of their time below deck.   Cooking &amp; caring for small children was challenging.   I’m sure sea-sickness and other communicable ailments came into play. </a:t>
            </a:r>
          </a:p>
          <a:p>
            <a:r>
              <a:rPr lang="en-US" sz="1200"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It took weeks/months for these travelers to get to their final port destination….try to imagine that.   </a:t>
            </a:r>
          </a:p>
          <a:p>
            <a:r>
              <a:rPr lang="en-US" sz="1200" b="1"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The ship manifests &amp; port records may reveal a lot to you as to which family members actually came across on the boat vs being born in US…helps validate those immigrated &amp; their ages.     Note, some children were born on-board ship.   Also, helpers/hired-hands/family friends came over with some families as this was their best &amp; only career option.  Most were extremely poor but loyal to the family &amp; some may have even assumed the family name.</a:t>
            </a:r>
          </a:p>
          <a:p>
            <a:endParaRPr lang="en-US" dirty="0"/>
          </a:p>
        </p:txBody>
      </p:sp>
      <p:sp>
        <p:nvSpPr>
          <p:cNvPr id="4" name="Slide Number Placeholder 3"/>
          <p:cNvSpPr>
            <a:spLocks noGrp="1"/>
          </p:cNvSpPr>
          <p:nvPr>
            <p:ph type="sldNum" sz="quarter" idx="5"/>
          </p:nvPr>
        </p:nvSpPr>
        <p:spPr/>
        <p:txBody>
          <a:bodyPr/>
          <a:lstStyle/>
          <a:p>
            <a:fld id="{0DC9473D-74D0-4E5B-8E4A-EE3616FC24C8}" type="slidenum">
              <a:rPr lang="en-US" smtClean="0"/>
              <a:t>12</a:t>
            </a:fld>
            <a:endParaRPr lang="en-US"/>
          </a:p>
        </p:txBody>
      </p:sp>
    </p:spTree>
    <p:extLst>
      <p:ext uri="{BB962C8B-B14F-4D97-AF65-F5344CB8AC3E}">
        <p14:creationId xmlns:p14="http://schemas.microsoft.com/office/powerpoint/2010/main" val="1281081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Once on American soil….think about trekking across a new &amp; unfamiliar land with family &amp; surrounded by unfamiliar languages that you don’t understand.  </a:t>
            </a:r>
          </a:p>
          <a:p>
            <a:r>
              <a:rPr lang="en-US" sz="1200"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Thank goodness for the creation of </a:t>
            </a:r>
            <a:r>
              <a:rPr lang="en-US" sz="1200" b="1"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fraternities….</a:t>
            </a:r>
            <a:r>
              <a:rPr lang="en-US" sz="1200"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 IOOF  ….is it still possible to find those records of fraternities?  Where are they kept?  That is not a path I have gone down…yet.</a:t>
            </a:r>
          </a:p>
          <a:p>
            <a:r>
              <a:rPr lang="en-US" sz="1200" b="1"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***The earliest of Czech settlers had to deal with a lot…unfriendly natives/open-unturned prairie/lack of resources/etc.  Not much documentation exists for their trek exploits other than some family stories.</a:t>
            </a:r>
          </a:p>
          <a:p>
            <a:endParaRPr lang="en-US" sz="1200"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1200"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endParaRPr>
          </a:p>
          <a:p>
            <a:r>
              <a:rPr lang="en-US" sz="1200"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0DC9473D-74D0-4E5B-8E4A-EE3616FC24C8}" type="slidenum">
              <a:rPr lang="en-US" smtClean="0"/>
              <a:t>13</a:t>
            </a:fld>
            <a:endParaRPr lang="en-US"/>
          </a:p>
        </p:txBody>
      </p:sp>
    </p:spTree>
    <p:extLst>
      <p:ext uri="{BB962C8B-B14F-4D97-AF65-F5344CB8AC3E}">
        <p14:creationId xmlns:p14="http://schemas.microsoft.com/office/powerpoint/2010/main" val="216574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going to go into this much as there is </a:t>
            </a:r>
            <a:r>
              <a:rPr lang="en-US" u="sng" dirty="0"/>
              <a:t>a lot to know </a:t>
            </a:r>
            <a:r>
              <a:rPr lang="en-US" dirty="0"/>
              <a:t>about the benefits &amp; accuracy of DNA testing…..</a:t>
            </a:r>
            <a:r>
              <a:rPr lang="en-US" b="1" dirty="0"/>
              <a:t>will pause for a few seconds to let you read.</a:t>
            </a:r>
          </a:p>
          <a:p>
            <a:r>
              <a:rPr lang="en-US" b="1" dirty="0"/>
              <a:t>I will post this power point out on the website so you can read/refer to later.   </a:t>
            </a:r>
          </a:p>
          <a:p>
            <a:r>
              <a:rPr lang="en-US" b="1" dirty="0"/>
              <a:t> </a:t>
            </a:r>
          </a:p>
          <a:p>
            <a:r>
              <a:rPr lang="en-US" b="1" dirty="0"/>
              <a:t>***You can find </a:t>
            </a:r>
            <a:r>
              <a:rPr lang="en-US" b="1" u="sng" dirty="0"/>
              <a:t>a lot </a:t>
            </a:r>
            <a:r>
              <a:rPr lang="en-US" b="1" dirty="0"/>
              <a:t>of cousins thru DNA testing…have met/talked with several that I would not have otherwise even known about.  In doing so, have been able to receive and share ancestral photos &amp; documents &amp; tree information AND THE FAMILY STORIES!   These have been fun encounters.</a:t>
            </a:r>
          </a:p>
          <a:p>
            <a:r>
              <a:rPr lang="en-US" b="1" dirty="0"/>
              <a:t> </a:t>
            </a:r>
          </a:p>
          <a:p>
            <a:endParaRPr lang="en-US" b="1" dirty="0"/>
          </a:p>
        </p:txBody>
      </p:sp>
      <p:sp>
        <p:nvSpPr>
          <p:cNvPr id="4" name="Slide Number Placeholder 3"/>
          <p:cNvSpPr>
            <a:spLocks noGrp="1"/>
          </p:cNvSpPr>
          <p:nvPr>
            <p:ph type="sldNum" sz="quarter" idx="5"/>
          </p:nvPr>
        </p:nvSpPr>
        <p:spPr/>
        <p:txBody>
          <a:bodyPr/>
          <a:lstStyle/>
          <a:p>
            <a:fld id="{0DC9473D-74D0-4E5B-8E4A-EE3616FC24C8}" type="slidenum">
              <a:rPr lang="en-US" smtClean="0"/>
              <a:t>14</a:t>
            </a:fld>
            <a:endParaRPr lang="en-US"/>
          </a:p>
        </p:txBody>
      </p:sp>
    </p:spTree>
    <p:extLst>
      <p:ext uri="{BB962C8B-B14F-4D97-AF65-F5344CB8AC3E}">
        <p14:creationId xmlns:p14="http://schemas.microsoft.com/office/powerpoint/2010/main" val="3066623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quick example of Ethnicity estimates showing where the highest concentrations of (my) matching DNA are located.  </a:t>
            </a:r>
          </a:p>
          <a:p>
            <a:r>
              <a:rPr lang="en-US" dirty="0"/>
              <a:t>These boundaries and estimates change every so often as more and more people participate and more is known about genome representation. </a:t>
            </a:r>
          </a:p>
          <a:p>
            <a:r>
              <a:rPr lang="en-US" dirty="0"/>
              <a:t>But, </a:t>
            </a:r>
            <a:r>
              <a:rPr lang="en-US" b="1" dirty="0"/>
              <a:t>this is proof positive that the DNA testing process works</a:t>
            </a:r>
            <a:r>
              <a:rPr lang="en-US" dirty="0"/>
              <a:t>, as my ancestors that I have found in my genealogy research are indeed from these concentrated areas shown. </a:t>
            </a:r>
          </a:p>
          <a:p>
            <a:r>
              <a:rPr lang="en-US" dirty="0"/>
              <a:t>You can examine each of these areas for greater detail &amp; get some great information about each….will not do that now because of time constraints.  </a:t>
            </a:r>
          </a:p>
          <a:p>
            <a:r>
              <a:rPr lang="en-US" b="1" dirty="0"/>
              <a:t>Also available are DNA matching relatives…listing both close &amp; distant individuals in US &amp; Europe.  </a:t>
            </a:r>
          </a:p>
          <a:p>
            <a:r>
              <a:rPr lang="en-US" b="1" dirty="0"/>
              <a:t>Can reach out &amp; contact these folks just as I have done….I have had phone calls &amp; met with distant cousins &amp; its been amazing!. </a:t>
            </a:r>
          </a:p>
        </p:txBody>
      </p:sp>
      <p:sp>
        <p:nvSpPr>
          <p:cNvPr id="4" name="Slide Number Placeholder 3"/>
          <p:cNvSpPr>
            <a:spLocks noGrp="1"/>
          </p:cNvSpPr>
          <p:nvPr>
            <p:ph type="sldNum" sz="quarter" idx="5"/>
          </p:nvPr>
        </p:nvSpPr>
        <p:spPr/>
        <p:txBody>
          <a:bodyPr/>
          <a:lstStyle/>
          <a:p>
            <a:fld id="{0DC9473D-74D0-4E5B-8E4A-EE3616FC24C8}" type="slidenum">
              <a:rPr lang="en-US" smtClean="0"/>
              <a:t>15</a:t>
            </a:fld>
            <a:endParaRPr lang="en-US"/>
          </a:p>
        </p:txBody>
      </p:sp>
    </p:spTree>
    <p:extLst>
      <p:ext uri="{BB962C8B-B14F-4D97-AF65-F5344CB8AC3E}">
        <p14:creationId xmlns:p14="http://schemas.microsoft.com/office/powerpoint/2010/main" val="489116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Not all Parish Records are digitized and may be physically housed in Regional/District locations.</a:t>
            </a:r>
            <a:r>
              <a:rPr lang="en-US" dirty="0"/>
              <a:t>   Can hire folks over there to go find &amp; copy that information. </a:t>
            </a:r>
          </a:p>
          <a:p>
            <a:pPr marL="171450" indent="-171450">
              <a:buFont typeface="Arial" panose="020B0604020202020204" pitchFamily="34" charset="0"/>
              <a:buChar char="•"/>
            </a:pPr>
            <a:r>
              <a:rPr lang="en-US" dirty="0"/>
              <a:t>Be aware of the different written languages and differences in how the Scribe actually wrote…some were very eloquent while others scribbled or were in a hurry. </a:t>
            </a:r>
          </a:p>
          <a:p>
            <a:pPr marL="171450" indent="-171450">
              <a:buFont typeface="Arial" panose="020B0604020202020204" pitchFamily="34" charset="0"/>
              <a:buChar char="•"/>
            </a:pPr>
            <a:r>
              <a:rPr lang="en-US" dirty="0"/>
              <a:t>When recording </a:t>
            </a:r>
            <a:r>
              <a:rPr lang="en-US" u="sng" dirty="0"/>
              <a:t>illegitimate births</a:t>
            </a:r>
            <a:r>
              <a:rPr lang="en-US" dirty="0"/>
              <a:t>, sometimes Priests actually knew or sometimes guessed as to who the actual father was and wrote those name in the register.</a:t>
            </a:r>
          </a:p>
          <a:p>
            <a:pPr marL="171450" indent="-171450">
              <a:buFont typeface="Arial" panose="020B0604020202020204" pitchFamily="34" charset="0"/>
              <a:buChar char="•"/>
            </a:pPr>
            <a:r>
              <a:rPr lang="en-US" dirty="0"/>
              <a:t>Information may include parents names (including maiden), grandparents, village/town, house #’s (how I found houses and land), occupation, etc.    </a:t>
            </a:r>
          </a:p>
          <a:p>
            <a:pPr marL="171450" indent="-171450">
              <a:buFont typeface="Arial" panose="020B0604020202020204" pitchFamily="34" charset="0"/>
              <a:buChar char="•"/>
            </a:pPr>
            <a:r>
              <a:rPr lang="en-US" dirty="0"/>
              <a:t>Watch for the ‘ova’ after female/maiden names</a:t>
            </a:r>
          </a:p>
          <a:p>
            <a:pPr marL="171450" indent="-171450">
              <a:buFont typeface="Arial" panose="020B0604020202020204" pitchFamily="34" charset="0"/>
              <a:buChar char="•"/>
            </a:pPr>
            <a:r>
              <a:rPr lang="en-US" b="1" dirty="0"/>
              <a:t>+/+++ and other symbols used </a:t>
            </a:r>
            <a:r>
              <a:rPr lang="en-US" b="0" dirty="0"/>
              <a:t>– see the guide on how to for parish records</a:t>
            </a:r>
          </a:p>
          <a:p>
            <a:pPr marL="171450" indent="-171450">
              <a:buFont typeface="Arial" panose="020B0604020202020204" pitchFamily="34" charset="0"/>
              <a:buChar char="•"/>
            </a:pPr>
            <a:r>
              <a:rPr lang="en-US" dirty="0"/>
              <a:t>The photos in this slide are for my 2</a:t>
            </a:r>
            <a:r>
              <a:rPr lang="en-US" baseline="30000" dirty="0"/>
              <a:t>nd</a:t>
            </a:r>
            <a:r>
              <a:rPr lang="en-US" dirty="0"/>
              <a:t> great-grandfather &amp; 2</a:t>
            </a:r>
            <a:r>
              <a:rPr lang="en-US" baseline="30000" dirty="0"/>
              <a:t>nd</a:t>
            </a:r>
            <a:r>
              <a:rPr lang="en-US" dirty="0"/>
              <a:t> great-grandmother</a:t>
            </a:r>
          </a:p>
          <a:p>
            <a:endParaRPr lang="en-US" dirty="0"/>
          </a:p>
        </p:txBody>
      </p:sp>
      <p:sp>
        <p:nvSpPr>
          <p:cNvPr id="4" name="Slide Number Placeholder 3"/>
          <p:cNvSpPr>
            <a:spLocks noGrp="1"/>
          </p:cNvSpPr>
          <p:nvPr>
            <p:ph type="sldNum" sz="quarter" idx="5"/>
          </p:nvPr>
        </p:nvSpPr>
        <p:spPr/>
        <p:txBody>
          <a:bodyPr/>
          <a:lstStyle/>
          <a:p>
            <a:fld id="{0DC9473D-74D0-4E5B-8E4A-EE3616FC24C8}" type="slidenum">
              <a:rPr lang="en-US" smtClean="0"/>
              <a:t>16</a:t>
            </a:fld>
            <a:endParaRPr lang="en-US"/>
          </a:p>
        </p:txBody>
      </p:sp>
    </p:spTree>
    <p:extLst>
      <p:ext uri="{BB962C8B-B14F-4D97-AF65-F5344CB8AC3E}">
        <p14:creationId xmlns:p14="http://schemas.microsoft.com/office/powerpoint/2010/main" val="1909902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rial" panose="020B0604020202020204" pitchFamily="34" charset="0"/>
              </a:rPr>
              <a:t>Stabile Cadaster Maps were created for the purpose to assess real estate duties. ..</a:t>
            </a:r>
            <a:r>
              <a:rPr lang="en-US" b="0" i="0" dirty="0" err="1">
                <a:solidFill>
                  <a:srgbClr val="333333"/>
                </a:solidFill>
                <a:effectLst/>
                <a:latin typeface="Arial" panose="020B0604020202020204" pitchFamily="34" charset="0"/>
              </a:rPr>
              <a:t>ie</a:t>
            </a:r>
            <a:r>
              <a:rPr lang="en-US" b="0" i="0" dirty="0">
                <a:solidFill>
                  <a:srgbClr val="333333"/>
                </a:solidFill>
                <a:effectLst/>
                <a:latin typeface="Arial" panose="020B0604020202020204" pitchFamily="34" charset="0"/>
              </a:rPr>
              <a:t>; taxes.</a:t>
            </a:r>
          </a:p>
          <a:p>
            <a:r>
              <a:rPr lang="en-US" b="1" i="0" dirty="0">
                <a:solidFill>
                  <a:srgbClr val="333333"/>
                </a:solidFill>
                <a:effectLst/>
                <a:latin typeface="Arial" panose="020B0604020202020204" pitchFamily="34" charset="0"/>
              </a:rPr>
              <a:t>Available maps:  </a:t>
            </a:r>
            <a:r>
              <a:rPr lang="en-US" b="0" i="0" dirty="0">
                <a:solidFill>
                  <a:srgbClr val="333333"/>
                </a:solidFill>
                <a:effectLst/>
                <a:latin typeface="Arial" panose="020B0604020202020204" pitchFamily="34" charset="0"/>
              </a:rPr>
              <a:t>Bohemia was mapped during years 1826-1843, Moravia during years 1824-1836.  Not sure about Slovakia/haven’t got that deep into that area.</a:t>
            </a:r>
          </a:p>
          <a:p>
            <a:r>
              <a:rPr lang="en-US" b="0" i="0" dirty="0">
                <a:solidFill>
                  <a:srgbClr val="333333"/>
                </a:solidFill>
                <a:effectLst/>
                <a:latin typeface="Arial" panose="020B0604020202020204" pitchFamily="34" charset="0"/>
              </a:rPr>
              <a:t>Example shown here is for Lhota Pod Radcem….drilling down you can see &amp; tie the house/land owner numbers.  </a:t>
            </a:r>
          </a:p>
          <a:p>
            <a:r>
              <a:rPr lang="en-US" b="0" i="0" dirty="0">
                <a:solidFill>
                  <a:srgbClr val="333333"/>
                </a:solidFill>
                <a:effectLst/>
                <a:latin typeface="Arial" panose="020B0604020202020204" pitchFamily="34" charset="0"/>
              </a:rPr>
              <a:t>These are my </a:t>
            </a:r>
            <a:r>
              <a:rPr lang="en-US" sz="1200" dirty="0">
                <a:effectLst/>
                <a:latin typeface="Arial Nova" panose="020B0504020202020204" pitchFamily="34" charset="0"/>
                <a:ea typeface="Times New Roman" panose="02020603050405020304" pitchFamily="18" charset="0"/>
                <a:cs typeface="Times New Roman" panose="02020603050405020304" pitchFamily="18" charset="0"/>
              </a:rPr>
              <a:t>Vonásek </a:t>
            </a:r>
            <a:r>
              <a:rPr lang="en-US" b="0" i="0" dirty="0">
                <a:solidFill>
                  <a:srgbClr val="333333"/>
                </a:solidFill>
                <a:effectLst/>
                <a:latin typeface="Arial" panose="020B0604020202020204" pitchFamily="34" charset="0"/>
              </a:rPr>
              <a:t>ancestor’s homes that are still standing today (pictures taken on our trip September 17, 2022)  House #52 &amp; #53 equate to land ownership by the same numbers.</a:t>
            </a:r>
          </a:p>
          <a:p>
            <a:r>
              <a:rPr lang="en-US" b="0" i="0" dirty="0">
                <a:solidFill>
                  <a:srgbClr val="333333"/>
                </a:solidFill>
                <a:effectLst/>
                <a:latin typeface="Arial" panose="020B0604020202020204" pitchFamily="34" charset="0"/>
              </a:rPr>
              <a:t>Understand that the land parcels are not laid out the same today…so, when you visit, it may (or may not) be difficult to orient yourself accordingly.</a:t>
            </a:r>
            <a:endParaRPr lang="en-US" dirty="0"/>
          </a:p>
        </p:txBody>
      </p:sp>
      <p:sp>
        <p:nvSpPr>
          <p:cNvPr id="4" name="Slide Number Placeholder 3"/>
          <p:cNvSpPr>
            <a:spLocks noGrp="1"/>
          </p:cNvSpPr>
          <p:nvPr>
            <p:ph type="sldNum" sz="quarter" idx="5"/>
          </p:nvPr>
        </p:nvSpPr>
        <p:spPr/>
        <p:txBody>
          <a:bodyPr/>
          <a:lstStyle/>
          <a:p>
            <a:fld id="{0DC9473D-74D0-4E5B-8E4A-EE3616FC24C8}" type="slidenum">
              <a:rPr lang="en-US" smtClean="0"/>
              <a:t>17</a:t>
            </a:fld>
            <a:endParaRPr lang="en-US"/>
          </a:p>
        </p:txBody>
      </p:sp>
    </p:spTree>
    <p:extLst>
      <p:ext uri="{BB962C8B-B14F-4D97-AF65-F5344CB8AC3E}">
        <p14:creationId xmlns:p14="http://schemas.microsoft.com/office/powerpoint/2010/main" val="1974105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in the Czech Republic are our ancestor’s remaining living relatives today?    ***Do these areas match my ancestral research &amp; my DNA results?  You bet it does!</a:t>
            </a:r>
          </a:p>
          <a:p>
            <a:r>
              <a:rPr lang="en-US" dirty="0"/>
              <a:t>From here, you can go to the town/district website and potentially inquire about people with that name living there &amp; possibly reach out to them or make contact with town officials for info. </a:t>
            </a:r>
          </a:p>
          <a:p>
            <a:endParaRPr lang="en-US" dirty="0"/>
          </a:p>
        </p:txBody>
      </p:sp>
      <p:sp>
        <p:nvSpPr>
          <p:cNvPr id="4" name="Slide Number Placeholder 3"/>
          <p:cNvSpPr>
            <a:spLocks noGrp="1"/>
          </p:cNvSpPr>
          <p:nvPr>
            <p:ph type="sldNum" sz="quarter" idx="5"/>
          </p:nvPr>
        </p:nvSpPr>
        <p:spPr/>
        <p:txBody>
          <a:bodyPr/>
          <a:lstStyle/>
          <a:p>
            <a:fld id="{0DC9473D-74D0-4E5B-8E4A-EE3616FC24C8}" type="slidenum">
              <a:rPr lang="en-US" smtClean="0"/>
              <a:t>18</a:t>
            </a:fld>
            <a:endParaRPr lang="en-US"/>
          </a:p>
        </p:txBody>
      </p:sp>
    </p:spTree>
    <p:extLst>
      <p:ext uri="{BB962C8B-B14F-4D97-AF65-F5344CB8AC3E}">
        <p14:creationId xmlns:p14="http://schemas.microsoft.com/office/powerpoint/2010/main" val="825083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 prepared for what you find out about any given ancestor!       </a:t>
            </a:r>
            <a:r>
              <a:rPr lang="en-US" b="0" i="0" dirty="0"/>
              <a:t> (***every family has a crazy aunt Martha or drunk uncle Joe or lunatic cousin Eddie in their tree) </a:t>
            </a:r>
          </a:p>
          <a:p>
            <a:r>
              <a:rPr lang="en-US" b="1" dirty="0"/>
              <a:t>Be accepting of the fact that you are not responsible for anything your family members may have done/had happen to them…today’s standards are different than yesterday’s. </a:t>
            </a:r>
          </a:p>
          <a:p>
            <a:r>
              <a:rPr lang="en-US" b="1" dirty="0"/>
              <a:t>Family history </a:t>
            </a:r>
            <a:r>
              <a:rPr lang="en-US" b="1" u="sng" dirty="0"/>
              <a:t>cannot be changed</a:t>
            </a:r>
            <a:r>
              <a:rPr lang="en-US" b="1" dirty="0"/>
              <a:t>…..it can go unreported if one chooses to do so….but, why hide the truth?   </a:t>
            </a:r>
          </a:p>
          <a:p>
            <a:r>
              <a:rPr lang="en-US" b="1" dirty="0"/>
              <a:t>You are the Family Historian reporting the facts that other generations will appreciate knowing.   </a:t>
            </a:r>
          </a:p>
          <a:p>
            <a:r>
              <a:rPr lang="en-US" b="0" dirty="0"/>
              <a:t>(I believe that I have a moral responsibility for reporting my true family history no matter how crazy some things may have happened)</a:t>
            </a:r>
          </a:p>
        </p:txBody>
      </p:sp>
      <p:sp>
        <p:nvSpPr>
          <p:cNvPr id="4" name="Slide Number Placeholder 3"/>
          <p:cNvSpPr>
            <a:spLocks noGrp="1"/>
          </p:cNvSpPr>
          <p:nvPr>
            <p:ph type="sldNum" sz="quarter" idx="5"/>
          </p:nvPr>
        </p:nvSpPr>
        <p:spPr/>
        <p:txBody>
          <a:bodyPr/>
          <a:lstStyle/>
          <a:p>
            <a:fld id="{0DC9473D-74D0-4E5B-8E4A-EE3616FC24C8}" type="slidenum">
              <a:rPr lang="en-US" smtClean="0"/>
              <a:t>19</a:t>
            </a:fld>
            <a:endParaRPr lang="en-US"/>
          </a:p>
        </p:txBody>
      </p:sp>
    </p:spTree>
    <p:extLst>
      <p:ext uri="{BB962C8B-B14F-4D97-AF65-F5344CB8AC3E}">
        <p14:creationId xmlns:p14="http://schemas.microsoft.com/office/powerpoint/2010/main" val="2409595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ponder on this for a bit…the numbers are incredible.  Every time I see this, I continue to be amazed.  </a:t>
            </a:r>
          </a:p>
          <a:p>
            <a:r>
              <a:rPr lang="en-US" dirty="0"/>
              <a:t>How am I going to be able to find information for some of these relatives even at a lower generational level?    Ugh!!!</a:t>
            </a:r>
          </a:p>
          <a:p>
            <a:endParaRPr lang="en-US" dirty="0"/>
          </a:p>
          <a:p>
            <a:r>
              <a:rPr lang="en-US" dirty="0"/>
              <a:t>  </a:t>
            </a:r>
          </a:p>
        </p:txBody>
      </p:sp>
      <p:sp>
        <p:nvSpPr>
          <p:cNvPr id="4" name="Slide Number Placeholder 3"/>
          <p:cNvSpPr>
            <a:spLocks noGrp="1"/>
          </p:cNvSpPr>
          <p:nvPr>
            <p:ph type="sldNum" sz="quarter" idx="5"/>
          </p:nvPr>
        </p:nvSpPr>
        <p:spPr/>
        <p:txBody>
          <a:bodyPr/>
          <a:lstStyle/>
          <a:p>
            <a:fld id="{0DC9473D-74D0-4E5B-8E4A-EE3616FC24C8}" type="slidenum">
              <a:rPr lang="en-US" smtClean="0"/>
              <a:t>2</a:t>
            </a:fld>
            <a:endParaRPr lang="en-US"/>
          </a:p>
        </p:txBody>
      </p:sp>
    </p:spTree>
    <p:extLst>
      <p:ext uri="{BB962C8B-B14F-4D97-AF65-F5344CB8AC3E}">
        <p14:creationId xmlns:p14="http://schemas.microsoft.com/office/powerpoint/2010/main" val="3209565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our club’s website address and the link path to get to “the good stuff”.</a:t>
            </a:r>
          </a:p>
        </p:txBody>
      </p:sp>
      <p:sp>
        <p:nvSpPr>
          <p:cNvPr id="4" name="Slide Number Placeholder 3"/>
          <p:cNvSpPr>
            <a:spLocks noGrp="1"/>
          </p:cNvSpPr>
          <p:nvPr>
            <p:ph type="sldNum" sz="quarter" idx="5"/>
          </p:nvPr>
        </p:nvSpPr>
        <p:spPr/>
        <p:txBody>
          <a:bodyPr/>
          <a:lstStyle/>
          <a:p>
            <a:fld id="{0DC9473D-74D0-4E5B-8E4A-EE3616FC24C8}" type="slidenum">
              <a:rPr lang="en-US" smtClean="0"/>
              <a:t>20</a:t>
            </a:fld>
            <a:endParaRPr lang="en-US"/>
          </a:p>
        </p:txBody>
      </p:sp>
    </p:spTree>
    <p:extLst>
      <p:ext uri="{BB962C8B-B14F-4D97-AF65-F5344CB8AC3E}">
        <p14:creationId xmlns:p14="http://schemas.microsoft.com/office/powerpoint/2010/main" val="1435860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guy is a Czech Republic Olympic Athlete attempting to see if anyone has any questions or comments?   </a:t>
            </a:r>
          </a:p>
          <a:p>
            <a:endParaRPr lang="en-US" dirty="0"/>
          </a:p>
          <a:p>
            <a:r>
              <a:rPr lang="en-US" b="1" dirty="0"/>
              <a:t>***We will now jump over to the Links / Genealogy page and go over available resources…..then we will come back to here for follow-up comments/questions.  </a:t>
            </a:r>
          </a:p>
        </p:txBody>
      </p:sp>
      <p:sp>
        <p:nvSpPr>
          <p:cNvPr id="4" name="Slide Number Placeholder 3"/>
          <p:cNvSpPr>
            <a:spLocks noGrp="1"/>
          </p:cNvSpPr>
          <p:nvPr>
            <p:ph type="sldNum" sz="quarter" idx="5"/>
          </p:nvPr>
        </p:nvSpPr>
        <p:spPr/>
        <p:txBody>
          <a:bodyPr/>
          <a:lstStyle/>
          <a:p>
            <a:fld id="{0DC9473D-74D0-4E5B-8E4A-EE3616FC24C8}" type="slidenum">
              <a:rPr lang="en-US" smtClean="0"/>
              <a:t>21</a:t>
            </a:fld>
            <a:endParaRPr lang="en-US"/>
          </a:p>
        </p:txBody>
      </p:sp>
    </p:spTree>
    <p:extLst>
      <p:ext uri="{BB962C8B-B14F-4D97-AF65-F5344CB8AC3E}">
        <p14:creationId xmlns:p14="http://schemas.microsoft.com/office/powerpoint/2010/main" val="3930930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our Bella….she is a 5-year old Welsh Pembroke Corgi.    </a:t>
            </a:r>
          </a:p>
          <a:p>
            <a:endParaRPr lang="en-US" b="1" dirty="0"/>
          </a:p>
          <a:p>
            <a:r>
              <a:rPr lang="en-US" b="1" dirty="0"/>
              <a:t>She likes to “help” her people with whatever they are doing.  </a:t>
            </a:r>
          </a:p>
          <a:p>
            <a:r>
              <a:rPr lang="en-US" b="1" dirty="0"/>
              <a:t>She </a:t>
            </a:r>
            <a:r>
              <a:rPr lang="en-US" b="1" u="sng" dirty="0"/>
              <a:t>did</a:t>
            </a:r>
            <a:r>
              <a:rPr lang="en-US" b="1" dirty="0"/>
              <a:t> “help” in the making of this slide show by barking her approval of the slides as we tested displaying them on our living room wall.</a:t>
            </a:r>
          </a:p>
          <a:p>
            <a:endParaRPr lang="en-US" b="1" dirty="0"/>
          </a:p>
          <a:p>
            <a:endParaRPr lang="en-US" b="1" dirty="0"/>
          </a:p>
        </p:txBody>
      </p:sp>
      <p:sp>
        <p:nvSpPr>
          <p:cNvPr id="4" name="Slide Number Placeholder 3"/>
          <p:cNvSpPr>
            <a:spLocks noGrp="1"/>
          </p:cNvSpPr>
          <p:nvPr>
            <p:ph type="sldNum" sz="quarter" idx="5"/>
          </p:nvPr>
        </p:nvSpPr>
        <p:spPr/>
        <p:txBody>
          <a:bodyPr/>
          <a:lstStyle/>
          <a:p>
            <a:fld id="{0DC9473D-74D0-4E5B-8E4A-EE3616FC24C8}" type="slidenum">
              <a:rPr lang="en-US" smtClean="0"/>
              <a:t>22</a:t>
            </a:fld>
            <a:endParaRPr lang="en-US"/>
          </a:p>
        </p:txBody>
      </p:sp>
    </p:spTree>
    <p:extLst>
      <p:ext uri="{BB962C8B-B14F-4D97-AF65-F5344CB8AC3E}">
        <p14:creationId xmlns:p14="http://schemas.microsoft.com/office/powerpoint/2010/main" val="2450404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important to know should you decide to seek professional research services….these services can be expensive depending upon the research.  </a:t>
            </a:r>
          </a:p>
        </p:txBody>
      </p:sp>
      <p:sp>
        <p:nvSpPr>
          <p:cNvPr id="4" name="Slide Number Placeholder 3"/>
          <p:cNvSpPr>
            <a:spLocks noGrp="1"/>
          </p:cNvSpPr>
          <p:nvPr>
            <p:ph type="sldNum" sz="quarter" idx="5"/>
          </p:nvPr>
        </p:nvSpPr>
        <p:spPr/>
        <p:txBody>
          <a:bodyPr/>
          <a:lstStyle/>
          <a:p>
            <a:fld id="{0DC9473D-74D0-4E5B-8E4A-EE3616FC24C8}" type="slidenum">
              <a:rPr lang="en-US" smtClean="0"/>
              <a:t>3</a:t>
            </a:fld>
            <a:endParaRPr lang="en-US"/>
          </a:p>
        </p:txBody>
      </p:sp>
    </p:spTree>
    <p:extLst>
      <p:ext uri="{BB962C8B-B14F-4D97-AF65-F5344CB8AC3E}">
        <p14:creationId xmlns:p14="http://schemas.microsoft.com/office/powerpoint/2010/main" val="934363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probably a bad example….nobody’s family tree should look like this.</a:t>
            </a:r>
          </a:p>
          <a:p>
            <a:endParaRPr lang="en-US" b="1" dirty="0"/>
          </a:p>
          <a:p>
            <a:endParaRPr lang="en-US" b="1" dirty="0"/>
          </a:p>
        </p:txBody>
      </p:sp>
      <p:sp>
        <p:nvSpPr>
          <p:cNvPr id="4" name="Slide Number Placeholder 3"/>
          <p:cNvSpPr>
            <a:spLocks noGrp="1"/>
          </p:cNvSpPr>
          <p:nvPr>
            <p:ph type="sldNum" sz="quarter" idx="5"/>
          </p:nvPr>
        </p:nvSpPr>
        <p:spPr/>
        <p:txBody>
          <a:bodyPr/>
          <a:lstStyle/>
          <a:p>
            <a:fld id="{0DC9473D-74D0-4E5B-8E4A-EE3616FC24C8}" type="slidenum">
              <a:rPr lang="en-US" smtClean="0"/>
              <a:t>4</a:t>
            </a:fld>
            <a:endParaRPr lang="en-US"/>
          </a:p>
        </p:txBody>
      </p:sp>
    </p:spTree>
    <p:extLst>
      <p:ext uri="{BB962C8B-B14F-4D97-AF65-F5344CB8AC3E}">
        <p14:creationId xmlns:p14="http://schemas.microsoft.com/office/powerpoint/2010/main" val="1224970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solidFill>
                  <a:srgbClr val="C00000"/>
                </a:solidFill>
                <a:effectLst/>
                <a:latin typeface="Arial Nova" panose="020B0504020202020204" pitchFamily="34" charset="0"/>
                <a:ea typeface="Calibri" panose="020F0502020204030204" pitchFamily="34" charset="0"/>
                <a:cs typeface="Times New Roman" panose="02020603050405020304" pitchFamily="18" charset="0"/>
              </a:rPr>
              <a:t>‘Genealogy = Confusing the dead and annoying the living’  ….. </a:t>
            </a:r>
            <a:r>
              <a:rPr lang="en-US" sz="1200" b="1" kern="100" dirty="0">
                <a:solidFill>
                  <a:srgbClr val="C00000"/>
                </a:solidFill>
                <a:effectLst/>
                <a:latin typeface="Arial Nova" panose="020B0504020202020204" pitchFamily="34" charset="0"/>
                <a:ea typeface="Calibri" panose="020F0502020204030204" pitchFamily="34" charset="0"/>
                <a:cs typeface="Times New Roman" panose="02020603050405020304" pitchFamily="18" charset="0"/>
              </a:rPr>
              <a:t>Truer words have not been spoken – with each generation’s departure, it gets harder &amp; harder to recover information.</a:t>
            </a:r>
          </a:p>
          <a:p>
            <a:endParaRPr lang="en-US" sz="1200" b="1" kern="100" dirty="0">
              <a:solidFill>
                <a:srgbClr val="C00000"/>
              </a:solidFill>
              <a:effectLst/>
              <a:latin typeface="Arial Nova" panose="020B0504020202020204" pitchFamily="34" charset="0"/>
              <a:ea typeface="Calibri" panose="020F0502020204030204" pitchFamily="34" charset="0"/>
              <a:cs typeface="Times New Roman" panose="02020603050405020304" pitchFamily="18" charset="0"/>
            </a:endParaRPr>
          </a:p>
          <a:p>
            <a:r>
              <a:rPr lang="en-US" sz="1200" b="0" kern="100" dirty="0">
                <a:solidFill>
                  <a:srgbClr val="C00000"/>
                </a:solidFill>
                <a:effectLst/>
                <a:latin typeface="Arial Nova" panose="020B0504020202020204" pitchFamily="34" charset="0"/>
                <a:ea typeface="Calibri" panose="020F0502020204030204" pitchFamily="34" charset="0"/>
                <a:cs typeface="Times New Roman" panose="02020603050405020304" pitchFamily="18" charset="0"/>
              </a:rPr>
              <a:t>The </a:t>
            </a:r>
            <a:r>
              <a:rPr lang="en-US" sz="1200" b="0" u="sng" kern="100" dirty="0">
                <a:solidFill>
                  <a:srgbClr val="C00000"/>
                </a:solidFill>
                <a:effectLst/>
                <a:latin typeface="Arial Nova" panose="020B0504020202020204" pitchFamily="34" charset="0"/>
                <a:ea typeface="Calibri" panose="020F0502020204030204" pitchFamily="34" charset="0"/>
                <a:cs typeface="Times New Roman" panose="02020603050405020304" pitchFamily="18" charset="0"/>
              </a:rPr>
              <a:t>first paragraph </a:t>
            </a:r>
            <a:r>
              <a:rPr lang="en-US" sz="1200" b="0" kern="100" dirty="0">
                <a:solidFill>
                  <a:srgbClr val="C00000"/>
                </a:solidFill>
                <a:effectLst/>
                <a:latin typeface="Arial Nova" panose="020B0504020202020204" pitchFamily="34" charset="0"/>
                <a:ea typeface="Calibri" panose="020F0502020204030204" pitchFamily="34" charset="0"/>
                <a:cs typeface="Times New Roman" panose="02020603050405020304" pitchFamily="18" charset="0"/>
              </a:rPr>
              <a:t>says much about the passion so many have for learning about their ancestors.</a:t>
            </a:r>
            <a:endParaRPr lang="en-US" b="0" dirty="0"/>
          </a:p>
        </p:txBody>
      </p:sp>
      <p:sp>
        <p:nvSpPr>
          <p:cNvPr id="4" name="Slide Number Placeholder 3"/>
          <p:cNvSpPr>
            <a:spLocks noGrp="1"/>
          </p:cNvSpPr>
          <p:nvPr>
            <p:ph type="sldNum" sz="quarter" idx="5"/>
          </p:nvPr>
        </p:nvSpPr>
        <p:spPr/>
        <p:txBody>
          <a:bodyPr/>
          <a:lstStyle/>
          <a:p>
            <a:fld id="{0DC9473D-74D0-4E5B-8E4A-EE3616FC24C8}" type="slidenum">
              <a:rPr lang="en-US" smtClean="0"/>
              <a:t>5</a:t>
            </a:fld>
            <a:endParaRPr lang="en-US"/>
          </a:p>
        </p:txBody>
      </p:sp>
    </p:spTree>
    <p:extLst>
      <p:ext uri="{BB962C8B-B14F-4D97-AF65-F5344CB8AC3E}">
        <p14:creationId xmlns:p14="http://schemas.microsoft.com/office/powerpoint/2010/main" val="1793681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morbid as it may first seem…..Obituaries &amp; Funeral handouts are wonderful sources to read &amp; gain valuable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find newspaper obituaries from the “olden days” to be eloquently written with great dignity and honor given to the deceased and surviving family members.  Today, the cost of posting an obituary are ridiculously high…which doesn’t make sense as most papers are on-line.  It used to be that death/funeral notices were published free-gratis as a public service to the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family members kept these items forever as remembrances that they seldom looked at except for when adding to “the stack”….check with your elder family members to see if they exist or dive into their estate belongings before another family member throws them into the trash.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0DC9473D-74D0-4E5B-8E4A-EE3616FC24C8}" type="slidenum">
              <a:rPr lang="en-US" smtClean="0"/>
              <a:t>6</a:t>
            </a:fld>
            <a:endParaRPr lang="en-US"/>
          </a:p>
        </p:txBody>
      </p:sp>
    </p:spTree>
    <p:extLst>
      <p:ext uri="{BB962C8B-B14F-4D97-AF65-F5344CB8AC3E}">
        <p14:creationId xmlns:p14="http://schemas.microsoft.com/office/powerpoint/2010/main" val="4047013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***Start with the obvious and work backwards.  </a:t>
            </a:r>
          </a:p>
          <a:p>
            <a:endParaRPr lang="en-US" b="1" dirty="0"/>
          </a:p>
          <a:p>
            <a:r>
              <a:rPr lang="en-US" b="1" dirty="0"/>
              <a:t>***</a:t>
            </a:r>
            <a:r>
              <a:rPr lang="en-US" dirty="0"/>
              <a:t>When researching it is easy to get distracted and take a wrong turn…so, take notes of where you stopped if you decide to go down another path so you will know where you stopped &amp; return…it’s true, </a:t>
            </a:r>
            <a:r>
              <a:rPr lang="en-US" u="sng" dirty="0"/>
              <a:t>you will</a:t>
            </a:r>
            <a:r>
              <a:rPr lang="en-US" dirty="0"/>
              <a:t> get distracted.</a:t>
            </a:r>
          </a:p>
          <a:p>
            <a:endParaRPr lang="en-US" dirty="0"/>
          </a:p>
          <a:p>
            <a:r>
              <a:rPr lang="en-US" dirty="0"/>
              <a:t>***Use of a well-known online service like Ancestry or </a:t>
            </a:r>
            <a:r>
              <a:rPr lang="en-US" dirty="0" err="1"/>
              <a:t>Myheritage</a:t>
            </a:r>
            <a:r>
              <a:rPr lang="en-US" dirty="0"/>
              <a:t> will automatically back up your data…reminder that paper can be torn, burned or water damaged….digital data in the cloud is multi-backed-up.</a:t>
            </a:r>
          </a:p>
          <a:p>
            <a:endParaRPr lang="en-US" dirty="0"/>
          </a:p>
          <a:p>
            <a:r>
              <a:rPr lang="en-US" dirty="0"/>
              <a:t>***Many Czech resources are out there…</a:t>
            </a:r>
            <a:r>
              <a:rPr lang="en-US" u="sng" dirty="0"/>
              <a:t>you just need to know where they are &amp; how to use them</a:t>
            </a:r>
            <a:r>
              <a:rPr lang="en-US" dirty="0"/>
              <a:t>.  </a:t>
            </a:r>
          </a:p>
          <a:p>
            <a:r>
              <a:rPr lang="en-US" dirty="0"/>
              <a:t>     Most all villages/towns will have a website for municipal/informational purposes…each will have a coat of arms &amp; history of the surrounding area.  </a:t>
            </a:r>
          </a:p>
          <a:p>
            <a:r>
              <a:rPr lang="en-US" dirty="0"/>
              <a:t>     Most modern browsers will interpret/translate pages for you…</a:t>
            </a:r>
            <a:r>
              <a:rPr lang="en-US" b="0" dirty="0"/>
              <a:t>we will get to this later in the presentation.     (refer to our website)</a:t>
            </a:r>
          </a:p>
          <a:p>
            <a:endParaRPr lang="en-US" dirty="0"/>
          </a:p>
          <a:p>
            <a:endParaRPr lang="en-US" dirty="0"/>
          </a:p>
        </p:txBody>
      </p:sp>
      <p:sp>
        <p:nvSpPr>
          <p:cNvPr id="4" name="Slide Number Placeholder 3"/>
          <p:cNvSpPr>
            <a:spLocks noGrp="1"/>
          </p:cNvSpPr>
          <p:nvPr>
            <p:ph type="sldNum" sz="quarter" idx="5"/>
          </p:nvPr>
        </p:nvSpPr>
        <p:spPr/>
        <p:txBody>
          <a:bodyPr/>
          <a:lstStyle/>
          <a:p>
            <a:fld id="{0DC9473D-74D0-4E5B-8E4A-EE3616FC24C8}" type="slidenum">
              <a:rPr lang="en-US" smtClean="0"/>
              <a:t>7</a:t>
            </a:fld>
            <a:endParaRPr lang="en-US"/>
          </a:p>
        </p:txBody>
      </p:sp>
    </p:spTree>
    <p:extLst>
      <p:ext uri="{BB962C8B-B14F-4D97-AF65-F5344CB8AC3E}">
        <p14:creationId xmlns:p14="http://schemas.microsoft.com/office/powerpoint/2010/main" val="1197727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many ancestral tree formats to choose from – simple horizontal/simple vertical/Fan/ornate…etc.   OR  the plain old straight paper/box format</a:t>
            </a:r>
          </a:p>
          <a:p>
            <a:r>
              <a:rPr lang="en-US" b="1" dirty="0"/>
              <a:t>To store supporting ancestral genealogy data about each of these boxes/entries (people) is where the online services really shine.  </a:t>
            </a:r>
          </a:p>
          <a:p>
            <a:r>
              <a:rPr lang="en-US" b="1" dirty="0"/>
              <a:t>Do scan-in/digitize those old paper copies &amp; photos from Aunt Mable for safe keeping!  You remember Aunt Mable…she’s the one everyone so many years ago thought it was strange for her to be writing everything down about the family and keeping logs/diaries of every family member/event……those “things” are priceless to have now. </a:t>
            </a:r>
          </a:p>
        </p:txBody>
      </p:sp>
      <p:sp>
        <p:nvSpPr>
          <p:cNvPr id="4" name="Slide Number Placeholder 3"/>
          <p:cNvSpPr>
            <a:spLocks noGrp="1"/>
          </p:cNvSpPr>
          <p:nvPr>
            <p:ph type="sldNum" sz="quarter" idx="5"/>
          </p:nvPr>
        </p:nvSpPr>
        <p:spPr/>
        <p:txBody>
          <a:bodyPr/>
          <a:lstStyle/>
          <a:p>
            <a:fld id="{0DC9473D-74D0-4E5B-8E4A-EE3616FC24C8}" type="slidenum">
              <a:rPr lang="en-US" smtClean="0"/>
              <a:t>8</a:t>
            </a:fld>
            <a:endParaRPr lang="en-US"/>
          </a:p>
        </p:txBody>
      </p:sp>
    </p:spTree>
    <p:extLst>
      <p:ext uri="{BB962C8B-B14F-4D97-AF65-F5344CB8AC3E}">
        <p14:creationId xmlns:p14="http://schemas.microsoft.com/office/powerpoint/2010/main" val="3156508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5324475"/>
          </a:xfrm>
        </p:spPr>
        <p:txBody>
          <a:bodyPr/>
          <a:lstStyle/>
          <a:p>
            <a:pPr marL="0" marR="0" indent="0" fontAlgn="base">
              <a:lnSpc>
                <a:spcPct val="100000"/>
              </a:lnSpc>
              <a:spcBef>
                <a:spcPts val="0"/>
              </a:spcBef>
              <a:spcAft>
                <a:spcPts val="1200"/>
              </a:spcAft>
              <a:buNone/>
            </a:pPr>
            <a:r>
              <a:rPr lang="en-US" b="1" dirty="0">
                <a:solidFill>
                  <a:srgbClr val="C00000"/>
                </a:solidFill>
              </a:rPr>
              <a:t>Ages that don’t add up:  *</a:t>
            </a:r>
            <a:r>
              <a:rPr lang="en-US" dirty="0"/>
              <a:t>Children born at suspect times?  *Do the parent’s ages reflect that of the child-bearing age?  *Women giving birth before the age of 14 or after 50.  *Women married before the age 13  *Individuals who married, bought property, appeared in census records, etc. AFTER their death *Re-marriages &amp; marriages within same families can be another issue….brothers of one family married sisters of another &amp; vice-versa</a:t>
            </a:r>
          </a:p>
          <a:p>
            <a:pPr marL="0" marR="0" indent="0" fontAlgn="base">
              <a:lnSpc>
                <a:spcPct val="100000"/>
              </a:lnSpc>
              <a:spcBef>
                <a:spcPts val="0"/>
              </a:spcBef>
              <a:spcAft>
                <a:spcPts val="1200"/>
              </a:spcAft>
              <a:buNone/>
            </a:pPr>
            <a:r>
              <a:rPr lang="en-US" b="1" dirty="0">
                <a:solidFill>
                  <a:srgbClr val="C00000"/>
                </a:solidFill>
              </a:rPr>
              <a:t>Data Copied from other Family Trees</a:t>
            </a:r>
          </a:p>
          <a:p>
            <a:pPr marL="0" marR="0" indent="0" fontAlgn="base">
              <a:lnSpc>
                <a:spcPct val="100000"/>
              </a:lnSpc>
              <a:spcBef>
                <a:spcPts val="0"/>
              </a:spcBef>
              <a:spcAft>
                <a:spcPts val="1200"/>
              </a:spcAft>
              <a:buNone/>
            </a:pPr>
            <a:r>
              <a:rPr lang="en-US" dirty="0"/>
              <a:t>Watch out!  Data copied may contain mis-information from another tree that was incorrect and that tree was first copied from another and so on.  Verify the people: name, age, location, etc. </a:t>
            </a:r>
          </a:p>
          <a:p>
            <a:pPr marL="0" marR="0" indent="0" fontAlgn="base">
              <a:lnSpc>
                <a:spcPct val="100000"/>
              </a:lnSpc>
              <a:spcBef>
                <a:spcPts val="0"/>
              </a:spcBef>
              <a:spcAft>
                <a:spcPts val="1200"/>
              </a:spcAft>
              <a:buNone/>
            </a:pPr>
            <a:r>
              <a:rPr lang="en-US" b="1" dirty="0">
                <a:solidFill>
                  <a:srgbClr val="C00000"/>
                </a:solidFill>
              </a:rPr>
              <a:t>Incorrect Records &amp; Indexes</a:t>
            </a:r>
          </a:p>
          <a:p>
            <a:pPr marL="0" marR="0" indent="0" fontAlgn="base">
              <a:lnSpc>
                <a:spcPct val="100000"/>
              </a:lnSpc>
              <a:spcBef>
                <a:spcPts val="0"/>
              </a:spcBef>
              <a:spcAft>
                <a:spcPts val="1200"/>
              </a:spcAft>
              <a:buNone/>
            </a:pPr>
            <a:r>
              <a:rPr lang="en-US" dirty="0"/>
              <a:t>Transcribers make mistakes….some make assumptions, even though they do so with good intentions.  Immigration/Parish records/School records/Census/etc.</a:t>
            </a:r>
          </a:p>
          <a:p>
            <a:pPr marL="0" marR="0" indent="0" fontAlgn="base">
              <a:lnSpc>
                <a:spcPct val="100000"/>
              </a:lnSpc>
              <a:spcBef>
                <a:spcPts val="0"/>
              </a:spcBef>
              <a:spcAft>
                <a:spcPts val="1200"/>
              </a:spcAft>
              <a:buNone/>
            </a:pPr>
            <a:r>
              <a:rPr lang="en-US" b="1" dirty="0">
                <a:solidFill>
                  <a:srgbClr val="C00000"/>
                </a:solidFill>
              </a:rPr>
              <a:t>Typos in Names or Dates</a:t>
            </a:r>
          </a:p>
          <a:p>
            <a:pPr marL="0" marR="0" indent="0" fontAlgn="base">
              <a:lnSpc>
                <a:spcPct val="100000"/>
              </a:lnSpc>
              <a:spcBef>
                <a:spcPts val="0"/>
              </a:spcBef>
              <a:spcAft>
                <a:spcPts val="1200"/>
              </a:spcAft>
              <a:buNone/>
            </a:pPr>
            <a:r>
              <a:rPr lang="en-US" dirty="0"/>
              <a:t>It happens a lot!  Ship manifests/immigrations/NEWSPAPERS &amp; CENSUS!!! &lt;-especially Census!!!…look out for nicknames &amp; spelling assumptions! </a:t>
            </a:r>
          </a:p>
          <a:p>
            <a:pPr marL="0" marR="0" indent="0" fontAlgn="base">
              <a:lnSpc>
                <a:spcPct val="100000"/>
              </a:lnSpc>
              <a:spcBef>
                <a:spcPts val="0"/>
              </a:spcBef>
              <a:spcAft>
                <a:spcPts val="1200"/>
              </a:spcAft>
              <a:buNone/>
            </a:pPr>
            <a:r>
              <a:rPr lang="en-US" dirty="0"/>
              <a:t>Ethnicity of the Scribe can show up when they recorded names of others (census/legal documents)…after a while some immigrants “took” to using those mis-spellings &amp; nicknames for all their needs.    ***Watch for the ‘ova’ after female/maiden names</a:t>
            </a:r>
          </a:p>
          <a:p>
            <a:pPr marL="0" marR="0" indent="0" fontAlgn="base">
              <a:lnSpc>
                <a:spcPct val="100000"/>
              </a:lnSpc>
              <a:spcBef>
                <a:spcPts val="0"/>
              </a:spcBef>
              <a:spcAft>
                <a:spcPts val="1200"/>
              </a:spcAft>
              <a:buNone/>
            </a:pPr>
            <a:r>
              <a:rPr lang="en-US" b="1" dirty="0">
                <a:solidFill>
                  <a:srgbClr val="C00000"/>
                </a:solidFill>
              </a:rPr>
              <a:t>The Wrong Ancestor(s)</a:t>
            </a:r>
          </a:p>
          <a:p>
            <a:pPr marL="0" marR="0" indent="0" fontAlgn="base">
              <a:lnSpc>
                <a:spcPct val="100000"/>
              </a:lnSpc>
              <a:spcBef>
                <a:spcPts val="0"/>
              </a:spcBef>
              <a:spcAft>
                <a:spcPts val="1200"/>
              </a:spcAft>
              <a:buNone/>
            </a:pPr>
            <a:r>
              <a:rPr lang="en-US" dirty="0"/>
              <a:t>It can happen…how many </a:t>
            </a:r>
            <a:r>
              <a:rPr lang="en-US" dirty="0" err="1"/>
              <a:t>Waclavs</a:t>
            </a:r>
            <a:r>
              <a:rPr lang="en-US" dirty="0"/>
              <a:t>, Mary/</a:t>
            </a:r>
            <a:r>
              <a:rPr lang="en-US" dirty="0" err="1"/>
              <a:t>Maries</a:t>
            </a:r>
            <a:r>
              <a:rPr lang="en-US" dirty="0"/>
              <a:t>, Josef/Josephs, Franz/Franks, Antons/Tonys, </a:t>
            </a:r>
            <a:r>
              <a:rPr lang="en-US" dirty="0" err="1"/>
              <a:t>Christinas</a:t>
            </a:r>
            <a:r>
              <a:rPr lang="en-US" dirty="0"/>
              <a:t>, </a:t>
            </a:r>
            <a:r>
              <a:rPr lang="en-US" dirty="0" err="1"/>
              <a:t>Ludmillas</a:t>
            </a:r>
            <a:r>
              <a:rPr lang="en-US" dirty="0"/>
              <a:t>, </a:t>
            </a:r>
            <a:r>
              <a:rPr lang="en-US" dirty="0" err="1"/>
              <a:t>Rosalies</a:t>
            </a:r>
            <a:r>
              <a:rPr lang="en-US" dirty="0"/>
              <a:t> are there with same surnames?  </a:t>
            </a:r>
          </a:p>
          <a:p>
            <a:pPr marL="0" marR="0" indent="0" fontAlgn="base">
              <a:lnSpc>
                <a:spcPct val="100000"/>
              </a:lnSpc>
              <a:spcBef>
                <a:spcPts val="0"/>
              </a:spcBef>
              <a:spcAft>
                <a:spcPts val="1200"/>
              </a:spcAft>
              <a:buNone/>
            </a:pPr>
            <a:r>
              <a:rPr lang="en-US" dirty="0"/>
              <a:t>Parents/Aunts/Uncles/Nieces/Nephews received the same name in their honor – ALSO there is the re-use of naming a child after the death of another (sometimes multiple times).</a:t>
            </a:r>
          </a:p>
          <a:p>
            <a:pPr marL="0" marR="0" indent="0" fontAlgn="base">
              <a:lnSpc>
                <a:spcPct val="100000"/>
              </a:lnSpc>
              <a:spcBef>
                <a:spcPts val="0"/>
              </a:spcBef>
              <a:spcAft>
                <a:spcPts val="1200"/>
              </a:spcAft>
              <a:buNone/>
            </a:pPr>
            <a:r>
              <a:rPr lang="en-US" dirty="0"/>
              <a:t>Old Country Names versus “Americanized” names!   &lt;SEE NEXT SLIDE&gt;</a:t>
            </a:r>
          </a:p>
          <a:p>
            <a:pPr marL="0" marR="0" indent="0" fontAlgn="base">
              <a:lnSpc>
                <a:spcPct val="100000"/>
              </a:lnSpc>
              <a:spcBef>
                <a:spcPts val="0"/>
              </a:spcBef>
              <a:spcAft>
                <a:spcPts val="1200"/>
              </a:spcAft>
              <a:buNone/>
            </a:pPr>
            <a:r>
              <a:rPr lang="en-US" dirty="0"/>
              <a:t>Lots of name changes happened over time because some names were intentionally mis-spelled for ease of use/pronunciation.</a:t>
            </a:r>
          </a:p>
        </p:txBody>
      </p:sp>
      <p:sp>
        <p:nvSpPr>
          <p:cNvPr id="4" name="Slide Number Placeholder 3"/>
          <p:cNvSpPr>
            <a:spLocks noGrp="1"/>
          </p:cNvSpPr>
          <p:nvPr>
            <p:ph type="sldNum" sz="quarter" idx="5"/>
          </p:nvPr>
        </p:nvSpPr>
        <p:spPr/>
        <p:txBody>
          <a:bodyPr/>
          <a:lstStyle/>
          <a:p>
            <a:fld id="{0DC9473D-74D0-4E5B-8E4A-EE3616FC24C8}" type="slidenum">
              <a:rPr lang="en-US" smtClean="0"/>
              <a:t>9</a:t>
            </a:fld>
            <a:endParaRPr lang="en-US"/>
          </a:p>
        </p:txBody>
      </p:sp>
    </p:spTree>
    <p:extLst>
      <p:ext uri="{BB962C8B-B14F-4D97-AF65-F5344CB8AC3E}">
        <p14:creationId xmlns:p14="http://schemas.microsoft.com/office/powerpoint/2010/main" val="785847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9CA4-3BF9-66A1-4E33-67D97DD446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C28099-980B-82A9-6BE6-5591F59202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EC6B6C-78D7-0688-508B-C2BE4BDC3B18}"/>
              </a:ext>
            </a:extLst>
          </p:cNvPr>
          <p:cNvSpPr>
            <a:spLocks noGrp="1"/>
          </p:cNvSpPr>
          <p:nvPr>
            <p:ph type="dt" sz="half" idx="10"/>
          </p:nvPr>
        </p:nvSpPr>
        <p:spPr/>
        <p:txBody>
          <a:bodyPr/>
          <a:lstStyle/>
          <a:p>
            <a:fld id="{D6966624-B168-4750-9784-15CD76133FDF}" type="datetimeFigureOut">
              <a:rPr lang="en-US" smtClean="0"/>
              <a:t>11/12/2023</a:t>
            </a:fld>
            <a:endParaRPr lang="en-US"/>
          </a:p>
        </p:txBody>
      </p:sp>
      <p:sp>
        <p:nvSpPr>
          <p:cNvPr id="5" name="Footer Placeholder 4">
            <a:extLst>
              <a:ext uri="{FF2B5EF4-FFF2-40B4-BE49-F238E27FC236}">
                <a16:creationId xmlns:a16="http://schemas.microsoft.com/office/drawing/2014/main" id="{39E225F8-0194-1040-5B8F-9488F96CC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059A3-A7F6-C9F0-ECE9-2AA0864C098B}"/>
              </a:ext>
            </a:extLst>
          </p:cNvPr>
          <p:cNvSpPr>
            <a:spLocks noGrp="1"/>
          </p:cNvSpPr>
          <p:nvPr>
            <p:ph type="sldNum" sz="quarter" idx="12"/>
          </p:nvPr>
        </p:nvSpPr>
        <p:spPr/>
        <p:txBody>
          <a:bodyPr/>
          <a:lstStyle/>
          <a:p>
            <a:fld id="{15F7166A-D198-4FC1-A621-8B37B757F75B}" type="slidenum">
              <a:rPr lang="en-US" smtClean="0"/>
              <a:t>‹#›</a:t>
            </a:fld>
            <a:endParaRPr lang="en-US"/>
          </a:p>
        </p:txBody>
      </p:sp>
    </p:spTree>
    <p:extLst>
      <p:ext uri="{BB962C8B-B14F-4D97-AF65-F5344CB8AC3E}">
        <p14:creationId xmlns:p14="http://schemas.microsoft.com/office/powerpoint/2010/main" val="3445973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FAFBE-25DD-2C2E-16F0-22DC983BB2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50B60-DEAF-C4D4-B7EA-3E9A45CA24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08909-BEC3-BE56-2803-B2E8CEEA21BE}"/>
              </a:ext>
            </a:extLst>
          </p:cNvPr>
          <p:cNvSpPr>
            <a:spLocks noGrp="1"/>
          </p:cNvSpPr>
          <p:nvPr>
            <p:ph type="dt" sz="half" idx="10"/>
          </p:nvPr>
        </p:nvSpPr>
        <p:spPr/>
        <p:txBody>
          <a:bodyPr/>
          <a:lstStyle/>
          <a:p>
            <a:fld id="{D6966624-B168-4750-9784-15CD76133FDF}" type="datetimeFigureOut">
              <a:rPr lang="en-US" smtClean="0"/>
              <a:t>11/12/2023</a:t>
            </a:fld>
            <a:endParaRPr lang="en-US"/>
          </a:p>
        </p:txBody>
      </p:sp>
      <p:sp>
        <p:nvSpPr>
          <p:cNvPr id="5" name="Footer Placeholder 4">
            <a:extLst>
              <a:ext uri="{FF2B5EF4-FFF2-40B4-BE49-F238E27FC236}">
                <a16:creationId xmlns:a16="http://schemas.microsoft.com/office/drawing/2014/main" id="{1FE0637B-5862-D70E-D653-BD0A7110CB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7C791C-6A8A-7A66-37A0-7609145F7F9D}"/>
              </a:ext>
            </a:extLst>
          </p:cNvPr>
          <p:cNvSpPr>
            <a:spLocks noGrp="1"/>
          </p:cNvSpPr>
          <p:nvPr>
            <p:ph type="sldNum" sz="quarter" idx="12"/>
          </p:nvPr>
        </p:nvSpPr>
        <p:spPr/>
        <p:txBody>
          <a:bodyPr/>
          <a:lstStyle/>
          <a:p>
            <a:fld id="{15F7166A-D198-4FC1-A621-8B37B757F75B}" type="slidenum">
              <a:rPr lang="en-US" smtClean="0"/>
              <a:t>‹#›</a:t>
            </a:fld>
            <a:endParaRPr lang="en-US"/>
          </a:p>
        </p:txBody>
      </p:sp>
    </p:spTree>
    <p:extLst>
      <p:ext uri="{BB962C8B-B14F-4D97-AF65-F5344CB8AC3E}">
        <p14:creationId xmlns:p14="http://schemas.microsoft.com/office/powerpoint/2010/main" val="1237803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F3F90B-813E-9893-D651-C20CCA9C3B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749A71-F06E-FCCF-0E68-A32F74FDCE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8DB3A-55D6-05F5-C975-379297318075}"/>
              </a:ext>
            </a:extLst>
          </p:cNvPr>
          <p:cNvSpPr>
            <a:spLocks noGrp="1"/>
          </p:cNvSpPr>
          <p:nvPr>
            <p:ph type="dt" sz="half" idx="10"/>
          </p:nvPr>
        </p:nvSpPr>
        <p:spPr/>
        <p:txBody>
          <a:bodyPr/>
          <a:lstStyle/>
          <a:p>
            <a:fld id="{D6966624-B168-4750-9784-15CD76133FDF}" type="datetimeFigureOut">
              <a:rPr lang="en-US" smtClean="0"/>
              <a:t>11/12/2023</a:t>
            </a:fld>
            <a:endParaRPr lang="en-US"/>
          </a:p>
        </p:txBody>
      </p:sp>
      <p:sp>
        <p:nvSpPr>
          <p:cNvPr id="5" name="Footer Placeholder 4">
            <a:extLst>
              <a:ext uri="{FF2B5EF4-FFF2-40B4-BE49-F238E27FC236}">
                <a16:creationId xmlns:a16="http://schemas.microsoft.com/office/drawing/2014/main" id="{0F461053-49F1-55C9-39E9-C4700E98A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CD87F3-2C41-B01A-7CE2-E74C7D529BF9}"/>
              </a:ext>
            </a:extLst>
          </p:cNvPr>
          <p:cNvSpPr>
            <a:spLocks noGrp="1"/>
          </p:cNvSpPr>
          <p:nvPr>
            <p:ph type="sldNum" sz="quarter" idx="12"/>
          </p:nvPr>
        </p:nvSpPr>
        <p:spPr/>
        <p:txBody>
          <a:bodyPr/>
          <a:lstStyle/>
          <a:p>
            <a:fld id="{15F7166A-D198-4FC1-A621-8B37B757F75B}" type="slidenum">
              <a:rPr lang="en-US" smtClean="0"/>
              <a:t>‹#›</a:t>
            </a:fld>
            <a:endParaRPr lang="en-US"/>
          </a:p>
        </p:txBody>
      </p:sp>
    </p:spTree>
    <p:extLst>
      <p:ext uri="{BB962C8B-B14F-4D97-AF65-F5344CB8AC3E}">
        <p14:creationId xmlns:p14="http://schemas.microsoft.com/office/powerpoint/2010/main" val="3765194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6253-7890-F029-4E0F-29E38C8B85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6A4106-9EB9-0347-57A9-DC4271B5E1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0C5616-A00F-D7CA-5F2F-68607C2A5B5A}"/>
              </a:ext>
            </a:extLst>
          </p:cNvPr>
          <p:cNvSpPr>
            <a:spLocks noGrp="1"/>
          </p:cNvSpPr>
          <p:nvPr>
            <p:ph type="dt" sz="half" idx="10"/>
          </p:nvPr>
        </p:nvSpPr>
        <p:spPr/>
        <p:txBody>
          <a:bodyPr/>
          <a:lstStyle/>
          <a:p>
            <a:fld id="{D6966624-B168-4750-9784-15CD76133FDF}" type="datetimeFigureOut">
              <a:rPr lang="en-US" smtClean="0"/>
              <a:t>11/12/2023</a:t>
            </a:fld>
            <a:endParaRPr lang="en-US"/>
          </a:p>
        </p:txBody>
      </p:sp>
      <p:sp>
        <p:nvSpPr>
          <p:cNvPr id="5" name="Footer Placeholder 4">
            <a:extLst>
              <a:ext uri="{FF2B5EF4-FFF2-40B4-BE49-F238E27FC236}">
                <a16:creationId xmlns:a16="http://schemas.microsoft.com/office/drawing/2014/main" id="{A34EBCF2-F269-F13D-F99A-7A317BBE65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8F415B-AAF8-2E46-133E-3B46151BA7AD}"/>
              </a:ext>
            </a:extLst>
          </p:cNvPr>
          <p:cNvSpPr>
            <a:spLocks noGrp="1"/>
          </p:cNvSpPr>
          <p:nvPr>
            <p:ph type="sldNum" sz="quarter" idx="12"/>
          </p:nvPr>
        </p:nvSpPr>
        <p:spPr/>
        <p:txBody>
          <a:bodyPr/>
          <a:lstStyle/>
          <a:p>
            <a:fld id="{15F7166A-D198-4FC1-A621-8B37B757F75B}" type="slidenum">
              <a:rPr lang="en-US" smtClean="0"/>
              <a:t>‹#›</a:t>
            </a:fld>
            <a:endParaRPr lang="en-US"/>
          </a:p>
        </p:txBody>
      </p:sp>
    </p:spTree>
    <p:extLst>
      <p:ext uri="{BB962C8B-B14F-4D97-AF65-F5344CB8AC3E}">
        <p14:creationId xmlns:p14="http://schemas.microsoft.com/office/powerpoint/2010/main" val="510232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C60B7-95CC-A31B-5C83-734EE2D53D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EEEE6D-BC88-91F1-7B05-C2741972D9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F25554-B48D-44D8-1FC5-D8AAE2D1A404}"/>
              </a:ext>
            </a:extLst>
          </p:cNvPr>
          <p:cNvSpPr>
            <a:spLocks noGrp="1"/>
          </p:cNvSpPr>
          <p:nvPr>
            <p:ph type="dt" sz="half" idx="10"/>
          </p:nvPr>
        </p:nvSpPr>
        <p:spPr/>
        <p:txBody>
          <a:bodyPr/>
          <a:lstStyle/>
          <a:p>
            <a:fld id="{D6966624-B168-4750-9784-15CD76133FDF}" type="datetimeFigureOut">
              <a:rPr lang="en-US" smtClean="0"/>
              <a:t>11/12/2023</a:t>
            </a:fld>
            <a:endParaRPr lang="en-US"/>
          </a:p>
        </p:txBody>
      </p:sp>
      <p:sp>
        <p:nvSpPr>
          <p:cNvPr id="5" name="Footer Placeholder 4">
            <a:extLst>
              <a:ext uri="{FF2B5EF4-FFF2-40B4-BE49-F238E27FC236}">
                <a16:creationId xmlns:a16="http://schemas.microsoft.com/office/drawing/2014/main" id="{2AE96B80-221C-00B9-29DD-C2D6798C8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FE15EE-9E48-79DA-2E3A-CFBCC03CF1DB}"/>
              </a:ext>
            </a:extLst>
          </p:cNvPr>
          <p:cNvSpPr>
            <a:spLocks noGrp="1"/>
          </p:cNvSpPr>
          <p:nvPr>
            <p:ph type="sldNum" sz="quarter" idx="12"/>
          </p:nvPr>
        </p:nvSpPr>
        <p:spPr/>
        <p:txBody>
          <a:bodyPr/>
          <a:lstStyle/>
          <a:p>
            <a:fld id="{15F7166A-D198-4FC1-A621-8B37B757F75B}" type="slidenum">
              <a:rPr lang="en-US" smtClean="0"/>
              <a:t>‹#›</a:t>
            </a:fld>
            <a:endParaRPr lang="en-US"/>
          </a:p>
        </p:txBody>
      </p:sp>
    </p:spTree>
    <p:extLst>
      <p:ext uri="{BB962C8B-B14F-4D97-AF65-F5344CB8AC3E}">
        <p14:creationId xmlns:p14="http://schemas.microsoft.com/office/powerpoint/2010/main" val="3084954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636A-D6C2-2698-0F62-502FBF6122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94D684-ACF8-C5BF-F3DC-EE94852BA9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54ABFD-DEB9-919B-8971-E1F3437ABD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5D4DE6-6F83-6B3E-0EB5-66D9F7DD9B8D}"/>
              </a:ext>
            </a:extLst>
          </p:cNvPr>
          <p:cNvSpPr>
            <a:spLocks noGrp="1"/>
          </p:cNvSpPr>
          <p:nvPr>
            <p:ph type="dt" sz="half" idx="10"/>
          </p:nvPr>
        </p:nvSpPr>
        <p:spPr/>
        <p:txBody>
          <a:bodyPr/>
          <a:lstStyle/>
          <a:p>
            <a:fld id="{D6966624-B168-4750-9784-15CD76133FDF}" type="datetimeFigureOut">
              <a:rPr lang="en-US" smtClean="0"/>
              <a:t>11/12/2023</a:t>
            </a:fld>
            <a:endParaRPr lang="en-US"/>
          </a:p>
        </p:txBody>
      </p:sp>
      <p:sp>
        <p:nvSpPr>
          <p:cNvPr id="6" name="Footer Placeholder 5">
            <a:extLst>
              <a:ext uri="{FF2B5EF4-FFF2-40B4-BE49-F238E27FC236}">
                <a16:creationId xmlns:a16="http://schemas.microsoft.com/office/drawing/2014/main" id="{F0472EE4-3874-1433-4D1D-6A0A1A598E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704B70-00FA-8250-DA0B-16D81345F7B3}"/>
              </a:ext>
            </a:extLst>
          </p:cNvPr>
          <p:cNvSpPr>
            <a:spLocks noGrp="1"/>
          </p:cNvSpPr>
          <p:nvPr>
            <p:ph type="sldNum" sz="quarter" idx="12"/>
          </p:nvPr>
        </p:nvSpPr>
        <p:spPr/>
        <p:txBody>
          <a:bodyPr/>
          <a:lstStyle/>
          <a:p>
            <a:fld id="{15F7166A-D198-4FC1-A621-8B37B757F75B}" type="slidenum">
              <a:rPr lang="en-US" smtClean="0"/>
              <a:t>‹#›</a:t>
            </a:fld>
            <a:endParaRPr lang="en-US"/>
          </a:p>
        </p:txBody>
      </p:sp>
    </p:spTree>
    <p:extLst>
      <p:ext uri="{BB962C8B-B14F-4D97-AF65-F5344CB8AC3E}">
        <p14:creationId xmlns:p14="http://schemas.microsoft.com/office/powerpoint/2010/main" val="2157492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90036-3483-BA31-65C7-87960E0A4F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5CF982-8A25-C05F-03F0-5553E6A9E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AA0747-731A-4798-06A2-E11728B63E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42224A-FC3A-D3A4-5818-385B41365A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EFD84C-3F36-A2B2-CD5B-20E901C2F8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F4B060-AECB-A30B-69DD-95B23DB892CE}"/>
              </a:ext>
            </a:extLst>
          </p:cNvPr>
          <p:cNvSpPr>
            <a:spLocks noGrp="1"/>
          </p:cNvSpPr>
          <p:nvPr>
            <p:ph type="dt" sz="half" idx="10"/>
          </p:nvPr>
        </p:nvSpPr>
        <p:spPr/>
        <p:txBody>
          <a:bodyPr/>
          <a:lstStyle/>
          <a:p>
            <a:fld id="{D6966624-B168-4750-9784-15CD76133FDF}" type="datetimeFigureOut">
              <a:rPr lang="en-US" smtClean="0"/>
              <a:t>11/12/2023</a:t>
            </a:fld>
            <a:endParaRPr lang="en-US"/>
          </a:p>
        </p:txBody>
      </p:sp>
      <p:sp>
        <p:nvSpPr>
          <p:cNvPr id="8" name="Footer Placeholder 7">
            <a:extLst>
              <a:ext uri="{FF2B5EF4-FFF2-40B4-BE49-F238E27FC236}">
                <a16:creationId xmlns:a16="http://schemas.microsoft.com/office/drawing/2014/main" id="{6E9EB99C-F10D-8FB3-AA96-0F8080BC3B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4B69B8-3A54-C85C-D64C-29AADDF259BB}"/>
              </a:ext>
            </a:extLst>
          </p:cNvPr>
          <p:cNvSpPr>
            <a:spLocks noGrp="1"/>
          </p:cNvSpPr>
          <p:nvPr>
            <p:ph type="sldNum" sz="quarter" idx="12"/>
          </p:nvPr>
        </p:nvSpPr>
        <p:spPr/>
        <p:txBody>
          <a:bodyPr/>
          <a:lstStyle/>
          <a:p>
            <a:fld id="{15F7166A-D198-4FC1-A621-8B37B757F75B}" type="slidenum">
              <a:rPr lang="en-US" smtClean="0"/>
              <a:t>‹#›</a:t>
            </a:fld>
            <a:endParaRPr lang="en-US"/>
          </a:p>
        </p:txBody>
      </p:sp>
    </p:spTree>
    <p:extLst>
      <p:ext uri="{BB962C8B-B14F-4D97-AF65-F5344CB8AC3E}">
        <p14:creationId xmlns:p14="http://schemas.microsoft.com/office/powerpoint/2010/main" val="199896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00A17-EA18-E4EF-9730-EFFD5EA0FE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654DBB-E0CC-9AC8-150E-89E889E450DE}"/>
              </a:ext>
            </a:extLst>
          </p:cNvPr>
          <p:cNvSpPr>
            <a:spLocks noGrp="1"/>
          </p:cNvSpPr>
          <p:nvPr>
            <p:ph type="dt" sz="half" idx="10"/>
          </p:nvPr>
        </p:nvSpPr>
        <p:spPr/>
        <p:txBody>
          <a:bodyPr/>
          <a:lstStyle/>
          <a:p>
            <a:fld id="{D6966624-B168-4750-9784-15CD76133FDF}" type="datetimeFigureOut">
              <a:rPr lang="en-US" smtClean="0"/>
              <a:t>11/12/2023</a:t>
            </a:fld>
            <a:endParaRPr lang="en-US"/>
          </a:p>
        </p:txBody>
      </p:sp>
      <p:sp>
        <p:nvSpPr>
          <p:cNvPr id="4" name="Footer Placeholder 3">
            <a:extLst>
              <a:ext uri="{FF2B5EF4-FFF2-40B4-BE49-F238E27FC236}">
                <a16:creationId xmlns:a16="http://schemas.microsoft.com/office/drawing/2014/main" id="{2857F2CF-F620-E320-153F-FF55E05C17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B1B0E2-FB63-BBF1-FDDA-A2C383EF3B65}"/>
              </a:ext>
            </a:extLst>
          </p:cNvPr>
          <p:cNvSpPr>
            <a:spLocks noGrp="1"/>
          </p:cNvSpPr>
          <p:nvPr>
            <p:ph type="sldNum" sz="quarter" idx="12"/>
          </p:nvPr>
        </p:nvSpPr>
        <p:spPr/>
        <p:txBody>
          <a:bodyPr/>
          <a:lstStyle/>
          <a:p>
            <a:fld id="{15F7166A-D198-4FC1-A621-8B37B757F75B}" type="slidenum">
              <a:rPr lang="en-US" smtClean="0"/>
              <a:t>‹#›</a:t>
            </a:fld>
            <a:endParaRPr lang="en-US"/>
          </a:p>
        </p:txBody>
      </p:sp>
    </p:spTree>
    <p:extLst>
      <p:ext uri="{BB962C8B-B14F-4D97-AF65-F5344CB8AC3E}">
        <p14:creationId xmlns:p14="http://schemas.microsoft.com/office/powerpoint/2010/main" val="4085016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28E22E-FAFC-DC25-9F0C-CDBB2AD845C8}"/>
              </a:ext>
            </a:extLst>
          </p:cNvPr>
          <p:cNvSpPr>
            <a:spLocks noGrp="1"/>
          </p:cNvSpPr>
          <p:nvPr>
            <p:ph type="dt" sz="half" idx="10"/>
          </p:nvPr>
        </p:nvSpPr>
        <p:spPr/>
        <p:txBody>
          <a:bodyPr/>
          <a:lstStyle/>
          <a:p>
            <a:fld id="{D6966624-B168-4750-9784-15CD76133FDF}" type="datetimeFigureOut">
              <a:rPr lang="en-US" smtClean="0"/>
              <a:t>11/12/2023</a:t>
            </a:fld>
            <a:endParaRPr lang="en-US"/>
          </a:p>
        </p:txBody>
      </p:sp>
      <p:sp>
        <p:nvSpPr>
          <p:cNvPr id="3" name="Footer Placeholder 2">
            <a:extLst>
              <a:ext uri="{FF2B5EF4-FFF2-40B4-BE49-F238E27FC236}">
                <a16:creationId xmlns:a16="http://schemas.microsoft.com/office/drawing/2014/main" id="{589A3331-A696-256C-F5CD-1E5D12335F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F71761-7AF4-7400-AC70-D261F9EB7583}"/>
              </a:ext>
            </a:extLst>
          </p:cNvPr>
          <p:cNvSpPr>
            <a:spLocks noGrp="1"/>
          </p:cNvSpPr>
          <p:nvPr>
            <p:ph type="sldNum" sz="quarter" idx="12"/>
          </p:nvPr>
        </p:nvSpPr>
        <p:spPr/>
        <p:txBody>
          <a:bodyPr/>
          <a:lstStyle/>
          <a:p>
            <a:fld id="{15F7166A-D198-4FC1-A621-8B37B757F75B}" type="slidenum">
              <a:rPr lang="en-US" smtClean="0"/>
              <a:t>‹#›</a:t>
            </a:fld>
            <a:endParaRPr lang="en-US"/>
          </a:p>
        </p:txBody>
      </p:sp>
    </p:spTree>
    <p:extLst>
      <p:ext uri="{BB962C8B-B14F-4D97-AF65-F5344CB8AC3E}">
        <p14:creationId xmlns:p14="http://schemas.microsoft.com/office/powerpoint/2010/main" val="1151377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6144-7615-0BC6-0A85-2F6252160E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535EE-D191-B976-0B84-24458D75CC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4BE1AB-C9E9-DD2D-A095-BDCDEDECD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F828F3-F10C-FF1E-2F05-9CA2FCB24F26}"/>
              </a:ext>
            </a:extLst>
          </p:cNvPr>
          <p:cNvSpPr>
            <a:spLocks noGrp="1"/>
          </p:cNvSpPr>
          <p:nvPr>
            <p:ph type="dt" sz="half" idx="10"/>
          </p:nvPr>
        </p:nvSpPr>
        <p:spPr/>
        <p:txBody>
          <a:bodyPr/>
          <a:lstStyle/>
          <a:p>
            <a:fld id="{D6966624-B168-4750-9784-15CD76133FDF}" type="datetimeFigureOut">
              <a:rPr lang="en-US" smtClean="0"/>
              <a:t>11/12/2023</a:t>
            </a:fld>
            <a:endParaRPr lang="en-US"/>
          </a:p>
        </p:txBody>
      </p:sp>
      <p:sp>
        <p:nvSpPr>
          <p:cNvPr id="6" name="Footer Placeholder 5">
            <a:extLst>
              <a:ext uri="{FF2B5EF4-FFF2-40B4-BE49-F238E27FC236}">
                <a16:creationId xmlns:a16="http://schemas.microsoft.com/office/drawing/2014/main" id="{B1BFC1CC-5C6D-1F23-1CB8-1AA5A5708C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928B1A-ACF6-F3A5-E991-1FD49434FB4C}"/>
              </a:ext>
            </a:extLst>
          </p:cNvPr>
          <p:cNvSpPr>
            <a:spLocks noGrp="1"/>
          </p:cNvSpPr>
          <p:nvPr>
            <p:ph type="sldNum" sz="quarter" idx="12"/>
          </p:nvPr>
        </p:nvSpPr>
        <p:spPr/>
        <p:txBody>
          <a:bodyPr/>
          <a:lstStyle/>
          <a:p>
            <a:fld id="{15F7166A-D198-4FC1-A621-8B37B757F75B}" type="slidenum">
              <a:rPr lang="en-US" smtClean="0"/>
              <a:t>‹#›</a:t>
            </a:fld>
            <a:endParaRPr lang="en-US"/>
          </a:p>
        </p:txBody>
      </p:sp>
    </p:spTree>
    <p:extLst>
      <p:ext uri="{BB962C8B-B14F-4D97-AF65-F5344CB8AC3E}">
        <p14:creationId xmlns:p14="http://schemas.microsoft.com/office/powerpoint/2010/main" val="2508131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C1A37-3F9C-C417-9051-62278A9F3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7F3A7C-AA17-6DAA-1977-E9816FEAC2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2641C0-5903-5B77-AE96-245D9C677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457477-887D-0DF1-B31E-6B106F8C6BD4}"/>
              </a:ext>
            </a:extLst>
          </p:cNvPr>
          <p:cNvSpPr>
            <a:spLocks noGrp="1"/>
          </p:cNvSpPr>
          <p:nvPr>
            <p:ph type="dt" sz="half" idx="10"/>
          </p:nvPr>
        </p:nvSpPr>
        <p:spPr/>
        <p:txBody>
          <a:bodyPr/>
          <a:lstStyle/>
          <a:p>
            <a:fld id="{D6966624-B168-4750-9784-15CD76133FDF}" type="datetimeFigureOut">
              <a:rPr lang="en-US" smtClean="0"/>
              <a:t>11/12/2023</a:t>
            </a:fld>
            <a:endParaRPr lang="en-US"/>
          </a:p>
        </p:txBody>
      </p:sp>
      <p:sp>
        <p:nvSpPr>
          <p:cNvPr id="6" name="Footer Placeholder 5">
            <a:extLst>
              <a:ext uri="{FF2B5EF4-FFF2-40B4-BE49-F238E27FC236}">
                <a16:creationId xmlns:a16="http://schemas.microsoft.com/office/drawing/2014/main" id="{D7505D48-2E8B-F292-6903-B86C5163FC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5A39E7-D83C-B901-2A3C-E86743E68DCE}"/>
              </a:ext>
            </a:extLst>
          </p:cNvPr>
          <p:cNvSpPr>
            <a:spLocks noGrp="1"/>
          </p:cNvSpPr>
          <p:nvPr>
            <p:ph type="sldNum" sz="quarter" idx="12"/>
          </p:nvPr>
        </p:nvSpPr>
        <p:spPr/>
        <p:txBody>
          <a:bodyPr/>
          <a:lstStyle/>
          <a:p>
            <a:fld id="{15F7166A-D198-4FC1-A621-8B37B757F75B}" type="slidenum">
              <a:rPr lang="en-US" smtClean="0"/>
              <a:t>‹#›</a:t>
            </a:fld>
            <a:endParaRPr lang="en-US"/>
          </a:p>
        </p:txBody>
      </p:sp>
    </p:spTree>
    <p:extLst>
      <p:ext uri="{BB962C8B-B14F-4D97-AF65-F5344CB8AC3E}">
        <p14:creationId xmlns:p14="http://schemas.microsoft.com/office/powerpoint/2010/main" val="2620508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AD72F8-0358-F35C-BB61-9522191B8A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4E7923-CF5A-0849-9F29-AC30549B14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4F616-B2B3-3DD5-71A6-E371677399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66624-B168-4750-9784-15CD76133FDF}" type="datetimeFigureOut">
              <a:rPr lang="en-US" smtClean="0"/>
              <a:t>11/12/2023</a:t>
            </a:fld>
            <a:endParaRPr lang="en-US"/>
          </a:p>
        </p:txBody>
      </p:sp>
      <p:sp>
        <p:nvSpPr>
          <p:cNvPr id="5" name="Footer Placeholder 4">
            <a:extLst>
              <a:ext uri="{FF2B5EF4-FFF2-40B4-BE49-F238E27FC236}">
                <a16:creationId xmlns:a16="http://schemas.microsoft.com/office/drawing/2014/main" id="{613EEC78-9F5A-693B-B012-A673533E12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CD1E31-5CDD-F3A2-E166-7FF74371CC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7166A-D198-4FC1-A621-8B37B757F75B}" type="slidenum">
              <a:rPr lang="en-US" smtClean="0"/>
              <a:t>‹#›</a:t>
            </a:fld>
            <a:endParaRPr lang="en-US"/>
          </a:p>
        </p:txBody>
      </p:sp>
    </p:spTree>
    <p:extLst>
      <p:ext uri="{BB962C8B-B14F-4D97-AF65-F5344CB8AC3E}">
        <p14:creationId xmlns:p14="http://schemas.microsoft.com/office/powerpoint/2010/main" val="1842513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amzn.to/2PEsGkN" TargetMode="External"/><Relationship Id="rId3" Type="http://schemas.openxmlformats.org/officeDocument/2006/relationships/image" Target="../media/image16.png"/><Relationship Id="rId7" Type="http://schemas.openxmlformats.org/officeDocument/2006/relationships/hyperlink" Target="https://amzn.to/2KktPZ0"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www.myheritage.com/dna" TargetMode="External"/><Relationship Id="rId5" Type="http://schemas.openxmlformats.org/officeDocument/2006/relationships/hyperlink" Target="http://www.dna.ancestry.com/" TargetMode="Externa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hyperlink" Target="https://www.portafontium.e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lincolnczechs.org/"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familytreemagazine.com/websites/25-best-genealogy-websites-for-beginner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C7B54-7674-6959-B225-C69191FE9246}"/>
              </a:ext>
            </a:extLst>
          </p:cNvPr>
          <p:cNvSpPr>
            <a:spLocks noGrp="1"/>
          </p:cNvSpPr>
          <p:nvPr>
            <p:ph type="ctrTitle"/>
          </p:nvPr>
        </p:nvSpPr>
        <p:spPr>
          <a:xfrm>
            <a:off x="1093509" y="1241268"/>
            <a:ext cx="10190375" cy="1369958"/>
          </a:xfrm>
        </p:spPr>
        <p:txBody>
          <a:bodyPr>
            <a:normAutofit fontScale="90000"/>
          </a:bodyPr>
          <a:lstStyle/>
          <a:p>
            <a:r>
              <a:rPr lang="en-US" sz="4400" i="1" dirty="0">
                <a:effectLst/>
                <a:latin typeface="Arial Nova" panose="020B0504020202020204" pitchFamily="34" charset="0"/>
                <a:ea typeface="Calibri" panose="020F0502020204030204" pitchFamily="34" charset="0"/>
                <a:cs typeface="Times New Roman" panose="02020603050405020304" pitchFamily="18" charset="0"/>
              </a:rPr>
              <a:t>Genealogy – For Beginners &amp; Experts Alike</a:t>
            </a:r>
            <a:br>
              <a:rPr lang="en-US" sz="1800" i="1" dirty="0">
                <a:effectLst/>
                <a:latin typeface="Arial Nova" panose="020B0504020202020204" pitchFamily="34" charset="0"/>
                <a:ea typeface="Calibri" panose="020F050202020403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27298279-87FD-011F-A0B4-F5358682417C}"/>
              </a:ext>
            </a:extLst>
          </p:cNvPr>
          <p:cNvSpPr>
            <a:spLocks noGrp="1"/>
          </p:cNvSpPr>
          <p:nvPr>
            <p:ph type="subTitle" idx="1"/>
          </p:nvPr>
        </p:nvSpPr>
        <p:spPr>
          <a:xfrm>
            <a:off x="8188749" y="5437622"/>
            <a:ext cx="3095135" cy="358219"/>
          </a:xfrm>
        </p:spPr>
        <p:txBody>
          <a:bodyPr>
            <a:normAutofit/>
          </a:bodyPr>
          <a:lstStyle/>
          <a:p>
            <a:r>
              <a:rPr lang="en-US" sz="1800" dirty="0">
                <a:latin typeface="Arial Nova" panose="020B0504020202020204" pitchFamily="34" charset="0"/>
              </a:rPr>
              <a:t>Maurice &amp; Beverly </a:t>
            </a:r>
            <a:r>
              <a:rPr lang="en-US" sz="1800" dirty="0">
                <a:effectLst/>
                <a:latin typeface="Arial Nova" panose="020B0504020202020204" pitchFamily="34" charset="0"/>
                <a:ea typeface="Times New Roman" panose="02020603050405020304" pitchFamily="18" charset="0"/>
                <a:cs typeface="Times New Roman" panose="02020603050405020304" pitchFamily="18" charset="0"/>
              </a:rPr>
              <a:t>Vonásek</a:t>
            </a:r>
            <a:endParaRPr lang="en-US" sz="1800" dirty="0">
              <a:latin typeface="Arial Nova" panose="020B0504020202020204" pitchFamily="34" charset="0"/>
            </a:endParaRPr>
          </a:p>
        </p:txBody>
      </p:sp>
      <p:pic>
        <p:nvPicPr>
          <p:cNvPr id="5" name="Picture 4">
            <a:extLst>
              <a:ext uri="{FF2B5EF4-FFF2-40B4-BE49-F238E27FC236}">
                <a16:creationId xmlns:a16="http://schemas.microsoft.com/office/drawing/2014/main" id="{DC66550F-184C-5B33-646C-B568F0BB3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537" y="2802938"/>
            <a:ext cx="2285800" cy="1505836"/>
          </a:xfrm>
          <a:prstGeom prst="rect">
            <a:avLst/>
          </a:prstGeom>
        </p:spPr>
      </p:pic>
    </p:spTree>
    <p:extLst>
      <p:ext uri="{BB962C8B-B14F-4D97-AF65-F5344CB8AC3E}">
        <p14:creationId xmlns:p14="http://schemas.microsoft.com/office/powerpoint/2010/main" val="35842049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DA7B28-BA6C-7C87-29D9-35D6ED27D7D0}"/>
              </a:ext>
            </a:extLst>
          </p:cNvPr>
          <p:cNvSpPr txBox="1"/>
          <p:nvPr/>
        </p:nvSpPr>
        <p:spPr>
          <a:xfrm>
            <a:off x="395926" y="518475"/>
            <a:ext cx="11538408" cy="5940088"/>
          </a:xfrm>
          <a:prstGeom prst="rect">
            <a:avLst/>
          </a:prstGeom>
          <a:noFill/>
        </p:spPr>
        <p:txBody>
          <a:bodyPr wrap="square">
            <a:spAutoFit/>
          </a:bodyPr>
          <a:lstStyle/>
          <a:p>
            <a:pPr marL="0" marR="0">
              <a:spcBef>
                <a:spcPts val="0"/>
              </a:spcBef>
              <a:spcAft>
                <a:spcPts val="0"/>
              </a:spcAft>
            </a:pPr>
            <a:r>
              <a:rPr lang="en-U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Austria/Bohemia/Czech/Slovak - First Names &amp; sometimes Last Names</a:t>
            </a:r>
            <a:endParaRPr lang="en-US"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FFEEDD"/>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some families attempted to translate “old country” names when they immigrated to America, often this was found to be difficult.  A tradition developed among Austria/Bohemia/Czech/Slovak immigrants to replace given names with that of more “Americanized” names.  Many old country names were perceived as unusual in America and had no translation used as a first name by the current Americans.  This caused communication difficulties &amp; sometimes persecution.   </a:t>
            </a:r>
          </a:p>
          <a:p>
            <a:pPr marL="0" marR="0">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For example, “James” was a unique English sounding name very acceptable in America even though it did not correspond to any Austrian/Bohemia/Czech first name, however it was a convenient substitution.  At the time, the name “James” was often associated with that of the King James Bible.  Thus, Waclav (Václav), Wenceslaus, Wenzel were replaced with “James” despite there being no historical or linguistic connection among the names.   Many other names (both male &amp; female) have also been changed with these “Americanized” substitutions.</a:t>
            </a:r>
          </a:p>
          <a:p>
            <a:pPr marL="0" marR="0">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Ancestral and immigration documents often list original European names only to be followed up by these name changes in subsequent historical documents in the following years.  Census takers, Assayers, Registers and the like sometimes wrote their own interpretation of spelling of names as many immigrant’s written and/or verbal language skills were not fluent in English.  As an example, “W” name spellings were pronounced with that of “V”.  Gravestone markers found in the U.S. may be engraved with a mixture of old and new country language spellings.  </a:t>
            </a:r>
          </a:p>
          <a:p>
            <a:pPr marL="0" marR="0">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Note too, the recording of important Dates could also have been mis-interpreted or simply “estimated” as many immigrants had no real supporting documentation to validate their birth or wedding records.    </a:t>
            </a:r>
          </a:p>
        </p:txBody>
      </p:sp>
    </p:spTree>
    <p:extLst>
      <p:ext uri="{BB962C8B-B14F-4D97-AF65-F5344CB8AC3E}">
        <p14:creationId xmlns:p14="http://schemas.microsoft.com/office/powerpoint/2010/main" val="1990612955"/>
      </p:ext>
    </p:extLst>
  </p:cSld>
  <p:clrMapOvr>
    <a:masterClrMapping/>
  </p:clrMapOvr>
  <p:transition spd="slow">
    <p:cover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171EB-DFFE-8E92-0BE9-8F7C5D50A628}"/>
              </a:ext>
            </a:extLst>
          </p:cNvPr>
          <p:cNvPicPr>
            <a:picLocks noChangeAspect="1"/>
          </p:cNvPicPr>
          <p:nvPr/>
        </p:nvPicPr>
        <p:blipFill>
          <a:blip r:embed="rId3"/>
          <a:stretch>
            <a:fillRect/>
          </a:stretch>
        </p:blipFill>
        <p:spPr>
          <a:xfrm>
            <a:off x="-219075" y="-282102"/>
            <a:ext cx="12685799" cy="7422203"/>
          </a:xfrm>
          <a:prstGeom prst="rect">
            <a:avLst/>
          </a:prstGeom>
        </p:spPr>
      </p:pic>
    </p:spTree>
    <p:extLst>
      <p:ext uri="{BB962C8B-B14F-4D97-AF65-F5344CB8AC3E}">
        <p14:creationId xmlns:p14="http://schemas.microsoft.com/office/powerpoint/2010/main" val="3399554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CF6"/>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D23A528-27CF-02B8-A60F-727E3057ED7A}"/>
              </a:ext>
            </a:extLst>
          </p:cNvPr>
          <p:cNvSpPr>
            <a:spLocks noGrp="1"/>
          </p:cNvSpPr>
          <p:nvPr>
            <p:ph type="body" sz="half" idx="2"/>
          </p:nvPr>
        </p:nvSpPr>
        <p:spPr>
          <a:xfrm>
            <a:off x="6768445" y="522324"/>
            <a:ext cx="5248767" cy="6085866"/>
          </a:xfrm>
        </p:spPr>
        <p:txBody>
          <a:bodyPr>
            <a:normAutofit fontScale="92500" lnSpcReduction="10000"/>
          </a:bodyPr>
          <a:lstStyle/>
          <a:p>
            <a:r>
              <a:rPr lang="en-US" sz="2400" b="1" kern="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Leaving Europe – Ports of Call</a:t>
            </a:r>
          </a:p>
          <a:p>
            <a:r>
              <a:rPr lang="en-US" sz="1800" kern="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Once emigrants bid friends and family farewell, they headed overland by coach, cart or on foot toward the nearest seaport on the Atlantic Ocean (major ones are shown here).  Depending upon the starting point, this might take weeks.  Most, having worked for years to finance the voyage, left with little more than what they were wearing.  The more fortunate often drug heavy “steamer trunks” with them containing their most precious family possessions.</a:t>
            </a:r>
          </a:p>
          <a:p>
            <a:r>
              <a:rPr lang="en-US" sz="1800"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Many emigrants from the Czechlands traveled to </a:t>
            </a:r>
            <a:r>
              <a:rPr lang="en-US" sz="1800" b="1"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Bremen</a:t>
            </a:r>
            <a:r>
              <a:rPr lang="en-US" sz="1800"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 or </a:t>
            </a:r>
            <a:r>
              <a:rPr lang="en-US" sz="1800" b="1"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Hamburg</a:t>
            </a:r>
            <a:r>
              <a:rPr lang="en-US" sz="1800"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 Germany as the most feasible points of departure.  One has to remember during the mid to late 1800’s the Czechlands were under Austria/Austro-Hungarian Empire rule.    </a:t>
            </a:r>
          </a:p>
          <a:p>
            <a:r>
              <a:rPr lang="en-US" sz="1800" kern="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Migrants might have sailed directly to America or made several stops and transfers on a multi-leg trip depending upon available funds and their final destination.  Many weeks of riding the waves </a:t>
            </a:r>
            <a:r>
              <a:rPr lang="en-US" sz="1800" kern="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in a “steamer” </a:t>
            </a:r>
            <a:r>
              <a:rPr lang="en-US" sz="1800" kern="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was not very comfortable…especially for those with families.</a:t>
            </a:r>
          </a:p>
          <a:p>
            <a:r>
              <a:rPr lang="en-US" sz="1800" b="1"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Ship manifests/records </a:t>
            </a:r>
            <a:r>
              <a:rPr lang="en-US" sz="1800"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are a great place to find where your ancestors arrived in America.  Besides Ellis Island, Baltimore, Boston and Galveston were major ports of arrival for most new arrivals from the Czechlands. </a:t>
            </a:r>
          </a:p>
          <a:p>
            <a:r>
              <a:rPr lang="en-US" sz="1800" kern="0" dirty="0">
                <a:solidFill>
                  <a:srgbClr val="4A4A4A"/>
                </a:solidFill>
                <a:latin typeface="Times New Roman" panose="02020603050405020304" pitchFamily="18" charset="0"/>
                <a:ea typeface="Calibri" panose="020F0502020204030204" pitchFamily="34" charset="0"/>
                <a:cs typeface="Times New Roman" panose="02020603050405020304" pitchFamily="18" charset="0"/>
              </a:rPr>
              <a:t> </a:t>
            </a:r>
          </a:p>
          <a:p>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0" name="Picture 9">
            <a:extLst>
              <a:ext uri="{FF2B5EF4-FFF2-40B4-BE49-F238E27FC236}">
                <a16:creationId xmlns:a16="http://schemas.microsoft.com/office/drawing/2014/main" id="{6EC43E03-7635-75BD-CE17-E21064B76A2E}"/>
              </a:ext>
            </a:extLst>
          </p:cNvPr>
          <p:cNvPicPr>
            <a:picLocks noChangeAspect="1"/>
          </p:cNvPicPr>
          <p:nvPr/>
        </p:nvPicPr>
        <p:blipFill>
          <a:blip r:embed="rId3"/>
          <a:stretch>
            <a:fillRect/>
          </a:stretch>
        </p:blipFill>
        <p:spPr>
          <a:xfrm>
            <a:off x="225654" y="995445"/>
            <a:ext cx="6363682" cy="4999085"/>
          </a:xfrm>
          <a:prstGeom prst="rect">
            <a:avLst/>
          </a:prstGeom>
        </p:spPr>
      </p:pic>
    </p:spTree>
    <p:extLst>
      <p:ext uri="{BB962C8B-B14F-4D97-AF65-F5344CB8AC3E}">
        <p14:creationId xmlns:p14="http://schemas.microsoft.com/office/powerpoint/2010/main" val="238868388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rriving Gustaf Skarsgard GIF by Signature Entertainment">
            <a:extLst>
              <a:ext uri="{FF2B5EF4-FFF2-40B4-BE49-F238E27FC236}">
                <a16:creationId xmlns:a16="http://schemas.microsoft.com/office/drawing/2014/main" id="{E3DEFE3E-78C4-ADD4-1215-72F7A50F2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 y="0"/>
            <a:ext cx="12242276" cy="6886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514240"/>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A4B041-A635-5CDB-B639-CD47C6FA1A1A}"/>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0" y="1"/>
            <a:ext cx="12192000" cy="6858000"/>
          </a:xfrm>
          <a:prstGeom prst="rect">
            <a:avLst/>
          </a:prstGeom>
          <a:effectLst>
            <a:softEdge rad="635000"/>
          </a:effectLst>
        </p:spPr>
      </p:pic>
      <p:sp>
        <p:nvSpPr>
          <p:cNvPr id="2" name="TextBox 1">
            <a:extLst>
              <a:ext uri="{FF2B5EF4-FFF2-40B4-BE49-F238E27FC236}">
                <a16:creationId xmlns:a16="http://schemas.microsoft.com/office/drawing/2014/main" id="{61468D50-6446-706D-EC49-B017D46E51C5}"/>
              </a:ext>
            </a:extLst>
          </p:cNvPr>
          <p:cNvSpPr txBox="1"/>
          <p:nvPr/>
        </p:nvSpPr>
        <p:spPr>
          <a:xfrm>
            <a:off x="497166" y="225415"/>
            <a:ext cx="11197668" cy="6632585"/>
          </a:xfrm>
          <a:prstGeom prst="rect">
            <a:avLst/>
          </a:prstGeom>
          <a:noFill/>
        </p:spPr>
        <p:txBody>
          <a:bodyPr wrap="square" rtlCol="0">
            <a:spAutoFit/>
          </a:bodyPr>
          <a:lstStyle/>
          <a:p>
            <a:r>
              <a:rPr lang="en-US" sz="2000" b="1" i="0" dirty="0">
                <a:solidFill>
                  <a:srgbClr val="C00000"/>
                </a:solidFill>
                <a:effectLst/>
                <a:latin typeface="Arial Nova" panose="020B0504020202020204" pitchFamily="34" charset="0"/>
              </a:rPr>
              <a:t>DNA</a:t>
            </a:r>
          </a:p>
          <a:p>
            <a:endParaRPr lang="en-US" sz="1400" dirty="0">
              <a:solidFill>
                <a:srgbClr val="040C28"/>
              </a:solidFill>
              <a:latin typeface="Arial Nova" panose="020B0504020202020204" pitchFamily="34" charset="0"/>
            </a:endParaRPr>
          </a:p>
          <a:p>
            <a:r>
              <a:rPr lang="en-US" sz="1500" b="1" dirty="0">
                <a:solidFill>
                  <a:srgbClr val="040C28"/>
                </a:solidFill>
                <a:latin typeface="Arial Nova" panose="020B0504020202020204" pitchFamily="34" charset="0"/>
              </a:rPr>
              <a:t>Regardless of which DNA testing service you use, DNA can provide for ethnicity estimates, ancestor migrations, DNA matches with relatives and your health.  G</a:t>
            </a:r>
            <a:r>
              <a:rPr lang="en-US" sz="1500" b="1" i="0" dirty="0">
                <a:solidFill>
                  <a:srgbClr val="4D5156"/>
                </a:solidFill>
                <a:effectLst/>
                <a:latin typeface="Arial Nova" panose="020B0504020202020204" pitchFamily="34" charset="0"/>
              </a:rPr>
              <a:t>enetic health testing can help provide diagnosis for various genetic conditions and possible risk of cancer development. </a:t>
            </a:r>
            <a:endParaRPr lang="en-US" sz="1500" b="1" dirty="0">
              <a:solidFill>
                <a:srgbClr val="040C28"/>
              </a:solidFill>
              <a:latin typeface="Arial Nova" panose="020B0504020202020204" pitchFamily="34" charset="0"/>
            </a:endParaRPr>
          </a:p>
          <a:p>
            <a:endParaRPr lang="en-US" sz="1500" b="1" dirty="0">
              <a:solidFill>
                <a:srgbClr val="040C28"/>
              </a:solidFill>
              <a:latin typeface="Arial Nova" panose="020B0504020202020204" pitchFamily="34" charset="0"/>
            </a:endParaRPr>
          </a:p>
          <a:p>
            <a:r>
              <a:rPr lang="en-US" sz="1500" b="1" i="0" dirty="0">
                <a:solidFill>
                  <a:srgbClr val="040C28"/>
                </a:solidFill>
                <a:effectLst/>
                <a:latin typeface="Arial Nova" panose="020B0504020202020204" pitchFamily="34" charset="0"/>
              </a:rPr>
              <a:t>Each of your parents passed down half of their DNA to you</a:t>
            </a:r>
            <a:r>
              <a:rPr lang="en-US" sz="1500" b="1" i="0" dirty="0">
                <a:solidFill>
                  <a:srgbClr val="4D5156"/>
                </a:solidFill>
                <a:effectLst/>
                <a:latin typeface="Arial Nova" panose="020B0504020202020204" pitchFamily="34" charset="0"/>
              </a:rPr>
              <a:t>.  This means there is one half of their DNA that you didn't inherit.  Inheriting half of a parent's DNA doesn't mean inheriting half of each ethnicity.  The DNA, in this sense, you inherit is random.  Thi</a:t>
            </a:r>
            <a:r>
              <a:rPr lang="en-US" sz="1500" b="1" dirty="0">
                <a:solidFill>
                  <a:srgbClr val="4D5156"/>
                </a:solidFill>
                <a:latin typeface="Arial Nova" panose="020B0504020202020204" pitchFamily="34" charset="0"/>
              </a:rPr>
              <a:t>s is why s</a:t>
            </a:r>
            <a:r>
              <a:rPr lang="en-US" sz="1500" b="1" i="0" dirty="0">
                <a:solidFill>
                  <a:srgbClr val="4D5156"/>
                </a:solidFill>
                <a:effectLst/>
                <a:latin typeface="Arial Nova" panose="020B0504020202020204" pitchFamily="34" charset="0"/>
              </a:rPr>
              <a:t>iblings may each inherit a different amount of DNA favoring one paren</a:t>
            </a:r>
            <a:r>
              <a:rPr lang="en-US" sz="1500" b="1" dirty="0">
                <a:solidFill>
                  <a:srgbClr val="4D5156"/>
                </a:solidFill>
                <a:latin typeface="Arial Nova" panose="020B0504020202020204" pitchFamily="34" charset="0"/>
              </a:rPr>
              <a:t>t over the other…..this includes twins.</a:t>
            </a:r>
            <a:r>
              <a:rPr lang="en-US" sz="1500" b="1" i="0" dirty="0">
                <a:solidFill>
                  <a:srgbClr val="4D5156"/>
                </a:solidFill>
                <a:effectLst/>
                <a:latin typeface="Arial Nova" panose="020B0504020202020204" pitchFamily="34" charset="0"/>
              </a:rPr>
              <a:t>    </a:t>
            </a:r>
          </a:p>
          <a:p>
            <a:endParaRPr lang="en-US" sz="1500" b="1" dirty="0">
              <a:solidFill>
                <a:srgbClr val="4D5156"/>
              </a:solidFill>
              <a:latin typeface="Arial Nova" panose="020B0504020202020204" pitchFamily="34" charset="0"/>
            </a:endParaRPr>
          </a:p>
          <a:p>
            <a:r>
              <a:rPr lang="en-US" sz="1500" b="1" i="0" dirty="0">
                <a:solidFill>
                  <a:srgbClr val="444444"/>
                </a:solidFill>
                <a:effectLst/>
                <a:latin typeface="Arial Nova" panose="020B0504020202020204" pitchFamily="34" charset="0"/>
              </a:rPr>
              <a:t>DNA variations can provide certain clues about where a person's ancestors might have come from and help validate relationships between families.  Certain patterns of genetic variation are often shared among people of particular backgrounds.  The more closely related two individuals, families, or populations are, the </a:t>
            </a:r>
            <a:r>
              <a:rPr lang="en-US" sz="1500" b="1" i="0" u="sng" dirty="0">
                <a:solidFill>
                  <a:srgbClr val="444444"/>
                </a:solidFill>
                <a:effectLst/>
                <a:latin typeface="Arial Nova" panose="020B0504020202020204" pitchFamily="34" charset="0"/>
              </a:rPr>
              <a:t>more patterns of variation</a:t>
            </a:r>
            <a:r>
              <a:rPr lang="en-US" sz="1500" b="1" i="0" dirty="0">
                <a:solidFill>
                  <a:srgbClr val="444444"/>
                </a:solidFill>
                <a:effectLst/>
                <a:latin typeface="Arial Nova" panose="020B0504020202020204" pitchFamily="34" charset="0"/>
              </a:rPr>
              <a:t> they typically share.   Density of these shared variations help lead to establishing ancient genealogy regions such as, not surprising to us, Bohemia (Eastern Europe &amp; Russia/Germanic Europe).   </a:t>
            </a:r>
            <a:endParaRPr lang="en-US" sz="1500" b="1" dirty="0">
              <a:solidFill>
                <a:srgbClr val="4D5156"/>
              </a:solidFill>
              <a:latin typeface="Arial Nova" panose="020B0504020202020204" pitchFamily="34" charset="0"/>
            </a:endParaRPr>
          </a:p>
          <a:p>
            <a:endParaRPr lang="en-US" sz="1500" b="1" dirty="0">
              <a:solidFill>
                <a:srgbClr val="4D5156"/>
              </a:solidFill>
              <a:latin typeface="Arial Nova" panose="020B0504020202020204" pitchFamily="34" charset="0"/>
            </a:endParaRPr>
          </a:p>
          <a:p>
            <a:r>
              <a:rPr lang="en-US" sz="1500" b="1" i="0" dirty="0">
                <a:solidFill>
                  <a:srgbClr val="4D5156"/>
                </a:solidFill>
                <a:effectLst/>
                <a:latin typeface="Arial Nova" panose="020B0504020202020204" pitchFamily="34" charset="0"/>
              </a:rPr>
              <a:t>It is possible that a person you thought was a close relative isn't biologically related to you.  Though it is possible that it's a mistake, </a:t>
            </a:r>
            <a:r>
              <a:rPr lang="en-US" sz="1500" b="1" i="0" dirty="0">
                <a:solidFill>
                  <a:srgbClr val="040C28"/>
                </a:solidFill>
                <a:effectLst/>
                <a:latin typeface="Arial Nova" panose="020B0504020202020204" pitchFamily="34" charset="0"/>
              </a:rPr>
              <a:t>it's extremely unlikely</a:t>
            </a:r>
            <a:r>
              <a:rPr lang="en-US" sz="1500" b="1" i="0" dirty="0">
                <a:solidFill>
                  <a:srgbClr val="4D5156"/>
                </a:solidFill>
                <a:effectLst/>
                <a:latin typeface="Arial Nova" panose="020B0504020202020204" pitchFamily="34" charset="0"/>
              </a:rPr>
              <a:t>.  DNA relationship predictions are most always accurate for people who are second cousins or closer.  It’s when you get to the fifth cousin range (and beyond) is when DNA is thinned to a point that genetic matching results become less conclusive. </a:t>
            </a:r>
            <a:endParaRPr lang="en-US" sz="1500" b="1" dirty="0">
              <a:solidFill>
                <a:srgbClr val="4D5156"/>
              </a:solidFill>
              <a:latin typeface="Arial Nova" panose="020B0504020202020204" pitchFamily="34" charset="0"/>
            </a:endParaRPr>
          </a:p>
          <a:p>
            <a:endParaRPr lang="en-US" sz="1500" b="1" dirty="0">
              <a:solidFill>
                <a:srgbClr val="4D5156"/>
              </a:solidFill>
              <a:latin typeface="Arial Nova" panose="020B0504020202020204" pitchFamily="34" charset="0"/>
            </a:endParaRPr>
          </a:p>
          <a:p>
            <a:r>
              <a:rPr lang="en-US" sz="1500" b="1" i="0" dirty="0">
                <a:solidFill>
                  <a:srgbClr val="4D5156"/>
                </a:solidFill>
                <a:effectLst/>
                <a:latin typeface="Arial Nova" panose="020B0504020202020204" pitchFamily="34" charset="0"/>
              </a:rPr>
              <a:t>When using an autosomal test such as AncestryDNA, 23andMe, or </a:t>
            </a:r>
            <a:r>
              <a:rPr lang="en-US" sz="1500" b="1" i="0" dirty="0" err="1">
                <a:solidFill>
                  <a:srgbClr val="4D5156"/>
                </a:solidFill>
                <a:effectLst/>
                <a:latin typeface="Arial Nova" panose="020B0504020202020204" pitchFamily="34" charset="0"/>
              </a:rPr>
              <a:t>MyHeritage</a:t>
            </a:r>
            <a:r>
              <a:rPr lang="en-US" sz="1500" b="1" i="0" dirty="0">
                <a:solidFill>
                  <a:srgbClr val="4D5156"/>
                </a:solidFill>
                <a:effectLst/>
                <a:latin typeface="Arial Nova" panose="020B0504020202020204" pitchFamily="34" charset="0"/>
              </a:rPr>
              <a:t>, you'll generally be able to go back </a:t>
            </a:r>
            <a:r>
              <a:rPr lang="en-US" sz="1500" b="1" i="0" dirty="0">
                <a:solidFill>
                  <a:srgbClr val="040C28"/>
                </a:solidFill>
                <a:effectLst/>
                <a:latin typeface="Arial Nova" panose="020B0504020202020204" pitchFamily="34" charset="0"/>
              </a:rPr>
              <a:t>6 to 8 generations</a:t>
            </a:r>
            <a:r>
              <a:rPr lang="en-US" sz="1500" b="1" i="0" dirty="0">
                <a:solidFill>
                  <a:srgbClr val="4D5156"/>
                </a:solidFill>
                <a:effectLst/>
                <a:latin typeface="Arial Nova" panose="020B0504020202020204" pitchFamily="34" charset="0"/>
              </a:rPr>
              <a:t>.  Assuming 25 years per generation, thus you can expect 150-200 years of possible DNA information by taking an autosomal DNA test.</a:t>
            </a:r>
          </a:p>
          <a:p>
            <a:endParaRPr lang="en-US" sz="1400" dirty="0">
              <a:solidFill>
                <a:srgbClr val="4D5156"/>
              </a:solidFill>
              <a:latin typeface="Arial Nova" panose="020B0504020202020204" pitchFamily="34" charset="0"/>
            </a:endParaRPr>
          </a:p>
          <a:p>
            <a:r>
              <a:rPr lang="en-US" sz="18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AncestryDNA</a:t>
            </a:r>
            <a:r>
              <a:rPr lang="en-US" sz="1800" kern="0" dirty="0">
                <a:solidFill>
                  <a:srgbClr val="000000"/>
                </a:solidFill>
                <a:effectLst/>
                <a:latin typeface="Times New Roman" panose="02020603050405020304" pitchFamily="18" charset="0"/>
                <a:ea typeface="Times New Roman" panose="02020603050405020304" pitchFamily="18" charset="0"/>
              </a:rPr>
              <a:t>, </a:t>
            </a:r>
            <a:r>
              <a:rPr lang="en-US" sz="1800" kern="0" dirty="0" err="1">
                <a:solidFill>
                  <a:srgbClr val="0000FF"/>
                </a:solidFill>
                <a:effectLst/>
                <a:latin typeface="Times New Roman" panose="02020603050405020304" pitchFamily="18" charset="0"/>
                <a:ea typeface="Times New Roman" panose="02020603050405020304" pitchFamily="18" charset="0"/>
                <a:hlinkClick r:id="rId6"/>
              </a:rPr>
              <a:t>MyHeritage</a:t>
            </a:r>
            <a:r>
              <a:rPr lang="en-US" sz="1800" kern="0" dirty="0">
                <a:solidFill>
                  <a:srgbClr val="0000FF"/>
                </a:solidFill>
                <a:effectLst/>
                <a:latin typeface="Times New Roman" panose="02020603050405020304" pitchFamily="18" charset="0"/>
                <a:ea typeface="Times New Roman" panose="02020603050405020304" pitchFamily="18" charset="0"/>
                <a:hlinkClick r:id="rId6"/>
              </a:rPr>
              <a:t> DNA</a:t>
            </a:r>
            <a:r>
              <a:rPr lang="en-US" sz="1800" kern="0" dirty="0">
                <a:solidFill>
                  <a:srgbClr val="000000"/>
                </a:solidFill>
                <a:effectLst/>
                <a:latin typeface="Times New Roman" panose="02020603050405020304" pitchFamily="18" charset="0"/>
                <a:ea typeface="Times New Roman" panose="02020603050405020304" pitchFamily="18" charset="0"/>
              </a:rPr>
              <a:t>, </a:t>
            </a:r>
            <a:r>
              <a:rPr lang="en-US" sz="18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23andMe</a:t>
            </a:r>
            <a:r>
              <a:rPr lang="en-US" sz="1800" kern="0" dirty="0">
                <a:solidFill>
                  <a:srgbClr val="000000"/>
                </a:solidFill>
                <a:effectLst/>
                <a:latin typeface="Times New Roman" panose="02020603050405020304" pitchFamily="18" charset="0"/>
                <a:ea typeface="Times New Roman" panose="02020603050405020304" pitchFamily="18" charset="0"/>
              </a:rPr>
              <a:t> </a:t>
            </a:r>
            <a:r>
              <a:rPr lang="en-US" sz="1400" b="1" kern="0" dirty="0">
                <a:solidFill>
                  <a:srgbClr val="000000"/>
                </a:solidFill>
                <a:effectLst/>
                <a:latin typeface="Arial Nova" panose="020B0504020202020204" pitchFamily="34" charset="0"/>
                <a:ea typeface="Times New Roman" panose="02020603050405020304" pitchFamily="18" charset="0"/>
              </a:rPr>
              <a:t>and</a:t>
            </a:r>
            <a:r>
              <a:rPr lang="en-US" sz="1800" b="1" kern="0" dirty="0">
                <a:solidFill>
                  <a:srgbClr val="000000"/>
                </a:solidFill>
                <a:effectLst/>
                <a:latin typeface="Times New Roman" panose="02020603050405020304" pitchFamily="18" charset="0"/>
                <a:ea typeface="Times New Roman" panose="02020603050405020304" pitchFamily="18" charset="0"/>
              </a:rPr>
              <a:t> </a:t>
            </a:r>
            <a:r>
              <a:rPr lang="en-US" sz="18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a:rPr>
              <a:t>Family Tree DNA</a:t>
            </a:r>
            <a:r>
              <a:rPr lang="en-US" sz="1400" kern="0" dirty="0">
                <a:solidFill>
                  <a:srgbClr val="4D5156"/>
                </a:solidFill>
                <a:effectLst/>
                <a:latin typeface="Arial Nova" panose="020B0504020202020204" pitchFamily="34" charset="0"/>
                <a:ea typeface="Times New Roman" panose="02020603050405020304" pitchFamily="18" charset="0"/>
                <a:cs typeface="Times New Roman" panose="02020603050405020304" pitchFamily="18" charset="0"/>
              </a:rPr>
              <a:t> </a:t>
            </a:r>
            <a:r>
              <a:rPr lang="en-US" sz="1400" b="1" kern="0" dirty="0">
                <a:solidFill>
                  <a:srgbClr val="4D5156"/>
                </a:solidFill>
                <a:effectLst/>
                <a:latin typeface="Arial Nova" panose="020B0504020202020204" pitchFamily="34" charset="0"/>
                <a:ea typeface="Times New Roman" panose="02020603050405020304" pitchFamily="18" charset="0"/>
                <a:cs typeface="Times New Roman" panose="02020603050405020304" pitchFamily="18" charset="0"/>
              </a:rPr>
              <a:t>are the major DNA testing companies in America.</a:t>
            </a:r>
          </a:p>
          <a:p>
            <a:endParaRPr lang="en-US" sz="1400" dirty="0">
              <a:latin typeface="Arial Nova" panose="020B0504020202020204" pitchFamily="34" charset="0"/>
            </a:endParaRPr>
          </a:p>
        </p:txBody>
      </p:sp>
    </p:spTree>
    <p:extLst>
      <p:ext uri="{BB962C8B-B14F-4D97-AF65-F5344CB8AC3E}">
        <p14:creationId xmlns:p14="http://schemas.microsoft.com/office/powerpoint/2010/main" val="1280627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7D0FF2-35A7-54A6-0472-2FA36261224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48327850"/>
      </p:ext>
    </p:extLst>
  </p:cSld>
  <p:clrMapOvr>
    <a:masterClrMapping/>
  </p:clrMapOvr>
  <p:transition spd="slow">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545242-8426-1B99-5009-B9E4513AE7DA}"/>
              </a:ext>
            </a:extLst>
          </p:cNvPr>
          <p:cNvPicPr>
            <a:picLocks noChangeAspect="1"/>
          </p:cNvPicPr>
          <p:nvPr/>
        </p:nvPicPr>
        <p:blipFill>
          <a:blip r:embed="rId3"/>
          <a:stretch>
            <a:fillRect/>
          </a:stretch>
        </p:blipFill>
        <p:spPr>
          <a:xfrm>
            <a:off x="5867400" y="374592"/>
            <a:ext cx="6128549" cy="2590736"/>
          </a:xfrm>
          <a:prstGeom prst="rect">
            <a:avLst/>
          </a:prstGeom>
        </p:spPr>
      </p:pic>
      <p:sp>
        <p:nvSpPr>
          <p:cNvPr id="4" name="TextBox 3">
            <a:extLst>
              <a:ext uri="{FF2B5EF4-FFF2-40B4-BE49-F238E27FC236}">
                <a16:creationId xmlns:a16="http://schemas.microsoft.com/office/drawing/2014/main" id="{7F483B4F-2671-F696-E6A3-B7AC32A4A01C}"/>
              </a:ext>
            </a:extLst>
          </p:cNvPr>
          <p:cNvSpPr txBox="1"/>
          <p:nvPr/>
        </p:nvSpPr>
        <p:spPr>
          <a:xfrm>
            <a:off x="238125" y="374592"/>
            <a:ext cx="5348967" cy="5847755"/>
          </a:xfrm>
          <a:prstGeom prst="rect">
            <a:avLst/>
          </a:prstGeom>
          <a:noFill/>
          <a:effectLst>
            <a:softEdge rad="0"/>
          </a:effectLst>
        </p:spPr>
        <p:txBody>
          <a:bodyPr wrap="square" rtlCol="0">
            <a:spAutoFit/>
          </a:bodyPr>
          <a:lstStyle/>
          <a:p>
            <a:r>
              <a:rPr lang="en-US" sz="3200" b="1" dirty="0">
                <a:solidFill>
                  <a:srgbClr val="C00000"/>
                </a:solidFill>
              </a:rPr>
              <a:t>       Church Parish Records</a:t>
            </a:r>
            <a:endParaRPr lang="en-US" sz="3200" b="1" dirty="0">
              <a:solidFill>
                <a:srgbClr val="C00000"/>
              </a:solidFill>
              <a:hlinkClick r:id="rId4">
                <a:extLst>
                  <a:ext uri="{A12FA001-AC4F-418D-AE19-62706E023703}">
                    <ahyp:hlinkClr xmlns:ahyp="http://schemas.microsoft.com/office/drawing/2018/hyperlinkcolor" val="tx"/>
                  </a:ext>
                </a:extLst>
              </a:hlinkClick>
            </a:endParaRPr>
          </a:p>
          <a:p>
            <a:endParaRPr lang="en-US" b="0" i="0" dirty="0">
              <a:solidFill>
                <a:srgbClr val="0563C1"/>
              </a:solidFill>
              <a:effectLst/>
              <a:latin typeface="ui-sans"/>
              <a:hlinkClick r:id="rId4">
                <a:extLst>
                  <a:ext uri="{A12FA001-AC4F-418D-AE19-62706E023703}">
                    <ahyp:hlinkClr xmlns:ahyp="http://schemas.microsoft.com/office/drawing/2018/hyperlinkcolor" val="tx"/>
                  </a:ext>
                </a:extLst>
              </a:hlinkClick>
            </a:endParaRPr>
          </a:p>
          <a:p>
            <a:r>
              <a:rPr lang="en-US" dirty="0">
                <a:solidFill>
                  <a:srgbClr val="262626"/>
                </a:solidFill>
              </a:rPr>
              <a:t>                   </a:t>
            </a:r>
            <a:r>
              <a:rPr lang="en-US" b="0" i="0" dirty="0">
                <a:solidFill>
                  <a:srgbClr val="0563C1"/>
                </a:solidFill>
                <a:effectLst/>
                <a:latin typeface="ui-sans"/>
                <a:hlinkClick r:id="rId4">
                  <a:extLst>
                    <a:ext uri="{A12FA001-AC4F-418D-AE19-62706E023703}">
                      <ahyp:hlinkClr xmlns:ahyp="http://schemas.microsoft.com/office/drawing/2018/hyperlinkcolor" val="tx"/>
                    </a:ext>
                  </a:extLst>
                </a:hlinkClick>
              </a:rPr>
              <a:t>https://www.portafontium.eu</a:t>
            </a:r>
            <a:endParaRPr lang="en-US" b="0" i="0" dirty="0">
              <a:solidFill>
                <a:srgbClr val="262626"/>
              </a:solidFill>
              <a:effectLst/>
              <a:latin typeface="ui-sans"/>
            </a:endParaRPr>
          </a:p>
          <a:p>
            <a:endParaRPr lang="en-US" dirty="0">
              <a:solidFill>
                <a:srgbClr val="262626"/>
              </a:solidFill>
            </a:endParaRPr>
          </a:p>
          <a:p>
            <a:r>
              <a:rPr lang="en-US" sz="1800" dirty="0">
                <a:effectLst/>
                <a:ea typeface="Calibri" panose="020F0502020204030204" pitchFamily="34" charset="0"/>
                <a:cs typeface="Times New Roman" panose="02020603050405020304" pitchFamily="18" charset="0"/>
              </a:rPr>
              <a:t>This is your best source for obtaining information about your </a:t>
            </a:r>
            <a:r>
              <a:rPr lang="en-US" dirty="0">
                <a:ea typeface="Calibri" panose="020F0502020204030204" pitchFamily="34" charset="0"/>
                <a:cs typeface="Times New Roman" panose="02020603050405020304" pitchFamily="18" charset="0"/>
              </a:rPr>
              <a:t>old world </a:t>
            </a:r>
            <a:r>
              <a:rPr lang="en-US" sz="1800" dirty="0">
                <a:effectLst/>
                <a:ea typeface="Calibri" panose="020F0502020204030204" pitchFamily="34" charset="0"/>
                <a:cs typeface="Times New Roman" panose="02020603050405020304" pitchFamily="18" charset="0"/>
              </a:rPr>
              <a:t>ancestors.  No official governmental records exist for the populace…in fact,  government(s) relied on Parish Records for their information base.</a:t>
            </a:r>
          </a:p>
          <a:p>
            <a:endParaRPr lang="en-US" dirty="0">
              <a:ea typeface="Calibri" panose="020F0502020204030204" pitchFamily="34" charset="0"/>
              <a:cs typeface="Times New Roman" panose="02020603050405020304" pitchFamily="18" charset="0"/>
            </a:endParaRPr>
          </a:p>
          <a:p>
            <a:r>
              <a:rPr lang="en-US" sz="1800" dirty="0">
                <a:effectLst/>
                <a:ea typeface="Calibri" panose="020F0502020204030204" pitchFamily="34" charset="0"/>
                <a:cs typeface="Times New Roman" panose="02020603050405020304" pitchFamily="18" charset="0"/>
              </a:rPr>
              <a:t>When researching Austria/Bohemia/Czech/Slovak Parish Registries, it must be taken into account that different forms of old country names used may have been written in three different languages; </a:t>
            </a:r>
            <a:r>
              <a:rPr lang="en-US" sz="1800" i="1" dirty="0">
                <a:effectLst/>
                <a:ea typeface="Calibri" panose="020F0502020204030204" pitchFamily="34" charset="0"/>
                <a:cs typeface="Times New Roman" panose="02020603050405020304" pitchFamily="18" charset="0"/>
              </a:rPr>
              <a:t>Czech</a:t>
            </a:r>
            <a:r>
              <a:rPr lang="en-US" sz="1800" dirty="0">
                <a:effectLst/>
                <a:ea typeface="Calibri" panose="020F0502020204030204" pitchFamily="34" charset="0"/>
                <a:cs typeface="Times New Roman" panose="02020603050405020304" pitchFamily="18" charset="0"/>
              </a:rPr>
              <a:t>, </a:t>
            </a:r>
            <a:r>
              <a:rPr lang="en-US" sz="1800" i="1" dirty="0">
                <a:effectLst/>
                <a:ea typeface="Calibri" panose="020F0502020204030204" pitchFamily="34" charset="0"/>
                <a:cs typeface="Times New Roman" panose="02020603050405020304" pitchFamily="18" charset="0"/>
              </a:rPr>
              <a:t>Latin</a:t>
            </a:r>
            <a:r>
              <a:rPr lang="en-US" sz="1800" dirty="0">
                <a:effectLst/>
                <a:ea typeface="Calibri" panose="020F0502020204030204" pitchFamily="34" charset="0"/>
                <a:cs typeface="Times New Roman" panose="02020603050405020304" pitchFamily="18" charset="0"/>
              </a:rPr>
              <a:t> and </a:t>
            </a:r>
            <a:r>
              <a:rPr lang="en-US" sz="1800" i="1" dirty="0">
                <a:effectLst/>
                <a:ea typeface="Calibri" panose="020F0502020204030204" pitchFamily="34" charset="0"/>
                <a:cs typeface="Times New Roman" panose="02020603050405020304" pitchFamily="18" charset="0"/>
              </a:rPr>
              <a:t>German</a:t>
            </a:r>
            <a:r>
              <a:rPr lang="en-US" sz="1800" dirty="0">
                <a:effectLst/>
                <a:ea typeface="Calibri" panose="020F0502020204030204" pitchFamily="34" charset="0"/>
                <a:cs typeface="Times New Roman" panose="02020603050405020304" pitchFamily="18" charset="0"/>
              </a:rPr>
              <a:t>.  Keeping in mind that changes in religious beliefs of Roman Catholic, Catholic and Protestant are key to the written language that was used at the time.  </a:t>
            </a:r>
          </a:p>
          <a:p>
            <a:endParaRPr lang="en-US" i="0" dirty="0">
              <a:solidFill>
                <a:srgbClr val="262626"/>
              </a:solidFill>
              <a:ea typeface="Calibri" panose="020F0502020204030204" pitchFamily="34" charset="0"/>
              <a:cs typeface="Times New Roman" panose="02020603050405020304" pitchFamily="18" charset="0"/>
            </a:endParaRPr>
          </a:p>
          <a:p>
            <a:r>
              <a:rPr lang="en-US" dirty="0">
                <a:solidFill>
                  <a:srgbClr val="262626"/>
                </a:solidFill>
                <a:effectLst/>
                <a:ea typeface="Calibri" panose="020F0502020204030204" pitchFamily="34" charset="0"/>
                <a:cs typeface="Times New Roman" panose="02020603050405020304" pitchFamily="18" charset="0"/>
              </a:rPr>
              <a:t>Be aware that Priests/Scribes sometimes took liberty in recording their personal “opinion” or intentional &amp; unintentional interpretation and spelling of names. </a:t>
            </a:r>
            <a:endParaRPr lang="en-US" dirty="0"/>
          </a:p>
        </p:txBody>
      </p:sp>
      <p:sp>
        <p:nvSpPr>
          <p:cNvPr id="5" name="TextBox 4">
            <a:extLst>
              <a:ext uri="{FF2B5EF4-FFF2-40B4-BE49-F238E27FC236}">
                <a16:creationId xmlns:a16="http://schemas.microsoft.com/office/drawing/2014/main" id="{F56CDE60-572E-FD52-C48A-B9F9B3BB3DF2}"/>
              </a:ext>
            </a:extLst>
          </p:cNvPr>
          <p:cNvSpPr txBox="1"/>
          <p:nvPr/>
        </p:nvSpPr>
        <p:spPr>
          <a:xfrm>
            <a:off x="6420800" y="3132956"/>
            <a:ext cx="5209225" cy="292388"/>
          </a:xfrm>
          <a:prstGeom prst="rect">
            <a:avLst/>
          </a:prstGeom>
          <a:noFill/>
        </p:spPr>
        <p:txBody>
          <a:bodyPr wrap="square" rtlCol="0">
            <a:spAutoFit/>
          </a:bodyPr>
          <a:lstStyle/>
          <a:p>
            <a:r>
              <a:rPr lang="en-US" sz="1300" b="0" i="0" dirty="0">
                <a:solidFill>
                  <a:srgbClr val="262626"/>
                </a:solidFill>
                <a:effectLst/>
                <a:latin typeface="Arial Nova" panose="020B0504020202020204" pitchFamily="34" charset="0"/>
              </a:rPr>
              <a:t>Waclav Vonásek - Baptism - 1816, Lhota Pod Radčem V05, p.33</a:t>
            </a:r>
            <a:endParaRPr lang="en-US" dirty="0"/>
          </a:p>
        </p:txBody>
      </p:sp>
      <p:pic>
        <p:nvPicPr>
          <p:cNvPr id="7" name="Picture 6">
            <a:extLst>
              <a:ext uri="{FF2B5EF4-FFF2-40B4-BE49-F238E27FC236}">
                <a16:creationId xmlns:a16="http://schemas.microsoft.com/office/drawing/2014/main" id="{431F0189-A366-1637-9716-B19B33B5C75B}"/>
              </a:ext>
            </a:extLst>
          </p:cNvPr>
          <p:cNvPicPr>
            <a:picLocks noChangeAspect="1"/>
          </p:cNvPicPr>
          <p:nvPr/>
        </p:nvPicPr>
        <p:blipFill>
          <a:blip r:embed="rId5"/>
          <a:stretch>
            <a:fillRect/>
          </a:stretch>
        </p:blipFill>
        <p:spPr>
          <a:xfrm>
            <a:off x="5867400" y="3907896"/>
            <a:ext cx="6128549" cy="2000629"/>
          </a:xfrm>
          <a:prstGeom prst="rect">
            <a:avLst/>
          </a:prstGeom>
        </p:spPr>
      </p:pic>
      <p:sp>
        <p:nvSpPr>
          <p:cNvPr id="8" name="TextBox 7">
            <a:extLst>
              <a:ext uri="{FF2B5EF4-FFF2-40B4-BE49-F238E27FC236}">
                <a16:creationId xmlns:a16="http://schemas.microsoft.com/office/drawing/2014/main" id="{E1D2B4C3-1A05-C3A5-C6E7-38C76754EBB0}"/>
              </a:ext>
            </a:extLst>
          </p:cNvPr>
          <p:cNvSpPr txBox="1"/>
          <p:nvPr/>
        </p:nvSpPr>
        <p:spPr>
          <a:xfrm>
            <a:off x="5818825" y="6076153"/>
            <a:ext cx="6324600" cy="292388"/>
          </a:xfrm>
          <a:prstGeom prst="rect">
            <a:avLst/>
          </a:prstGeom>
          <a:noFill/>
        </p:spPr>
        <p:txBody>
          <a:bodyPr wrap="square" rtlCol="0">
            <a:spAutoFit/>
          </a:bodyPr>
          <a:lstStyle/>
          <a:p>
            <a:r>
              <a:rPr lang="en-US" sz="1300" b="0" i="0" dirty="0">
                <a:solidFill>
                  <a:srgbClr val="262626"/>
                </a:solidFill>
                <a:effectLst/>
                <a:latin typeface="Arial Nova" panose="020B0504020202020204" pitchFamily="34" charset="0"/>
              </a:rPr>
              <a:t>Waclav Vonásek &amp; Marjie Pacovský Marriage - 1838 - Lhota Pod Radčem </a:t>
            </a:r>
            <a:r>
              <a:rPr lang="en-US" sz="1300" dirty="0">
                <a:latin typeface="Arial Nova" panose="020B0504020202020204" pitchFamily="34" charset="0"/>
              </a:rPr>
              <a:t>V06, p.49</a:t>
            </a:r>
          </a:p>
        </p:txBody>
      </p:sp>
    </p:spTree>
    <p:extLst>
      <p:ext uri="{BB962C8B-B14F-4D97-AF65-F5344CB8AC3E}">
        <p14:creationId xmlns:p14="http://schemas.microsoft.com/office/powerpoint/2010/main" val="1990845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21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0D979-C95B-4F35-0006-BE9363D1CA22}"/>
              </a:ext>
            </a:extLst>
          </p:cNvPr>
          <p:cNvPicPr>
            <a:picLocks noChangeAspect="1"/>
          </p:cNvPicPr>
          <p:nvPr/>
        </p:nvPicPr>
        <p:blipFill>
          <a:blip r:embed="rId3"/>
          <a:stretch>
            <a:fillRect/>
          </a:stretch>
        </p:blipFill>
        <p:spPr>
          <a:xfrm>
            <a:off x="4930375" y="405464"/>
            <a:ext cx="7084905" cy="3605429"/>
          </a:xfrm>
          <a:prstGeom prst="rect">
            <a:avLst/>
          </a:prstGeom>
        </p:spPr>
      </p:pic>
      <p:sp>
        <p:nvSpPr>
          <p:cNvPr id="4" name="TextBox 3">
            <a:extLst>
              <a:ext uri="{FF2B5EF4-FFF2-40B4-BE49-F238E27FC236}">
                <a16:creationId xmlns:a16="http://schemas.microsoft.com/office/drawing/2014/main" id="{F03C865E-C942-2243-61EB-7E69904BFA73}"/>
              </a:ext>
            </a:extLst>
          </p:cNvPr>
          <p:cNvSpPr txBox="1"/>
          <p:nvPr/>
        </p:nvSpPr>
        <p:spPr>
          <a:xfrm>
            <a:off x="468086" y="292965"/>
            <a:ext cx="4230373" cy="1631216"/>
          </a:xfrm>
          <a:prstGeom prst="rect">
            <a:avLst/>
          </a:prstGeom>
          <a:noFill/>
        </p:spPr>
        <p:txBody>
          <a:bodyPr wrap="square" rtlCol="0">
            <a:spAutoFit/>
          </a:bodyPr>
          <a:lstStyle/>
          <a:p>
            <a:r>
              <a:rPr lang="en-US" sz="3200" b="1" i="0" dirty="0">
                <a:solidFill>
                  <a:srgbClr val="C00000"/>
                </a:solidFill>
                <a:effectLst/>
                <a:latin typeface="Times New Roman" panose="02020603050405020304" pitchFamily="18" charset="0"/>
              </a:rPr>
              <a:t>Stabile Cadaster </a:t>
            </a:r>
            <a:r>
              <a:rPr lang="en-US" sz="3200" b="1" dirty="0">
                <a:solidFill>
                  <a:srgbClr val="C00000"/>
                </a:solidFill>
                <a:latin typeface="Times New Roman" panose="02020603050405020304" pitchFamily="18" charset="0"/>
              </a:rPr>
              <a:t>M</a:t>
            </a:r>
            <a:r>
              <a:rPr lang="en-US" sz="3200" b="1" i="0" dirty="0">
                <a:solidFill>
                  <a:srgbClr val="C00000"/>
                </a:solidFill>
                <a:effectLst/>
                <a:latin typeface="Times New Roman" panose="02020603050405020304" pitchFamily="18" charset="0"/>
              </a:rPr>
              <a:t>aps </a:t>
            </a:r>
          </a:p>
          <a:p>
            <a:endParaRPr lang="en-US" sz="1200" b="1" dirty="0">
              <a:solidFill>
                <a:srgbClr val="C00000"/>
              </a:solidFill>
              <a:latin typeface="Times New Roman" panose="02020603050405020304" pitchFamily="18" charset="0"/>
            </a:endParaRPr>
          </a:p>
          <a:p>
            <a:r>
              <a:rPr lang="en-US" sz="2800" b="1" i="0" dirty="0">
                <a:solidFill>
                  <a:srgbClr val="C00000"/>
                </a:solidFill>
                <a:effectLst/>
                <a:latin typeface="Times New Roman" panose="02020603050405020304" pitchFamily="18" charset="0"/>
              </a:rPr>
              <a:t>    Who owned the land?</a:t>
            </a:r>
          </a:p>
          <a:p>
            <a:r>
              <a:rPr lang="en-US" sz="2800" b="1" dirty="0">
                <a:solidFill>
                  <a:srgbClr val="C00000"/>
                </a:solidFill>
                <a:latin typeface="Times New Roman" panose="02020603050405020304" pitchFamily="18" charset="0"/>
              </a:rPr>
              <a:t>    Where was the land?</a:t>
            </a:r>
            <a:endParaRPr lang="en-US" sz="2800" b="1" dirty="0">
              <a:solidFill>
                <a:srgbClr val="C00000"/>
              </a:solidFill>
            </a:endParaRPr>
          </a:p>
        </p:txBody>
      </p:sp>
      <p:pic>
        <p:nvPicPr>
          <p:cNvPr id="8" name="Picture 7">
            <a:extLst>
              <a:ext uri="{FF2B5EF4-FFF2-40B4-BE49-F238E27FC236}">
                <a16:creationId xmlns:a16="http://schemas.microsoft.com/office/drawing/2014/main" id="{70191C76-6DF7-01BC-1D79-97699B2FE1F2}"/>
              </a:ext>
            </a:extLst>
          </p:cNvPr>
          <p:cNvPicPr>
            <a:picLocks noChangeAspect="1"/>
          </p:cNvPicPr>
          <p:nvPr/>
        </p:nvPicPr>
        <p:blipFill>
          <a:blip r:embed="rId4"/>
          <a:stretch>
            <a:fillRect/>
          </a:stretch>
        </p:blipFill>
        <p:spPr>
          <a:xfrm>
            <a:off x="4930376" y="4230398"/>
            <a:ext cx="7084904" cy="2251669"/>
          </a:xfrm>
          <a:prstGeom prst="rect">
            <a:avLst/>
          </a:prstGeom>
        </p:spPr>
      </p:pic>
      <p:pic>
        <p:nvPicPr>
          <p:cNvPr id="9" name="Picture 8">
            <a:extLst>
              <a:ext uri="{FF2B5EF4-FFF2-40B4-BE49-F238E27FC236}">
                <a16:creationId xmlns:a16="http://schemas.microsoft.com/office/drawing/2014/main" id="{658B5C02-17D0-DAC2-9B45-4A2E5BA0B6CA}"/>
              </a:ext>
            </a:extLst>
          </p:cNvPr>
          <p:cNvPicPr>
            <a:picLocks noChangeAspect="1"/>
          </p:cNvPicPr>
          <p:nvPr/>
        </p:nvPicPr>
        <p:blipFill>
          <a:blip r:embed="rId5"/>
          <a:stretch>
            <a:fillRect/>
          </a:stretch>
        </p:blipFill>
        <p:spPr>
          <a:xfrm>
            <a:off x="940910" y="4464847"/>
            <a:ext cx="3193346" cy="2093120"/>
          </a:xfrm>
          <a:prstGeom prst="rect">
            <a:avLst/>
          </a:prstGeom>
        </p:spPr>
      </p:pic>
      <p:pic>
        <p:nvPicPr>
          <p:cNvPr id="10" name="Picture 9">
            <a:extLst>
              <a:ext uri="{FF2B5EF4-FFF2-40B4-BE49-F238E27FC236}">
                <a16:creationId xmlns:a16="http://schemas.microsoft.com/office/drawing/2014/main" id="{1A81A69E-7597-6C81-50C5-510F6A5859BC}"/>
              </a:ext>
            </a:extLst>
          </p:cNvPr>
          <p:cNvPicPr>
            <a:picLocks noChangeAspect="1"/>
          </p:cNvPicPr>
          <p:nvPr/>
        </p:nvPicPr>
        <p:blipFill>
          <a:blip r:embed="rId6"/>
          <a:stretch>
            <a:fillRect/>
          </a:stretch>
        </p:blipFill>
        <p:spPr>
          <a:xfrm>
            <a:off x="959300" y="2208179"/>
            <a:ext cx="3174956" cy="2093120"/>
          </a:xfrm>
          <a:prstGeom prst="rect">
            <a:avLst/>
          </a:prstGeom>
        </p:spPr>
      </p:pic>
    </p:spTree>
    <p:extLst>
      <p:ext uri="{BB962C8B-B14F-4D97-AF65-F5344CB8AC3E}">
        <p14:creationId xmlns:p14="http://schemas.microsoft.com/office/powerpoint/2010/main" val="14169658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54C17E-B13F-27CF-52B3-12363039FD66}"/>
              </a:ext>
            </a:extLst>
          </p:cNvPr>
          <p:cNvPicPr>
            <a:picLocks noChangeAspect="1"/>
          </p:cNvPicPr>
          <p:nvPr/>
        </p:nvPicPr>
        <p:blipFill>
          <a:blip r:embed="rId3"/>
          <a:stretch>
            <a:fillRect/>
          </a:stretch>
        </p:blipFill>
        <p:spPr>
          <a:xfrm>
            <a:off x="1038225" y="11134"/>
            <a:ext cx="10125075" cy="6835732"/>
          </a:xfrm>
          <a:prstGeom prst="rect">
            <a:avLst/>
          </a:prstGeom>
        </p:spPr>
      </p:pic>
      <p:sp>
        <p:nvSpPr>
          <p:cNvPr id="2" name="Rectangle: Rounded Corners 1">
            <a:extLst>
              <a:ext uri="{FF2B5EF4-FFF2-40B4-BE49-F238E27FC236}">
                <a16:creationId xmlns:a16="http://schemas.microsoft.com/office/drawing/2014/main" id="{9B5A6C22-DDE0-67CF-F0F2-5D3A4FEC6B8B}"/>
              </a:ext>
            </a:extLst>
          </p:cNvPr>
          <p:cNvSpPr/>
          <p:nvPr/>
        </p:nvSpPr>
        <p:spPr>
          <a:xfrm>
            <a:off x="133350" y="5248276"/>
            <a:ext cx="3933825" cy="1495424"/>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rPr>
              <a:t>Here is where you may find people having the same last name as yours.  Use diacritics for best results!</a:t>
            </a:r>
          </a:p>
        </p:txBody>
      </p:sp>
    </p:spTree>
    <p:extLst>
      <p:ext uri="{BB962C8B-B14F-4D97-AF65-F5344CB8AC3E}">
        <p14:creationId xmlns:p14="http://schemas.microsoft.com/office/powerpoint/2010/main" val="408523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573848-DA2F-E8CA-3BCF-AA5547C78576}"/>
              </a:ext>
            </a:extLst>
          </p:cNvPr>
          <p:cNvPicPr>
            <a:picLocks noChangeAspect="1"/>
          </p:cNvPicPr>
          <p:nvPr/>
        </p:nvPicPr>
        <p:blipFill>
          <a:blip r:embed="rId3"/>
          <a:stretch>
            <a:fillRect/>
          </a:stretch>
        </p:blipFill>
        <p:spPr>
          <a:xfrm>
            <a:off x="2674390" y="0"/>
            <a:ext cx="6843220" cy="6858000"/>
          </a:xfrm>
          <a:prstGeom prst="rect">
            <a:avLst/>
          </a:prstGeom>
          <a:solidFill>
            <a:schemeClr val="tx1">
              <a:alpha val="6000"/>
            </a:schemeClr>
          </a:solidFill>
        </p:spPr>
      </p:pic>
    </p:spTree>
    <p:extLst>
      <p:ext uri="{BB962C8B-B14F-4D97-AF65-F5344CB8AC3E}">
        <p14:creationId xmlns:p14="http://schemas.microsoft.com/office/powerpoint/2010/main" val="52162897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65EA0B-9D64-162A-7293-2FFC53FFAFFF}"/>
              </a:ext>
            </a:extLst>
          </p:cNvPr>
          <p:cNvPicPr>
            <a:picLocks noChangeAspect="1"/>
          </p:cNvPicPr>
          <p:nvPr/>
        </p:nvPicPr>
        <p:blipFill>
          <a:blip r:embed="rId3"/>
          <a:stretch>
            <a:fillRect/>
          </a:stretch>
        </p:blipFill>
        <p:spPr>
          <a:xfrm>
            <a:off x="3118992" y="0"/>
            <a:ext cx="5954016" cy="6858000"/>
          </a:xfrm>
          <a:prstGeom prst="rect">
            <a:avLst/>
          </a:prstGeom>
        </p:spPr>
      </p:pic>
    </p:spTree>
    <p:extLst>
      <p:ext uri="{BB962C8B-B14F-4D97-AF65-F5344CB8AC3E}">
        <p14:creationId xmlns:p14="http://schemas.microsoft.com/office/powerpoint/2010/main" val="988889549"/>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D91D2-82F3-D76F-FF77-DBA73D8B4B3B}"/>
              </a:ext>
            </a:extLst>
          </p:cNvPr>
          <p:cNvSpPr>
            <a:spLocks noGrp="1"/>
          </p:cNvSpPr>
          <p:nvPr>
            <p:ph type="title"/>
          </p:nvPr>
        </p:nvSpPr>
        <p:spPr>
          <a:xfrm>
            <a:off x="716703" y="3628093"/>
            <a:ext cx="10515600" cy="1325563"/>
          </a:xfrm>
        </p:spPr>
        <p:txBody>
          <a:bodyPr>
            <a:normAutofit fontScale="90000"/>
          </a:bodyPr>
          <a:lstStyle/>
          <a:p>
            <a:pPr algn="ctr"/>
            <a:r>
              <a:rPr lang="en-US" sz="3200" b="1" dirty="0">
                <a:solidFill>
                  <a:srgbClr val="C00000"/>
                </a:solidFill>
              </a:rPr>
              <a:t>Ok, let’s move on and take a look at some available resources…</a:t>
            </a:r>
            <a:br>
              <a:rPr lang="en-US" sz="3200" b="1" dirty="0">
                <a:solidFill>
                  <a:srgbClr val="C00000"/>
                </a:solidFill>
              </a:rPr>
            </a:br>
            <a:br>
              <a:rPr lang="en-US" sz="3200" b="1" dirty="0">
                <a:solidFill>
                  <a:srgbClr val="C00000"/>
                </a:solidFill>
              </a:rPr>
            </a:br>
            <a:r>
              <a:rPr lang="en-US" sz="3200" b="1" dirty="0">
                <a:solidFill>
                  <a:srgbClr val="C00000"/>
                </a:solidFill>
              </a:rPr>
              <a:t>We’ll talk about these &amp; possibly pull up some examples as time allows.</a:t>
            </a:r>
          </a:p>
        </p:txBody>
      </p:sp>
      <p:sp>
        <p:nvSpPr>
          <p:cNvPr id="8" name="AutoShape 7">
            <a:extLst>
              <a:ext uri="{FF2B5EF4-FFF2-40B4-BE49-F238E27FC236}">
                <a16:creationId xmlns:a16="http://schemas.microsoft.com/office/drawing/2014/main" id="{5700D7C1-7CF5-29B5-32F6-1E27DF11198A}"/>
              </a:ext>
            </a:extLst>
          </p:cNvPr>
          <p:cNvSpPr>
            <a:spLocks noChangeShapeType="1"/>
          </p:cNvSpPr>
          <p:nvPr/>
        </p:nvSpPr>
        <p:spPr bwMode="auto">
          <a:xfrm>
            <a:off x="3823970" y="1511300"/>
            <a:ext cx="241300" cy="2286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a:extLst>
              <a:ext uri="{FF2B5EF4-FFF2-40B4-BE49-F238E27FC236}">
                <a16:creationId xmlns:a16="http://schemas.microsoft.com/office/drawing/2014/main" id="{731E6ED5-DCF4-ECF1-A789-782454C32923}"/>
              </a:ext>
            </a:extLst>
          </p:cNvPr>
          <p:cNvSpPr>
            <a:spLocks noChangeShapeType="1"/>
          </p:cNvSpPr>
          <p:nvPr/>
        </p:nvSpPr>
        <p:spPr bwMode="auto">
          <a:xfrm>
            <a:off x="4566098" y="1993900"/>
            <a:ext cx="400050" cy="22860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8">
            <a:extLst>
              <a:ext uri="{FF2B5EF4-FFF2-40B4-BE49-F238E27FC236}">
                <a16:creationId xmlns:a16="http://schemas.microsoft.com/office/drawing/2014/main" id="{BF34EF64-F77A-16F7-8D72-7F8DFB957C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9">
            <a:extLst>
              <a:ext uri="{FF2B5EF4-FFF2-40B4-BE49-F238E27FC236}">
                <a16:creationId xmlns:a16="http://schemas.microsoft.com/office/drawing/2014/main" id="{1453C191-4896-DACA-CAFF-F3C49CBDDCA7}"/>
              </a:ext>
            </a:extLst>
          </p:cNvPr>
          <p:cNvSpPr>
            <a:spLocks noChangeArrowheads="1"/>
          </p:cNvSpPr>
          <p:nvPr/>
        </p:nvSpPr>
        <p:spPr bwMode="auto">
          <a:xfrm>
            <a:off x="2979420" y="1062959"/>
            <a:ext cx="234756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hlinkClick r:id="rId3"/>
              </a:rPr>
              <a:t>lincolnczechs.org</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0">
            <a:extLst>
              <a:ext uri="{FF2B5EF4-FFF2-40B4-BE49-F238E27FC236}">
                <a16:creationId xmlns:a16="http://schemas.microsoft.com/office/drawing/2014/main" id="{708ADF13-43AF-FE36-3ED6-EA2EB1BE5114}"/>
              </a:ext>
            </a:extLst>
          </p:cNvPr>
          <p:cNvSpPr>
            <a:spLocks noChangeArrowheads="1"/>
          </p:cNvSpPr>
          <p:nvPr/>
        </p:nvSpPr>
        <p:spPr bwMode="auto">
          <a:xfrm>
            <a:off x="4183380" y="1089798"/>
            <a:ext cx="209704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a:latin typeface="Calibri" panose="020F0502020204030204" pitchFamily="34" charset="0"/>
                <a:ea typeface="Times New Roman" panose="02020603050405020304" pitchFamily="18" charset="0"/>
                <a:cs typeface="Calibri" panose="020F0502020204030204" pitchFamily="34" charset="0"/>
              </a:rPr>
              <a:t>   </a:t>
            </a:r>
            <a:r>
              <a:rPr kumimoji="0" lang="en-US" altLang="en-US" sz="1800" b="1" i="0"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Links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Genealogy</a:t>
            </a:r>
            <a:endParaRPr kumimoji="0" lang="en-US" altLang="en-US" sz="1800" b="0" i="0"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4762419"/>
      </p:ext>
    </p:extLst>
  </p:cSld>
  <p:clrMapOvr>
    <a:masterClrMapping/>
  </p:clrMapOvr>
  <mc:AlternateContent xmlns:mc="http://schemas.openxmlformats.org/markup-compatibility/2006" xmlns:p14="http://schemas.microsoft.com/office/powerpoint/2010/main">
    <mc:Choice Requires="p14">
      <p:transition spd="slow" p14:dur="3900">
        <p14:glitte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Czech Republic Sport GIF by Český olympijský tým">
            <a:extLst>
              <a:ext uri="{FF2B5EF4-FFF2-40B4-BE49-F238E27FC236}">
                <a16:creationId xmlns:a16="http://schemas.microsoft.com/office/drawing/2014/main" id="{5FF8B4ED-618A-9DA0-F6A3-6FA015D9E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 y="-154757"/>
            <a:ext cx="7012757" cy="701275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3">
            <a:extLst>
              <a:ext uri="{FF2B5EF4-FFF2-40B4-BE49-F238E27FC236}">
                <a16:creationId xmlns:a16="http://schemas.microsoft.com/office/drawing/2014/main" id="{0F13718D-4484-6214-741E-F62E3F53670C}"/>
              </a:ext>
            </a:extLst>
          </p:cNvPr>
          <p:cNvSpPr txBox="1">
            <a:spLocks/>
          </p:cNvSpPr>
          <p:nvPr/>
        </p:nvSpPr>
        <p:spPr>
          <a:xfrm>
            <a:off x="6664751" y="1980642"/>
            <a:ext cx="5338048" cy="28967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rgbClr val="C00000"/>
                </a:solidFill>
                <a:latin typeface="Georgia" panose="02040502050405020303" pitchFamily="18" charset="0"/>
              </a:rPr>
              <a:t>            Any </a:t>
            </a:r>
          </a:p>
          <a:p>
            <a:pPr marL="0" indent="0">
              <a:buNone/>
            </a:pPr>
            <a:r>
              <a:rPr lang="en-US" sz="4000" b="1" dirty="0">
                <a:solidFill>
                  <a:srgbClr val="C00000"/>
                </a:solidFill>
                <a:latin typeface="Georgia" panose="02040502050405020303" pitchFamily="18" charset="0"/>
              </a:rPr>
              <a:t>        comments </a:t>
            </a:r>
          </a:p>
          <a:p>
            <a:pPr marL="0" indent="0">
              <a:buNone/>
            </a:pPr>
            <a:r>
              <a:rPr lang="en-US" sz="4000" b="1" dirty="0">
                <a:solidFill>
                  <a:srgbClr val="C00000"/>
                </a:solidFill>
                <a:latin typeface="Georgia" panose="02040502050405020303" pitchFamily="18" charset="0"/>
              </a:rPr>
              <a:t>              or </a:t>
            </a:r>
          </a:p>
          <a:p>
            <a:pPr marL="0" indent="0">
              <a:buNone/>
            </a:pPr>
            <a:r>
              <a:rPr lang="en-US" sz="4000" b="1" dirty="0">
                <a:solidFill>
                  <a:srgbClr val="C00000"/>
                </a:solidFill>
                <a:latin typeface="Georgia" panose="02040502050405020303" pitchFamily="18" charset="0"/>
              </a:rPr>
              <a:t>        questions?</a:t>
            </a:r>
          </a:p>
        </p:txBody>
      </p:sp>
    </p:spTree>
    <p:extLst>
      <p:ext uri="{BB962C8B-B14F-4D97-AF65-F5344CB8AC3E}">
        <p14:creationId xmlns:p14="http://schemas.microsoft.com/office/powerpoint/2010/main" val="270253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04C493-2B96-2145-3808-ABC7BDCA7F59}"/>
              </a:ext>
            </a:extLst>
          </p:cNvPr>
          <p:cNvPicPr>
            <a:picLocks noChangeAspect="1"/>
          </p:cNvPicPr>
          <p:nvPr/>
        </p:nvPicPr>
        <p:blipFill>
          <a:blip r:embed="rId3"/>
          <a:stretch>
            <a:fillRect/>
          </a:stretch>
        </p:blipFill>
        <p:spPr>
          <a:xfrm>
            <a:off x="1667136" y="822977"/>
            <a:ext cx="4200263" cy="5212045"/>
          </a:xfrm>
          <a:prstGeom prst="rect">
            <a:avLst/>
          </a:prstGeom>
        </p:spPr>
      </p:pic>
      <p:sp>
        <p:nvSpPr>
          <p:cNvPr id="4" name="TextBox 3">
            <a:extLst>
              <a:ext uri="{FF2B5EF4-FFF2-40B4-BE49-F238E27FC236}">
                <a16:creationId xmlns:a16="http://schemas.microsoft.com/office/drawing/2014/main" id="{DD6610CC-6562-D16A-13AC-4C05CC9BCD18}"/>
              </a:ext>
            </a:extLst>
          </p:cNvPr>
          <p:cNvSpPr txBox="1"/>
          <p:nvPr/>
        </p:nvSpPr>
        <p:spPr>
          <a:xfrm>
            <a:off x="6923315" y="3013500"/>
            <a:ext cx="4200263" cy="830997"/>
          </a:xfrm>
          <a:prstGeom prst="rect">
            <a:avLst/>
          </a:prstGeom>
          <a:noFill/>
        </p:spPr>
        <p:txBody>
          <a:bodyPr wrap="square" rtlCol="0">
            <a:spAutoFit/>
          </a:bodyPr>
          <a:lstStyle/>
          <a:p>
            <a:r>
              <a:rPr lang="en-US" sz="4800" dirty="0">
                <a:solidFill>
                  <a:srgbClr val="C00000"/>
                </a:solidFill>
                <a:latin typeface="Georgia" panose="02040502050405020303" pitchFamily="18" charset="0"/>
              </a:rPr>
              <a:t>Thank you!</a:t>
            </a:r>
          </a:p>
        </p:txBody>
      </p:sp>
    </p:spTree>
    <p:extLst>
      <p:ext uri="{BB962C8B-B14F-4D97-AF65-F5344CB8AC3E}">
        <p14:creationId xmlns:p14="http://schemas.microsoft.com/office/powerpoint/2010/main" val="85083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462CB1-7997-DEC9-5AB6-C1EDFCDF7E48}"/>
              </a:ext>
            </a:extLst>
          </p:cNvPr>
          <p:cNvSpPr txBox="1"/>
          <p:nvPr/>
        </p:nvSpPr>
        <p:spPr>
          <a:xfrm>
            <a:off x="953679" y="1213008"/>
            <a:ext cx="10284642" cy="4431983"/>
          </a:xfrm>
          <a:prstGeom prst="rect">
            <a:avLst/>
          </a:prstGeom>
          <a:noFill/>
        </p:spPr>
        <p:txBody>
          <a:bodyPr wrap="square" rtlCol="0">
            <a:spAutoFit/>
          </a:bodyPr>
          <a:lstStyle/>
          <a:p>
            <a:pPr algn="l"/>
            <a:r>
              <a:rPr lang="en-US" sz="2400" b="1" i="0" dirty="0">
                <a:solidFill>
                  <a:srgbClr val="C00000"/>
                </a:solidFill>
                <a:effectLst/>
                <a:latin typeface="Google Sans"/>
              </a:rPr>
              <a:t>Is there a difference between Ancestry research and Genealogy research?</a:t>
            </a:r>
            <a:endParaRPr lang="en-US" sz="2400" b="1" i="0" dirty="0">
              <a:solidFill>
                <a:srgbClr val="C00000"/>
              </a:solidFill>
              <a:effectLst/>
              <a:latin typeface="Roboto" panose="02000000000000000000" pitchFamily="2" charset="0"/>
            </a:endParaRPr>
          </a:p>
          <a:p>
            <a:pPr algn="l"/>
            <a:endParaRPr lang="en-US" b="0" i="0" dirty="0">
              <a:solidFill>
                <a:srgbClr val="040C28"/>
              </a:solidFill>
              <a:effectLst/>
              <a:latin typeface="Google Sans"/>
            </a:endParaRPr>
          </a:p>
          <a:p>
            <a:pPr algn="l"/>
            <a:r>
              <a:rPr lang="en-US" sz="2000" b="0" i="0" dirty="0">
                <a:solidFill>
                  <a:srgbClr val="040C28"/>
                </a:solidFill>
                <a:effectLst/>
                <a:latin typeface="Google Sans"/>
              </a:rPr>
              <a:t>Ancestry research is the developing of the family tree with an emphasis on dates.   This involves direct and indirect lineages while identifying individuals.</a:t>
            </a:r>
            <a:r>
              <a:rPr lang="en-US" sz="2000" b="0" i="0" dirty="0">
                <a:solidFill>
                  <a:srgbClr val="4D5156"/>
                </a:solidFill>
                <a:effectLst/>
                <a:latin typeface="Google Sans"/>
              </a:rPr>
              <a:t> </a:t>
            </a:r>
          </a:p>
          <a:p>
            <a:pPr algn="l"/>
            <a:endParaRPr lang="en-US" sz="2000" b="0" i="0" dirty="0">
              <a:solidFill>
                <a:srgbClr val="040C28"/>
              </a:solidFill>
              <a:effectLst/>
              <a:latin typeface="Google Sans"/>
            </a:endParaRPr>
          </a:p>
          <a:p>
            <a:pPr algn="l"/>
            <a:r>
              <a:rPr lang="en-US" sz="2000" b="0" i="0" dirty="0">
                <a:solidFill>
                  <a:srgbClr val="040C28"/>
                </a:solidFill>
                <a:effectLst/>
                <a:latin typeface="Google Sans"/>
              </a:rPr>
              <a:t>Genealogy research involves collecting historical records and documentation that delves into knowing who the people were and the lives they lived</a:t>
            </a:r>
            <a:r>
              <a:rPr lang="en-US" sz="2000" b="0" i="0" dirty="0">
                <a:solidFill>
                  <a:srgbClr val="4D5156"/>
                </a:solidFill>
                <a:effectLst/>
                <a:latin typeface="Google Sans"/>
              </a:rPr>
              <a:t>.</a:t>
            </a:r>
          </a:p>
          <a:p>
            <a:pPr algn="l"/>
            <a:endParaRPr lang="en-US" sz="2000" b="0" i="0" dirty="0">
              <a:solidFill>
                <a:srgbClr val="4D5156"/>
              </a:solidFill>
              <a:effectLst/>
              <a:latin typeface="Google Sans"/>
            </a:endParaRPr>
          </a:p>
          <a:p>
            <a:pPr algn="l"/>
            <a:r>
              <a:rPr lang="en-US" sz="2000" b="0" i="0" dirty="0">
                <a:solidFill>
                  <a:srgbClr val="040C28"/>
                </a:solidFill>
                <a:effectLst/>
                <a:latin typeface="Google Sans"/>
              </a:rPr>
              <a:t>It really makes no difference to most people when researching their family tree</a:t>
            </a:r>
            <a:r>
              <a:rPr lang="en-US" sz="2000" b="0" i="0" dirty="0">
                <a:solidFill>
                  <a:srgbClr val="4D5156"/>
                </a:solidFill>
                <a:effectLst/>
                <a:latin typeface="Google Sans"/>
              </a:rPr>
              <a:t> as they are trying to trace their relatives dating as far back as they possibly can and know what they can about them.  In the end, and a</a:t>
            </a:r>
            <a:r>
              <a:rPr lang="en-US" sz="2000" dirty="0">
                <a:solidFill>
                  <a:srgbClr val="4D5156"/>
                </a:solidFill>
                <a:latin typeface="Google Sans"/>
              </a:rPr>
              <a:t>s far as most people are concerned, both terms are synonymous…only the hard-core researchers will differ.</a:t>
            </a:r>
          </a:p>
          <a:p>
            <a:pPr algn="l"/>
            <a:endParaRPr lang="en-US" sz="2000" b="0" i="0" dirty="0">
              <a:solidFill>
                <a:srgbClr val="4D5156"/>
              </a:solidFill>
              <a:effectLst/>
              <a:latin typeface="Google Sans"/>
            </a:endParaRPr>
          </a:p>
          <a:p>
            <a:pPr algn="l"/>
            <a:r>
              <a:rPr lang="en-US" sz="2000" dirty="0">
                <a:solidFill>
                  <a:srgbClr val="4D5156"/>
                </a:solidFill>
                <a:latin typeface="Google Sans"/>
              </a:rPr>
              <a:t>For our purposes, we are combining the two and will use the blanket term:  Genealogy research  </a:t>
            </a:r>
            <a:endParaRPr lang="en-US" sz="2000" b="0" i="0" dirty="0">
              <a:solidFill>
                <a:srgbClr val="202124"/>
              </a:solidFill>
              <a:effectLst/>
              <a:latin typeface="Roboto" panose="02000000000000000000" pitchFamily="2" charset="0"/>
            </a:endParaRPr>
          </a:p>
        </p:txBody>
      </p:sp>
    </p:spTree>
    <p:extLst>
      <p:ext uri="{BB962C8B-B14F-4D97-AF65-F5344CB8AC3E}">
        <p14:creationId xmlns:p14="http://schemas.microsoft.com/office/powerpoint/2010/main" val="1668673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B3FC31-BDB3-C7D6-EA64-76930C349785}"/>
              </a:ext>
            </a:extLst>
          </p:cNvPr>
          <p:cNvPicPr>
            <a:picLocks noChangeAspect="1"/>
          </p:cNvPicPr>
          <p:nvPr/>
        </p:nvPicPr>
        <p:blipFill>
          <a:blip r:embed="rId3"/>
          <a:stretch>
            <a:fillRect/>
          </a:stretch>
        </p:blipFill>
        <p:spPr>
          <a:xfrm>
            <a:off x="1637488" y="519631"/>
            <a:ext cx="5260070" cy="5818738"/>
          </a:xfrm>
          <a:prstGeom prst="rect">
            <a:avLst/>
          </a:prstGeom>
        </p:spPr>
      </p:pic>
      <p:sp>
        <p:nvSpPr>
          <p:cNvPr id="3" name="TextBox 2">
            <a:extLst>
              <a:ext uri="{FF2B5EF4-FFF2-40B4-BE49-F238E27FC236}">
                <a16:creationId xmlns:a16="http://schemas.microsoft.com/office/drawing/2014/main" id="{5E2ED5D7-4468-C054-A674-E2848E4E441F}"/>
              </a:ext>
            </a:extLst>
          </p:cNvPr>
          <p:cNvSpPr txBox="1"/>
          <p:nvPr/>
        </p:nvSpPr>
        <p:spPr>
          <a:xfrm>
            <a:off x="8112870" y="1536174"/>
            <a:ext cx="2441642" cy="3785652"/>
          </a:xfrm>
          <a:prstGeom prst="rect">
            <a:avLst/>
          </a:prstGeom>
          <a:noFill/>
        </p:spPr>
        <p:txBody>
          <a:bodyPr wrap="square" rtlCol="0">
            <a:spAutoFit/>
          </a:bodyPr>
          <a:lstStyle/>
          <a:p>
            <a:r>
              <a:rPr lang="en-US" sz="4800" dirty="0">
                <a:latin typeface="Arial Nova" panose="020B0504020202020204" pitchFamily="34" charset="0"/>
              </a:rPr>
              <a:t>Family </a:t>
            </a:r>
          </a:p>
          <a:p>
            <a:r>
              <a:rPr lang="en-US" sz="4800" dirty="0">
                <a:latin typeface="Arial Nova" panose="020B0504020202020204" pitchFamily="34" charset="0"/>
              </a:rPr>
              <a:t>trees </a:t>
            </a:r>
          </a:p>
          <a:p>
            <a:r>
              <a:rPr lang="en-US" sz="4800" dirty="0">
                <a:latin typeface="Arial Nova" panose="020B0504020202020204" pitchFamily="34" charset="0"/>
              </a:rPr>
              <a:t>before </a:t>
            </a:r>
          </a:p>
          <a:p>
            <a:r>
              <a:rPr lang="en-US" sz="4800" dirty="0">
                <a:latin typeface="Arial Nova" panose="020B0504020202020204" pitchFamily="34" charset="0"/>
              </a:rPr>
              <a:t>the </a:t>
            </a:r>
          </a:p>
          <a:p>
            <a:r>
              <a:rPr lang="en-US" sz="4800" dirty="0">
                <a:latin typeface="Arial Nova" panose="020B0504020202020204" pitchFamily="34" charset="0"/>
              </a:rPr>
              <a:t>internet</a:t>
            </a:r>
          </a:p>
        </p:txBody>
      </p:sp>
    </p:spTree>
    <p:extLst>
      <p:ext uri="{BB962C8B-B14F-4D97-AF65-F5344CB8AC3E}">
        <p14:creationId xmlns:p14="http://schemas.microsoft.com/office/powerpoint/2010/main" val="8035654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28481F-2655-615C-C4C1-E70CB5526584}"/>
              </a:ext>
            </a:extLst>
          </p:cNvPr>
          <p:cNvSpPr txBox="1"/>
          <p:nvPr/>
        </p:nvSpPr>
        <p:spPr>
          <a:xfrm>
            <a:off x="543612" y="1084082"/>
            <a:ext cx="11104775" cy="461665"/>
          </a:xfrm>
          <a:prstGeom prst="rect">
            <a:avLst/>
          </a:prstGeom>
          <a:noFill/>
        </p:spPr>
        <p:txBody>
          <a:bodyPr wrap="square" rtlCol="0">
            <a:spAutoFit/>
          </a:bodyPr>
          <a:lstStyle/>
          <a:p>
            <a:pPr marL="0" marR="0">
              <a:spcBef>
                <a:spcPts val="0"/>
              </a:spcBef>
              <a:spcAft>
                <a:spcPts val="0"/>
              </a:spcAft>
            </a:pPr>
            <a:r>
              <a:rPr lang="en-US" sz="2400" kern="100" dirty="0">
                <a:solidFill>
                  <a:srgbClr val="C00000"/>
                </a:solidFill>
                <a:effectLst/>
                <a:latin typeface="Arial Nova" panose="020B0504020202020204" pitchFamily="34" charset="0"/>
                <a:ea typeface="Calibri" panose="020F0502020204030204" pitchFamily="34" charset="0"/>
                <a:cs typeface="Times New Roman" panose="02020603050405020304" pitchFamily="18" charset="0"/>
              </a:rPr>
              <a:t>‘Genealogy = Confusing the dead and annoying the living’   - by Unknown Author</a:t>
            </a:r>
            <a:endParaRPr lang="en-US" sz="24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106EC18-7FE3-03C2-4D2A-6FC302C25E2F}"/>
              </a:ext>
            </a:extLst>
          </p:cNvPr>
          <p:cNvSpPr txBox="1"/>
          <p:nvPr/>
        </p:nvSpPr>
        <p:spPr>
          <a:xfrm>
            <a:off x="543611" y="2262433"/>
            <a:ext cx="11104775" cy="3970318"/>
          </a:xfrm>
          <a:prstGeom prst="rect">
            <a:avLst/>
          </a:prstGeom>
          <a:noFill/>
        </p:spPr>
        <p:txBody>
          <a:bodyPr wrap="square" rtlCol="0">
            <a:spAutoFit/>
          </a:bodyPr>
          <a:lstStyle/>
          <a:p>
            <a:pPr algn="l"/>
            <a:r>
              <a:rPr lang="en-US" b="1" i="0" dirty="0">
                <a:solidFill>
                  <a:srgbClr val="202124"/>
                </a:solidFill>
                <a:effectLst/>
                <a:latin typeface="Google Sans"/>
              </a:rPr>
              <a:t>Why are people so fascinated with genealogy?</a:t>
            </a:r>
          </a:p>
          <a:p>
            <a:pPr algn="l"/>
            <a:endParaRPr lang="en-US" b="1" i="0" dirty="0">
              <a:solidFill>
                <a:srgbClr val="202124"/>
              </a:solidFill>
              <a:effectLst/>
              <a:latin typeface="Roboto" panose="02000000000000000000" pitchFamily="2" charset="0"/>
            </a:endParaRPr>
          </a:p>
          <a:p>
            <a:pPr algn="l"/>
            <a:r>
              <a:rPr lang="en-US" b="0" i="0" dirty="0">
                <a:solidFill>
                  <a:srgbClr val="4D5156"/>
                </a:solidFill>
                <a:effectLst/>
                <a:latin typeface="Google Sans"/>
              </a:rPr>
              <a:t>Genealogy is an appealing interest because almost all </a:t>
            </a:r>
            <a:r>
              <a:rPr lang="en-US" b="0" i="0" dirty="0">
                <a:solidFill>
                  <a:srgbClr val="040C28"/>
                </a:solidFill>
                <a:effectLst/>
                <a:latin typeface="Google Sans"/>
              </a:rPr>
              <a:t>of us have ancestors that immigrated to America from another country</a:t>
            </a:r>
            <a:r>
              <a:rPr lang="en-US" b="0" i="0" dirty="0">
                <a:solidFill>
                  <a:srgbClr val="4D5156"/>
                </a:solidFill>
                <a:effectLst/>
                <a:latin typeface="Google Sans"/>
              </a:rPr>
              <a:t>.  We have a natural curiosity about our ancestral home countries, the relatives our ancestors left behind, and what motivated these folks to leave their home country.  </a:t>
            </a:r>
            <a:r>
              <a:rPr lang="en-US" dirty="0">
                <a:solidFill>
                  <a:srgbClr val="4D5156"/>
                </a:solidFill>
                <a:latin typeface="Google Sans"/>
              </a:rPr>
              <a:t>We try to imagine the </a:t>
            </a:r>
            <a:r>
              <a:rPr lang="en-US" b="0" i="0" dirty="0">
                <a:solidFill>
                  <a:srgbClr val="4D5156"/>
                </a:solidFill>
                <a:effectLst/>
                <a:latin typeface="Google Sans"/>
              </a:rPr>
              <a:t>struggles and hardship they faced upon arriving in the new land.  We have much curiosity about how and why our ancestors came to make this particular area of </a:t>
            </a:r>
            <a:r>
              <a:rPr lang="en-US" dirty="0">
                <a:solidFill>
                  <a:srgbClr val="4D5156"/>
                </a:solidFill>
                <a:latin typeface="Google Sans"/>
              </a:rPr>
              <a:t>the country </a:t>
            </a:r>
            <a:r>
              <a:rPr lang="en-US" b="0" i="0" dirty="0">
                <a:solidFill>
                  <a:srgbClr val="4D5156"/>
                </a:solidFill>
                <a:effectLst/>
                <a:latin typeface="Google Sans"/>
              </a:rPr>
              <a:t>their new home and question why so many stayed or later moved on.     </a:t>
            </a:r>
          </a:p>
          <a:p>
            <a:pPr algn="l"/>
            <a:endParaRPr lang="en-US" dirty="0">
              <a:solidFill>
                <a:srgbClr val="4D5156"/>
              </a:solidFill>
              <a:latin typeface="Google Sans"/>
            </a:endParaRPr>
          </a:p>
          <a:p>
            <a:pPr algn="l"/>
            <a:r>
              <a:rPr lang="en-US" b="0" i="0" dirty="0">
                <a:solidFill>
                  <a:srgbClr val="4D5156"/>
                </a:solidFill>
                <a:effectLst/>
                <a:latin typeface="Google Sans"/>
              </a:rPr>
              <a:t>Today, many Americans do genealogical research as a hobby not only for their own families but also with intrigue of other’s families.  Some folks take a serious and methodical approach in their research and validate everything they find.  Some may take an opposite approach and rely on assumptions and non-validated research as reported by other researchers.  Finally, some may even hire professional genealogy researchers to produce desired results.    </a:t>
            </a:r>
          </a:p>
          <a:p>
            <a:pPr algn="l"/>
            <a:endParaRPr lang="en-US" dirty="0">
              <a:solidFill>
                <a:srgbClr val="4D5156"/>
              </a:solidFill>
              <a:latin typeface="Google Sans"/>
            </a:endParaRPr>
          </a:p>
          <a:p>
            <a:pPr algn="l"/>
            <a:endParaRPr lang="en-US" dirty="0"/>
          </a:p>
        </p:txBody>
      </p:sp>
    </p:spTree>
    <p:extLst>
      <p:ext uri="{BB962C8B-B14F-4D97-AF65-F5344CB8AC3E}">
        <p14:creationId xmlns:p14="http://schemas.microsoft.com/office/powerpoint/2010/main" val="2579497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A48F4A-C96A-242D-F88F-BF4D9B7BED9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39371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CB393C-ACE1-D3A4-DAC7-488613A703B3}"/>
              </a:ext>
            </a:extLst>
          </p:cNvPr>
          <p:cNvSpPr>
            <a:spLocks noGrp="1"/>
          </p:cNvSpPr>
          <p:nvPr>
            <p:ph type="title"/>
          </p:nvPr>
        </p:nvSpPr>
        <p:spPr>
          <a:xfrm>
            <a:off x="838200" y="365125"/>
            <a:ext cx="10515600" cy="784945"/>
          </a:xfrm>
        </p:spPr>
        <p:txBody>
          <a:bodyPr>
            <a:normAutofit/>
          </a:bodyPr>
          <a:lstStyle/>
          <a:p>
            <a:pPr algn="ctr"/>
            <a:r>
              <a:rPr lang="en-US" sz="3200" b="1" dirty="0">
                <a:solidFill>
                  <a:srgbClr val="C00000"/>
                </a:solidFill>
              </a:rPr>
              <a:t>So how/where do I start?</a:t>
            </a:r>
          </a:p>
        </p:txBody>
      </p:sp>
      <p:sp>
        <p:nvSpPr>
          <p:cNvPr id="5" name="Content Placeholder 4">
            <a:extLst>
              <a:ext uri="{FF2B5EF4-FFF2-40B4-BE49-F238E27FC236}">
                <a16:creationId xmlns:a16="http://schemas.microsoft.com/office/drawing/2014/main" id="{299AC1E8-26C9-01DC-A9D9-E1280810D0CE}"/>
              </a:ext>
            </a:extLst>
          </p:cNvPr>
          <p:cNvSpPr>
            <a:spLocks noGrp="1"/>
          </p:cNvSpPr>
          <p:nvPr>
            <p:ph idx="1"/>
          </p:nvPr>
        </p:nvSpPr>
        <p:spPr>
          <a:xfrm>
            <a:off x="838200" y="1442301"/>
            <a:ext cx="10515600" cy="4694548"/>
          </a:xfrm>
        </p:spPr>
        <p:txBody>
          <a:bodyPr>
            <a:normAutofit fontScale="85000" lnSpcReduction="20000"/>
          </a:bodyPr>
          <a:lstStyle/>
          <a:p>
            <a:pPr marL="0" indent="0">
              <a:buNone/>
            </a:pPr>
            <a:r>
              <a:rPr lang="en-US" sz="2200" b="1" dirty="0"/>
              <a:t>Start with yourself</a:t>
            </a:r>
          </a:p>
          <a:p>
            <a:pPr lvl="1"/>
            <a:r>
              <a:rPr lang="en-US" sz="1900" kern="0" dirty="0">
                <a:solidFill>
                  <a:srgbClr val="4A4A4A"/>
                </a:solidFill>
                <a:effectLst/>
                <a:latin typeface="Google Sans"/>
                <a:ea typeface="Times New Roman" panose="02020603050405020304" pitchFamily="18" charset="0"/>
                <a:cs typeface="Times New Roman" panose="02020603050405020304" pitchFamily="18" charset="0"/>
              </a:rPr>
              <a:t>You may want to jump right in with your grandparents’ generation, but take the time to document your own life’s milestones.  By writing down dates and gathering records for yourself, then your siblings and parents, you’re anchoring your research, connecting each generation to the previous, and creating a strong chain of relationships.</a:t>
            </a:r>
          </a:p>
          <a:p>
            <a:pPr marL="0" indent="0">
              <a:buNone/>
            </a:pPr>
            <a:r>
              <a:rPr lang="en-US" sz="2200" b="1" dirty="0"/>
              <a:t>Fill in forms/charts/trees</a:t>
            </a:r>
          </a:p>
          <a:p>
            <a:pPr lvl="1"/>
            <a:r>
              <a:rPr lang="en-US" sz="1900" kern="0" dirty="0">
                <a:solidFill>
                  <a:srgbClr val="4A4A4A"/>
                </a:solidFill>
                <a:effectLst/>
                <a:latin typeface="Google Sans"/>
                <a:ea typeface="Times New Roman" panose="02020603050405020304" pitchFamily="18" charset="0"/>
                <a:cs typeface="Times New Roman" panose="02020603050405020304" pitchFamily="18" charset="0"/>
              </a:rPr>
              <a:t>There are many different forms that can help you document and keep track of your research, but the most basic and well-known is the pedigree chart (aka, the family tree).  You can use paper forms or computer software, but the most common is the online tree.  (paper is tedious and time consuming)  However, use whatever works for you.</a:t>
            </a:r>
          </a:p>
          <a:p>
            <a:pPr marL="0" indent="0">
              <a:buNone/>
            </a:pPr>
            <a:r>
              <a:rPr lang="en-US" sz="2200" b="1" kern="0" dirty="0">
                <a:solidFill>
                  <a:srgbClr val="4A4A4A"/>
                </a:solidFill>
                <a:ea typeface="Calibri" panose="020F0502020204030204" pitchFamily="34" charset="0"/>
                <a:cs typeface="Times New Roman" panose="02020603050405020304" pitchFamily="18" charset="0"/>
              </a:rPr>
              <a:t>Start with the resources you have available</a:t>
            </a:r>
          </a:p>
          <a:p>
            <a:pPr lvl="1"/>
            <a:r>
              <a:rPr lang="en-US" sz="1900" kern="0" dirty="0">
                <a:solidFill>
                  <a:srgbClr val="4A4A4A"/>
                </a:solidFill>
                <a:effectLst/>
                <a:latin typeface="Google Sans"/>
                <a:ea typeface="Times New Roman" panose="02020603050405020304" pitchFamily="18" charset="0"/>
                <a:cs typeface="Times New Roman" panose="02020603050405020304" pitchFamily="18" charset="0"/>
              </a:rPr>
              <a:t>If you have old photos, letters, documents, newspaper clippings, family bibles and even heirlooms, you’re sitting on a treasure trove of family history.  Go through those first to see what you can learn.  Then set up a time to interview your relatives while you can…especially with your elderly relatives.  Take some of those old photos with you to get them talking.  Also, take good notes and maybe even use video or voice recordings for posterity and to enhance your note keeping.  Visit the family cemeteries and check those names &amp; dates and crosscheck what you find.</a:t>
            </a:r>
          </a:p>
          <a:p>
            <a:pPr marL="0" indent="0">
              <a:buNone/>
            </a:pPr>
            <a:r>
              <a:rPr lang="en-US" sz="2200" b="1" kern="0" dirty="0">
                <a:solidFill>
                  <a:srgbClr val="4A4A4A"/>
                </a:solidFill>
                <a:ea typeface="Calibri" panose="020F0502020204030204" pitchFamily="34" charset="0"/>
                <a:cs typeface="Times New Roman" panose="02020603050405020304" pitchFamily="18" charset="0"/>
              </a:rPr>
              <a:t>Search online  </a:t>
            </a:r>
            <a:endParaRPr lang="en-US" sz="2200" b="1" u="sng" kern="0" dirty="0">
              <a:solidFill>
                <a:srgbClr val="8BC53F"/>
              </a:solidFill>
              <a:effectLst/>
              <a:ea typeface="Times New Roman" panose="02020603050405020304" pitchFamily="18" charset="0"/>
              <a:cs typeface="Times New Roman" panose="02020603050405020304" pitchFamily="18" charset="0"/>
              <a:hlinkClick r:id="rId3"/>
            </a:endParaRPr>
          </a:p>
          <a:p>
            <a:pPr lvl="1"/>
            <a:r>
              <a:rPr lang="en-US" sz="1900" kern="0" dirty="0">
                <a:solidFill>
                  <a:srgbClr val="4A4A4A"/>
                </a:solidFill>
                <a:effectLst/>
                <a:latin typeface="Google Sans"/>
                <a:ea typeface="Times New Roman" panose="02020603050405020304" pitchFamily="18" charset="0"/>
                <a:cs typeface="Arial" panose="020B0604020202020204" pitchFamily="34" charset="0"/>
              </a:rPr>
              <a:t>There are a </a:t>
            </a:r>
            <a:r>
              <a:rPr lang="en-US" sz="1900" u="sng" kern="0" dirty="0">
                <a:solidFill>
                  <a:srgbClr val="4A4A4A"/>
                </a:solidFill>
                <a:effectLst/>
                <a:latin typeface="Google Sans"/>
                <a:ea typeface="Times New Roman" panose="02020603050405020304" pitchFamily="18" charset="0"/>
                <a:cs typeface="Arial" panose="020B0604020202020204" pitchFamily="34" charset="0"/>
              </a:rPr>
              <a:t>plethora</a:t>
            </a:r>
            <a:r>
              <a:rPr lang="en-US" sz="1900" kern="0" dirty="0">
                <a:solidFill>
                  <a:srgbClr val="4A4A4A"/>
                </a:solidFill>
                <a:effectLst/>
                <a:latin typeface="Google Sans"/>
                <a:ea typeface="Times New Roman" panose="02020603050405020304" pitchFamily="18" charset="0"/>
                <a:cs typeface="Arial" panose="020B0604020202020204" pitchFamily="34" charset="0"/>
              </a:rPr>
              <a:t> of websites that contain information pertinent to your research.  </a:t>
            </a:r>
            <a:r>
              <a:rPr lang="en-US" sz="1900" kern="0" dirty="0">
                <a:solidFill>
                  <a:srgbClr val="4A4A4A"/>
                </a:solidFill>
                <a:latin typeface="Google Sans"/>
                <a:ea typeface="Times New Roman" panose="02020603050405020304" pitchFamily="18" charset="0"/>
                <a:cs typeface="Arial" panose="020B0604020202020204" pitchFamily="34" charset="0"/>
              </a:rPr>
              <a:t>You may have seen the </a:t>
            </a:r>
            <a:r>
              <a:rPr lang="en-US" sz="1900" kern="0" dirty="0">
                <a:solidFill>
                  <a:srgbClr val="4A4A4A"/>
                </a:solidFill>
                <a:effectLst/>
                <a:latin typeface="Google Sans"/>
                <a:ea typeface="Times New Roman" panose="02020603050405020304" pitchFamily="18" charset="0"/>
                <a:cs typeface="Arial" panose="020B0604020202020204" pitchFamily="34" charset="0"/>
              </a:rPr>
              <a:t>commercials for Ancestry.com and advertisements for DNA testing.  All kinds of records may be found on other websites &amp; repositories.  Newspapers.com is great!  </a:t>
            </a:r>
            <a:r>
              <a:rPr lang="en-US" sz="1900" kern="0" dirty="0">
                <a:solidFill>
                  <a:srgbClr val="4A4A4A"/>
                </a:solidFill>
                <a:latin typeface="Google Sans"/>
                <a:ea typeface="Times New Roman" panose="02020603050405020304" pitchFamily="18" charset="0"/>
                <a:cs typeface="Arial" panose="020B0604020202020204" pitchFamily="34" charset="0"/>
              </a:rPr>
              <a:t>Local libraries/museums are also a great resource.  Many Czech-Slovak online resources are available!   Church Parish records are the #1 source of ancestral family information…but, be aware of the information recorded….spelling differences, language written, scribe interpretations/assumptions.</a:t>
            </a:r>
            <a:endParaRPr lang="en-US" sz="1900" kern="100" dirty="0">
              <a:effectLst/>
              <a:latin typeface="Google Sans"/>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7441928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tile tx="0" ty="0" sx="100000" sy="100000" flip="none" algn="tl"/>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28DBF06-382A-B2BA-64D9-12B23E2EF50F}"/>
              </a:ext>
            </a:extLst>
          </p:cNvPr>
          <p:cNvPicPr>
            <a:picLocks noChangeAspect="1"/>
          </p:cNvPicPr>
          <p:nvPr/>
        </p:nvPicPr>
        <p:blipFill>
          <a:blip r:embed="rId4"/>
          <a:stretch>
            <a:fillRect/>
          </a:stretch>
        </p:blipFill>
        <p:spPr>
          <a:xfrm>
            <a:off x="4337869" y="3206321"/>
            <a:ext cx="2685942" cy="3483909"/>
          </a:xfrm>
          <a:prstGeom prst="rect">
            <a:avLst/>
          </a:prstGeom>
        </p:spPr>
      </p:pic>
      <p:pic>
        <p:nvPicPr>
          <p:cNvPr id="21" name="Picture 20">
            <a:extLst>
              <a:ext uri="{FF2B5EF4-FFF2-40B4-BE49-F238E27FC236}">
                <a16:creationId xmlns:a16="http://schemas.microsoft.com/office/drawing/2014/main" id="{15C0CCD3-77F6-87E4-8ADB-82F1A76865DF}"/>
              </a:ext>
            </a:extLst>
          </p:cNvPr>
          <p:cNvPicPr>
            <a:picLocks noChangeAspect="1"/>
          </p:cNvPicPr>
          <p:nvPr/>
        </p:nvPicPr>
        <p:blipFill>
          <a:blip r:embed="rId5"/>
          <a:stretch>
            <a:fillRect/>
          </a:stretch>
        </p:blipFill>
        <p:spPr>
          <a:xfrm>
            <a:off x="4772563" y="209251"/>
            <a:ext cx="2251248" cy="2826964"/>
          </a:xfrm>
          <a:prstGeom prst="rect">
            <a:avLst/>
          </a:prstGeom>
        </p:spPr>
      </p:pic>
      <p:pic>
        <p:nvPicPr>
          <p:cNvPr id="19" name="Picture 18">
            <a:extLst>
              <a:ext uri="{FF2B5EF4-FFF2-40B4-BE49-F238E27FC236}">
                <a16:creationId xmlns:a16="http://schemas.microsoft.com/office/drawing/2014/main" id="{5AD80EF4-0912-BE0A-1B9A-B4D28757628F}"/>
              </a:ext>
            </a:extLst>
          </p:cNvPr>
          <p:cNvPicPr>
            <a:picLocks noChangeAspect="1"/>
          </p:cNvPicPr>
          <p:nvPr/>
        </p:nvPicPr>
        <p:blipFill>
          <a:blip r:embed="rId6"/>
          <a:stretch>
            <a:fillRect/>
          </a:stretch>
        </p:blipFill>
        <p:spPr>
          <a:xfrm>
            <a:off x="7366042" y="3905912"/>
            <a:ext cx="4733816" cy="2752249"/>
          </a:xfrm>
          <a:prstGeom prst="rect">
            <a:avLst/>
          </a:prstGeom>
        </p:spPr>
      </p:pic>
      <p:pic>
        <p:nvPicPr>
          <p:cNvPr id="9" name="Picture 8">
            <a:extLst>
              <a:ext uri="{FF2B5EF4-FFF2-40B4-BE49-F238E27FC236}">
                <a16:creationId xmlns:a16="http://schemas.microsoft.com/office/drawing/2014/main" id="{6D2EC5F9-751F-3C56-B51F-1014C0EB8003}"/>
              </a:ext>
            </a:extLst>
          </p:cNvPr>
          <p:cNvPicPr>
            <a:picLocks noChangeAspect="1"/>
          </p:cNvPicPr>
          <p:nvPr/>
        </p:nvPicPr>
        <p:blipFill>
          <a:blip r:embed="rId7"/>
          <a:stretch>
            <a:fillRect/>
          </a:stretch>
        </p:blipFill>
        <p:spPr>
          <a:xfrm>
            <a:off x="92142" y="3905912"/>
            <a:ext cx="3848434" cy="2743438"/>
          </a:xfrm>
          <a:prstGeom prst="rect">
            <a:avLst/>
          </a:prstGeom>
        </p:spPr>
      </p:pic>
      <p:pic>
        <p:nvPicPr>
          <p:cNvPr id="11" name="Picture 10">
            <a:extLst>
              <a:ext uri="{FF2B5EF4-FFF2-40B4-BE49-F238E27FC236}">
                <a16:creationId xmlns:a16="http://schemas.microsoft.com/office/drawing/2014/main" id="{96E303B4-1674-EAD0-4AEE-FE41310FF461}"/>
              </a:ext>
            </a:extLst>
          </p:cNvPr>
          <p:cNvPicPr>
            <a:picLocks noChangeAspect="1"/>
          </p:cNvPicPr>
          <p:nvPr/>
        </p:nvPicPr>
        <p:blipFill>
          <a:blip r:embed="rId8"/>
          <a:stretch>
            <a:fillRect/>
          </a:stretch>
        </p:blipFill>
        <p:spPr>
          <a:xfrm>
            <a:off x="7378371" y="209251"/>
            <a:ext cx="4721487" cy="2636008"/>
          </a:xfrm>
          <a:prstGeom prst="rect">
            <a:avLst/>
          </a:prstGeom>
        </p:spPr>
      </p:pic>
      <p:pic>
        <p:nvPicPr>
          <p:cNvPr id="15" name="Picture 14">
            <a:extLst>
              <a:ext uri="{FF2B5EF4-FFF2-40B4-BE49-F238E27FC236}">
                <a16:creationId xmlns:a16="http://schemas.microsoft.com/office/drawing/2014/main" id="{A5224168-A51B-2DDE-03DA-56001BCAEE73}"/>
              </a:ext>
            </a:extLst>
          </p:cNvPr>
          <p:cNvPicPr>
            <a:picLocks noChangeAspect="1"/>
          </p:cNvPicPr>
          <p:nvPr/>
        </p:nvPicPr>
        <p:blipFill>
          <a:blip r:embed="rId9"/>
          <a:stretch>
            <a:fillRect/>
          </a:stretch>
        </p:blipFill>
        <p:spPr>
          <a:xfrm>
            <a:off x="92142" y="167770"/>
            <a:ext cx="4325861" cy="2743438"/>
          </a:xfrm>
          <a:prstGeom prst="rect">
            <a:avLst/>
          </a:prstGeom>
        </p:spPr>
      </p:pic>
      <p:pic>
        <p:nvPicPr>
          <p:cNvPr id="17" name="Picture 16">
            <a:extLst>
              <a:ext uri="{FF2B5EF4-FFF2-40B4-BE49-F238E27FC236}">
                <a16:creationId xmlns:a16="http://schemas.microsoft.com/office/drawing/2014/main" id="{534F6857-CAD0-C376-FCDE-BDC4F0FF64A6}"/>
              </a:ext>
            </a:extLst>
          </p:cNvPr>
          <p:cNvPicPr>
            <a:picLocks noChangeAspect="1"/>
          </p:cNvPicPr>
          <p:nvPr/>
        </p:nvPicPr>
        <p:blipFill>
          <a:blip r:embed="rId10"/>
          <a:stretch>
            <a:fillRect/>
          </a:stretch>
        </p:blipFill>
        <p:spPr>
          <a:xfrm>
            <a:off x="3285056" y="2154931"/>
            <a:ext cx="5159325" cy="3370064"/>
          </a:xfrm>
          <a:prstGeom prst="rect">
            <a:avLst/>
          </a:prstGeom>
        </p:spPr>
      </p:pic>
      <p:sp>
        <p:nvSpPr>
          <p:cNvPr id="24" name="TextBox 23">
            <a:extLst>
              <a:ext uri="{FF2B5EF4-FFF2-40B4-BE49-F238E27FC236}">
                <a16:creationId xmlns:a16="http://schemas.microsoft.com/office/drawing/2014/main" id="{4225EFDA-0D7C-F40E-FF8D-FA766BF94A7A}"/>
              </a:ext>
            </a:extLst>
          </p:cNvPr>
          <p:cNvSpPr txBox="1"/>
          <p:nvPr/>
        </p:nvSpPr>
        <p:spPr>
          <a:xfrm>
            <a:off x="359922" y="3206321"/>
            <a:ext cx="2649977" cy="400110"/>
          </a:xfrm>
          <a:prstGeom prst="rect">
            <a:avLst/>
          </a:prstGeom>
          <a:noFill/>
        </p:spPr>
        <p:txBody>
          <a:bodyPr wrap="square" rtlCol="0">
            <a:spAutoFit/>
          </a:bodyPr>
          <a:lstStyle/>
          <a:p>
            <a:r>
              <a:rPr lang="en-US" dirty="0"/>
              <a:t>  </a:t>
            </a:r>
            <a:r>
              <a:rPr lang="en-US" sz="2000" b="1" dirty="0">
                <a:solidFill>
                  <a:srgbClr val="00B050"/>
                </a:solidFill>
              </a:rPr>
              <a:t>Trees are everywhere</a:t>
            </a:r>
          </a:p>
        </p:txBody>
      </p:sp>
      <p:sp>
        <p:nvSpPr>
          <p:cNvPr id="25" name="TextBox 24">
            <a:extLst>
              <a:ext uri="{FF2B5EF4-FFF2-40B4-BE49-F238E27FC236}">
                <a16:creationId xmlns:a16="http://schemas.microsoft.com/office/drawing/2014/main" id="{6998D6D8-12A5-D5FF-BBFF-D908D27BD258}"/>
              </a:ext>
            </a:extLst>
          </p:cNvPr>
          <p:cNvSpPr txBox="1"/>
          <p:nvPr/>
        </p:nvSpPr>
        <p:spPr>
          <a:xfrm>
            <a:off x="9155620" y="3244334"/>
            <a:ext cx="2481675" cy="400110"/>
          </a:xfrm>
          <a:prstGeom prst="rect">
            <a:avLst/>
          </a:prstGeom>
          <a:noFill/>
        </p:spPr>
        <p:txBody>
          <a:bodyPr wrap="square" rtlCol="0">
            <a:spAutoFit/>
          </a:bodyPr>
          <a:lstStyle/>
          <a:p>
            <a:r>
              <a:rPr lang="en-US" sz="2000" b="1" dirty="0">
                <a:solidFill>
                  <a:srgbClr val="00B050"/>
                </a:solidFill>
              </a:rPr>
              <a:t>All sizes &amp; shapes</a:t>
            </a:r>
          </a:p>
        </p:txBody>
      </p:sp>
    </p:spTree>
    <p:extLst>
      <p:ext uri="{BB962C8B-B14F-4D97-AF65-F5344CB8AC3E}">
        <p14:creationId xmlns:p14="http://schemas.microsoft.com/office/powerpoint/2010/main" val="4147899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885E748-9135-190F-140E-91B35C0609FF}"/>
              </a:ext>
            </a:extLst>
          </p:cNvPr>
          <p:cNvSpPr txBox="1">
            <a:spLocks/>
          </p:cNvSpPr>
          <p:nvPr/>
        </p:nvSpPr>
        <p:spPr>
          <a:xfrm>
            <a:off x="838200" y="365125"/>
            <a:ext cx="10515600" cy="7849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C00000"/>
                </a:solidFill>
              </a:rPr>
              <a:t>What to watch out for</a:t>
            </a:r>
          </a:p>
        </p:txBody>
      </p:sp>
      <p:sp>
        <p:nvSpPr>
          <p:cNvPr id="4" name="Content Placeholder 4">
            <a:extLst>
              <a:ext uri="{FF2B5EF4-FFF2-40B4-BE49-F238E27FC236}">
                <a16:creationId xmlns:a16="http://schemas.microsoft.com/office/drawing/2014/main" id="{08A09FCA-6721-90D1-8BAC-35FF68EBE734}"/>
              </a:ext>
            </a:extLst>
          </p:cNvPr>
          <p:cNvSpPr txBox="1">
            <a:spLocks/>
          </p:cNvSpPr>
          <p:nvPr/>
        </p:nvSpPr>
        <p:spPr>
          <a:xfrm>
            <a:off x="838200" y="1150070"/>
            <a:ext cx="10515600" cy="51636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kern="0" dirty="0">
                <a:solidFill>
                  <a:srgbClr val="4A4A4A"/>
                </a:solidFill>
                <a:effectLst/>
                <a:latin typeface="Arial" panose="020B0604020202020204" pitchFamily="34" charset="0"/>
                <a:ea typeface="Times New Roman" panose="02020603050405020304" pitchFamily="18" charset="0"/>
              </a:rPr>
              <a:t>Ages that Don’t Add Up</a:t>
            </a:r>
          </a:p>
          <a:p>
            <a:pPr marL="0" indent="0">
              <a:buNone/>
            </a:pPr>
            <a:r>
              <a:rPr lang="en-US" sz="1400" kern="0" dirty="0">
                <a:solidFill>
                  <a:srgbClr val="4A4A4A"/>
                </a:solidFill>
                <a:effectLst/>
                <a:latin typeface="Arial" panose="020B0604020202020204" pitchFamily="34" charset="0"/>
                <a:ea typeface="Times New Roman" panose="02020603050405020304" pitchFamily="18" charset="0"/>
                <a:cs typeface="Arial" panose="020B0604020202020204" pitchFamily="34" charset="0"/>
              </a:rPr>
              <a:t>Incorrect dates can upset your hard-earned research and raise a lot of questions.  Watch out for the oddities.  Maintaining a timeline of your ancestor from birth to death will help keep your dates straight and avoid common-sense errors from occurring.  Make sure your timeline includes birth year, and note what age your ancestor would have been </a:t>
            </a:r>
            <a:r>
              <a:rPr lang="en-US" sz="1400" u="sng" kern="0" dirty="0">
                <a:solidFill>
                  <a:srgbClr val="4A4A4A"/>
                </a:solidFill>
                <a:effectLst/>
                <a:latin typeface="Arial" panose="020B0604020202020204" pitchFamily="34" charset="0"/>
                <a:ea typeface="Times New Roman" panose="02020603050405020304" pitchFamily="18" charset="0"/>
                <a:cs typeface="Arial" panose="020B0604020202020204" pitchFamily="34" charset="0"/>
              </a:rPr>
              <a:t>during life events</a:t>
            </a:r>
            <a:r>
              <a:rPr lang="en-US" sz="1400" kern="0" dirty="0">
                <a:solidFill>
                  <a:srgbClr val="4A4A4A"/>
                </a:solidFill>
                <a:effectLst/>
                <a:latin typeface="Arial" panose="020B0604020202020204" pitchFamily="34" charset="0"/>
                <a:ea typeface="Times New Roman" panose="02020603050405020304" pitchFamily="18" charset="0"/>
                <a:cs typeface="Arial" panose="020B0604020202020204" pitchFamily="34" charset="0"/>
              </a:rPr>
              <a:t> that you uncover in research.   </a:t>
            </a:r>
            <a:endParaRPr lang="en-US" sz="1400" kern="100"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US" sz="1800" b="1" kern="0" dirty="0">
                <a:solidFill>
                  <a:srgbClr val="4A4A4A"/>
                </a:solidFill>
                <a:effectLst/>
                <a:latin typeface="Arial" panose="020B0604020202020204" pitchFamily="34" charset="0"/>
                <a:ea typeface="Times New Roman" panose="02020603050405020304" pitchFamily="18" charset="0"/>
              </a:rPr>
              <a:t>Data Copied from other Family Trees</a:t>
            </a:r>
          </a:p>
          <a:p>
            <a:pPr marL="0" indent="0">
              <a:buNone/>
            </a:pPr>
            <a:r>
              <a:rPr lang="en-US" sz="1400" kern="0" dirty="0">
                <a:solidFill>
                  <a:srgbClr val="4A4A4A"/>
                </a:solidFill>
                <a:effectLst/>
                <a:latin typeface="Arial" panose="020B0604020202020204" pitchFamily="34" charset="0"/>
                <a:ea typeface="Times New Roman" panose="02020603050405020304" pitchFamily="18" charset="0"/>
                <a:cs typeface="Times New Roman" panose="02020603050405020304" pitchFamily="18" charset="0"/>
              </a:rPr>
              <a:t>Copying information from another person’s family tree without verifying it first is a recipe for genealogical disaster!  The information that another tree owner found may apply to another person with a similar name or the data may be incorrect altogether.  </a:t>
            </a:r>
            <a:endParaRPr lang="en-US" sz="1400" kern="0" dirty="0">
              <a:solidFill>
                <a:srgbClr val="4A4A4A"/>
              </a:solidFill>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en-US" sz="1800" b="1" kern="0" dirty="0">
                <a:solidFill>
                  <a:srgbClr val="4A4A4A"/>
                </a:solidFill>
                <a:effectLst/>
                <a:latin typeface="Arial" panose="020B0604020202020204" pitchFamily="34" charset="0"/>
                <a:ea typeface="Times New Roman" panose="02020603050405020304" pitchFamily="18" charset="0"/>
              </a:rPr>
              <a:t>Incorrect Records &amp; Indexes</a:t>
            </a:r>
          </a:p>
          <a:p>
            <a:pPr marL="0" indent="0">
              <a:buNone/>
            </a:pPr>
            <a:r>
              <a:rPr lang="en-US" sz="1400" kern="0" dirty="0">
                <a:solidFill>
                  <a:srgbClr val="4A4A4A"/>
                </a:solidFill>
                <a:effectLst/>
                <a:latin typeface="Arial" panose="020B0604020202020204" pitchFamily="34" charset="0"/>
                <a:ea typeface="Times New Roman" panose="02020603050405020304" pitchFamily="18" charset="0"/>
                <a:cs typeface="Arial" panose="020B0604020202020204" pitchFamily="34" charset="0"/>
              </a:rPr>
              <a:t>Not all transcriptions or indexes are perfect. You may find records containing the results of a bad record transcription or poorly indexed/scanned documents.  Machine scanning with AI may help improve these processes/results.  </a:t>
            </a:r>
            <a:r>
              <a:rPr lang="en-US" sz="1400" kern="0" dirty="0">
                <a:solidFill>
                  <a:srgbClr val="4A4A4A"/>
                </a:solidFill>
                <a:latin typeface="Arial" panose="020B0604020202020204" pitchFamily="34" charset="0"/>
                <a:ea typeface="Times New Roman" panose="02020603050405020304" pitchFamily="18" charset="0"/>
                <a:cs typeface="Arial" panose="020B0604020202020204" pitchFamily="34" charset="0"/>
              </a:rPr>
              <a:t>Church Parish records may contain spelling/language interpretation differences and the scribes also may have taken liberty with assumptions on their part.</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en-US" sz="1800" b="1" kern="0" dirty="0">
                <a:solidFill>
                  <a:srgbClr val="4A4A4A"/>
                </a:solidFill>
                <a:effectLst/>
                <a:latin typeface="Arial" panose="020B0604020202020204" pitchFamily="34" charset="0"/>
                <a:ea typeface="Times New Roman" panose="02020603050405020304" pitchFamily="18" charset="0"/>
              </a:rPr>
              <a:t>Typos in Names or Dates </a:t>
            </a:r>
          </a:p>
          <a:p>
            <a:pPr marL="0" indent="0">
              <a:buNone/>
            </a:pPr>
            <a:r>
              <a:rPr lang="en-US" sz="1400" kern="0" dirty="0">
                <a:solidFill>
                  <a:srgbClr val="4A4A4A"/>
                </a:solidFill>
                <a:effectLst/>
                <a:latin typeface="Arial" panose="020B0604020202020204" pitchFamily="34" charset="0"/>
                <a:ea typeface="Times New Roman" panose="02020603050405020304" pitchFamily="18" charset="0"/>
              </a:rPr>
              <a:t>Review your names and dates.  Do take a step back and look for typos.  Look for nicknames and those name changes!   Watch for the “-ova” in female/maiden names.  Don’t forget the diacritics!  Also, make sure your dates are correct and consistently formatted.  Validate using multiple sources when you can. </a:t>
            </a:r>
          </a:p>
          <a:p>
            <a:pPr marL="0" indent="0">
              <a:buNone/>
            </a:pPr>
            <a:r>
              <a:rPr lang="en-US" sz="1800" b="1" kern="0" dirty="0">
                <a:solidFill>
                  <a:srgbClr val="4A4A4A"/>
                </a:solidFill>
                <a:effectLst/>
                <a:latin typeface="Arial" panose="020B0604020202020204" pitchFamily="34" charset="0"/>
                <a:ea typeface="Times New Roman" panose="02020603050405020304" pitchFamily="18" charset="0"/>
              </a:rPr>
              <a:t>The Wrong Ancestor(s) </a:t>
            </a:r>
          </a:p>
          <a:p>
            <a:pPr marL="0" indent="0">
              <a:buNone/>
            </a:pPr>
            <a:r>
              <a:rPr lang="en-US" sz="1400" kern="0" dirty="0">
                <a:solidFill>
                  <a:srgbClr val="4A4A4A"/>
                </a:solidFill>
                <a:effectLst/>
                <a:latin typeface="Arial" panose="020B0604020202020204" pitchFamily="34" charset="0"/>
                <a:ea typeface="Times New Roman" panose="02020603050405020304" pitchFamily="18" charset="0"/>
              </a:rPr>
              <a:t>Do use multiple criteria when searching for ancestors, especially those who had common or like names.  When evaluating records, consider your ancestor’s birth year, occupation, family members and location within a community to make sure you’re following the correct person back in time (in the correct timeframe).</a:t>
            </a:r>
            <a:endParaRPr lang="en-US" sz="1400" kern="1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1700" kern="100" dirty="0">
              <a:latin typeface="Arial" panose="020B0604020202020204" pitchFamily="34" charset="0"/>
              <a:ea typeface="Calibri" panose="020F0502020204030204" pitchFamily="34" charset="0"/>
              <a:cs typeface="Arial" panose="020B0604020202020204" pitchFamily="34" charset="0"/>
            </a:endParaRPr>
          </a:p>
          <a:p>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28671277"/>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2823</TotalTime>
  <Words>4611</Words>
  <Application>Microsoft Office PowerPoint</Application>
  <PresentationFormat>Widescreen</PresentationFormat>
  <Paragraphs>220</Paragraphs>
  <Slides>22</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Arial</vt:lpstr>
      <vt:lpstr>Arial Nova</vt:lpstr>
      <vt:lpstr>Calibri</vt:lpstr>
      <vt:lpstr>Calibri Light</vt:lpstr>
      <vt:lpstr>Georgia</vt:lpstr>
      <vt:lpstr>Google Sans</vt:lpstr>
      <vt:lpstr>lato</vt:lpstr>
      <vt:lpstr>Roboto</vt:lpstr>
      <vt:lpstr>Times New Roman</vt:lpstr>
      <vt:lpstr>ui-sans</vt:lpstr>
      <vt:lpstr>ui-serifed</vt:lpstr>
      <vt:lpstr>Office Theme</vt:lpstr>
      <vt:lpstr>Genealogy – For Beginners &amp; Experts Alike </vt:lpstr>
      <vt:lpstr>PowerPoint Presentation</vt:lpstr>
      <vt:lpstr>PowerPoint Presentation</vt:lpstr>
      <vt:lpstr>PowerPoint Presentation</vt:lpstr>
      <vt:lpstr>PowerPoint Presentation</vt:lpstr>
      <vt:lpstr>PowerPoint Presentation</vt:lpstr>
      <vt:lpstr>So how/where do I start?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Ok, let’s move on and take a look at some available resources…  We’ll talk about these &amp; possibly pull up some examples as time allows.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Genealogy – For Beginners &amp; Experts Alike </dc:title>
  <dc:creator>Maurice Vonasek</dc:creator>
  <cp:lastModifiedBy>Maurice Vonasek</cp:lastModifiedBy>
  <cp:revision>48</cp:revision>
  <dcterms:created xsi:type="dcterms:W3CDTF">2023-11-02T14:29:25Z</dcterms:created>
  <dcterms:modified xsi:type="dcterms:W3CDTF">2023-11-12T17:46:20Z</dcterms:modified>
</cp:coreProperties>
</file>