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06"/>
      </p:cViewPr>
      <p:guideLst/>
    </p:cSldViewPr>
  </p:slideViewPr>
  <p:notesTextViewPr>
    <p:cViewPr>
      <p:scale>
        <a:sx n="1" d="1"/>
        <a:sy n="1" d="1"/>
      </p:scale>
      <p:origin x="0" y="-14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F21DB-149D-401A-B1EB-B025DD8BD23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7AB54-EB62-4965-8C95-9C7AADB04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5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history-of-Poland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ritannica.com/topic/history-of-Hungary" TargetMode="External"/><Relationship Id="rId5" Type="http://schemas.openxmlformats.org/officeDocument/2006/relationships/hyperlink" Target="https://www.britannica.com/topic/Vienna-Award-Europe-1938" TargetMode="External"/><Relationship Id="rId4" Type="http://schemas.openxmlformats.org/officeDocument/2006/relationships/hyperlink" Target="https://www.britannica.com/place/Teschen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Czech-Republic" TargetMode="External"/><Relationship Id="rId3" Type="http://schemas.openxmlformats.org/officeDocument/2006/relationships/hyperlink" Target="https://www.britannica.com/topic/Velvet-Revolution" TargetMode="External"/><Relationship Id="rId7" Type="http://schemas.openxmlformats.org/officeDocument/2006/relationships/hyperlink" Target="https://www.britannica.com/place/Slovaki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ritannica.com/topic/Velvet-Divorce" TargetMode="External"/><Relationship Id="rId5" Type="http://schemas.openxmlformats.org/officeDocument/2006/relationships/hyperlink" Target="https://www.britannica.com/place/Soviet-Union" TargetMode="External"/><Relationship Id="rId4" Type="http://schemas.openxmlformats.org/officeDocument/2006/relationships/hyperlink" Target="https://www.britannica.com/event/Warsaw-Pact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Europe  -  Duchy’s &amp; Kingdoms - From 919 to 1125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82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Czech Regions with Bohemia, Moravia and Silesia overlays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0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Imperial Circles about 1512 – Kingdom of Bohemia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4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1856 Map of the Austrian Empire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1850 Perthes Map – Bohemia, Moravia, Silesia – (note spellings)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8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Böhmen_Mähren_Österreich_Schlesien</a:t>
            </a:r>
            <a:r>
              <a:rPr lang="en-US" dirty="0"/>
              <a:t>  – 1892  -  Austro-Hungarian Empire - Bohemia - pink,  Moravia - yellow,  Silesia - 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Czechoslovakia 1928-1938 – Following WWI…..The 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annexation of the Sudetenland</a:t>
            </a:r>
            <a:r>
              <a:rPr lang="en-US" dirty="0"/>
              <a:t> prior to WWII had begun.</a:t>
            </a:r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Shortly after the Munich verdict,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3"/>
              </a:rPr>
              <a:t>Poland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sent troops to annex the </a:t>
            </a:r>
            <a:r>
              <a:rPr lang="en-US" b="0" i="0" u="sng" dirty="0" err="1">
                <a:effectLst/>
                <a:latin typeface="Georgia" panose="02040502050405020303" pitchFamily="18" charset="0"/>
                <a:hlinkClick r:id="rId4"/>
              </a:rPr>
              <a:t>Teschen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region. By the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5"/>
              </a:rPr>
              <a:t>Vienna Award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(Nov. 2, 1938),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6"/>
              </a:rPr>
              <a:t>Hungary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was granted one-quarter of Slovak and Ruthenian territories. With these amputations by 1938, Czechoslovakia lost about one-third of its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6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Czechoslovakia – 1985 – Following WWII under Communism….this map depicts the Soviet bloc countries before separation.</a:t>
            </a:r>
          </a:p>
          <a:p>
            <a:endParaRPr lang="en-US" dirty="0"/>
          </a:p>
          <a:p>
            <a:r>
              <a:rPr lang="en-US" dirty="0"/>
              <a:t>***Note the </a:t>
            </a:r>
            <a:r>
              <a:rPr lang="en-US" dirty="0" err="1"/>
              <a:t>Kraj</a:t>
            </a:r>
            <a:r>
              <a:rPr lang="en-US" dirty="0"/>
              <a:t> (region) boundary line at </a:t>
            </a:r>
            <a:r>
              <a:rPr lang="en-US"/>
              <a:t>the time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In 1989 the </a:t>
            </a:r>
            <a:r>
              <a:rPr lang="en-US" b="1" i="0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Velvet Revolution</a:t>
            </a:r>
            <a:r>
              <a:rPr lang="en-US" b="1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took place.  The last Soviet troops were withdrawn from Czechoslovakia in June 1991, and the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4"/>
              </a:rPr>
              <a:t>Warsaw Pact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was disbanded,  completing Czechoslovakia’s separation from the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5"/>
              </a:rPr>
              <a:t>Soviet bloc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.  Soon after, the drafting of a new constitution was hindered by differences between political parties, Czech-Slovak tensions on government rule and power struggles.  With the completion of the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6"/>
              </a:rPr>
              <a:t>Velvet Divorce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, the independent countries of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7"/>
              </a:rPr>
              <a:t>Slovakia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and the </a:t>
            </a:r>
            <a:r>
              <a:rPr lang="en-US" b="0" i="0" u="sng" dirty="0">
                <a:effectLst/>
                <a:latin typeface="Georgia" panose="02040502050405020303" pitchFamily="18" charset="0"/>
                <a:hlinkClick r:id="rId8"/>
              </a:rPr>
              <a:t>Czech Republic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were created on Jan. 1, 1993.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Czechia - Czech Republic – Current with major cities/towns &amp; roads – Map we will use to locate emigrating ancestors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64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Slovakia – Slovak Republic – Current with major cities/towns &amp; roads – Map we will use to locate emigrating ancestors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7AB54-EB62-4965-8C95-9C7AADB046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4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A7C1-4596-0A80-52D4-39F6F5458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F3E41-E451-8FFB-4CF4-0992E1235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18F66-93DD-1A61-96EF-90BCE57D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9A72-3D5D-74E1-55B7-88D38EC88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53E01-D008-3E6C-B603-FCD1281F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0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2B30-1B54-E13C-C1C7-1A288C6B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648F3-4276-6AB7-5652-D4FC11D65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5847A-C4C4-9A17-FCBF-C6CDE81C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F75F-2BE3-6066-040B-EA1ACED1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D930C-9982-A37E-CAFB-961B5DB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B4EA2A-261C-5312-B638-AFD5AC2C7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4595AB-A1EA-CE73-2BE4-8B282957A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BE70C-BA0C-769D-3EC1-A13B5A9A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08C1A-1F25-EA08-33E9-07EF601E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02FFC-D6DD-C59B-0DDC-626DF9F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0B74-F7F2-6C64-873F-7B59C955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C343-5D90-9E2E-F8D9-D7E3C747D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057F1-26A9-6C8D-0524-CB772F66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8A50C-60CF-EFA7-94B2-1B4AF25C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2BD4B-2AE9-95A7-75F0-285CBFB4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3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EAE3-EBD6-93AB-B7E8-D1C17690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0E926-EBC0-301B-380D-E4874BE5F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B77B9-643F-02AE-6246-E1BA3F01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A613C-24C8-B570-728B-2B15281C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6005E-972D-769A-B915-8FA7F11F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B08E-7128-1311-88BA-632E930E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9852F-DDA5-BD0F-9618-EAE36CE7F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9911F-A2AC-35E4-B1DE-8AA2BD3D1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80D1C-E191-BFEE-75D5-328B52D7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9687F-80A3-460D-9058-496B01A1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49AE8-F72F-A749-2CEC-720C6981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0EC56-44C2-7DE9-57F2-B0EDC4DE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1AB5E-4046-5DA0-B1C3-C04320970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50134-1A11-38C9-4841-7B5F0F29A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48481-1D15-FF9F-0675-23750A7B6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F2CC0-E9F4-276A-2289-DD90003F9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64C57B-C462-7072-5417-470D2B4D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F48D6-78B4-5768-3A72-2D49363E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605EF-7367-676E-7554-D8CAB3A8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BC71-7BFD-E249-6851-36F30D57C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28FE6-D5CF-CE71-C21C-575BD3E0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787E6-8C20-E820-887A-3F752B76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21938-BEB9-1A00-320A-5BEFA769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8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FFABE-8A2C-417A-99E1-6976450C4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67AF3-AF42-FC53-8EF4-A051E4BB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BBCF6-2599-9D32-0B2B-842B92D2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6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0F88-FD18-75B5-72E1-F8D355FFB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5E85-B11B-B53D-96F8-0297A3FC2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5EA60-7930-1898-8A67-3D1589930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A7A4D-EE23-CE45-3CBF-BFC3329F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DFCE5-B64B-974F-E7FE-F2BC54D3F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A5554-03D3-B290-A69D-51407B73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4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181F-3BEC-DA17-13F5-9750B5A7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72CCC-8661-26D9-104F-692DEBC1B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10146-748B-481C-B7EA-C28F52B67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030F4-BDC9-9D09-17E0-71671996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04CEB-EAFD-8E48-3DAB-09C26C53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194F1-E672-4A0C-2182-53101660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8EC4B-FC48-6291-4044-B1D9F692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F8596-D224-72B0-AA20-607C670B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6A0BC-B3F9-E8D0-EC2C-2CA22D8A7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3364-7369-4A98-B06C-B9F00CB107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05F5-3FA8-5B3C-975A-39E389C52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63A51-916F-92E6-5724-DC8459D0B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C0D27-15FA-430F-8C21-192B42EB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F1CE-D804-C423-36EF-B91E1FC36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505" y="2752651"/>
            <a:ext cx="10149526" cy="1451727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‘Ancestral Mapping of the Czech Lands’</a:t>
            </a:r>
            <a:r>
              <a:rPr lang="en-US" sz="44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endParaRPr lang="en-US" sz="4400" b="1" dirty="0">
              <a:latin typeface="Palatino Linotype" panose="020405020505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CD9D-78BF-B00C-CF86-D1C60A01E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0752"/>
            <a:ext cx="9144000" cy="1036996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‘Ancestral Mapping of Czechia’</a:t>
            </a:r>
            <a:r>
              <a:rPr lang="en-US" sz="2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8C74-8057-26EC-B5A6-6D87ADBC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Slovakia / Slovak Republic today…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107A3-863A-EFBC-7544-4D7F03065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9" y="1477820"/>
            <a:ext cx="10047201" cy="51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8D4C6-E1E7-8EBD-182F-81B33673B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8" y="266615"/>
            <a:ext cx="11390453" cy="65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465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CB2A-F025-E0F9-DE50-65BE5112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030" y="1342416"/>
            <a:ext cx="1736995" cy="7149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43E39B1-8ECF-629F-514D-3122415068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" b="1163"/>
          <a:stretch>
            <a:fillRect/>
          </a:stretch>
        </p:blipFill>
        <p:spPr>
          <a:xfrm>
            <a:off x="1534616" y="-1117"/>
            <a:ext cx="9122767" cy="685911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B529-B8BA-2248-715F-64049EEF0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82894" y="3822970"/>
            <a:ext cx="589131" cy="204601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99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C1233-0E59-2325-E040-52EADB38A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5" y="268063"/>
            <a:ext cx="6062030" cy="658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2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4988B-583A-1B50-EC8B-79AC3C2E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44" y="64655"/>
            <a:ext cx="8533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7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77BFC-2AE7-FCC7-7C2A-33BE8E4E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68" y="0"/>
            <a:ext cx="8302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91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291A3-AA15-F16C-177C-259F539C4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96" y="0"/>
            <a:ext cx="9128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7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C280E-04C6-3591-EEE6-645DA0D9A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" y="671209"/>
            <a:ext cx="12055737" cy="54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56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87177-D381-E94C-F16C-7AD9ABF0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2" y="49515"/>
            <a:ext cx="10457234" cy="67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2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9598-E736-AFA3-3D9D-9195380FE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Czechia / Czech Republic today…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4EEB5-82CE-3E44-2EE8-C217F47A0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93" y="1477818"/>
            <a:ext cx="8621414" cy="52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340</Words>
  <Application>Microsoft Office PowerPoint</Application>
  <PresentationFormat>Widescreen</PresentationFormat>
  <Paragraphs>30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-apple-system</vt:lpstr>
      <vt:lpstr>Arial</vt:lpstr>
      <vt:lpstr>Calibri</vt:lpstr>
      <vt:lpstr>Calibri Light</vt:lpstr>
      <vt:lpstr>Georgia</vt:lpstr>
      <vt:lpstr>Palatino Linotype</vt:lpstr>
      <vt:lpstr>Office Theme</vt:lpstr>
      <vt:lpstr>‘Ancestral Mapping of the Czech Lands’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Czechia / Czech Republic today…</vt:lpstr>
      <vt:lpstr>            Slovakia / Slovak Republic today…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‘Ancestral Mapping of the Czech Lands’ </dc:title>
  <dc:creator>Maurice Vonasek</dc:creator>
  <cp:lastModifiedBy>Maurice Vonasek</cp:lastModifiedBy>
  <cp:revision>5</cp:revision>
  <dcterms:created xsi:type="dcterms:W3CDTF">2023-10-12T21:48:01Z</dcterms:created>
  <dcterms:modified xsi:type="dcterms:W3CDTF">2023-10-13T17:22:08Z</dcterms:modified>
</cp:coreProperties>
</file>