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67" r:id="rId3"/>
    <p:sldId id="263" r:id="rId4"/>
    <p:sldId id="259" r:id="rId5"/>
    <p:sldId id="258" r:id="rId6"/>
    <p:sldId id="260" r:id="rId7"/>
    <p:sldId id="266" r:id="rId8"/>
    <p:sldId id="268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48" d="100"/>
          <a:sy n="48" d="100"/>
        </p:scale>
        <p:origin x="-672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Gotham" panose="0200050402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56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35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otham" panose="02000504020000020004" pitchFamily="2" charset="0"/>
              </a:defRPr>
            </a:lvl1pPr>
            <a:lvl2pPr>
              <a:defRPr>
                <a:latin typeface="Gotham" panose="02000504020000020004" pitchFamily="2" charset="0"/>
              </a:defRPr>
            </a:lvl2pPr>
            <a:lvl3pPr>
              <a:defRPr>
                <a:latin typeface="Gotham" panose="02000504020000020004" pitchFamily="2" charset="0"/>
              </a:defRPr>
            </a:lvl3pPr>
            <a:lvl4pPr>
              <a:defRPr>
                <a:latin typeface="Gotham" panose="02000504020000020004" pitchFamily="2" charset="0"/>
              </a:defRPr>
            </a:lvl4pPr>
            <a:lvl5pPr>
              <a:defRPr>
                <a:latin typeface="Gotham" panose="0200050402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48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Gotham" panose="02000504020000020004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46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Gotham" panose="02000504020000020004" pitchFamily="2" charset="0"/>
              </a:defRPr>
            </a:lvl1pPr>
            <a:lvl2pPr>
              <a:defRPr>
                <a:latin typeface="Gotham" panose="02000504020000020004" pitchFamily="2" charset="0"/>
              </a:defRPr>
            </a:lvl2pPr>
            <a:lvl3pPr>
              <a:defRPr>
                <a:latin typeface="Gotham" panose="02000504020000020004" pitchFamily="2" charset="0"/>
              </a:defRPr>
            </a:lvl3pPr>
            <a:lvl4pPr>
              <a:defRPr>
                <a:latin typeface="Gotham" panose="02000504020000020004" pitchFamily="2" charset="0"/>
              </a:defRPr>
            </a:lvl4pPr>
            <a:lvl5pPr>
              <a:defRPr>
                <a:latin typeface="Gotham" panose="0200050402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Gotham" panose="02000504020000020004" pitchFamily="2" charset="0"/>
              </a:defRPr>
            </a:lvl1pPr>
            <a:lvl2pPr>
              <a:defRPr>
                <a:latin typeface="Gotham" panose="02000504020000020004" pitchFamily="2" charset="0"/>
              </a:defRPr>
            </a:lvl2pPr>
            <a:lvl3pPr>
              <a:defRPr>
                <a:latin typeface="Gotham" panose="02000504020000020004" pitchFamily="2" charset="0"/>
              </a:defRPr>
            </a:lvl3pPr>
            <a:lvl4pPr>
              <a:defRPr>
                <a:latin typeface="Gotham" panose="02000504020000020004" pitchFamily="2" charset="0"/>
              </a:defRPr>
            </a:lvl4pPr>
            <a:lvl5pPr>
              <a:defRPr>
                <a:latin typeface="Gotham" panose="0200050402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75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87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43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Eras Medium ITC" panose="020B06020305040208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52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11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44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667126"/>
            <a:ext cx="4259053" cy="31908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16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88533"/>
            <a:ext cx="10515600" cy="4788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76786"/>
            <a:ext cx="12192000" cy="281214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Eras Medium ITC" panose="020B0602030504020804" pitchFamily="34" charset="0"/>
              </a:defRPr>
            </a:lvl1pPr>
          </a:lstStyle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116" y="5926742"/>
            <a:ext cx="3734350" cy="50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799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Eras Demi ITC" panose="020B08050305040208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3"/>
          </a:solidFill>
          <a:latin typeface="Gotham" panose="0200050402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Gotham" panose="0200050402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Gotham" panose="0200050402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Gotham" panose="0200050402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Gotham" panose="0200050402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" r="36205" b="-1444"/>
          <a:stretch/>
        </p:blipFill>
        <p:spPr>
          <a:xfrm>
            <a:off x="200195" y="4333220"/>
            <a:ext cx="4665897" cy="2414212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/>
        </p:nvSpPr>
        <p:spPr>
          <a:xfrm>
            <a:off x="0" y="6539593"/>
            <a:ext cx="12192000" cy="318407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456" y="2655250"/>
            <a:ext cx="5155088" cy="6873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138160" y="5818909"/>
            <a:ext cx="4053840" cy="64839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0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Standard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8533"/>
            <a:ext cx="6963888" cy="478843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Regulated Medical Waste Disposal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Pharmaceutical Disposal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OSHA Compliance Training  </a:t>
            </a:r>
          </a:p>
          <a:p>
            <a:endParaRPr lang="en-US" dirty="0"/>
          </a:p>
          <a:p>
            <a:r>
              <a:rPr lang="en-US" dirty="0"/>
              <a:t>Coming Soon…</a:t>
            </a:r>
          </a:p>
          <a:p>
            <a:pPr lvl="1"/>
            <a:r>
              <a:rPr lang="en-US" sz="1600" dirty="0"/>
              <a:t>Hazardous Waste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6320" y="1030463"/>
            <a:ext cx="2043293" cy="14384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50774" y="2468942"/>
            <a:ext cx="1405546" cy="17275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86" y="3230088"/>
            <a:ext cx="3221247" cy="2521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218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9174" y="72870"/>
            <a:ext cx="120228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accent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Save your customers from fees and price increases!</a:t>
            </a:r>
            <a:endParaRPr lang="en-US" sz="4000" dirty="0">
              <a:solidFill>
                <a:schemeClr val="accent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2306" y="881819"/>
            <a:ext cx="102067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They’re already paying for medical waste disposal.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2800" dirty="0"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hey have to)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They trust you to provide value to their business.</a:t>
            </a:r>
          </a:p>
          <a:p>
            <a:endParaRPr lang="en-US" sz="28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Often, customers have no idea there’s an alternative to their current vendor. It’s assumed they’re a utility.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Their bills go up </a:t>
            </a:r>
            <a:r>
              <a:rPr lang="en-US" sz="2800" smtClean="0">
                <a:latin typeface="Helvetica" panose="020B0604020202020204" pitchFamily="34" charset="0"/>
                <a:cs typeface="Helvetica" panose="020B0604020202020204" pitchFamily="34" charset="0"/>
              </a:rPr>
              <a:t>and up, </a:t>
            </a: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and they don’t even notice!!!</a:t>
            </a:r>
          </a:p>
        </p:txBody>
      </p:sp>
      <p:sp>
        <p:nvSpPr>
          <p:cNvPr id="5" name="Footer Placeholder 4"/>
          <p:cNvSpPr txBox="1">
            <a:spLocks/>
          </p:cNvSpPr>
          <p:nvPr/>
        </p:nvSpPr>
        <p:spPr>
          <a:xfrm>
            <a:off x="0" y="6539593"/>
            <a:ext cx="12192000" cy="318407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3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9046" y="72870"/>
            <a:ext cx="54938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accent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is MedPro Disposal?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535" y="72870"/>
            <a:ext cx="4182465" cy="23770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9046" y="951958"/>
            <a:ext cx="7469192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Formed in 2009, local to Chicago.</a:t>
            </a:r>
          </a:p>
          <a:p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Expanded to cover:</a:t>
            </a:r>
          </a:p>
          <a:p>
            <a:r>
              <a:rPr lang="en-US" sz="115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46</a:t>
            </a:r>
            <a:r>
              <a:rPr lang="en-US" sz="5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of </a:t>
            </a:r>
            <a:r>
              <a:rPr lang="en-US" sz="115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50</a:t>
            </a:r>
            <a:r>
              <a:rPr lang="en-US" sz="5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states</a:t>
            </a:r>
          </a:p>
          <a:p>
            <a:endParaRPr lang="en-US" sz="32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 reason we expanded nationally:</a:t>
            </a:r>
          </a:p>
          <a:p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We heard the same complaints over and over, like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a broken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record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</p:txBody>
      </p:sp>
      <p:sp>
        <p:nvSpPr>
          <p:cNvPr id="5" name="Footer Placeholder 4"/>
          <p:cNvSpPr txBox="1">
            <a:spLocks/>
          </p:cNvSpPr>
          <p:nvPr/>
        </p:nvSpPr>
        <p:spPr>
          <a:xfrm>
            <a:off x="0" y="6539593"/>
            <a:ext cx="12192000" cy="318407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00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9174" y="72870"/>
            <a:ext cx="85619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most customers experience</a:t>
            </a:r>
            <a:endParaRPr lang="en-US" sz="4400" dirty="0">
              <a:solidFill>
                <a:schemeClr val="accent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0304" y="842311"/>
            <a:ext cx="926853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lvl="1"/>
            <a:r>
              <a:rPr lang="en-US" sz="28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“I got my bill and it’s 20% higher than last month.”</a:t>
            </a:r>
          </a:p>
          <a:p>
            <a:pPr lvl="1"/>
            <a:endParaRPr lang="en-US" sz="2800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/>
            <a:r>
              <a:rPr lang="en-US" sz="28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“Why do I have to pay a $150 environmental fee?”</a:t>
            </a:r>
            <a:endParaRPr lang="en-US" sz="5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2800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72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83%</a:t>
            </a: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of your customers are likely </a:t>
            </a:r>
            <a:r>
              <a:rPr lang="en-US" sz="28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overpaying</a:t>
            </a:r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for their medical waste disposal. </a:t>
            </a:r>
          </a:p>
          <a:p>
            <a:endParaRPr lang="en-US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Many are completely unaware of an alternative solution.</a:t>
            </a:r>
          </a:p>
          <a:p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/>
        </p:nvSpPr>
        <p:spPr>
          <a:xfrm>
            <a:off x="0" y="6539593"/>
            <a:ext cx="12192000" cy="318407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1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9174" y="72870"/>
            <a:ext cx="21932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Savings</a:t>
            </a:r>
            <a:endParaRPr lang="en-US" sz="4400" dirty="0">
              <a:solidFill>
                <a:schemeClr val="accent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9045" y="862314"/>
            <a:ext cx="8292623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 average physician’s office that switches to MedPro saves:</a:t>
            </a:r>
          </a:p>
          <a:p>
            <a:r>
              <a:rPr lang="en-US" sz="115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$2,850</a:t>
            </a:r>
            <a:r>
              <a:rPr lang="en-US" sz="5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per year</a:t>
            </a:r>
          </a:p>
          <a:p>
            <a:endParaRPr lang="en-US" sz="2800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8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 most we’ve saved a facility (so far):</a:t>
            </a:r>
          </a:p>
          <a:p>
            <a:r>
              <a:rPr lang="en-US" sz="9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$99,432 </a:t>
            </a:r>
            <a:r>
              <a:rPr lang="en-US" sz="5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per year!</a:t>
            </a:r>
            <a:endParaRPr lang="en-US" sz="5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/>
        </p:nvSpPr>
        <p:spPr>
          <a:xfrm>
            <a:off x="0" y="6539593"/>
            <a:ext cx="12192000" cy="318407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69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9174" y="72870"/>
            <a:ext cx="21291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Outliers</a:t>
            </a:r>
            <a:endParaRPr lang="en-US" sz="4400" dirty="0">
              <a:solidFill>
                <a:schemeClr val="accent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9044" y="921691"/>
            <a:ext cx="8747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What MedPro is doing for customers in Illinois:</a:t>
            </a:r>
          </a:p>
        </p:txBody>
      </p:sp>
      <p:sp>
        <p:nvSpPr>
          <p:cNvPr id="4" name="Rectangle 3"/>
          <p:cNvSpPr/>
          <p:nvPr/>
        </p:nvSpPr>
        <p:spPr>
          <a:xfrm>
            <a:off x="129174" y="1958492"/>
            <a:ext cx="987322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Surgery Center: $54,601 saved per year</a:t>
            </a:r>
          </a:p>
          <a:p>
            <a:pPr lvl="2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$163,803 over course of the contract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Healthcare Clinic: $39,072 saved per year</a:t>
            </a:r>
          </a:p>
          <a:p>
            <a:pPr lvl="2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$117,216 over the course of the contract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Funeral Home: $34,200 saved per year</a:t>
            </a:r>
          </a:p>
          <a:p>
            <a:pPr lvl="2"/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$102,600 over the course of the contract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/>
        </p:nvSpPr>
        <p:spPr>
          <a:xfrm>
            <a:off x="0" y="6539593"/>
            <a:ext cx="12192000" cy="318407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26" name="Picture 2" descr="https://data.illinois.gov/api/assets/3E3290FE-B3A6-4D0A-97AD-F6AA25E01B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6494" y="921691"/>
            <a:ext cx="2509890" cy="4149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02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WIIFM – What’s In It For Me?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Possible entrée into new markets </a:t>
            </a:r>
            <a:r>
              <a:rPr lang="en-US" dirty="0" smtClean="0"/>
              <a:t>-  MedPro users include physician, dental and veterinary offices as well as funeral homes.  Representing MedPro can help you expand your client base.</a:t>
            </a:r>
          </a:p>
          <a:p>
            <a:r>
              <a:rPr lang="en-US" b="1" dirty="0" smtClean="0"/>
              <a:t>Relationship builder </a:t>
            </a:r>
            <a:r>
              <a:rPr lang="en-US" dirty="0" smtClean="0"/>
              <a:t>– By representing MedPro, you are offering your clients a solution, which will enhance their bottom line.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Commissions</a:t>
            </a:r>
            <a:r>
              <a:rPr lang="en-US" dirty="0" smtClean="0"/>
              <a:t> – MedPro representatives receive commission for the entire duration of the waste contract</a:t>
            </a:r>
          </a:p>
          <a:p>
            <a:r>
              <a:rPr lang="en-US" b="1" dirty="0" smtClean="0"/>
              <a:t>Awesome Support Team </a:t>
            </a:r>
            <a:r>
              <a:rPr lang="en-US" dirty="0" smtClean="0"/>
              <a:t>– We understand that your time is valuable.  Our team does all follow up and customer service for the leads you submit!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335252"/>
      </p:ext>
    </p:extLst>
  </p:cSld>
  <p:clrMapOvr>
    <a:masterClrMapping/>
  </p:clrMapOvr>
</p:sld>
</file>

<file path=ppt/theme/theme1.xml><?xml version="1.0" encoding="utf-8"?>
<a:theme xmlns:a="http://schemas.openxmlformats.org/drawingml/2006/main" name="MedPro 2015 PP Template">
  <a:themeElements>
    <a:clrScheme name="Custom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77BD43"/>
      </a:accent1>
      <a:accent2>
        <a:srgbClr val="286141"/>
      </a:accent2>
      <a:accent3>
        <a:srgbClr val="808285"/>
      </a:accent3>
      <a:accent4>
        <a:srgbClr val="00839B"/>
      </a:accent4>
      <a:accent5>
        <a:srgbClr val="D34727"/>
      </a:accent5>
      <a:accent6>
        <a:srgbClr val="918655"/>
      </a:accent6>
      <a:hlink>
        <a:srgbClr val="99CA3C"/>
      </a:hlink>
      <a:folHlink>
        <a:srgbClr val="B9D181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0" id="{83CD6B2E-3051-46F4-8C34-282C11943A80}" vid="{16341DF1-9FFE-4F66-9153-31CBBDDBAFF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MedPro PPT (2015)</Template>
  <TotalTime>3337</TotalTime>
  <Words>367</Words>
  <Application>Microsoft Office PowerPoint</Application>
  <PresentationFormat>Custom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MedPro 2015 PP Template</vt:lpstr>
      <vt:lpstr>PowerPoint Presentation</vt:lpstr>
      <vt:lpstr>Standard Services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WIIFM – What’s In It For Me?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Nelson</dc:creator>
  <cp:lastModifiedBy>Steven R. Shepherd</cp:lastModifiedBy>
  <cp:revision>76</cp:revision>
  <cp:lastPrinted>2016-06-13T22:23:26Z</cp:lastPrinted>
  <dcterms:created xsi:type="dcterms:W3CDTF">2015-01-29T22:28:22Z</dcterms:created>
  <dcterms:modified xsi:type="dcterms:W3CDTF">2016-07-24T18:55:41Z</dcterms:modified>
</cp:coreProperties>
</file>