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4" r:id="rId3"/>
    <p:sldId id="288" r:id="rId4"/>
    <p:sldId id="290" r:id="rId5"/>
    <p:sldId id="293" r:id="rId6"/>
    <p:sldId id="299" r:id="rId7"/>
    <p:sldId id="289" r:id="rId8"/>
    <p:sldId id="292" r:id="rId9"/>
    <p:sldId id="300" r:id="rId10"/>
    <p:sldId id="291" r:id="rId11"/>
    <p:sldId id="296" r:id="rId12"/>
    <p:sldId id="301" r:id="rId13"/>
    <p:sldId id="256" r:id="rId14"/>
    <p:sldId id="297" r:id="rId15"/>
    <p:sldId id="29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sser, David" initials="GD" lastIdx="1" clrIdx="0">
    <p:extLst>
      <p:ext uri="{19B8F6BF-5375-455C-9EA6-DF929625EA0E}">
        <p15:presenceInfo xmlns:p15="http://schemas.microsoft.com/office/powerpoint/2012/main" userId="S-1-5-21-2043691145-791443310-1848903544-5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B153-39E5-4217-90DF-1A13F634577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87AD8-2E56-4977-BD9D-3766FCB10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2018 Commitment to implement an outdoor lighting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Coming up on a year and a half now, so we wanted to provide an update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Here’s how it started for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7EAA8-3E4C-4E68-AB6D-CE4F3313D4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#1 How I first learned about the OL Program</a:t>
            </a:r>
          </a:p>
          <a:p>
            <a:endParaRPr lang="en-US" dirty="0"/>
          </a:p>
          <a:p>
            <a:r>
              <a:rPr lang="en-US" dirty="0"/>
              <a:t>#2 Getting started, a couple people came up to me and said “   “</a:t>
            </a:r>
          </a:p>
          <a:p>
            <a:endParaRPr lang="en-US" dirty="0"/>
          </a:p>
          <a:p>
            <a:r>
              <a:rPr lang="en-US" dirty="0"/>
              <a:t>#3 When discussing the best way to get started</a:t>
            </a:r>
          </a:p>
          <a:p>
            <a:endParaRPr lang="en-US" dirty="0"/>
          </a:p>
          <a:p>
            <a:r>
              <a:rPr lang="en-US" dirty="0"/>
              <a:t>#4 Not shown: </a:t>
            </a:r>
          </a:p>
          <a:p>
            <a:r>
              <a:rPr lang="en-US" dirty="0"/>
              <a:t>We have all heard the saying “stuff flows down hill”……Well my favorite quote was, congratulations Brad, you are the new OL Coordinator!</a:t>
            </a:r>
          </a:p>
          <a:p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2017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YL to OL Conversion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Consolidation of Light I.D.’s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2018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Commitment to the OL Program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Creating OL Coordinator position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2019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Brad will give us an overall update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Without any doubt, one thing’s for certain……we have the right individual in the position of OL </a:t>
            </a:r>
            <a:r>
              <a:rPr lang="en-US" dirty="0" err="1"/>
              <a:t>Cordinator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7EAA8-3E4C-4E68-AB6D-CE4F3313D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7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7A32-6A68-45F6-9613-05721C8EA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7E6B7-54ED-41E6-8BFB-D803E23C2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201FD-AA90-46D3-AE2C-7987CA6E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2B1A5-99E7-465D-9537-08887AD1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C0B8B-61C6-4C07-934C-590C0A2E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7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D855-6450-45F2-8A1B-77B397080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A759B-612F-4E59-9B2D-CCC9E9938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4169C-B8A4-46A6-A912-A58224CB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9D77-93F1-4C34-993D-0F3BEBEA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DA11E-3290-4AC1-ABE1-E3A95A84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6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F2A61-653D-4B74-85B3-B83604245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D2A1B-6FF5-4B93-80FD-ADFB3738F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A9F24-4A0B-4E54-9DD7-4B788A92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CA8F3-2BD5-4D18-9BBD-DF5760AF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D12E8-D017-4D55-9B76-51B9CBFA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0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90CA-F140-4BD5-90E3-7B5DACDCE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D131-9EF8-4E2B-A176-15753B4C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91FCE-44B2-447C-B97A-6DF320ED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0FBA2-B293-4094-A76F-D2EE5346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146C3-A949-43B9-8D26-FBDF1CF0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4AF6-4AE0-48CD-956E-148EB7C6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F2F90-7EB3-4EF9-854C-61031CD2D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CCD7A-FBF8-4E19-965A-6A747B31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AD15F-AFE0-478D-8403-EFC91844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740FA-576F-4369-9609-65F35B4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EBEB-C786-42F4-B1B7-510210E9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7910-895E-446C-9DAC-6FDAAC194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4812E-7D3D-4065-B54F-AAB723478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E6BE6-E231-4D78-9D0D-135081D0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0B6C3-CE6B-42FD-8B16-B3E37A3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DA3E4-9316-43BD-96C1-1619B8ED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B0E4B-761B-460C-AA65-56B894D29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B5E38-9C4D-410E-B5C0-78080F45C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F6C89-5A7D-4FB6-9EFD-6F543E15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07EC0-41D7-4C2F-A66C-AE5C7F6FE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60407-909C-49AB-9615-7A0F936A5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CA67E-5AC7-4C1F-9747-5DF33937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A745B-C607-49B3-A0AF-91B6D0A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FC889-CA88-49CF-8C56-CE0A4F4A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9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34CF-E87A-4791-9788-D7A7BEA7D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BE6C4-1305-4371-B412-B573AD0E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061D6-FED8-4B22-93D8-647014CC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F78F5-4848-4DD8-BAB4-FC881B6F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2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07C70-2514-4B3C-8D37-731CDDAA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EF80B-0CB4-4C14-B861-86E751C5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73598-5C84-4057-9FE0-791067E1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3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8070-FDA8-499D-9EDB-09EF35D34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F16E-C4A2-4EFD-8177-B51FF15B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FD9D9-E8ED-4690-9D33-C844E1268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2CC04-CFC5-47FC-9FAE-4AE9D02F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0568E-0DA9-4AB4-8AC7-373D4BF5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6BC98-5A73-4385-8DA3-9FC5DA74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47A1-40B3-4004-8533-C539AD6E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94946-3032-4C4E-B580-8F2D2502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CA5AE-CB79-4EAB-95AE-F43A3A13A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69038-51D1-4A50-BEB7-8B7F5483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8A97-0667-4510-B443-434B33B2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8816-B453-4C12-B086-5A925C30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4FEEF-012D-42EE-8D6B-F1F6605E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BCE1C-7892-4A52-8BF1-686F66BF1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E451B-3E5B-4764-A943-DF516E008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4705-9274-4929-BEC8-5B91008C5BB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0731A-6ADB-4F73-97C4-5814934FD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B6A4-B3A1-4082-8946-C8DEDA6F7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5C80-9F1D-4CAA-8610-32FDF27B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5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5FDB-564F-47A7-999F-615102F44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3" y="2130641"/>
            <a:ext cx="10702954" cy="2733907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lgerian" panose="04020705040A02060702" pitchFamily="82" charset="0"/>
              </a:rPr>
            </a:b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UNION POWER COOPERATIVE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Outdoor Lighting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7E700-F242-4313-9367-1C0B97625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727" y="3355596"/>
            <a:ext cx="9439275" cy="1111008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latin typeface="Algerian" panose="04020705040A02060702" pitchFamily="82" charset="0"/>
            </a:endParaRPr>
          </a:p>
          <a:p>
            <a:endParaRPr lang="en-US" dirty="0">
              <a:latin typeface="Algerian" panose="04020705040A02060702" pitchFamily="82" charset="0"/>
            </a:endParaRPr>
          </a:p>
          <a:p>
            <a:r>
              <a:rPr lang="en-US" dirty="0">
                <a:latin typeface="Algerian" panose="04020705040A02060702" pitchFamily="82" charset="0"/>
              </a:rPr>
              <a:t>04/24/24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8DE69B-7303-406B-9AC0-7D15DCDDA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60" y="475046"/>
            <a:ext cx="1518407" cy="15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1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636B-48A3-47DD-8BCD-F7CD82B0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Improvements Made: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DCD-E281-450B-8F2E-016EC704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960"/>
            <a:ext cx="10515600" cy="492700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1" dirty="0"/>
              <a:t>OL Repair Orders now include:</a:t>
            </a:r>
          </a:p>
          <a:p>
            <a:pPr lvl="2"/>
            <a:r>
              <a:rPr lang="en-US" sz="2800" dirty="0"/>
              <a:t>Confirmation of the Union Power Pole Number OL is on</a:t>
            </a:r>
          </a:p>
          <a:p>
            <a:pPr lvl="2"/>
            <a:r>
              <a:rPr lang="en-US" sz="2800" dirty="0"/>
              <a:t>What was found</a:t>
            </a:r>
          </a:p>
          <a:p>
            <a:pPr lvl="3"/>
            <a:r>
              <a:rPr lang="en-US" sz="2800" dirty="0"/>
              <a:t>Existing wattage/type/any damage/tampering</a:t>
            </a:r>
          </a:p>
          <a:p>
            <a:pPr lvl="2"/>
            <a:r>
              <a:rPr lang="en-US" sz="2800" dirty="0"/>
              <a:t>What work was completed</a:t>
            </a:r>
          </a:p>
          <a:p>
            <a:pPr lvl="3"/>
            <a:r>
              <a:rPr lang="en-US" sz="2800" dirty="0"/>
              <a:t>Summarize work completed/additional information necessary</a:t>
            </a:r>
          </a:p>
          <a:p>
            <a:pPr lvl="2"/>
            <a:r>
              <a:rPr lang="en-US" sz="2800" dirty="0"/>
              <a:t>Employee Number</a:t>
            </a:r>
          </a:p>
          <a:p>
            <a:pPr lvl="3"/>
            <a:r>
              <a:rPr lang="en-US" sz="2800" dirty="0"/>
              <a:t>Operations enters employee ID #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636B-48A3-47DD-8BCD-F7CD82B0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Improvements Made</a:t>
            </a:r>
            <a:r>
              <a:rPr lang="en-US" sz="3600" b="1" dirty="0"/>
              <a:t> </a:t>
            </a:r>
            <a:r>
              <a:rPr lang="en-US" sz="3600" dirty="0"/>
              <a:t>(continued):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DCD-E281-450B-8F2E-016EC704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960"/>
            <a:ext cx="10515600" cy="492700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b="1" dirty="0"/>
              <a:t>Warranties: </a:t>
            </a:r>
          </a:p>
          <a:p>
            <a:pPr lvl="2"/>
            <a:r>
              <a:rPr lang="en-US" sz="2800" dirty="0"/>
              <a:t>250 Long Life LED photocells. Manufacturer defect $6,500.00</a:t>
            </a:r>
          </a:p>
          <a:p>
            <a:pPr lvl="2"/>
            <a:r>
              <a:rPr lang="en-US" sz="2800" dirty="0"/>
              <a:t>2023 LED Replacement fixtures due to warranty $7,593.00 (18 fixtures)</a:t>
            </a:r>
          </a:p>
          <a:p>
            <a:pPr lvl="2"/>
            <a:r>
              <a:rPr lang="en-US" sz="2800" dirty="0"/>
              <a:t>2024 LED Replacement fixtures to date $6,550.00 (17 fixtures)</a:t>
            </a:r>
          </a:p>
          <a:p>
            <a:pPr lvl="2"/>
            <a:r>
              <a:rPr lang="en-US" sz="2800" dirty="0"/>
              <a:t>2022, 2023, 2024 (purple lights) 210 fixtures (2 for 1)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4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48FDD9-56D5-44EF-BE82-A891800B5FE6}"/>
              </a:ext>
            </a:extLst>
          </p:cNvPr>
          <p:cNvSpPr/>
          <p:nvPr/>
        </p:nvSpPr>
        <p:spPr>
          <a:xfrm>
            <a:off x="381740" y="408373"/>
            <a:ext cx="1337443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Improvements Made </a:t>
            </a:r>
            <a:r>
              <a:rPr lang="en-US" sz="3600" dirty="0"/>
              <a:t>(continued):</a:t>
            </a:r>
          </a:p>
          <a:p>
            <a:pPr lvl="1"/>
            <a:r>
              <a:rPr lang="en-US" sz="2800" b="1" dirty="0"/>
              <a:t>Improved reporting: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Approximately 500+ Outdoor Lighting services orders produced monthly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Survey 123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800" dirty="0"/>
              <a:t>Implemented contractors to report light fixture status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800" dirty="0"/>
              <a:t>Day burner/no bulb/fixture broke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GIS Light Job emails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System Ops storm related or public related emails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Report IQ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0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E939-D2E3-4DB0-A7B6-6B870BE72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20A24-6E8D-4845-9E36-CA81E0835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217167-89F5-4812-860D-DDFC8785F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837"/>
            <a:ext cx="12192000" cy="533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8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AD27D-90EA-4B84-B38D-07DC74AB46A5}"/>
              </a:ext>
            </a:extLst>
          </p:cNvPr>
          <p:cNvSpPr/>
          <p:nvPr/>
        </p:nvSpPr>
        <p:spPr>
          <a:xfrm>
            <a:off x="550415" y="355107"/>
            <a:ext cx="104578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Next?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Field/Paperwork Audits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advantage of conferences, plant tours, manufacturing tours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Training; Field and Office personnel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collaboration, training, awareness of practices and policies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TAKES A VILLAGE!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47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5960DD-F044-4935-BDBC-DDB7DD4C816B}"/>
              </a:ext>
            </a:extLst>
          </p:cNvPr>
          <p:cNvSpPr/>
          <p:nvPr/>
        </p:nvSpPr>
        <p:spPr>
          <a:xfrm>
            <a:off x="4785065" y="3244334"/>
            <a:ext cx="3320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3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801079-8E84-42AD-A24E-444FAA98B079}"/>
              </a:ext>
            </a:extLst>
          </p:cNvPr>
          <p:cNvSpPr/>
          <p:nvPr/>
        </p:nvSpPr>
        <p:spPr>
          <a:xfrm>
            <a:off x="989901" y="738231"/>
            <a:ext cx="93201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 Yard Light System conversion to Outdoor Light System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Created an Outdoor Light Coordinator position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Company-wide buy-in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Recognized an initial 3-5 year project to identify/align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27,000+ active lights, 7,000+ inactive lights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COSS study and complete overhaul of I.D.’s, Rates and Types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346E-CFD0-41C0-9ED8-B60763A3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950"/>
            <a:ext cx="10515600" cy="78017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Initial Quotes: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11FDF-6789-4910-AD8F-77192C4E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127"/>
            <a:ext cx="10515600" cy="4901837"/>
          </a:xfrm>
        </p:spPr>
        <p:txBody>
          <a:bodyPr>
            <a:normAutofit/>
          </a:bodyPr>
          <a:lstStyle/>
          <a:p>
            <a:r>
              <a:rPr lang="en-US" i="1" dirty="0"/>
              <a:t>“Congratulations, you’re now responsible for our Outdoor Lighting Program”</a:t>
            </a:r>
            <a:endParaRPr lang="en-US" dirty="0"/>
          </a:p>
          <a:p>
            <a:r>
              <a:rPr lang="en-US" i="1" dirty="0"/>
              <a:t>“It’s better you than me”</a:t>
            </a:r>
            <a:endParaRPr lang="en-US" dirty="0"/>
          </a:p>
          <a:p>
            <a:r>
              <a:rPr lang="en-US" i="1" dirty="0"/>
              <a:t>“It’s going to open Pandora’s Box”</a:t>
            </a:r>
          </a:p>
          <a:p>
            <a:r>
              <a:rPr lang="en-US" i="1" dirty="0"/>
              <a:t>“If you’re off one or two lights here or there it’s no big deal”</a:t>
            </a:r>
            <a:endParaRPr lang="en-US" dirty="0"/>
          </a:p>
          <a:p>
            <a:r>
              <a:rPr lang="en-US" i="1" dirty="0"/>
              <a:t>“What’s the big deal, it’s just pennies on the dollar”</a:t>
            </a:r>
          </a:p>
          <a:p>
            <a:r>
              <a:rPr lang="en-US" i="1" dirty="0"/>
              <a:t>“All of our lights are out during the daytime when we are working”</a:t>
            </a:r>
            <a:endParaRPr lang="en-US" dirty="0"/>
          </a:p>
          <a:p>
            <a:r>
              <a:rPr lang="en-US" i="1" dirty="0"/>
              <a:t>“We need to get out of the light business”</a:t>
            </a:r>
          </a:p>
          <a:p>
            <a:endParaRPr lang="en-US" sz="2500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856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00FE-68DE-43E9-B213-92A2BDFD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Initial Findings/Challenges: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193F5-1CC9-4D47-A7BD-A5BC463A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4"/>
            <a:ext cx="10515600" cy="54358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/>
              <a:t>Field Audits:</a:t>
            </a:r>
          </a:p>
          <a:p>
            <a:pPr lvl="1"/>
            <a:r>
              <a:rPr lang="en-US" sz="3600" dirty="0"/>
              <a:t>Approximately 70% of audits have shown a discrepancy:</a:t>
            </a:r>
          </a:p>
          <a:p>
            <a:pPr lvl="2"/>
            <a:r>
              <a:rPr lang="en-US" sz="3600" dirty="0"/>
              <a:t>Incorrect Light I.D. (Rate/Type) entered:</a:t>
            </a:r>
          </a:p>
          <a:p>
            <a:pPr lvl="3"/>
            <a:r>
              <a:rPr lang="en-US" sz="3600" dirty="0"/>
              <a:t>Three security lights, same monthly charge</a:t>
            </a:r>
          </a:p>
          <a:p>
            <a:pPr lvl="3"/>
            <a:r>
              <a:rPr lang="en-US" sz="3600" dirty="0"/>
              <a:t>2024 Cost of Service Study reactions</a:t>
            </a:r>
          </a:p>
          <a:p>
            <a:pPr lvl="2"/>
            <a:r>
              <a:rPr lang="en-US" sz="3600" dirty="0"/>
              <a:t>Lights previously installed in the field but never billed:</a:t>
            </a:r>
          </a:p>
          <a:p>
            <a:pPr lvl="3"/>
            <a:r>
              <a:rPr lang="en-US" sz="3600" dirty="0"/>
              <a:t>Temp to Perm</a:t>
            </a:r>
          </a:p>
          <a:p>
            <a:pPr lvl="3"/>
            <a:r>
              <a:rPr lang="en-US" sz="3600" dirty="0"/>
              <a:t>Lights installed, application for service not completed</a:t>
            </a:r>
          </a:p>
          <a:p>
            <a:pPr lvl="2"/>
            <a:r>
              <a:rPr lang="en-US" sz="3600" dirty="0"/>
              <a:t>Quantity of lights staked vs lights installed vs lights billed</a:t>
            </a:r>
          </a:p>
          <a:p>
            <a:pPr lvl="2"/>
            <a:r>
              <a:rPr lang="en-US" sz="3600" dirty="0"/>
              <a:t>OL Repair Orders marked as “Done” or “Repaired” vs “Replaced“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428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00FE-68DE-43E9-B213-92A2BDFD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7"/>
          </a:xfrm>
        </p:spPr>
        <p:txBody>
          <a:bodyPr>
            <a:normAutofit/>
          </a:bodyPr>
          <a:lstStyle/>
          <a:p>
            <a:r>
              <a:rPr lang="en-US" sz="3600" b="1" dirty="0"/>
              <a:t>Initial Findings/Challenges: </a:t>
            </a:r>
            <a:r>
              <a:rPr lang="en-US" sz="2700" dirty="0">
                <a:latin typeface="+mn-lt"/>
              </a:rPr>
              <a:t>(continued):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193F5-1CC9-4D47-A7BD-A5BC463A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4"/>
            <a:ext cx="10515600" cy="543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/>
              <a:t>Field Audits:</a:t>
            </a:r>
          </a:p>
          <a:p>
            <a:pPr lvl="1"/>
            <a:r>
              <a:rPr lang="en-US" sz="3200" dirty="0"/>
              <a:t>OL Repair Order entered on incorrect account:</a:t>
            </a:r>
          </a:p>
          <a:p>
            <a:pPr lvl="2"/>
            <a:r>
              <a:rPr lang="en-US" sz="3000" dirty="0"/>
              <a:t>Member’s account vs HOA, City, Town, Village, etc.</a:t>
            </a:r>
          </a:p>
          <a:p>
            <a:pPr lvl="2"/>
            <a:r>
              <a:rPr lang="en-US" sz="3000" dirty="0"/>
              <a:t>City of Monroe: 23 accounts, 11 with OL’s, 488 active lights</a:t>
            </a:r>
          </a:p>
          <a:p>
            <a:pPr lvl="2"/>
            <a:r>
              <a:rPr lang="en-US" sz="3000" dirty="0"/>
              <a:t>Town of Indian Trail: 18 accounts, 12 with OL’s, 1,471 active lights</a:t>
            </a:r>
          </a:p>
          <a:p>
            <a:pPr lvl="1"/>
            <a:r>
              <a:rPr lang="en-US" sz="3200" dirty="0"/>
              <a:t>Work Order for installation of 18 lights-entered on three different accounts</a:t>
            </a:r>
          </a:p>
          <a:p>
            <a:pPr lvl="1"/>
            <a:r>
              <a:rPr lang="en-US" sz="3200" dirty="0"/>
              <a:t>OL Repair Order completed at incorrect location (neighbor’s house)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1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DE1990-7277-4EE5-8258-F8BBDCAD6EFD}"/>
              </a:ext>
            </a:extLst>
          </p:cNvPr>
          <p:cNvSpPr/>
          <p:nvPr/>
        </p:nvSpPr>
        <p:spPr>
          <a:xfrm>
            <a:off x="248575" y="355107"/>
            <a:ext cx="11398928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/>
              <a:t>Initial Findings/Challenges: </a:t>
            </a:r>
            <a:r>
              <a:rPr lang="en-US" sz="2700" dirty="0"/>
              <a:t>(continued):</a:t>
            </a:r>
          </a:p>
          <a:p>
            <a:pPr lvl="1"/>
            <a:r>
              <a:rPr lang="en-US" sz="3100" b="1" dirty="0"/>
              <a:t>Field Audits: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Service rolled-up, pole/light removed from field-member continues to be billed for light (storm related, structure fire, house demo, etc.)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Contractor crews replacing inactive/broke lights with new lights and made active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Town requested that they take over billing for an HOA: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800" dirty="0"/>
              <a:t>Account had 100+ active lights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800" dirty="0"/>
              <a:t>When questioned, member only intended to assume 18 lights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OL Repair Order completed on an inactive account (missing bulb)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“Special Pricing”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Contracts, Buy-downs, Catalog to pick from</a:t>
            </a:r>
          </a:p>
        </p:txBody>
      </p:sp>
    </p:spTree>
    <p:extLst>
      <p:ext uri="{BB962C8B-B14F-4D97-AF65-F5344CB8AC3E}">
        <p14:creationId xmlns:p14="http://schemas.microsoft.com/office/powerpoint/2010/main" val="209769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D5F165-0B9B-42A7-A5AC-9E4383250CDB}"/>
              </a:ext>
            </a:extLst>
          </p:cNvPr>
          <p:cNvSpPr/>
          <p:nvPr/>
        </p:nvSpPr>
        <p:spPr>
          <a:xfrm>
            <a:off x="612559" y="311727"/>
            <a:ext cx="1010046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Tampering: </a:t>
            </a:r>
            <a:r>
              <a:rPr lang="en-US" sz="2800" dirty="0"/>
              <a:t>(continued):</a:t>
            </a:r>
            <a:endParaRPr lang="en-US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UPC owned 400w Flood replaced with member owned 1,000w Flood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BBQ pit wired after the light wire coming down a pole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Safety concerns, MAD Zone of Primary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Additional member-owned lights added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Existing UPC lights manipulated: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Member replaced existing lights from 400w MH to LED (17 lights)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Homeowners replaced HID bulbs with LED bulbs in neighborhood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Member connected to UPC secondary wire and fed member installed/owned lighting</a:t>
            </a:r>
          </a:p>
        </p:txBody>
      </p:sp>
    </p:spTree>
    <p:extLst>
      <p:ext uri="{BB962C8B-B14F-4D97-AF65-F5344CB8AC3E}">
        <p14:creationId xmlns:p14="http://schemas.microsoft.com/office/powerpoint/2010/main" val="24140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00FE-68DE-43E9-B213-92A2BDFD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3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193F5-1CC9-4D47-A7BD-A5BC463A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4"/>
            <a:ext cx="10515600" cy="5044449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/>
              <a:t>Recovered $11,000.00 in loss revenue, $500/month re-payment plan</a:t>
            </a:r>
          </a:p>
          <a:p>
            <a:pPr lvl="1"/>
            <a:r>
              <a:rPr lang="en-US" sz="2800" dirty="0"/>
              <a:t>Recovered $1,103.00 in line tampering and foreign lights </a:t>
            </a:r>
          </a:p>
          <a:p>
            <a:pPr lvl="1"/>
            <a:r>
              <a:rPr lang="en-US" sz="2800" dirty="0"/>
              <a:t>$166,125.00+ in credit adjustments:</a:t>
            </a:r>
          </a:p>
          <a:p>
            <a:pPr lvl="2"/>
            <a:r>
              <a:rPr lang="en-US" sz="2800" dirty="0"/>
              <a:t>Initially, 30+ accounts, $67,000 per year to 2023; 2 accounts, $79</a:t>
            </a:r>
          </a:p>
          <a:p>
            <a:pPr lvl="2"/>
            <a:r>
              <a:rPr lang="en-US" sz="2800" dirty="0"/>
              <a:t>Two member’s paying for a single light</a:t>
            </a:r>
          </a:p>
          <a:p>
            <a:pPr lvl="2"/>
            <a:r>
              <a:rPr lang="en-US" sz="2800" dirty="0"/>
              <a:t>Incorrect number of lights (Actual vs Billed)</a:t>
            </a:r>
          </a:p>
          <a:p>
            <a:pPr lvl="2"/>
            <a:r>
              <a:rPr lang="en-US" sz="2800" dirty="0"/>
              <a:t>Incorrect billing related to Light I.D. (Rate/Type of light)</a:t>
            </a:r>
          </a:p>
          <a:p>
            <a:pPr lvl="2"/>
            <a:r>
              <a:rPr lang="en-US" sz="2800" dirty="0"/>
              <a:t>Member notifies UPC: </a:t>
            </a:r>
          </a:p>
          <a:p>
            <a:pPr lvl="3"/>
            <a:r>
              <a:rPr lang="en-US" sz="2800" dirty="0"/>
              <a:t>No light at property</a:t>
            </a:r>
          </a:p>
          <a:p>
            <a:pPr lvl="3"/>
            <a:r>
              <a:rPr lang="en-US" sz="2800" dirty="0"/>
              <a:t>Light doesn’t work</a:t>
            </a:r>
          </a:p>
          <a:p>
            <a:pPr lvl="3"/>
            <a:r>
              <a:rPr lang="en-US" sz="2800" dirty="0"/>
              <a:t>Never requested light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2CC17-E62D-417B-B519-E7B66DFAE14F}"/>
              </a:ext>
            </a:extLst>
          </p:cNvPr>
          <p:cNvSpPr/>
          <p:nvPr/>
        </p:nvSpPr>
        <p:spPr>
          <a:xfrm>
            <a:off x="470517" y="497150"/>
            <a:ext cx="104845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/>
              <a:t>Results:</a:t>
            </a:r>
            <a:r>
              <a:rPr lang="en-US" dirty="0"/>
              <a:t> </a:t>
            </a:r>
            <a:r>
              <a:rPr lang="en-US" sz="2700" dirty="0"/>
              <a:t>(continued)</a:t>
            </a:r>
          </a:p>
          <a:p>
            <a:pPr lvl="2"/>
            <a:r>
              <a:rPr lang="en-US" sz="2800" b="1" dirty="0"/>
              <a:t>Through 2023: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Estimated Loss Revenue: $361,852.00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Estimated New Revenue: $95,586.00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/>
              <a:t>Both derived from 200 accounts</a:t>
            </a:r>
          </a:p>
        </p:txBody>
      </p:sp>
    </p:spTree>
    <p:extLst>
      <p:ext uri="{BB962C8B-B14F-4D97-AF65-F5344CB8AC3E}">
        <p14:creationId xmlns:p14="http://schemas.microsoft.com/office/powerpoint/2010/main" val="42640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974</Words>
  <Application>Microsoft Office PowerPoint</Application>
  <PresentationFormat>Widescreen</PresentationFormat>
  <Paragraphs>142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  UNION POWER COOPERATIVE Outdoor Lighting  </vt:lpstr>
      <vt:lpstr>PowerPoint Presentation</vt:lpstr>
      <vt:lpstr>Initial Quotes:</vt:lpstr>
      <vt:lpstr>Initial Findings/Challenges:</vt:lpstr>
      <vt:lpstr>Initial Findings/Challenges: (continued):</vt:lpstr>
      <vt:lpstr>PowerPoint Presentation</vt:lpstr>
      <vt:lpstr>PowerPoint Presentation</vt:lpstr>
      <vt:lpstr>Results:</vt:lpstr>
      <vt:lpstr>PowerPoint Presentation</vt:lpstr>
      <vt:lpstr>Improvements Made:</vt:lpstr>
      <vt:lpstr>Improvements Made (continued):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Lighting</dc:title>
  <dc:creator>Glasser, David</dc:creator>
  <cp:lastModifiedBy>Glasser, David</cp:lastModifiedBy>
  <cp:revision>45</cp:revision>
  <dcterms:created xsi:type="dcterms:W3CDTF">2024-04-05T13:43:48Z</dcterms:created>
  <dcterms:modified xsi:type="dcterms:W3CDTF">2024-04-24T02:00:02Z</dcterms:modified>
</cp:coreProperties>
</file>