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3" r:id="rId7"/>
    <p:sldId id="265" r:id="rId8"/>
    <p:sldId id="290" r:id="rId9"/>
    <p:sldId id="294" r:id="rId10"/>
    <p:sldId id="292" r:id="rId11"/>
    <p:sldId id="293" r:id="rId12"/>
    <p:sldId id="267" r:id="rId13"/>
    <p:sldId id="279" r:id="rId14"/>
    <p:sldId id="282" r:id="rId15"/>
    <p:sldId id="275" r:id="rId16"/>
    <p:sldId id="285" r:id="rId17"/>
    <p:sldId id="281" r:id="rId18"/>
    <p:sldId id="276" r:id="rId19"/>
    <p:sldId id="277" r:id="rId20"/>
    <p:sldId id="278" r:id="rId21"/>
    <p:sldId id="288" r:id="rId22"/>
    <p:sldId id="280" r:id="rId23"/>
    <p:sldId id="291" r:id="rId24"/>
    <p:sldId id="283" r:id="rId25"/>
    <p:sldId id="284" r:id="rId26"/>
    <p:sldId id="287" r:id="rId27"/>
    <p:sldId id="262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483"/>
    <p:restoredTop sz="94795"/>
  </p:normalViewPr>
  <p:slideViewPr>
    <p:cSldViewPr snapToGrid="0" snapToObjects="1">
      <p:cViewPr varScale="1">
        <p:scale>
          <a:sx n="112" d="100"/>
          <a:sy n="112" d="100"/>
        </p:scale>
        <p:origin x="5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03:52:23.8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03:52:24.4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24575,'5'0'0,"-1"0"0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03:52:24.6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 24575,'0'-5'0,"0"1"0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6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7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ME Panel B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6" b="1"/>
          <a:stretch/>
        </p:blipFill>
        <p:spPr>
          <a:xfrm>
            <a:off x="0" y="0"/>
            <a:ext cx="9144000" cy="7389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915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0ECD9-840C-844E-A6B9-EA22C894B00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3732-C323-BC49-B599-EEED752505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w Logo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4242" y="0"/>
            <a:ext cx="1209967" cy="6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7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customXml" Target="../ink/ink2.xml"/><Relationship Id="rId5" Type="http://schemas.openxmlformats.org/officeDocument/2006/relationships/image" Target="../media/image19.png"/><Relationship Id="rId28" Type="http://schemas.openxmlformats.org/officeDocument/2006/relationships/customXml" Target="../ink/ink3.xml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customXml" Target="../ink/ink1.xml"/><Relationship Id="rId27" Type="http://schemas.openxmlformats.org/officeDocument/2006/relationships/image" Target="../media/image26.pn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bay.com/str/santafebiolab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975" y="648640"/>
            <a:ext cx="7772400" cy="1470025"/>
          </a:xfrm>
        </p:spPr>
        <p:txBody>
          <a:bodyPr/>
          <a:lstStyle/>
          <a:p>
            <a:r>
              <a:rPr lang="en-US" b="1" dirty="0">
                <a:latin typeface="Verdana"/>
                <a:cs typeface="Verdana"/>
              </a:rPr>
              <a:t>Santa Fe </a:t>
            </a:r>
            <a:r>
              <a:rPr lang="en-US" b="1" dirty="0" err="1">
                <a:latin typeface="Verdana"/>
                <a:cs typeface="Verdana"/>
              </a:rPr>
              <a:t>BioLabs</a:t>
            </a:r>
            <a:r>
              <a:rPr lang="en-US" b="1" dirty="0">
                <a:latin typeface="Verdana"/>
                <a:cs typeface="Verdana"/>
              </a:rPr>
              <a:t> LLC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653" y="1947364"/>
            <a:ext cx="7188466" cy="281485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tx1"/>
                </a:solidFill>
                <a:cs typeface="Verdana"/>
              </a:rPr>
              <a:t>3600 W Pioneer Parkway, Suite 18</a:t>
            </a:r>
          </a:p>
          <a:p>
            <a:r>
              <a:rPr lang="en-US" sz="2400" dirty="0" err="1">
                <a:solidFill>
                  <a:schemeClr val="tx1"/>
                </a:solidFill>
                <a:cs typeface="Verdana"/>
              </a:rPr>
              <a:t>Pantego</a:t>
            </a:r>
            <a:r>
              <a:rPr lang="en-US" sz="2400" dirty="0">
                <a:solidFill>
                  <a:schemeClr val="tx1"/>
                </a:solidFill>
                <a:cs typeface="Verdana"/>
              </a:rPr>
              <a:t>, Texas 76013</a:t>
            </a:r>
          </a:p>
          <a:p>
            <a:r>
              <a:rPr lang="en-US" sz="2400" dirty="0">
                <a:solidFill>
                  <a:schemeClr val="tx1"/>
                </a:solidFill>
                <a:cs typeface="Verdana"/>
              </a:rPr>
              <a:t>+1 817 808 7747</a:t>
            </a:r>
          </a:p>
          <a:p>
            <a:r>
              <a:rPr lang="en-US" sz="2600" dirty="0" err="1">
                <a:solidFill>
                  <a:schemeClr val="tx1"/>
                </a:solidFill>
                <a:cs typeface="Verdana"/>
              </a:rPr>
              <a:t>www.santafebiolabs.com</a:t>
            </a:r>
            <a:endParaRPr lang="en-US" sz="2600" dirty="0">
              <a:solidFill>
                <a:schemeClr val="tx1"/>
              </a:solidFill>
              <a:cs typeface="Verdana"/>
            </a:endParaRPr>
          </a:p>
          <a:p>
            <a:endParaRPr lang="en-US" dirty="0">
              <a:solidFill>
                <a:schemeClr val="tx1"/>
              </a:solidFill>
              <a:cs typeface="Verdana"/>
            </a:endParaRPr>
          </a:p>
          <a:p>
            <a:r>
              <a:rPr lang="en-US" sz="2600" dirty="0">
                <a:solidFill>
                  <a:schemeClr val="tx1"/>
                </a:solidFill>
                <a:cs typeface="Verdana"/>
              </a:rPr>
              <a:t>Wolfram </a:t>
            </a:r>
            <a:r>
              <a:rPr lang="en-US" sz="2600" dirty="0" err="1">
                <a:solidFill>
                  <a:schemeClr val="tx1"/>
                </a:solidFill>
                <a:cs typeface="Verdana"/>
              </a:rPr>
              <a:t>Siede</a:t>
            </a:r>
            <a:r>
              <a:rPr lang="en-US" sz="2600" dirty="0">
                <a:solidFill>
                  <a:schemeClr val="tx1"/>
                </a:solidFill>
                <a:cs typeface="Verdana"/>
              </a:rPr>
              <a:t>, CEO/Principal Scientist</a:t>
            </a:r>
          </a:p>
          <a:p>
            <a:r>
              <a:rPr lang="en-US" sz="2400" dirty="0" err="1">
                <a:solidFill>
                  <a:schemeClr val="tx1"/>
                </a:solidFill>
                <a:cs typeface="Verdana"/>
              </a:rPr>
              <a:t>wolfram@santafebiolabs.com</a:t>
            </a:r>
            <a:endParaRPr lang="en-US" sz="2400" dirty="0">
              <a:solidFill>
                <a:schemeClr val="tx1"/>
              </a:solidFill>
              <a:cs typeface="Verdana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New Log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/>
          <a:stretch/>
        </p:blipFill>
        <p:spPr>
          <a:xfrm>
            <a:off x="3665012" y="5067153"/>
            <a:ext cx="1999963" cy="114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FFF0-8BFD-D301-6F03-9193D8146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D489-090F-67DD-21D9-76CACB87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8716"/>
            <a:ext cx="903675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to Run </a:t>
            </a:r>
            <a:r>
              <a:rPr lang="en-US" b="1" dirty="0" err="1">
                <a:solidFill>
                  <a:srgbClr val="FF0000"/>
                </a:solidFill>
              </a:rPr>
              <a:t>ReCand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/>
              <a:t>Semi-Selectively – Strategy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B11CA-C9BD-73A0-5442-06877821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Plate and incubate at 30-33°C as usual</a:t>
            </a:r>
          </a:p>
          <a:p>
            <a:r>
              <a:rPr lang="en-US" dirty="0"/>
              <a:t>Shift temperature to 41°C at 28-32 hrs.</a:t>
            </a:r>
          </a:p>
          <a:p>
            <a:r>
              <a:rPr lang="en-US" dirty="0"/>
              <a:t>This stops many molds from growing</a:t>
            </a:r>
          </a:p>
          <a:p>
            <a:r>
              <a:rPr lang="en-US" dirty="0"/>
              <a:t>This stops 20-30% of non-</a:t>
            </a:r>
            <a:r>
              <a:rPr lang="en-US" i="1" dirty="0"/>
              <a:t>C. auris </a:t>
            </a:r>
            <a:r>
              <a:rPr lang="en-US" dirty="0"/>
              <a:t>yeast from growing</a:t>
            </a:r>
          </a:p>
          <a:p>
            <a:pPr lvl="1"/>
            <a:r>
              <a:rPr lang="en-US" dirty="0"/>
              <a:t>Optional: If colonies already become visible at 30-33°C, mark their size before temperature shift. Or spread them in place.</a:t>
            </a:r>
          </a:p>
        </p:txBody>
      </p:sp>
    </p:spTree>
    <p:extLst>
      <p:ext uri="{BB962C8B-B14F-4D97-AF65-F5344CB8AC3E}">
        <p14:creationId xmlns:p14="http://schemas.microsoft.com/office/powerpoint/2010/main" val="31963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118C5-A14F-8825-9A18-ACA4E494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AC06-5C23-F030-73EB-BF42FE06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8716"/>
            <a:ext cx="903675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to Run </a:t>
            </a:r>
            <a:r>
              <a:rPr lang="en-US" b="1" dirty="0" err="1">
                <a:solidFill>
                  <a:srgbClr val="FF0000"/>
                </a:solidFill>
              </a:rPr>
              <a:t>ReCand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/>
              <a:t>Semi-Selectively – Strategy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DF2F6-90F7-7D3E-537C-545800693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Plate, incubate at 30-33°C and shift to 37°C as usual</a:t>
            </a:r>
          </a:p>
          <a:p>
            <a:r>
              <a:rPr lang="en-US" dirty="0"/>
              <a:t>Check plates periodically: Too many (mini)colonies? Are molds taking over?</a:t>
            </a:r>
          </a:p>
          <a:p>
            <a:r>
              <a:rPr lang="en-US" dirty="0"/>
              <a:t>Shift temperature to 41</a:t>
            </a:r>
            <a:r>
              <a:rPr lang="en-US"/>
              <a:t>°C, </a:t>
            </a:r>
            <a:r>
              <a:rPr lang="en-US" dirty="0"/>
              <a:t>only if needed</a:t>
            </a:r>
          </a:p>
        </p:txBody>
      </p:sp>
    </p:spTree>
    <p:extLst>
      <p:ext uri="{BB962C8B-B14F-4D97-AF65-F5344CB8AC3E}">
        <p14:creationId xmlns:p14="http://schemas.microsoft.com/office/powerpoint/2010/main" val="8260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8000"/>
                </a:solidFill>
              </a:rPr>
              <a:t>AuriFind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491147" cy="4525963"/>
          </a:xfrm>
        </p:spPr>
        <p:txBody>
          <a:bodyPr>
            <a:normAutofit/>
          </a:bodyPr>
          <a:lstStyle/>
          <a:p>
            <a:r>
              <a:rPr lang="en-US" dirty="0"/>
              <a:t>Differential plate medium to identify </a:t>
            </a:r>
            <a:r>
              <a:rPr lang="en-US" i="1" dirty="0"/>
              <a:t>Candida </a:t>
            </a:r>
            <a:r>
              <a:rPr lang="en-US" i="1" dirty="0" err="1"/>
              <a:t>auris</a:t>
            </a:r>
            <a:r>
              <a:rPr lang="en-US" i="1" dirty="0"/>
              <a:t> </a:t>
            </a:r>
            <a:r>
              <a:rPr lang="en-US" dirty="0"/>
              <a:t>among existing isolates</a:t>
            </a:r>
          </a:p>
          <a:p>
            <a:pPr lvl="1"/>
            <a:r>
              <a:rPr lang="en-US" sz="3200" dirty="0"/>
              <a:t>Test for growth </a:t>
            </a:r>
            <a:r>
              <a:rPr lang="en-US" sz="3200" dirty="0" err="1"/>
              <a:t>vs</a:t>
            </a:r>
            <a:r>
              <a:rPr lang="en-US" sz="3200" dirty="0"/>
              <a:t> non-growth</a:t>
            </a:r>
          </a:p>
          <a:p>
            <a:r>
              <a:rPr lang="en-US" dirty="0"/>
              <a:t>Initial results possible within &lt; 20 </a:t>
            </a:r>
            <a:r>
              <a:rPr lang="en-US" dirty="0" err="1"/>
              <a:t>hrs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 1A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1"/>
          <a:stretch>
            <a:fillRect/>
          </a:stretch>
        </p:blipFill>
        <p:spPr>
          <a:xfrm>
            <a:off x="1798059" y="4765961"/>
            <a:ext cx="5166598" cy="124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2CB1-1D3F-51DD-DE29-EC5EB091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8000"/>
                </a:solidFill>
              </a:rPr>
              <a:t>AuriFind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5D90-669D-1E60-9C9E-251040711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12" y="2032477"/>
            <a:ext cx="8229600" cy="4525963"/>
          </a:xfrm>
        </p:spPr>
        <p:txBody>
          <a:bodyPr/>
          <a:lstStyle/>
          <a:p>
            <a:r>
              <a:rPr lang="en-US" b="1" dirty="0"/>
              <a:t>Assay A</a:t>
            </a:r>
            <a:r>
              <a:rPr lang="en-US" dirty="0"/>
              <a:t>: streak out patches</a:t>
            </a:r>
          </a:p>
          <a:p>
            <a:pPr marL="0" indent="0" algn="ctr">
              <a:buNone/>
            </a:pPr>
            <a:r>
              <a:rPr lang="en-US" dirty="0"/>
              <a:t>OR</a:t>
            </a:r>
          </a:p>
          <a:p>
            <a:r>
              <a:rPr lang="en-US" b="1" dirty="0"/>
              <a:t>Assay B</a:t>
            </a:r>
            <a:r>
              <a:rPr lang="en-US" dirty="0"/>
              <a:t>: make dense suspension and place drops (dilutions optional)</a:t>
            </a:r>
          </a:p>
          <a:p>
            <a:endParaRPr lang="en-US" dirty="0"/>
          </a:p>
          <a:p>
            <a:r>
              <a:rPr lang="en-US" b="1" dirty="0"/>
              <a:t>Confirmatory Assay </a:t>
            </a:r>
            <a:r>
              <a:rPr lang="en-US" dirty="0"/>
              <a:t>(the “gold standard”): Assay B + dilutions, after preferred preculture conditions</a:t>
            </a:r>
          </a:p>
        </p:txBody>
      </p:sp>
    </p:spTree>
    <p:extLst>
      <p:ext uri="{BB962C8B-B14F-4D97-AF65-F5344CB8AC3E}">
        <p14:creationId xmlns:p14="http://schemas.microsoft.com/office/powerpoint/2010/main" val="154055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9BF6BA-CD89-C030-F824-7445441BD434}"/>
              </a:ext>
            </a:extLst>
          </p:cNvPr>
          <p:cNvSpPr txBox="1"/>
          <p:nvPr/>
        </p:nvSpPr>
        <p:spPr>
          <a:xfrm>
            <a:off x="553278" y="799316"/>
            <a:ext cx="7795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Cell Material is Needed?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7D563-1CE0-D600-84CB-F338A32B8E7B}"/>
              </a:ext>
            </a:extLst>
          </p:cNvPr>
          <p:cNvSpPr txBox="1"/>
          <p:nvPr/>
        </p:nvSpPr>
        <p:spPr>
          <a:xfrm>
            <a:off x="172276" y="4171428"/>
            <a:ext cx="1900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That’s a match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B7D55-8AD5-2776-59FF-0D0E047AE8DE}"/>
              </a:ext>
            </a:extLst>
          </p:cNvPr>
          <p:cNvSpPr txBox="1"/>
          <p:nvPr/>
        </p:nvSpPr>
        <p:spPr>
          <a:xfrm>
            <a:off x="1843343" y="2089455"/>
            <a:ext cx="658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That’s a flat toothpick with the required amount of cells = size of a fairly big colony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64E86-1211-5E9F-F7A0-9D6903773241}"/>
              </a:ext>
            </a:extLst>
          </p:cNvPr>
          <p:cNvSpPr txBox="1"/>
          <p:nvPr/>
        </p:nvSpPr>
        <p:spPr>
          <a:xfrm>
            <a:off x="6421243" y="4223265"/>
            <a:ext cx="210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That’s a loop with the required amount of cells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8ED2E-EF4C-93E3-BB2A-B4386D7F5A83}"/>
              </a:ext>
            </a:extLst>
          </p:cNvPr>
          <p:cNvSpPr txBox="1"/>
          <p:nvPr/>
        </p:nvSpPr>
        <p:spPr>
          <a:xfrm>
            <a:off x="240010" y="6384181"/>
            <a:ext cx="870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Assay A, streak on plate. For Assay B, suspend in 50 µl water.</a:t>
            </a:r>
          </a:p>
        </p:txBody>
      </p:sp>
      <p:pic>
        <p:nvPicPr>
          <p:cNvPr id="3" name="Picture 2" descr="A red object next to a ruler&#10;&#10;AI-generated content may be incorrect.">
            <a:extLst>
              <a:ext uri="{FF2B5EF4-FFF2-40B4-BE49-F238E27FC236}">
                <a16:creationId xmlns:a16="http://schemas.microsoft.com/office/drawing/2014/main" id="{4ACAC814-237E-971E-4968-18CC34599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925" y="2784100"/>
            <a:ext cx="4261299" cy="351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ear glass tube with liquid in it&#10;&#10;AI-generated content may be incorrect.">
            <a:extLst>
              <a:ext uri="{FF2B5EF4-FFF2-40B4-BE49-F238E27FC236}">
                <a16:creationId xmlns:a16="http://schemas.microsoft.com/office/drawing/2014/main" id="{6327D500-E156-306B-562B-FB46033740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28" b="18007"/>
          <a:stretch>
            <a:fillRect/>
          </a:stretch>
        </p:blipFill>
        <p:spPr>
          <a:xfrm>
            <a:off x="1358669" y="3799569"/>
            <a:ext cx="2610467" cy="25971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030BE8F-9EEA-133A-396A-19FA8F088AE0}"/>
              </a:ext>
            </a:extLst>
          </p:cNvPr>
          <p:cNvGrpSpPr/>
          <p:nvPr/>
        </p:nvGrpSpPr>
        <p:grpSpPr>
          <a:xfrm>
            <a:off x="1358669" y="874758"/>
            <a:ext cx="2610467" cy="2597197"/>
            <a:chOff x="5029306" y="977575"/>
            <a:chExt cx="2610467" cy="2597197"/>
          </a:xfrm>
        </p:grpSpPr>
        <p:pic>
          <p:nvPicPr>
            <p:cNvPr id="5" name="Picture 4" descr="Photo on 2-27-25 at 5.47 PM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7" r="61389" b="45433"/>
            <a:stretch>
              <a:fillRect/>
            </a:stretch>
          </p:blipFill>
          <p:spPr>
            <a:xfrm>
              <a:off x="5029306" y="977575"/>
              <a:ext cx="2610467" cy="2597197"/>
            </a:xfrm>
            <a:prstGeom prst="rect">
              <a:avLst/>
            </a:prstGeom>
          </p:spPr>
        </p:pic>
        <p:sp>
          <p:nvSpPr>
            <p:cNvPr id="8" name="Left-Right Arrow 7">
              <a:extLst>
                <a:ext uri="{FF2B5EF4-FFF2-40B4-BE49-F238E27FC236}">
                  <a16:creationId xmlns:a16="http://schemas.microsoft.com/office/drawing/2014/main" id="{D2E445AC-E024-A6C6-B98F-F0FD6359734D}"/>
                </a:ext>
              </a:extLst>
            </p:cNvPr>
            <p:cNvSpPr/>
            <p:nvPr/>
          </p:nvSpPr>
          <p:spPr>
            <a:xfrm>
              <a:off x="6665844" y="1378225"/>
              <a:ext cx="781878" cy="159027"/>
            </a:xfrm>
            <a:prstGeom prst="leftRightArrow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224F9F-77A6-4404-8060-AD027FD67E16}"/>
                </a:ext>
              </a:extLst>
            </p:cNvPr>
            <p:cNvSpPr txBox="1"/>
            <p:nvPr/>
          </p:nvSpPr>
          <p:spPr>
            <a:xfrm>
              <a:off x="6491482" y="1050611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 12 mm</a:t>
              </a:r>
            </a:p>
          </p:txBody>
        </p:sp>
        <p:sp>
          <p:nvSpPr>
            <p:cNvPr id="10" name="Left-Right Arrow 9">
              <a:extLst>
                <a:ext uri="{FF2B5EF4-FFF2-40B4-BE49-F238E27FC236}">
                  <a16:creationId xmlns:a16="http://schemas.microsoft.com/office/drawing/2014/main" id="{BABAA69C-7779-C4DC-0381-75E074B5EF6C}"/>
                </a:ext>
              </a:extLst>
            </p:cNvPr>
            <p:cNvSpPr/>
            <p:nvPr/>
          </p:nvSpPr>
          <p:spPr>
            <a:xfrm rot="5400000">
              <a:off x="6347792" y="1683026"/>
              <a:ext cx="463826" cy="172278"/>
            </a:xfrm>
            <a:prstGeom prst="leftRightArrow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3B922B-7779-2625-2747-D598E35122D0}"/>
                </a:ext>
              </a:extLst>
            </p:cNvPr>
            <p:cNvSpPr txBox="1"/>
            <p:nvPr/>
          </p:nvSpPr>
          <p:spPr>
            <a:xfrm>
              <a:off x="5619186" y="1562891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 5 mm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155C6A8-DDBB-7F6B-B3F7-B24F6A9A86F6}"/>
              </a:ext>
            </a:extLst>
          </p:cNvPr>
          <p:cNvSpPr txBox="1"/>
          <p:nvPr/>
        </p:nvSpPr>
        <p:spPr>
          <a:xfrm flipH="1">
            <a:off x="66259" y="2173356"/>
            <a:ext cx="117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Assay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CD8811-86CE-C986-8AA2-AF46BEFCFBA4}"/>
              </a:ext>
            </a:extLst>
          </p:cNvPr>
          <p:cNvSpPr txBox="1"/>
          <p:nvPr/>
        </p:nvSpPr>
        <p:spPr>
          <a:xfrm>
            <a:off x="39756" y="4905759"/>
            <a:ext cx="117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Assay B</a:t>
            </a:r>
          </a:p>
        </p:txBody>
      </p:sp>
      <p:pic>
        <p:nvPicPr>
          <p:cNvPr id="18" name="Picture 17" descr="24 h 37°C b.jpg">
            <a:extLst>
              <a:ext uri="{FF2B5EF4-FFF2-40B4-BE49-F238E27FC236}">
                <a16:creationId xmlns:a16="http://schemas.microsoft.com/office/drawing/2014/main" id="{ECCA4F8E-6654-5E43-31D9-C4E29E5F1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3074"/>
          <a:stretch/>
        </p:blipFill>
        <p:spPr>
          <a:xfrm>
            <a:off x="7439047" y="1270074"/>
            <a:ext cx="1400399" cy="1806561"/>
          </a:xfrm>
          <a:prstGeom prst="rect">
            <a:avLst/>
          </a:prstGeom>
        </p:spPr>
      </p:pic>
      <p:pic>
        <p:nvPicPr>
          <p:cNvPr id="19" name="Picture 18" descr="A group of white round objects&#10;&#10;AI-generated content may be incorrect.">
            <a:extLst>
              <a:ext uri="{FF2B5EF4-FFF2-40B4-BE49-F238E27FC236}">
                <a16:creationId xmlns:a16="http://schemas.microsoft.com/office/drawing/2014/main" id="{43E91A85-5B93-6F5D-CCE7-EEAA67C1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47891"/>
          <a:stretch>
            <a:fillRect/>
          </a:stretch>
        </p:blipFill>
        <p:spPr>
          <a:xfrm>
            <a:off x="7286147" y="4246568"/>
            <a:ext cx="1731715" cy="13765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11FECE-E6E6-1B14-3CBC-08BCC29EF20C}"/>
              </a:ext>
            </a:extLst>
          </p:cNvPr>
          <p:cNvSpPr txBox="1"/>
          <p:nvPr/>
        </p:nvSpPr>
        <p:spPr>
          <a:xfrm>
            <a:off x="1681833" y="6396766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 600 ~ 8-10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0ED083B5-FF9F-BDE7-6C3E-52ECF039DA6C}"/>
              </a:ext>
            </a:extLst>
          </p:cNvPr>
          <p:cNvSpPr/>
          <p:nvPr/>
        </p:nvSpPr>
        <p:spPr>
          <a:xfrm>
            <a:off x="4436226" y="2173354"/>
            <a:ext cx="2535731" cy="251794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FCEDA1-FF1F-D475-3C53-D084796F9F20}"/>
              </a:ext>
            </a:extLst>
          </p:cNvPr>
          <p:cNvSpPr txBox="1"/>
          <p:nvPr/>
        </p:nvSpPr>
        <p:spPr>
          <a:xfrm>
            <a:off x="4830736" y="4802175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Drops of 12 µl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721ABA-EB5A-77F8-2EAB-87D7E76F3E3A}"/>
              </a:ext>
            </a:extLst>
          </p:cNvPr>
          <p:cNvSpPr txBox="1"/>
          <p:nvPr/>
        </p:nvSpPr>
        <p:spPr>
          <a:xfrm>
            <a:off x="4828331" y="5157313"/>
            <a:ext cx="1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Optional:</a:t>
            </a:r>
          </a:p>
          <a:p>
            <a:r>
              <a:rPr lang="en-US" dirty="0"/>
              <a:t>from 1:4, 1:8 dilutions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E4573F11-07D5-62C8-9EEC-1324689175E1}"/>
              </a:ext>
            </a:extLst>
          </p:cNvPr>
          <p:cNvSpPr/>
          <p:nvPr/>
        </p:nvSpPr>
        <p:spPr>
          <a:xfrm>
            <a:off x="4284115" y="4867128"/>
            <a:ext cx="575769" cy="251794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9943EC3E-4711-359B-A6D7-B2A78998EC7D}"/>
              </a:ext>
            </a:extLst>
          </p:cNvPr>
          <p:cNvSpPr/>
          <p:nvPr/>
        </p:nvSpPr>
        <p:spPr>
          <a:xfrm>
            <a:off x="6432403" y="4869583"/>
            <a:ext cx="575769" cy="251794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51E645-30F3-58F0-9D4E-16B2583D65D3}"/>
              </a:ext>
            </a:extLst>
          </p:cNvPr>
          <p:cNvSpPr txBox="1"/>
          <p:nvPr/>
        </p:nvSpPr>
        <p:spPr>
          <a:xfrm>
            <a:off x="5704091" y="3451312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Incubation at 37°C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B640F-862C-577E-36DF-6762705F00D7}"/>
              </a:ext>
            </a:extLst>
          </p:cNvPr>
          <p:cNvSpPr txBox="1"/>
          <p:nvPr/>
        </p:nvSpPr>
        <p:spPr>
          <a:xfrm>
            <a:off x="7071057" y="1460074"/>
            <a:ext cx="3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325CD-87A4-359F-E13C-C9C59CF4EAA0}"/>
              </a:ext>
            </a:extLst>
          </p:cNvPr>
          <p:cNvSpPr txBox="1"/>
          <p:nvPr/>
        </p:nvSpPr>
        <p:spPr>
          <a:xfrm>
            <a:off x="7071057" y="2053361"/>
            <a:ext cx="32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DEB40-73BD-4055-200D-ECA9354292F5}"/>
              </a:ext>
            </a:extLst>
          </p:cNvPr>
          <p:cNvSpPr txBox="1"/>
          <p:nvPr/>
        </p:nvSpPr>
        <p:spPr>
          <a:xfrm flipV="1">
            <a:off x="6947368" y="4520948"/>
            <a:ext cx="34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049E45-AB75-C541-9772-05F8A2CE0EC5}"/>
              </a:ext>
            </a:extLst>
          </p:cNvPr>
          <p:cNvSpPr txBox="1"/>
          <p:nvPr/>
        </p:nvSpPr>
        <p:spPr>
          <a:xfrm>
            <a:off x="7089645" y="2540291"/>
            <a:ext cx="32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478610-25E9-5DCD-E13C-FC4715D79FE8}"/>
              </a:ext>
            </a:extLst>
          </p:cNvPr>
          <p:cNvSpPr txBox="1"/>
          <p:nvPr/>
        </p:nvSpPr>
        <p:spPr>
          <a:xfrm flipV="1">
            <a:off x="6824360" y="5252789"/>
            <a:ext cx="46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3463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 on 4-2-25 at 9.42 PM">
            <a:hlinkClick r:id="" action="ppaction://media"/>
            <a:extLst>
              <a:ext uri="{FF2B5EF4-FFF2-40B4-BE49-F238E27FC236}">
                <a16:creationId xmlns:a16="http://schemas.microsoft.com/office/drawing/2014/main" id="{CB970B81-7270-EA75-112B-C28AFF143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816664"/>
            <a:ext cx="8128000" cy="541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5A0E9-A941-8298-CC92-BF13806B4F46}"/>
              </a:ext>
            </a:extLst>
          </p:cNvPr>
          <p:cNvSpPr txBox="1"/>
          <p:nvPr/>
        </p:nvSpPr>
        <p:spPr>
          <a:xfrm>
            <a:off x="790712" y="6347791"/>
            <a:ext cx="7845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Assay B, Part 1: Procedure (click on movie)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 on 4-2-25 at 9.52 PM.mov">
            <a:hlinkClick r:id="" action="ppaction://media"/>
            <a:extLst>
              <a:ext uri="{FF2B5EF4-FFF2-40B4-BE49-F238E27FC236}">
                <a16:creationId xmlns:a16="http://schemas.microsoft.com/office/drawing/2014/main" id="{0EADB5C9-CC21-9AD9-D307-B9BD3B2BC4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829917"/>
            <a:ext cx="8128000" cy="541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97337-190B-626B-A927-4FC6D738DF31}"/>
              </a:ext>
            </a:extLst>
          </p:cNvPr>
          <p:cNvSpPr txBox="1"/>
          <p:nvPr/>
        </p:nvSpPr>
        <p:spPr>
          <a:xfrm>
            <a:off x="508000" y="6396335"/>
            <a:ext cx="7707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Assay B, Part 2: Procedure (click on movie)</a:t>
            </a:r>
          </a:p>
        </p:txBody>
      </p:sp>
    </p:spTree>
    <p:extLst>
      <p:ext uri="{BB962C8B-B14F-4D97-AF65-F5344CB8AC3E}">
        <p14:creationId xmlns:p14="http://schemas.microsoft.com/office/powerpoint/2010/main" val="33266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B53B379-7922-A9A1-9527-67D139957871}"/>
              </a:ext>
            </a:extLst>
          </p:cNvPr>
          <p:cNvSpPr txBox="1"/>
          <p:nvPr/>
        </p:nvSpPr>
        <p:spPr>
          <a:xfrm>
            <a:off x="204369" y="5328764"/>
            <a:ext cx="6191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1-4 =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 auris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(different strains)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5-6 =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duobushaemulonii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(different strains)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=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parapsilosis</a:t>
            </a:r>
            <a:endParaRPr lang="en-US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F08DC1-CAA5-826C-5103-1B029EB21B8C}"/>
              </a:ext>
            </a:extLst>
          </p:cNvPr>
          <p:cNvSpPr txBox="1"/>
          <p:nvPr/>
        </p:nvSpPr>
        <p:spPr>
          <a:xfrm>
            <a:off x="5128679" y="473105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A8DE3-7BAE-5DD4-C8D5-B8FF2EB7D0C6}"/>
              </a:ext>
            </a:extLst>
          </p:cNvPr>
          <p:cNvSpPr txBox="1"/>
          <p:nvPr/>
        </p:nvSpPr>
        <p:spPr>
          <a:xfrm>
            <a:off x="2865863" y="474751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B39AB-2D28-1E9A-C1A1-D8F78D278016}"/>
              </a:ext>
            </a:extLst>
          </p:cNvPr>
          <p:cNvSpPr txBox="1"/>
          <p:nvPr/>
        </p:nvSpPr>
        <p:spPr>
          <a:xfrm>
            <a:off x="735980" y="474751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</a:rPr>
              <a:t>6 </a:t>
            </a:r>
            <a:r>
              <a:rPr lang="en-US" dirty="0" err="1">
                <a:latin typeface="Verdana" panose="020B0604030504040204" pitchFamily="34" charset="0"/>
              </a:rPr>
              <a:t>hrs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014D9-00F5-50DB-0243-8CD5D01E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9" y="466997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Assay A: Representative Results</a:t>
            </a:r>
          </a:p>
        </p:txBody>
      </p:sp>
      <p:pic>
        <p:nvPicPr>
          <p:cNvPr id="5" name="Picture 4" descr="A close-up of a tray of gelatin&#10;&#10;AI-generated content may be incorrect.">
            <a:extLst>
              <a:ext uri="{FF2B5EF4-FFF2-40B4-BE49-F238E27FC236}">
                <a16:creationId xmlns:a16="http://schemas.microsoft.com/office/drawing/2014/main" id="{5866A426-1ACA-DE84-695D-A8C3F4A21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393903"/>
            <a:ext cx="2195214" cy="3345366"/>
          </a:xfrm>
          <a:prstGeom prst="rect">
            <a:avLst/>
          </a:prstGeom>
        </p:spPr>
      </p:pic>
      <p:pic>
        <p:nvPicPr>
          <p:cNvPr id="7" name="Picture 6" descr="White liquid on a surface&#10;&#10;AI-generated content may be incorrect.">
            <a:extLst>
              <a:ext uri="{FF2B5EF4-FFF2-40B4-BE49-F238E27FC236}">
                <a16:creationId xmlns:a16="http://schemas.microsoft.com/office/drawing/2014/main" id="{DC121981-BCD0-F9FB-F21D-8FE2B171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994" y="1393903"/>
            <a:ext cx="2137734" cy="3345366"/>
          </a:xfrm>
          <a:prstGeom prst="rect">
            <a:avLst/>
          </a:prstGeom>
        </p:spPr>
      </p:pic>
      <p:pic>
        <p:nvPicPr>
          <p:cNvPr id="13" name="Picture 12" descr="White paint on a surface&#10;&#10;AI-generated content may be incorrect.">
            <a:extLst>
              <a:ext uri="{FF2B5EF4-FFF2-40B4-BE49-F238E27FC236}">
                <a16:creationId xmlns:a16="http://schemas.microsoft.com/office/drawing/2014/main" id="{0C0708CA-1724-CAF8-43A9-1A6F13184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6507" y="1393902"/>
            <a:ext cx="2170841" cy="3345365"/>
          </a:xfrm>
          <a:prstGeom prst="rect">
            <a:avLst/>
          </a:prstGeom>
        </p:spPr>
      </p:pic>
      <p:pic>
        <p:nvPicPr>
          <p:cNvPr id="15" name="Picture 14" descr="A group of white smudges on a surface&#10;&#10;AI-generated content may be incorrect.">
            <a:extLst>
              <a:ext uri="{FF2B5EF4-FFF2-40B4-BE49-F238E27FC236}">
                <a16:creationId xmlns:a16="http://schemas.microsoft.com/office/drawing/2014/main" id="{47507300-BDB3-541D-595E-B4F497658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8881" y="1393903"/>
            <a:ext cx="2137734" cy="33580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F5CD08-DFFE-A9A3-CEFB-5FA231DA1911}"/>
              </a:ext>
            </a:extLst>
          </p:cNvPr>
          <p:cNvSpPr txBox="1"/>
          <p:nvPr/>
        </p:nvSpPr>
        <p:spPr>
          <a:xfrm>
            <a:off x="7221809" y="47363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F22804-C0DF-BAFD-B485-71FA632A78A0}"/>
              </a:ext>
            </a:extLst>
          </p:cNvPr>
          <p:cNvSpPr txBox="1"/>
          <p:nvPr/>
        </p:nvSpPr>
        <p:spPr>
          <a:xfrm>
            <a:off x="8801501" y="1538871"/>
            <a:ext cx="3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5575E7-6B47-E152-DC87-3EF196590E23}"/>
              </a:ext>
            </a:extLst>
          </p:cNvPr>
          <p:cNvSpPr txBox="1"/>
          <p:nvPr/>
        </p:nvSpPr>
        <p:spPr>
          <a:xfrm>
            <a:off x="8808938" y="2014650"/>
            <a:ext cx="3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376F-0799-8075-A4B2-8B797F58F133}"/>
              </a:ext>
            </a:extLst>
          </p:cNvPr>
          <p:cNvSpPr txBox="1"/>
          <p:nvPr/>
        </p:nvSpPr>
        <p:spPr>
          <a:xfrm>
            <a:off x="8808938" y="253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BDDE9-32AD-8F00-877D-2555566B6B8C}"/>
              </a:ext>
            </a:extLst>
          </p:cNvPr>
          <p:cNvSpPr txBox="1"/>
          <p:nvPr/>
        </p:nvSpPr>
        <p:spPr>
          <a:xfrm>
            <a:off x="8808938" y="29773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6A07C1-D098-A0DB-034C-E6662EB8D647}"/>
              </a:ext>
            </a:extLst>
          </p:cNvPr>
          <p:cNvSpPr txBox="1"/>
          <p:nvPr/>
        </p:nvSpPr>
        <p:spPr>
          <a:xfrm>
            <a:off x="8801501" y="34234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A6E91-4E93-39BE-0F98-0C9B5CCB55D0}"/>
              </a:ext>
            </a:extLst>
          </p:cNvPr>
          <p:cNvSpPr txBox="1"/>
          <p:nvPr/>
        </p:nvSpPr>
        <p:spPr>
          <a:xfrm>
            <a:off x="8808938" y="38583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43DD13-767C-58ED-3FC8-AB97676D8D3B}"/>
              </a:ext>
            </a:extLst>
          </p:cNvPr>
          <p:cNvSpPr txBox="1"/>
          <p:nvPr/>
        </p:nvSpPr>
        <p:spPr>
          <a:xfrm>
            <a:off x="8781219" y="42709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8953C3-AE53-5AE8-B4D9-EB7181F1F213}"/>
              </a:ext>
            </a:extLst>
          </p:cNvPr>
          <p:cNvSpPr txBox="1"/>
          <p:nvPr/>
        </p:nvSpPr>
        <p:spPr>
          <a:xfrm>
            <a:off x="211980" y="6225471"/>
            <a:ext cx="605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Left/right column = different preculture conditions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D1E527-86B2-5D06-B0C5-10E95EF91A00}"/>
              </a:ext>
            </a:extLst>
          </p:cNvPr>
          <p:cNvSpPr txBox="1"/>
          <p:nvPr/>
        </p:nvSpPr>
        <p:spPr>
          <a:xfrm>
            <a:off x="6440557" y="5328764"/>
            <a:ext cx="253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Thick areas of patch grow first. Thinner areas fill in later.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105678E-0C72-D54D-84AC-BE20A8D7E852}"/>
                  </a:ext>
                </a:extLst>
              </p14:cNvPr>
              <p14:cNvContentPartPr/>
              <p14:nvPr/>
            </p14:nvContentPartPr>
            <p14:xfrm>
              <a:off x="4593960" y="5470696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105678E-0C72-D54D-84AC-BE20A8D7E85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7840" y="5464576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397EB2C6-AC7F-DD60-B8C1-04A2D4C088F8}"/>
              </a:ext>
            </a:extLst>
          </p:cNvPr>
          <p:cNvGrpSpPr/>
          <p:nvPr/>
        </p:nvGrpSpPr>
        <p:grpSpPr>
          <a:xfrm>
            <a:off x="4482720" y="5445136"/>
            <a:ext cx="3600" cy="7200"/>
            <a:chOff x="4482720" y="5445136"/>
            <a:chExt cx="3600" cy="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B7E3115-D5A3-16D5-8EC5-544B02FF5AD4}"/>
                    </a:ext>
                  </a:extLst>
                </p14:cNvPr>
                <p14:cNvContentPartPr/>
                <p14:nvPr/>
              </p14:nvContentPartPr>
              <p14:xfrm>
                <a:off x="4482720" y="5451976"/>
                <a:ext cx="360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B7E3115-D5A3-16D5-8EC5-544B02FF5AD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76600" y="5445856"/>
                  <a:ext cx="1584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129D52F-335D-96A3-A268-304727F7A511}"/>
                    </a:ext>
                  </a:extLst>
                </p14:cNvPr>
                <p14:cNvContentPartPr/>
                <p14:nvPr/>
              </p14:nvContentPartPr>
              <p14:xfrm>
                <a:off x="4485960" y="5445136"/>
                <a:ext cx="360" cy="3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129D52F-335D-96A3-A268-304727F7A51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79840" y="5439016"/>
                  <a:ext cx="12600" cy="15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184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8C60-4C17-840D-5849-29C0181D9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11E2-C907-1521-04D9-9BB55E6D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9" y="586265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Assay B: Representative Results</a:t>
            </a:r>
            <a:br>
              <a:rPr lang="en-US" sz="1800" b="1" dirty="0"/>
            </a:br>
            <a:r>
              <a:rPr lang="en-US" sz="1800" b="1" dirty="0"/>
              <a:t>(continued on next slide)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E8D75-F359-1299-C343-4F83168444F8}"/>
              </a:ext>
            </a:extLst>
          </p:cNvPr>
          <p:cNvSpPr txBox="1"/>
          <p:nvPr/>
        </p:nvSpPr>
        <p:spPr>
          <a:xfrm>
            <a:off x="546409" y="449251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</a:rPr>
              <a:t>6 </a:t>
            </a:r>
            <a:r>
              <a:rPr lang="en-US" dirty="0" err="1">
                <a:latin typeface="Verdana" panose="020B0604030504040204" pitchFamily="34" charset="0"/>
              </a:rPr>
              <a:t>hrs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CAA4F-6E0A-264A-5AE5-E2526E872379}"/>
              </a:ext>
            </a:extLst>
          </p:cNvPr>
          <p:cNvSpPr txBox="1"/>
          <p:nvPr/>
        </p:nvSpPr>
        <p:spPr>
          <a:xfrm>
            <a:off x="2351138" y="44925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6E67C-CC96-520C-E8C6-2CAACE4C3701}"/>
              </a:ext>
            </a:extLst>
          </p:cNvPr>
          <p:cNvSpPr txBox="1"/>
          <p:nvPr/>
        </p:nvSpPr>
        <p:spPr>
          <a:xfrm>
            <a:off x="4207649" y="448442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6A911-6B44-0633-E847-41637294EFB7}"/>
              </a:ext>
            </a:extLst>
          </p:cNvPr>
          <p:cNvSpPr txBox="1"/>
          <p:nvPr/>
        </p:nvSpPr>
        <p:spPr>
          <a:xfrm>
            <a:off x="5905260" y="44925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4F134-CE96-091B-4B31-5FEA797009FB}"/>
              </a:ext>
            </a:extLst>
          </p:cNvPr>
          <p:cNvSpPr txBox="1"/>
          <p:nvPr/>
        </p:nvSpPr>
        <p:spPr>
          <a:xfrm>
            <a:off x="8839601" y="1996062"/>
            <a:ext cx="3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DE37D-1B13-5128-CC7F-201A17B47EBD}"/>
              </a:ext>
            </a:extLst>
          </p:cNvPr>
          <p:cNvSpPr txBox="1"/>
          <p:nvPr/>
        </p:nvSpPr>
        <p:spPr>
          <a:xfrm>
            <a:off x="8845915" y="2749796"/>
            <a:ext cx="3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A0B29F-A717-71B9-4072-CA280E3CD3AF}"/>
              </a:ext>
            </a:extLst>
          </p:cNvPr>
          <p:cNvSpPr txBox="1"/>
          <p:nvPr/>
        </p:nvSpPr>
        <p:spPr>
          <a:xfrm>
            <a:off x="8847038" y="3429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D66612-B992-0D29-E23D-041B5B32A4F2}"/>
              </a:ext>
            </a:extLst>
          </p:cNvPr>
          <p:cNvSpPr txBox="1"/>
          <p:nvPr/>
        </p:nvSpPr>
        <p:spPr>
          <a:xfrm>
            <a:off x="8838869" y="39881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54947F-31F5-515F-7FCB-EE3D38053D37}"/>
              </a:ext>
            </a:extLst>
          </p:cNvPr>
          <p:cNvSpPr txBox="1"/>
          <p:nvPr/>
        </p:nvSpPr>
        <p:spPr>
          <a:xfrm>
            <a:off x="247837" y="5071406"/>
            <a:ext cx="4206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 3 =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 auris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(different preculture conditions)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 4 =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duobushaemulonii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(different preculture conditions)</a:t>
            </a:r>
          </a:p>
        </p:txBody>
      </p:sp>
      <p:pic>
        <p:nvPicPr>
          <p:cNvPr id="4" name="Picture 3" descr="A close up of a surface&#10;&#10;AI-generated content may be incorrect.">
            <a:extLst>
              <a:ext uri="{FF2B5EF4-FFF2-40B4-BE49-F238E27FC236}">
                <a16:creationId xmlns:a16="http://schemas.microsoft.com/office/drawing/2014/main" id="{B68F9B6F-71E0-16B8-811A-E60A226F9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6633"/>
          <a:stretch>
            <a:fillRect/>
          </a:stretch>
        </p:blipFill>
        <p:spPr>
          <a:xfrm>
            <a:off x="181318" y="1936793"/>
            <a:ext cx="1725541" cy="2523695"/>
          </a:xfrm>
          <a:prstGeom prst="rect">
            <a:avLst/>
          </a:prstGeom>
        </p:spPr>
      </p:pic>
      <p:pic>
        <p:nvPicPr>
          <p:cNvPr id="10" name="Picture 9" descr="A white circle on a gray surface&#10;&#10;AI-generated content may be incorrect.">
            <a:extLst>
              <a:ext uri="{FF2B5EF4-FFF2-40B4-BE49-F238E27FC236}">
                <a16:creationId xmlns:a16="http://schemas.microsoft.com/office/drawing/2014/main" id="{6A291EE8-A8D7-08B6-F321-261C5EB5D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8967" y="1919361"/>
            <a:ext cx="1773791" cy="2544123"/>
          </a:xfrm>
          <a:prstGeom prst="rect">
            <a:avLst/>
          </a:prstGeom>
        </p:spPr>
      </p:pic>
      <p:pic>
        <p:nvPicPr>
          <p:cNvPr id="27" name="Picture 26" descr="A close up of a white circle&#10;&#10;AI-generated content may be incorrect.">
            <a:extLst>
              <a:ext uri="{FF2B5EF4-FFF2-40B4-BE49-F238E27FC236}">
                <a16:creationId xmlns:a16="http://schemas.microsoft.com/office/drawing/2014/main" id="{89FF651D-8F15-FE8D-70E6-775574CE4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4866" y="1883497"/>
            <a:ext cx="1669393" cy="2572102"/>
          </a:xfrm>
          <a:prstGeom prst="rect">
            <a:avLst/>
          </a:prstGeom>
        </p:spPr>
      </p:pic>
      <p:pic>
        <p:nvPicPr>
          <p:cNvPr id="29" name="Picture 28" descr="A white round objects on a gray surface&#10;&#10;AI-generated content may be incorrect.">
            <a:extLst>
              <a:ext uri="{FF2B5EF4-FFF2-40B4-BE49-F238E27FC236}">
                <a16:creationId xmlns:a16="http://schemas.microsoft.com/office/drawing/2014/main" id="{6A4A163A-429C-579D-E8BF-0F75F0844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8218"/>
          <a:stretch>
            <a:fillRect/>
          </a:stretch>
        </p:blipFill>
        <p:spPr>
          <a:xfrm>
            <a:off x="5546937" y="1883505"/>
            <a:ext cx="1669393" cy="2579980"/>
          </a:xfrm>
          <a:prstGeom prst="rect">
            <a:avLst/>
          </a:prstGeom>
        </p:spPr>
      </p:pic>
      <p:pic>
        <p:nvPicPr>
          <p:cNvPr id="31" name="Picture 30" descr="A close up of a white object&#10;&#10;AI-generated content may be incorrect.">
            <a:extLst>
              <a:ext uri="{FF2B5EF4-FFF2-40B4-BE49-F238E27FC236}">
                <a16:creationId xmlns:a16="http://schemas.microsoft.com/office/drawing/2014/main" id="{956A051A-49C8-A67A-F4C2-AA9FE65F24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3430" y="1878490"/>
            <a:ext cx="1631101" cy="25849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29D6D7-DBB2-8A64-CF8C-2DD931C7BEBD}"/>
              </a:ext>
            </a:extLst>
          </p:cNvPr>
          <p:cNvSpPr txBox="1"/>
          <p:nvPr/>
        </p:nvSpPr>
        <p:spPr>
          <a:xfrm>
            <a:off x="7500730" y="447861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</a:t>
            </a:r>
            <a:r>
              <a:rPr lang="en-US" dirty="0" err="1"/>
              <a:t>hrs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0B1DA6-0513-4501-2940-107053EDF2B2}"/>
              </a:ext>
            </a:extLst>
          </p:cNvPr>
          <p:cNvGrpSpPr/>
          <p:nvPr/>
        </p:nvGrpSpPr>
        <p:grpSpPr>
          <a:xfrm>
            <a:off x="356839" y="1606028"/>
            <a:ext cx="1348445" cy="345322"/>
            <a:chOff x="356839" y="1606028"/>
            <a:chExt cx="1348445" cy="34532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E41972-9746-AD77-14CC-99B25BE72961}"/>
                </a:ext>
              </a:extLst>
            </p:cNvPr>
            <p:cNvSpPr txBox="1"/>
            <p:nvPr/>
          </p:nvSpPr>
          <p:spPr>
            <a:xfrm>
              <a:off x="356839" y="1610418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E223C2-0A54-8D16-033F-652C75BBC031}"/>
                </a:ext>
              </a:extLst>
            </p:cNvPr>
            <p:cNvSpPr txBox="1"/>
            <p:nvPr/>
          </p:nvSpPr>
          <p:spPr>
            <a:xfrm>
              <a:off x="736005" y="161279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1:4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66E091-83B2-7D76-CAD2-EC59512193FD}"/>
                </a:ext>
              </a:extLst>
            </p:cNvPr>
            <p:cNvSpPr txBox="1"/>
            <p:nvPr/>
          </p:nvSpPr>
          <p:spPr>
            <a:xfrm>
              <a:off x="1235284" y="160602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1:8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27CC534-8D4E-FDA0-5100-8F8C1439BDC9}"/>
              </a:ext>
            </a:extLst>
          </p:cNvPr>
          <p:cNvSpPr txBox="1"/>
          <p:nvPr/>
        </p:nvSpPr>
        <p:spPr>
          <a:xfrm>
            <a:off x="4491749" y="4814683"/>
            <a:ext cx="4701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Comparing a sensitive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 auris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strain and a resistant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duob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strain = worst-case scenario!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“Real” and background growth are difficult to distinguish at early timepoints with undiluted drops.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8685-D3AC-7512-B315-316ECA0D5D86}"/>
              </a:ext>
            </a:extLst>
          </p:cNvPr>
          <p:cNvSpPr txBox="1"/>
          <p:nvPr/>
        </p:nvSpPr>
        <p:spPr>
          <a:xfrm>
            <a:off x="259882" y="141224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Drop dilution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933489-D4F1-CD02-EEF0-1D1187039B44}"/>
              </a:ext>
            </a:extLst>
          </p:cNvPr>
          <p:cNvGrpSpPr/>
          <p:nvPr/>
        </p:nvGrpSpPr>
        <p:grpSpPr>
          <a:xfrm>
            <a:off x="2107397" y="1591471"/>
            <a:ext cx="1348445" cy="345322"/>
            <a:chOff x="356839" y="1606028"/>
            <a:chExt cx="1348445" cy="3453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9D882E-BF80-8CB3-22BE-82410048AFDB}"/>
                </a:ext>
              </a:extLst>
            </p:cNvPr>
            <p:cNvSpPr txBox="1"/>
            <p:nvPr/>
          </p:nvSpPr>
          <p:spPr>
            <a:xfrm>
              <a:off x="356839" y="1610418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BD6B92-4590-1720-B3F8-0CE6B9D062A9}"/>
                </a:ext>
              </a:extLst>
            </p:cNvPr>
            <p:cNvSpPr txBox="1"/>
            <p:nvPr/>
          </p:nvSpPr>
          <p:spPr>
            <a:xfrm>
              <a:off x="736005" y="161279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1:4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5CAD8A-8063-031D-A1D8-7197D9942C19}"/>
                </a:ext>
              </a:extLst>
            </p:cNvPr>
            <p:cNvSpPr txBox="1"/>
            <p:nvPr/>
          </p:nvSpPr>
          <p:spPr>
            <a:xfrm>
              <a:off x="1235284" y="160602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1:8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06937B-8EFF-0042-7B16-41CA39A1CD1C}"/>
              </a:ext>
            </a:extLst>
          </p:cNvPr>
          <p:cNvSpPr txBox="1"/>
          <p:nvPr/>
        </p:nvSpPr>
        <p:spPr>
          <a:xfrm>
            <a:off x="3897777" y="156684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E0A9C6-B8CE-ABCA-8B4D-BE2AEB095CAA}"/>
              </a:ext>
            </a:extLst>
          </p:cNvPr>
          <p:cNvSpPr txBox="1"/>
          <p:nvPr/>
        </p:nvSpPr>
        <p:spPr>
          <a:xfrm>
            <a:off x="4276943" y="155652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D68A9A-5977-FFD9-0087-33F159F13F7B}"/>
              </a:ext>
            </a:extLst>
          </p:cNvPr>
          <p:cNvSpPr txBox="1"/>
          <p:nvPr/>
        </p:nvSpPr>
        <p:spPr>
          <a:xfrm>
            <a:off x="4776222" y="1549754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EDCDDA-4942-23E5-872A-8F88F7CB007D}"/>
              </a:ext>
            </a:extLst>
          </p:cNvPr>
          <p:cNvSpPr txBox="1"/>
          <p:nvPr/>
        </p:nvSpPr>
        <p:spPr>
          <a:xfrm>
            <a:off x="5657624" y="156346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D6C929-41B2-5D7F-1898-89D798949099}"/>
              </a:ext>
            </a:extLst>
          </p:cNvPr>
          <p:cNvSpPr txBox="1"/>
          <p:nvPr/>
        </p:nvSpPr>
        <p:spPr>
          <a:xfrm>
            <a:off x="6036790" y="155313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517F64-99B8-5514-FC44-35240A2A3798}"/>
              </a:ext>
            </a:extLst>
          </p:cNvPr>
          <p:cNvSpPr txBox="1"/>
          <p:nvPr/>
        </p:nvSpPr>
        <p:spPr>
          <a:xfrm>
            <a:off x="6536069" y="154637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51FE1-E253-E445-D458-2093C3F3DA16}"/>
              </a:ext>
            </a:extLst>
          </p:cNvPr>
          <p:cNvSpPr txBox="1"/>
          <p:nvPr/>
        </p:nvSpPr>
        <p:spPr>
          <a:xfrm>
            <a:off x="7319224" y="154337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D7D214-1473-72A8-B26F-214D58A0405C}"/>
              </a:ext>
            </a:extLst>
          </p:cNvPr>
          <p:cNvSpPr txBox="1"/>
          <p:nvPr/>
        </p:nvSpPr>
        <p:spPr>
          <a:xfrm>
            <a:off x="7698390" y="153305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B6CA65-0D61-8A25-27E6-CC53E7A195C4}"/>
              </a:ext>
            </a:extLst>
          </p:cNvPr>
          <p:cNvSpPr txBox="1"/>
          <p:nvPr/>
        </p:nvSpPr>
        <p:spPr>
          <a:xfrm>
            <a:off x="8197669" y="152628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1:8</a:t>
            </a:r>
          </a:p>
        </p:txBody>
      </p:sp>
    </p:spTree>
    <p:extLst>
      <p:ext uri="{BB962C8B-B14F-4D97-AF65-F5344CB8AC3E}">
        <p14:creationId xmlns:p14="http://schemas.microsoft.com/office/powerpoint/2010/main" val="35210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35" y="665412"/>
            <a:ext cx="8229600" cy="1143000"/>
          </a:xfrm>
        </p:spPr>
        <p:txBody>
          <a:bodyPr/>
          <a:lstStyle/>
          <a:p>
            <a:r>
              <a:rPr lang="en-US" b="1" i="1" dirty="0">
                <a:latin typeface="Verdana"/>
                <a:cs typeface="Verdana"/>
              </a:rPr>
              <a:t>Candida </a:t>
            </a:r>
            <a:r>
              <a:rPr lang="en-US" b="1" i="1" dirty="0" err="1">
                <a:latin typeface="Verdana"/>
                <a:cs typeface="Verdana"/>
              </a:rPr>
              <a:t>auris</a:t>
            </a:r>
            <a:endParaRPr lang="en-US" b="1" i="1" dirty="0">
              <a:latin typeface="Verdana"/>
              <a:cs typeface="Verdana"/>
            </a:endParaRPr>
          </a:p>
        </p:txBody>
      </p:sp>
      <p:pic>
        <p:nvPicPr>
          <p:cNvPr id="5" name="Picture 4" descr="Screen Shot 2024-06-09 at 12.00.4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>
          <a:xfrm>
            <a:off x="3909668" y="1721651"/>
            <a:ext cx="5234332" cy="3460963"/>
          </a:xfrm>
          <a:prstGeom prst="rect">
            <a:avLst/>
          </a:prstGeom>
        </p:spPr>
      </p:pic>
      <p:pic>
        <p:nvPicPr>
          <p:cNvPr id="7" name="Picture 6" descr="Screen Shot 2024-06-08 at 11.58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37777" r="73019" b="37442"/>
          <a:stretch/>
        </p:blipFill>
        <p:spPr>
          <a:xfrm>
            <a:off x="7334031" y="2710465"/>
            <a:ext cx="1633493" cy="842487"/>
          </a:xfrm>
          <a:prstGeom prst="rect">
            <a:avLst/>
          </a:prstGeom>
        </p:spPr>
      </p:pic>
      <p:pic>
        <p:nvPicPr>
          <p:cNvPr id="6" name="Picture 5" descr="Screen Shot 2024-06-08 at 11.54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19" y="5352186"/>
            <a:ext cx="5223431" cy="1497307"/>
          </a:xfrm>
          <a:prstGeom prst="rect">
            <a:avLst/>
          </a:prstGeom>
        </p:spPr>
      </p:pic>
      <p:pic>
        <p:nvPicPr>
          <p:cNvPr id="8" name="Picture 7" descr="Screen Shot 2025-02-13 at 11.58.0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3038172"/>
            <a:ext cx="6310948" cy="23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9DB3A-B697-6084-877B-7C9AC3580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EDE9E-B138-D240-AE40-9CB93954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83" y="737882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Assay B: Representative Results</a:t>
            </a:r>
            <a:br>
              <a:rPr lang="en-US" sz="2400" b="1" dirty="0"/>
            </a:br>
            <a:r>
              <a:rPr lang="en-US" sz="1800" b="1" dirty="0"/>
              <a:t>(continued from previous slide)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E65F03-E9C7-FEA4-26E8-B0991D42CC7C}"/>
              </a:ext>
            </a:extLst>
          </p:cNvPr>
          <p:cNvSpPr txBox="1"/>
          <p:nvPr/>
        </p:nvSpPr>
        <p:spPr>
          <a:xfrm>
            <a:off x="546409" y="4708418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</a:rPr>
              <a:t>48 </a:t>
            </a:r>
            <a:r>
              <a:rPr lang="en-US" dirty="0" err="1">
                <a:latin typeface="Verdana" panose="020B0604030504040204" pitchFamily="34" charset="0"/>
              </a:rPr>
              <a:t>hrs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EE8B84-B017-DACD-7B36-ECF2457C96D9}"/>
              </a:ext>
            </a:extLst>
          </p:cNvPr>
          <p:cNvSpPr txBox="1"/>
          <p:nvPr/>
        </p:nvSpPr>
        <p:spPr>
          <a:xfrm>
            <a:off x="2263358" y="47084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037DC-202B-6F46-0CA7-AB69E6705F8B}"/>
              </a:ext>
            </a:extLst>
          </p:cNvPr>
          <p:cNvSpPr txBox="1"/>
          <p:nvPr/>
        </p:nvSpPr>
        <p:spPr>
          <a:xfrm>
            <a:off x="4319361" y="47084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D6C40C-E995-DCED-369B-36D41F3D87E4}"/>
              </a:ext>
            </a:extLst>
          </p:cNvPr>
          <p:cNvSpPr txBox="1"/>
          <p:nvPr/>
        </p:nvSpPr>
        <p:spPr>
          <a:xfrm>
            <a:off x="6054775" y="47084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88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F30A76-73AC-94CD-C61D-CC004238AEC2}"/>
              </a:ext>
            </a:extLst>
          </p:cNvPr>
          <p:cNvSpPr txBox="1"/>
          <p:nvPr/>
        </p:nvSpPr>
        <p:spPr>
          <a:xfrm>
            <a:off x="7562590" y="2076491"/>
            <a:ext cx="3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290936-5CF2-33EB-2B06-826C08E9055B}"/>
              </a:ext>
            </a:extLst>
          </p:cNvPr>
          <p:cNvSpPr txBox="1"/>
          <p:nvPr/>
        </p:nvSpPr>
        <p:spPr>
          <a:xfrm>
            <a:off x="7577302" y="2909737"/>
            <a:ext cx="3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016005-1215-2D33-4128-EE3FC143E539}"/>
              </a:ext>
            </a:extLst>
          </p:cNvPr>
          <p:cNvSpPr txBox="1"/>
          <p:nvPr/>
        </p:nvSpPr>
        <p:spPr>
          <a:xfrm>
            <a:off x="7570027" y="35094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65DD30-5201-1B8E-37D3-688C9C883513}"/>
              </a:ext>
            </a:extLst>
          </p:cNvPr>
          <p:cNvSpPr txBox="1"/>
          <p:nvPr/>
        </p:nvSpPr>
        <p:spPr>
          <a:xfrm>
            <a:off x="7579669" y="41845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B08B8E-DDBE-3105-94C0-E9854B8135D3}"/>
              </a:ext>
            </a:extLst>
          </p:cNvPr>
          <p:cNvSpPr txBox="1"/>
          <p:nvPr/>
        </p:nvSpPr>
        <p:spPr>
          <a:xfrm>
            <a:off x="151981" y="5208757"/>
            <a:ext cx="4206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 3 =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 auris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(different preculture)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 4 =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duobushaemulonii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(different preculture)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B61B3-28E0-5E6D-4BF4-A7666876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59" y="2052917"/>
            <a:ext cx="1778000" cy="2641600"/>
          </a:xfrm>
          <a:prstGeom prst="rect">
            <a:avLst/>
          </a:prstGeom>
        </p:spPr>
      </p:pic>
      <p:pic>
        <p:nvPicPr>
          <p:cNvPr id="12" name="Picture 11" descr="A group of white round objects&#10;&#10;AI-generated content may be incorrect.">
            <a:extLst>
              <a:ext uri="{FF2B5EF4-FFF2-40B4-BE49-F238E27FC236}">
                <a16:creationId xmlns:a16="http://schemas.microsoft.com/office/drawing/2014/main" id="{6C28836E-CB8A-5700-7130-DD94BA005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912" y="2052917"/>
            <a:ext cx="1778000" cy="2640061"/>
          </a:xfrm>
          <a:prstGeom prst="rect">
            <a:avLst/>
          </a:prstGeom>
        </p:spPr>
      </p:pic>
      <p:pic>
        <p:nvPicPr>
          <p:cNvPr id="24" name="Picture 23" descr="A group of white round objects&#10;&#10;AI-generated content may be incorrect.">
            <a:extLst>
              <a:ext uri="{FF2B5EF4-FFF2-40B4-BE49-F238E27FC236}">
                <a16:creationId xmlns:a16="http://schemas.microsoft.com/office/drawing/2014/main" id="{8FDA2D9E-B977-79B2-2473-BD0415C35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865" y="2051378"/>
            <a:ext cx="1731715" cy="2641600"/>
          </a:xfrm>
          <a:prstGeom prst="rect">
            <a:avLst/>
          </a:prstGeom>
        </p:spPr>
      </p:pic>
      <p:pic>
        <p:nvPicPr>
          <p:cNvPr id="28" name="Picture 27" descr="A group of white round objects&#10;&#10;AI-generated content may be incorrect.">
            <a:extLst>
              <a:ext uri="{FF2B5EF4-FFF2-40B4-BE49-F238E27FC236}">
                <a16:creationId xmlns:a16="http://schemas.microsoft.com/office/drawing/2014/main" id="{7B8EDAC7-2B3C-76E3-3B8D-A114C01DA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4918" y="2030741"/>
            <a:ext cx="1847672" cy="26622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5854B88-41F2-6A86-4BF1-84E5B489C2FE}"/>
              </a:ext>
            </a:extLst>
          </p:cNvPr>
          <p:cNvSpPr txBox="1"/>
          <p:nvPr/>
        </p:nvSpPr>
        <p:spPr>
          <a:xfrm>
            <a:off x="5145228" y="5208757"/>
            <a:ext cx="3258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Drops made from diluted suspensions grow with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~1 and 2 day delay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6F0F9-8F3B-57D9-920E-148D63E08113}"/>
              </a:ext>
            </a:extLst>
          </p:cNvPr>
          <p:cNvSpPr txBox="1"/>
          <p:nvPr/>
        </p:nvSpPr>
        <p:spPr>
          <a:xfrm>
            <a:off x="5876498" y="170934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1FB97-C917-927C-B9A1-2550562C46B8}"/>
              </a:ext>
            </a:extLst>
          </p:cNvPr>
          <p:cNvSpPr txBox="1"/>
          <p:nvPr/>
        </p:nvSpPr>
        <p:spPr>
          <a:xfrm>
            <a:off x="6255664" y="169902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6E6D6-0E51-7387-940C-54D569E24553}"/>
              </a:ext>
            </a:extLst>
          </p:cNvPr>
          <p:cNvSpPr txBox="1"/>
          <p:nvPr/>
        </p:nvSpPr>
        <p:spPr>
          <a:xfrm>
            <a:off x="6754943" y="1692259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7DA9FF-9A74-E313-A864-3B8CDCFEB4AD}"/>
              </a:ext>
            </a:extLst>
          </p:cNvPr>
          <p:cNvSpPr txBox="1"/>
          <p:nvPr/>
        </p:nvSpPr>
        <p:spPr>
          <a:xfrm>
            <a:off x="2208477" y="172468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E9CFA9-72BC-BDFA-C172-92074496E0D8}"/>
              </a:ext>
            </a:extLst>
          </p:cNvPr>
          <p:cNvSpPr txBox="1"/>
          <p:nvPr/>
        </p:nvSpPr>
        <p:spPr>
          <a:xfrm>
            <a:off x="2587643" y="171436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01B11-8545-5058-11E8-1DAAC4073837}"/>
              </a:ext>
            </a:extLst>
          </p:cNvPr>
          <p:cNvSpPr txBox="1"/>
          <p:nvPr/>
        </p:nvSpPr>
        <p:spPr>
          <a:xfrm>
            <a:off x="3086922" y="170759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A8687D-67B1-221B-5FD1-67F7EB50209C}"/>
              </a:ext>
            </a:extLst>
          </p:cNvPr>
          <p:cNvSpPr txBox="1"/>
          <p:nvPr/>
        </p:nvSpPr>
        <p:spPr>
          <a:xfrm>
            <a:off x="4067235" y="172812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85A027-7CED-A863-6BED-FEB9D3677CF1}"/>
              </a:ext>
            </a:extLst>
          </p:cNvPr>
          <p:cNvSpPr txBox="1"/>
          <p:nvPr/>
        </p:nvSpPr>
        <p:spPr>
          <a:xfrm>
            <a:off x="4446401" y="1717804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5E4D07-3959-9326-3701-399136F03758}"/>
              </a:ext>
            </a:extLst>
          </p:cNvPr>
          <p:cNvSpPr txBox="1"/>
          <p:nvPr/>
        </p:nvSpPr>
        <p:spPr>
          <a:xfrm>
            <a:off x="4945680" y="171103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D66F86-4ECA-4042-C118-D0EC983B1F93}"/>
              </a:ext>
            </a:extLst>
          </p:cNvPr>
          <p:cNvSpPr txBox="1"/>
          <p:nvPr/>
        </p:nvSpPr>
        <p:spPr>
          <a:xfrm>
            <a:off x="294856" y="17219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027BAA-2CC5-7803-2B44-BB08D26B5423}"/>
              </a:ext>
            </a:extLst>
          </p:cNvPr>
          <p:cNvSpPr txBox="1"/>
          <p:nvPr/>
        </p:nvSpPr>
        <p:spPr>
          <a:xfrm>
            <a:off x="674022" y="172434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21DEEB-5BFE-D380-6D7D-D188A3CAE6F9}"/>
              </a:ext>
            </a:extLst>
          </p:cNvPr>
          <p:cNvSpPr txBox="1"/>
          <p:nvPr/>
        </p:nvSpPr>
        <p:spPr>
          <a:xfrm>
            <a:off x="1173301" y="171758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69D389-1A23-5320-AEA3-AE5238028880}"/>
              </a:ext>
            </a:extLst>
          </p:cNvPr>
          <p:cNvSpPr txBox="1"/>
          <p:nvPr/>
        </p:nvSpPr>
        <p:spPr>
          <a:xfrm>
            <a:off x="259882" y="152654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Drop dilution</a:t>
            </a:r>
          </a:p>
        </p:txBody>
      </p:sp>
    </p:spTree>
    <p:extLst>
      <p:ext uri="{BB962C8B-B14F-4D97-AF65-F5344CB8AC3E}">
        <p14:creationId xmlns:p14="http://schemas.microsoft.com/office/powerpoint/2010/main" val="29581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18B1-962D-64C7-D7AB-92829BAF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Early Result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059F9-FB1D-3AFD-4529-373A02AEF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1866382"/>
            <a:ext cx="907288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Open plate and observe under microscope</a:t>
            </a:r>
          </a:p>
        </p:txBody>
      </p:sp>
      <p:pic>
        <p:nvPicPr>
          <p:cNvPr id="5" name="Picture 4" descr="A close-up of a microscope&#10;&#10;AI-generated content may be incorrect.">
            <a:extLst>
              <a:ext uri="{FF2B5EF4-FFF2-40B4-BE49-F238E27FC236}">
                <a16:creationId xmlns:a16="http://schemas.microsoft.com/office/drawing/2014/main" id="{9BF3F58A-FDB5-9983-3FDA-24C3BD39B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77" y="2511542"/>
            <a:ext cx="3718560" cy="2479040"/>
          </a:xfrm>
          <a:prstGeom prst="rect">
            <a:avLst/>
          </a:prstGeom>
        </p:spPr>
      </p:pic>
      <p:pic>
        <p:nvPicPr>
          <p:cNvPr id="7" name="Picture 6" descr="A close-up of a microscope&#10;&#10;AI-generated content may be incorrect.">
            <a:extLst>
              <a:ext uri="{FF2B5EF4-FFF2-40B4-BE49-F238E27FC236}">
                <a16:creationId xmlns:a16="http://schemas.microsoft.com/office/drawing/2014/main" id="{810013B9-0513-1FE8-5A53-D2B3B451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626" y="2511543"/>
            <a:ext cx="3718560" cy="2479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81D68-94B9-3C15-71EA-D59E4BD1C63E}"/>
              </a:ext>
            </a:extLst>
          </p:cNvPr>
          <p:cNvSpPr txBox="1"/>
          <p:nvPr/>
        </p:nvSpPr>
        <p:spPr>
          <a:xfrm>
            <a:off x="335280" y="5052060"/>
            <a:ext cx="4236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negative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result 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 </a:t>
            </a:r>
            <a:r>
              <a:rPr lang="en-US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duobushaemulonii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 aggregates in dense areas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areas of low density: mostly single cells or not more than one division (or cells that were never segregated)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325A3-4C0A-D5E8-4614-AF8F56A021F2}"/>
              </a:ext>
            </a:extLst>
          </p:cNvPr>
          <p:cNvSpPr txBox="1"/>
          <p:nvPr/>
        </p:nvSpPr>
        <p:spPr>
          <a:xfrm>
            <a:off x="4490720" y="509016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positive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result (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 auris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Microcolonies forming lawn in dense areas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areas of low density: for most cells  evidence of multiple divisions, formation of microcolonies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525E2-9D8E-E564-DAB8-D7739E3C822B}"/>
              </a:ext>
            </a:extLst>
          </p:cNvPr>
          <p:cNvSpPr txBox="1"/>
          <p:nvPr/>
        </p:nvSpPr>
        <p:spPr>
          <a:xfrm>
            <a:off x="8407400" y="35179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160x</a:t>
            </a:r>
          </a:p>
        </p:txBody>
      </p:sp>
    </p:spTree>
    <p:extLst>
      <p:ext uri="{BB962C8B-B14F-4D97-AF65-F5344CB8AC3E}">
        <p14:creationId xmlns:p14="http://schemas.microsoft.com/office/powerpoint/2010/main" val="8747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094C-2DEE-4F34-B872-B2061189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Comparing </a:t>
            </a:r>
            <a:r>
              <a:rPr lang="en-US" sz="4000" b="1" i="1" dirty="0"/>
              <a:t>C. auris </a:t>
            </a:r>
            <a:r>
              <a:rPr lang="en-US" sz="4000" b="1" dirty="0"/>
              <a:t>Isolates with </a:t>
            </a:r>
            <a:r>
              <a:rPr lang="en-US" sz="4000" b="1" dirty="0" err="1">
                <a:solidFill>
                  <a:srgbClr val="008000"/>
                </a:solidFill>
              </a:rPr>
              <a:t>AuriFind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E0F60-DD05-A151-6252-66D0998F0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5466"/>
            <a:ext cx="8229600" cy="2743546"/>
          </a:xfrm>
        </p:spPr>
        <p:txBody>
          <a:bodyPr/>
          <a:lstStyle/>
          <a:p>
            <a:r>
              <a:rPr lang="en-US" dirty="0"/>
              <a:t>Hospital may ask: Are two isolates representing the identical strain?</a:t>
            </a:r>
          </a:p>
          <a:p>
            <a:pPr lvl="1"/>
            <a:r>
              <a:rPr lang="en-US" dirty="0"/>
              <a:t>Preliminary answer without sequencing</a:t>
            </a:r>
          </a:p>
          <a:p>
            <a:r>
              <a:rPr lang="en-US" dirty="0"/>
              <a:t>Any hint at the clade and geographical origin?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E6E93-EC53-5794-17FE-CAF6B95754E6}"/>
              </a:ext>
            </a:extLst>
          </p:cNvPr>
          <p:cNvSpPr txBox="1"/>
          <p:nvPr/>
        </p:nvSpPr>
        <p:spPr>
          <a:xfrm>
            <a:off x="228600" y="4868863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Suggested technique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Identical preculture, e.g. patches for 48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YPD at 37°C. 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Compare in Assay B, with dilutions of 1:4, 1:8, 1:16, at initially more stringent conditions (24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42°C).</a:t>
            </a:r>
          </a:p>
        </p:txBody>
      </p:sp>
    </p:spTree>
    <p:extLst>
      <p:ext uri="{BB962C8B-B14F-4D97-AF65-F5344CB8AC3E}">
        <p14:creationId xmlns:p14="http://schemas.microsoft.com/office/powerpoint/2010/main" val="32858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56407-EBDB-3606-FE2A-6D474787B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FA1C1-AD35-48A4-88DF-D6BD2964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264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Comparing </a:t>
            </a:r>
            <a:r>
              <a:rPr lang="en-US" sz="4000" b="1" i="1" dirty="0"/>
              <a:t>C. auris </a:t>
            </a:r>
            <a:r>
              <a:rPr lang="en-US" sz="4000" b="1" dirty="0"/>
              <a:t>Isolates with </a:t>
            </a:r>
            <a:r>
              <a:rPr lang="en-US" sz="4000" b="1" dirty="0" err="1">
                <a:solidFill>
                  <a:srgbClr val="008000"/>
                </a:solidFill>
              </a:rPr>
              <a:t>AuriFind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C52CE-3438-5D6B-378D-15CB55806048}"/>
              </a:ext>
            </a:extLst>
          </p:cNvPr>
          <p:cNvSpPr txBox="1"/>
          <p:nvPr/>
        </p:nvSpPr>
        <p:spPr>
          <a:xfrm>
            <a:off x="317499" y="5810127"/>
            <a:ext cx="8608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Assay B with dilutions of 1, 1:4, 1:8, 1:16; 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incubated for 24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42°C. Continued on next slide.</a:t>
            </a:r>
          </a:p>
        </p:txBody>
      </p:sp>
      <p:pic>
        <p:nvPicPr>
          <p:cNvPr id="8" name="Picture 7" descr="A close up of round objects&#10;&#10;AI-generated content may be incorrect.">
            <a:extLst>
              <a:ext uri="{FF2B5EF4-FFF2-40B4-BE49-F238E27FC236}">
                <a16:creationId xmlns:a16="http://schemas.microsoft.com/office/drawing/2014/main" id="{647A54F4-2791-C83B-D924-845F161415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79" t="10322" r="9372" b="18052"/>
          <a:stretch>
            <a:fillRect/>
          </a:stretch>
        </p:blipFill>
        <p:spPr>
          <a:xfrm>
            <a:off x="1614874" y="2281931"/>
            <a:ext cx="4827638" cy="307461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BBA6C17-D1EC-563B-066F-4291833FBDD6}"/>
              </a:ext>
            </a:extLst>
          </p:cNvPr>
          <p:cNvGrpSpPr/>
          <p:nvPr/>
        </p:nvGrpSpPr>
        <p:grpSpPr>
          <a:xfrm>
            <a:off x="864302" y="2620617"/>
            <a:ext cx="683836" cy="2583046"/>
            <a:chOff x="750002" y="2544417"/>
            <a:chExt cx="683836" cy="258304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8370C4-1644-86E4-8721-438F9C0B7D95}"/>
                </a:ext>
              </a:extLst>
            </p:cNvPr>
            <p:cNvSpPr txBox="1"/>
            <p:nvPr/>
          </p:nvSpPr>
          <p:spPr>
            <a:xfrm>
              <a:off x="769874" y="2544417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340E27-9F00-C126-7D8C-D190F52F1A16}"/>
                </a:ext>
              </a:extLst>
            </p:cNvPr>
            <p:cNvSpPr txBox="1"/>
            <p:nvPr/>
          </p:nvSpPr>
          <p:spPr>
            <a:xfrm>
              <a:off x="750002" y="3153212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387DEC-9387-B1EA-6EAF-3FF7F6A868BA}"/>
                </a:ext>
              </a:extLst>
            </p:cNvPr>
            <p:cNvSpPr txBox="1"/>
            <p:nvPr/>
          </p:nvSpPr>
          <p:spPr>
            <a:xfrm>
              <a:off x="750002" y="3681558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62B646-4E29-8F5D-0A92-C047FB0CD792}"/>
                </a:ext>
              </a:extLst>
            </p:cNvPr>
            <p:cNvSpPr txBox="1"/>
            <p:nvPr/>
          </p:nvSpPr>
          <p:spPr>
            <a:xfrm>
              <a:off x="750002" y="4244035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ADF878-B19D-1A20-0F6A-BB47A7ABFDE5}"/>
                </a:ext>
              </a:extLst>
            </p:cNvPr>
            <p:cNvSpPr txBox="1"/>
            <p:nvPr/>
          </p:nvSpPr>
          <p:spPr>
            <a:xfrm>
              <a:off x="750002" y="4819686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BBA21B-6824-811A-AB23-5201440A019E}"/>
              </a:ext>
            </a:extLst>
          </p:cNvPr>
          <p:cNvGrpSpPr/>
          <p:nvPr/>
        </p:nvGrpSpPr>
        <p:grpSpPr>
          <a:xfrm>
            <a:off x="6537927" y="2466728"/>
            <a:ext cx="763351" cy="2531341"/>
            <a:chOff x="6423627" y="2390528"/>
            <a:chExt cx="763351" cy="25313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4013B6-5C2A-6296-4EA1-5EE5948C5489}"/>
                </a:ext>
              </a:extLst>
            </p:cNvPr>
            <p:cNvSpPr txBox="1"/>
            <p:nvPr/>
          </p:nvSpPr>
          <p:spPr>
            <a:xfrm>
              <a:off x="6435221" y="2390528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7F7919-0CB7-38BD-438D-CD68C787AAFC}"/>
                </a:ext>
              </a:extLst>
            </p:cNvPr>
            <p:cNvSpPr txBox="1"/>
            <p:nvPr/>
          </p:nvSpPr>
          <p:spPr>
            <a:xfrm>
              <a:off x="6431247" y="2955998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6CA7C8-10E7-4EE1-4288-7518492683AC}"/>
                </a:ext>
              </a:extLst>
            </p:cNvPr>
            <p:cNvSpPr txBox="1"/>
            <p:nvPr/>
          </p:nvSpPr>
          <p:spPr>
            <a:xfrm>
              <a:off x="6428597" y="35525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A96FE1-B43D-E704-D7DD-F59046C33ED9}"/>
                </a:ext>
              </a:extLst>
            </p:cNvPr>
            <p:cNvSpPr txBox="1"/>
            <p:nvPr/>
          </p:nvSpPr>
          <p:spPr>
            <a:xfrm>
              <a:off x="6423627" y="4112980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3997A9-774D-C8C2-AC25-49E1BBA46BF0}"/>
                </a:ext>
              </a:extLst>
            </p:cNvPr>
            <p:cNvSpPr txBox="1"/>
            <p:nvPr/>
          </p:nvSpPr>
          <p:spPr>
            <a:xfrm>
              <a:off x="6423627" y="4614092"/>
              <a:ext cx="763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CAU10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826E831-36A6-B776-E674-5F406594CAAB}"/>
              </a:ext>
            </a:extLst>
          </p:cNvPr>
          <p:cNvSpPr txBox="1"/>
          <p:nvPr/>
        </p:nvSpPr>
        <p:spPr>
          <a:xfrm>
            <a:off x="7643426" y="339716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24 </a:t>
            </a:r>
            <a:r>
              <a:rPr lang="en-US" sz="2400" dirty="0" err="1"/>
              <a:t>hrs</a:t>
            </a:r>
            <a:endParaRPr lang="en-US" sz="2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9198EF-ADF7-124F-4225-407C67E1C622}"/>
              </a:ext>
            </a:extLst>
          </p:cNvPr>
          <p:cNvGrpSpPr/>
          <p:nvPr/>
        </p:nvGrpSpPr>
        <p:grpSpPr>
          <a:xfrm>
            <a:off x="1755444" y="5388461"/>
            <a:ext cx="4578494" cy="317630"/>
            <a:chOff x="1641144" y="5312261"/>
            <a:chExt cx="4578494" cy="3176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8297E4-7C75-80E2-81E1-A7B9B4BD5F7B}"/>
                </a:ext>
              </a:extLst>
            </p:cNvPr>
            <p:cNvSpPr txBox="1"/>
            <p:nvPr/>
          </p:nvSpPr>
          <p:spPr>
            <a:xfrm>
              <a:off x="1641144" y="531226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184E51-AD70-0AE5-E7DD-97E55A1781BB}"/>
                </a:ext>
              </a:extLst>
            </p:cNvPr>
            <p:cNvSpPr txBox="1"/>
            <p:nvPr/>
          </p:nvSpPr>
          <p:spPr>
            <a:xfrm>
              <a:off x="2102776" y="531599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57E3EE-E758-5726-3569-C275D4760C92}"/>
                </a:ext>
              </a:extLst>
            </p:cNvPr>
            <p:cNvSpPr txBox="1"/>
            <p:nvPr/>
          </p:nvSpPr>
          <p:spPr>
            <a:xfrm>
              <a:off x="2649642" y="531922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AF2284-C7FE-8AA5-B254-5B1E0D8E60E6}"/>
                </a:ext>
              </a:extLst>
            </p:cNvPr>
            <p:cNvSpPr txBox="1"/>
            <p:nvPr/>
          </p:nvSpPr>
          <p:spPr>
            <a:xfrm>
              <a:off x="3158175" y="5315967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1:16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4C6A93-E487-0A74-9B41-581359EA4687}"/>
                </a:ext>
              </a:extLst>
            </p:cNvPr>
            <p:cNvSpPr txBox="1"/>
            <p:nvPr/>
          </p:nvSpPr>
          <p:spPr>
            <a:xfrm flipH="1">
              <a:off x="4181493" y="5322114"/>
              <a:ext cx="4331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5AFC0B-4888-EFF4-4068-B03EC9F9107E}"/>
                </a:ext>
              </a:extLst>
            </p:cNvPr>
            <p:cNvSpPr txBox="1"/>
            <p:nvPr/>
          </p:nvSpPr>
          <p:spPr>
            <a:xfrm>
              <a:off x="4641811" y="532073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6F5B60-4A23-7817-E38F-71149F3737E0}"/>
                </a:ext>
              </a:extLst>
            </p:cNvPr>
            <p:cNvSpPr txBox="1"/>
            <p:nvPr/>
          </p:nvSpPr>
          <p:spPr>
            <a:xfrm>
              <a:off x="5178355" y="5320732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DC8E31-A1C8-E8BE-33A9-08BA177D7828}"/>
                </a:ext>
              </a:extLst>
            </p:cNvPr>
            <p:cNvSpPr txBox="1"/>
            <p:nvPr/>
          </p:nvSpPr>
          <p:spPr>
            <a:xfrm>
              <a:off x="5687120" y="5318435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5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C21BF-1B42-6D6C-8432-F3D37CE45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0567-8FD8-EBF5-360F-481AC6A1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264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Comparing </a:t>
            </a:r>
            <a:r>
              <a:rPr lang="en-US" sz="4000" b="1" i="1" dirty="0"/>
              <a:t>C. auris </a:t>
            </a:r>
            <a:r>
              <a:rPr lang="en-US" sz="4000" b="1" dirty="0"/>
              <a:t>Isolates with </a:t>
            </a:r>
            <a:r>
              <a:rPr lang="en-US" sz="4000" b="1" dirty="0" err="1">
                <a:solidFill>
                  <a:srgbClr val="008000"/>
                </a:solidFill>
              </a:rPr>
              <a:t>AuriFind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2CA5D-BF95-4495-7969-BFD2C5496806}"/>
              </a:ext>
            </a:extLst>
          </p:cNvPr>
          <p:cNvSpPr txBox="1"/>
          <p:nvPr/>
        </p:nvSpPr>
        <p:spPr>
          <a:xfrm>
            <a:off x="457199" y="5810127"/>
            <a:ext cx="8494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Assay B with dilutions of 1, 1:4, 1:8, 1:16; 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incubated for 24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42°C, then 21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30°C.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C877F7-608E-4E24-DF25-2765109D1100}"/>
              </a:ext>
            </a:extLst>
          </p:cNvPr>
          <p:cNvSpPr txBox="1"/>
          <p:nvPr/>
        </p:nvSpPr>
        <p:spPr>
          <a:xfrm>
            <a:off x="7726508" y="2981827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45 </a:t>
            </a:r>
            <a:r>
              <a:rPr lang="en-US" sz="2400" dirty="0" err="1"/>
              <a:t>hrs</a:t>
            </a:r>
            <a:endParaRPr lang="en-US" sz="2400" dirty="0"/>
          </a:p>
        </p:txBody>
      </p:sp>
      <p:pic>
        <p:nvPicPr>
          <p:cNvPr id="3" name="Picture 2" descr="A petri dish with white circles&#10;&#10;AI-generated content may be incorrect.">
            <a:extLst>
              <a:ext uri="{FF2B5EF4-FFF2-40B4-BE49-F238E27FC236}">
                <a16:creationId xmlns:a16="http://schemas.microsoft.com/office/drawing/2014/main" id="{58CC2313-6C17-7B21-E056-3EF0A9EA4D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89" t="12056" r="13720" b="22432"/>
          <a:stretch>
            <a:fillRect/>
          </a:stretch>
        </p:blipFill>
        <p:spPr>
          <a:xfrm rot="10800000">
            <a:off x="1633285" y="2216948"/>
            <a:ext cx="4848014" cy="30778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3D1610-C2C2-DC02-0A94-E205E4021AA9}"/>
              </a:ext>
            </a:extLst>
          </p:cNvPr>
          <p:cNvGrpSpPr/>
          <p:nvPr/>
        </p:nvGrpSpPr>
        <p:grpSpPr>
          <a:xfrm>
            <a:off x="882082" y="2546957"/>
            <a:ext cx="683836" cy="2583046"/>
            <a:chOff x="750002" y="2544417"/>
            <a:chExt cx="683836" cy="25830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48D160-A8ED-282D-F857-74A8873A691F}"/>
                </a:ext>
              </a:extLst>
            </p:cNvPr>
            <p:cNvSpPr txBox="1"/>
            <p:nvPr/>
          </p:nvSpPr>
          <p:spPr>
            <a:xfrm>
              <a:off x="769874" y="2544417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704F9E-4E88-DEAD-F569-785CB2140CF3}"/>
                </a:ext>
              </a:extLst>
            </p:cNvPr>
            <p:cNvSpPr txBox="1"/>
            <p:nvPr/>
          </p:nvSpPr>
          <p:spPr>
            <a:xfrm>
              <a:off x="750002" y="3153212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81FA09-F82E-519B-C452-48777571E8E2}"/>
                </a:ext>
              </a:extLst>
            </p:cNvPr>
            <p:cNvSpPr txBox="1"/>
            <p:nvPr/>
          </p:nvSpPr>
          <p:spPr>
            <a:xfrm>
              <a:off x="750002" y="3681558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36D660-4C45-C75A-BC23-415C56F6034F}"/>
                </a:ext>
              </a:extLst>
            </p:cNvPr>
            <p:cNvSpPr txBox="1"/>
            <p:nvPr/>
          </p:nvSpPr>
          <p:spPr>
            <a:xfrm>
              <a:off x="750002" y="4244035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64D560-8B07-C6A9-8FD9-B0EA09AB527B}"/>
                </a:ext>
              </a:extLst>
            </p:cNvPr>
            <p:cNvSpPr txBox="1"/>
            <p:nvPr/>
          </p:nvSpPr>
          <p:spPr>
            <a:xfrm>
              <a:off x="750002" y="4819686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7648EE-2D8C-47F3-2154-E2D301565405}"/>
              </a:ext>
            </a:extLst>
          </p:cNvPr>
          <p:cNvGrpSpPr/>
          <p:nvPr/>
        </p:nvGrpSpPr>
        <p:grpSpPr>
          <a:xfrm>
            <a:off x="6481299" y="2490213"/>
            <a:ext cx="763351" cy="2531341"/>
            <a:chOff x="6423627" y="2390528"/>
            <a:chExt cx="763351" cy="253134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C0C9961-7114-E072-4D70-543AD85F54F1}"/>
                </a:ext>
              </a:extLst>
            </p:cNvPr>
            <p:cNvSpPr txBox="1"/>
            <p:nvPr/>
          </p:nvSpPr>
          <p:spPr>
            <a:xfrm>
              <a:off x="6435221" y="2390528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8AF79B-383B-891E-2558-B8A7539DBF95}"/>
                </a:ext>
              </a:extLst>
            </p:cNvPr>
            <p:cNvSpPr txBox="1"/>
            <p:nvPr/>
          </p:nvSpPr>
          <p:spPr>
            <a:xfrm>
              <a:off x="6431247" y="2955998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C87F02-48F8-CF80-40FF-0830F35243D7}"/>
                </a:ext>
              </a:extLst>
            </p:cNvPr>
            <p:cNvSpPr txBox="1"/>
            <p:nvPr/>
          </p:nvSpPr>
          <p:spPr>
            <a:xfrm>
              <a:off x="6428597" y="35525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C6C878-151A-C0F2-0A42-6CB6FAF28638}"/>
                </a:ext>
              </a:extLst>
            </p:cNvPr>
            <p:cNvSpPr txBox="1"/>
            <p:nvPr/>
          </p:nvSpPr>
          <p:spPr>
            <a:xfrm>
              <a:off x="6423627" y="4112980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3F18701-6DE2-14D8-6E74-AFFF2CB2D115}"/>
                </a:ext>
              </a:extLst>
            </p:cNvPr>
            <p:cNvSpPr txBox="1"/>
            <p:nvPr/>
          </p:nvSpPr>
          <p:spPr>
            <a:xfrm>
              <a:off x="6423627" y="4614092"/>
              <a:ext cx="763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CAU10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05F3ACD-0DB6-24AE-642B-2237FCE17D3E}"/>
              </a:ext>
            </a:extLst>
          </p:cNvPr>
          <p:cNvGrpSpPr/>
          <p:nvPr/>
        </p:nvGrpSpPr>
        <p:grpSpPr>
          <a:xfrm>
            <a:off x="1742744" y="5363061"/>
            <a:ext cx="4578494" cy="317630"/>
            <a:chOff x="1641144" y="5312261"/>
            <a:chExt cx="4578494" cy="31763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E193C2-C4BA-F9EA-58D3-FE9FE22B5C04}"/>
                </a:ext>
              </a:extLst>
            </p:cNvPr>
            <p:cNvSpPr txBox="1"/>
            <p:nvPr/>
          </p:nvSpPr>
          <p:spPr>
            <a:xfrm>
              <a:off x="1641144" y="531226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7BFD63-2A9E-B021-9DFC-2DC565D238FC}"/>
                </a:ext>
              </a:extLst>
            </p:cNvPr>
            <p:cNvSpPr txBox="1"/>
            <p:nvPr/>
          </p:nvSpPr>
          <p:spPr>
            <a:xfrm>
              <a:off x="2102776" y="531599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35F796C-9812-6A73-BAFB-0487ADFE018D}"/>
                </a:ext>
              </a:extLst>
            </p:cNvPr>
            <p:cNvSpPr txBox="1"/>
            <p:nvPr/>
          </p:nvSpPr>
          <p:spPr>
            <a:xfrm>
              <a:off x="2649642" y="531922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2829A0-7F3E-E086-571F-A4F77F3FDA8B}"/>
                </a:ext>
              </a:extLst>
            </p:cNvPr>
            <p:cNvSpPr txBox="1"/>
            <p:nvPr/>
          </p:nvSpPr>
          <p:spPr>
            <a:xfrm>
              <a:off x="3158175" y="5315967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1:16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96F1D4-2606-94A9-A17D-97B0C6D2B04E}"/>
                </a:ext>
              </a:extLst>
            </p:cNvPr>
            <p:cNvSpPr txBox="1"/>
            <p:nvPr/>
          </p:nvSpPr>
          <p:spPr>
            <a:xfrm flipH="1">
              <a:off x="4181493" y="5322114"/>
              <a:ext cx="4331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006BBDB-9FAD-BB5A-4560-FA7DCE2A4517}"/>
                </a:ext>
              </a:extLst>
            </p:cNvPr>
            <p:cNvSpPr txBox="1"/>
            <p:nvPr/>
          </p:nvSpPr>
          <p:spPr>
            <a:xfrm>
              <a:off x="4641811" y="532073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9AE7B81-6E6C-0F5B-A7F8-E9868BC0B619}"/>
                </a:ext>
              </a:extLst>
            </p:cNvPr>
            <p:cNvSpPr txBox="1"/>
            <p:nvPr/>
          </p:nvSpPr>
          <p:spPr>
            <a:xfrm>
              <a:off x="5178355" y="5320732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F2F6166-A931-3F2B-4CB5-9D5929853861}"/>
                </a:ext>
              </a:extLst>
            </p:cNvPr>
            <p:cNvSpPr txBox="1"/>
            <p:nvPr/>
          </p:nvSpPr>
          <p:spPr>
            <a:xfrm>
              <a:off x="5687120" y="5318435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1:16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0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506FA-6718-8932-DC42-AE4CC285C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21D2-50E2-C8E8-1791-5B2F759E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Comparing </a:t>
            </a:r>
            <a:r>
              <a:rPr lang="en-US" sz="4000" b="1" i="1" dirty="0"/>
              <a:t>C. auris </a:t>
            </a:r>
            <a:r>
              <a:rPr lang="en-US" sz="4000" b="1" dirty="0"/>
              <a:t>Isolates with </a:t>
            </a:r>
            <a:r>
              <a:rPr lang="en-US" sz="4000" b="1" dirty="0" err="1">
                <a:solidFill>
                  <a:srgbClr val="008000"/>
                </a:solidFill>
              </a:rPr>
              <a:t>AuriFind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AEC67-C78E-CFC3-BD47-D824F340FC49}"/>
              </a:ext>
            </a:extLst>
          </p:cNvPr>
          <p:cNvSpPr txBox="1"/>
          <p:nvPr/>
        </p:nvSpPr>
        <p:spPr>
          <a:xfrm>
            <a:off x="536712" y="2197243"/>
            <a:ext cx="8229600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Clade assignment is not straightforward and so far based only on very limited numbers (CDC strains):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African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strains (CAU 3, 4) appear sensitive and give a very uniform response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 American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strains (CAU 5, 6) are overall moderately sensitive but differ in their response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 Asian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strains seem to fall roughly into two distinct groups – very sensitive (CAU 8, 9, 10) or very resistant (CAU 2, 7)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East Asian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strain (the original reference strain, CAU 1) is quite sensitive.</a:t>
            </a:r>
          </a:p>
        </p:txBody>
      </p:sp>
    </p:spTree>
    <p:extLst>
      <p:ext uri="{BB962C8B-B14F-4D97-AF65-F5344CB8AC3E}">
        <p14:creationId xmlns:p14="http://schemas.microsoft.com/office/powerpoint/2010/main" val="39795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6B4DA-667A-A40C-675F-EB870A943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Assay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B567-8FB1-6477-87BF-8451A1848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9138"/>
            <a:ext cx="85471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Stringency of the assay is determined by temperature, cell density, plate volume and (less) by conditions of preculture.</a:t>
            </a:r>
          </a:p>
          <a:p>
            <a:r>
              <a:rPr lang="en-US" dirty="0"/>
              <a:t>The provided protocols have been tested as reliable and not prone to artifacts. User-defined assay variations are possible. </a:t>
            </a:r>
          </a:p>
          <a:p>
            <a:r>
              <a:rPr lang="en-US" dirty="0"/>
              <a:t>If a new variation is tested, positive and negative controls need to be included.</a:t>
            </a:r>
          </a:p>
        </p:txBody>
      </p:sp>
    </p:spTree>
    <p:extLst>
      <p:ext uri="{BB962C8B-B14F-4D97-AF65-F5344CB8AC3E}">
        <p14:creationId xmlns:p14="http://schemas.microsoft.com/office/powerpoint/2010/main" val="29560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56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Verdana"/>
                <a:cs typeface="Verdana"/>
              </a:rPr>
              <a:t>Two Versions of</a:t>
            </a:r>
            <a:br>
              <a:rPr lang="en-US" b="1" dirty="0">
                <a:latin typeface="Verdana"/>
                <a:cs typeface="Verdana"/>
              </a:rPr>
            </a:br>
            <a:r>
              <a:rPr lang="en-US" b="1" dirty="0" err="1">
                <a:solidFill>
                  <a:srgbClr val="C00000"/>
                </a:solidFill>
              </a:rPr>
              <a:t>ReCand</a:t>
            </a:r>
            <a:r>
              <a:rPr lang="en-US" b="1" dirty="0">
                <a:latin typeface="Verdana"/>
                <a:cs typeface="Verdana"/>
              </a:rPr>
              <a:t> or </a:t>
            </a:r>
            <a:r>
              <a:rPr lang="en-US" b="1" dirty="0" err="1">
                <a:solidFill>
                  <a:srgbClr val="008000"/>
                </a:solidFill>
              </a:rPr>
              <a:t>AuriFind</a:t>
            </a:r>
            <a:endParaRPr lang="en-US" b="1" baseline="30000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009" y="2295151"/>
            <a:ext cx="4777409" cy="1663580"/>
          </a:xfrm>
        </p:spPr>
        <p:txBody>
          <a:bodyPr>
            <a:noAutofit/>
          </a:bodyPr>
          <a:lstStyle/>
          <a:p>
            <a:r>
              <a:rPr lang="en-US" sz="2800" dirty="0"/>
              <a:t>Choose ready-to-use plates </a:t>
            </a:r>
          </a:p>
          <a:p>
            <a:pPr marL="0" indent="0" algn="ctr">
              <a:buNone/>
            </a:pPr>
            <a:r>
              <a:rPr lang="en-US" sz="2800" i="1" dirty="0"/>
              <a:t>OR</a:t>
            </a:r>
            <a:r>
              <a:rPr lang="en-US" sz="2800" dirty="0"/>
              <a:t> </a:t>
            </a:r>
          </a:p>
          <a:p>
            <a:r>
              <a:rPr lang="en-US" sz="2800" dirty="0"/>
              <a:t>Pour your own plates when needed after microwaving solidified medium </a:t>
            </a:r>
            <a:r>
              <a:rPr lang="en-US" sz="2800" dirty="0">
                <a:sym typeface="Wingdings"/>
              </a:rPr>
              <a:t> “rugged”, ideal for shipping overseas</a:t>
            </a:r>
            <a:endParaRPr lang="en-US" sz="2800" dirty="0"/>
          </a:p>
        </p:txBody>
      </p:sp>
      <p:pic>
        <p:nvPicPr>
          <p:cNvPr id="4" name="Picture 3" descr="IMG_05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418" y="3092896"/>
            <a:ext cx="1855304" cy="3554197"/>
          </a:xfrm>
          <a:prstGeom prst="rect">
            <a:avLst/>
          </a:prstGeom>
        </p:spPr>
      </p:pic>
      <p:pic>
        <p:nvPicPr>
          <p:cNvPr id="5" name="Picture 4" descr="IMG_05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653" y="2127697"/>
            <a:ext cx="1901990" cy="35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B702-557F-27AF-72F0-B575D1D3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Visit Our </a:t>
            </a:r>
            <a:r>
              <a:rPr lang="en-US" b="1" dirty="0" err="1"/>
              <a:t>Ebay</a:t>
            </a:r>
            <a:r>
              <a:rPr lang="en-US" b="1" dirty="0"/>
              <a:t> 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EDF0C-74E1-A4A7-8B6C-A1AAA91B6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hlinkClick r:id="rId2"/>
              </a:rPr>
              <a:t>https://www.ebay.com/str/santafebiolabs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Visit </a:t>
            </a:r>
            <a:r>
              <a:rPr lang="en-US" sz="2800" i="1" dirty="0"/>
              <a:t>Fort Worth Diagnostics </a:t>
            </a:r>
            <a:r>
              <a:rPr lang="en-US" sz="2800" dirty="0"/>
              <a:t>for molecular detection products!</a:t>
            </a:r>
          </a:p>
        </p:txBody>
      </p:sp>
    </p:spTree>
    <p:extLst>
      <p:ext uri="{BB962C8B-B14F-4D97-AF65-F5344CB8AC3E}">
        <p14:creationId xmlns:p14="http://schemas.microsoft.com/office/powerpoint/2010/main" val="40795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Verdana"/>
                <a:cs typeface="Verdana"/>
              </a:rPr>
              <a:t>The Yeast </a:t>
            </a:r>
            <a:r>
              <a:rPr lang="en-US" b="1" i="1" dirty="0">
                <a:latin typeface="Verdana"/>
                <a:cs typeface="Verdana"/>
              </a:rPr>
              <a:t>Candida </a:t>
            </a:r>
            <a:r>
              <a:rPr lang="en-US" b="1" i="1" dirty="0" err="1">
                <a:latin typeface="Verdana"/>
                <a:cs typeface="Verdana"/>
              </a:rPr>
              <a:t>auris</a:t>
            </a:r>
            <a:endParaRPr lang="en-US" b="1" i="1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041"/>
            <a:ext cx="8447753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Verdana"/>
                <a:cs typeface="Verdana"/>
              </a:rPr>
              <a:t>A global health threat</a:t>
            </a:r>
          </a:p>
          <a:p>
            <a:r>
              <a:rPr lang="en-US" dirty="0">
                <a:latin typeface="Verdana"/>
                <a:cs typeface="Verdana"/>
              </a:rPr>
              <a:t>Present in hospitals leading to systemic infections in susceptible patients</a:t>
            </a:r>
          </a:p>
          <a:p>
            <a:r>
              <a:rPr lang="en-US" dirty="0">
                <a:cs typeface="Verdana"/>
              </a:rPr>
              <a:t>COVID made things worse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High lethality due to antifungal-resistant strains</a:t>
            </a:r>
          </a:p>
          <a:p>
            <a:r>
              <a:rPr lang="en-US" dirty="0">
                <a:latin typeface="Verdana"/>
                <a:cs typeface="Verdana"/>
              </a:rPr>
              <a:t>Can easily colonize skin</a:t>
            </a:r>
          </a:p>
          <a:p>
            <a:r>
              <a:rPr lang="en-US" dirty="0">
                <a:latin typeface="Verdana"/>
                <a:cs typeface="Verdana"/>
              </a:rPr>
              <a:t>Excellent survival on dry surfaces</a:t>
            </a:r>
          </a:p>
          <a:p>
            <a:endParaRPr lang="en-US" dirty="0">
              <a:latin typeface="Verdana"/>
              <a:cs typeface="Verdana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72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Verdana"/>
                <a:cs typeface="Verdana"/>
              </a:rPr>
              <a:t>Monitoring </a:t>
            </a:r>
            <a:r>
              <a:rPr lang="en-US" b="1" i="1" dirty="0">
                <a:latin typeface="Verdana"/>
                <a:cs typeface="Verdana"/>
              </a:rPr>
              <a:t>Candida </a:t>
            </a:r>
            <a:r>
              <a:rPr lang="en-US" b="1" i="1" dirty="0" err="1">
                <a:latin typeface="Verdana"/>
                <a:cs typeface="Verdana"/>
              </a:rPr>
              <a:t>auris</a:t>
            </a:r>
            <a:endParaRPr lang="en-US" b="1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22" y="1728352"/>
            <a:ext cx="8672678" cy="4525963"/>
          </a:xfrm>
        </p:spPr>
        <p:txBody>
          <a:bodyPr>
            <a:normAutofit/>
          </a:bodyPr>
          <a:lstStyle/>
          <a:p>
            <a:r>
              <a:rPr lang="en-US" b="1" dirty="0">
                <a:latin typeface="Verdana"/>
                <a:cs typeface="Verdana"/>
              </a:rPr>
              <a:t>Living</a:t>
            </a:r>
            <a:r>
              <a:rPr lang="en-US" dirty="0">
                <a:latin typeface="Verdana"/>
                <a:cs typeface="Verdana"/>
              </a:rPr>
              <a:t> cells may need to be detected and isolated as </a:t>
            </a:r>
            <a:r>
              <a:rPr lang="en-US" dirty="0" err="1">
                <a:latin typeface="Verdana"/>
                <a:cs typeface="Verdana"/>
              </a:rPr>
              <a:t>macrocolonies</a:t>
            </a:r>
            <a:r>
              <a:rPr lang="en-US" dirty="0">
                <a:latin typeface="Verdana"/>
                <a:cs typeface="Verdana"/>
              </a:rPr>
              <a:t>, e.g. to</a:t>
            </a:r>
          </a:p>
          <a:p>
            <a:pPr lvl="1"/>
            <a:r>
              <a:rPr lang="en-US" sz="2400" dirty="0">
                <a:cs typeface="Verdana"/>
              </a:rPr>
              <a:t>Evaluate sensitivity to antifungals</a:t>
            </a:r>
          </a:p>
          <a:p>
            <a:pPr lvl="1"/>
            <a:r>
              <a:rPr lang="en-US" sz="2400" dirty="0">
                <a:latin typeface="Verdana"/>
                <a:cs typeface="Verdana"/>
              </a:rPr>
              <a:t>Validate disinfection protocols</a:t>
            </a:r>
          </a:p>
          <a:p>
            <a:r>
              <a:rPr lang="en-US" dirty="0">
                <a:cs typeface="Verdana"/>
              </a:rPr>
              <a:t>PCR is faster but doesn’t provide the cells</a:t>
            </a:r>
          </a:p>
          <a:p>
            <a:pPr marL="0" indent="0">
              <a:buNone/>
            </a:pPr>
            <a:endParaRPr lang="en-US" dirty="0">
              <a:latin typeface="Verdana"/>
              <a:cs typeface="Verdana"/>
            </a:endParaRPr>
          </a:p>
        </p:txBody>
      </p:sp>
      <p:pic>
        <p:nvPicPr>
          <p:cNvPr id="4" name="Picture 3" descr="dna-wipe-test-2R3BPFH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/>
        </p:blipFill>
        <p:spPr>
          <a:xfrm>
            <a:off x="2775560" y="4359828"/>
            <a:ext cx="3664995" cy="22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9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40" y="934746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Monitoring for Viable </a:t>
            </a:r>
            <a:r>
              <a:rPr lang="en-US" b="1" i="1" dirty="0"/>
              <a:t>Candida auris: </a:t>
            </a:r>
            <a:r>
              <a:rPr lang="en-US" b="1" dirty="0"/>
              <a:t>A Two-Step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7814"/>
            <a:ext cx="8229600" cy="4726946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sz="3500" b="1" dirty="0" err="1"/>
              <a:t>ReCand</a:t>
            </a:r>
            <a:r>
              <a:rPr lang="en-US" sz="3500" b="1" baseline="30000" dirty="0" err="1"/>
              <a:t>TM</a:t>
            </a:r>
            <a:r>
              <a:rPr lang="en-US" sz="3500" dirty="0"/>
              <a:t> plate medium is designed to optimize colony yield from dry surfaces or human skin </a:t>
            </a:r>
          </a:p>
          <a:p>
            <a:pPr>
              <a:lnSpc>
                <a:spcPct val="120000"/>
              </a:lnSpc>
            </a:pPr>
            <a:r>
              <a:rPr lang="en-US" sz="3500" b="1" dirty="0" err="1"/>
              <a:t>AuriFind</a:t>
            </a:r>
            <a:r>
              <a:rPr lang="en-US" sz="3500" b="1" baseline="30000" dirty="0" err="1"/>
              <a:t>TM</a:t>
            </a:r>
            <a:r>
              <a:rPr lang="en-US" sz="3500" dirty="0"/>
              <a:t> plate medium is used to classify colonies as </a:t>
            </a:r>
            <a:r>
              <a:rPr lang="en-US" sz="3500" i="1" dirty="0"/>
              <a:t>Candida auris</a:t>
            </a:r>
            <a:r>
              <a:rPr lang="en-US" sz="3500" dirty="0"/>
              <a:t> or not </a:t>
            </a:r>
          </a:p>
          <a:p>
            <a:pPr>
              <a:lnSpc>
                <a:spcPct val="120000"/>
              </a:lnSpc>
            </a:pPr>
            <a:r>
              <a:rPr lang="en-US" sz="3100"/>
              <a:t>= “Classic</a:t>
            </a:r>
            <a:r>
              <a:rPr lang="en-US" sz="3100" dirty="0"/>
              <a:t>” approach: slow but cheap, not requiring special equipment</a:t>
            </a:r>
          </a:p>
        </p:txBody>
      </p:sp>
    </p:spTree>
    <p:extLst>
      <p:ext uri="{BB962C8B-B14F-4D97-AF65-F5344CB8AC3E}">
        <p14:creationId xmlns:p14="http://schemas.microsoft.com/office/powerpoint/2010/main" val="40675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40" y="934746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Problems with </a:t>
            </a:r>
            <a:r>
              <a:rPr lang="en-US" b="1" i="1" dirty="0"/>
              <a:t>Candida </a:t>
            </a:r>
            <a:r>
              <a:rPr lang="en-US" b="1" i="1" dirty="0" err="1"/>
              <a:t>auris</a:t>
            </a:r>
            <a:r>
              <a:rPr lang="en-US" b="1" dirty="0"/>
              <a:t> from Dry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7746"/>
            <a:ext cx="8229600" cy="419701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Colony yield on conventional media severely underestimates the number of viable cells</a:t>
            </a:r>
          </a:p>
          <a:p>
            <a:r>
              <a:rPr lang="en-US" dirty="0"/>
              <a:t>May also complicate recovery from patient skin</a:t>
            </a:r>
          </a:p>
          <a:p>
            <a:r>
              <a:rPr lang="en-US" b="1" dirty="0" err="1"/>
              <a:t>ReCand</a:t>
            </a:r>
            <a:r>
              <a:rPr lang="en-US" dirty="0"/>
              <a:t> plate medium is designed to optimize colony yield</a:t>
            </a:r>
          </a:p>
        </p:txBody>
      </p:sp>
    </p:spTree>
    <p:extLst>
      <p:ext uri="{BB962C8B-B14F-4D97-AF65-F5344CB8AC3E}">
        <p14:creationId xmlns:p14="http://schemas.microsoft.com/office/powerpoint/2010/main" val="29558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818"/>
            <a:ext cx="8229600" cy="1143000"/>
          </a:xfrm>
          <a:ln>
            <a:solidFill>
              <a:srgbClr val="CCFFCC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ReCand</a:t>
            </a:r>
            <a:r>
              <a:rPr lang="en-US" b="1" dirty="0"/>
              <a:t> Improves Colony Yield of Dry </a:t>
            </a:r>
            <a:r>
              <a:rPr lang="en-US" b="1" i="1" dirty="0"/>
              <a:t>Candida auris </a:t>
            </a:r>
          </a:p>
        </p:txBody>
      </p:sp>
      <p:pic>
        <p:nvPicPr>
          <p:cNvPr id="4" name="Picture 3" descr="DSCF2396 copy 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"/>
          <a:stretch/>
        </p:blipFill>
        <p:spPr>
          <a:xfrm>
            <a:off x="0" y="2578452"/>
            <a:ext cx="9144000" cy="3122087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0923" y="5700539"/>
            <a:ext cx="1164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Verdana"/>
                <a:cs typeface="Verdana"/>
              </a:rPr>
              <a:t>ReCand</a:t>
            </a:r>
            <a:endParaRPr lang="en-US" sz="200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0651" y="5731317"/>
            <a:ext cx="326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BD </a:t>
            </a:r>
            <a:r>
              <a:rPr lang="en-US" dirty="0" err="1">
                <a:latin typeface="Verdana"/>
                <a:cs typeface="Verdana"/>
              </a:rPr>
              <a:t>ChromAgar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US" dirty="0" err="1">
                <a:latin typeface="Verdana"/>
                <a:cs typeface="Verdana"/>
              </a:rPr>
              <a:t>Candida</a:t>
            </a:r>
            <a:r>
              <a:rPr lang="en-US" baseline="30000" dirty="0" err="1">
                <a:latin typeface="Verdana"/>
                <a:cs typeface="Verdana"/>
              </a:rPr>
              <a:t>TM</a:t>
            </a:r>
            <a:endParaRPr lang="en-US" baseline="30000" dirty="0"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51132"/>
            <a:ext cx="4282212" cy="871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87958" y="3751132"/>
            <a:ext cx="4282212" cy="871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1931" y="4725834"/>
            <a:ext cx="3790189" cy="87132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92426" y="4725834"/>
            <a:ext cx="3790189" cy="87132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34740" y="2751642"/>
            <a:ext cx="3790189" cy="87132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6232" y="2751642"/>
            <a:ext cx="3790189" cy="890814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73350" y="6204028"/>
            <a:ext cx="6029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/>
                <a:cs typeface="Verdana"/>
              </a:rPr>
              <a:t>These media are </a:t>
            </a:r>
            <a:r>
              <a:rPr lang="en-US" sz="2800" b="1" dirty="0">
                <a:latin typeface="Verdana"/>
                <a:cs typeface="Verdana"/>
              </a:rPr>
              <a:t>not selective</a:t>
            </a:r>
            <a:r>
              <a:rPr lang="en-US" sz="2800" dirty="0">
                <a:latin typeface="Verdana"/>
                <a:cs typeface="Verdana"/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8678C-21D6-5210-204E-6F0E260CF995}"/>
              </a:ext>
            </a:extLst>
          </p:cNvPr>
          <p:cNvSpPr txBox="1"/>
          <p:nvPr/>
        </p:nvSpPr>
        <p:spPr>
          <a:xfrm>
            <a:off x="3840940" y="5731317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compared to</a:t>
            </a:r>
          </a:p>
        </p:txBody>
      </p:sp>
    </p:spTree>
    <p:extLst>
      <p:ext uri="{BB962C8B-B14F-4D97-AF65-F5344CB8AC3E}">
        <p14:creationId xmlns:p14="http://schemas.microsoft.com/office/powerpoint/2010/main" val="7594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1F8C6-1AA0-8CF2-D081-C8423200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8461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Two Transfer Solutions?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01B3A-AC77-15FE-EFF5-E035E1BE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33" y="1897991"/>
            <a:ext cx="8458200" cy="496000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ReCand</a:t>
            </a:r>
            <a:r>
              <a:rPr lang="en-US" dirty="0"/>
              <a:t> Transfer solution and conventional AMIES (sample) provided</a:t>
            </a:r>
          </a:p>
          <a:p>
            <a:r>
              <a:rPr lang="en-US" dirty="0"/>
              <a:t>Start with </a:t>
            </a:r>
            <a:r>
              <a:rPr lang="en-US" dirty="0" err="1"/>
              <a:t>ReCand</a:t>
            </a:r>
            <a:r>
              <a:rPr lang="en-US" dirty="0"/>
              <a:t> Transfer solution!</a:t>
            </a:r>
          </a:p>
          <a:p>
            <a:pPr lvl="1"/>
            <a:r>
              <a:rPr lang="en-US" sz="2600" dirty="0"/>
              <a:t>In most cases, this is a significant improvement over AMIES. Or there is no difference.</a:t>
            </a:r>
          </a:p>
          <a:p>
            <a:pPr lvl="1"/>
            <a:r>
              <a:rPr lang="en-US" sz="2600" dirty="0"/>
              <a:t>In rare cases, AMIES works better – dependent on strain and degree of dry-stress </a:t>
            </a:r>
            <a:r>
              <a:rPr lang="en-US" sz="2400" dirty="0">
                <a:sym typeface="Wingdings"/>
              </a:rPr>
              <a:t></a:t>
            </a:r>
            <a:r>
              <a:rPr lang="en-US" sz="2600" dirty="0"/>
              <a:t> impossible to predict.</a:t>
            </a:r>
          </a:p>
          <a:p>
            <a:r>
              <a:rPr lang="en-US" dirty="0"/>
              <a:t>Observe recommended timing if </a:t>
            </a:r>
            <a:r>
              <a:rPr lang="en-US" dirty="0" err="1"/>
              <a:t>ReCand</a:t>
            </a:r>
            <a:r>
              <a:rPr lang="en-US" dirty="0"/>
              <a:t> Transfer is used</a:t>
            </a:r>
          </a:p>
          <a:p>
            <a:pPr lvl="1"/>
            <a:r>
              <a:rPr lang="en-US" sz="2600" dirty="0"/>
              <a:t>Less critical with AMIES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xmlns:p14="http://schemas.microsoft.com/office/powerpoint/2010/main" spd="slow" advTm="10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C8178-4C45-CDB0-1A31-16D7A0BAA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8A13-405A-6FCE-F8F2-A9E9EBED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8461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Two Transfer Solutions?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2328-F002-8A8B-0B0B-F4EB99E0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33" y="1897991"/>
            <a:ext cx="8458200" cy="4525963"/>
          </a:xfrm>
        </p:spPr>
        <p:txBody>
          <a:bodyPr/>
          <a:lstStyle/>
          <a:p>
            <a:r>
              <a:rPr lang="en-US" dirty="0" err="1"/>
              <a:t>ReCand</a:t>
            </a:r>
            <a:r>
              <a:rPr lang="en-US" dirty="0"/>
              <a:t> Transfer solution should be frozen upon arrival</a:t>
            </a:r>
          </a:p>
          <a:p>
            <a:r>
              <a:rPr lang="en-US" dirty="0"/>
              <a:t>Do not waste </a:t>
            </a:r>
            <a:r>
              <a:rPr lang="en-US" dirty="0" err="1"/>
              <a:t>ReCand</a:t>
            </a:r>
            <a:r>
              <a:rPr lang="en-US" dirty="0"/>
              <a:t> Transfer solution, no excess provided</a:t>
            </a:r>
          </a:p>
          <a:p>
            <a:r>
              <a:rPr lang="en-US" dirty="0"/>
              <a:t>Contact us to reorder </a:t>
            </a:r>
            <a:r>
              <a:rPr lang="en-US" dirty="0" err="1"/>
              <a:t>ReCand</a:t>
            </a:r>
            <a:r>
              <a:rPr lang="en-US" dirty="0"/>
              <a:t> Transfer</a:t>
            </a:r>
          </a:p>
          <a:p>
            <a:r>
              <a:rPr lang="en-US" dirty="0"/>
              <a:t>Order AMIES (without charcoal) from e.g. </a:t>
            </a:r>
            <a:r>
              <a:rPr lang="en-US" dirty="0" err="1"/>
              <a:t>HiMedia</a:t>
            </a:r>
            <a:r>
              <a:rPr lang="en-US" dirty="0"/>
              <a:t> Labs (hard to find without swabs)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33133</TotalTime>
  <Words>1362</Words>
  <Application>Microsoft Macintosh PowerPoint</Application>
  <PresentationFormat>On-screen Show (4:3)</PresentationFormat>
  <Paragraphs>248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Verdana</vt:lpstr>
      <vt:lpstr>Wingdings</vt:lpstr>
      <vt:lpstr>Office Theme</vt:lpstr>
      <vt:lpstr>Santa Fe BioLabs LLC</vt:lpstr>
      <vt:lpstr>Candida auris</vt:lpstr>
      <vt:lpstr>The Yeast Candida auris</vt:lpstr>
      <vt:lpstr>Monitoring Candida auris</vt:lpstr>
      <vt:lpstr>Monitoring for Viable Candida auris: A Two-Step Process</vt:lpstr>
      <vt:lpstr>Problems with Candida auris from Dry Environments</vt:lpstr>
      <vt:lpstr>ReCand Improves Colony Yield of Dry Candida auris </vt:lpstr>
      <vt:lpstr>Why Two Transfer Solutions?</vt:lpstr>
      <vt:lpstr>Why Two Transfer Solutions?</vt:lpstr>
      <vt:lpstr>How to Run ReCand Semi-Selectively – Strategy 1</vt:lpstr>
      <vt:lpstr>How to Run ReCand Semi-Selectively – Strategy 2</vt:lpstr>
      <vt:lpstr>AuriFind</vt:lpstr>
      <vt:lpstr>AuriFind</vt:lpstr>
      <vt:lpstr>PowerPoint Presentation</vt:lpstr>
      <vt:lpstr>PowerPoint Presentation</vt:lpstr>
      <vt:lpstr>PowerPoint Presentation</vt:lpstr>
      <vt:lpstr>PowerPoint Presentation</vt:lpstr>
      <vt:lpstr>Assay A: Representative Results</vt:lpstr>
      <vt:lpstr>Assay B: Representative Results (continued on next slide)</vt:lpstr>
      <vt:lpstr>Assay B: Representative Results (continued from previous slide)</vt:lpstr>
      <vt:lpstr>Early Result Detection</vt:lpstr>
      <vt:lpstr>Comparing C. auris Isolates with AuriFind</vt:lpstr>
      <vt:lpstr>Comparing C. auris Isolates with AuriFind</vt:lpstr>
      <vt:lpstr>Comparing C. auris Isolates with AuriFind</vt:lpstr>
      <vt:lpstr>Comparing C. auris Isolates with AuriFind</vt:lpstr>
      <vt:lpstr>Assay Variations</vt:lpstr>
      <vt:lpstr>Two Versions of ReCand or AuriFind</vt:lpstr>
      <vt:lpstr>Visit Our Ebay Store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 Siede</dc:creator>
  <cp:lastModifiedBy>Wolfram Siede</cp:lastModifiedBy>
  <cp:revision>119</cp:revision>
  <dcterms:created xsi:type="dcterms:W3CDTF">2024-06-12T03:30:54Z</dcterms:created>
  <dcterms:modified xsi:type="dcterms:W3CDTF">2025-08-30T13:14:23Z</dcterms:modified>
</cp:coreProperties>
</file>