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sldIdLst>
    <p:sldId id="335" r:id="rId2"/>
    <p:sldId id="428" r:id="rId3"/>
    <p:sldId id="362" r:id="rId4"/>
    <p:sldId id="410" r:id="rId5"/>
    <p:sldId id="337" r:id="rId6"/>
    <p:sldId id="427" r:id="rId7"/>
    <p:sldId id="426" r:id="rId8"/>
    <p:sldId id="311" r:id="rId9"/>
    <p:sldId id="413" r:id="rId10"/>
    <p:sldId id="414" r:id="rId11"/>
    <p:sldId id="415" r:id="rId12"/>
    <p:sldId id="416" r:id="rId13"/>
    <p:sldId id="389" r:id="rId14"/>
    <p:sldId id="399" r:id="rId15"/>
    <p:sldId id="398" r:id="rId16"/>
    <p:sldId id="419" r:id="rId17"/>
    <p:sldId id="400" r:id="rId18"/>
    <p:sldId id="412" r:id="rId19"/>
    <p:sldId id="390" r:id="rId20"/>
    <p:sldId id="284" r:id="rId21"/>
    <p:sldId id="397" r:id="rId22"/>
    <p:sldId id="331" r:id="rId23"/>
    <p:sldId id="430" r:id="rId24"/>
    <p:sldId id="300" r:id="rId25"/>
    <p:sldId id="339" r:id="rId26"/>
    <p:sldId id="409" r:id="rId27"/>
    <p:sldId id="365" r:id="rId28"/>
    <p:sldId id="360" r:id="rId29"/>
    <p:sldId id="376" r:id="rId30"/>
    <p:sldId id="420" r:id="rId31"/>
    <p:sldId id="340" r:id="rId32"/>
    <p:sldId id="423" r:id="rId33"/>
    <p:sldId id="422" r:id="rId34"/>
    <p:sldId id="375" r:id="rId35"/>
    <p:sldId id="384" r:id="rId36"/>
    <p:sldId id="359" r:id="rId37"/>
    <p:sldId id="316" r:id="rId38"/>
    <p:sldId id="377" r:id="rId39"/>
    <p:sldId id="373" r:id="rId40"/>
    <p:sldId id="406" r:id="rId41"/>
    <p:sldId id="424" r:id="rId42"/>
    <p:sldId id="425" r:id="rId43"/>
    <p:sldId id="401" r:id="rId44"/>
    <p:sldId id="364" r:id="rId45"/>
    <p:sldId id="402" r:id="rId46"/>
    <p:sldId id="408" r:id="rId47"/>
    <p:sldId id="403" r:id="rId48"/>
    <p:sldId id="386" r:id="rId49"/>
    <p:sldId id="387" r:id="rId50"/>
    <p:sldId id="281" r:id="rId51"/>
    <p:sldId id="366" r:id="rId52"/>
    <p:sldId id="429" r:id="rId53"/>
    <p:sldId id="404" r:id="rId54"/>
    <p:sldId id="382" r:id="rId55"/>
    <p:sldId id="383" r:id="rId56"/>
    <p:sldId id="298" r:id="rId57"/>
    <p:sldId id="361" r:id="rId58"/>
    <p:sldId id="358" r:id="rId59"/>
    <p:sldId id="283" r:id="rId60"/>
    <p:sldId id="391" r:id="rId61"/>
    <p:sldId id="392" r:id="rId62"/>
    <p:sldId id="393" r:id="rId63"/>
    <p:sldId id="394" r:id="rId64"/>
    <p:sldId id="395" r:id="rId65"/>
    <p:sldId id="369" r:id="rId66"/>
    <p:sldId id="368" r:id="rId67"/>
    <p:sldId id="357" r:id="rId68"/>
    <p:sldId id="257" r:id="rId69"/>
    <p:sldId id="258" r:id="rId70"/>
    <p:sldId id="329" r:id="rId71"/>
    <p:sldId id="265" r:id="rId72"/>
    <p:sldId id="261" r:id="rId73"/>
    <p:sldId id="264" r:id="rId74"/>
    <p:sldId id="307" r:id="rId75"/>
    <p:sldId id="267" r:id="rId76"/>
    <p:sldId id="277" r:id="rId77"/>
    <p:sldId id="280" r:id="rId78"/>
    <p:sldId id="385" r:id="rId79"/>
    <p:sldId id="302" r:id="rId80"/>
    <p:sldId id="273" r:id="rId81"/>
    <p:sldId id="268" r:id="rId82"/>
    <p:sldId id="309" r:id="rId83"/>
    <p:sldId id="269" r:id="rId84"/>
    <p:sldId id="353" r:id="rId85"/>
    <p:sldId id="346" r:id="rId86"/>
    <p:sldId id="345" r:id="rId87"/>
    <p:sldId id="344" r:id="rId88"/>
    <p:sldId id="367" r:id="rId89"/>
    <p:sldId id="396" r:id="rId90"/>
    <p:sldId id="372" r:id="rId91"/>
    <p:sldId id="405" r:id="rId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F5F4"/>
    <a:srgbClr val="F5A10B"/>
    <a:srgbClr val="DEEDB9"/>
    <a:srgbClr val="B88C00"/>
    <a:srgbClr val="CC9B00"/>
    <a:srgbClr val="FEF9D6"/>
    <a:srgbClr val="DAF6F5"/>
    <a:srgbClr val="9FE6FF"/>
    <a:srgbClr val="FEF6BA"/>
    <a:srgbClr val="D1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76" autoAdjust="0"/>
    <p:restoredTop sz="94825" autoAdjust="0"/>
  </p:normalViewPr>
  <p:slideViewPr>
    <p:cSldViewPr>
      <p:cViewPr>
        <p:scale>
          <a:sx n="50" d="100"/>
          <a:sy n="50" d="100"/>
        </p:scale>
        <p:origin x="-72" y="-57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F3F071-B040-413C-BB7A-2E14773C1784}" type="datetimeFigureOut">
              <a:rPr lang="en-US" smtClean="0"/>
              <a:pPr/>
              <a:t>11/16/2012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18DF3E-8535-40DB-B387-DED46BD123EF}" type="slidenum">
              <a:rPr lang="en-US" smtClean="0"/>
              <a:pPr/>
              <a:t>‹#›</a:t>
            </a:fld>
            <a:endParaRPr lang="en-US" dirty="0"/>
          </a:p>
        </p:txBody>
      </p:sp>
    </p:spTree>
    <p:extLst>
      <p:ext uri="{BB962C8B-B14F-4D97-AF65-F5344CB8AC3E}">
        <p14:creationId xmlns:p14="http://schemas.microsoft.com/office/powerpoint/2010/main" val="606333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Verdana" pitchFamily="34" charset="0"/>
                <a:ea typeface="Verdana" pitchFamily="34" charset="0"/>
                <a:cs typeface="Verdana" pitchFamily="34" charset="0"/>
              </a:rPr>
              <a:t>What do we have to plan to adapt to? </a:t>
            </a:r>
          </a:p>
          <a:p>
            <a:endParaRPr lang="en-US" dirty="0"/>
          </a:p>
        </p:txBody>
      </p:sp>
      <p:sp>
        <p:nvSpPr>
          <p:cNvPr id="4" name="Slide Number Placeholder 3"/>
          <p:cNvSpPr>
            <a:spLocks noGrp="1"/>
          </p:cNvSpPr>
          <p:nvPr>
            <p:ph type="sldNum" sz="quarter" idx="10"/>
          </p:nvPr>
        </p:nvSpPr>
        <p:spPr/>
        <p:txBody>
          <a:bodyPr/>
          <a:lstStyle/>
          <a:p>
            <a:fld id="{A918DF3E-8535-40DB-B387-DED46BD123EF}" type="slidenum">
              <a:rPr lang="en-US" smtClean="0"/>
              <a:pPr/>
              <a:t>7</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18DF3E-8535-40DB-B387-DED46BD123EF}" type="slidenum">
              <a:rPr lang="en-US" smtClean="0"/>
              <a:pPr/>
              <a:t>20</a:t>
            </a:fld>
            <a:endParaRPr lang="en-US" dirty="0"/>
          </a:p>
        </p:txBody>
      </p:sp>
    </p:spTree>
    <p:extLst>
      <p:ext uri="{BB962C8B-B14F-4D97-AF65-F5344CB8AC3E}">
        <p14:creationId xmlns:p14="http://schemas.microsoft.com/office/powerpoint/2010/main" val="3019587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18DF3E-8535-40DB-B387-DED46BD123EF}" type="slidenum">
              <a:rPr lang="en-US" smtClean="0"/>
              <a:pPr/>
              <a:t>77</a:t>
            </a:fld>
            <a:endParaRPr lang="en-US" dirty="0"/>
          </a:p>
        </p:txBody>
      </p:sp>
    </p:spTree>
    <p:extLst>
      <p:ext uri="{BB962C8B-B14F-4D97-AF65-F5344CB8AC3E}">
        <p14:creationId xmlns:p14="http://schemas.microsoft.com/office/powerpoint/2010/main" val="492048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Verdana" pitchFamily="34" charset="0"/>
                <a:ea typeface="Verdana" pitchFamily="34" charset="0"/>
                <a:cs typeface="Verdana" pitchFamily="34" charset="0"/>
              </a:rPr>
              <a:t>What do we have to plan to adapt to? </a:t>
            </a:r>
          </a:p>
          <a:p>
            <a:endParaRPr lang="en-US" dirty="0"/>
          </a:p>
        </p:txBody>
      </p:sp>
      <p:sp>
        <p:nvSpPr>
          <p:cNvPr id="4" name="Slide Number Placeholder 3"/>
          <p:cNvSpPr>
            <a:spLocks noGrp="1"/>
          </p:cNvSpPr>
          <p:nvPr>
            <p:ph type="sldNum" sz="quarter" idx="10"/>
          </p:nvPr>
        </p:nvSpPr>
        <p:spPr/>
        <p:txBody>
          <a:bodyPr/>
          <a:lstStyle/>
          <a:p>
            <a:fld id="{A918DF3E-8535-40DB-B387-DED46BD123EF}" type="slidenum">
              <a:rPr lang="en-US" smtClean="0"/>
              <a:pPr/>
              <a:t>8</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Verdana" pitchFamily="34" charset="0"/>
                <a:ea typeface="Verdana" pitchFamily="34" charset="0"/>
                <a:cs typeface="Verdana" pitchFamily="34" charset="0"/>
              </a:rPr>
              <a:t>What do we have to plan to adapt to? </a:t>
            </a:r>
          </a:p>
          <a:p>
            <a:endParaRPr lang="en-US" dirty="0"/>
          </a:p>
        </p:txBody>
      </p:sp>
      <p:sp>
        <p:nvSpPr>
          <p:cNvPr id="4" name="Slide Number Placeholder 3"/>
          <p:cNvSpPr>
            <a:spLocks noGrp="1"/>
          </p:cNvSpPr>
          <p:nvPr>
            <p:ph type="sldNum" sz="quarter" idx="10"/>
          </p:nvPr>
        </p:nvSpPr>
        <p:spPr/>
        <p:txBody>
          <a:bodyPr/>
          <a:lstStyle/>
          <a:p>
            <a:fld id="{A918DF3E-8535-40DB-B387-DED46BD123EF}" type="slidenum">
              <a:rPr lang="en-US" smtClean="0"/>
              <a:pPr/>
              <a:t>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Verdana" pitchFamily="34" charset="0"/>
                <a:ea typeface="Verdana" pitchFamily="34" charset="0"/>
                <a:cs typeface="Verdana" pitchFamily="34" charset="0"/>
              </a:rPr>
              <a:t>What do we have to plan to adapt to? </a:t>
            </a:r>
          </a:p>
          <a:p>
            <a:endParaRPr lang="en-US" dirty="0"/>
          </a:p>
        </p:txBody>
      </p:sp>
      <p:sp>
        <p:nvSpPr>
          <p:cNvPr id="4" name="Slide Number Placeholder 3"/>
          <p:cNvSpPr>
            <a:spLocks noGrp="1"/>
          </p:cNvSpPr>
          <p:nvPr>
            <p:ph type="sldNum" sz="quarter" idx="10"/>
          </p:nvPr>
        </p:nvSpPr>
        <p:spPr/>
        <p:txBody>
          <a:bodyPr/>
          <a:lstStyle/>
          <a:p>
            <a:fld id="{A918DF3E-8535-40DB-B387-DED46BD123EF}" type="slidenum">
              <a:rPr lang="en-US" smtClean="0"/>
              <a:pPr/>
              <a:t>10</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Verdana" pitchFamily="34" charset="0"/>
                <a:ea typeface="Verdana" pitchFamily="34" charset="0"/>
                <a:cs typeface="Verdana" pitchFamily="34" charset="0"/>
              </a:rPr>
              <a:t>What do we have to plan to adapt to? </a:t>
            </a:r>
          </a:p>
          <a:p>
            <a:endParaRPr lang="en-US" dirty="0"/>
          </a:p>
        </p:txBody>
      </p:sp>
      <p:sp>
        <p:nvSpPr>
          <p:cNvPr id="4" name="Slide Number Placeholder 3"/>
          <p:cNvSpPr>
            <a:spLocks noGrp="1"/>
          </p:cNvSpPr>
          <p:nvPr>
            <p:ph type="sldNum" sz="quarter" idx="10"/>
          </p:nvPr>
        </p:nvSpPr>
        <p:spPr/>
        <p:txBody>
          <a:bodyPr/>
          <a:lstStyle/>
          <a:p>
            <a:fld id="{A918DF3E-8535-40DB-B387-DED46BD123EF}" type="slidenum">
              <a:rPr lang="en-US" smtClean="0"/>
              <a:pPr/>
              <a:t>11</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Verdana" pitchFamily="34" charset="0"/>
                <a:ea typeface="Verdana" pitchFamily="34" charset="0"/>
                <a:cs typeface="Verdana" pitchFamily="34" charset="0"/>
              </a:rPr>
              <a:t>What do we have to plan to adapt to? </a:t>
            </a:r>
          </a:p>
          <a:p>
            <a:endParaRPr lang="en-US" dirty="0"/>
          </a:p>
        </p:txBody>
      </p:sp>
      <p:sp>
        <p:nvSpPr>
          <p:cNvPr id="4" name="Slide Number Placeholder 3"/>
          <p:cNvSpPr>
            <a:spLocks noGrp="1"/>
          </p:cNvSpPr>
          <p:nvPr>
            <p:ph type="sldNum" sz="quarter" idx="10"/>
          </p:nvPr>
        </p:nvSpPr>
        <p:spPr/>
        <p:txBody>
          <a:bodyPr/>
          <a:lstStyle/>
          <a:p>
            <a:fld id="{A918DF3E-8535-40DB-B387-DED46BD123EF}" type="slidenum">
              <a:rPr lang="en-US" smtClean="0"/>
              <a:pPr/>
              <a:t>12</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18DF3E-8535-40DB-B387-DED46BD123EF}" type="slidenum">
              <a:rPr lang="en-US" smtClean="0"/>
              <a:pPr/>
              <a:t>15</a:t>
            </a:fld>
            <a:endParaRPr lang="en-US" dirty="0"/>
          </a:p>
        </p:txBody>
      </p:sp>
    </p:spTree>
    <p:extLst>
      <p:ext uri="{BB962C8B-B14F-4D97-AF65-F5344CB8AC3E}">
        <p14:creationId xmlns:p14="http://schemas.microsoft.com/office/powerpoint/2010/main" val="3521727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18DF3E-8535-40DB-B387-DED46BD123EF}" type="slidenum">
              <a:rPr lang="en-US" smtClean="0"/>
              <a:pPr/>
              <a:t>17</a:t>
            </a:fld>
            <a:endParaRPr lang="en-US" dirty="0"/>
          </a:p>
        </p:txBody>
      </p:sp>
    </p:spTree>
    <p:extLst>
      <p:ext uri="{BB962C8B-B14F-4D97-AF65-F5344CB8AC3E}">
        <p14:creationId xmlns:p14="http://schemas.microsoft.com/office/powerpoint/2010/main" val="1037558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18DF3E-8535-40DB-B387-DED46BD123EF}" type="slidenum">
              <a:rPr lang="en-US" smtClean="0"/>
              <a:pPr/>
              <a:t>18</a:t>
            </a:fld>
            <a:endParaRPr lang="en-US" dirty="0"/>
          </a:p>
        </p:txBody>
      </p:sp>
    </p:spTree>
    <p:extLst>
      <p:ext uri="{BB962C8B-B14F-4D97-AF65-F5344CB8AC3E}">
        <p14:creationId xmlns:p14="http://schemas.microsoft.com/office/powerpoint/2010/main" val="1037558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0474A8-FB57-4FA1-8C99-C95D381A7181}" type="datetimeFigureOut">
              <a:rPr lang="en-US" smtClean="0"/>
              <a:pPr/>
              <a:t>11/16/2012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18003C-14C2-4574-AFCB-B3D47361C5B2}" type="slidenum">
              <a:rPr lang="en-US" smtClean="0"/>
              <a:pPr/>
              <a:t>‹#›</a:t>
            </a:fld>
            <a:endParaRPr lang="en-US" dirty="0"/>
          </a:p>
        </p:txBody>
      </p:sp>
    </p:spTree>
    <p:extLst>
      <p:ext uri="{BB962C8B-B14F-4D97-AF65-F5344CB8AC3E}">
        <p14:creationId xmlns:p14="http://schemas.microsoft.com/office/powerpoint/2010/main" val="590495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0474A8-FB57-4FA1-8C99-C95D381A7181}" type="datetimeFigureOut">
              <a:rPr lang="en-US" smtClean="0"/>
              <a:pPr/>
              <a:t>11/16/2012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18003C-14C2-4574-AFCB-B3D47361C5B2}" type="slidenum">
              <a:rPr lang="en-US" smtClean="0"/>
              <a:pPr/>
              <a:t>‹#›</a:t>
            </a:fld>
            <a:endParaRPr lang="en-US" dirty="0"/>
          </a:p>
        </p:txBody>
      </p:sp>
    </p:spTree>
    <p:extLst>
      <p:ext uri="{BB962C8B-B14F-4D97-AF65-F5344CB8AC3E}">
        <p14:creationId xmlns:p14="http://schemas.microsoft.com/office/powerpoint/2010/main" val="385341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0474A8-FB57-4FA1-8C99-C95D381A7181}" type="datetimeFigureOut">
              <a:rPr lang="en-US" smtClean="0"/>
              <a:pPr/>
              <a:t>11/16/2012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18003C-14C2-4574-AFCB-B3D47361C5B2}" type="slidenum">
              <a:rPr lang="en-US" smtClean="0"/>
              <a:pPr/>
              <a:t>‹#›</a:t>
            </a:fld>
            <a:endParaRPr lang="en-US" dirty="0"/>
          </a:p>
        </p:txBody>
      </p:sp>
    </p:spTree>
    <p:extLst>
      <p:ext uri="{BB962C8B-B14F-4D97-AF65-F5344CB8AC3E}">
        <p14:creationId xmlns:p14="http://schemas.microsoft.com/office/powerpoint/2010/main" val="2646222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0474A8-FB57-4FA1-8C99-C95D381A7181}" type="datetimeFigureOut">
              <a:rPr lang="en-US" smtClean="0"/>
              <a:pPr/>
              <a:t>11/16/2012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18003C-14C2-4574-AFCB-B3D47361C5B2}" type="slidenum">
              <a:rPr lang="en-US" smtClean="0"/>
              <a:pPr/>
              <a:t>‹#›</a:t>
            </a:fld>
            <a:endParaRPr lang="en-US" dirty="0"/>
          </a:p>
        </p:txBody>
      </p:sp>
    </p:spTree>
    <p:extLst>
      <p:ext uri="{BB962C8B-B14F-4D97-AF65-F5344CB8AC3E}">
        <p14:creationId xmlns:p14="http://schemas.microsoft.com/office/powerpoint/2010/main" val="1528447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0474A8-FB57-4FA1-8C99-C95D381A7181}" type="datetimeFigureOut">
              <a:rPr lang="en-US" smtClean="0"/>
              <a:pPr/>
              <a:t>11/16/2012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18003C-14C2-4574-AFCB-B3D47361C5B2}" type="slidenum">
              <a:rPr lang="en-US" smtClean="0"/>
              <a:pPr/>
              <a:t>‹#›</a:t>
            </a:fld>
            <a:endParaRPr lang="en-US" dirty="0"/>
          </a:p>
        </p:txBody>
      </p:sp>
    </p:spTree>
    <p:extLst>
      <p:ext uri="{BB962C8B-B14F-4D97-AF65-F5344CB8AC3E}">
        <p14:creationId xmlns:p14="http://schemas.microsoft.com/office/powerpoint/2010/main" val="1009670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0474A8-FB57-4FA1-8C99-C95D381A7181}" type="datetimeFigureOut">
              <a:rPr lang="en-US" smtClean="0"/>
              <a:pPr/>
              <a:t>11/16/2012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18003C-14C2-4574-AFCB-B3D47361C5B2}" type="slidenum">
              <a:rPr lang="en-US" smtClean="0"/>
              <a:pPr/>
              <a:t>‹#›</a:t>
            </a:fld>
            <a:endParaRPr lang="en-US" dirty="0"/>
          </a:p>
        </p:txBody>
      </p:sp>
    </p:spTree>
    <p:extLst>
      <p:ext uri="{BB962C8B-B14F-4D97-AF65-F5344CB8AC3E}">
        <p14:creationId xmlns:p14="http://schemas.microsoft.com/office/powerpoint/2010/main" val="1422252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0474A8-FB57-4FA1-8C99-C95D381A7181}" type="datetimeFigureOut">
              <a:rPr lang="en-US" smtClean="0"/>
              <a:pPr/>
              <a:t>11/16/2012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E18003C-14C2-4574-AFCB-B3D47361C5B2}" type="slidenum">
              <a:rPr lang="en-US" smtClean="0"/>
              <a:pPr/>
              <a:t>‹#›</a:t>
            </a:fld>
            <a:endParaRPr lang="en-US" dirty="0"/>
          </a:p>
        </p:txBody>
      </p:sp>
    </p:spTree>
    <p:extLst>
      <p:ext uri="{BB962C8B-B14F-4D97-AF65-F5344CB8AC3E}">
        <p14:creationId xmlns:p14="http://schemas.microsoft.com/office/powerpoint/2010/main" val="3243626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0474A8-FB57-4FA1-8C99-C95D381A7181}" type="datetimeFigureOut">
              <a:rPr lang="en-US" smtClean="0"/>
              <a:pPr/>
              <a:t>11/16/2012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E18003C-14C2-4574-AFCB-B3D47361C5B2}" type="slidenum">
              <a:rPr lang="en-US" smtClean="0"/>
              <a:pPr/>
              <a:t>‹#›</a:t>
            </a:fld>
            <a:endParaRPr lang="en-US" dirty="0"/>
          </a:p>
        </p:txBody>
      </p:sp>
    </p:spTree>
    <p:extLst>
      <p:ext uri="{BB962C8B-B14F-4D97-AF65-F5344CB8AC3E}">
        <p14:creationId xmlns:p14="http://schemas.microsoft.com/office/powerpoint/2010/main" val="4202067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0474A8-FB57-4FA1-8C99-C95D381A7181}" type="datetimeFigureOut">
              <a:rPr lang="en-US" smtClean="0"/>
              <a:pPr/>
              <a:t>11/16/2012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E18003C-14C2-4574-AFCB-B3D47361C5B2}" type="slidenum">
              <a:rPr lang="en-US" smtClean="0"/>
              <a:pPr/>
              <a:t>‹#›</a:t>
            </a:fld>
            <a:endParaRPr lang="en-US" dirty="0"/>
          </a:p>
        </p:txBody>
      </p:sp>
    </p:spTree>
    <p:extLst>
      <p:ext uri="{BB962C8B-B14F-4D97-AF65-F5344CB8AC3E}">
        <p14:creationId xmlns:p14="http://schemas.microsoft.com/office/powerpoint/2010/main" val="1715015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0474A8-FB57-4FA1-8C99-C95D381A7181}" type="datetimeFigureOut">
              <a:rPr lang="en-US" smtClean="0"/>
              <a:pPr/>
              <a:t>11/16/2012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18003C-14C2-4574-AFCB-B3D47361C5B2}" type="slidenum">
              <a:rPr lang="en-US" smtClean="0"/>
              <a:pPr/>
              <a:t>‹#›</a:t>
            </a:fld>
            <a:endParaRPr lang="en-US" dirty="0"/>
          </a:p>
        </p:txBody>
      </p:sp>
    </p:spTree>
    <p:extLst>
      <p:ext uri="{BB962C8B-B14F-4D97-AF65-F5344CB8AC3E}">
        <p14:creationId xmlns:p14="http://schemas.microsoft.com/office/powerpoint/2010/main" val="1611898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0474A8-FB57-4FA1-8C99-C95D381A7181}" type="datetimeFigureOut">
              <a:rPr lang="en-US" smtClean="0"/>
              <a:pPr/>
              <a:t>11/16/2012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18003C-14C2-4574-AFCB-B3D47361C5B2}" type="slidenum">
              <a:rPr lang="en-US" smtClean="0"/>
              <a:pPr/>
              <a:t>‹#›</a:t>
            </a:fld>
            <a:endParaRPr lang="en-US" dirty="0"/>
          </a:p>
        </p:txBody>
      </p:sp>
    </p:spTree>
    <p:extLst>
      <p:ext uri="{BB962C8B-B14F-4D97-AF65-F5344CB8AC3E}">
        <p14:creationId xmlns:p14="http://schemas.microsoft.com/office/powerpoint/2010/main" val="1142646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0474A8-FB57-4FA1-8C99-C95D381A7181}" type="datetimeFigureOut">
              <a:rPr lang="en-US" smtClean="0"/>
              <a:pPr/>
              <a:t>11/16/2012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18003C-14C2-4574-AFCB-B3D47361C5B2}" type="slidenum">
              <a:rPr lang="en-US" smtClean="0"/>
              <a:pPr/>
              <a:t>‹#›</a:t>
            </a:fld>
            <a:endParaRPr lang="en-US" dirty="0"/>
          </a:p>
        </p:txBody>
      </p:sp>
    </p:spTree>
    <p:extLst>
      <p:ext uri="{BB962C8B-B14F-4D97-AF65-F5344CB8AC3E}">
        <p14:creationId xmlns:p14="http://schemas.microsoft.com/office/powerpoint/2010/main" val="3412085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2.gif"/><Relationship Id="rId7" Type="http://schemas.microsoft.com/office/2007/relationships/hdphoto" Target="../media/hdphoto6.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5.wdp"/><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8.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7.wdp"/><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gi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hyperlink" Target="http://thinkprogress.org/wp-content/uploads/2012/11/drmon2.gif" TargetMode="External"/><Relationship Id="rId1" Type="http://schemas.openxmlformats.org/officeDocument/2006/relationships/slideLayout" Target="../slideLayouts/slideLayout7.xml"/><Relationship Id="rId5" Type="http://schemas.openxmlformats.org/officeDocument/2006/relationships/image" Target="../media/image48.gif"/><Relationship Id="rId4" Type="http://schemas.openxmlformats.org/officeDocument/2006/relationships/hyperlink" Target="http://thinkprogress.org/wp-content/uploads/2012/11/sdohomeweb.gif"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microsoft.com/office/2007/relationships/hdphoto" Target="../media/hdphoto9.wdp"/></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gif"/><Relationship Id="rId1" Type="http://schemas.openxmlformats.org/officeDocument/2006/relationships/slideLayout" Target="../slideLayouts/slideLayout7.xml"/><Relationship Id="rId4" Type="http://schemas.microsoft.com/office/2007/relationships/hdphoto" Target="../media/hdphoto10.wdp"/></Relationships>
</file>

<file path=ppt/slides/_rels/slide6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5" Type="http://schemas.microsoft.com/office/2007/relationships/hdphoto" Target="../media/hdphoto11.wdp"/><Relationship Id="rId4" Type="http://schemas.openxmlformats.org/officeDocument/2006/relationships/image" Target="../media/image78.png"/></Relationships>
</file>

<file path=ppt/slides/_rels/slide66.xml.rels><?xml version="1.0" encoding="UTF-8" standalone="yes"?>
<Relationships xmlns="http://schemas.openxmlformats.org/package/2006/relationships"><Relationship Id="rId3" Type="http://schemas.openxmlformats.org/officeDocument/2006/relationships/hyperlink" Target="http://www.who.int/gho/publications/world_health_statistics/2012/en/index.html" TargetMode="External"/><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69.jpeg"/><Relationship Id="rId4" Type="http://schemas.microsoft.com/office/2007/relationships/hdphoto" Target="../media/hdphoto12.wdp"/></Relationships>
</file>

<file path=ppt/slides/_rels/slide6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7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7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7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05.gif"/><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oleObject" Target="Document1!OLE_LINK6" TargetMode="Externa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07.png"/><Relationship Id="rId5" Type="http://schemas.openxmlformats.org/officeDocument/2006/relationships/image" Target="../media/image36.gif"/><Relationship Id="rId4" Type="http://schemas.openxmlformats.org/officeDocument/2006/relationships/image" Target="../media/image10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38400"/>
            <a:ext cx="9144000" cy="646331"/>
          </a:xfrm>
          <a:prstGeom prst="rect">
            <a:avLst/>
          </a:prstGeom>
        </p:spPr>
        <p:txBody>
          <a:bodyPr wrap="square">
            <a:spAutoFit/>
          </a:bodyPr>
          <a:lstStyle/>
          <a:p>
            <a:pPr algn="ctr"/>
            <a:r>
              <a:rPr lang="en-US" sz="3600" b="1" dirty="0" smtClean="0">
                <a:latin typeface="Verdana" pitchFamily="34" charset="0"/>
                <a:ea typeface="Verdana" pitchFamily="34" charset="0"/>
                <a:cs typeface="Verdana" pitchFamily="34" charset="0"/>
              </a:rPr>
              <a:t> </a:t>
            </a:r>
          </a:p>
        </p:txBody>
      </p:sp>
      <p:pic>
        <p:nvPicPr>
          <p:cNvPr id="8194" name="Picture 2" descr="C:\Users\peter\Desktop\illustrations\banner  12.png"/>
          <p:cNvPicPr>
            <a:picLocks noChangeAspect="1" noChangeArrowheads="1"/>
          </p:cNvPicPr>
          <p:nvPr/>
        </p:nvPicPr>
        <p:blipFill>
          <a:blip r:embed="rId2">
            <a:extLst>
              <a:ext uri="{28A0092B-C50C-407E-A947-70E740481C1C}">
                <a14:useLocalDpi xmlns:a14="http://schemas.microsoft.com/office/drawing/2010/main" val="0"/>
              </a:ext>
            </a:extLst>
          </a:blip>
          <a:srcRect r="637"/>
          <a:stretch>
            <a:fillRect/>
          </a:stretch>
        </p:blipFill>
        <p:spPr bwMode="auto">
          <a:xfrm>
            <a:off x="0" y="-76200"/>
            <a:ext cx="9161533" cy="17129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4800" y="2102346"/>
            <a:ext cx="8534400" cy="3231654"/>
          </a:xfrm>
          <a:prstGeom prst="rect">
            <a:avLst/>
          </a:prstGeom>
        </p:spPr>
        <p:txBody>
          <a:bodyPr wrap="square">
            <a:spAutoFit/>
          </a:bodyPr>
          <a:lstStyle/>
          <a:p>
            <a:pPr algn="ctr"/>
            <a:r>
              <a:rPr lang="en-US" sz="3600" b="1" dirty="0">
                <a:latin typeface="Verdana" pitchFamily="34" charset="0"/>
                <a:ea typeface="Verdana" pitchFamily="34" charset="0"/>
                <a:cs typeface="Verdana" pitchFamily="34" charset="0"/>
              </a:rPr>
              <a:t>Unavoidable Global Warming </a:t>
            </a:r>
            <a:r>
              <a:rPr lang="en-US" sz="3600" b="1" dirty="0" smtClean="0">
                <a:latin typeface="Verdana" pitchFamily="34" charset="0"/>
                <a:ea typeface="Verdana" pitchFamily="34" charset="0"/>
                <a:cs typeface="Verdana" pitchFamily="34" charset="0"/>
              </a:rPr>
              <a:t>Commitment</a:t>
            </a:r>
          </a:p>
          <a:p>
            <a:pPr algn="ctr"/>
            <a:endParaRPr lang="en-US" b="1" dirty="0" smtClean="0">
              <a:latin typeface="Verdana" pitchFamily="34" charset="0"/>
              <a:ea typeface="Verdana" pitchFamily="34" charset="0"/>
              <a:cs typeface="Verdana" pitchFamily="34" charset="0"/>
            </a:endParaRPr>
          </a:p>
          <a:p>
            <a:pPr algn="ctr"/>
            <a:r>
              <a:rPr lang="en-US" sz="3600" b="1" dirty="0" smtClean="0">
                <a:latin typeface="Verdana" pitchFamily="34" charset="0"/>
                <a:ea typeface="Verdana" pitchFamily="34" charset="0"/>
                <a:cs typeface="Verdana" pitchFamily="34" charset="0"/>
              </a:rPr>
              <a:t>Its </a:t>
            </a:r>
            <a:r>
              <a:rPr lang="en-US" sz="3600" b="1" dirty="0">
                <a:latin typeface="Verdana" pitchFamily="34" charset="0"/>
                <a:ea typeface="Verdana" pitchFamily="34" charset="0"/>
                <a:cs typeface="Verdana" pitchFamily="34" charset="0"/>
              </a:rPr>
              <a:t>Food </a:t>
            </a:r>
            <a:r>
              <a:rPr lang="en-US" sz="3600" b="1" dirty="0" smtClean="0">
                <a:latin typeface="Verdana" pitchFamily="34" charset="0"/>
                <a:ea typeface="Verdana" pitchFamily="34" charset="0"/>
                <a:cs typeface="Verdana" pitchFamily="34" charset="0"/>
              </a:rPr>
              <a:t>Security </a:t>
            </a:r>
            <a:r>
              <a:rPr lang="en-US" sz="3600" b="1" dirty="0">
                <a:latin typeface="Verdana" pitchFamily="34" charset="0"/>
                <a:ea typeface="Verdana" pitchFamily="34" charset="0"/>
                <a:cs typeface="Verdana" pitchFamily="34" charset="0"/>
              </a:rPr>
              <a:t>Impacts and </a:t>
            </a:r>
            <a:r>
              <a:rPr lang="en-US" sz="3600" b="1" dirty="0" smtClean="0">
                <a:latin typeface="Verdana" pitchFamily="34" charset="0"/>
                <a:ea typeface="Verdana" pitchFamily="34" charset="0"/>
                <a:cs typeface="Verdana" pitchFamily="34" charset="0"/>
              </a:rPr>
              <a:t>Risks: </a:t>
            </a:r>
            <a:r>
              <a:rPr lang="en-US" sz="3600" b="1" dirty="0">
                <a:latin typeface="Verdana" pitchFamily="34" charset="0"/>
                <a:ea typeface="Verdana" pitchFamily="34" charset="0"/>
                <a:cs typeface="Verdana" pitchFamily="34" charset="0"/>
              </a:rPr>
              <a:t>Implications</a:t>
            </a:r>
            <a:r>
              <a:rPr lang="en-US" sz="3600" b="1" dirty="0" smtClean="0">
                <a:latin typeface="Verdana" pitchFamily="34" charset="0"/>
                <a:ea typeface="Verdana" pitchFamily="34" charset="0"/>
                <a:cs typeface="Verdana" pitchFamily="34" charset="0"/>
              </a:rPr>
              <a:t> for Southeast </a:t>
            </a:r>
            <a:r>
              <a:rPr lang="en-US" sz="3600" b="1" dirty="0">
                <a:latin typeface="Verdana" pitchFamily="34" charset="0"/>
                <a:ea typeface="Verdana" pitchFamily="34" charset="0"/>
                <a:cs typeface="Verdana" pitchFamily="34" charset="0"/>
              </a:rPr>
              <a:t>Asia</a:t>
            </a:r>
          </a:p>
        </p:txBody>
      </p:sp>
      <p:sp>
        <p:nvSpPr>
          <p:cNvPr id="4" name="TextBox 3"/>
          <p:cNvSpPr txBox="1"/>
          <p:nvPr/>
        </p:nvSpPr>
        <p:spPr>
          <a:xfrm>
            <a:off x="2667000" y="1676945"/>
            <a:ext cx="3810000" cy="369332"/>
          </a:xfrm>
          <a:prstGeom prst="rect">
            <a:avLst/>
          </a:prstGeom>
          <a:noFill/>
        </p:spPr>
        <p:txBody>
          <a:bodyPr wrap="square" rtlCol="0">
            <a:spAutoFit/>
          </a:bodyPr>
          <a:lstStyle/>
          <a:p>
            <a:pPr algn="ctr"/>
            <a:r>
              <a:rPr lang="en-US" dirty="0" smtClean="0"/>
              <a:t>www.climatechange</a:t>
            </a:r>
            <a:r>
              <a:rPr lang="en-US" dirty="0"/>
              <a:t>-foodsecurity.org</a:t>
            </a:r>
          </a:p>
        </p:txBody>
      </p:sp>
      <p:pic>
        <p:nvPicPr>
          <p:cNvPr id="7" name="Picture 6" descr="Screen shot 2012-11-15 at 12.46.33 PM.png"/>
          <p:cNvPicPr>
            <a:picLocks noChangeAspect="1"/>
          </p:cNvPicPr>
          <p:nvPr/>
        </p:nvPicPr>
        <p:blipFill>
          <a:blip r:embed="rId3"/>
          <a:stretch>
            <a:fillRect/>
          </a:stretch>
        </p:blipFill>
        <p:spPr>
          <a:xfrm>
            <a:off x="5612930" y="5334000"/>
            <a:ext cx="3531070" cy="1524000"/>
          </a:xfrm>
          <a:prstGeom prst="rect">
            <a:avLst/>
          </a:prstGeom>
        </p:spPr>
      </p:pic>
      <p:sp>
        <p:nvSpPr>
          <p:cNvPr id="8" name="TextBox 7"/>
          <p:cNvSpPr txBox="1"/>
          <p:nvPr/>
        </p:nvSpPr>
        <p:spPr>
          <a:xfrm>
            <a:off x="0" y="6258580"/>
            <a:ext cx="5638800" cy="523220"/>
          </a:xfrm>
          <a:prstGeom prst="rect">
            <a:avLst/>
          </a:prstGeom>
          <a:noFill/>
        </p:spPr>
        <p:txBody>
          <a:bodyPr wrap="square" rtlCol="0">
            <a:spAutoFit/>
          </a:bodyPr>
          <a:lstStyle/>
          <a:p>
            <a:pPr algn="ctr"/>
            <a:r>
              <a:rPr lang="en-US" sz="1400" b="1" dirty="0" smtClean="0">
                <a:latin typeface="Verdana" pitchFamily="34" charset="0"/>
                <a:ea typeface="Verdana" pitchFamily="34" charset="0"/>
                <a:cs typeface="Verdana" pitchFamily="34" charset="0"/>
              </a:rPr>
              <a:t>International Conference on Climate Change Impacts </a:t>
            </a:r>
          </a:p>
          <a:p>
            <a:pPr algn="ctr"/>
            <a:r>
              <a:rPr lang="en-US" sz="1400" b="1" dirty="0" smtClean="0">
                <a:latin typeface="Verdana" pitchFamily="34" charset="0"/>
                <a:ea typeface="Verdana" pitchFamily="34" charset="0"/>
                <a:cs typeface="Verdana" pitchFamily="34" charset="0"/>
              </a:rPr>
              <a:t>and Adaptation for Food and Environmental Security</a:t>
            </a:r>
          </a:p>
        </p:txBody>
      </p:sp>
      <p:sp>
        <p:nvSpPr>
          <p:cNvPr id="5" name="TextBox 4"/>
          <p:cNvSpPr txBox="1"/>
          <p:nvPr/>
        </p:nvSpPr>
        <p:spPr>
          <a:xfrm>
            <a:off x="1388286" y="5726668"/>
            <a:ext cx="2345514" cy="369332"/>
          </a:xfrm>
          <a:prstGeom prst="rect">
            <a:avLst/>
          </a:prstGeom>
          <a:noFill/>
        </p:spPr>
        <p:txBody>
          <a:bodyPr wrap="none" rtlCol="0">
            <a:spAutoFit/>
          </a:bodyPr>
          <a:lstStyle/>
          <a:p>
            <a:r>
              <a:rPr lang="en-US" b="1" dirty="0" smtClean="0">
                <a:latin typeface="Verdana" pitchFamily="34" charset="0"/>
                <a:ea typeface="Verdana" pitchFamily="34" charset="0"/>
                <a:cs typeface="Verdana" pitchFamily="34" charset="0"/>
              </a:rPr>
              <a:t>Peter Carter, MD</a:t>
            </a:r>
            <a:endParaRPr lang="en-US"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143859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7150"/>
            <a:ext cx="8686800" cy="2062103"/>
          </a:xfrm>
          <a:prstGeom prst="rect">
            <a:avLst/>
          </a:prstGeom>
          <a:noFill/>
        </p:spPr>
        <p:txBody>
          <a:bodyPr wrap="square" rtlCol="0">
            <a:spAutoFit/>
          </a:bodyPr>
          <a:lstStyle/>
          <a:p>
            <a:pPr algn="ctr"/>
            <a:r>
              <a:rPr lang="en-US" sz="3200" b="1" dirty="0" smtClean="0">
                <a:latin typeface="Verdana"/>
                <a:ea typeface="Verdana" pitchFamily="34" charset="0"/>
                <a:cs typeface="Verdana"/>
              </a:rPr>
              <a:t>We are committed to much </a:t>
            </a:r>
          </a:p>
          <a:p>
            <a:pPr algn="ctr"/>
            <a:r>
              <a:rPr lang="en-US" sz="3200" b="1" dirty="0" smtClean="0">
                <a:latin typeface="Verdana"/>
                <a:ea typeface="Verdana" pitchFamily="34" charset="0"/>
                <a:cs typeface="Verdana"/>
              </a:rPr>
              <a:t>greater global warming </a:t>
            </a:r>
          </a:p>
          <a:p>
            <a:pPr algn="ctr"/>
            <a:r>
              <a:rPr lang="en-US" sz="3200" b="1" dirty="0" smtClean="0">
                <a:latin typeface="Verdana"/>
                <a:ea typeface="Verdana" pitchFamily="34" charset="0"/>
                <a:cs typeface="Verdana"/>
              </a:rPr>
              <a:t>than today’s 0.8°C </a:t>
            </a:r>
          </a:p>
          <a:p>
            <a:pPr algn="ctr"/>
            <a:r>
              <a:rPr lang="en-US" sz="2800" dirty="0" smtClean="0">
                <a:latin typeface="Verdana"/>
                <a:ea typeface="Verdana" pitchFamily="34" charset="0"/>
                <a:cs typeface="Verdana"/>
              </a:rPr>
              <a:t>(only to 2100).</a:t>
            </a:r>
          </a:p>
        </p:txBody>
      </p:sp>
      <p:sp>
        <p:nvSpPr>
          <p:cNvPr id="4" name="Right Arrow 3"/>
          <p:cNvSpPr/>
          <p:nvPr/>
        </p:nvSpPr>
        <p:spPr>
          <a:xfrm>
            <a:off x="66675" y="-762000"/>
            <a:ext cx="590550" cy="533400"/>
          </a:xfrm>
          <a:prstGeom prst="rightArrow">
            <a:avLst>
              <a:gd name="adj1" fmla="val 50000"/>
              <a:gd name="adj2" fmla="val 41133"/>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61950" y="2215752"/>
            <a:ext cx="8763000" cy="4062651"/>
          </a:xfrm>
          <a:prstGeom prst="rect">
            <a:avLst/>
          </a:prstGeom>
          <a:noFill/>
        </p:spPr>
        <p:txBody>
          <a:bodyPr wrap="square" rtlCol="0">
            <a:spAutoFit/>
          </a:bodyPr>
          <a:lstStyle/>
          <a:p>
            <a:r>
              <a:rPr lang="en-US" sz="2400" b="1" dirty="0" smtClean="0">
                <a:latin typeface="Verdana"/>
                <a:ea typeface="Verdana" pitchFamily="34" charset="0"/>
                <a:cs typeface="Verdana"/>
              </a:rPr>
              <a:t>1. Climate system science      	3.0°C - 4.0°C</a:t>
            </a:r>
          </a:p>
          <a:p>
            <a:r>
              <a:rPr lang="en-US" sz="2400" b="1" dirty="0" smtClean="0">
                <a:latin typeface="Verdana"/>
                <a:ea typeface="Verdana" pitchFamily="34" charset="0"/>
                <a:cs typeface="Verdana"/>
              </a:rPr>
              <a:t>	</a:t>
            </a:r>
            <a:r>
              <a:rPr lang="en-US" sz="2400" dirty="0" smtClean="0">
                <a:latin typeface="Verdana"/>
                <a:ea typeface="Verdana" pitchFamily="34" charset="0"/>
                <a:cs typeface="Verdana"/>
              </a:rPr>
              <a:t>(IPCC, NRC,)</a:t>
            </a:r>
          </a:p>
          <a:p>
            <a:endParaRPr lang="en-US" sz="2400" b="1" dirty="0" smtClean="0">
              <a:latin typeface="Verdana"/>
              <a:ea typeface="Verdana" pitchFamily="34" charset="0"/>
              <a:cs typeface="Verdana"/>
            </a:endParaRPr>
          </a:p>
          <a:p>
            <a:r>
              <a:rPr lang="en-US" sz="2400" b="1" dirty="0" smtClean="0">
                <a:latin typeface="Verdana"/>
                <a:ea typeface="Verdana" pitchFamily="34" charset="0"/>
                <a:cs typeface="Verdana"/>
              </a:rPr>
              <a:t>2. Policy                               	4.4°C - &gt;7.0°C</a:t>
            </a:r>
          </a:p>
          <a:p>
            <a:r>
              <a:rPr lang="en-US" sz="2400" b="1" dirty="0" smtClean="0">
                <a:latin typeface="Verdana"/>
                <a:ea typeface="Verdana" pitchFamily="34" charset="0"/>
                <a:cs typeface="Verdana"/>
              </a:rPr>
              <a:t> 	</a:t>
            </a:r>
            <a:r>
              <a:rPr lang="en-US" dirty="0" smtClean="0">
                <a:latin typeface="Verdana"/>
                <a:ea typeface="Verdana" pitchFamily="34" charset="0"/>
                <a:cs typeface="Verdana"/>
              </a:rPr>
              <a:t>(Climate Interactive, 2012)</a:t>
            </a:r>
          </a:p>
          <a:p>
            <a:endParaRPr lang="en-US" sz="2400" b="1" dirty="0" smtClean="0">
              <a:latin typeface="Verdana"/>
              <a:ea typeface="Verdana" pitchFamily="34" charset="0"/>
              <a:cs typeface="Verdana"/>
            </a:endParaRPr>
          </a:p>
          <a:p>
            <a:r>
              <a:rPr lang="en-US" sz="2400" b="1" dirty="0" smtClean="0">
                <a:latin typeface="Verdana"/>
                <a:ea typeface="Verdana" pitchFamily="34" charset="0"/>
                <a:cs typeface="Verdana"/>
              </a:rPr>
              <a:t>3. Global emissions </a:t>
            </a:r>
            <a:r>
              <a:rPr lang="en-US" sz="2400" b="1" dirty="0">
                <a:latin typeface="Verdana"/>
                <a:ea typeface="Verdana" pitchFamily="34" charset="0"/>
                <a:cs typeface="Verdana"/>
              </a:rPr>
              <a:t> </a:t>
            </a:r>
            <a:r>
              <a:rPr lang="en-US" sz="2400" b="1" dirty="0" smtClean="0">
                <a:latin typeface="Verdana"/>
                <a:ea typeface="Verdana" pitchFamily="34" charset="0"/>
                <a:cs typeface="Verdana"/>
              </a:rPr>
              <a:t>                   6.0°C - &gt;7.0°C</a:t>
            </a:r>
          </a:p>
          <a:p>
            <a:r>
              <a:rPr lang="en-US" dirty="0" smtClean="0">
                <a:latin typeface="Verdana"/>
                <a:ea typeface="Verdana" pitchFamily="34" charset="0"/>
                <a:cs typeface="Verdana"/>
              </a:rPr>
              <a:t>	</a:t>
            </a:r>
            <a:r>
              <a:rPr lang="en-US" sz="1400" dirty="0" smtClean="0">
                <a:latin typeface="Verdana"/>
                <a:ea typeface="Verdana" pitchFamily="34" charset="0"/>
                <a:cs typeface="Verdana"/>
              </a:rPr>
              <a:t>(International Energy Agency, </a:t>
            </a:r>
            <a:r>
              <a:rPr lang="en-US" sz="1400" i="1" dirty="0" smtClean="0">
                <a:latin typeface="Verdana"/>
                <a:ea typeface="Verdana" pitchFamily="34" charset="0"/>
                <a:cs typeface="Verdana"/>
              </a:rPr>
              <a:t>World Energy Outlook</a:t>
            </a:r>
            <a:r>
              <a:rPr lang="en-US" sz="1400" dirty="0" smtClean="0">
                <a:latin typeface="Verdana"/>
                <a:ea typeface="Verdana" pitchFamily="34" charset="0"/>
                <a:cs typeface="Verdana"/>
              </a:rPr>
              <a:t>, 2011) </a:t>
            </a:r>
          </a:p>
          <a:p>
            <a:endParaRPr lang="en-US" dirty="0" smtClean="0">
              <a:latin typeface="Verdana"/>
              <a:ea typeface="Verdana" pitchFamily="34" charset="0"/>
              <a:cs typeface="Verdana"/>
            </a:endParaRPr>
          </a:p>
          <a:p>
            <a:r>
              <a:rPr lang="fr-FR" b="1" dirty="0" smtClean="0">
                <a:latin typeface="Verdana"/>
                <a:ea typeface="Verdana" pitchFamily="34" charset="0"/>
                <a:cs typeface="Verdana"/>
              </a:rPr>
              <a:t>4. To limit</a:t>
            </a:r>
            <a:r>
              <a:rPr lang="fr-FR" b="1" dirty="0">
                <a:latin typeface="Verdana"/>
                <a:ea typeface="Verdana" pitchFamily="34" charset="0"/>
                <a:cs typeface="Verdana"/>
              </a:rPr>
              <a:t> </a:t>
            </a:r>
            <a:r>
              <a:rPr lang="fr-FR" b="1" dirty="0" smtClean="0">
                <a:latin typeface="Verdana"/>
                <a:ea typeface="Verdana" pitchFamily="34" charset="0"/>
                <a:cs typeface="Verdana"/>
              </a:rPr>
              <a:t>warming takes zero industrial carbon emissions</a:t>
            </a:r>
          </a:p>
          <a:p>
            <a:r>
              <a:rPr lang="fr-FR" dirty="0" smtClean="0">
                <a:latin typeface="Verdana"/>
                <a:ea typeface="Verdana" pitchFamily="34" charset="0"/>
                <a:cs typeface="Verdana"/>
              </a:rPr>
              <a:t> 	</a:t>
            </a:r>
            <a:r>
              <a:rPr lang="fr-FR" sz="1400" dirty="0" smtClean="0">
                <a:latin typeface="Verdana"/>
                <a:ea typeface="Verdana" pitchFamily="34" charset="0"/>
                <a:cs typeface="Verdana"/>
              </a:rPr>
              <a:t>(www.onlyzerocarbon.org)</a:t>
            </a:r>
            <a:endParaRPr lang="en-US" sz="1400" dirty="0" smtClean="0">
              <a:latin typeface="Verdana"/>
              <a:ea typeface="Verdana" pitchFamily="34" charset="0"/>
              <a:cs typeface="Verdana"/>
            </a:endParaRPr>
          </a:p>
          <a:p>
            <a:endParaRPr lang="en-US" dirty="0"/>
          </a:p>
        </p:txBody>
      </p:sp>
      <p:sp>
        <p:nvSpPr>
          <p:cNvPr id="3" name="Rectangle 2"/>
          <p:cNvSpPr/>
          <p:nvPr/>
        </p:nvSpPr>
        <p:spPr>
          <a:xfrm>
            <a:off x="2286000" y="6075581"/>
            <a:ext cx="4572000" cy="646331"/>
          </a:xfrm>
          <a:prstGeom prst="rect">
            <a:avLst/>
          </a:prstGeom>
        </p:spPr>
        <p:txBody>
          <a:bodyPr>
            <a:spAutoFit/>
          </a:bodyPr>
          <a:lstStyle/>
          <a:p>
            <a:pPr algn="ctr"/>
            <a:r>
              <a:rPr lang="en-US" b="1" dirty="0">
                <a:latin typeface="Verdana" pitchFamily="34" charset="0"/>
                <a:ea typeface="Verdana" pitchFamily="34" charset="0"/>
                <a:cs typeface="Verdana" pitchFamily="34" charset="0"/>
              </a:rPr>
              <a:t>Warming lasts &gt;1000 years </a:t>
            </a:r>
          </a:p>
          <a:p>
            <a:pPr algn="ctr"/>
            <a:r>
              <a:rPr lang="en-US" dirty="0">
                <a:latin typeface="Verdana" pitchFamily="34" charset="0"/>
                <a:ea typeface="Verdana" pitchFamily="34" charset="0"/>
                <a:cs typeface="Verdana" pitchFamily="34" charset="0"/>
              </a:rPr>
              <a:t>(S. Solomon, 2009)</a:t>
            </a:r>
          </a:p>
        </p:txBody>
      </p:sp>
      <p:sp>
        <p:nvSpPr>
          <p:cNvPr id="6" name="Rectangle 5"/>
          <p:cNvSpPr/>
          <p:nvPr/>
        </p:nvSpPr>
        <p:spPr>
          <a:xfrm>
            <a:off x="438150" y="4247077"/>
            <a:ext cx="8172450" cy="93452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1950" y="5350312"/>
            <a:ext cx="8324850" cy="137160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38150" y="2218379"/>
            <a:ext cx="8324850" cy="2028697"/>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1"/>
            <a:ext cx="9144000" cy="2119252"/>
          </a:xfrm>
          <a:prstGeom prst="rect">
            <a:avLst/>
          </a:prstGeom>
          <a:solidFill>
            <a:schemeClr val="tx2">
              <a:lumMod val="20000"/>
              <a:lumOff val="8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5178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7150"/>
            <a:ext cx="8686800" cy="2062103"/>
          </a:xfrm>
          <a:prstGeom prst="rect">
            <a:avLst/>
          </a:prstGeom>
          <a:noFill/>
        </p:spPr>
        <p:txBody>
          <a:bodyPr wrap="square" rtlCol="0">
            <a:spAutoFit/>
          </a:bodyPr>
          <a:lstStyle/>
          <a:p>
            <a:pPr algn="ctr"/>
            <a:r>
              <a:rPr lang="en-US" sz="3200" b="1" dirty="0" smtClean="0">
                <a:latin typeface="Verdana"/>
                <a:ea typeface="Verdana" pitchFamily="34" charset="0"/>
                <a:cs typeface="Verdana"/>
              </a:rPr>
              <a:t>We are committed to much </a:t>
            </a:r>
          </a:p>
          <a:p>
            <a:pPr algn="ctr"/>
            <a:r>
              <a:rPr lang="en-US" sz="3200" b="1" dirty="0" smtClean="0">
                <a:latin typeface="Verdana"/>
                <a:ea typeface="Verdana" pitchFamily="34" charset="0"/>
                <a:cs typeface="Verdana"/>
              </a:rPr>
              <a:t>greater global warming </a:t>
            </a:r>
          </a:p>
          <a:p>
            <a:pPr algn="ctr"/>
            <a:r>
              <a:rPr lang="en-US" sz="3200" b="1" dirty="0" smtClean="0">
                <a:latin typeface="Verdana"/>
                <a:ea typeface="Verdana" pitchFamily="34" charset="0"/>
                <a:cs typeface="Verdana"/>
              </a:rPr>
              <a:t>than today’s 0.8°C </a:t>
            </a:r>
          </a:p>
          <a:p>
            <a:pPr algn="ctr"/>
            <a:r>
              <a:rPr lang="en-US" sz="2800" dirty="0" smtClean="0">
                <a:latin typeface="Verdana"/>
                <a:ea typeface="Verdana" pitchFamily="34" charset="0"/>
                <a:cs typeface="Verdana"/>
              </a:rPr>
              <a:t>(only to 2100).</a:t>
            </a:r>
          </a:p>
        </p:txBody>
      </p:sp>
      <p:sp>
        <p:nvSpPr>
          <p:cNvPr id="4" name="Right Arrow 3"/>
          <p:cNvSpPr/>
          <p:nvPr/>
        </p:nvSpPr>
        <p:spPr>
          <a:xfrm>
            <a:off x="66675" y="-762000"/>
            <a:ext cx="590550" cy="533400"/>
          </a:xfrm>
          <a:prstGeom prst="rightArrow">
            <a:avLst>
              <a:gd name="adj1" fmla="val 50000"/>
              <a:gd name="adj2" fmla="val 41133"/>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61950" y="2215752"/>
            <a:ext cx="8763000" cy="4062651"/>
          </a:xfrm>
          <a:prstGeom prst="rect">
            <a:avLst/>
          </a:prstGeom>
          <a:noFill/>
        </p:spPr>
        <p:txBody>
          <a:bodyPr wrap="square" rtlCol="0">
            <a:spAutoFit/>
          </a:bodyPr>
          <a:lstStyle/>
          <a:p>
            <a:r>
              <a:rPr lang="en-US" sz="2400" b="1" dirty="0" smtClean="0">
                <a:latin typeface="Verdana"/>
                <a:ea typeface="Verdana" pitchFamily="34" charset="0"/>
                <a:cs typeface="Verdana"/>
              </a:rPr>
              <a:t>1. Climate system science      	3.0°C - 4.0°C</a:t>
            </a:r>
          </a:p>
          <a:p>
            <a:r>
              <a:rPr lang="en-US" sz="2400" b="1" dirty="0" smtClean="0">
                <a:latin typeface="Verdana"/>
                <a:ea typeface="Verdana" pitchFamily="34" charset="0"/>
                <a:cs typeface="Verdana"/>
              </a:rPr>
              <a:t>	</a:t>
            </a:r>
            <a:r>
              <a:rPr lang="en-US" sz="2400" dirty="0" smtClean="0">
                <a:latin typeface="Verdana"/>
                <a:ea typeface="Verdana" pitchFamily="34" charset="0"/>
                <a:cs typeface="Verdana"/>
              </a:rPr>
              <a:t>(IPCC, NRC,)</a:t>
            </a:r>
          </a:p>
          <a:p>
            <a:endParaRPr lang="en-US" sz="2400" b="1" dirty="0" smtClean="0">
              <a:latin typeface="Verdana"/>
              <a:ea typeface="Verdana" pitchFamily="34" charset="0"/>
              <a:cs typeface="Verdana"/>
            </a:endParaRPr>
          </a:p>
          <a:p>
            <a:r>
              <a:rPr lang="en-US" sz="2400" b="1" dirty="0" smtClean="0">
                <a:latin typeface="Verdana"/>
                <a:ea typeface="Verdana" pitchFamily="34" charset="0"/>
                <a:cs typeface="Verdana"/>
              </a:rPr>
              <a:t>2. Policy                               	4.4°C - &gt;7.0°C</a:t>
            </a:r>
          </a:p>
          <a:p>
            <a:r>
              <a:rPr lang="en-US" sz="2400" b="1" dirty="0" smtClean="0">
                <a:latin typeface="Verdana"/>
                <a:ea typeface="Verdana" pitchFamily="34" charset="0"/>
                <a:cs typeface="Verdana"/>
              </a:rPr>
              <a:t> 	</a:t>
            </a:r>
            <a:r>
              <a:rPr lang="en-US" dirty="0" smtClean="0">
                <a:latin typeface="Verdana"/>
                <a:ea typeface="Verdana" pitchFamily="34" charset="0"/>
                <a:cs typeface="Verdana"/>
              </a:rPr>
              <a:t>(Climate Interactive, 2012)</a:t>
            </a:r>
          </a:p>
          <a:p>
            <a:endParaRPr lang="en-US" sz="2400" b="1" dirty="0" smtClean="0">
              <a:latin typeface="Verdana"/>
              <a:ea typeface="Verdana" pitchFamily="34" charset="0"/>
              <a:cs typeface="Verdana"/>
            </a:endParaRPr>
          </a:p>
          <a:p>
            <a:r>
              <a:rPr lang="en-US" sz="2400" b="1" dirty="0" smtClean="0">
                <a:latin typeface="Verdana"/>
                <a:ea typeface="Verdana" pitchFamily="34" charset="0"/>
                <a:cs typeface="Verdana"/>
              </a:rPr>
              <a:t>3. Global emissions </a:t>
            </a:r>
            <a:r>
              <a:rPr lang="en-US" sz="2400" b="1" dirty="0">
                <a:latin typeface="Verdana"/>
                <a:ea typeface="Verdana" pitchFamily="34" charset="0"/>
                <a:cs typeface="Verdana"/>
              </a:rPr>
              <a:t> </a:t>
            </a:r>
            <a:r>
              <a:rPr lang="en-US" sz="2400" b="1" dirty="0" smtClean="0">
                <a:latin typeface="Verdana"/>
                <a:ea typeface="Verdana" pitchFamily="34" charset="0"/>
                <a:cs typeface="Verdana"/>
              </a:rPr>
              <a:t>                   6.0°C - &gt;7.0°C</a:t>
            </a:r>
          </a:p>
          <a:p>
            <a:r>
              <a:rPr lang="en-US" dirty="0" smtClean="0">
                <a:latin typeface="Verdana"/>
                <a:ea typeface="Verdana" pitchFamily="34" charset="0"/>
                <a:cs typeface="Verdana"/>
              </a:rPr>
              <a:t>	</a:t>
            </a:r>
            <a:r>
              <a:rPr lang="en-US" sz="1400" dirty="0" smtClean="0">
                <a:latin typeface="Verdana"/>
                <a:ea typeface="Verdana" pitchFamily="34" charset="0"/>
                <a:cs typeface="Verdana"/>
              </a:rPr>
              <a:t>(International Energy Agency, </a:t>
            </a:r>
            <a:r>
              <a:rPr lang="en-US" sz="1400" i="1" dirty="0" smtClean="0">
                <a:latin typeface="Verdana"/>
                <a:ea typeface="Verdana" pitchFamily="34" charset="0"/>
                <a:cs typeface="Verdana"/>
              </a:rPr>
              <a:t>World Energy Outlook</a:t>
            </a:r>
            <a:r>
              <a:rPr lang="en-US" sz="1400" dirty="0" smtClean="0">
                <a:latin typeface="Verdana"/>
                <a:ea typeface="Verdana" pitchFamily="34" charset="0"/>
                <a:cs typeface="Verdana"/>
              </a:rPr>
              <a:t>, 2011) </a:t>
            </a:r>
          </a:p>
          <a:p>
            <a:endParaRPr lang="en-US" dirty="0" smtClean="0">
              <a:latin typeface="Verdana"/>
              <a:ea typeface="Verdana" pitchFamily="34" charset="0"/>
              <a:cs typeface="Verdana"/>
            </a:endParaRPr>
          </a:p>
          <a:p>
            <a:r>
              <a:rPr lang="fr-FR" b="1" dirty="0" smtClean="0">
                <a:latin typeface="Verdana"/>
                <a:ea typeface="Verdana" pitchFamily="34" charset="0"/>
                <a:cs typeface="Verdana"/>
              </a:rPr>
              <a:t>4. To limit</a:t>
            </a:r>
            <a:r>
              <a:rPr lang="fr-FR" b="1" dirty="0">
                <a:latin typeface="Verdana"/>
                <a:ea typeface="Verdana" pitchFamily="34" charset="0"/>
                <a:cs typeface="Verdana"/>
              </a:rPr>
              <a:t> </a:t>
            </a:r>
            <a:r>
              <a:rPr lang="fr-FR" b="1" dirty="0" smtClean="0">
                <a:latin typeface="Verdana"/>
                <a:ea typeface="Verdana" pitchFamily="34" charset="0"/>
                <a:cs typeface="Verdana"/>
              </a:rPr>
              <a:t>warming takes zero industrial carbon emissions</a:t>
            </a:r>
          </a:p>
          <a:p>
            <a:r>
              <a:rPr lang="fr-FR" dirty="0" smtClean="0">
                <a:latin typeface="Verdana"/>
                <a:ea typeface="Verdana" pitchFamily="34" charset="0"/>
                <a:cs typeface="Verdana"/>
              </a:rPr>
              <a:t> 	</a:t>
            </a:r>
            <a:r>
              <a:rPr lang="fr-FR" sz="1400" dirty="0" smtClean="0">
                <a:latin typeface="Verdana"/>
                <a:ea typeface="Verdana" pitchFamily="34" charset="0"/>
                <a:cs typeface="Verdana"/>
              </a:rPr>
              <a:t>(www.onlyzerocarbon.org)</a:t>
            </a:r>
            <a:endParaRPr lang="en-US" sz="1400" dirty="0" smtClean="0">
              <a:latin typeface="Verdana"/>
              <a:ea typeface="Verdana" pitchFamily="34" charset="0"/>
              <a:cs typeface="Verdana"/>
            </a:endParaRPr>
          </a:p>
          <a:p>
            <a:endParaRPr lang="en-US" dirty="0"/>
          </a:p>
        </p:txBody>
      </p:sp>
      <p:sp>
        <p:nvSpPr>
          <p:cNvPr id="3" name="Rectangle 2"/>
          <p:cNvSpPr/>
          <p:nvPr/>
        </p:nvSpPr>
        <p:spPr>
          <a:xfrm>
            <a:off x="2286000" y="6075581"/>
            <a:ext cx="4572000" cy="646331"/>
          </a:xfrm>
          <a:prstGeom prst="rect">
            <a:avLst/>
          </a:prstGeom>
        </p:spPr>
        <p:txBody>
          <a:bodyPr>
            <a:spAutoFit/>
          </a:bodyPr>
          <a:lstStyle/>
          <a:p>
            <a:pPr algn="ctr"/>
            <a:r>
              <a:rPr lang="en-US" b="1" dirty="0">
                <a:latin typeface="Verdana" pitchFamily="34" charset="0"/>
                <a:ea typeface="Verdana" pitchFamily="34" charset="0"/>
                <a:cs typeface="Verdana" pitchFamily="34" charset="0"/>
              </a:rPr>
              <a:t>Warming lasts &gt;1000 years </a:t>
            </a:r>
          </a:p>
          <a:p>
            <a:pPr algn="ctr"/>
            <a:r>
              <a:rPr lang="en-US" dirty="0">
                <a:latin typeface="Verdana" pitchFamily="34" charset="0"/>
                <a:ea typeface="Verdana" pitchFamily="34" charset="0"/>
                <a:cs typeface="Verdana" pitchFamily="34" charset="0"/>
              </a:rPr>
              <a:t>(S. Solomon, 2009)</a:t>
            </a:r>
          </a:p>
        </p:txBody>
      </p:sp>
      <p:sp>
        <p:nvSpPr>
          <p:cNvPr id="6" name="Rectangle 5"/>
          <p:cNvSpPr/>
          <p:nvPr/>
        </p:nvSpPr>
        <p:spPr>
          <a:xfrm>
            <a:off x="400050" y="5257800"/>
            <a:ext cx="8362950" cy="73806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19100" y="2215752"/>
            <a:ext cx="8324850" cy="2986147"/>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933" y="0"/>
            <a:ext cx="9144000" cy="2119252"/>
          </a:xfrm>
          <a:prstGeom prst="rect">
            <a:avLst/>
          </a:prstGeom>
          <a:solidFill>
            <a:schemeClr val="tx2">
              <a:lumMod val="20000"/>
              <a:lumOff val="8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71500" y="6113681"/>
            <a:ext cx="8324850" cy="608231"/>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04021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7150"/>
            <a:ext cx="8686800" cy="2062103"/>
          </a:xfrm>
          <a:prstGeom prst="rect">
            <a:avLst/>
          </a:prstGeom>
          <a:noFill/>
        </p:spPr>
        <p:txBody>
          <a:bodyPr wrap="square" rtlCol="0">
            <a:spAutoFit/>
          </a:bodyPr>
          <a:lstStyle/>
          <a:p>
            <a:pPr algn="ctr"/>
            <a:r>
              <a:rPr lang="en-US" sz="3200" b="1" dirty="0" smtClean="0">
                <a:latin typeface="Verdana"/>
                <a:ea typeface="Verdana" pitchFamily="34" charset="0"/>
                <a:cs typeface="Verdana"/>
              </a:rPr>
              <a:t>We are committed to much </a:t>
            </a:r>
          </a:p>
          <a:p>
            <a:pPr algn="ctr"/>
            <a:r>
              <a:rPr lang="en-US" sz="3200" b="1" dirty="0" smtClean="0">
                <a:latin typeface="Verdana"/>
                <a:ea typeface="Verdana" pitchFamily="34" charset="0"/>
                <a:cs typeface="Verdana"/>
              </a:rPr>
              <a:t>greater global warming </a:t>
            </a:r>
          </a:p>
          <a:p>
            <a:pPr algn="ctr"/>
            <a:r>
              <a:rPr lang="en-US" sz="3200" b="1" dirty="0" smtClean="0">
                <a:latin typeface="Verdana"/>
                <a:ea typeface="Verdana" pitchFamily="34" charset="0"/>
                <a:cs typeface="Verdana"/>
              </a:rPr>
              <a:t>than today’s 0.8°C </a:t>
            </a:r>
          </a:p>
          <a:p>
            <a:pPr algn="ctr"/>
            <a:r>
              <a:rPr lang="en-US" sz="2800" dirty="0" smtClean="0">
                <a:latin typeface="Verdana"/>
                <a:ea typeface="Verdana" pitchFamily="34" charset="0"/>
                <a:cs typeface="Verdana"/>
              </a:rPr>
              <a:t>(only to 2100).</a:t>
            </a:r>
          </a:p>
        </p:txBody>
      </p:sp>
      <p:sp>
        <p:nvSpPr>
          <p:cNvPr id="4" name="Right Arrow 3"/>
          <p:cNvSpPr/>
          <p:nvPr/>
        </p:nvSpPr>
        <p:spPr>
          <a:xfrm>
            <a:off x="66675" y="-762000"/>
            <a:ext cx="590550" cy="533400"/>
          </a:xfrm>
          <a:prstGeom prst="rightArrow">
            <a:avLst>
              <a:gd name="adj1" fmla="val 50000"/>
              <a:gd name="adj2" fmla="val 41133"/>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61950" y="2215752"/>
            <a:ext cx="8763000" cy="4062651"/>
          </a:xfrm>
          <a:prstGeom prst="rect">
            <a:avLst/>
          </a:prstGeom>
          <a:noFill/>
        </p:spPr>
        <p:txBody>
          <a:bodyPr wrap="square" rtlCol="0">
            <a:spAutoFit/>
          </a:bodyPr>
          <a:lstStyle/>
          <a:p>
            <a:r>
              <a:rPr lang="en-US" sz="2400" b="1" dirty="0" smtClean="0">
                <a:latin typeface="Verdana"/>
                <a:ea typeface="Verdana" pitchFamily="34" charset="0"/>
                <a:cs typeface="Verdana"/>
              </a:rPr>
              <a:t>1. Climate system science      	3.0°C - 4.0°C</a:t>
            </a:r>
          </a:p>
          <a:p>
            <a:r>
              <a:rPr lang="en-US" sz="2400" b="1" dirty="0" smtClean="0">
                <a:latin typeface="Verdana"/>
                <a:ea typeface="Verdana" pitchFamily="34" charset="0"/>
                <a:cs typeface="Verdana"/>
              </a:rPr>
              <a:t>	</a:t>
            </a:r>
            <a:r>
              <a:rPr lang="en-US" sz="2400" dirty="0" smtClean="0">
                <a:latin typeface="Verdana"/>
                <a:ea typeface="Verdana" pitchFamily="34" charset="0"/>
                <a:cs typeface="Verdana"/>
              </a:rPr>
              <a:t>(IPCC, NRC,)</a:t>
            </a:r>
          </a:p>
          <a:p>
            <a:endParaRPr lang="en-US" sz="2400" b="1" dirty="0" smtClean="0">
              <a:latin typeface="Verdana"/>
              <a:ea typeface="Verdana" pitchFamily="34" charset="0"/>
              <a:cs typeface="Verdana"/>
            </a:endParaRPr>
          </a:p>
          <a:p>
            <a:r>
              <a:rPr lang="en-US" sz="2400" b="1" dirty="0" smtClean="0">
                <a:latin typeface="Verdana"/>
                <a:ea typeface="Verdana" pitchFamily="34" charset="0"/>
                <a:cs typeface="Verdana"/>
              </a:rPr>
              <a:t>2. Policy                               	4.4°C - &gt;7.0°C</a:t>
            </a:r>
          </a:p>
          <a:p>
            <a:r>
              <a:rPr lang="en-US" sz="2400" b="1" dirty="0" smtClean="0">
                <a:latin typeface="Verdana"/>
                <a:ea typeface="Verdana" pitchFamily="34" charset="0"/>
                <a:cs typeface="Verdana"/>
              </a:rPr>
              <a:t> 	</a:t>
            </a:r>
            <a:r>
              <a:rPr lang="en-US" dirty="0" smtClean="0">
                <a:latin typeface="Verdana"/>
                <a:ea typeface="Verdana" pitchFamily="34" charset="0"/>
                <a:cs typeface="Verdana"/>
              </a:rPr>
              <a:t>(Climate Interactive, 2012)</a:t>
            </a:r>
          </a:p>
          <a:p>
            <a:endParaRPr lang="en-US" sz="2400" b="1" dirty="0" smtClean="0">
              <a:latin typeface="Verdana"/>
              <a:ea typeface="Verdana" pitchFamily="34" charset="0"/>
              <a:cs typeface="Verdana"/>
            </a:endParaRPr>
          </a:p>
          <a:p>
            <a:r>
              <a:rPr lang="en-US" sz="2400" b="1" dirty="0" smtClean="0">
                <a:latin typeface="Verdana"/>
                <a:ea typeface="Verdana" pitchFamily="34" charset="0"/>
                <a:cs typeface="Verdana"/>
              </a:rPr>
              <a:t>3. Global emissions </a:t>
            </a:r>
            <a:r>
              <a:rPr lang="en-US" sz="2400" b="1" dirty="0">
                <a:latin typeface="Verdana"/>
                <a:ea typeface="Verdana" pitchFamily="34" charset="0"/>
                <a:cs typeface="Verdana"/>
              </a:rPr>
              <a:t> </a:t>
            </a:r>
            <a:r>
              <a:rPr lang="en-US" sz="2400" b="1" dirty="0" smtClean="0">
                <a:latin typeface="Verdana"/>
                <a:ea typeface="Verdana" pitchFamily="34" charset="0"/>
                <a:cs typeface="Verdana"/>
              </a:rPr>
              <a:t>                   6.0°C - &gt;7.0°C</a:t>
            </a:r>
          </a:p>
          <a:p>
            <a:r>
              <a:rPr lang="en-US" dirty="0" smtClean="0">
                <a:latin typeface="Verdana"/>
                <a:ea typeface="Verdana" pitchFamily="34" charset="0"/>
                <a:cs typeface="Verdana"/>
              </a:rPr>
              <a:t>	</a:t>
            </a:r>
            <a:r>
              <a:rPr lang="en-US" sz="1400" dirty="0" smtClean="0">
                <a:latin typeface="Verdana"/>
                <a:ea typeface="Verdana" pitchFamily="34" charset="0"/>
                <a:cs typeface="Verdana"/>
              </a:rPr>
              <a:t>(International Energy Agency, </a:t>
            </a:r>
            <a:r>
              <a:rPr lang="en-US" sz="1400" i="1" dirty="0" smtClean="0">
                <a:latin typeface="Verdana"/>
                <a:ea typeface="Verdana" pitchFamily="34" charset="0"/>
                <a:cs typeface="Verdana"/>
              </a:rPr>
              <a:t>World Energy Outlook</a:t>
            </a:r>
            <a:r>
              <a:rPr lang="en-US" sz="1400" dirty="0" smtClean="0">
                <a:latin typeface="Verdana"/>
                <a:ea typeface="Verdana" pitchFamily="34" charset="0"/>
                <a:cs typeface="Verdana"/>
              </a:rPr>
              <a:t>, 2011) </a:t>
            </a:r>
          </a:p>
          <a:p>
            <a:endParaRPr lang="en-US" dirty="0" smtClean="0">
              <a:latin typeface="Verdana"/>
              <a:ea typeface="Verdana" pitchFamily="34" charset="0"/>
              <a:cs typeface="Verdana"/>
            </a:endParaRPr>
          </a:p>
          <a:p>
            <a:r>
              <a:rPr lang="fr-FR" b="1" dirty="0" smtClean="0">
                <a:latin typeface="Verdana"/>
                <a:ea typeface="Verdana" pitchFamily="34" charset="0"/>
                <a:cs typeface="Verdana"/>
              </a:rPr>
              <a:t>4. To limit</a:t>
            </a:r>
            <a:r>
              <a:rPr lang="fr-FR" b="1" dirty="0">
                <a:latin typeface="Verdana"/>
                <a:ea typeface="Verdana" pitchFamily="34" charset="0"/>
                <a:cs typeface="Verdana"/>
              </a:rPr>
              <a:t> </a:t>
            </a:r>
            <a:r>
              <a:rPr lang="fr-FR" b="1" dirty="0" smtClean="0">
                <a:latin typeface="Verdana"/>
                <a:ea typeface="Verdana" pitchFamily="34" charset="0"/>
                <a:cs typeface="Verdana"/>
              </a:rPr>
              <a:t>warming takes zero industrial carbon emissions</a:t>
            </a:r>
          </a:p>
          <a:p>
            <a:r>
              <a:rPr lang="fr-FR" dirty="0" smtClean="0">
                <a:latin typeface="Verdana"/>
                <a:ea typeface="Verdana" pitchFamily="34" charset="0"/>
                <a:cs typeface="Verdana"/>
              </a:rPr>
              <a:t> 	</a:t>
            </a:r>
            <a:r>
              <a:rPr lang="fr-FR" sz="1400" dirty="0" smtClean="0">
                <a:latin typeface="Verdana"/>
                <a:ea typeface="Verdana" pitchFamily="34" charset="0"/>
                <a:cs typeface="Verdana"/>
              </a:rPr>
              <a:t>(www.onlyzerocarbon.org)</a:t>
            </a:r>
            <a:endParaRPr lang="en-US" sz="1400" dirty="0" smtClean="0">
              <a:latin typeface="Verdana"/>
              <a:ea typeface="Verdana" pitchFamily="34" charset="0"/>
              <a:cs typeface="Verdana"/>
            </a:endParaRPr>
          </a:p>
          <a:p>
            <a:endParaRPr lang="en-US" dirty="0"/>
          </a:p>
        </p:txBody>
      </p:sp>
      <p:sp>
        <p:nvSpPr>
          <p:cNvPr id="3" name="Rectangle 2"/>
          <p:cNvSpPr/>
          <p:nvPr/>
        </p:nvSpPr>
        <p:spPr>
          <a:xfrm>
            <a:off x="2286000" y="6075581"/>
            <a:ext cx="4572000" cy="646331"/>
          </a:xfrm>
          <a:prstGeom prst="rect">
            <a:avLst/>
          </a:prstGeom>
        </p:spPr>
        <p:txBody>
          <a:bodyPr>
            <a:spAutoFit/>
          </a:bodyPr>
          <a:lstStyle/>
          <a:p>
            <a:pPr algn="ctr"/>
            <a:r>
              <a:rPr lang="en-US" b="1" dirty="0">
                <a:latin typeface="Verdana" pitchFamily="34" charset="0"/>
                <a:ea typeface="Verdana" pitchFamily="34" charset="0"/>
                <a:cs typeface="Verdana" pitchFamily="34" charset="0"/>
              </a:rPr>
              <a:t>Warming lasts &gt;1000 years </a:t>
            </a:r>
          </a:p>
          <a:p>
            <a:pPr algn="ctr"/>
            <a:r>
              <a:rPr lang="en-US" dirty="0">
                <a:latin typeface="Verdana" pitchFamily="34" charset="0"/>
                <a:ea typeface="Verdana" pitchFamily="34" charset="0"/>
                <a:cs typeface="Verdana" pitchFamily="34" charset="0"/>
              </a:rPr>
              <a:t>(S. Solomon, 2009)</a:t>
            </a:r>
          </a:p>
        </p:txBody>
      </p:sp>
      <p:sp>
        <p:nvSpPr>
          <p:cNvPr id="6" name="Rectangle 5"/>
          <p:cNvSpPr/>
          <p:nvPr/>
        </p:nvSpPr>
        <p:spPr>
          <a:xfrm>
            <a:off x="2286000" y="6008517"/>
            <a:ext cx="4572000" cy="78045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09575" y="2245810"/>
            <a:ext cx="8324850" cy="367665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80702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eter\Desktop\climate\inter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5211" t="10371" r="10087" b="79755"/>
          <a:stretch/>
        </p:blipFill>
        <p:spPr>
          <a:xfrm>
            <a:off x="7791450" y="8001000"/>
            <a:ext cx="1371600" cy="586854"/>
          </a:xfrm>
          <a:prstGeom prst="rect">
            <a:avLst/>
          </a:prstGeom>
        </p:spPr>
      </p:pic>
      <p:sp>
        <p:nvSpPr>
          <p:cNvPr id="6" name="TextBox 5"/>
          <p:cNvSpPr txBox="1"/>
          <p:nvPr/>
        </p:nvSpPr>
        <p:spPr>
          <a:xfrm>
            <a:off x="720138" y="-35243"/>
            <a:ext cx="442712" cy="492443"/>
          </a:xfrm>
          <a:prstGeom prst="rect">
            <a:avLst/>
          </a:prstGeom>
          <a:noFill/>
        </p:spPr>
        <p:txBody>
          <a:bodyPr wrap="none" rtlCol="0">
            <a:spAutoFit/>
          </a:bodyPr>
          <a:lstStyle/>
          <a:p>
            <a:r>
              <a:rPr lang="en-US" sz="2600" b="1" dirty="0" smtClean="0">
                <a:solidFill>
                  <a:schemeClr val="bg1">
                    <a:lumMod val="85000"/>
                  </a:schemeClr>
                </a:solidFill>
              </a:rPr>
              <a:t>2.</a:t>
            </a:r>
            <a:endParaRPr lang="en-US" sz="2600" b="1" dirty="0">
              <a:solidFill>
                <a:schemeClr val="bg1">
                  <a:lumMod val="85000"/>
                </a:schemeClr>
              </a:solidFill>
            </a:endParaRPr>
          </a:p>
        </p:txBody>
      </p:sp>
      <p:sp>
        <p:nvSpPr>
          <p:cNvPr id="2" name="Rectangle 1"/>
          <p:cNvSpPr/>
          <p:nvPr/>
        </p:nvSpPr>
        <p:spPr>
          <a:xfrm>
            <a:off x="311818" y="1524000"/>
            <a:ext cx="8839200" cy="533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9695"/>
          <a:stretch/>
        </p:blipFill>
        <p:spPr>
          <a:xfrm>
            <a:off x="1266825" y="2508584"/>
            <a:ext cx="6610350" cy="4343400"/>
          </a:xfrm>
          <a:prstGeom prst="rect">
            <a:avLst/>
          </a:prstGeom>
        </p:spPr>
      </p:pic>
      <p:sp>
        <p:nvSpPr>
          <p:cNvPr id="9" name="TextBox 8"/>
          <p:cNvSpPr txBox="1"/>
          <p:nvPr/>
        </p:nvSpPr>
        <p:spPr>
          <a:xfrm>
            <a:off x="2445418" y="1730369"/>
            <a:ext cx="4572000" cy="707886"/>
          </a:xfrm>
          <a:prstGeom prst="rect">
            <a:avLst/>
          </a:prstGeom>
          <a:noFill/>
        </p:spPr>
        <p:txBody>
          <a:bodyPr wrap="square" rtlCol="0">
            <a:spAutoFit/>
          </a:bodyPr>
          <a:lstStyle/>
          <a:p>
            <a:r>
              <a:rPr lang="en-US" sz="4000" b="1" dirty="0" smtClean="0">
                <a:solidFill>
                  <a:srgbClr val="00B0F0"/>
                </a:solidFill>
                <a:latin typeface="Verdana" pitchFamily="34" charset="0"/>
                <a:ea typeface="Verdana" pitchFamily="34" charset="0"/>
                <a:cs typeface="Verdana" pitchFamily="34" charset="0"/>
              </a:rPr>
              <a:t>4.4°C</a:t>
            </a:r>
            <a:r>
              <a:rPr lang="en-US" sz="4000" dirty="0" smtClean="0">
                <a:solidFill>
                  <a:srgbClr val="00B0F0"/>
                </a:solidFill>
                <a:latin typeface="Verdana" pitchFamily="34" charset="0"/>
                <a:ea typeface="Verdana" pitchFamily="34" charset="0"/>
                <a:cs typeface="Verdana" pitchFamily="34" charset="0"/>
              </a:rPr>
              <a:t> </a:t>
            </a:r>
            <a:r>
              <a:rPr lang="en-US" sz="4000" b="1" dirty="0" smtClean="0">
                <a:solidFill>
                  <a:srgbClr val="00B0F0"/>
                </a:solidFill>
                <a:latin typeface="Verdana" pitchFamily="34" charset="0"/>
                <a:ea typeface="Verdana" pitchFamily="34" charset="0"/>
                <a:cs typeface="Verdana" pitchFamily="34" charset="0"/>
              </a:rPr>
              <a:t>by 2100</a:t>
            </a:r>
            <a:endParaRPr lang="en-US" sz="4000" b="1" dirty="0">
              <a:solidFill>
                <a:srgbClr val="00B0F0"/>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985713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81000"/>
            <a:ext cx="4648200" cy="2046714"/>
          </a:xfrm>
          <a:prstGeom prst="rect">
            <a:avLst/>
          </a:prstGeom>
          <a:noFill/>
        </p:spPr>
        <p:txBody>
          <a:bodyPr wrap="square" rtlCol="0">
            <a:spAutoFit/>
          </a:bodyPr>
          <a:lstStyle/>
          <a:p>
            <a:pPr algn="ctr"/>
            <a:r>
              <a:rPr lang="en-US" sz="2400" b="1" dirty="0" smtClean="0">
                <a:latin typeface="Verdana" pitchFamily="34" charset="0"/>
                <a:ea typeface="Verdana" pitchFamily="34" charset="0"/>
                <a:cs typeface="Verdana" pitchFamily="34" charset="0"/>
              </a:rPr>
              <a:t>3</a:t>
            </a:r>
            <a:r>
              <a:rPr lang="en-US" sz="2400" b="1" dirty="0" smtClean="0">
                <a:latin typeface="Verdana" pitchFamily="34" charset="0"/>
                <a:ea typeface="Verdana" pitchFamily="34" charset="0"/>
                <a:cs typeface="Verdana" pitchFamily="34" charset="0"/>
              </a:rPr>
              <a:t>. World </a:t>
            </a:r>
            <a:r>
              <a:rPr lang="en-US" sz="2400" b="1" dirty="0" smtClean="0">
                <a:latin typeface="Verdana" pitchFamily="34" charset="0"/>
                <a:ea typeface="Verdana" pitchFamily="34" charset="0"/>
                <a:cs typeface="Verdana" pitchFamily="34" charset="0"/>
              </a:rPr>
              <a:t>economy</a:t>
            </a:r>
          </a:p>
          <a:p>
            <a:pPr algn="ctr"/>
            <a:r>
              <a:rPr lang="en-US" sz="2400" b="1" dirty="0">
                <a:latin typeface="Verdana" pitchFamily="34" charset="0"/>
                <a:ea typeface="Verdana" pitchFamily="34" charset="0"/>
                <a:cs typeface="Verdana" pitchFamily="34" charset="0"/>
              </a:rPr>
              <a:t> </a:t>
            </a:r>
            <a:r>
              <a:rPr lang="en-US" sz="2400" b="1" dirty="0" smtClean="0">
                <a:latin typeface="Verdana" pitchFamily="34" charset="0"/>
                <a:ea typeface="Verdana" pitchFamily="34" charset="0"/>
                <a:cs typeface="Verdana" pitchFamily="34" charset="0"/>
              </a:rPr>
              <a:t>   </a:t>
            </a:r>
            <a:r>
              <a:rPr lang="en-US" sz="2400" b="1" dirty="0" smtClean="0">
                <a:latin typeface="Verdana" pitchFamily="34" charset="0"/>
                <a:ea typeface="Verdana" pitchFamily="34" charset="0"/>
                <a:cs typeface="Verdana" pitchFamily="34" charset="0"/>
              </a:rPr>
              <a:t>emissions </a:t>
            </a:r>
            <a:r>
              <a:rPr lang="en-US" sz="2400" b="1" dirty="0" smtClean="0">
                <a:latin typeface="Verdana" pitchFamily="34" charset="0"/>
                <a:ea typeface="Verdana" pitchFamily="34" charset="0"/>
                <a:cs typeface="Verdana" pitchFamily="34" charset="0"/>
              </a:rPr>
              <a:t>track </a:t>
            </a:r>
            <a:endParaRPr lang="en-US" sz="2400" b="1" dirty="0" smtClean="0">
              <a:latin typeface="Verdana" pitchFamily="34" charset="0"/>
              <a:ea typeface="Verdana" pitchFamily="34" charset="0"/>
              <a:cs typeface="Verdana" pitchFamily="34" charset="0"/>
            </a:endParaRPr>
          </a:p>
          <a:p>
            <a:pPr algn="ctr"/>
            <a:r>
              <a:rPr lang="en-US" sz="2400" b="1" dirty="0" smtClean="0">
                <a:latin typeface="Verdana" pitchFamily="34" charset="0"/>
                <a:ea typeface="Verdana" pitchFamily="34" charset="0"/>
                <a:cs typeface="Verdana" pitchFamily="34" charset="0"/>
              </a:rPr>
              <a:t>    6°C </a:t>
            </a:r>
            <a:r>
              <a:rPr lang="en-US" sz="2400" b="1" dirty="0">
                <a:latin typeface="Verdana" pitchFamily="34" charset="0"/>
                <a:ea typeface="Verdana" pitchFamily="34" charset="0"/>
                <a:cs typeface="Verdana" pitchFamily="34" charset="0"/>
              </a:rPr>
              <a:t>-</a:t>
            </a:r>
            <a:r>
              <a:rPr lang="en-US" sz="2400" b="1" dirty="0" smtClean="0">
                <a:latin typeface="Verdana" pitchFamily="34" charset="0"/>
                <a:ea typeface="Verdana" pitchFamily="34" charset="0"/>
                <a:cs typeface="Verdana" pitchFamily="34" charset="0"/>
              </a:rPr>
              <a:t> </a:t>
            </a:r>
            <a:r>
              <a:rPr lang="en-US" sz="2400" b="1" dirty="0">
                <a:latin typeface="Verdana" pitchFamily="34" charset="0"/>
                <a:ea typeface="Verdana" pitchFamily="34" charset="0"/>
                <a:cs typeface="Verdana" pitchFamily="34" charset="0"/>
              </a:rPr>
              <a:t>&gt;</a:t>
            </a:r>
            <a:r>
              <a:rPr lang="en-US" sz="2400" b="1" dirty="0" smtClean="0">
                <a:latin typeface="Verdana" pitchFamily="34" charset="0"/>
                <a:ea typeface="Verdana" pitchFamily="34" charset="0"/>
                <a:cs typeface="Verdana" pitchFamily="34" charset="0"/>
              </a:rPr>
              <a:t>7°C</a:t>
            </a:r>
          </a:p>
          <a:p>
            <a:pPr algn="ctr"/>
            <a:r>
              <a:rPr lang="en-US" sz="2400" b="1" dirty="0" smtClean="0">
                <a:latin typeface="Verdana" pitchFamily="34" charset="0"/>
                <a:ea typeface="Verdana" pitchFamily="34" charset="0"/>
                <a:cs typeface="Verdana" pitchFamily="34" charset="0"/>
              </a:rPr>
              <a:t>   by </a:t>
            </a:r>
            <a:r>
              <a:rPr lang="en-US" sz="2400" b="1" dirty="0" smtClean="0">
                <a:latin typeface="Verdana" pitchFamily="34" charset="0"/>
                <a:ea typeface="Verdana" pitchFamily="34" charset="0"/>
                <a:cs typeface="Verdana" pitchFamily="34" charset="0"/>
              </a:rPr>
              <a:t>2100     </a:t>
            </a:r>
            <a:endParaRPr lang="en-US" sz="2400" dirty="0">
              <a:latin typeface="Verdana" pitchFamily="34" charset="0"/>
              <a:ea typeface="Verdana" pitchFamily="34" charset="0"/>
              <a:cs typeface="Verdana" pitchFamily="34" charset="0"/>
            </a:endParaRPr>
          </a:p>
          <a:p>
            <a:endParaRPr lang="en-US" sz="1100" dirty="0" smtClean="0">
              <a:latin typeface="Verdana" pitchFamily="34" charset="0"/>
              <a:ea typeface="Verdana" pitchFamily="34" charset="0"/>
              <a:cs typeface="Verdana" pitchFamily="34" charset="0"/>
            </a:endParaRPr>
          </a:p>
          <a:p>
            <a:r>
              <a:rPr lang="fr-FR" sz="2000" b="1" dirty="0" smtClean="0">
                <a:latin typeface="Verdana" pitchFamily="34" charset="0"/>
                <a:ea typeface="Verdana" pitchFamily="34" charset="0"/>
                <a:cs typeface="Verdana" pitchFamily="34" charset="0"/>
              </a:rPr>
              <a:t>  </a:t>
            </a:r>
            <a:endParaRPr lang="en-US" sz="1400" dirty="0">
              <a:latin typeface="Verdana" pitchFamily="34" charset="0"/>
              <a:ea typeface="Verdana" pitchFamily="34" charset="0"/>
              <a:cs typeface="Verdana" pitchFamily="34" charset="0"/>
            </a:endParaRPr>
          </a:p>
        </p:txBody>
      </p:sp>
      <p:pic>
        <p:nvPicPr>
          <p:cNvPr id="5" name="Picture 4" descr="Screen shot 2012-11-15 at 1.12.12 PM.png"/>
          <p:cNvPicPr>
            <a:picLocks noChangeAspect="1"/>
          </p:cNvPicPr>
          <p:nvPr/>
        </p:nvPicPr>
        <p:blipFill>
          <a:blip r:embed="rId2"/>
          <a:stretch>
            <a:fillRect/>
          </a:stretch>
        </p:blipFill>
        <p:spPr>
          <a:xfrm>
            <a:off x="381000" y="4343400"/>
            <a:ext cx="1549400" cy="2222500"/>
          </a:xfrm>
          <a:prstGeom prst="rect">
            <a:avLst/>
          </a:prstGeom>
        </p:spPr>
      </p:pic>
      <p:sp>
        <p:nvSpPr>
          <p:cNvPr id="6" name="TextBox 5"/>
          <p:cNvSpPr txBox="1"/>
          <p:nvPr/>
        </p:nvSpPr>
        <p:spPr>
          <a:xfrm>
            <a:off x="2057400" y="6260068"/>
            <a:ext cx="6923102" cy="369332"/>
          </a:xfrm>
          <a:prstGeom prst="rect">
            <a:avLst/>
          </a:prstGeom>
          <a:noFill/>
        </p:spPr>
        <p:txBody>
          <a:bodyPr wrap="none" rtlCol="0">
            <a:spAutoFit/>
          </a:bodyPr>
          <a:lstStyle/>
          <a:p>
            <a:r>
              <a:rPr lang="en-US" dirty="0" smtClean="0">
                <a:latin typeface="Verdana" pitchFamily="34" charset="0"/>
                <a:ea typeface="Verdana" pitchFamily="34" charset="0"/>
                <a:cs typeface="Verdana" pitchFamily="34" charset="0"/>
              </a:rPr>
              <a:t>International Energy Agency, </a:t>
            </a:r>
            <a:r>
              <a:rPr lang="en-US" i="1" dirty="0" smtClean="0">
                <a:latin typeface="Verdana" pitchFamily="34" charset="0"/>
                <a:ea typeface="Verdana" pitchFamily="34" charset="0"/>
                <a:cs typeface="Verdana" pitchFamily="34" charset="0"/>
              </a:rPr>
              <a:t>World Energy Outlook</a:t>
            </a:r>
            <a:r>
              <a:rPr lang="en-US" dirty="0" smtClean="0">
                <a:latin typeface="Verdana" pitchFamily="34" charset="0"/>
                <a:ea typeface="Verdana" pitchFamily="34" charset="0"/>
                <a:cs typeface="Verdana" pitchFamily="34" charset="0"/>
              </a:rPr>
              <a:t>, 2011</a:t>
            </a:r>
            <a:endParaRPr lang="en-US" dirty="0"/>
          </a:p>
        </p:txBody>
      </p:sp>
      <p:sp>
        <p:nvSpPr>
          <p:cNvPr id="7" name="Down Arrow 6"/>
          <p:cNvSpPr/>
          <p:nvPr/>
        </p:nvSpPr>
        <p:spPr>
          <a:xfrm rot="16200000">
            <a:off x="4455150" y="487680"/>
            <a:ext cx="484632" cy="978408"/>
          </a:xfrm>
          <a:prstGeom prst="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5411487" y="381000"/>
            <a:ext cx="3505200" cy="1569660"/>
          </a:xfrm>
          <a:prstGeom prst="rect">
            <a:avLst/>
          </a:prstGeom>
          <a:noFill/>
        </p:spPr>
        <p:txBody>
          <a:bodyPr wrap="square" rtlCol="0">
            <a:spAutoFit/>
          </a:bodyPr>
          <a:lstStyle/>
          <a:p>
            <a:pPr algn="ctr"/>
            <a:r>
              <a:rPr lang="en-US" sz="2400" b="1" dirty="0">
                <a:latin typeface="Verdana" pitchFamily="34" charset="0"/>
                <a:ea typeface="Verdana" pitchFamily="34" charset="0"/>
                <a:cs typeface="Verdana" pitchFamily="34" charset="0"/>
              </a:rPr>
              <a:t>Worst case </a:t>
            </a:r>
          </a:p>
          <a:p>
            <a:pPr algn="ctr"/>
            <a:r>
              <a:rPr lang="en-US" sz="2400" b="1" dirty="0">
                <a:latin typeface="Verdana" pitchFamily="34" charset="0"/>
                <a:ea typeface="Verdana" pitchFamily="34" charset="0"/>
                <a:cs typeface="Verdana" pitchFamily="34" charset="0"/>
              </a:rPr>
              <a:t>high emissions scenario</a:t>
            </a:r>
          </a:p>
          <a:p>
            <a:pPr algn="ctr"/>
            <a:r>
              <a:rPr lang="en-US" sz="2400" b="1" dirty="0">
                <a:latin typeface="Verdana" pitchFamily="34" charset="0"/>
                <a:ea typeface="Verdana" pitchFamily="34" charset="0"/>
                <a:cs typeface="Verdana" pitchFamily="34" charset="0"/>
              </a:rPr>
              <a:t>A1FI </a:t>
            </a:r>
          </a:p>
        </p:txBody>
      </p:sp>
      <p:pic>
        <p:nvPicPr>
          <p:cNvPr id="111618" name="Picture 2" descr="C:\Users\peter\Desktop\energy\emissions 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234" y="2286000"/>
            <a:ext cx="4867166" cy="3733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2813956" y="2628900"/>
            <a:ext cx="353290" cy="304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895600" y="2743200"/>
            <a:ext cx="381000" cy="3070071"/>
          </a:xfrm>
          <a:prstGeom prst="rect">
            <a:avLst/>
          </a:prstGeom>
          <a:noFill/>
        </p:spPr>
        <p:txBody>
          <a:bodyPr wrap="square" rtlCol="0">
            <a:spAutoFit/>
          </a:bodyPr>
          <a:lstStyle/>
          <a:p>
            <a:r>
              <a:rPr lang="en-US" sz="1050" b="1" dirty="0" smtClean="0">
                <a:latin typeface="Verdana" pitchFamily="34" charset="0"/>
                <a:ea typeface="Verdana" pitchFamily="34" charset="0"/>
                <a:cs typeface="Verdana" pitchFamily="34" charset="0"/>
              </a:rPr>
              <a:t>32</a:t>
            </a:r>
          </a:p>
          <a:p>
            <a:endParaRPr lang="en-US" b="1" dirty="0">
              <a:latin typeface="Verdana" pitchFamily="34" charset="0"/>
              <a:ea typeface="Verdana" pitchFamily="34" charset="0"/>
              <a:cs typeface="Verdana" pitchFamily="34" charset="0"/>
            </a:endParaRPr>
          </a:p>
          <a:p>
            <a:r>
              <a:rPr lang="en-US" sz="1050" b="1" dirty="0" smtClean="0">
                <a:latin typeface="Verdana" pitchFamily="34" charset="0"/>
                <a:ea typeface="Verdana" pitchFamily="34" charset="0"/>
                <a:cs typeface="Verdana" pitchFamily="34" charset="0"/>
              </a:rPr>
              <a:t>30</a:t>
            </a:r>
          </a:p>
          <a:p>
            <a:endParaRPr lang="en-US" sz="2000" b="1" dirty="0" smtClean="0">
              <a:latin typeface="Verdana" pitchFamily="34" charset="0"/>
              <a:ea typeface="Verdana" pitchFamily="34" charset="0"/>
              <a:cs typeface="Verdana" pitchFamily="34" charset="0"/>
            </a:endParaRPr>
          </a:p>
          <a:p>
            <a:r>
              <a:rPr lang="en-US" sz="1050" b="1" dirty="0" smtClean="0">
                <a:latin typeface="Verdana" pitchFamily="34" charset="0"/>
                <a:ea typeface="Verdana" pitchFamily="34" charset="0"/>
                <a:cs typeface="Verdana" pitchFamily="34" charset="0"/>
              </a:rPr>
              <a:t>28</a:t>
            </a:r>
          </a:p>
          <a:p>
            <a:endParaRPr lang="en-US" sz="2000" b="1" dirty="0" smtClean="0">
              <a:latin typeface="Verdana" pitchFamily="34" charset="0"/>
              <a:ea typeface="Verdana" pitchFamily="34" charset="0"/>
              <a:cs typeface="Verdana" pitchFamily="34" charset="0"/>
            </a:endParaRPr>
          </a:p>
          <a:p>
            <a:r>
              <a:rPr lang="en-US" sz="1050" b="1" dirty="0" smtClean="0">
                <a:latin typeface="Verdana" pitchFamily="34" charset="0"/>
                <a:ea typeface="Verdana" pitchFamily="34" charset="0"/>
                <a:cs typeface="Verdana" pitchFamily="34" charset="0"/>
              </a:rPr>
              <a:t>26</a:t>
            </a:r>
          </a:p>
          <a:p>
            <a:endParaRPr lang="en-US" sz="2400" b="1" dirty="0" smtClean="0">
              <a:latin typeface="Verdana" pitchFamily="34" charset="0"/>
              <a:ea typeface="Verdana" pitchFamily="34" charset="0"/>
              <a:cs typeface="Verdana" pitchFamily="34" charset="0"/>
            </a:endParaRPr>
          </a:p>
          <a:p>
            <a:r>
              <a:rPr lang="en-US" sz="1050" b="1" dirty="0" smtClean="0">
                <a:latin typeface="Verdana" pitchFamily="34" charset="0"/>
                <a:ea typeface="Verdana" pitchFamily="34" charset="0"/>
                <a:cs typeface="Verdana" pitchFamily="34" charset="0"/>
              </a:rPr>
              <a:t>24</a:t>
            </a:r>
          </a:p>
          <a:p>
            <a:endParaRPr lang="en-US" b="1" dirty="0" smtClean="0">
              <a:latin typeface="Verdana" pitchFamily="34" charset="0"/>
              <a:ea typeface="Verdana" pitchFamily="34" charset="0"/>
              <a:cs typeface="Verdana" pitchFamily="34" charset="0"/>
            </a:endParaRPr>
          </a:p>
          <a:p>
            <a:r>
              <a:rPr lang="en-US" sz="1050" b="1" dirty="0" smtClean="0">
                <a:latin typeface="Verdana" pitchFamily="34" charset="0"/>
                <a:ea typeface="Verdana" pitchFamily="34" charset="0"/>
                <a:cs typeface="Verdana" pitchFamily="34" charset="0"/>
              </a:rPr>
              <a:t>22</a:t>
            </a:r>
          </a:p>
          <a:p>
            <a:endParaRPr lang="en-US" b="1" dirty="0" smtClean="0">
              <a:latin typeface="Verdana" pitchFamily="34" charset="0"/>
              <a:ea typeface="Verdana" pitchFamily="34" charset="0"/>
              <a:cs typeface="Verdana" pitchFamily="34" charset="0"/>
            </a:endParaRPr>
          </a:p>
          <a:p>
            <a:r>
              <a:rPr lang="en-US" sz="1050" b="1" dirty="0" smtClean="0">
                <a:latin typeface="Verdana" pitchFamily="34" charset="0"/>
                <a:ea typeface="Verdana" pitchFamily="34" charset="0"/>
                <a:cs typeface="Verdana" pitchFamily="34" charset="0"/>
              </a:rPr>
              <a:t>20</a:t>
            </a:r>
            <a:endParaRPr lang="en-US" sz="1050" b="1" dirty="0">
              <a:latin typeface="Verdana" pitchFamily="34" charset="0"/>
              <a:ea typeface="Verdana" pitchFamily="34" charset="0"/>
              <a:cs typeface="Verdana" pitchFamily="34" charset="0"/>
            </a:endParaRPr>
          </a:p>
        </p:txBody>
      </p:sp>
      <p:sp>
        <p:nvSpPr>
          <p:cNvPr id="10" name="Rectangle 9"/>
          <p:cNvSpPr/>
          <p:nvPr/>
        </p:nvSpPr>
        <p:spPr>
          <a:xfrm>
            <a:off x="3657600" y="2628900"/>
            <a:ext cx="3048000" cy="191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803904" y="2305734"/>
            <a:ext cx="2667000" cy="584775"/>
          </a:xfrm>
          <a:prstGeom prst="rect">
            <a:avLst/>
          </a:prstGeom>
          <a:noFill/>
        </p:spPr>
        <p:txBody>
          <a:bodyPr wrap="square" rtlCol="0">
            <a:spAutoFit/>
          </a:bodyPr>
          <a:lstStyle/>
          <a:p>
            <a:r>
              <a:rPr lang="en-US" sz="1600" b="1" dirty="0" smtClean="0">
                <a:latin typeface="Verdana" pitchFamily="34" charset="0"/>
                <a:ea typeface="Verdana" pitchFamily="34" charset="0"/>
                <a:cs typeface="Verdana" pitchFamily="34" charset="0"/>
              </a:rPr>
              <a:t>C2 emissions /year and IPCC scenarios</a:t>
            </a:r>
            <a:endParaRPr lang="en-US" sz="1600" b="1" dirty="0">
              <a:latin typeface="Verdana" pitchFamily="34" charset="0"/>
              <a:ea typeface="Verdana" pitchFamily="34" charset="0"/>
              <a:cs typeface="Verdana" pitchFamily="34" charset="0"/>
            </a:endParaRPr>
          </a:p>
        </p:txBody>
      </p:sp>
      <p:sp>
        <p:nvSpPr>
          <p:cNvPr id="12" name="TextBox 11"/>
          <p:cNvSpPr txBox="1"/>
          <p:nvPr/>
        </p:nvSpPr>
        <p:spPr>
          <a:xfrm>
            <a:off x="6264639" y="2461128"/>
            <a:ext cx="685800" cy="307777"/>
          </a:xfrm>
          <a:prstGeom prst="rect">
            <a:avLst/>
          </a:prstGeom>
          <a:noFill/>
        </p:spPr>
        <p:txBody>
          <a:bodyPr wrap="square" rtlCol="0">
            <a:spAutoFit/>
          </a:bodyPr>
          <a:lstStyle/>
          <a:p>
            <a:r>
              <a:rPr lang="en-US" sz="1400" b="1" dirty="0" smtClean="0">
                <a:solidFill>
                  <a:srgbClr val="C00000"/>
                </a:solidFill>
                <a:latin typeface="Verdana" pitchFamily="34" charset="0"/>
                <a:ea typeface="Verdana" pitchFamily="34" charset="0"/>
                <a:cs typeface="Verdana" pitchFamily="34" charset="0"/>
              </a:rPr>
              <a:t>A1FI</a:t>
            </a:r>
            <a:endParaRPr lang="en-US" sz="1400" b="1" dirty="0">
              <a:solidFill>
                <a:srgbClr val="C00000"/>
              </a:solidFill>
              <a:latin typeface="Verdana" pitchFamily="34" charset="0"/>
              <a:ea typeface="Verdana" pitchFamily="34" charset="0"/>
              <a:cs typeface="Verdana" pitchFamily="34" charset="0"/>
            </a:endParaRPr>
          </a:p>
        </p:txBody>
      </p:sp>
      <p:cxnSp>
        <p:nvCxnSpPr>
          <p:cNvPr id="14" name="Straight Connector 13"/>
          <p:cNvCxnSpPr/>
          <p:nvPr/>
        </p:nvCxnSpPr>
        <p:spPr>
          <a:xfrm flipV="1">
            <a:off x="5137402" y="2759380"/>
            <a:ext cx="1921239" cy="1980219"/>
          </a:xfrm>
          <a:prstGeom prst="line">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5520906" y="3579962"/>
            <a:ext cx="681486" cy="871268"/>
          </a:xfrm>
          <a:custGeom>
            <a:avLst/>
            <a:gdLst>
              <a:gd name="connsiteX0" fmla="*/ 0 w 681486"/>
              <a:gd name="connsiteY0" fmla="*/ 871268 h 871268"/>
              <a:gd name="connsiteX1" fmla="*/ 215660 w 681486"/>
              <a:gd name="connsiteY1" fmla="*/ 526212 h 871268"/>
              <a:gd name="connsiteX2" fmla="*/ 431320 w 681486"/>
              <a:gd name="connsiteY2" fmla="*/ 345057 h 871268"/>
              <a:gd name="connsiteX3" fmla="*/ 595222 w 681486"/>
              <a:gd name="connsiteY3" fmla="*/ 112144 h 871268"/>
              <a:gd name="connsiteX4" fmla="*/ 681486 w 681486"/>
              <a:gd name="connsiteY4" fmla="*/ 0 h 871268"/>
              <a:gd name="connsiteX5" fmla="*/ 681486 w 681486"/>
              <a:gd name="connsiteY5" fmla="*/ 0 h 87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486" h="871268">
                <a:moveTo>
                  <a:pt x="0" y="871268"/>
                </a:moveTo>
                <a:cubicBezTo>
                  <a:pt x="71886" y="742591"/>
                  <a:pt x="143773" y="613914"/>
                  <a:pt x="215660" y="526212"/>
                </a:cubicBezTo>
                <a:cubicBezTo>
                  <a:pt x="287547" y="438510"/>
                  <a:pt x="368060" y="414068"/>
                  <a:pt x="431320" y="345057"/>
                </a:cubicBezTo>
                <a:cubicBezTo>
                  <a:pt x="494580" y="276046"/>
                  <a:pt x="553528" y="169653"/>
                  <a:pt x="595222" y="112144"/>
                </a:cubicBezTo>
                <a:cubicBezTo>
                  <a:pt x="636916" y="54635"/>
                  <a:pt x="681486" y="0"/>
                  <a:pt x="681486" y="0"/>
                </a:cubicBezTo>
                <a:lnTo>
                  <a:pt x="681486" y="0"/>
                </a:lnTo>
              </a:path>
            </a:pathLst>
          </a:custGeom>
          <a:noFill/>
          <a:ln w="12700">
            <a:solidFill>
              <a:schemeClr val="tx1"/>
            </a:solidFill>
          </a:ln>
          <a:effectLst>
            <a:glow rad="127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086100" y="5676900"/>
            <a:ext cx="3972541" cy="269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973087" y="5715416"/>
            <a:ext cx="4191000" cy="230832"/>
          </a:xfrm>
          <a:prstGeom prst="rect">
            <a:avLst/>
          </a:prstGeom>
          <a:noFill/>
        </p:spPr>
        <p:txBody>
          <a:bodyPr wrap="square" rtlCol="0">
            <a:spAutoFit/>
          </a:bodyPr>
          <a:lstStyle/>
          <a:p>
            <a:r>
              <a:rPr lang="en-US" sz="900" b="1" dirty="0" smtClean="0">
                <a:latin typeface="Verdana" pitchFamily="34" charset="0"/>
                <a:ea typeface="Verdana" pitchFamily="34" charset="0"/>
                <a:cs typeface="Verdana" pitchFamily="34" charset="0"/>
              </a:rPr>
              <a:t>1990               1995              2000              2005             2010</a:t>
            </a:r>
            <a:endParaRPr lang="en-US" sz="900" b="1" dirty="0">
              <a:latin typeface="Verdana" pitchFamily="34" charset="0"/>
              <a:ea typeface="Verdana" pitchFamily="34" charset="0"/>
              <a:cs typeface="Verdana" pitchFamily="34" charset="0"/>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6400" y="4285890"/>
            <a:ext cx="9142858" cy="6857143"/>
          </a:xfrm>
          <a:prstGeom prst="rect">
            <a:avLst/>
          </a:prstGeom>
        </p:spPr>
      </p:pic>
    </p:spTree>
    <p:extLst>
      <p:ext uri="{BB962C8B-B14F-4D97-AF65-F5344CB8AC3E}">
        <p14:creationId xmlns:p14="http://schemas.microsoft.com/office/powerpoint/2010/main" val="17996925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H="1">
            <a:off x="10210800" y="2255308"/>
            <a:ext cx="45719" cy="152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flipH="1">
            <a:off x="220986" y="3312839"/>
            <a:ext cx="8671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1731545" y="3246455"/>
            <a:ext cx="609600" cy="253916"/>
          </a:xfrm>
          <a:prstGeom prst="rect">
            <a:avLst/>
          </a:prstGeom>
          <a:noFill/>
        </p:spPr>
        <p:txBody>
          <a:bodyPr wrap="square" rtlCol="0">
            <a:spAutoFit/>
          </a:bodyPr>
          <a:lstStyle/>
          <a:p>
            <a:r>
              <a:rPr lang="en-US" sz="1050" b="1" dirty="0" smtClean="0">
                <a:solidFill>
                  <a:schemeClr val="tx1">
                    <a:lumMod val="65000"/>
                    <a:lumOff val="35000"/>
                  </a:schemeClr>
                </a:solidFill>
                <a:latin typeface="Verdana" pitchFamily="34" charset="0"/>
                <a:ea typeface="Verdana" pitchFamily="34" charset="0"/>
                <a:cs typeface="Verdana" pitchFamily="34" charset="0"/>
              </a:rPr>
              <a:t> 8.0</a:t>
            </a:r>
          </a:p>
        </p:txBody>
      </p:sp>
      <p:sp>
        <p:nvSpPr>
          <p:cNvPr id="32" name="TextBox 31"/>
          <p:cNvSpPr txBox="1"/>
          <p:nvPr/>
        </p:nvSpPr>
        <p:spPr>
          <a:xfrm>
            <a:off x="-1883054" y="1411873"/>
            <a:ext cx="533400" cy="253916"/>
          </a:xfrm>
          <a:prstGeom prst="rect">
            <a:avLst/>
          </a:prstGeom>
          <a:noFill/>
        </p:spPr>
        <p:txBody>
          <a:bodyPr wrap="square" rtlCol="0">
            <a:spAutoFit/>
          </a:bodyPr>
          <a:lstStyle/>
          <a:p>
            <a:r>
              <a:rPr lang="en-US" sz="1050" b="1" dirty="0" smtClean="0">
                <a:solidFill>
                  <a:schemeClr val="tx1">
                    <a:lumMod val="65000"/>
                    <a:lumOff val="35000"/>
                  </a:schemeClr>
                </a:solidFill>
                <a:latin typeface="Verdana" pitchFamily="34" charset="0"/>
                <a:ea typeface="Verdana" pitchFamily="34" charset="0"/>
                <a:cs typeface="Verdana" pitchFamily="34" charset="0"/>
              </a:rPr>
              <a:t>14.0</a:t>
            </a:r>
          </a:p>
        </p:txBody>
      </p:sp>
      <p:sp>
        <p:nvSpPr>
          <p:cNvPr id="34" name="TextBox 33"/>
          <p:cNvSpPr txBox="1"/>
          <p:nvPr/>
        </p:nvSpPr>
        <p:spPr>
          <a:xfrm flipH="1" flipV="1">
            <a:off x="-1420353" y="3287523"/>
            <a:ext cx="580890" cy="253916"/>
          </a:xfrm>
          <a:prstGeom prst="rect">
            <a:avLst/>
          </a:prstGeom>
          <a:noFill/>
        </p:spPr>
        <p:txBody>
          <a:bodyPr wrap="square" rtlCol="0">
            <a:spAutoFit/>
          </a:bodyPr>
          <a:lstStyle/>
          <a:p>
            <a:r>
              <a:rPr lang="en-US" sz="1050" b="1" dirty="0" smtClean="0">
                <a:solidFill>
                  <a:schemeClr val="tx1">
                    <a:lumMod val="65000"/>
                    <a:lumOff val="35000"/>
                  </a:schemeClr>
                </a:solidFill>
                <a:latin typeface="Verdana" pitchFamily="34" charset="0"/>
                <a:ea typeface="Verdana" pitchFamily="34" charset="0"/>
                <a:cs typeface="Verdana" pitchFamily="34" charset="0"/>
              </a:rPr>
              <a:t>3.0</a:t>
            </a:r>
          </a:p>
        </p:txBody>
      </p:sp>
      <p:pic>
        <p:nvPicPr>
          <p:cNvPr id="38" name="Picture 2" descr="C:\Users\peter\Desktop\climate\A1FI B2.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5972" b="79583" l="24167" r="74896">
                        <a14:foregroundMark x1="65521" y1="42083" x2="72917" y2="16111"/>
                        <a14:foregroundMark x1="67083" y1="49444" x2="74896" y2="43333"/>
                        <a14:backgroundMark x1="68854" y1="50417" x2="49688" y2="73611"/>
                        <a14:backgroundMark x1="71875" y1="49444" x2="71354" y2="75694"/>
                        <a14:backgroundMark x1="71875" y1="59861" x2="29896" y2="75000"/>
                        <a14:backgroundMark x1="65833" y1="59583" x2="58229" y2="75417"/>
                        <a14:backgroundMark x1="37500" y1="66250" x2="38542" y2="13750"/>
                        <a14:backgroundMark x1="27708" y1="64583" x2="29896" y2="12778"/>
                        <a14:backgroundMark x1="65313" y1="39028" x2="26667" y2="40000"/>
                        <a14:backgroundMark x1="63021" y1="46389" x2="23854" y2="54444"/>
                        <a14:backgroundMark x1="59792" y1="53750" x2="28438" y2="56111"/>
                        <a14:backgroundMark x1="55937" y1="57778" x2="27708" y2="59167"/>
                        <a14:backgroundMark x1="67083" y1="32222" x2="33229" y2="32639"/>
                        <a14:backgroundMark x1="70104" y1="24167" x2="32188" y2="28611"/>
                        <a14:backgroundMark x1="71146" y1="20833" x2="31458" y2="27222"/>
                        <a14:backgroundMark x1="71771" y1="37778" x2="71458" y2="53194"/>
                        <a14:backgroundMark x1="70521" y1="45139" x2="69688" y2="51806"/>
                        <a14:backgroundMark x1="70833" y1="46667" x2="66042" y2="51806"/>
                        <a14:backgroundMark x1="64792" y1="50972" x2="62083" y2="55139"/>
                        <a14:backgroundMark x1="73854" y1="43472" x2="73854" y2="46250"/>
                        <a14:backgroundMark x1="71458" y1="33194" x2="69375" y2="49167"/>
                        <a14:backgroundMark x1="71146" y1="35139" x2="64792" y2="48472"/>
                        <a14:backgroundMark x1="67500" y1="42778" x2="64792" y2="48333"/>
                        <a14:backgroundMark x1="71250" y1="47361" x2="74375" y2="43889"/>
                        <a14:backgroundMark x1="73021" y1="44861" x2="71042" y2="47361"/>
                        <a14:backgroundMark x1="73021" y1="42778" x2="69063" y2="47222"/>
                        <a14:backgroundMark x1="69375" y1="45556" x2="73021" y2="47778"/>
                        <a14:backgroundMark x1="73229" y1="42222" x2="74688" y2="43333"/>
                        <a14:backgroundMark x1="50208" y1="17500" x2="71250" y2="17361"/>
                      </a14:backgroundRemoval>
                    </a14:imgEffect>
                  </a14:imgLayer>
                </a14:imgProps>
              </a:ext>
              <a:ext uri="{28A0092B-C50C-407E-A947-70E740481C1C}">
                <a14:useLocalDpi xmlns:a14="http://schemas.microsoft.com/office/drawing/2010/main" val="0"/>
              </a:ext>
            </a:extLst>
          </a:blip>
          <a:srcRect l="45937" t="14814" r="26875" b="39042"/>
          <a:stretch/>
        </p:blipFill>
        <p:spPr bwMode="auto">
          <a:xfrm>
            <a:off x="2971800" y="3865856"/>
            <a:ext cx="1697455" cy="212791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429000" y="4053216"/>
            <a:ext cx="2286000" cy="646331"/>
          </a:xfrm>
          <a:prstGeom prst="rect">
            <a:avLst/>
          </a:prstGeom>
          <a:noFill/>
        </p:spPr>
        <p:txBody>
          <a:bodyPr wrap="square" rtlCol="0">
            <a:spAutoFit/>
          </a:bodyPr>
          <a:lstStyle/>
          <a:p>
            <a:r>
              <a:rPr lang="en-US" b="1" dirty="0" smtClean="0"/>
              <a:t>Realized/ transient warming by 2100</a:t>
            </a:r>
            <a:endParaRPr lang="en-US" b="1" dirty="0"/>
          </a:p>
        </p:txBody>
      </p:sp>
      <p:pic>
        <p:nvPicPr>
          <p:cNvPr id="14339" name="Picture 3" descr="C:\Users\peter\Desktop\af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2208" y="3770039"/>
            <a:ext cx="4009753" cy="26560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2000" y="6320135"/>
            <a:ext cx="4953000" cy="461665"/>
          </a:xfrm>
          <a:prstGeom prst="rect">
            <a:avLst/>
          </a:prstGeom>
        </p:spPr>
        <p:txBody>
          <a:bodyPr wrap="square">
            <a:spAutoFit/>
          </a:bodyPr>
          <a:lstStyle/>
          <a:p>
            <a:r>
              <a:rPr lang="en-US" sz="1200" dirty="0">
                <a:latin typeface="Verdana" pitchFamily="34" charset="0"/>
                <a:ea typeface="Verdana" pitchFamily="34" charset="0"/>
                <a:cs typeface="Verdana" pitchFamily="34" charset="0"/>
              </a:rPr>
              <a:t>When could global </a:t>
            </a:r>
            <a:r>
              <a:rPr lang="en-US" sz="1200" dirty="0" smtClean="0">
                <a:latin typeface="Verdana" pitchFamily="34" charset="0"/>
                <a:ea typeface="Verdana" pitchFamily="34" charset="0"/>
                <a:cs typeface="Verdana" pitchFamily="34" charset="0"/>
              </a:rPr>
              <a:t>warming reach </a:t>
            </a:r>
            <a:r>
              <a:rPr lang="en-US" sz="1200" dirty="0">
                <a:latin typeface="Verdana" pitchFamily="34" charset="0"/>
                <a:ea typeface="Verdana" pitchFamily="34" charset="0"/>
                <a:cs typeface="Verdana" pitchFamily="34" charset="0"/>
              </a:rPr>
              <a:t>4°C?</a:t>
            </a:r>
            <a:endParaRPr lang="en-US" sz="1200" dirty="0" smtClean="0">
              <a:latin typeface="Verdana" pitchFamily="34" charset="0"/>
              <a:ea typeface="Verdana" pitchFamily="34" charset="0"/>
              <a:cs typeface="Verdana" pitchFamily="34" charset="0"/>
            </a:endParaRPr>
          </a:p>
          <a:p>
            <a:r>
              <a:rPr lang="en-US" sz="1200" dirty="0" smtClean="0">
                <a:latin typeface="Verdana" pitchFamily="34" charset="0"/>
                <a:ea typeface="Verdana" pitchFamily="34" charset="0"/>
                <a:cs typeface="Verdana" pitchFamily="34" charset="0"/>
              </a:rPr>
              <a:t>(Betts </a:t>
            </a:r>
            <a:r>
              <a:rPr lang="en-US" sz="1200" dirty="0">
                <a:latin typeface="Verdana" pitchFamily="34" charset="0"/>
                <a:ea typeface="Verdana" pitchFamily="34" charset="0"/>
                <a:cs typeface="Verdana" pitchFamily="34" charset="0"/>
              </a:rPr>
              <a:t>et </a:t>
            </a:r>
            <a:r>
              <a:rPr lang="en-US" sz="1200" dirty="0" smtClean="0">
                <a:latin typeface="Verdana" pitchFamily="34" charset="0"/>
                <a:ea typeface="Verdana" pitchFamily="34" charset="0"/>
                <a:cs typeface="Verdana" pitchFamily="34" charset="0"/>
              </a:rPr>
              <a:t>al, </a:t>
            </a:r>
            <a:r>
              <a:rPr lang="fr-FR" sz="1200" i="1" dirty="0" smtClean="0">
                <a:latin typeface="Verdana" pitchFamily="34" charset="0"/>
                <a:ea typeface="Verdana" pitchFamily="34" charset="0"/>
                <a:cs typeface="Verdana" pitchFamily="34" charset="0"/>
              </a:rPr>
              <a:t>Phil</a:t>
            </a:r>
            <a:r>
              <a:rPr lang="fr-FR" sz="1200" i="1" dirty="0">
                <a:latin typeface="Verdana" pitchFamily="34" charset="0"/>
                <a:ea typeface="Verdana" pitchFamily="34" charset="0"/>
                <a:cs typeface="Verdana" pitchFamily="34" charset="0"/>
              </a:rPr>
              <a:t>. Trans. R. Soc. </a:t>
            </a:r>
            <a:r>
              <a:rPr lang="fr-FR" sz="1200" i="1" dirty="0" smtClean="0">
                <a:latin typeface="Verdana" pitchFamily="34" charset="0"/>
                <a:ea typeface="Verdana" pitchFamily="34" charset="0"/>
                <a:cs typeface="Verdana" pitchFamily="34" charset="0"/>
              </a:rPr>
              <a:t>A, </a:t>
            </a:r>
            <a:r>
              <a:rPr lang="fr-FR" sz="1200" dirty="0" smtClean="0">
                <a:latin typeface="Verdana" pitchFamily="34" charset="0"/>
                <a:ea typeface="Verdana" pitchFamily="34" charset="0"/>
                <a:cs typeface="Verdana" pitchFamily="34" charset="0"/>
              </a:rPr>
              <a:t>2011)</a:t>
            </a:r>
            <a:endParaRPr lang="en-US" sz="1200" dirty="0"/>
          </a:p>
        </p:txBody>
      </p:sp>
      <p:sp>
        <p:nvSpPr>
          <p:cNvPr id="8" name="Freeform 7"/>
          <p:cNvSpPr/>
          <p:nvPr/>
        </p:nvSpPr>
        <p:spPr>
          <a:xfrm>
            <a:off x="2334126" y="2286000"/>
            <a:ext cx="1828800" cy="2935705"/>
          </a:xfrm>
          <a:custGeom>
            <a:avLst/>
            <a:gdLst>
              <a:gd name="connsiteX0" fmla="*/ 1828800 w 1828800"/>
              <a:gd name="connsiteY0" fmla="*/ 0 h 2935705"/>
              <a:gd name="connsiteX1" fmla="*/ 1804737 w 1828800"/>
              <a:gd name="connsiteY1" fmla="*/ 1443789 h 2935705"/>
              <a:gd name="connsiteX2" fmla="*/ 1804737 w 1828800"/>
              <a:gd name="connsiteY2" fmla="*/ 1443789 h 2935705"/>
              <a:gd name="connsiteX3" fmla="*/ 697832 w 1828800"/>
              <a:gd name="connsiteY3" fmla="*/ 2935705 h 2935705"/>
              <a:gd name="connsiteX4" fmla="*/ 697832 w 1828800"/>
              <a:gd name="connsiteY4" fmla="*/ 2935705 h 2935705"/>
              <a:gd name="connsiteX5" fmla="*/ 0 w 1828800"/>
              <a:gd name="connsiteY5" fmla="*/ 2887579 h 2935705"/>
              <a:gd name="connsiteX6" fmla="*/ 0 w 1828800"/>
              <a:gd name="connsiteY6" fmla="*/ 2887579 h 2935705"/>
              <a:gd name="connsiteX7" fmla="*/ 1804737 w 1828800"/>
              <a:gd name="connsiteY7" fmla="*/ 72189 h 2935705"/>
              <a:gd name="connsiteX8" fmla="*/ 1804737 w 1828800"/>
              <a:gd name="connsiteY8" fmla="*/ 72189 h 29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2935705">
                <a:moveTo>
                  <a:pt x="1828800" y="0"/>
                </a:moveTo>
                <a:lnTo>
                  <a:pt x="1804737" y="1443789"/>
                </a:lnTo>
                <a:lnTo>
                  <a:pt x="1804737" y="1443789"/>
                </a:lnTo>
                <a:lnTo>
                  <a:pt x="697832" y="2935705"/>
                </a:lnTo>
                <a:lnTo>
                  <a:pt x="697832" y="2935705"/>
                </a:lnTo>
                <a:lnTo>
                  <a:pt x="0" y="2887579"/>
                </a:lnTo>
                <a:lnTo>
                  <a:pt x="0" y="2887579"/>
                </a:lnTo>
                <a:lnTo>
                  <a:pt x="1804737" y="72189"/>
                </a:lnTo>
                <a:lnTo>
                  <a:pt x="1804737" y="72189"/>
                </a:lnTo>
              </a:path>
            </a:pathLst>
          </a:custGeom>
          <a:solidFill>
            <a:srgbClr val="FEF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4259179" y="1981200"/>
            <a:ext cx="2590800" cy="13365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4030727" y="2341110"/>
            <a:ext cx="132199" cy="1032303"/>
          </a:xfrm>
          <a:prstGeom prst="rect">
            <a:avLst/>
          </a:prstGeom>
          <a:solidFill>
            <a:srgbClr val="FEF9D6"/>
          </a:solidFill>
          <a:ln>
            <a:solidFill>
              <a:srgbClr val="FEF9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4259179" y="3996224"/>
            <a:ext cx="2065421" cy="338554"/>
          </a:xfrm>
          <a:prstGeom prst="rect">
            <a:avLst/>
          </a:prstGeom>
          <a:noFill/>
        </p:spPr>
        <p:txBody>
          <a:bodyPr wrap="square" rtlCol="0">
            <a:spAutoFit/>
          </a:bodyPr>
          <a:lstStyle/>
          <a:p>
            <a:r>
              <a:rPr lang="en-US" sz="1600" b="1" dirty="0" smtClean="0">
                <a:latin typeface="Verdana" pitchFamily="34" charset="0"/>
                <a:ea typeface="Verdana" pitchFamily="34" charset="0"/>
                <a:cs typeface="Verdana" pitchFamily="34" charset="0"/>
              </a:rPr>
              <a:t>5.5°C – 7.2</a:t>
            </a:r>
            <a:r>
              <a:rPr lang="en-US" sz="1600" b="1" dirty="0" smtClean="0">
                <a:latin typeface="Calibri"/>
                <a:ea typeface="Verdana" pitchFamily="34" charset="0"/>
                <a:cs typeface="Verdana" pitchFamily="34" charset="0"/>
              </a:rPr>
              <a:t>°</a:t>
            </a:r>
            <a:r>
              <a:rPr lang="en-US" sz="1600" b="1" dirty="0" smtClean="0">
                <a:latin typeface="Verdana" pitchFamily="34" charset="0"/>
                <a:ea typeface="Verdana" pitchFamily="34" charset="0"/>
                <a:cs typeface="Verdana" pitchFamily="34" charset="0"/>
              </a:rPr>
              <a:t>C  </a:t>
            </a:r>
            <a:endParaRPr lang="en-US" sz="1600" b="1" dirty="0">
              <a:latin typeface="Verdana" pitchFamily="34" charset="0"/>
              <a:ea typeface="Verdana" pitchFamily="34" charset="0"/>
              <a:cs typeface="Verdana" pitchFamily="34" charset="0"/>
            </a:endParaRPr>
          </a:p>
        </p:txBody>
      </p:sp>
      <p:sp>
        <p:nvSpPr>
          <p:cNvPr id="17" name="Rectangle 16"/>
          <p:cNvSpPr/>
          <p:nvPr/>
        </p:nvSpPr>
        <p:spPr>
          <a:xfrm>
            <a:off x="4259179" y="4334778"/>
            <a:ext cx="2590800" cy="6925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3947286" y="6096000"/>
            <a:ext cx="603610" cy="2241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a:off x="3907420" y="6064293"/>
            <a:ext cx="914400" cy="230832"/>
          </a:xfrm>
          <a:prstGeom prst="rect">
            <a:avLst/>
          </a:prstGeom>
          <a:noFill/>
        </p:spPr>
        <p:txBody>
          <a:bodyPr wrap="square" rtlCol="0">
            <a:spAutoFit/>
          </a:bodyPr>
          <a:lstStyle/>
          <a:p>
            <a:r>
              <a:rPr lang="en-US" sz="900" b="1" dirty="0" smtClean="0">
                <a:solidFill>
                  <a:schemeClr val="tx1">
                    <a:lumMod val="75000"/>
                    <a:lumOff val="25000"/>
                  </a:schemeClr>
                </a:solidFill>
                <a:latin typeface="Verdana" pitchFamily="34" charset="0"/>
                <a:ea typeface="Verdana" pitchFamily="34" charset="0"/>
                <a:cs typeface="Verdana" pitchFamily="34" charset="0"/>
              </a:rPr>
              <a:t>2100</a:t>
            </a:r>
            <a:endParaRPr lang="en-US" sz="900" b="1" dirty="0">
              <a:solidFill>
                <a:schemeClr val="tx1">
                  <a:lumMod val="75000"/>
                  <a:lumOff val="25000"/>
                </a:schemeClr>
              </a:solidFill>
              <a:latin typeface="Verdana" pitchFamily="34" charset="0"/>
              <a:ea typeface="Verdana" pitchFamily="34" charset="0"/>
              <a:cs typeface="Verdana" pitchFamily="34" charset="0"/>
            </a:endParaRPr>
          </a:p>
        </p:txBody>
      </p:sp>
      <p:sp>
        <p:nvSpPr>
          <p:cNvPr id="24" name="Rectangle 23"/>
          <p:cNvSpPr/>
          <p:nvPr/>
        </p:nvSpPr>
        <p:spPr>
          <a:xfrm>
            <a:off x="152400" y="107246"/>
            <a:ext cx="8991600" cy="738664"/>
          </a:xfrm>
          <a:prstGeom prst="rect">
            <a:avLst/>
          </a:prstGeom>
        </p:spPr>
        <p:txBody>
          <a:bodyPr wrap="square">
            <a:spAutoFit/>
          </a:bodyPr>
          <a:lstStyle/>
          <a:p>
            <a:pPr marL="457200" indent="-457200"/>
            <a:r>
              <a:rPr lang="en-US" sz="1400" b="1" dirty="0">
                <a:latin typeface="Verdana" pitchFamily="34" charset="0"/>
                <a:ea typeface="Verdana" pitchFamily="34" charset="0"/>
                <a:cs typeface="Verdana" pitchFamily="34" charset="0"/>
              </a:rPr>
              <a:t>When could global warming reach 4°C?   [-2060s] </a:t>
            </a:r>
          </a:p>
          <a:p>
            <a:r>
              <a:rPr lang="en-US" sz="1400" dirty="0">
                <a:latin typeface="Verdana" pitchFamily="34" charset="0"/>
                <a:ea typeface="Verdana" pitchFamily="34" charset="0"/>
                <a:cs typeface="Verdana" pitchFamily="34" charset="0"/>
              </a:rPr>
              <a:t>Richard A. Betts et al, </a:t>
            </a:r>
            <a:r>
              <a:rPr lang="fr-FR" sz="1400" i="1" dirty="0">
                <a:latin typeface="Verdana" pitchFamily="34" charset="0"/>
                <a:ea typeface="Verdana" pitchFamily="34" charset="0"/>
                <a:cs typeface="Verdana" pitchFamily="34" charset="0"/>
              </a:rPr>
              <a:t>Phil. Trans. R. Soc. A, </a:t>
            </a:r>
            <a:r>
              <a:rPr lang="fr-FR" sz="1400" dirty="0" smtClean="0">
                <a:latin typeface="Verdana" pitchFamily="34" charset="0"/>
                <a:ea typeface="Verdana" pitchFamily="34" charset="0"/>
                <a:cs typeface="Verdana" pitchFamily="34" charset="0"/>
              </a:rPr>
              <a:t>2011</a:t>
            </a:r>
            <a:endParaRPr lang="fr-FR" sz="1400" b="1" dirty="0">
              <a:latin typeface="Verdana" pitchFamily="34" charset="0"/>
              <a:ea typeface="Verdana" pitchFamily="34" charset="0"/>
              <a:cs typeface="Verdana" pitchFamily="34" charset="0"/>
            </a:endParaRPr>
          </a:p>
          <a:p>
            <a:r>
              <a:rPr lang="fr-FR" sz="1400" dirty="0" smtClean="0">
                <a:latin typeface="Verdana" pitchFamily="34" charset="0"/>
                <a:ea typeface="Verdana" pitchFamily="34" charset="0"/>
                <a:cs typeface="Verdana" pitchFamily="34" charset="0"/>
              </a:rPr>
              <a:t>3°C possible by 2050 </a:t>
            </a:r>
            <a:endParaRPr lang="fr-FR" sz="1400" dirty="0">
              <a:latin typeface="Verdana" pitchFamily="34" charset="0"/>
              <a:ea typeface="Verdana" pitchFamily="34" charset="0"/>
              <a:cs typeface="Verdana" pitchFamily="34" charset="0"/>
            </a:endParaRPr>
          </a:p>
        </p:txBody>
      </p:sp>
      <p:sp>
        <p:nvSpPr>
          <p:cNvPr id="45" name="Rectangle 44"/>
          <p:cNvSpPr/>
          <p:nvPr/>
        </p:nvSpPr>
        <p:spPr>
          <a:xfrm>
            <a:off x="2881526" y="5178971"/>
            <a:ext cx="1281400" cy="264845"/>
          </a:xfrm>
          <a:prstGeom prst="rect">
            <a:avLst/>
          </a:prstGeom>
          <a:solidFill>
            <a:srgbClr val="FEF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971800" y="4448174"/>
            <a:ext cx="1238250" cy="1009607"/>
          </a:xfrm>
          <a:custGeom>
            <a:avLst/>
            <a:gdLst>
              <a:gd name="connsiteX0" fmla="*/ 1238250 w 1238250"/>
              <a:gd name="connsiteY0" fmla="*/ 0 h 990600"/>
              <a:gd name="connsiteX1" fmla="*/ 1076325 w 1238250"/>
              <a:gd name="connsiteY1" fmla="*/ 104775 h 990600"/>
              <a:gd name="connsiteX2" fmla="*/ 923925 w 1238250"/>
              <a:gd name="connsiteY2" fmla="*/ 228600 h 990600"/>
              <a:gd name="connsiteX3" fmla="*/ 723900 w 1238250"/>
              <a:gd name="connsiteY3" fmla="*/ 457200 h 990600"/>
              <a:gd name="connsiteX4" fmla="*/ 590550 w 1238250"/>
              <a:gd name="connsiteY4" fmla="*/ 600075 h 990600"/>
              <a:gd name="connsiteX5" fmla="*/ 352425 w 1238250"/>
              <a:gd name="connsiteY5" fmla="*/ 819150 h 990600"/>
              <a:gd name="connsiteX6" fmla="*/ 0 w 1238250"/>
              <a:gd name="connsiteY6" fmla="*/ 990600 h 990600"/>
              <a:gd name="connsiteX7" fmla="*/ 0 w 1238250"/>
              <a:gd name="connsiteY7" fmla="*/ 990600 h 990600"/>
              <a:gd name="connsiteX8" fmla="*/ 1209675 w 1238250"/>
              <a:gd name="connsiteY8" fmla="*/ 733425 h 990600"/>
              <a:gd name="connsiteX9" fmla="*/ 1209675 w 1238250"/>
              <a:gd name="connsiteY9" fmla="*/ 733425 h 990600"/>
              <a:gd name="connsiteX10" fmla="*/ 1238250 w 1238250"/>
              <a:gd name="connsiteY10"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8250" h="990600">
                <a:moveTo>
                  <a:pt x="1238250" y="0"/>
                </a:moveTo>
                <a:cubicBezTo>
                  <a:pt x="1183481" y="33337"/>
                  <a:pt x="1128712" y="66675"/>
                  <a:pt x="1076325" y="104775"/>
                </a:cubicBezTo>
                <a:cubicBezTo>
                  <a:pt x="1023938" y="142875"/>
                  <a:pt x="982662" y="169863"/>
                  <a:pt x="923925" y="228600"/>
                </a:cubicBezTo>
                <a:cubicBezTo>
                  <a:pt x="865188" y="287337"/>
                  <a:pt x="779462" y="395288"/>
                  <a:pt x="723900" y="457200"/>
                </a:cubicBezTo>
                <a:cubicBezTo>
                  <a:pt x="668337" y="519113"/>
                  <a:pt x="652462" y="539750"/>
                  <a:pt x="590550" y="600075"/>
                </a:cubicBezTo>
                <a:cubicBezTo>
                  <a:pt x="528637" y="660400"/>
                  <a:pt x="450850" y="754063"/>
                  <a:pt x="352425" y="819150"/>
                </a:cubicBezTo>
                <a:cubicBezTo>
                  <a:pt x="254000" y="884237"/>
                  <a:pt x="0" y="990600"/>
                  <a:pt x="0" y="990600"/>
                </a:cubicBezTo>
                <a:lnTo>
                  <a:pt x="0" y="990600"/>
                </a:lnTo>
                <a:lnTo>
                  <a:pt x="1209675" y="733425"/>
                </a:lnTo>
                <a:lnTo>
                  <a:pt x="1209675" y="733425"/>
                </a:lnTo>
                <a:lnTo>
                  <a:pt x="1238250" y="0"/>
                </a:lnTo>
                <a:close/>
              </a:path>
            </a:pathLst>
          </a:custGeom>
          <a:solidFill>
            <a:srgbClr val="FEF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203372" y="2122709"/>
            <a:ext cx="45719" cy="3895246"/>
          </a:xfrm>
          <a:prstGeom prst="rect">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060703" y="2193917"/>
            <a:ext cx="132110" cy="1316318"/>
          </a:xfrm>
          <a:prstGeom prst="rect">
            <a:avLst/>
          </a:prstGeom>
          <a:solidFill>
            <a:srgbClr val="FEF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3429000" y="3246455"/>
            <a:ext cx="763813" cy="253916"/>
          </a:xfrm>
          <a:prstGeom prst="rect">
            <a:avLst/>
          </a:prstGeom>
          <a:solidFill>
            <a:srgbClr val="FEF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210050" y="5753110"/>
            <a:ext cx="200289" cy="3428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2071953" y="5178971"/>
            <a:ext cx="4724407" cy="253916"/>
          </a:xfrm>
          <a:prstGeom prst="rect">
            <a:avLst/>
          </a:prstGeom>
          <a:solidFill>
            <a:schemeClr val="bg1"/>
          </a:solidFill>
        </p:spPr>
        <p:txBody>
          <a:bodyPr wrap="square" rtlCol="0">
            <a:spAutoFit/>
          </a:bodyPr>
          <a:lstStyle/>
          <a:p>
            <a:r>
              <a:rPr lang="en-US" sz="1050" b="1" dirty="0" smtClean="0">
                <a:solidFill>
                  <a:schemeClr val="tx1">
                    <a:lumMod val="65000"/>
                    <a:lumOff val="35000"/>
                  </a:schemeClr>
                </a:solidFill>
                <a:latin typeface="Verdana" pitchFamily="34" charset="0"/>
                <a:ea typeface="Verdana" pitchFamily="34" charset="0"/>
                <a:cs typeface="Verdana" pitchFamily="34" charset="0"/>
              </a:rPr>
              <a:t>1900                           20000         2050         2100</a:t>
            </a:r>
            <a:endParaRPr lang="en-US" sz="1050" b="1" dirty="0">
              <a:solidFill>
                <a:schemeClr val="tx1">
                  <a:lumMod val="65000"/>
                  <a:lumOff val="35000"/>
                </a:schemeClr>
              </a:solidFill>
              <a:latin typeface="Verdana" pitchFamily="34" charset="0"/>
              <a:ea typeface="Verdana" pitchFamily="34" charset="0"/>
              <a:cs typeface="Verdana" pitchFamily="34" charset="0"/>
            </a:endParaRPr>
          </a:p>
        </p:txBody>
      </p:sp>
      <p:sp>
        <p:nvSpPr>
          <p:cNvPr id="14343" name="Rectangle 14342"/>
          <p:cNvSpPr/>
          <p:nvPr/>
        </p:nvSpPr>
        <p:spPr>
          <a:xfrm>
            <a:off x="567481" y="2027995"/>
            <a:ext cx="118319" cy="21584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5" name="Rectangle 14344"/>
          <p:cNvSpPr/>
          <p:nvPr/>
        </p:nvSpPr>
        <p:spPr>
          <a:xfrm>
            <a:off x="152400" y="2122709"/>
            <a:ext cx="533400" cy="39415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4" name="TextBox 14343"/>
          <p:cNvSpPr txBox="1"/>
          <p:nvPr/>
        </p:nvSpPr>
        <p:spPr>
          <a:xfrm>
            <a:off x="3934326" y="2407026"/>
            <a:ext cx="457200" cy="3801041"/>
          </a:xfrm>
          <a:prstGeom prst="rect">
            <a:avLst/>
          </a:prstGeom>
          <a:noFill/>
        </p:spPr>
        <p:txBody>
          <a:bodyPr wrap="square" rtlCol="0">
            <a:spAutoFit/>
          </a:bodyPr>
          <a:lstStyle/>
          <a:p>
            <a:r>
              <a:rPr lang="en-US" sz="800" b="1" dirty="0" smtClean="0">
                <a:solidFill>
                  <a:schemeClr val="tx1">
                    <a:lumMod val="65000"/>
                    <a:lumOff val="35000"/>
                  </a:schemeClr>
                </a:solidFill>
                <a:latin typeface="Verdana" pitchFamily="34" charset="0"/>
                <a:ea typeface="Verdana" pitchFamily="34" charset="0"/>
                <a:cs typeface="Verdana" pitchFamily="34" charset="0"/>
              </a:rPr>
              <a:t>14.0</a:t>
            </a:r>
          </a:p>
          <a:p>
            <a:endParaRPr lang="en-US" sz="900" b="1" dirty="0" smtClean="0">
              <a:solidFill>
                <a:schemeClr val="tx1">
                  <a:lumMod val="65000"/>
                  <a:lumOff val="35000"/>
                </a:schemeClr>
              </a:solidFill>
              <a:latin typeface="Verdana" pitchFamily="34" charset="0"/>
              <a:ea typeface="Verdana" pitchFamily="34" charset="0"/>
              <a:cs typeface="Verdana" pitchFamily="34" charset="0"/>
            </a:endParaRPr>
          </a:p>
          <a:p>
            <a:r>
              <a:rPr lang="en-US" sz="800" b="1" dirty="0" smtClean="0">
                <a:solidFill>
                  <a:schemeClr val="tx1">
                    <a:lumMod val="65000"/>
                    <a:lumOff val="35000"/>
                  </a:schemeClr>
                </a:solidFill>
                <a:latin typeface="Verdana" pitchFamily="34" charset="0"/>
                <a:ea typeface="Verdana" pitchFamily="34" charset="0"/>
                <a:cs typeface="Verdana" pitchFamily="34" charset="0"/>
              </a:rPr>
              <a:t>13.0</a:t>
            </a:r>
          </a:p>
          <a:p>
            <a:endParaRPr lang="en-US" sz="900" b="1" dirty="0" smtClean="0">
              <a:solidFill>
                <a:schemeClr val="tx1">
                  <a:lumMod val="65000"/>
                  <a:lumOff val="35000"/>
                </a:schemeClr>
              </a:solidFill>
              <a:latin typeface="Verdana" pitchFamily="34" charset="0"/>
              <a:ea typeface="Verdana" pitchFamily="34" charset="0"/>
              <a:cs typeface="Verdana" pitchFamily="34" charset="0"/>
            </a:endParaRPr>
          </a:p>
          <a:p>
            <a:r>
              <a:rPr lang="en-US" sz="800" b="1" dirty="0" smtClean="0">
                <a:solidFill>
                  <a:schemeClr val="tx1">
                    <a:lumMod val="65000"/>
                    <a:lumOff val="35000"/>
                  </a:schemeClr>
                </a:solidFill>
                <a:latin typeface="Verdana" pitchFamily="34" charset="0"/>
                <a:ea typeface="Verdana" pitchFamily="34" charset="0"/>
                <a:cs typeface="Verdana" pitchFamily="34" charset="0"/>
              </a:rPr>
              <a:t>12.0</a:t>
            </a:r>
          </a:p>
          <a:p>
            <a:endParaRPr lang="en-US" sz="900" b="1" dirty="0" smtClean="0">
              <a:solidFill>
                <a:schemeClr val="tx1">
                  <a:lumMod val="65000"/>
                  <a:lumOff val="35000"/>
                </a:schemeClr>
              </a:solidFill>
              <a:latin typeface="Verdana" pitchFamily="34" charset="0"/>
              <a:ea typeface="Verdana" pitchFamily="34" charset="0"/>
              <a:cs typeface="Verdana" pitchFamily="34" charset="0"/>
            </a:endParaRPr>
          </a:p>
          <a:p>
            <a:r>
              <a:rPr lang="en-US" sz="800" b="1" dirty="0" smtClean="0">
                <a:solidFill>
                  <a:schemeClr val="tx1">
                    <a:lumMod val="65000"/>
                    <a:lumOff val="35000"/>
                  </a:schemeClr>
                </a:solidFill>
                <a:latin typeface="Verdana" pitchFamily="34" charset="0"/>
                <a:ea typeface="Verdana" pitchFamily="34" charset="0"/>
                <a:cs typeface="Verdana" pitchFamily="34" charset="0"/>
              </a:rPr>
              <a:t>11.0</a:t>
            </a:r>
          </a:p>
          <a:p>
            <a:endParaRPr lang="en-US" sz="900" b="1" dirty="0" smtClean="0">
              <a:solidFill>
                <a:schemeClr val="tx1">
                  <a:lumMod val="65000"/>
                  <a:lumOff val="35000"/>
                </a:schemeClr>
              </a:solidFill>
              <a:latin typeface="Verdana" pitchFamily="34" charset="0"/>
              <a:ea typeface="Verdana" pitchFamily="34" charset="0"/>
              <a:cs typeface="Verdana" pitchFamily="34" charset="0"/>
            </a:endParaRPr>
          </a:p>
          <a:p>
            <a:r>
              <a:rPr lang="en-US" sz="800" b="1" dirty="0" smtClean="0">
                <a:solidFill>
                  <a:schemeClr val="tx1">
                    <a:lumMod val="65000"/>
                    <a:lumOff val="35000"/>
                  </a:schemeClr>
                </a:solidFill>
                <a:latin typeface="Verdana" pitchFamily="34" charset="0"/>
                <a:ea typeface="Verdana" pitchFamily="34" charset="0"/>
                <a:cs typeface="Verdana" pitchFamily="34" charset="0"/>
              </a:rPr>
              <a:t>10.0</a:t>
            </a:r>
          </a:p>
          <a:p>
            <a:endParaRPr lang="en-US" sz="900" b="1" dirty="0" smtClean="0">
              <a:solidFill>
                <a:schemeClr val="tx1">
                  <a:lumMod val="65000"/>
                  <a:lumOff val="35000"/>
                </a:schemeClr>
              </a:solidFill>
              <a:latin typeface="Verdana" pitchFamily="34" charset="0"/>
              <a:ea typeface="Verdana" pitchFamily="34" charset="0"/>
              <a:cs typeface="Verdana" pitchFamily="34" charset="0"/>
            </a:endParaRPr>
          </a:p>
          <a:p>
            <a:r>
              <a:rPr lang="en-US" sz="800" b="1" dirty="0" smtClean="0">
                <a:solidFill>
                  <a:schemeClr val="tx1">
                    <a:lumMod val="65000"/>
                    <a:lumOff val="35000"/>
                  </a:schemeClr>
                </a:solidFill>
                <a:latin typeface="Verdana" pitchFamily="34" charset="0"/>
                <a:ea typeface="Verdana" pitchFamily="34" charset="0"/>
                <a:cs typeface="Verdana" pitchFamily="34" charset="0"/>
              </a:rPr>
              <a:t>  9.0</a:t>
            </a:r>
          </a:p>
          <a:p>
            <a:endParaRPr lang="en-US" sz="900" b="1" dirty="0" smtClean="0">
              <a:solidFill>
                <a:schemeClr val="tx1">
                  <a:lumMod val="65000"/>
                  <a:lumOff val="35000"/>
                </a:schemeClr>
              </a:solidFill>
              <a:latin typeface="Verdana" pitchFamily="34" charset="0"/>
              <a:ea typeface="Verdana" pitchFamily="34" charset="0"/>
              <a:cs typeface="Verdana" pitchFamily="34" charset="0"/>
            </a:endParaRPr>
          </a:p>
          <a:p>
            <a:r>
              <a:rPr lang="en-US" sz="800" b="1" dirty="0" smtClean="0">
                <a:solidFill>
                  <a:schemeClr val="tx1">
                    <a:lumMod val="65000"/>
                    <a:lumOff val="35000"/>
                  </a:schemeClr>
                </a:solidFill>
                <a:latin typeface="Verdana" pitchFamily="34" charset="0"/>
                <a:ea typeface="Verdana" pitchFamily="34" charset="0"/>
                <a:cs typeface="Verdana" pitchFamily="34" charset="0"/>
              </a:rPr>
              <a:t>  8.0</a:t>
            </a:r>
          </a:p>
          <a:p>
            <a:endParaRPr lang="en-US" sz="900" b="1" dirty="0" smtClean="0">
              <a:solidFill>
                <a:schemeClr val="tx1">
                  <a:lumMod val="65000"/>
                  <a:lumOff val="35000"/>
                </a:schemeClr>
              </a:solidFill>
              <a:latin typeface="Verdana" pitchFamily="34" charset="0"/>
              <a:ea typeface="Verdana" pitchFamily="34" charset="0"/>
              <a:cs typeface="Verdana" pitchFamily="34" charset="0"/>
            </a:endParaRPr>
          </a:p>
          <a:p>
            <a:r>
              <a:rPr lang="en-US" sz="800" b="1" dirty="0" smtClean="0">
                <a:solidFill>
                  <a:schemeClr val="tx1">
                    <a:lumMod val="65000"/>
                    <a:lumOff val="35000"/>
                  </a:schemeClr>
                </a:solidFill>
                <a:latin typeface="Verdana" pitchFamily="34" charset="0"/>
                <a:ea typeface="Verdana" pitchFamily="34" charset="0"/>
                <a:cs typeface="Verdana" pitchFamily="34" charset="0"/>
              </a:rPr>
              <a:t>  7.0</a:t>
            </a:r>
          </a:p>
          <a:p>
            <a:endParaRPr lang="en-US" sz="800" b="1" dirty="0" smtClean="0">
              <a:solidFill>
                <a:schemeClr val="tx1">
                  <a:lumMod val="65000"/>
                  <a:lumOff val="35000"/>
                </a:schemeClr>
              </a:solidFill>
              <a:latin typeface="Verdana" pitchFamily="34" charset="0"/>
              <a:ea typeface="Verdana" pitchFamily="34" charset="0"/>
              <a:cs typeface="Verdana" pitchFamily="34" charset="0"/>
            </a:endParaRPr>
          </a:p>
          <a:p>
            <a:r>
              <a:rPr lang="en-US" sz="800" b="1" dirty="0" smtClean="0">
                <a:solidFill>
                  <a:schemeClr val="tx1">
                    <a:lumMod val="65000"/>
                    <a:lumOff val="35000"/>
                  </a:schemeClr>
                </a:solidFill>
                <a:latin typeface="Verdana" pitchFamily="34" charset="0"/>
                <a:ea typeface="Verdana" pitchFamily="34" charset="0"/>
                <a:cs typeface="Verdana" pitchFamily="34" charset="0"/>
              </a:rPr>
              <a:t>  6.0</a:t>
            </a:r>
          </a:p>
          <a:p>
            <a:endParaRPr lang="en-US" sz="900" b="1" dirty="0" smtClean="0">
              <a:solidFill>
                <a:schemeClr val="tx1">
                  <a:lumMod val="65000"/>
                  <a:lumOff val="35000"/>
                </a:schemeClr>
              </a:solidFill>
              <a:latin typeface="Verdana" pitchFamily="34" charset="0"/>
              <a:ea typeface="Verdana" pitchFamily="34" charset="0"/>
              <a:cs typeface="Verdana" pitchFamily="34" charset="0"/>
            </a:endParaRPr>
          </a:p>
          <a:p>
            <a:r>
              <a:rPr lang="en-US" sz="800" b="1" dirty="0" smtClean="0">
                <a:solidFill>
                  <a:schemeClr val="tx1">
                    <a:lumMod val="65000"/>
                    <a:lumOff val="35000"/>
                  </a:schemeClr>
                </a:solidFill>
                <a:latin typeface="Verdana" pitchFamily="34" charset="0"/>
                <a:ea typeface="Verdana" pitchFamily="34" charset="0"/>
                <a:cs typeface="Verdana" pitchFamily="34" charset="0"/>
              </a:rPr>
              <a:t>  5.0</a:t>
            </a:r>
          </a:p>
          <a:p>
            <a:endParaRPr lang="en-US" sz="800" b="1" dirty="0" smtClean="0">
              <a:solidFill>
                <a:schemeClr val="tx1">
                  <a:lumMod val="65000"/>
                  <a:lumOff val="35000"/>
                </a:schemeClr>
              </a:solidFill>
              <a:latin typeface="Verdana" pitchFamily="34" charset="0"/>
              <a:ea typeface="Verdana" pitchFamily="34" charset="0"/>
              <a:cs typeface="Verdana" pitchFamily="34" charset="0"/>
            </a:endParaRPr>
          </a:p>
          <a:p>
            <a:r>
              <a:rPr lang="en-US" sz="800" b="1" dirty="0" smtClean="0">
                <a:solidFill>
                  <a:schemeClr val="tx1">
                    <a:lumMod val="65000"/>
                    <a:lumOff val="35000"/>
                  </a:schemeClr>
                </a:solidFill>
                <a:latin typeface="Verdana" pitchFamily="34" charset="0"/>
                <a:ea typeface="Verdana" pitchFamily="34" charset="0"/>
                <a:cs typeface="Verdana" pitchFamily="34" charset="0"/>
              </a:rPr>
              <a:t>  4.0</a:t>
            </a:r>
          </a:p>
          <a:p>
            <a:endParaRPr lang="en-US" sz="900" b="1" dirty="0" smtClean="0">
              <a:solidFill>
                <a:schemeClr val="tx1">
                  <a:lumMod val="65000"/>
                  <a:lumOff val="35000"/>
                </a:schemeClr>
              </a:solidFill>
              <a:latin typeface="Verdana" pitchFamily="34" charset="0"/>
              <a:ea typeface="Verdana" pitchFamily="34" charset="0"/>
              <a:cs typeface="Verdana" pitchFamily="34" charset="0"/>
            </a:endParaRPr>
          </a:p>
          <a:p>
            <a:r>
              <a:rPr lang="en-US" sz="800" b="1" dirty="0" smtClean="0">
                <a:solidFill>
                  <a:schemeClr val="tx1">
                    <a:lumMod val="65000"/>
                    <a:lumOff val="35000"/>
                  </a:schemeClr>
                </a:solidFill>
                <a:latin typeface="Verdana" pitchFamily="34" charset="0"/>
                <a:ea typeface="Verdana" pitchFamily="34" charset="0"/>
                <a:cs typeface="Verdana" pitchFamily="34" charset="0"/>
              </a:rPr>
              <a:t>  3.0</a:t>
            </a:r>
          </a:p>
          <a:p>
            <a:endParaRPr lang="en-US" sz="900" b="1" dirty="0" smtClean="0">
              <a:solidFill>
                <a:schemeClr val="tx1">
                  <a:lumMod val="65000"/>
                  <a:lumOff val="35000"/>
                </a:schemeClr>
              </a:solidFill>
              <a:latin typeface="Verdana" pitchFamily="34" charset="0"/>
              <a:ea typeface="Verdana" pitchFamily="34" charset="0"/>
              <a:cs typeface="Verdana" pitchFamily="34" charset="0"/>
            </a:endParaRPr>
          </a:p>
          <a:p>
            <a:r>
              <a:rPr lang="en-US" sz="800" b="1" dirty="0" smtClean="0">
                <a:solidFill>
                  <a:schemeClr val="tx1">
                    <a:lumMod val="65000"/>
                    <a:lumOff val="35000"/>
                  </a:schemeClr>
                </a:solidFill>
                <a:latin typeface="Verdana" pitchFamily="34" charset="0"/>
                <a:ea typeface="Verdana" pitchFamily="34" charset="0"/>
                <a:cs typeface="Verdana" pitchFamily="34" charset="0"/>
              </a:rPr>
              <a:t>  2.0</a:t>
            </a:r>
          </a:p>
          <a:p>
            <a:endParaRPr lang="en-US" sz="800" b="1" dirty="0" smtClean="0">
              <a:solidFill>
                <a:schemeClr val="tx1">
                  <a:lumMod val="65000"/>
                  <a:lumOff val="35000"/>
                </a:schemeClr>
              </a:solidFill>
              <a:latin typeface="Verdana" pitchFamily="34" charset="0"/>
              <a:ea typeface="Verdana" pitchFamily="34" charset="0"/>
              <a:cs typeface="Verdana" pitchFamily="34" charset="0"/>
            </a:endParaRPr>
          </a:p>
          <a:p>
            <a:r>
              <a:rPr lang="en-US" sz="800" b="1" dirty="0" smtClean="0">
                <a:solidFill>
                  <a:schemeClr val="tx1">
                    <a:lumMod val="65000"/>
                    <a:lumOff val="35000"/>
                  </a:schemeClr>
                </a:solidFill>
                <a:latin typeface="Verdana" pitchFamily="34" charset="0"/>
                <a:ea typeface="Verdana" pitchFamily="34" charset="0"/>
                <a:cs typeface="Verdana" pitchFamily="34" charset="0"/>
              </a:rPr>
              <a:t>  1.0</a:t>
            </a:r>
          </a:p>
          <a:p>
            <a:endParaRPr lang="en-US" sz="800" b="1" dirty="0" smtClean="0">
              <a:solidFill>
                <a:schemeClr val="tx1">
                  <a:lumMod val="65000"/>
                  <a:lumOff val="35000"/>
                </a:schemeClr>
              </a:solidFill>
              <a:latin typeface="Verdana" pitchFamily="34" charset="0"/>
              <a:ea typeface="Verdana" pitchFamily="34" charset="0"/>
              <a:cs typeface="Verdana" pitchFamily="34" charset="0"/>
            </a:endParaRPr>
          </a:p>
          <a:p>
            <a:endParaRPr lang="en-US" sz="800" b="1" dirty="0" smtClean="0">
              <a:solidFill>
                <a:schemeClr val="tx1">
                  <a:lumMod val="65000"/>
                  <a:lumOff val="35000"/>
                </a:schemeClr>
              </a:solidFill>
              <a:latin typeface="Verdana" pitchFamily="34" charset="0"/>
              <a:ea typeface="Verdana" pitchFamily="34" charset="0"/>
              <a:cs typeface="Verdana" pitchFamily="34" charset="0"/>
            </a:endParaRPr>
          </a:p>
        </p:txBody>
      </p:sp>
      <p:sp>
        <p:nvSpPr>
          <p:cNvPr id="14346" name="TextBox 14345"/>
          <p:cNvSpPr txBox="1"/>
          <p:nvPr/>
        </p:nvSpPr>
        <p:spPr>
          <a:xfrm rot="16200000">
            <a:off x="1743646" y="3999437"/>
            <a:ext cx="4787380" cy="261610"/>
          </a:xfrm>
          <a:prstGeom prst="rect">
            <a:avLst/>
          </a:prstGeom>
          <a:noFill/>
        </p:spPr>
        <p:txBody>
          <a:bodyPr wrap="square" rtlCol="0">
            <a:spAutoFit/>
          </a:bodyPr>
          <a:lstStyle/>
          <a:p>
            <a:r>
              <a:rPr lang="en-US" sz="1050" b="1" dirty="0" smtClean="0">
                <a:latin typeface="Verdana" pitchFamily="34" charset="0"/>
                <a:ea typeface="Verdana" pitchFamily="34" charset="0"/>
                <a:cs typeface="Verdana" pitchFamily="34" charset="0"/>
              </a:rPr>
              <a:t>Global average temperature increase from pre-industrial</a:t>
            </a:r>
            <a:endParaRPr lang="en-US" sz="1050" b="1" dirty="0">
              <a:latin typeface="Verdana" pitchFamily="34" charset="0"/>
              <a:ea typeface="Verdana" pitchFamily="34" charset="0"/>
              <a:cs typeface="Verdana" pitchFamily="34" charset="0"/>
            </a:endParaRPr>
          </a:p>
        </p:txBody>
      </p:sp>
      <p:sp>
        <p:nvSpPr>
          <p:cNvPr id="14347" name="Rectangle 14346"/>
          <p:cNvSpPr/>
          <p:nvPr/>
        </p:nvSpPr>
        <p:spPr>
          <a:xfrm>
            <a:off x="304800" y="6349916"/>
            <a:ext cx="4152900" cy="508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2543635" y="3998590"/>
            <a:ext cx="1632467" cy="1629698"/>
          </a:xfrm>
          <a:custGeom>
            <a:avLst/>
            <a:gdLst>
              <a:gd name="connsiteX0" fmla="*/ 1350335 w 1350335"/>
              <a:gd name="connsiteY0" fmla="*/ 0 h 2923954"/>
              <a:gd name="connsiteX1" fmla="*/ 967563 w 1350335"/>
              <a:gd name="connsiteY1" fmla="*/ 956930 h 2923954"/>
              <a:gd name="connsiteX2" fmla="*/ 712382 w 1350335"/>
              <a:gd name="connsiteY2" fmla="*/ 1850065 h 2923954"/>
              <a:gd name="connsiteX3" fmla="*/ 584791 w 1350335"/>
              <a:gd name="connsiteY3" fmla="*/ 2232837 h 2923954"/>
              <a:gd name="connsiteX4" fmla="*/ 372140 w 1350335"/>
              <a:gd name="connsiteY4" fmla="*/ 2583712 h 2923954"/>
              <a:gd name="connsiteX5" fmla="*/ 0 w 1350335"/>
              <a:gd name="connsiteY5" fmla="*/ 2923954 h 2923954"/>
              <a:gd name="connsiteX6" fmla="*/ 0 w 1350335"/>
              <a:gd name="connsiteY6" fmla="*/ 2923954 h 2923954"/>
              <a:gd name="connsiteX7" fmla="*/ 265814 w 1350335"/>
              <a:gd name="connsiteY7" fmla="*/ 2785730 h 2923954"/>
              <a:gd name="connsiteX8" fmla="*/ 584791 w 1350335"/>
              <a:gd name="connsiteY8" fmla="*/ 2488019 h 2923954"/>
              <a:gd name="connsiteX9" fmla="*/ 839972 w 1350335"/>
              <a:gd name="connsiteY9" fmla="*/ 1892596 h 2923954"/>
              <a:gd name="connsiteX10" fmla="*/ 1020726 w 1350335"/>
              <a:gd name="connsiteY10" fmla="*/ 1371600 h 2923954"/>
              <a:gd name="connsiteX11" fmla="*/ 1127051 w 1350335"/>
              <a:gd name="connsiteY11" fmla="*/ 1169582 h 2923954"/>
              <a:gd name="connsiteX12" fmla="*/ 1329070 w 1350335"/>
              <a:gd name="connsiteY12" fmla="*/ 871870 h 2923954"/>
              <a:gd name="connsiteX13" fmla="*/ 1329070 w 1350335"/>
              <a:gd name="connsiteY13" fmla="*/ 871870 h 2923954"/>
              <a:gd name="connsiteX14" fmla="*/ 1350335 w 1350335"/>
              <a:gd name="connsiteY14" fmla="*/ 0 h 292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0335" h="2923954">
                <a:moveTo>
                  <a:pt x="1350335" y="0"/>
                </a:moveTo>
                <a:cubicBezTo>
                  <a:pt x="1212111" y="324293"/>
                  <a:pt x="1073888" y="648586"/>
                  <a:pt x="967563" y="956930"/>
                </a:cubicBezTo>
                <a:cubicBezTo>
                  <a:pt x="861238" y="1265274"/>
                  <a:pt x="776177" y="1637414"/>
                  <a:pt x="712382" y="1850065"/>
                </a:cubicBezTo>
                <a:cubicBezTo>
                  <a:pt x="648587" y="2062716"/>
                  <a:pt x="641498" y="2110563"/>
                  <a:pt x="584791" y="2232837"/>
                </a:cubicBezTo>
                <a:cubicBezTo>
                  <a:pt x="528084" y="2355112"/>
                  <a:pt x="469605" y="2468526"/>
                  <a:pt x="372140" y="2583712"/>
                </a:cubicBezTo>
                <a:cubicBezTo>
                  <a:pt x="274675" y="2698898"/>
                  <a:pt x="0" y="2923954"/>
                  <a:pt x="0" y="2923954"/>
                </a:cubicBezTo>
                <a:lnTo>
                  <a:pt x="0" y="2923954"/>
                </a:lnTo>
                <a:cubicBezTo>
                  <a:pt x="44302" y="2900917"/>
                  <a:pt x="168349" y="2858386"/>
                  <a:pt x="265814" y="2785730"/>
                </a:cubicBezTo>
                <a:cubicBezTo>
                  <a:pt x="363279" y="2713074"/>
                  <a:pt x="489098" y="2636875"/>
                  <a:pt x="584791" y="2488019"/>
                </a:cubicBezTo>
                <a:cubicBezTo>
                  <a:pt x="680484" y="2339163"/>
                  <a:pt x="767316" y="2078666"/>
                  <a:pt x="839972" y="1892596"/>
                </a:cubicBezTo>
                <a:cubicBezTo>
                  <a:pt x="912628" y="1706526"/>
                  <a:pt x="972880" y="1492102"/>
                  <a:pt x="1020726" y="1371600"/>
                </a:cubicBezTo>
                <a:cubicBezTo>
                  <a:pt x="1068572" y="1251098"/>
                  <a:pt x="1075660" y="1252870"/>
                  <a:pt x="1127051" y="1169582"/>
                </a:cubicBezTo>
                <a:cubicBezTo>
                  <a:pt x="1178442" y="1086294"/>
                  <a:pt x="1329070" y="871870"/>
                  <a:pt x="1329070" y="871870"/>
                </a:cubicBezTo>
                <a:lnTo>
                  <a:pt x="1329070" y="871870"/>
                </a:lnTo>
                <a:lnTo>
                  <a:pt x="1350335" y="0"/>
                </a:lnTo>
                <a:close/>
              </a:path>
            </a:pathLst>
          </a:custGeom>
          <a:solidFill>
            <a:schemeClr val="accent2">
              <a:lumMod val="60000"/>
              <a:lumOff val="40000"/>
              <a:alpha val="51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50" name="Rectangle 14349"/>
          <p:cNvSpPr/>
          <p:nvPr/>
        </p:nvSpPr>
        <p:spPr>
          <a:xfrm>
            <a:off x="3460100" y="4283387"/>
            <a:ext cx="730901" cy="1344901"/>
          </a:xfrm>
          <a:prstGeom prst="rect">
            <a:avLst/>
          </a:prstGeom>
          <a:solidFill>
            <a:srgbClr val="FEF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V="1">
            <a:off x="4176103" y="2159450"/>
            <a:ext cx="33419" cy="3941584"/>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03426" name="Picture 2" descr="C:\Users\peter\Desktop\climate\Temps\ipc 4c.jpg"/>
          <p:cNvPicPr>
            <a:picLocks noChangeAspect="1" noChangeArrowheads="1"/>
          </p:cNvPicPr>
          <p:nvPr/>
        </p:nvPicPr>
        <p:blipFill rotWithShape="1">
          <a:blip r:embed="rId6">
            <a:duotone>
              <a:prstClr val="black"/>
              <a:schemeClr val="accent2">
                <a:tint val="45000"/>
                <a:satMod val="400000"/>
              </a:schemeClr>
            </a:duotone>
            <a:extLst>
              <a:ext uri="{BEBA8EAE-BF5A-486C-A8C5-ECC9F3942E4B}">
                <a14:imgProps xmlns:a14="http://schemas.microsoft.com/office/drawing/2010/main">
                  <a14:imgLayer r:embed="rId7">
                    <a14:imgEffect>
                      <a14:backgroundRemoval t="1567" b="89556" l="10000" r="90000">
                        <a14:foregroundMark x1="50000" y1="25065" x2="59750" y2="34204"/>
                        <a14:foregroundMark x1="45250" y1="32637" x2="51500" y2="40992"/>
                        <a14:foregroundMark x1="41000" y1="40992" x2="47000" y2="47781"/>
                        <a14:foregroundMark x1="37500" y1="49608" x2="41000" y2="54047"/>
                        <a14:foregroundMark x1="33500" y1="56658" x2="34000" y2="62924"/>
                        <a14:foregroundMark x1="29250" y1="61619" x2="29500" y2="66841"/>
                        <a14:foregroundMark x1="61250" y1="3655" x2="57750" y2="11488"/>
                        <a14:foregroundMark x1="57750" y1="8355" x2="61250" y2="1567"/>
                        <a14:foregroundMark x1="47250" y1="27937" x2="43500" y2="36292"/>
                      </a14:backgroundRemoval>
                    </a14:imgEffect>
                  </a14:imgLayer>
                </a14:imgProps>
              </a:ext>
              <a:ext uri="{28A0092B-C50C-407E-A947-70E740481C1C}">
                <a14:useLocalDpi xmlns:a14="http://schemas.microsoft.com/office/drawing/2010/main" val="0"/>
              </a:ext>
            </a:extLst>
          </a:blip>
          <a:srcRect l="12301" r="38485" b="24854"/>
          <a:stretch/>
        </p:blipFill>
        <p:spPr bwMode="auto">
          <a:xfrm>
            <a:off x="2527783" y="3996223"/>
            <a:ext cx="1663218" cy="1632065"/>
          </a:xfrm>
          <a:prstGeom prst="rect">
            <a:avLst/>
          </a:prstGeom>
          <a:noFill/>
          <a:extLst>
            <a:ext uri="{909E8E84-426E-40DD-AFC4-6F175D3DCCD1}">
              <a14:hiddenFill xmlns:a14="http://schemas.microsoft.com/office/drawing/2010/main">
                <a:solidFill>
                  <a:srgbClr val="FFFFFF"/>
                </a:solidFill>
              </a14:hiddenFill>
            </a:ext>
          </a:extLst>
        </p:spPr>
      </p:pic>
      <p:pic>
        <p:nvPicPr>
          <p:cNvPr id="103427" name="Picture 3" descr="C:\Users\peter\Desktop\p1.png"/>
          <p:cNvPicPr>
            <a:picLocks noChangeAspect="1" noChangeArrowheads="1"/>
          </p:cNvPicPr>
          <p:nvPr/>
        </p:nvPicPr>
        <p:blipFill rotWithShape="1">
          <a:blip r:embed="rId8">
            <a:extLst>
              <a:ext uri="{28A0092B-C50C-407E-A947-70E740481C1C}">
                <a14:useLocalDpi xmlns:a14="http://schemas.microsoft.com/office/drawing/2010/main" val="0"/>
              </a:ext>
            </a:extLst>
          </a:blip>
          <a:srcRect t="20569" r="31224"/>
          <a:stretch/>
        </p:blipFill>
        <p:spPr bwMode="auto">
          <a:xfrm>
            <a:off x="1428119" y="1447800"/>
            <a:ext cx="6287761" cy="5446127"/>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62"/>
          <p:cNvSpPr/>
          <p:nvPr/>
        </p:nvSpPr>
        <p:spPr>
          <a:xfrm>
            <a:off x="1811690" y="1411873"/>
            <a:ext cx="3558469" cy="395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1219200" y="914400"/>
            <a:ext cx="6324600" cy="1200329"/>
          </a:xfrm>
          <a:prstGeom prst="rect">
            <a:avLst/>
          </a:prstGeom>
          <a:noFill/>
        </p:spPr>
        <p:txBody>
          <a:bodyPr wrap="square" rtlCol="0">
            <a:spAutoFit/>
          </a:bodyPr>
          <a:lstStyle/>
          <a:p>
            <a:pPr algn="ctr"/>
            <a:r>
              <a:rPr lang="en-US" sz="2400" b="1" dirty="0">
                <a:latin typeface="Verdana" pitchFamily="34" charset="0"/>
                <a:ea typeface="Verdana" pitchFamily="34" charset="0"/>
                <a:cs typeface="Verdana" pitchFamily="34" charset="0"/>
              </a:rPr>
              <a:t>World </a:t>
            </a:r>
            <a:r>
              <a:rPr lang="en-US" sz="2400" b="1" dirty="0" smtClean="0">
                <a:latin typeface="Verdana" pitchFamily="34" charset="0"/>
                <a:ea typeface="Verdana" pitchFamily="34" charset="0"/>
                <a:cs typeface="Verdana" pitchFamily="34" charset="0"/>
              </a:rPr>
              <a:t>economy is fixed on worst case </a:t>
            </a:r>
            <a:r>
              <a:rPr lang="en-US" sz="2400" b="1" dirty="0" smtClean="0">
                <a:latin typeface="Verdana" pitchFamily="34" charset="0"/>
                <a:ea typeface="Verdana" pitchFamily="34" charset="0"/>
                <a:cs typeface="Verdana" pitchFamily="34" charset="0"/>
              </a:rPr>
              <a:t>high </a:t>
            </a:r>
            <a:r>
              <a:rPr lang="en-US" sz="2400" b="1" dirty="0" smtClean="0">
                <a:latin typeface="Verdana" pitchFamily="34" charset="0"/>
                <a:ea typeface="Verdana" pitchFamily="34" charset="0"/>
                <a:cs typeface="Verdana" pitchFamily="34" charset="0"/>
              </a:rPr>
              <a:t>emissions scenario  </a:t>
            </a:r>
            <a:endParaRPr lang="en-US" sz="2400" b="1" dirty="0">
              <a:latin typeface="Verdana" pitchFamily="34" charset="0"/>
              <a:ea typeface="Verdana" pitchFamily="34" charset="0"/>
              <a:cs typeface="Verdana" pitchFamily="34" charset="0"/>
            </a:endParaRPr>
          </a:p>
          <a:p>
            <a:pPr algn="ctr"/>
            <a:r>
              <a:rPr lang="en-US" sz="2400" b="1" dirty="0" smtClean="0">
                <a:latin typeface="Verdana" pitchFamily="34" charset="0"/>
                <a:ea typeface="Verdana" pitchFamily="34" charset="0"/>
                <a:cs typeface="Verdana" pitchFamily="34" charset="0"/>
              </a:rPr>
              <a:t>A1FI</a:t>
            </a:r>
          </a:p>
        </p:txBody>
      </p:sp>
      <p:sp>
        <p:nvSpPr>
          <p:cNvPr id="14351" name="TextBox 14350"/>
          <p:cNvSpPr txBox="1"/>
          <p:nvPr/>
        </p:nvSpPr>
        <p:spPr>
          <a:xfrm>
            <a:off x="2494818" y="2125756"/>
            <a:ext cx="2904936" cy="646331"/>
          </a:xfrm>
          <a:prstGeom prst="rect">
            <a:avLst/>
          </a:prstGeom>
          <a:noFill/>
        </p:spPr>
        <p:txBody>
          <a:bodyPr wrap="square" rtlCol="0">
            <a:spAutoFit/>
          </a:bodyPr>
          <a:lstStyle/>
          <a:p>
            <a:pPr algn="ctr"/>
            <a:r>
              <a:rPr lang="en-US" b="1" dirty="0" smtClean="0">
                <a:latin typeface="Verdana" pitchFamily="34" charset="0"/>
                <a:ea typeface="Verdana" pitchFamily="34" charset="0"/>
                <a:cs typeface="Verdana" pitchFamily="34" charset="0"/>
              </a:rPr>
              <a:t>Realized/transient warming</a:t>
            </a:r>
            <a:endParaRPr lang="en-US" b="1" dirty="0">
              <a:latin typeface="Verdana" pitchFamily="34" charset="0"/>
              <a:ea typeface="Verdana" pitchFamily="34" charset="0"/>
              <a:cs typeface="Verdana" pitchFamily="34" charset="0"/>
            </a:endParaRPr>
          </a:p>
        </p:txBody>
      </p:sp>
      <p:sp>
        <p:nvSpPr>
          <p:cNvPr id="14352" name="Rectangle 14351"/>
          <p:cNvSpPr/>
          <p:nvPr/>
        </p:nvSpPr>
        <p:spPr>
          <a:xfrm flipH="1">
            <a:off x="4088514" y="6042086"/>
            <a:ext cx="137717" cy="331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7196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peter\Desktop\p1.png"/>
          <p:cNvPicPr>
            <a:picLocks noChangeAspect="1" noChangeArrowheads="1"/>
          </p:cNvPicPr>
          <p:nvPr/>
        </p:nvPicPr>
        <p:blipFill rotWithShape="1">
          <a:blip r:embed="rId2">
            <a:extLst>
              <a:ext uri="{28A0092B-C50C-407E-A947-70E740481C1C}">
                <a14:useLocalDpi xmlns:a14="http://schemas.microsoft.com/office/drawing/2010/main" val="0"/>
              </a:ext>
            </a:extLst>
          </a:blip>
          <a:srcRect t="20569" r="52277"/>
          <a:stretch/>
        </p:blipFill>
        <p:spPr bwMode="auto">
          <a:xfrm>
            <a:off x="1428119" y="1330152"/>
            <a:ext cx="4363081" cy="54461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peter\Desktop\p1.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6944" b="83889" l="29063" r="45729">
                        <a14:foregroundMark x1="40104" y1="71806" x2="45729" y2="68889"/>
                        <a14:foregroundMark x1="45104" y1="59583" x2="45625" y2="58889"/>
                        <a14:backgroundMark x1="46250" y1="69861" x2="45417" y2="71250"/>
                      </a14:backgroundRemoval>
                    </a14:imgEffect>
                  </a14:imgLayer>
                </a14:imgProps>
              </a:ext>
              <a:ext uri="{28A0092B-C50C-407E-A947-70E740481C1C}">
                <a14:useLocalDpi xmlns:a14="http://schemas.microsoft.com/office/drawing/2010/main" val="0"/>
              </a:ext>
            </a:extLst>
          </a:blip>
          <a:srcRect l="27303" t="53632" r="54164" b="12749"/>
          <a:stretch/>
        </p:blipFill>
        <p:spPr bwMode="auto">
          <a:xfrm>
            <a:off x="3962400" y="1524001"/>
            <a:ext cx="1666875" cy="44593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flipH="1">
            <a:off x="4088514" y="6042086"/>
            <a:ext cx="137717" cy="331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3962400" y="4910381"/>
            <a:ext cx="740475" cy="439555"/>
          </a:xfrm>
          <a:custGeom>
            <a:avLst/>
            <a:gdLst>
              <a:gd name="connsiteX0" fmla="*/ 583644 w 588074"/>
              <a:gd name="connsiteY0" fmla="*/ 74 h 439555"/>
              <a:gd name="connsiteX1" fmla="*/ 298637 w 588074"/>
              <a:gd name="connsiteY1" fmla="*/ 249456 h 439555"/>
              <a:gd name="connsiteX2" fmla="*/ 1753 w 588074"/>
              <a:gd name="connsiteY2" fmla="*/ 439461 h 439555"/>
              <a:gd name="connsiteX3" fmla="*/ 441140 w 588074"/>
              <a:gd name="connsiteY3" fmla="*/ 225705 h 439555"/>
              <a:gd name="connsiteX4" fmla="*/ 583644 w 588074"/>
              <a:gd name="connsiteY4" fmla="*/ 74 h 4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074" h="439555">
                <a:moveTo>
                  <a:pt x="583644" y="74"/>
                </a:moveTo>
                <a:cubicBezTo>
                  <a:pt x="559894" y="4032"/>
                  <a:pt x="395619" y="176225"/>
                  <a:pt x="298637" y="249456"/>
                </a:cubicBezTo>
                <a:cubicBezTo>
                  <a:pt x="201655" y="322687"/>
                  <a:pt x="-21997" y="443419"/>
                  <a:pt x="1753" y="439461"/>
                </a:cubicBezTo>
                <a:cubicBezTo>
                  <a:pt x="25503" y="435503"/>
                  <a:pt x="350096" y="300915"/>
                  <a:pt x="441140" y="225705"/>
                </a:cubicBezTo>
                <a:cubicBezTo>
                  <a:pt x="532184" y="150495"/>
                  <a:pt x="607394" y="-3884"/>
                  <a:pt x="583644" y="74"/>
                </a:cubicBezTo>
                <a:close/>
              </a:path>
            </a:pathLst>
          </a:custGeom>
          <a:solidFill>
            <a:srgbClr val="FEF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828800" y="1330152"/>
            <a:ext cx="3581400" cy="498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045161" y="2179009"/>
            <a:ext cx="3581639" cy="646331"/>
          </a:xfrm>
          <a:prstGeom prst="rect">
            <a:avLst/>
          </a:prstGeom>
          <a:noFill/>
        </p:spPr>
        <p:txBody>
          <a:bodyPr wrap="square" rtlCol="0">
            <a:spAutoFit/>
          </a:bodyPr>
          <a:lstStyle/>
          <a:p>
            <a:pPr algn="ctr"/>
            <a:r>
              <a:rPr lang="en-US" b="1" dirty="0" smtClean="0">
                <a:latin typeface="Verdana" pitchFamily="34" charset="0"/>
                <a:ea typeface="Verdana" pitchFamily="34" charset="0"/>
                <a:cs typeface="Verdana" pitchFamily="34" charset="0"/>
              </a:rPr>
              <a:t>Eventual equilibrium </a:t>
            </a:r>
          </a:p>
          <a:p>
            <a:pPr algn="ctr"/>
            <a:r>
              <a:rPr lang="en-US" b="1" dirty="0" smtClean="0">
                <a:latin typeface="Verdana" pitchFamily="34" charset="0"/>
                <a:ea typeface="Verdana" pitchFamily="34" charset="0"/>
                <a:cs typeface="Verdana" pitchFamily="34" charset="0"/>
              </a:rPr>
              <a:t>warming </a:t>
            </a:r>
            <a:endParaRPr lang="en-US" b="1" dirty="0">
              <a:latin typeface="Verdana" pitchFamily="34" charset="0"/>
              <a:ea typeface="Verdana" pitchFamily="34" charset="0"/>
              <a:cs typeface="Verdana" pitchFamily="34" charset="0"/>
            </a:endParaRPr>
          </a:p>
        </p:txBody>
      </p:sp>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5323" t="21879" r="6360"/>
          <a:stretch/>
        </p:blipFill>
        <p:spPr>
          <a:xfrm>
            <a:off x="6235756" y="2093847"/>
            <a:ext cx="2586839" cy="1716153"/>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r="36665"/>
          <a:stretch/>
        </p:blipFill>
        <p:spPr>
          <a:xfrm>
            <a:off x="571" y="428"/>
            <a:ext cx="5790629" cy="6857143"/>
          </a:xfrm>
          <a:prstGeom prst="rect">
            <a:avLst/>
          </a:prstGeom>
        </p:spPr>
      </p:pic>
      <p:sp>
        <p:nvSpPr>
          <p:cNvPr id="16" name="TextBox 15"/>
          <p:cNvSpPr txBox="1"/>
          <p:nvPr/>
        </p:nvSpPr>
        <p:spPr>
          <a:xfrm>
            <a:off x="942815" y="-533400"/>
            <a:ext cx="7706043" cy="369332"/>
          </a:xfrm>
          <a:prstGeom prst="rect">
            <a:avLst/>
          </a:prstGeom>
          <a:noFill/>
        </p:spPr>
        <p:txBody>
          <a:bodyPr wrap="square" rtlCol="0">
            <a:spAutoFit/>
          </a:bodyPr>
          <a:lstStyle/>
          <a:p>
            <a:r>
              <a:rPr lang="en-US" dirty="0" smtClean="0"/>
              <a:t>The co</a:t>
            </a:r>
            <a:endParaRPr lang="en-US" dirty="0"/>
          </a:p>
        </p:txBody>
      </p:sp>
      <p:sp>
        <p:nvSpPr>
          <p:cNvPr id="17" name="TextBox 16"/>
          <p:cNvSpPr txBox="1"/>
          <p:nvPr/>
        </p:nvSpPr>
        <p:spPr>
          <a:xfrm>
            <a:off x="571" y="0"/>
            <a:ext cx="9143429" cy="1754326"/>
          </a:xfrm>
          <a:prstGeom prst="rect">
            <a:avLst/>
          </a:prstGeom>
          <a:solidFill>
            <a:schemeClr val="bg1"/>
          </a:solidFill>
        </p:spPr>
        <p:txBody>
          <a:bodyPr wrap="square" rtlCol="0">
            <a:spAutoFit/>
          </a:bodyPr>
          <a:lstStyle/>
          <a:p>
            <a:pPr algn="ctr"/>
            <a:r>
              <a:rPr lang="en-US" sz="3600" b="1" dirty="0" smtClean="0">
                <a:latin typeface="Verdana" pitchFamily="34" charset="0"/>
                <a:ea typeface="Verdana" pitchFamily="34" charset="0"/>
                <a:cs typeface="Verdana" pitchFamily="34" charset="0"/>
              </a:rPr>
              <a:t>The committed warming (from the ocean heat lag alone) is about double the  transient warming</a:t>
            </a:r>
            <a:endParaRPr lang="en-US" sz="3600"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3805931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589168" y="-1112460"/>
            <a:ext cx="2057400" cy="1569660"/>
          </a:xfrm>
          <a:prstGeom prst="rect">
            <a:avLst/>
          </a:prstGeom>
          <a:noFill/>
        </p:spPr>
        <p:txBody>
          <a:bodyPr wrap="square" rtlCol="0">
            <a:spAutoFit/>
          </a:bodyPr>
          <a:lstStyle/>
          <a:p>
            <a:pPr algn="ctr"/>
            <a:r>
              <a:rPr lang="en-US" sz="2400" b="1" dirty="0" smtClean="0">
                <a:latin typeface="Verdana" pitchFamily="34" charset="0"/>
                <a:ea typeface="Verdana" pitchFamily="34" charset="0"/>
                <a:cs typeface="Verdana" pitchFamily="34" charset="0"/>
              </a:rPr>
              <a:t>Committed crop yield loss </a:t>
            </a:r>
          </a:p>
          <a:p>
            <a:pPr algn="ctr"/>
            <a:r>
              <a:rPr lang="en-US" sz="2400" b="1" dirty="0">
                <a:latin typeface="Verdana" pitchFamily="34" charset="0"/>
                <a:ea typeface="Verdana" pitchFamily="34" charset="0"/>
                <a:cs typeface="Verdana" pitchFamily="34" charset="0"/>
              </a:rPr>
              <a:t>a</a:t>
            </a:r>
            <a:r>
              <a:rPr lang="en-US" sz="2400" b="1" dirty="0" smtClean="0">
                <a:latin typeface="Verdana" pitchFamily="34" charset="0"/>
                <a:ea typeface="Verdana" pitchFamily="34" charset="0"/>
                <a:cs typeface="Verdana" pitchFamily="34" charset="0"/>
              </a:rPr>
              <a:t>t 2080 </a:t>
            </a:r>
            <a:endParaRPr lang="en-US" sz="2400" b="1" dirty="0">
              <a:latin typeface="Verdana" pitchFamily="34" charset="0"/>
              <a:ea typeface="Verdana" pitchFamily="34" charset="0"/>
              <a:cs typeface="Verdana" pitchFamily="34" charset="0"/>
            </a:endParaRPr>
          </a:p>
        </p:txBody>
      </p:sp>
      <p:pic>
        <p:nvPicPr>
          <p:cNvPr id="3074" name="Picture 2" descr="C:\Users\peter\Desktop\food\crop.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17868" y="3554162"/>
            <a:ext cx="1311442" cy="14260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peter\Desktop\food\crop.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9800" y="1905000"/>
            <a:ext cx="1028700" cy="11082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peter\Desktop\food\crop.gif"/>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877564" y="5547671"/>
            <a:ext cx="1056636" cy="1148997"/>
          </a:xfrm>
          <a:prstGeom prst="rect">
            <a:avLst/>
          </a:prstGeom>
          <a:noFill/>
          <a:ln>
            <a:solidFill>
              <a:srgbClr val="CC9B00"/>
            </a:solidFill>
          </a:ln>
          <a:extLst>
            <a:ext uri="{909E8E84-426E-40DD-AFC4-6F175D3DCCD1}">
              <a14:hiddenFill xmlns:a14="http://schemas.microsoft.com/office/drawing/2010/main">
                <a:solidFill>
                  <a:srgbClr val="FFFFFF"/>
                </a:solidFill>
              </a14:hiddenFill>
            </a:ext>
          </a:extLst>
        </p:spPr>
      </p:pic>
      <p:pic>
        <p:nvPicPr>
          <p:cNvPr id="18" name="Picture 2" descr="C:\Users\peter\Desktop\food\crop.gif"/>
          <p:cNvPicPr>
            <a:picLocks noChangeAspect="1" noChangeArrowheads="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817563" y="3947071"/>
            <a:ext cx="671612" cy="783372"/>
          </a:xfrm>
          <a:prstGeom prst="rect">
            <a:avLst/>
          </a:prstGeom>
          <a:noFill/>
          <a:ln>
            <a:solidFill>
              <a:srgbClr val="B88C00"/>
            </a:solidFill>
          </a:ln>
          <a:extLst>
            <a:ext uri="{909E8E84-426E-40DD-AFC4-6F175D3DCCD1}">
              <a14:hiddenFill xmlns:a14="http://schemas.microsoft.com/office/drawing/2010/main">
                <a:solidFill>
                  <a:srgbClr val="FFFFFF"/>
                </a:solidFill>
              </a14:hiddenFill>
            </a:ext>
          </a:extLst>
        </p:spPr>
      </p:pic>
      <p:pic>
        <p:nvPicPr>
          <p:cNvPr id="21" name="Picture 3" descr="C:\Users\peter\Desktop\p1.png"/>
          <p:cNvPicPr>
            <a:picLocks noChangeAspect="1" noChangeArrowheads="1"/>
          </p:cNvPicPr>
          <p:nvPr/>
        </p:nvPicPr>
        <p:blipFill rotWithShape="1">
          <a:blip r:embed="rId8">
            <a:extLst>
              <a:ext uri="{28A0092B-C50C-407E-A947-70E740481C1C}">
                <a14:useLocalDpi xmlns:a14="http://schemas.microsoft.com/office/drawing/2010/main" val="0"/>
              </a:ext>
            </a:extLst>
          </a:blip>
          <a:srcRect t="20569" r="52277"/>
          <a:stretch/>
        </p:blipFill>
        <p:spPr bwMode="auto">
          <a:xfrm>
            <a:off x="1428119" y="1330152"/>
            <a:ext cx="4363081" cy="544612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flipV="1">
            <a:off x="4800600" y="4980238"/>
            <a:ext cx="0" cy="96336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324600" y="3886200"/>
            <a:ext cx="1981200" cy="923330"/>
          </a:xfrm>
          <a:prstGeom prst="rect">
            <a:avLst/>
          </a:prstGeom>
          <a:noFill/>
        </p:spPr>
        <p:txBody>
          <a:bodyPr wrap="square" rtlCol="0">
            <a:spAutoFit/>
          </a:bodyPr>
          <a:lstStyle/>
          <a:p>
            <a:pPr algn="ctr"/>
            <a:r>
              <a:rPr lang="en-US" b="1" dirty="0" smtClean="0">
                <a:latin typeface="Verdana" pitchFamily="34" charset="0"/>
                <a:ea typeface="Verdana" pitchFamily="34" charset="0"/>
                <a:cs typeface="Verdana" pitchFamily="34" charset="0"/>
              </a:rPr>
              <a:t>Transient </a:t>
            </a:r>
          </a:p>
          <a:p>
            <a:pPr algn="ctr"/>
            <a:r>
              <a:rPr lang="en-US" b="1" dirty="0" smtClean="0">
                <a:latin typeface="Verdana" pitchFamily="34" charset="0"/>
                <a:ea typeface="Verdana" pitchFamily="34" charset="0"/>
                <a:cs typeface="Verdana" pitchFamily="34" charset="0"/>
              </a:rPr>
              <a:t>crop loss </a:t>
            </a:r>
          </a:p>
          <a:p>
            <a:pPr algn="ctr"/>
            <a:r>
              <a:rPr lang="en-US" b="1" dirty="0" smtClean="0">
                <a:latin typeface="Verdana" pitchFamily="34" charset="0"/>
                <a:ea typeface="Verdana" pitchFamily="34" charset="0"/>
                <a:cs typeface="Verdana" pitchFamily="34" charset="0"/>
              </a:rPr>
              <a:t>at 2050</a:t>
            </a:r>
            <a:endParaRPr lang="en-US" b="1" dirty="0">
              <a:latin typeface="Verdana" pitchFamily="34" charset="0"/>
              <a:ea typeface="Verdana" pitchFamily="34" charset="0"/>
              <a:cs typeface="Verdana" pitchFamily="34" charset="0"/>
            </a:endParaRPr>
          </a:p>
        </p:txBody>
      </p:sp>
      <p:sp>
        <p:nvSpPr>
          <p:cNvPr id="23" name="TextBox 22"/>
          <p:cNvSpPr txBox="1"/>
          <p:nvPr/>
        </p:nvSpPr>
        <p:spPr>
          <a:xfrm>
            <a:off x="6863082" y="5883352"/>
            <a:ext cx="1747518" cy="646331"/>
          </a:xfrm>
          <a:prstGeom prst="rect">
            <a:avLst/>
          </a:prstGeom>
          <a:noFill/>
        </p:spPr>
        <p:txBody>
          <a:bodyPr wrap="square" rtlCol="0">
            <a:spAutoFit/>
          </a:bodyPr>
          <a:lstStyle/>
          <a:p>
            <a:pPr algn="ctr"/>
            <a:r>
              <a:rPr lang="en-US" b="1" dirty="0" smtClean="0">
                <a:latin typeface="Verdana" pitchFamily="34" charset="0"/>
                <a:ea typeface="Verdana" pitchFamily="34" charset="0"/>
                <a:cs typeface="Verdana" pitchFamily="34" charset="0"/>
              </a:rPr>
              <a:t>Crop yield today</a:t>
            </a:r>
            <a:endParaRPr lang="en-US" b="1" dirty="0">
              <a:latin typeface="Verdana" pitchFamily="34" charset="0"/>
              <a:ea typeface="Verdana" pitchFamily="34" charset="0"/>
              <a:cs typeface="Verdana" pitchFamily="34" charset="0"/>
            </a:endParaRPr>
          </a:p>
        </p:txBody>
      </p:sp>
      <p:sp>
        <p:nvSpPr>
          <p:cNvPr id="25" name="Rectangle 24"/>
          <p:cNvSpPr/>
          <p:nvPr/>
        </p:nvSpPr>
        <p:spPr>
          <a:xfrm>
            <a:off x="0" y="0"/>
            <a:ext cx="9143999" cy="1200329"/>
          </a:xfrm>
          <a:prstGeom prst="rect">
            <a:avLst/>
          </a:prstGeom>
          <a:solidFill>
            <a:schemeClr val="bg1"/>
          </a:solidFill>
        </p:spPr>
        <p:txBody>
          <a:bodyPr wrap="square">
            <a:spAutoFit/>
          </a:bodyPr>
          <a:lstStyle/>
          <a:p>
            <a:pPr algn="ctr"/>
            <a:r>
              <a:rPr lang="en-US" sz="2400" b="1" dirty="0" smtClean="0">
                <a:latin typeface="Verdana" pitchFamily="34" charset="0"/>
                <a:ea typeface="Verdana" pitchFamily="34" charset="0"/>
                <a:cs typeface="Verdana" pitchFamily="34" charset="0"/>
              </a:rPr>
              <a:t>Must plan </a:t>
            </a:r>
            <a:r>
              <a:rPr lang="en-US" sz="2400" b="1" dirty="0" smtClean="0">
                <a:latin typeface="Verdana" pitchFamily="34" charset="0"/>
                <a:ea typeface="Verdana" pitchFamily="34" charset="0"/>
                <a:cs typeface="Verdana" pitchFamily="34" charset="0"/>
              </a:rPr>
              <a:t>for food according </a:t>
            </a:r>
            <a:r>
              <a:rPr lang="en-US" sz="2400" b="1" dirty="0" smtClean="0">
                <a:latin typeface="Verdana" pitchFamily="34" charset="0"/>
                <a:ea typeface="Verdana" pitchFamily="34" charset="0"/>
                <a:cs typeface="Verdana" pitchFamily="34" charset="0"/>
              </a:rPr>
              <a:t>to committed unavoidable warming – </a:t>
            </a:r>
          </a:p>
          <a:p>
            <a:pPr algn="ctr"/>
            <a:r>
              <a:rPr lang="en-US" sz="2400" b="1" u="sng" dirty="0" smtClean="0">
                <a:latin typeface="Verdana" pitchFamily="34" charset="0"/>
                <a:ea typeface="Verdana" pitchFamily="34" charset="0"/>
                <a:cs typeface="Verdana" pitchFamily="34" charset="0"/>
              </a:rPr>
              <a:t>not</a:t>
            </a:r>
            <a:r>
              <a:rPr lang="en-US" sz="2400" b="1" dirty="0" smtClean="0">
                <a:latin typeface="Verdana" pitchFamily="34" charset="0"/>
                <a:ea typeface="Verdana" pitchFamily="34" charset="0"/>
                <a:cs typeface="Verdana" pitchFamily="34" charset="0"/>
              </a:rPr>
              <a:t> model-projected realized/transient warming</a:t>
            </a:r>
            <a:endParaRPr lang="en-US" sz="2400" b="1" dirty="0">
              <a:latin typeface="Verdana" pitchFamily="34" charset="0"/>
              <a:ea typeface="Verdana" pitchFamily="34" charset="0"/>
              <a:cs typeface="Verdana" pitchFamily="34" charset="0"/>
            </a:endParaRPr>
          </a:p>
        </p:txBody>
      </p:sp>
      <p:sp>
        <p:nvSpPr>
          <p:cNvPr id="26" name="TextBox 25"/>
          <p:cNvSpPr txBox="1"/>
          <p:nvPr/>
        </p:nvSpPr>
        <p:spPr>
          <a:xfrm>
            <a:off x="2465223" y="3623906"/>
            <a:ext cx="2904936" cy="646331"/>
          </a:xfrm>
          <a:prstGeom prst="rect">
            <a:avLst/>
          </a:prstGeom>
          <a:noFill/>
        </p:spPr>
        <p:txBody>
          <a:bodyPr wrap="square" rtlCol="0">
            <a:spAutoFit/>
          </a:bodyPr>
          <a:lstStyle/>
          <a:p>
            <a:pPr algn="ctr"/>
            <a:r>
              <a:rPr lang="en-US" b="1" dirty="0" smtClean="0">
                <a:latin typeface="Verdana" pitchFamily="34" charset="0"/>
                <a:ea typeface="Verdana" pitchFamily="34" charset="0"/>
                <a:cs typeface="Verdana" pitchFamily="34" charset="0"/>
              </a:rPr>
              <a:t>Realized/transient warming</a:t>
            </a:r>
            <a:endParaRPr lang="en-US" b="1" dirty="0">
              <a:latin typeface="Verdana" pitchFamily="34" charset="0"/>
              <a:ea typeface="Verdana" pitchFamily="34" charset="0"/>
              <a:cs typeface="Verdana" pitchFamily="34" charset="0"/>
            </a:endParaRPr>
          </a:p>
        </p:txBody>
      </p:sp>
      <p:sp>
        <p:nvSpPr>
          <p:cNvPr id="24" name="Rectangle 23"/>
          <p:cNvSpPr/>
          <p:nvPr/>
        </p:nvSpPr>
        <p:spPr>
          <a:xfrm>
            <a:off x="4077514" y="6013966"/>
            <a:ext cx="443013"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59817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384758" y="6324600"/>
            <a:ext cx="838200" cy="4788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6755621" y="457198"/>
            <a:ext cx="138022" cy="138022"/>
          </a:xfrm>
          <a:custGeom>
            <a:avLst/>
            <a:gdLst>
              <a:gd name="connsiteX0" fmla="*/ 120769 w 138022"/>
              <a:gd name="connsiteY0" fmla="*/ 0 h 138022"/>
              <a:gd name="connsiteX1" fmla="*/ 138022 w 138022"/>
              <a:gd name="connsiteY1" fmla="*/ 69011 h 138022"/>
              <a:gd name="connsiteX2" fmla="*/ 138022 w 138022"/>
              <a:gd name="connsiteY2" fmla="*/ 69011 h 138022"/>
              <a:gd name="connsiteX3" fmla="*/ 69011 w 138022"/>
              <a:gd name="connsiteY3" fmla="*/ 138022 h 138022"/>
              <a:gd name="connsiteX4" fmla="*/ 69011 w 138022"/>
              <a:gd name="connsiteY4" fmla="*/ 138022 h 138022"/>
              <a:gd name="connsiteX5" fmla="*/ 0 w 138022"/>
              <a:gd name="connsiteY5" fmla="*/ 86264 h 138022"/>
              <a:gd name="connsiteX6" fmla="*/ 0 w 138022"/>
              <a:gd name="connsiteY6" fmla="*/ 86264 h 138022"/>
              <a:gd name="connsiteX7" fmla="*/ 120769 w 138022"/>
              <a:gd name="connsiteY7" fmla="*/ 0 h 13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022" h="138022">
                <a:moveTo>
                  <a:pt x="120769" y="0"/>
                </a:moveTo>
                <a:lnTo>
                  <a:pt x="138022" y="69011"/>
                </a:lnTo>
                <a:lnTo>
                  <a:pt x="138022" y="69011"/>
                </a:lnTo>
                <a:lnTo>
                  <a:pt x="69011" y="138022"/>
                </a:lnTo>
                <a:lnTo>
                  <a:pt x="69011" y="138022"/>
                </a:lnTo>
                <a:lnTo>
                  <a:pt x="0" y="86264"/>
                </a:lnTo>
                <a:lnTo>
                  <a:pt x="0" y="86264"/>
                </a:lnTo>
                <a:lnTo>
                  <a:pt x="120769" y="0"/>
                </a:lnTo>
                <a:close/>
              </a:path>
            </a:pathLst>
          </a:custGeom>
          <a:solidFill>
            <a:srgbClr val="FEF9D6"/>
          </a:solidFill>
          <a:ln>
            <a:solidFill>
              <a:srgbClr val="FEF9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r="36665"/>
          <a:stretch/>
        </p:blipFill>
        <p:spPr>
          <a:xfrm>
            <a:off x="571" y="428"/>
            <a:ext cx="5790629" cy="6857143"/>
          </a:xfrm>
          <a:prstGeom prst="rect">
            <a:avLst/>
          </a:prstGeom>
        </p:spPr>
      </p:pic>
      <p:pic>
        <p:nvPicPr>
          <p:cNvPr id="17" name="Picture 2" descr="C:\Users\peter\Desktop\food\crop.gif"/>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953764" y="5431924"/>
            <a:ext cx="1311442" cy="1426076"/>
          </a:xfrm>
          <a:prstGeom prst="rect">
            <a:avLst/>
          </a:prstGeom>
          <a:noFill/>
          <a:ln>
            <a:solidFill>
              <a:srgbClr val="CC9B00"/>
            </a:solidFill>
          </a:ln>
          <a:extLst>
            <a:ext uri="{909E8E84-426E-40DD-AFC4-6F175D3DCCD1}">
              <a14:hiddenFill xmlns:a14="http://schemas.microsoft.com/office/drawing/2010/main">
                <a:solidFill>
                  <a:srgbClr val="FFFFFF"/>
                </a:solidFill>
              </a14:hiddenFill>
            </a:ext>
          </a:extLst>
        </p:spPr>
      </p:pic>
      <p:pic>
        <p:nvPicPr>
          <p:cNvPr id="18" name="Picture 2" descr="C:\Users\peter\Desktop\food\crop.gif"/>
          <p:cNvPicPr>
            <a:picLocks noChangeAspect="1" noChangeArrowheads="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23985" y="2749559"/>
            <a:ext cx="629603" cy="639947"/>
          </a:xfrm>
          <a:prstGeom prst="rect">
            <a:avLst/>
          </a:prstGeom>
          <a:noFill/>
          <a:ln>
            <a:solidFill>
              <a:srgbClr val="B88C00"/>
            </a:solidFill>
          </a:ln>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248400" y="2743200"/>
            <a:ext cx="3190236" cy="646331"/>
          </a:xfrm>
          <a:prstGeom prst="rect">
            <a:avLst/>
          </a:prstGeom>
          <a:noFill/>
        </p:spPr>
        <p:txBody>
          <a:bodyPr wrap="square" rtlCol="0">
            <a:spAutoFit/>
          </a:bodyPr>
          <a:lstStyle/>
          <a:p>
            <a:pPr algn="ctr"/>
            <a:r>
              <a:rPr lang="en-US" b="1" dirty="0" smtClean="0">
                <a:latin typeface="Verdana" pitchFamily="34" charset="0"/>
                <a:ea typeface="Verdana" pitchFamily="34" charset="0"/>
                <a:cs typeface="Verdana" pitchFamily="34" charset="0"/>
              </a:rPr>
              <a:t>Committed crop </a:t>
            </a:r>
          </a:p>
          <a:p>
            <a:pPr algn="ctr"/>
            <a:r>
              <a:rPr lang="en-US" b="1" dirty="0">
                <a:latin typeface="Verdana" pitchFamily="34" charset="0"/>
                <a:ea typeface="Verdana" pitchFamily="34" charset="0"/>
                <a:cs typeface="Verdana" pitchFamily="34" charset="0"/>
              </a:rPr>
              <a:t>l</a:t>
            </a:r>
            <a:r>
              <a:rPr lang="en-US" b="1" dirty="0" smtClean="0">
                <a:latin typeface="Verdana" pitchFamily="34" charset="0"/>
                <a:ea typeface="Verdana" pitchFamily="34" charset="0"/>
                <a:cs typeface="Verdana" pitchFamily="34" charset="0"/>
              </a:rPr>
              <a:t>oss at 2050</a:t>
            </a:r>
            <a:endParaRPr lang="en-US" b="1" dirty="0">
              <a:latin typeface="Verdana" pitchFamily="34" charset="0"/>
              <a:ea typeface="Verdana" pitchFamily="34" charset="0"/>
              <a:cs typeface="Verdana" pitchFamily="34" charset="0"/>
            </a:endParaRPr>
          </a:p>
        </p:txBody>
      </p:sp>
      <p:sp>
        <p:nvSpPr>
          <p:cNvPr id="2" name="Rectangle 1"/>
          <p:cNvSpPr/>
          <p:nvPr/>
        </p:nvSpPr>
        <p:spPr>
          <a:xfrm>
            <a:off x="228600" y="228600"/>
            <a:ext cx="6527021"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70" y="0"/>
            <a:ext cx="9143430" cy="1200329"/>
          </a:xfrm>
          <a:prstGeom prst="rect">
            <a:avLst/>
          </a:prstGeom>
          <a:solidFill>
            <a:schemeClr val="bg1"/>
          </a:solidFill>
        </p:spPr>
        <p:txBody>
          <a:bodyPr wrap="square">
            <a:spAutoFit/>
          </a:bodyPr>
          <a:lstStyle/>
          <a:p>
            <a:pPr algn="ctr"/>
            <a:r>
              <a:rPr lang="en-US" sz="2400" b="1" dirty="0" smtClean="0">
                <a:latin typeface="Verdana" pitchFamily="34" charset="0"/>
                <a:ea typeface="Verdana" pitchFamily="34" charset="0"/>
                <a:cs typeface="Verdana" pitchFamily="34" charset="0"/>
              </a:rPr>
              <a:t>Must plan </a:t>
            </a:r>
            <a:r>
              <a:rPr lang="en-US" sz="2400" b="1" dirty="0" smtClean="0">
                <a:latin typeface="Verdana" pitchFamily="34" charset="0"/>
                <a:ea typeface="Verdana" pitchFamily="34" charset="0"/>
                <a:cs typeface="Verdana" pitchFamily="34" charset="0"/>
              </a:rPr>
              <a:t>for food according </a:t>
            </a:r>
            <a:r>
              <a:rPr lang="en-US" sz="2400" b="1" dirty="0" smtClean="0">
                <a:latin typeface="Verdana" pitchFamily="34" charset="0"/>
                <a:ea typeface="Verdana" pitchFamily="34" charset="0"/>
                <a:cs typeface="Verdana" pitchFamily="34" charset="0"/>
              </a:rPr>
              <a:t>to committed unavoidable warming – </a:t>
            </a:r>
          </a:p>
          <a:p>
            <a:pPr algn="ctr"/>
            <a:r>
              <a:rPr lang="en-US" sz="2400" b="1" u="sng" dirty="0" smtClean="0">
                <a:latin typeface="Verdana" pitchFamily="34" charset="0"/>
                <a:ea typeface="Verdana" pitchFamily="34" charset="0"/>
                <a:cs typeface="Verdana" pitchFamily="34" charset="0"/>
              </a:rPr>
              <a:t>not</a:t>
            </a:r>
            <a:r>
              <a:rPr lang="en-US" sz="2400" b="1" dirty="0" smtClean="0">
                <a:latin typeface="Verdana" pitchFamily="34" charset="0"/>
                <a:ea typeface="Verdana" pitchFamily="34" charset="0"/>
                <a:cs typeface="Verdana" pitchFamily="34" charset="0"/>
              </a:rPr>
              <a:t> model-projected realized/transient warming</a:t>
            </a:r>
            <a:endParaRPr lang="en-US" sz="2400" b="1" dirty="0">
              <a:latin typeface="Verdana" pitchFamily="34" charset="0"/>
              <a:ea typeface="Verdana" pitchFamily="34" charset="0"/>
              <a:cs typeface="Verdana" pitchFamily="34" charset="0"/>
            </a:endParaRPr>
          </a:p>
        </p:txBody>
      </p:sp>
      <p:cxnSp>
        <p:nvCxnSpPr>
          <p:cNvPr id="21" name="Straight Connector 20"/>
          <p:cNvCxnSpPr/>
          <p:nvPr/>
        </p:nvCxnSpPr>
        <p:spPr>
          <a:xfrm flipV="1">
            <a:off x="4800600" y="4343400"/>
            <a:ext cx="0" cy="160020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791200" y="1905000"/>
            <a:ext cx="2590800" cy="381000"/>
          </a:xfrm>
          <a:prstGeom prst="rect">
            <a:avLst/>
          </a:prstGeom>
          <a:noFill/>
        </p:spPr>
        <p:txBody>
          <a:bodyPr wrap="square" rtlCol="0">
            <a:spAutoFit/>
          </a:bodyPr>
          <a:lstStyle/>
          <a:p>
            <a:pPr algn="ctr"/>
            <a:r>
              <a:rPr lang="en-US" b="1" dirty="0" smtClean="0"/>
              <a:t>Ocean heat lag alone</a:t>
            </a:r>
            <a:endParaRPr lang="en-US" b="1" dirty="0"/>
          </a:p>
        </p:txBody>
      </p:sp>
    </p:spTree>
    <p:extLst>
      <p:ext uri="{BB962C8B-B14F-4D97-AF65-F5344CB8AC3E}">
        <p14:creationId xmlns:p14="http://schemas.microsoft.com/office/powerpoint/2010/main" val="40052290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 y="387727"/>
            <a:ext cx="8991600" cy="5447645"/>
          </a:xfrm>
          <a:prstGeom prst="rect">
            <a:avLst/>
          </a:prstGeom>
          <a:noFill/>
        </p:spPr>
        <p:txBody>
          <a:bodyPr wrap="square" rtlCol="0">
            <a:spAutoFit/>
          </a:bodyPr>
          <a:lstStyle/>
          <a:p>
            <a:pPr algn="ctr"/>
            <a:r>
              <a:rPr lang="en-US" sz="3600" b="1" dirty="0" smtClean="0">
                <a:latin typeface="Verdana"/>
                <a:ea typeface="Verdana" pitchFamily="34" charset="0"/>
                <a:cs typeface="Verdana"/>
              </a:rPr>
              <a:t>Committed </a:t>
            </a:r>
            <a:r>
              <a:rPr lang="en-US" sz="3600" b="1" dirty="0" smtClean="0">
                <a:latin typeface="Verdana"/>
                <a:ea typeface="Verdana" pitchFamily="34" charset="0"/>
                <a:cs typeface="Verdana"/>
              </a:rPr>
              <a:t>unavoidable </a:t>
            </a:r>
          </a:p>
          <a:p>
            <a:pPr algn="ctr"/>
            <a:r>
              <a:rPr lang="en-US" sz="3600" b="1" dirty="0" smtClean="0">
                <a:latin typeface="Verdana"/>
                <a:ea typeface="Verdana" pitchFamily="34" charset="0"/>
                <a:cs typeface="Verdana"/>
              </a:rPr>
              <a:t>global warming</a:t>
            </a:r>
          </a:p>
          <a:p>
            <a:pPr algn="ctr"/>
            <a:endParaRPr lang="en-US" sz="1600" b="1" dirty="0" smtClean="0">
              <a:latin typeface="Verdana" pitchFamily="34" charset="0"/>
              <a:ea typeface="Verdana" pitchFamily="34" charset="0"/>
              <a:cs typeface="Verdana" pitchFamily="34" charset="0"/>
            </a:endParaRPr>
          </a:p>
          <a:p>
            <a:endParaRPr lang="en-US" sz="2000" b="1" dirty="0" smtClean="0">
              <a:latin typeface="Verdana" pitchFamily="34" charset="0"/>
              <a:ea typeface="Verdana" pitchFamily="34" charset="0"/>
              <a:cs typeface="Verdana" pitchFamily="34" charset="0"/>
            </a:endParaRPr>
          </a:p>
          <a:p>
            <a:endParaRPr lang="en-US" sz="2000" b="1" dirty="0">
              <a:latin typeface="Verdana" pitchFamily="34" charset="0"/>
              <a:ea typeface="Verdana" pitchFamily="34" charset="0"/>
              <a:cs typeface="Verdana" pitchFamily="34" charset="0"/>
            </a:endParaRPr>
          </a:p>
          <a:p>
            <a:r>
              <a:rPr lang="en-US" sz="2000" b="1" dirty="0" smtClean="0">
                <a:latin typeface="Verdana" pitchFamily="34" charset="0"/>
                <a:ea typeface="Verdana" pitchFamily="34" charset="0"/>
                <a:cs typeface="Verdana" pitchFamily="34" charset="0"/>
              </a:rPr>
              <a:t>  </a:t>
            </a:r>
            <a:r>
              <a:rPr lang="en-US" sz="3600" b="1" dirty="0" smtClean="0">
                <a:latin typeface="Verdana"/>
                <a:ea typeface="Verdana" pitchFamily="34" charset="0"/>
                <a:cs typeface="Verdana"/>
              </a:rPr>
              <a:t>1. </a:t>
            </a:r>
            <a:r>
              <a:rPr lang="en-US" sz="3600" b="1" dirty="0">
                <a:latin typeface="Verdana"/>
                <a:ea typeface="Verdana" pitchFamily="34" charset="0"/>
                <a:cs typeface="Verdana"/>
              </a:rPr>
              <a:t>Climate system </a:t>
            </a:r>
            <a:r>
              <a:rPr lang="en-US" sz="3600" b="1" dirty="0" smtClean="0">
                <a:latin typeface="Verdana"/>
                <a:ea typeface="Verdana" pitchFamily="34" charset="0"/>
                <a:cs typeface="Verdana"/>
              </a:rPr>
              <a:t>science 3-4°C</a:t>
            </a:r>
          </a:p>
          <a:p>
            <a:pPr algn="ctr"/>
            <a:r>
              <a:rPr lang="en-US" sz="3600" b="1" dirty="0" smtClean="0">
                <a:latin typeface="Verdana"/>
                <a:ea typeface="Verdana" pitchFamily="34" charset="0"/>
                <a:cs typeface="Verdana"/>
              </a:rPr>
              <a:t>(inertias)</a:t>
            </a:r>
            <a:endParaRPr lang="en-US" sz="3600" b="1" dirty="0" smtClean="0">
              <a:latin typeface="Verdana"/>
              <a:ea typeface="Verdana" pitchFamily="34" charset="0"/>
              <a:cs typeface="Verdana"/>
            </a:endParaRPr>
          </a:p>
          <a:p>
            <a:endParaRPr lang="en-US" sz="3600" b="1" dirty="0">
              <a:latin typeface="Verdana"/>
              <a:ea typeface="Verdana" pitchFamily="34" charset="0"/>
              <a:cs typeface="Verdana"/>
            </a:endParaRPr>
          </a:p>
          <a:p>
            <a:pPr algn="ctr"/>
            <a:r>
              <a:rPr lang="en-US" sz="3600" b="1" dirty="0" smtClean="0">
                <a:latin typeface="Verdana"/>
                <a:ea typeface="Verdana" pitchFamily="34" charset="0"/>
                <a:cs typeface="Verdana"/>
              </a:rPr>
              <a:t>This approach works for anticipating crop </a:t>
            </a:r>
            <a:r>
              <a:rPr lang="en-US" sz="3600" b="1" dirty="0" smtClean="0">
                <a:latin typeface="Verdana"/>
                <a:ea typeface="Verdana" pitchFamily="34" charset="0"/>
                <a:cs typeface="Verdana"/>
              </a:rPr>
              <a:t>losses</a:t>
            </a:r>
            <a:endParaRPr lang="en-US" sz="2000" b="1" dirty="0">
              <a:latin typeface="Verdana" pitchFamily="34" charset="0"/>
              <a:ea typeface="Verdana" pitchFamily="34" charset="0"/>
              <a:cs typeface="Verdana" pitchFamily="34" charset="0"/>
            </a:endParaRPr>
          </a:p>
          <a:p>
            <a:pPr algn="ctr"/>
            <a:endParaRPr lang="en-US" sz="2000" b="1" dirty="0" smtClean="0">
              <a:latin typeface="Verdana" pitchFamily="34" charset="0"/>
              <a:ea typeface="Verdana" pitchFamily="34" charset="0"/>
              <a:cs typeface="Verdana" pitchFamily="34" charset="0"/>
            </a:endParaRPr>
          </a:p>
          <a:p>
            <a:pPr algn="ctr"/>
            <a:r>
              <a:rPr lang="en-US" sz="2000" b="1" dirty="0">
                <a:latin typeface="Verdana" pitchFamily="34" charset="0"/>
                <a:ea typeface="Verdana" pitchFamily="34" charset="0"/>
                <a:cs typeface="Verdana" pitchFamily="34" charset="0"/>
              </a:rPr>
              <a:t> </a:t>
            </a:r>
            <a:r>
              <a:rPr lang="en-US" sz="2000" b="1" dirty="0" smtClean="0">
                <a:latin typeface="Verdana" pitchFamily="34" charset="0"/>
                <a:ea typeface="Verdana" pitchFamily="34" charset="0"/>
                <a:cs typeface="Verdana" pitchFamily="34" charset="0"/>
              </a:rPr>
              <a:t> </a:t>
            </a:r>
            <a:endParaRPr lang="en-US" sz="1600" dirty="0">
              <a:latin typeface="Verdana" pitchFamily="34" charset="0"/>
              <a:ea typeface="Verdana" pitchFamily="34" charset="0"/>
              <a:cs typeface="Verdana" pitchFamily="34" charset="0"/>
            </a:endParaRPr>
          </a:p>
        </p:txBody>
      </p:sp>
      <p:sp>
        <p:nvSpPr>
          <p:cNvPr id="4" name="Right Arrow 3"/>
          <p:cNvSpPr/>
          <p:nvPr/>
        </p:nvSpPr>
        <p:spPr>
          <a:xfrm>
            <a:off x="-314325" y="2400300"/>
            <a:ext cx="590550" cy="533400"/>
          </a:xfrm>
          <a:prstGeom prst="rightArrow">
            <a:avLst>
              <a:gd name="adj1" fmla="val 50000"/>
              <a:gd name="adj2" fmla="val 41133"/>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26933" y="0"/>
            <a:ext cx="9144000" cy="1752600"/>
          </a:xfrm>
          <a:prstGeom prst="rect">
            <a:avLst/>
          </a:prstGeom>
          <a:solidFill>
            <a:schemeClr val="tx2">
              <a:lumMod val="20000"/>
              <a:lumOff val="8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45586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834277"/>
            <a:ext cx="8534400" cy="2585323"/>
          </a:xfrm>
          <a:prstGeom prst="rect">
            <a:avLst/>
          </a:prstGeom>
        </p:spPr>
        <p:txBody>
          <a:bodyPr wrap="square">
            <a:spAutoFit/>
          </a:bodyPr>
          <a:lstStyle/>
          <a:p>
            <a:pPr algn="ctr"/>
            <a:endParaRPr lang="en-US" b="1" dirty="0" smtClean="0">
              <a:latin typeface="Verdana" pitchFamily="34" charset="0"/>
              <a:ea typeface="Verdana" pitchFamily="34" charset="0"/>
              <a:cs typeface="Verdana" pitchFamily="34" charset="0"/>
            </a:endParaRPr>
          </a:p>
          <a:p>
            <a:pPr algn="ctr"/>
            <a:r>
              <a:rPr lang="en-US" sz="3600" b="1" dirty="0" smtClean="0">
                <a:latin typeface="Verdana" pitchFamily="34" charset="0"/>
                <a:ea typeface="Verdana" pitchFamily="34" charset="0"/>
                <a:cs typeface="Verdana" pitchFamily="34" charset="0"/>
              </a:rPr>
              <a:t>Global climate change</a:t>
            </a:r>
          </a:p>
          <a:p>
            <a:pPr algn="ctr"/>
            <a:r>
              <a:rPr lang="en-US" sz="3600" b="1" dirty="0" smtClean="0">
                <a:latin typeface="Verdana" pitchFamily="34" charset="0"/>
                <a:ea typeface="Verdana" pitchFamily="34" charset="0"/>
                <a:cs typeface="Verdana" pitchFamily="34" charset="0"/>
              </a:rPr>
              <a:t> and</a:t>
            </a:r>
            <a:r>
              <a:rPr lang="en-US" sz="3600" b="1" dirty="0" smtClean="0">
                <a:latin typeface="Verdana" pitchFamily="34" charset="0"/>
                <a:ea typeface="Verdana" pitchFamily="34" charset="0"/>
                <a:cs typeface="Verdana" pitchFamily="34" charset="0"/>
              </a:rPr>
              <a:t> </a:t>
            </a:r>
            <a:r>
              <a:rPr lang="en-US" sz="3600" b="1" dirty="0">
                <a:latin typeface="Verdana" pitchFamily="34" charset="0"/>
                <a:ea typeface="Verdana" pitchFamily="34" charset="0"/>
                <a:cs typeface="Verdana" pitchFamily="34" charset="0"/>
              </a:rPr>
              <a:t>f</a:t>
            </a:r>
            <a:r>
              <a:rPr lang="en-US" sz="3600" b="1" dirty="0" smtClean="0">
                <a:latin typeface="Verdana" pitchFamily="34" charset="0"/>
                <a:ea typeface="Verdana" pitchFamily="34" charset="0"/>
                <a:cs typeface="Verdana" pitchFamily="34" charset="0"/>
              </a:rPr>
              <a:t>ood security</a:t>
            </a:r>
            <a:endParaRPr lang="en-US" sz="3600" b="1" dirty="0">
              <a:latin typeface="Verdana" pitchFamily="34" charset="0"/>
              <a:ea typeface="Verdana" pitchFamily="34" charset="0"/>
              <a:cs typeface="Verdana" pitchFamily="34" charset="0"/>
            </a:endParaRPr>
          </a:p>
          <a:p>
            <a:pPr algn="ctr"/>
            <a:r>
              <a:rPr lang="en-US" sz="3600" b="1" dirty="0">
                <a:latin typeface="Verdana" pitchFamily="34" charset="0"/>
                <a:ea typeface="Verdana" pitchFamily="34" charset="0"/>
                <a:cs typeface="Verdana" pitchFamily="34" charset="0"/>
              </a:rPr>
              <a:t>i</a:t>
            </a:r>
            <a:r>
              <a:rPr lang="en-US" sz="3600" b="1" dirty="0" smtClean="0">
                <a:latin typeface="Verdana" pitchFamily="34" charset="0"/>
                <a:ea typeface="Verdana" pitchFamily="34" charset="0"/>
                <a:cs typeface="Verdana" pitchFamily="34" charset="0"/>
              </a:rPr>
              <a:t>s the most important issue for the entire world today</a:t>
            </a:r>
            <a:endParaRPr lang="en-US" sz="3600" b="1" dirty="0">
              <a:latin typeface="Verdana" pitchFamily="34" charset="0"/>
              <a:ea typeface="Verdana" pitchFamily="34" charset="0"/>
              <a:cs typeface="Verdana" pitchFamily="34" charset="0"/>
            </a:endParaRPr>
          </a:p>
        </p:txBody>
      </p:sp>
      <p:sp>
        <p:nvSpPr>
          <p:cNvPr id="3" name="TextBox 2"/>
          <p:cNvSpPr txBox="1"/>
          <p:nvPr/>
        </p:nvSpPr>
        <p:spPr>
          <a:xfrm>
            <a:off x="1676400" y="6249710"/>
            <a:ext cx="5638800" cy="523220"/>
          </a:xfrm>
          <a:prstGeom prst="rect">
            <a:avLst/>
          </a:prstGeom>
          <a:noFill/>
        </p:spPr>
        <p:txBody>
          <a:bodyPr wrap="square" rtlCol="0">
            <a:spAutoFit/>
          </a:bodyPr>
          <a:lstStyle/>
          <a:p>
            <a:pPr algn="ctr"/>
            <a:r>
              <a:rPr lang="en-US" sz="1400" b="1" dirty="0" smtClean="0">
                <a:latin typeface="Verdana" pitchFamily="34" charset="0"/>
                <a:ea typeface="Verdana" pitchFamily="34" charset="0"/>
                <a:cs typeface="Verdana" pitchFamily="34" charset="0"/>
              </a:rPr>
              <a:t>International Conference on Climate Change Impacts </a:t>
            </a:r>
          </a:p>
          <a:p>
            <a:pPr algn="ctr"/>
            <a:r>
              <a:rPr lang="en-US" sz="1400" b="1" dirty="0" smtClean="0">
                <a:latin typeface="Verdana" pitchFamily="34" charset="0"/>
                <a:ea typeface="Verdana" pitchFamily="34" charset="0"/>
                <a:cs typeface="Verdana" pitchFamily="34" charset="0"/>
              </a:rPr>
              <a:t>and Adaptation for Food and </a:t>
            </a:r>
            <a:r>
              <a:rPr lang="en-US" sz="1400" b="1" dirty="0" smtClean="0">
                <a:latin typeface="Verdana" pitchFamily="34" charset="0"/>
                <a:ea typeface="Verdana" pitchFamily="34" charset="0"/>
                <a:cs typeface="Verdana" pitchFamily="34" charset="0"/>
              </a:rPr>
              <a:t>Environmental Security</a:t>
            </a:r>
            <a:endParaRPr lang="en-US" sz="1400" b="1" dirty="0" smtClean="0">
              <a:latin typeface="Verdana" pitchFamily="34" charset="0"/>
              <a:ea typeface="Verdana" pitchFamily="34" charset="0"/>
              <a:cs typeface="Verdana" pitchFamily="34" charset="0"/>
            </a:endParaRPr>
          </a:p>
        </p:txBody>
      </p:sp>
      <p:pic>
        <p:nvPicPr>
          <p:cNvPr id="4" name="Picture 2" descr="C:\Users\peter\Desktop\illustrations\banner  12.png"/>
          <p:cNvPicPr>
            <a:picLocks noChangeAspect="1" noChangeArrowheads="1"/>
          </p:cNvPicPr>
          <p:nvPr/>
        </p:nvPicPr>
        <p:blipFill rotWithShape="1">
          <a:blip r:embed="rId2">
            <a:extLst>
              <a:ext uri="{28A0092B-C50C-407E-A947-70E740481C1C}">
                <a14:useLocalDpi xmlns:a14="http://schemas.microsoft.com/office/drawing/2010/main" val="0"/>
              </a:ext>
            </a:extLst>
          </a:blip>
          <a:srcRect l="2065" r="78926" b="30676"/>
          <a:stretch/>
        </p:blipFill>
        <p:spPr bwMode="auto">
          <a:xfrm>
            <a:off x="3581400" y="152400"/>
            <a:ext cx="175260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2665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827"/>
          <a:stretch/>
        </p:blipFill>
        <p:spPr bwMode="auto">
          <a:xfrm>
            <a:off x="214148" y="160612"/>
            <a:ext cx="8929851" cy="669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1143000"/>
            <a:ext cx="1905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peter\Desktop\illustrations\ocean lag ed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60399" y="2423292"/>
            <a:ext cx="1618593" cy="121394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peter\Desktop\illustrations\my illustration porfolio\aerosol cooling night sk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73311" y="3733800"/>
            <a:ext cx="1689689" cy="10241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849" y="918920"/>
            <a:ext cx="228600" cy="5939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99849" y="1078468"/>
            <a:ext cx="1371600" cy="369332"/>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o</a:t>
            </a:r>
          </a:p>
        </p:txBody>
      </p:sp>
      <p:sp>
        <p:nvSpPr>
          <p:cNvPr id="8" name="TextBox 7"/>
          <p:cNvSpPr txBox="1"/>
          <p:nvPr/>
        </p:nvSpPr>
        <p:spPr>
          <a:xfrm>
            <a:off x="76200" y="1813521"/>
            <a:ext cx="1371600" cy="369332"/>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o</a:t>
            </a:r>
          </a:p>
        </p:txBody>
      </p:sp>
      <p:sp>
        <p:nvSpPr>
          <p:cNvPr id="9" name="TextBox 8"/>
          <p:cNvSpPr txBox="1"/>
          <p:nvPr/>
        </p:nvSpPr>
        <p:spPr>
          <a:xfrm>
            <a:off x="99849" y="2845598"/>
            <a:ext cx="1371600" cy="369332"/>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o</a:t>
            </a:r>
          </a:p>
        </p:txBody>
      </p:sp>
      <p:sp>
        <p:nvSpPr>
          <p:cNvPr id="10" name="TextBox 9"/>
          <p:cNvSpPr txBox="1"/>
          <p:nvPr/>
        </p:nvSpPr>
        <p:spPr>
          <a:xfrm>
            <a:off x="99849" y="3419269"/>
            <a:ext cx="1371600" cy="369332"/>
          </a:xfrm>
          <a:prstGeom prst="rect">
            <a:avLst/>
          </a:prstGeom>
          <a:noFill/>
        </p:spPr>
        <p:txBody>
          <a:bodyPr wrap="square" rtlCol="0">
            <a:spAutoFit/>
          </a:bodyPr>
          <a:lstStyle/>
          <a:p>
            <a:r>
              <a:rPr lang="en-US" b="1" dirty="0"/>
              <a:t>o</a:t>
            </a:r>
          </a:p>
        </p:txBody>
      </p:sp>
      <p:sp>
        <p:nvSpPr>
          <p:cNvPr id="11" name="TextBox 10"/>
          <p:cNvSpPr txBox="1"/>
          <p:nvPr/>
        </p:nvSpPr>
        <p:spPr>
          <a:xfrm>
            <a:off x="99849" y="4364628"/>
            <a:ext cx="1371600" cy="369332"/>
          </a:xfrm>
          <a:prstGeom prst="rect">
            <a:avLst/>
          </a:prstGeom>
          <a:noFill/>
        </p:spPr>
        <p:txBody>
          <a:bodyPr wrap="square" rtlCol="0">
            <a:spAutoFit/>
          </a:bodyPr>
          <a:lstStyle/>
          <a:p>
            <a:r>
              <a:rPr lang="en-US" b="1" dirty="0"/>
              <a:t>o</a:t>
            </a:r>
          </a:p>
        </p:txBody>
      </p:sp>
      <p:sp>
        <p:nvSpPr>
          <p:cNvPr id="12" name="TextBox 11"/>
          <p:cNvSpPr txBox="1"/>
          <p:nvPr/>
        </p:nvSpPr>
        <p:spPr>
          <a:xfrm>
            <a:off x="119555" y="4906494"/>
            <a:ext cx="1371600" cy="369332"/>
          </a:xfrm>
          <a:prstGeom prst="rect">
            <a:avLst/>
          </a:prstGeom>
          <a:noFill/>
        </p:spPr>
        <p:txBody>
          <a:bodyPr wrap="square" rtlCol="0">
            <a:spAutoFit/>
          </a:bodyPr>
          <a:lstStyle/>
          <a:p>
            <a:r>
              <a:rPr lang="en-US" b="1" dirty="0"/>
              <a:t>o</a:t>
            </a: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0427" y="4864137"/>
            <a:ext cx="1555456" cy="1045394"/>
          </a:xfrm>
          <a:prstGeom prst="rect">
            <a:avLst/>
          </a:prstGeom>
        </p:spPr>
      </p:pic>
      <p:sp>
        <p:nvSpPr>
          <p:cNvPr id="14" name="TextBox 13"/>
          <p:cNvSpPr txBox="1"/>
          <p:nvPr/>
        </p:nvSpPr>
        <p:spPr>
          <a:xfrm>
            <a:off x="5943600" y="5947419"/>
            <a:ext cx="1676400" cy="707886"/>
          </a:xfrm>
          <a:prstGeom prst="rect">
            <a:avLst/>
          </a:prstGeom>
          <a:solidFill>
            <a:schemeClr val="bg1"/>
          </a:solidFill>
        </p:spPr>
        <p:txBody>
          <a:bodyPr wrap="square" rtlCol="0">
            <a:spAutoFit/>
          </a:bodyPr>
          <a:lstStyle/>
          <a:p>
            <a:r>
              <a:rPr lang="en-US" sz="4000" b="1" u="sng" dirty="0" smtClean="0"/>
              <a:t>3.0</a:t>
            </a:r>
            <a:r>
              <a:rPr lang="en-US" sz="4000" b="1" u="sng" dirty="0" smtClean="0">
                <a:latin typeface="Calibri"/>
                <a:cs typeface="Calibri"/>
              </a:rPr>
              <a:t>°</a:t>
            </a:r>
            <a:r>
              <a:rPr lang="en-US" sz="4000" b="1" u="sng" dirty="0" smtClean="0"/>
              <a:t>C </a:t>
            </a:r>
            <a:endParaRPr lang="en-US" sz="4000" b="1" u="sng" dirty="0"/>
          </a:p>
        </p:txBody>
      </p:sp>
      <p:cxnSp>
        <p:nvCxnSpPr>
          <p:cNvPr id="7" name="Straight Connector 6"/>
          <p:cNvCxnSpPr/>
          <p:nvPr/>
        </p:nvCxnSpPr>
        <p:spPr>
          <a:xfrm>
            <a:off x="457200" y="1403131"/>
            <a:ext cx="2286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886200" y="1752600"/>
            <a:ext cx="1600200"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3770586" y="1813521"/>
            <a:ext cx="1602828" cy="338554"/>
          </a:xfrm>
          <a:prstGeom prst="rect">
            <a:avLst/>
          </a:prstGeom>
          <a:noFill/>
        </p:spPr>
        <p:txBody>
          <a:bodyPr wrap="square" rtlCol="0">
            <a:spAutoFit/>
          </a:bodyPr>
          <a:lstStyle/>
          <a:p>
            <a:r>
              <a:rPr lang="en-US" sz="1600" b="1" dirty="0" smtClean="0">
                <a:latin typeface="Verdana" pitchFamily="34" charset="0"/>
                <a:ea typeface="Verdana" pitchFamily="34" charset="0"/>
                <a:cs typeface="Verdana" pitchFamily="34" charset="0"/>
              </a:rPr>
              <a:t>emissions</a:t>
            </a:r>
            <a:endParaRPr lang="en-US" sz="1600" b="1" dirty="0">
              <a:latin typeface="Verdana" pitchFamily="34" charset="0"/>
              <a:ea typeface="Verdana" pitchFamily="34" charset="0"/>
              <a:cs typeface="Verdana" pitchFamily="34" charset="0"/>
            </a:endParaRPr>
          </a:p>
        </p:txBody>
      </p:sp>
      <p:sp>
        <p:nvSpPr>
          <p:cNvPr id="27" name="Rectangle 26"/>
          <p:cNvSpPr/>
          <p:nvPr/>
        </p:nvSpPr>
        <p:spPr>
          <a:xfrm>
            <a:off x="381000" y="1937266"/>
            <a:ext cx="2971800" cy="653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p:cNvCxnSpPr/>
          <p:nvPr/>
        </p:nvCxnSpPr>
        <p:spPr>
          <a:xfrm>
            <a:off x="1471449" y="4245851"/>
            <a:ext cx="13335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81000" y="1816149"/>
            <a:ext cx="5410200" cy="584775"/>
          </a:xfrm>
          <a:prstGeom prst="rect">
            <a:avLst/>
          </a:prstGeom>
          <a:solidFill>
            <a:schemeClr val="bg1"/>
          </a:solidFill>
        </p:spPr>
        <p:txBody>
          <a:bodyPr wrap="square" rtlCol="0">
            <a:spAutoFit/>
          </a:bodyPr>
          <a:lstStyle/>
          <a:p>
            <a:r>
              <a:rPr lang="en-US" sz="1600" b="1" dirty="0" smtClean="0">
                <a:latin typeface="Verdana" pitchFamily="34" charset="0"/>
                <a:ea typeface="Verdana" pitchFamily="34" charset="0"/>
                <a:cs typeface="Verdana" pitchFamily="34" charset="0"/>
              </a:rPr>
              <a:t>Fastest emissions reduction to atmospheric greenhouse gas stabilization </a:t>
            </a:r>
            <a:endParaRPr lang="en-US" sz="1600" b="1" dirty="0">
              <a:latin typeface="Verdana" pitchFamily="34" charset="0"/>
              <a:ea typeface="Verdana" pitchFamily="34" charset="0"/>
              <a:cs typeface="Verdana" pitchFamily="34" charset="0"/>
            </a:endParaRPr>
          </a:p>
        </p:txBody>
      </p:sp>
      <p:cxnSp>
        <p:nvCxnSpPr>
          <p:cNvPr id="19" name="Straight Connector 18"/>
          <p:cNvCxnSpPr/>
          <p:nvPr/>
        </p:nvCxnSpPr>
        <p:spPr>
          <a:xfrm>
            <a:off x="468367" y="2108535"/>
            <a:ext cx="3132083"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2667000"/>
            <a:ext cx="5018033" cy="584775"/>
          </a:xfrm>
          <a:prstGeom prst="rect">
            <a:avLst/>
          </a:prstGeom>
          <a:solidFill>
            <a:schemeClr val="bg1"/>
          </a:solidFill>
        </p:spPr>
        <p:txBody>
          <a:bodyPr wrap="square" rtlCol="0">
            <a:spAutoFit/>
          </a:bodyPr>
          <a:lstStyle/>
          <a:p>
            <a:r>
              <a:rPr lang="en-US" sz="1600" b="1" dirty="0" smtClean="0">
                <a:latin typeface="Verdana" pitchFamily="34" charset="0"/>
                <a:ea typeface="Verdana" pitchFamily="34" charset="0"/>
                <a:cs typeface="Verdana" pitchFamily="34" charset="0"/>
              </a:rPr>
              <a:t>Ocean heat lag  delayed warming</a:t>
            </a:r>
          </a:p>
          <a:p>
            <a:r>
              <a:rPr lang="en-US" sz="1600" b="1" dirty="0" smtClean="0">
                <a:latin typeface="Verdana" pitchFamily="34" charset="0"/>
                <a:ea typeface="Verdana" pitchFamily="34" charset="0"/>
                <a:cs typeface="Verdana" pitchFamily="34" charset="0"/>
              </a:rPr>
              <a:t> </a:t>
            </a:r>
            <a:endParaRPr lang="en-US" sz="1600" b="1" dirty="0">
              <a:latin typeface="Verdana" pitchFamily="34" charset="0"/>
              <a:ea typeface="Verdana" pitchFamily="34" charset="0"/>
              <a:cs typeface="Verdana" pitchFamily="34" charset="0"/>
            </a:endParaRPr>
          </a:p>
        </p:txBody>
      </p:sp>
      <p:cxnSp>
        <p:nvCxnSpPr>
          <p:cNvPr id="28" name="Straight Connector 27"/>
          <p:cNvCxnSpPr/>
          <p:nvPr/>
        </p:nvCxnSpPr>
        <p:spPr>
          <a:xfrm>
            <a:off x="500226" y="3020547"/>
            <a:ext cx="16809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097" name="Rectangle 4096"/>
          <p:cNvSpPr/>
          <p:nvPr/>
        </p:nvSpPr>
        <p:spPr>
          <a:xfrm>
            <a:off x="356038" y="3429000"/>
            <a:ext cx="5435162" cy="8168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1" name="TextBox 4100"/>
          <p:cNvSpPr txBox="1"/>
          <p:nvPr/>
        </p:nvSpPr>
        <p:spPr>
          <a:xfrm>
            <a:off x="356038" y="3287410"/>
            <a:ext cx="5322833" cy="1077218"/>
          </a:xfrm>
          <a:prstGeom prst="rect">
            <a:avLst/>
          </a:prstGeom>
          <a:noFill/>
        </p:spPr>
        <p:txBody>
          <a:bodyPr wrap="square" rtlCol="0">
            <a:spAutoFit/>
          </a:bodyPr>
          <a:lstStyle/>
          <a:p>
            <a:r>
              <a:rPr lang="en-US" sz="1600" b="1" dirty="0" smtClean="0">
                <a:latin typeface="Verdana" pitchFamily="34" charset="0"/>
                <a:ea typeface="Verdana" pitchFamily="34" charset="0"/>
                <a:cs typeface="Verdana" pitchFamily="34" charset="0"/>
              </a:rPr>
              <a:t>Aerosol cooling (air pollution) deferred warming will be unmasked when fossil  fuels are replaced with clean zero carbon clean energy </a:t>
            </a:r>
            <a:endParaRPr lang="en-US" sz="1600" b="1" dirty="0">
              <a:latin typeface="Verdana" pitchFamily="34" charset="0"/>
              <a:ea typeface="Verdana" pitchFamily="34" charset="0"/>
              <a:cs typeface="Verdana" pitchFamily="34" charset="0"/>
            </a:endParaRPr>
          </a:p>
        </p:txBody>
      </p:sp>
      <p:cxnSp>
        <p:nvCxnSpPr>
          <p:cNvPr id="38" name="Straight Connector 37"/>
          <p:cNvCxnSpPr/>
          <p:nvPr/>
        </p:nvCxnSpPr>
        <p:spPr>
          <a:xfrm>
            <a:off x="468367" y="3597567"/>
            <a:ext cx="16809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102" name="Rectangle 4101"/>
          <p:cNvSpPr/>
          <p:nvPr/>
        </p:nvSpPr>
        <p:spPr>
          <a:xfrm>
            <a:off x="76200" y="2845598"/>
            <a:ext cx="252249" cy="4061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3" name="TextBox 4102"/>
          <p:cNvSpPr txBox="1"/>
          <p:nvPr/>
        </p:nvSpPr>
        <p:spPr>
          <a:xfrm>
            <a:off x="89338" y="2639979"/>
            <a:ext cx="533400" cy="338554"/>
          </a:xfrm>
          <a:prstGeom prst="rect">
            <a:avLst/>
          </a:prstGeom>
          <a:noFill/>
        </p:spPr>
        <p:txBody>
          <a:bodyPr wrap="square" rtlCol="0">
            <a:spAutoFit/>
          </a:bodyPr>
          <a:lstStyle/>
          <a:p>
            <a:r>
              <a:rPr lang="en-US" sz="1600" b="1" dirty="0" smtClean="0">
                <a:latin typeface="Verdana" pitchFamily="34" charset="0"/>
                <a:ea typeface="Verdana" pitchFamily="34" charset="0"/>
                <a:cs typeface="Verdana" pitchFamily="34" charset="0"/>
              </a:rPr>
              <a:t>o</a:t>
            </a:r>
            <a:endParaRPr lang="en-US" sz="1600" b="1" dirty="0">
              <a:latin typeface="Verdana" pitchFamily="34" charset="0"/>
              <a:ea typeface="Verdana" pitchFamily="34" charset="0"/>
              <a:cs typeface="Verdana" pitchFamily="34" charset="0"/>
            </a:endParaRPr>
          </a:p>
        </p:txBody>
      </p:sp>
      <p:sp>
        <p:nvSpPr>
          <p:cNvPr id="41" name="TextBox 40"/>
          <p:cNvSpPr txBox="1"/>
          <p:nvPr/>
        </p:nvSpPr>
        <p:spPr>
          <a:xfrm>
            <a:off x="76200" y="3276548"/>
            <a:ext cx="235169" cy="523220"/>
          </a:xfrm>
          <a:prstGeom prst="rect">
            <a:avLst/>
          </a:prstGeom>
          <a:solidFill>
            <a:schemeClr val="bg1"/>
          </a:solidFill>
        </p:spPr>
        <p:txBody>
          <a:bodyPr wrap="square" rtlCol="0">
            <a:spAutoFit/>
          </a:bodyPr>
          <a:lstStyle/>
          <a:p>
            <a:r>
              <a:rPr lang="en-US" sz="1200" b="1" dirty="0" smtClean="0">
                <a:latin typeface="Verdana" pitchFamily="34" charset="0"/>
                <a:ea typeface="Verdana" pitchFamily="34" charset="0"/>
                <a:cs typeface="Verdana" pitchFamily="34" charset="0"/>
              </a:rPr>
              <a:t>O</a:t>
            </a:r>
          </a:p>
          <a:p>
            <a:endParaRPr lang="en-US" sz="1600" b="1" dirty="0">
              <a:latin typeface="Verdana" pitchFamily="34" charset="0"/>
              <a:ea typeface="Verdana" pitchFamily="34" charset="0"/>
              <a:cs typeface="Verdana" pitchFamily="34" charset="0"/>
            </a:endParaRPr>
          </a:p>
        </p:txBody>
      </p:sp>
      <p:sp>
        <p:nvSpPr>
          <p:cNvPr id="4104" name="Rectangle 4103"/>
          <p:cNvSpPr/>
          <p:nvPr/>
        </p:nvSpPr>
        <p:spPr>
          <a:xfrm>
            <a:off x="381000" y="4932770"/>
            <a:ext cx="5410200" cy="10146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5" name="TextBox 4104"/>
          <p:cNvSpPr txBox="1"/>
          <p:nvPr/>
        </p:nvSpPr>
        <p:spPr>
          <a:xfrm>
            <a:off x="313012" y="4932770"/>
            <a:ext cx="5297871" cy="584775"/>
          </a:xfrm>
          <a:prstGeom prst="rect">
            <a:avLst/>
          </a:prstGeom>
          <a:noFill/>
        </p:spPr>
        <p:txBody>
          <a:bodyPr wrap="square" rtlCol="0">
            <a:spAutoFit/>
          </a:bodyPr>
          <a:lstStyle/>
          <a:p>
            <a:r>
              <a:rPr lang="en-US" sz="1600" b="1" dirty="0" smtClean="0">
                <a:latin typeface="Verdana" pitchFamily="34" charset="0"/>
                <a:ea typeface="Verdana" pitchFamily="34" charset="0"/>
                <a:cs typeface="Verdana" pitchFamily="34" charset="0"/>
              </a:rPr>
              <a:t>Carbon feedbacks  (terrestrial only) from a warming of 2.2°C</a:t>
            </a:r>
            <a:endParaRPr lang="en-US" sz="1600" b="1" dirty="0">
              <a:latin typeface="Verdana" pitchFamily="34" charset="0"/>
              <a:ea typeface="Verdana" pitchFamily="34" charset="0"/>
              <a:cs typeface="Verdana" pitchFamily="34" charset="0"/>
            </a:endParaRPr>
          </a:p>
        </p:txBody>
      </p:sp>
      <p:cxnSp>
        <p:nvCxnSpPr>
          <p:cNvPr id="26" name="Straight Connector 25"/>
          <p:cNvCxnSpPr/>
          <p:nvPr/>
        </p:nvCxnSpPr>
        <p:spPr>
          <a:xfrm>
            <a:off x="457200" y="5225157"/>
            <a:ext cx="1981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107" name="Picture 410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2" y="-9304"/>
            <a:ext cx="9142858" cy="6857143"/>
          </a:xfrm>
          <a:prstGeom prst="rect">
            <a:avLst/>
          </a:prstGeom>
        </p:spPr>
      </p:pic>
      <p:sp>
        <p:nvSpPr>
          <p:cNvPr id="5" name="Rectangle 4"/>
          <p:cNvSpPr/>
          <p:nvPr/>
        </p:nvSpPr>
        <p:spPr>
          <a:xfrm>
            <a:off x="5943600" y="2959387"/>
            <a:ext cx="838200" cy="3280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5945875" y="2655484"/>
            <a:ext cx="838200" cy="338554"/>
          </a:xfrm>
          <a:prstGeom prst="rect">
            <a:avLst/>
          </a:prstGeom>
          <a:noFill/>
        </p:spPr>
        <p:txBody>
          <a:bodyPr wrap="square" rtlCol="0">
            <a:spAutoFit/>
          </a:bodyPr>
          <a:lstStyle/>
          <a:p>
            <a:r>
              <a:rPr lang="en-US" sz="1600" b="1" dirty="0" smtClean="0">
                <a:latin typeface="Verdana" pitchFamily="34" charset="0"/>
                <a:ea typeface="Verdana" pitchFamily="34" charset="0"/>
                <a:cs typeface="Verdana" pitchFamily="34" charset="0"/>
              </a:rPr>
              <a:t>0.6</a:t>
            </a:r>
            <a:r>
              <a:rPr lang="en-US" sz="1600" b="1" dirty="0" smtClean="0">
                <a:latin typeface="Calibri"/>
                <a:ea typeface="Verdana" pitchFamily="34" charset="0"/>
                <a:cs typeface="Calibri"/>
              </a:rPr>
              <a:t>°</a:t>
            </a:r>
            <a:r>
              <a:rPr lang="en-US" sz="1600" b="1" dirty="0" smtClean="0">
                <a:latin typeface="Verdana" pitchFamily="34" charset="0"/>
                <a:ea typeface="Verdana" pitchFamily="34" charset="0"/>
                <a:cs typeface="Verdana" pitchFamily="34" charset="0"/>
              </a:rPr>
              <a:t>C</a:t>
            </a:r>
            <a:endParaRPr lang="en-US" sz="1600" b="1" dirty="0">
              <a:latin typeface="Verdana" pitchFamily="34" charset="0"/>
              <a:ea typeface="Verdana" pitchFamily="34" charset="0"/>
              <a:cs typeface="Verdana" pitchFamily="34" charset="0"/>
            </a:endParaRPr>
          </a:p>
        </p:txBody>
      </p:sp>
      <p:sp>
        <p:nvSpPr>
          <p:cNvPr id="16" name="Rectangle 15"/>
          <p:cNvSpPr/>
          <p:nvPr/>
        </p:nvSpPr>
        <p:spPr>
          <a:xfrm>
            <a:off x="7060399" y="2264033"/>
            <a:ext cx="1702601" cy="13893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5943600" y="1263134"/>
            <a:ext cx="838200" cy="4254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838219" y="1157111"/>
            <a:ext cx="1053511" cy="4247317"/>
          </a:xfrm>
          <a:prstGeom prst="rect">
            <a:avLst/>
          </a:prstGeom>
          <a:noFill/>
        </p:spPr>
        <p:txBody>
          <a:bodyPr wrap="square" rtlCol="0">
            <a:spAutoFit/>
          </a:bodyPr>
          <a:lstStyle/>
          <a:p>
            <a:r>
              <a:rPr lang="en-US" b="1" dirty="0" smtClean="0">
                <a:latin typeface="Verdana" pitchFamily="34" charset="0"/>
                <a:ea typeface="Verdana" pitchFamily="34" charset="0"/>
                <a:cs typeface="Verdana" pitchFamily="34" charset="0"/>
              </a:rPr>
              <a:t>0.8°C</a:t>
            </a:r>
          </a:p>
          <a:p>
            <a:endParaRPr lang="en-US" b="1" dirty="0">
              <a:latin typeface="Verdana" pitchFamily="34" charset="0"/>
              <a:ea typeface="Verdana" pitchFamily="34" charset="0"/>
              <a:cs typeface="Verdana" pitchFamily="34" charset="0"/>
            </a:endParaRPr>
          </a:p>
          <a:p>
            <a:endParaRPr lang="en-US" b="1" dirty="0" smtClean="0">
              <a:latin typeface="Verdana" pitchFamily="34" charset="0"/>
              <a:ea typeface="Verdana" pitchFamily="34" charset="0"/>
              <a:cs typeface="Verdana" pitchFamily="34" charset="0"/>
            </a:endParaRPr>
          </a:p>
          <a:p>
            <a:r>
              <a:rPr lang="en-US" b="1" dirty="0" smtClean="0">
                <a:latin typeface="Verdana" pitchFamily="34" charset="0"/>
                <a:ea typeface="Verdana" pitchFamily="34" charset="0"/>
                <a:cs typeface="Verdana" pitchFamily="34" charset="0"/>
              </a:rPr>
              <a:t>0.4</a:t>
            </a:r>
            <a:r>
              <a:rPr lang="en-US" b="1" dirty="0" smtClean="0">
                <a:latin typeface="Calibri"/>
                <a:ea typeface="Verdana" pitchFamily="34" charset="0"/>
                <a:cs typeface="Verdana" pitchFamily="34" charset="0"/>
              </a:rPr>
              <a:t>°</a:t>
            </a:r>
            <a:r>
              <a:rPr lang="en-US" b="1" dirty="0" smtClean="0">
                <a:latin typeface="Verdana" pitchFamily="34" charset="0"/>
                <a:ea typeface="Verdana" pitchFamily="34" charset="0"/>
                <a:cs typeface="Verdana" pitchFamily="34" charset="0"/>
              </a:rPr>
              <a:t>C</a:t>
            </a:r>
          </a:p>
          <a:p>
            <a:endParaRPr lang="en-US" dirty="0">
              <a:latin typeface="Verdana" pitchFamily="34" charset="0"/>
              <a:ea typeface="Verdana" pitchFamily="34" charset="0"/>
              <a:cs typeface="Verdana" pitchFamily="34" charset="0"/>
            </a:endParaRPr>
          </a:p>
          <a:p>
            <a:r>
              <a:rPr lang="en-US" b="1" dirty="0" smtClean="0">
                <a:latin typeface="Verdana" pitchFamily="34" charset="0"/>
                <a:ea typeface="Verdana" pitchFamily="34" charset="0"/>
                <a:cs typeface="Verdana" pitchFamily="34" charset="0"/>
              </a:rPr>
              <a:t>0.6</a:t>
            </a:r>
            <a:r>
              <a:rPr lang="en-US" b="1" dirty="0" smtClean="0">
                <a:latin typeface="Calibri"/>
                <a:ea typeface="Verdana" pitchFamily="34" charset="0"/>
                <a:cs typeface="Verdana" pitchFamily="34" charset="0"/>
              </a:rPr>
              <a:t>°</a:t>
            </a:r>
            <a:r>
              <a:rPr lang="en-US" b="1" dirty="0" smtClean="0">
                <a:latin typeface="Verdana" pitchFamily="34" charset="0"/>
                <a:ea typeface="Verdana" pitchFamily="34" charset="0"/>
                <a:cs typeface="Verdana" pitchFamily="34" charset="0"/>
              </a:rPr>
              <a:t>C</a:t>
            </a:r>
          </a:p>
          <a:p>
            <a:endParaRPr lang="en-US" b="1" dirty="0">
              <a:latin typeface="Verdana" pitchFamily="34" charset="0"/>
              <a:ea typeface="Verdana" pitchFamily="34" charset="0"/>
              <a:cs typeface="Verdana" pitchFamily="34" charset="0"/>
            </a:endParaRPr>
          </a:p>
          <a:p>
            <a:endParaRPr lang="en-US" b="1" dirty="0" smtClean="0">
              <a:latin typeface="Verdana" pitchFamily="34" charset="0"/>
              <a:ea typeface="Verdana" pitchFamily="34" charset="0"/>
              <a:cs typeface="Verdana" pitchFamily="34" charset="0"/>
            </a:endParaRPr>
          </a:p>
          <a:p>
            <a:endParaRPr lang="en-US" b="1" dirty="0">
              <a:latin typeface="Verdana" pitchFamily="34" charset="0"/>
              <a:ea typeface="Verdana" pitchFamily="34" charset="0"/>
              <a:cs typeface="Verdana" pitchFamily="34" charset="0"/>
            </a:endParaRPr>
          </a:p>
          <a:p>
            <a:r>
              <a:rPr lang="en-US" b="1" dirty="0" smtClean="0">
                <a:latin typeface="Verdana" pitchFamily="34" charset="0"/>
                <a:ea typeface="Verdana" pitchFamily="34" charset="0"/>
                <a:cs typeface="Verdana" pitchFamily="34" charset="0"/>
              </a:rPr>
              <a:t>0.4</a:t>
            </a:r>
            <a:r>
              <a:rPr lang="en-US" b="1" dirty="0" smtClean="0">
                <a:latin typeface="Calibri"/>
                <a:ea typeface="Verdana" pitchFamily="34" charset="0"/>
                <a:cs typeface="Verdana" pitchFamily="34" charset="0"/>
              </a:rPr>
              <a:t>°</a:t>
            </a:r>
            <a:r>
              <a:rPr lang="en-US" b="1" dirty="0" smtClean="0">
                <a:latin typeface="Verdana" pitchFamily="34" charset="0"/>
                <a:ea typeface="Verdana" pitchFamily="34" charset="0"/>
                <a:cs typeface="Verdana" pitchFamily="34" charset="0"/>
              </a:rPr>
              <a:t>C</a:t>
            </a:r>
          </a:p>
          <a:p>
            <a:endParaRPr lang="en-US" b="1" dirty="0">
              <a:latin typeface="Verdana" pitchFamily="34" charset="0"/>
              <a:ea typeface="Verdana" pitchFamily="34" charset="0"/>
              <a:cs typeface="Verdana" pitchFamily="34" charset="0"/>
            </a:endParaRPr>
          </a:p>
          <a:p>
            <a:endParaRPr lang="en-US" b="1" dirty="0" smtClean="0">
              <a:latin typeface="Verdana" pitchFamily="34" charset="0"/>
              <a:ea typeface="Verdana" pitchFamily="34" charset="0"/>
              <a:cs typeface="Verdana" pitchFamily="34" charset="0"/>
            </a:endParaRPr>
          </a:p>
          <a:p>
            <a:r>
              <a:rPr lang="en-US" b="1" dirty="0" smtClean="0">
                <a:latin typeface="Verdana" pitchFamily="34" charset="0"/>
                <a:ea typeface="Verdana" pitchFamily="34" charset="0"/>
                <a:cs typeface="Verdana" pitchFamily="34" charset="0"/>
              </a:rPr>
              <a:t>2.2</a:t>
            </a:r>
            <a:r>
              <a:rPr lang="en-US" b="1" dirty="0" smtClean="0">
                <a:latin typeface="Calibri"/>
                <a:ea typeface="Verdana" pitchFamily="34" charset="0"/>
                <a:cs typeface="Verdana" pitchFamily="34" charset="0"/>
              </a:rPr>
              <a:t>°</a:t>
            </a:r>
            <a:r>
              <a:rPr lang="en-US" b="1" dirty="0" smtClean="0">
                <a:latin typeface="Verdana" pitchFamily="34" charset="0"/>
                <a:ea typeface="Verdana" pitchFamily="34" charset="0"/>
                <a:cs typeface="Verdana" pitchFamily="34" charset="0"/>
              </a:rPr>
              <a:t>C</a:t>
            </a:r>
            <a:endParaRPr lang="en-US" b="1" dirty="0">
              <a:latin typeface="Verdana" pitchFamily="34" charset="0"/>
              <a:ea typeface="Verdana" pitchFamily="34" charset="0"/>
              <a:cs typeface="Verdana" pitchFamily="34" charset="0"/>
            </a:endParaRPr>
          </a:p>
          <a:p>
            <a:endParaRPr lang="en-US" b="1" dirty="0">
              <a:latin typeface="Verdana" pitchFamily="34" charset="0"/>
              <a:ea typeface="Verdana" pitchFamily="34" charset="0"/>
              <a:cs typeface="Verdana" pitchFamily="34" charset="0"/>
            </a:endParaRPr>
          </a:p>
          <a:p>
            <a:r>
              <a:rPr lang="en-US" b="1" dirty="0" smtClean="0">
                <a:latin typeface="Verdana" pitchFamily="34" charset="0"/>
                <a:ea typeface="Verdana" pitchFamily="34" charset="0"/>
                <a:cs typeface="Verdana" pitchFamily="34" charset="0"/>
              </a:rPr>
              <a:t>0.8</a:t>
            </a:r>
            <a:r>
              <a:rPr lang="en-US" b="1" dirty="0" smtClean="0">
                <a:latin typeface="Calibri"/>
                <a:ea typeface="Verdana" pitchFamily="34" charset="0"/>
                <a:cs typeface="Verdana" pitchFamily="34" charset="0"/>
              </a:rPr>
              <a:t>°</a:t>
            </a:r>
            <a:r>
              <a:rPr lang="en-US" b="1" dirty="0" smtClean="0">
                <a:latin typeface="Verdana" pitchFamily="34" charset="0"/>
                <a:ea typeface="Verdana" pitchFamily="34" charset="0"/>
                <a:cs typeface="Verdana" pitchFamily="34" charset="0"/>
              </a:rPr>
              <a:t>C</a:t>
            </a:r>
            <a:endParaRPr lang="en-US" b="1" dirty="0">
              <a:latin typeface="Verdana" pitchFamily="34" charset="0"/>
              <a:ea typeface="Verdana" pitchFamily="34" charset="0"/>
              <a:cs typeface="Verdana" pitchFamily="34" charset="0"/>
            </a:endParaRPr>
          </a:p>
        </p:txBody>
      </p:sp>
      <p:cxnSp>
        <p:nvCxnSpPr>
          <p:cNvPr id="24" name="Straight Connector 23"/>
          <p:cNvCxnSpPr/>
          <p:nvPr/>
        </p:nvCxnSpPr>
        <p:spPr>
          <a:xfrm>
            <a:off x="76200" y="1676400"/>
            <a:ext cx="67686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23068" y="2407526"/>
            <a:ext cx="67686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99849" y="3151868"/>
            <a:ext cx="67686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6200" y="4364628"/>
            <a:ext cx="67686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99849" y="4824083"/>
            <a:ext cx="6768662"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123068" y="4479291"/>
            <a:ext cx="257932" cy="18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7060399" y="3733800"/>
            <a:ext cx="1677230" cy="10241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rotWithShape="1">
          <a:blip r:embed="rId9" cstate="print">
            <a:extLst>
              <a:ext uri="{28A0092B-C50C-407E-A947-70E740481C1C}">
                <a14:useLocalDpi xmlns:a14="http://schemas.microsoft.com/office/drawing/2010/main" val="0"/>
              </a:ext>
            </a:extLst>
          </a:blip>
          <a:srcRect l="16265" r="17594" b="15728"/>
          <a:stretch/>
        </p:blipFill>
        <p:spPr>
          <a:xfrm>
            <a:off x="7454350" y="3739868"/>
            <a:ext cx="1065358" cy="1018034"/>
          </a:xfrm>
          <a:prstGeom prst="rect">
            <a:avLst/>
          </a:prstGeom>
        </p:spPr>
      </p:pic>
      <p:sp>
        <p:nvSpPr>
          <p:cNvPr id="42" name="Rectangle 41"/>
          <p:cNvSpPr/>
          <p:nvPr/>
        </p:nvSpPr>
        <p:spPr>
          <a:xfrm>
            <a:off x="6938065" y="1078468"/>
            <a:ext cx="1787262" cy="1185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rotWithShape="1">
          <a:blip r:embed="rId10" cstate="print">
            <a:extLst>
              <a:ext uri="{28A0092B-C50C-407E-A947-70E740481C1C}">
                <a14:useLocalDpi xmlns:a14="http://schemas.microsoft.com/office/drawing/2010/main" val="0"/>
              </a:ext>
            </a:extLst>
          </a:blip>
          <a:srcRect l="16229" t="12796" r="20010" b="9445"/>
          <a:stretch/>
        </p:blipFill>
        <p:spPr>
          <a:xfrm>
            <a:off x="7287534" y="1403131"/>
            <a:ext cx="1475466" cy="1098334"/>
          </a:xfrm>
          <a:prstGeom prst="rect">
            <a:avLst/>
          </a:prstGeom>
        </p:spPr>
      </p:pic>
      <p:sp>
        <p:nvSpPr>
          <p:cNvPr id="43" name="Rectangle 42"/>
          <p:cNvSpPr/>
          <p:nvPr/>
        </p:nvSpPr>
        <p:spPr>
          <a:xfrm>
            <a:off x="7140427" y="4733960"/>
            <a:ext cx="1538565" cy="1362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0206" t="9510" r="5906" b="7483"/>
          <a:stretch/>
        </p:blipFill>
        <p:spPr bwMode="auto">
          <a:xfrm>
            <a:off x="7361555" y="4906494"/>
            <a:ext cx="1283278" cy="11853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TextBox 59"/>
          <p:cNvSpPr txBox="1"/>
          <p:nvPr/>
        </p:nvSpPr>
        <p:spPr>
          <a:xfrm>
            <a:off x="7441286" y="4998827"/>
            <a:ext cx="1066800" cy="276999"/>
          </a:xfrm>
          <a:prstGeom prst="rect">
            <a:avLst/>
          </a:prstGeom>
          <a:noFill/>
        </p:spPr>
        <p:txBody>
          <a:bodyPr wrap="square" rtlCol="0">
            <a:spAutoFit/>
          </a:bodyPr>
          <a:lstStyle/>
          <a:p>
            <a:r>
              <a:rPr lang="en-US" sz="1200" dirty="0" smtClean="0">
                <a:latin typeface="Verdana" pitchFamily="34" charset="0"/>
                <a:ea typeface="Verdana" pitchFamily="34" charset="0"/>
                <a:cs typeface="Verdana" pitchFamily="34" charset="0"/>
              </a:rPr>
              <a:t>IPCC</a:t>
            </a:r>
            <a:endParaRPr lang="en-US" sz="1200" dirty="0">
              <a:latin typeface="Verdana" pitchFamily="34" charset="0"/>
              <a:ea typeface="Verdana" pitchFamily="34" charset="0"/>
              <a:cs typeface="Verdana" pitchFamily="34" charset="0"/>
            </a:endParaRPr>
          </a:p>
        </p:txBody>
      </p:sp>
      <p:pic>
        <p:nvPicPr>
          <p:cNvPr id="61" name="Picture 2" descr="C:\Users\peter\Desktop\climate\IPC comit.gif"/>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1898" t="-1" r="10319" b="6213"/>
          <a:stretch/>
        </p:blipFill>
        <p:spPr bwMode="auto">
          <a:xfrm>
            <a:off x="7345390" y="2567582"/>
            <a:ext cx="1283278" cy="1145329"/>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4318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150" y="1857314"/>
            <a:ext cx="9372600" cy="4524315"/>
          </a:xfrm>
          <a:prstGeom prst="rect">
            <a:avLst/>
          </a:prstGeom>
        </p:spPr>
        <p:txBody>
          <a:bodyPr wrap="square">
            <a:spAutoFit/>
          </a:bodyPr>
          <a:lstStyle/>
          <a:p>
            <a:pPr marL="457200" indent="-457200"/>
            <a:r>
              <a:rPr lang="en-US" sz="2400" b="1" dirty="0">
                <a:latin typeface="Verdana" pitchFamily="34" charset="0"/>
                <a:ea typeface="Verdana" pitchFamily="34" charset="0"/>
                <a:cs typeface="Verdana" pitchFamily="34" charset="0"/>
              </a:rPr>
              <a:t>When could global warming reach 4°</a:t>
            </a:r>
            <a:r>
              <a:rPr lang="en-US" sz="2400" b="1" dirty="0" smtClean="0">
                <a:latin typeface="Verdana" pitchFamily="34" charset="0"/>
                <a:ea typeface="Verdana" pitchFamily="34" charset="0"/>
                <a:cs typeface="Verdana" pitchFamily="34" charset="0"/>
              </a:rPr>
              <a:t>C?   </a:t>
            </a:r>
            <a:r>
              <a:rPr lang="en-US" sz="2400" dirty="0" smtClean="0">
                <a:latin typeface="Verdana" pitchFamily="34" charset="0"/>
                <a:ea typeface="Verdana" pitchFamily="34" charset="0"/>
                <a:cs typeface="Verdana" pitchFamily="34" charset="0"/>
              </a:rPr>
              <a:t>[-2060s] </a:t>
            </a:r>
          </a:p>
          <a:p>
            <a:r>
              <a:rPr lang="en-US" sz="2400" dirty="0" smtClean="0">
                <a:latin typeface="Verdana" pitchFamily="34" charset="0"/>
                <a:ea typeface="Verdana" pitchFamily="34" charset="0"/>
                <a:cs typeface="Verdana" pitchFamily="34" charset="0"/>
              </a:rPr>
              <a:t>Richard </a:t>
            </a:r>
            <a:r>
              <a:rPr lang="en-US" sz="2400" dirty="0">
                <a:latin typeface="Verdana" pitchFamily="34" charset="0"/>
                <a:ea typeface="Verdana" pitchFamily="34" charset="0"/>
                <a:cs typeface="Verdana" pitchFamily="34" charset="0"/>
              </a:rPr>
              <a:t>A. Betts et </a:t>
            </a:r>
            <a:r>
              <a:rPr lang="en-US" sz="2400" dirty="0" smtClean="0">
                <a:latin typeface="Verdana" pitchFamily="34" charset="0"/>
                <a:ea typeface="Verdana" pitchFamily="34" charset="0"/>
                <a:cs typeface="Verdana" pitchFamily="34" charset="0"/>
              </a:rPr>
              <a:t>al, </a:t>
            </a:r>
            <a:r>
              <a:rPr lang="fr-FR" sz="2400" i="1" dirty="0">
                <a:latin typeface="Verdana" pitchFamily="34" charset="0"/>
                <a:ea typeface="Verdana" pitchFamily="34" charset="0"/>
                <a:cs typeface="Verdana" pitchFamily="34" charset="0"/>
              </a:rPr>
              <a:t>Phil. Trans. R. Soc. </a:t>
            </a:r>
            <a:r>
              <a:rPr lang="fr-FR" sz="2400" i="1" dirty="0" smtClean="0">
                <a:latin typeface="Verdana" pitchFamily="34" charset="0"/>
                <a:ea typeface="Verdana" pitchFamily="34" charset="0"/>
                <a:cs typeface="Verdana" pitchFamily="34" charset="0"/>
              </a:rPr>
              <a:t>A, </a:t>
            </a:r>
            <a:r>
              <a:rPr lang="fr-FR" sz="2400" dirty="0" smtClean="0">
                <a:latin typeface="Verdana" pitchFamily="34" charset="0"/>
                <a:ea typeface="Verdana" pitchFamily="34" charset="0"/>
                <a:cs typeface="Verdana" pitchFamily="34" charset="0"/>
              </a:rPr>
              <a:t>2011</a:t>
            </a:r>
          </a:p>
          <a:p>
            <a:endParaRPr lang="fr-FR" sz="3600" b="1" dirty="0" smtClean="0">
              <a:latin typeface="Verdana" pitchFamily="34" charset="0"/>
              <a:ea typeface="Verdana" pitchFamily="34" charset="0"/>
              <a:cs typeface="Verdana" pitchFamily="34" charset="0"/>
            </a:endParaRPr>
          </a:p>
          <a:p>
            <a:pPr marL="342900" indent="-342900"/>
            <a:r>
              <a:rPr lang="en-US" sz="2400" b="1" dirty="0" smtClean="0">
                <a:latin typeface="Verdana" pitchFamily="34" charset="0"/>
                <a:ea typeface="Verdana" pitchFamily="34" charset="0"/>
                <a:cs typeface="Verdana" pitchFamily="34" charset="0"/>
              </a:rPr>
              <a:t>Reframing the climate change challenge in light of post-2000 emission trends </a:t>
            </a:r>
          </a:p>
          <a:p>
            <a:r>
              <a:rPr lang="en-US" sz="2400" dirty="0" smtClean="0">
                <a:latin typeface="Verdana" pitchFamily="34" charset="0"/>
                <a:ea typeface="Verdana" pitchFamily="34" charset="0"/>
                <a:cs typeface="Verdana" pitchFamily="34" charset="0"/>
              </a:rPr>
              <a:t>Kevin Anderson and Alice Bows, </a:t>
            </a:r>
            <a:r>
              <a:rPr lang="fr-FR" sz="2400" i="1" dirty="0" smtClean="0">
                <a:latin typeface="Verdana" pitchFamily="34" charset="0"/>
                <a:ea typeface="Verdana" pitchFamily="34" charset="0"/>
                <a:cs typeface="Verdana" pitchFamily="34" charset="0"/>
              </a:rPr>
              <a:t>Phil. Trans. R. Soc. A, </a:t>
            </a:r>
            <a:r>
              <a:rPr lang="fr-FR" sz="2400" dirty="0" smtClean="0">
                <a:latin typeface="Verdana" pitchFamily="34" charset="0"/>
                <a:ea typeface="Verdana" pitchFamily="34" charset="0"/>
                <a:cs typeface="Verdana" pitchFamily="34" charset="0"/>
              </a:rPr>
              <a:t>2008</a:t>
            </a:r>
          </a:p>
          <a:p>
            <a:endParaRPr lang="fr-FR" sz="3600" b="1" dirty="0" smtClean="0">
              <a:latin typeface="Verdana" pitchFamily="34" charset="0"/>
              <a:ea typeface="Verdana" pitchFamily="34" charset="0"/>
              <a:cs typeface="Verdana" pitchFamily="34" charset="0"/>
            </a:endParaRPr>
          </a:p>
          <a:p>
            <a:pPr marL="342900" indent="-342900"/>
            <a:r>
              <a:rPr lang="en-US" sz="2400" b="1" dirty="0" smtClean="0">
                <a:latin typeface="Verdana" pitchFamily="34" charset="0"/>
                <a:ea typeface="Verdana" pitchFamily="34" charset="0"/>
                <a:cs typeface="Verdana" pitchFamily="34" charset="0"/>
              </a:rPr>
              <a:t>On avoiding dangerous anthropogenic interference with the climate system</a:t>
            </a:r>
          </a:p>
          <a:p>
            <a:pPr marL="342900" indent="-342900"/>
            <a:r>
              <a:rPr lang="en-US" sz="2400" dirty="0" smtClean="0">
                <a:latin typeface="Verdana" pitchFamily="34" charset="0"/>
                <a:ea typeface="Verdana" pitchFamily="34" charset="0"/>
                <a:cs typeface="Verdana" pitchFamily="34" charset="0"/>
              </a:rPr>
              <a:t>V. Ramanathan and Y. Feng, </a:t>
            </a:r>
            <a:r>
              <a:rPr lang="en-US" sz="2400" i="1" dirty="0" smtClean="0">
                <a:latin typeface="Verdana" pitchFamily="34" charset="0"/>
                <a:ea typeface="Verdana" pitchFamily="34" charset="0"/>
                <a:cs typeface="Verdana" pitchFamily="34" charset="0"/>
              </a:rPr>
              <a:t>PNAS</a:t>
            </a:r>
            <a:r>
              <a:rPr lang="en-US" sz="2400" dirty="0" smtClean="0">
                <a:latin typeface="Verdana" pitchFamily="34" charset="0"/>
                <a:ea typeface="Verdana" pitchFamily="34" charset="0"/>
                <a:cs typeface="Verdana" pitchFamily="34" charset="0"/>
              </a:rPr>
              <a:t>, 2008</a:t>
            </a:r>
          </a:p>
        </p:txBody>
      </p:sp>
      <p:sp>
        <p:nvSpPr>
          <p:cNvPr id="3" name="Rectangle 2"/>
          <p:cNvSpPr/>
          <p:nvPr/>
        </p:nvSpPr>
        <p:spPr>
          <a:xfrm>
            <a:off x="19050" y="3505200"/>
            <a:ext cx="9124950" cy="369332"/>
          </a:xfrm>
          <a:prstGeom prst="rect">
            <a:avLst/>
          </a:prstGeom>
        </p:spPr>
        <p:txBody>
          <a:bodyPr wrap="square">
            <a:spAutoFit/>
          </a:bodyPr>
          <a:lstStyle/>
          <a:p>
            <a:pPr marL="342900" indent="-342900">
              <a:buFont typeface="Arial" pitchFamily="34" charset="0"/>
              <a:buChar char="•"/>
            </a:pPr>
            <a:endParaRPr lang="en-US" b="1" dirty="0">
              <a:latin typeface="Verdana" pitchFamily="34" charset="0"/>
              <a:ea typeface="Verdana" pitchFamily="34" charset="0"/>
              <a:cs typeface="Verdana" pitchFamily="34" charset="0"/>
            </a:endParaRPr>
          </a:p>
        </p:txBody>
      </p:sp>
      <p:sp>
        <p:nvSpPr>
          <p:cNvPr id="5" name="TextBox 4"/>
          <p:cNvSpPr txBox="1"/>
          <p:nvPr/>
        </p:nvSpPr>
        <p:spPr>
          <a:xfrm>
            <a:off x="19050" y="304800"/>
            <a:ext cx="9124950" cy="1200329"/>
          </a:xfrm>
          <a:prstGeom prst="rect">
            <a:avLst/>
          </a:prstGeom>
          <a:noFill/>
        </p:spPr>
        <p:txBody>
          <a:bodyPr wrap="square" rtlCol="0">
            <a:spAutoFit/>
          </a:bodyPr>
          <a:lstStyle/>
          <a:p>
            <a:pPr algn="ctr"/>
            <a:r>
              <a:rPr lang="en-US" sz="3600" b="1" dirty="0" smtClean="0">
                <a:latin typeface="Verdana"/>
                <a:ea typeface="Verdana" pitchFamily="34" charset="0"/>
                <a:cs typeface="Verdana"/>
              </a:rPr>
              <a:t>The 2°C limit is impossible</a:t>
            </a:r>
          </a:p>
          <a:p>
            <a:pPr algn="ctr"/>
            <a:r>
              <a:rPr lang="en-US" sz="3600" b="1" dirty="0" smtClean="0">
                <a:latin typeface="Verdana"/>
                <a:ea typeface="Verdana" pitchFamily="34" charset="0"/>
                <a:cs typeface="Verdana"/>
              </a:rPr>
              <a:t>and we could be committed to 4°C</a:t>
            </a:r>
            <a:endParaRPr lang="en-US" sz="3600" b="1" dirty="0">
              <a:latin typeface="Verdana"/>
              <a:ea typeface="Verdana" pitchFamily="34" charset="0"/>
              <a:cs typeface="Verdana"/>
            </a:endParaRPr>
          </a:p>
        </p:txBody>
      </p:sp>
      <p:sp>
        <p:nvSpPr>
          <p:cNvPr id="4" name="TextBox 3"/>
          <p:cNvSpPr txBox="1"/>
          <p:nvPr/>
        </p:nvSpPr>
        <p:spPr>
          <a:xfrm>
            <a:off x="19050" y="5486400"/>
            <a:ext cx="8972550" cy="400110"/>
          </a:xfrm>
          <a:prstGeom prst="rect">
            <a:avLst/>
          </a:prstGeom>
          <a:noFill/>
        </p:spPr>
        <p:txBody>
          <a:bodyPr wrap="square" rtlCol="0">
            <a:spAutoFit/>
          </a:bodyPr>
          <a:lstStyle/>
          <a:p>
            <a:pPr marL="342900" indent="-342900">
              <a:buFont typeface="Arial" pitchFamily="34" charset="0"/>
              <a:buChar char="•"/>
            </a:pPr>
            <a:endParaRPr lang="en-US" sz="2000" dirty="0">
              <a:latin typeface="Verdana" pitchFamily="34" charset="0"/>
              <a:ea typeface="Verdana" pitchFamily="34" charset="0"/>
              <a:cs typeface="Verdana" pitchFamily="34" charset="0"/>
            </a:endParaRPr>
          </a:p>
        </p:txBody>
      </p:sp>
      <p:sp>
        <p:nvSpPr>
          <p:cNvPr id="6" name="Rectangle 5"/>
          <p:cNvSpPr/>
          <p:nvPr/>
        </p:nvSpPr>
        <p:spPr>
          <a:xfrm>
            <a:off x="-26933" y="0"/>
            <a:ext cx="9144000" cy="1505129"/>
          </a:xfrm>
          <a:prstGeom prst="rect">
            <a:avLst/>
          </a:prstGeom>
          <a:solidFill>
            <a:schemeClr val="tx2">
              <a:lumMod val="20000"/>
              <a:lumOff val="8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49506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69" y="1228130"/>
            <a:ext cx="9144000" cy="1569660"/>
          </a:xfrm>
          <a:prstGeom prst="rect">
            <a:avLst/>
          </a:prstGeom>
          <a:noFill/>
        </p:spPr>
        <p:txBody>
          <a:bodyPr wrap="square" rtlCol="0">
            <a:spAutoFit/>
          </a:bodyPr>
          <a:lstStyle/>
          <a:p>
            <a:pPr algn="ctr"/>
            <a:r>
              <a:rPr lang="en-US" sz="4800" b="1" dirty="0" smtClean="0">
                <a:latin typeface="Verdana" pitchFamily="34" charset="0"/>
                <a:ea typeface="Verdana" pitchFamily="34" charset="0"/>
                <a:cs typeface="Verdana" pitchFamily="34" charset="0"/>
              </a:rPr>
              <a:t>How do we plan now</a:t>
            </a:r>
          </a:p>
          <a:p>
            <a:pPr algn="ctr"/>
            <a:r>
              <a:rPr lang="en-US" sz="4800" b="1" dirty="0" smtClean="0">
                <a:latin typeface="Verdana" pitchFamily="34" charset="0"/>
                <a:ea typeface="Verdana" pitchFamily="34" charset="0"/>
                <a:cs typeface="Verdana" pitchFamily="34" charset="0"/>
              </a:rPr>
              <a:t>for future food?</a:t>
            </a:r>
            <a:endParaRPr lang="en-US" sz="4800" b="1" dirty="0">
              <a:latin typeface="Verdana" pitchFamily="34" charset="0"/>
              <a:ea typeface="Verdana" pitchFamily="34" charset="0"/>
              <a:cs typeface="Verdana" pitchFamily="34" charset="0"/>
            </a:endParaRPr>
          </a:p>
        </p:txBody>
      </p:sp>
      <p:pic>
        <p:nvPicPr>
          <p:cNvPr id="4" name="Picture 2" descr="C:\Users\peter\Desktop\food\crop.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3733800"/>
            <a:ext cx="2918538" cy="17904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85338" y="304800"/>
            <a:ext cx="2057400" cy="923330"/>
          </a:xfrm>
          <a:prstGeom prst="rect">
            <a:avLst/>
          </a:prstGeom>
          <a:noFill/>
        </p:spPr>
        <p:txBody>
          <a:bodyPr wrap="square" rtlCol="0">
            <a:spAutoFit/>
          </a:bodyPr>
          <a:lstStyle/>
          <a:p>
            <a:pPr marL="285750" indent="-285750">
              <a:buFont typeface="Wingdings" pitchFamily="2" charset="2"/>
              <a:buChar char="v"/>
            </a:pPr>
            <a:r>
              <a:rPr lang="en-US" sz="5400" dirty="0" smtClean="0"/>
              <a:t>uuu</a:t>
            </a:r>
            <a:endParaRPr lang="en-US" sz="5400" dirty="0"/>
          </a:p>
        </p:txBody>
      </p:sp>
      <p:sp>
        <p:nvSpPr>
          <p:cNvPr id="5" name="Rectangle 4"/>
          <p:cNvSpPr/>
          <p:nvPr/>
        </p:nvSpPr>
        <p:spPr>
          <a:xfrm>
            <a:off x="4627585" y="304800"/>
            <a:ext cx="2209800" cy="923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53598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69" y="1228130"/>
            <a:ext cx="9144000" cy="1569660"/>
          </a:xfrm>
          <a:prstGeom prst="rect">
            <a:avLst/>
          </a:prstGeom>
          <a:noFill/>
        </p:spPr>
        <p:txBody>
          <a:bodyPr wrap="square" rtlCol="0">
            <a:spAutoFit/>
          </a:bodyPr>
          <a:lstStyle/>
          <a:p>
            <a:pPr algn="ctr"/>
            <a:r>
              <a:rPr lang="en-US" sz="4800" b="1" dirty="0" smtClean="0">
                <a:latin typeface="Verdana" pitchFamily="34" charset="0"/>
                <a:ea typeface="Verdana" pitchFamily="34" charset="0"/>
                <a:cs typeface="Verdana" pitchFamily="34" charset="0"/>
              </a:rPr>
              <a:t>What’s the situation today?</a:t>
            </a:r>
            <a:endParaRPr lang="en-US" sz="4800" b="1" dirty="0">
              <a:latin typeface="Verdana" pitchFamily="34" charset="0"/>
              <a:ea typeface="Verdana" pitchFamily="34" charset="0"/>
              <a:cs typeface="Verdana" pitchFamily="34" charset="0"/>
            </a:endParaRPr>
          </a:p>
        </p:txBody>
      </p:sp>
      <p:pic>
        <p:nvPicPr>
          <p:cNvPr id="4" name="Picture 2" descr="C:\Users\peter\Desktop\food\crop.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3733800"/>
            <a:ext cx="2918538" cy="17904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85338" y="304800"/>
            <a:ext cx="2057400" cy="923330"/>
          </a:xfrm>
          <a:prstGeom prst="rect">
            <a:avLst/>
          </a:prstGeom>
          <a:noFill/>
        </p:spPr>
        <p:txBody>
          <a:bodyPr wrap="square" rtlCol="0">
            <a:spAutoFit/>
          </a:bodyPr>
          <a:lstStyle/>
          <a:p>
            <a:pPr marL="285750" indent="-285750">
              <a:buFont typeface="Wingdings" pitchFamily="2" charset="2"/>
              <a:buChar char="v"/>
            </a:pPr>
            <a:r>
              <a:rPr lang="en-US" sz="5400" dirty="0" smtClean="0"/>
              <a:t>uuu</a:t>
            </a:r>
            <a:endParaRPr lang="en-US" sz="5400" dirty="0"/>
          </a:p>
        </p:txBody>
      </p:sp>
      <p:sp>
        <p:nvSpPr>
          <p:cNvPr id="5" name="Rectangle 4"/>
          <p:cNvSpPr/>
          <p:nvPr/>
        </p:nvSpPr>
        <p:spPr>
          <a:xfrm>
            <a:off x="4627585" y="304800"/>
            <a:ext cx="2209800" cy="923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610528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1901" y="2514600"/>
            <a:ext cx="8772099" cy="4154983"/>
          </a:xfrm>
          <a:prstGeom prst="rect">
            <a:avLst/>
          </a:prstGeom>
        </p:spPr>
        <p:txBody>
          <a:bodyPr wrap="square">
            <a:spAutoFit/>
          </a:bodyPr>
          <a:lstStyle/>
          <a:p>
            <a:r>
              <a:rPr lang="en-US" sz="2400" b="1" dirty="0" smtClean="0">
                <a:latin typeface="Verdana" pitchFamily="34" charset="0"/>
                <a:ea typeface="Verdana" pitchFamily="34" charset="0"/>
                <a:cs typeface="Verdana" pitchFamily="34" charset="0"/>
              </a:rPr>
              <a:t>At 0.8</a:t>
            </a:r>
            <a:r>
              <a:rPr lang="en-US" sz="2400" b="1" dirty="0" smtClean="0">
                <a:latin typeface="Calibri"/>
                <a:ea typeface="Verdana" pitchFamily="34" charset="0"/>
                <a:cs typeface="Verdana" pitchFamily="34" charset="0"/>
              </a:rPr>
              <a:t>°</a:t>
            </a:r>
            <a:r>
              <a:rPr lang="en-US" sz="2400" b="1" dirty="0" smtClean="0">
                <a:latin typeface="Verdana" pitchFamily="34" charset="0"/>
                <a:ea typeface="Verdana" pitchFamily="34" charset="0"/>
                <a:cs typeface="Verdana" pitchFamily="34" charset="0"/>
              </a:rPr>
              <a:t>C: there is already a</a:t>
            </a:r>
            <a:r>
              <a:rPr lang="en-US" sz="2400" b="1" i="1" dirty="0" smtClean="0">
                <a:latin typeface="Verdana" pitchFamily="34" charset="0"/>
                <a:ea typeface="Verdana" pitchFamily="34" charset="0"/>
                <a:cs typeface="Verdana" pitchFamily="34" charset="0"/>
              </a:rPr>
              <a:t> "decline </a:t>
            </a:r>
            <a:r>
              <a:rPr lang="en-US" sz="2400" b="1" i="1" dirty="0">
                <a:latin typeface="Verdana" pitchFamily="34" charset="0"/>
                <a:ea typeface="Verdana" pitchFamily="34" charset="0"/>
                <a:cs typeface="Verdana" pitchFamily="34" charset="0"/>
              </a:rPr>
              <a:t>in </a:t>
            </a:r>
            <a:r>
              <a:rPr lang="en-US" sz="2400" b="1" i="1" dirty="0" smtClean="0">
                <a:latin typeface="Verdana" pitchFamily="34" charset="0"/>
                <a:ea typeface="Verdana" pitchFamily="34" charset="0"/>
                <a:cs typeface="Verdana" pitchFamily="34" charset="0"/>
              </a:rPr>
              <a:t>agricultural </a:t>
            </a:r>
            <a:r>
              <a:rPr lang="en-US" sz="2400" b="1" i="1" dirty="0">
                <a:latin typeface="Verdana" pitchFamily="34" charset="0"/>
                <a:ea typeface="Verdana" pitchFamily="34" charset="0"/>
                <a:cs typeface="Verdana" pitchFamily="34" charset="0"/>
              </a:rPr>
              <a:t>production potential in many parts of the </a:t>
            </a:r>
            <a:r>
              <a:rPr lang="en-US" sz="2400" b="1" i="1" dirty="0" smtClean="0">
                <a:latin typeface="Verdana" pitchFamily="34" charset="0"/>
                <a:ea typeface="Verdana" pitchFamily="34" charset="0"/>
                <a:cs typeface="Verdana" pitchFamily="34" charset="0"/>
              </a:rPr>
              <a:t>region" </a:t>
            </a:r>
            <a:r>
              <a:rPr lang="en-US" sz="2400" b="1" dirty="0" smtClean="0">
                <a:latin typeface="Verdana" pitchFamily="34" charset="0"/>
                <a:ea typeface="Verdana" pitchFamily="34" charset="0"/>
                <a:cs typeface="Verdana" pitchFamily="34" charset="0"/>
              </a:rPr>
              <a:t>due to</a:t>
            </a:r>
          </a:p>
          <a:p>
            <a:endParaRPr lang="en-US" b="1" dirty="0" smtClean="0">
              <a:latin typeface="Verdana" pitchFamily="34" charset="0"/>
              <a:ea typeface="Verdana" pitchFamily="34" charset="0"/>
              <a:cs typeface="Verdana" pitchFamily="34" charset="0"/>
            </a:endParaRPr>
          </a:p>
          <a:p>
            <a:r>
              <a:rPr lang="en-US" sz="2400" b="1" i="1" dirty="0" smtClean="0">
                <a:latin typeface="Verdana" pitchFamily="34" charset="0"/>
                <a:ea typeface="Verdana" pitchFamily="34" charset="0"/>
                <a:cs typeface="Verdana" pitchFamily="34" charset="0"/>
              </a:rPr>
              <a:t>INCREASING </a:t>
            </a:r>
          </a:p>
          <a:p>
            <a:pPr marL="285750" indent="-285750">
              <a:buFont typeface="Arial" pitchFamily="34" charset="0"/>
              <a:buChar char="•"/>
            </a:pPr>
            <a:r>
              <a:rPr lang="en-US" sz="2400" b="1" i="1" dirty="0" smtClean="0">
                <a:latin typeface="Verdana" pitchFamily="34" charset="0"/>
                <a:ea typeface="Verdana" pitchFamily="34" charset="0"/>
                <a:cs typeface="Verdana" pitchFamily="34" charset="0"/>
              </a:rPr>
              <a:t>heat stress</a:t>
            </a:r>
          </a:p>
          <a:p>
            <a:pPr marL="285750" indent="-285750">
              <a:buFont typeface="Arial" pitchFamily="34" charset="0"/>
              <a:buChar char="•"/>
            </a:pPr>
            <a:r>
              <a:rPr lang="en-US" sz="2400" b="1" i="1" dirty="0" smtClean="0">
                <a:latin typeface="Verdana" pitchFamily="34" charset="0"/>
                <a:ea typeface="Verdana" pitchFamily="34" charset="0"/>
                <a:cs typeface="Verdana" pitchFamily="34" charset="0"/>
              </a:rPr>
              <a:t>water stress </a:t>
            </a:r>
          </a:p>
          <a:p>
            <a:pPr marL="285750" indent="-285750">
              <a:buFont typeface="Arial" pitchFamily="34" charset="0"/>
              <a:buChar char="•"/>
            </a:pPr>
            <a:r>
              <a:rPr lang="en-US" sz="2400" b="1" i="1" dirty="0" smtClean="0">
                <a:latin typeface="Verdana" pitchFamily="34" charset="0"/>
                <a:ea typeface="Verdana" pitchFamily="34" charset="0"/>
                <a:cs typeface="Verdana" pitchFamily="34" charset="0"/>
              </a:rPr>
              <a:t>extreme weather events</a:t>
            </a:r>
          </a:p>
          <a:p>
            <a:pPr marL="285750" indent="-285750">
              <a:buFont typeface="Arial" pitchFamily="34" charset="0"/>
              <a:buChar char="•"/>
            </a:pPr>
            <a:r>
              <a:rPr lang="en-US" sz="2400" b="1" i="1" dirty="0" smtClean="0">
                <a:latin typeface="Verdana" pitchFamily="34" charset="0"/>
                <a:ea typeface="Verdana" pitchFamily="34" charset="0"/>
                <a:cs typeface="Verdana" pitchFamily="34" charset="0"/>
              </a:rPr>
              <a:t>floods</a:t>
            </a:r>
          </a:p>
          <a:p>
            <a:pPr marL="285750" indent="-285750">
              <a:buFont typeface="Arial" pitchFamily="34" charset="0"/>
              <a:buChar char="•"/>
            </a:pPr>
            <a:r>
              <a:rPr lang="en-US" sz="2400" b="1" i="1" dirty="0" smtClean="0">
                <a:latin typeface="Verdana" pitchFamily="34" charset="0"/>
                <a:ea typeface="Verdana" pitchFamily="34" charset="0"/>
                <a:cs typeface="Verdana" pitchFamily="34" charset="0"/>
              </a:rPr>
              <a:t>climate-associated pests </a:t>
            </a:r>
          </a:p>
          <a:p>
            <a:pPr marL="285750" indent="-285750">
              <a:buFont typeface="Arial" pitchFamily="34" charset="0"/>
              <a:buChar char="•"/>
            </a:pPr>
            <a:r>
              <a:rPr lang="en-US" sz="2400" b="1" i="1" dirty="0" smtClean="0">
                <a:latin typeface="Verdana" pitchFamily="34" charset="0"/>
                <a:ea typeface="Verdana" pitchFamily="34" charset="0"/>
                <a:cs typeface="Verdana" pitchFamily="34" charset="0"/>
              </a:rPr>
              <a:t>climate-associated diseases</a:t>
            </a:r>
          </a:p>
        </p:txBody>
      </p:sp>
      <p:sp>
        <p:nvSpPr>
          <p:cNvPr id="3" name="Rectangle 2"/>
          <p:cNvSpPr/>
          <p:nvPr/>
        </p:nvSpPr>
        <p:spPr>
          <a:xfrm>
            <a:off x="0" y="76200"/>
            <a:ext cx="9144000" cy="2123658"/>
          </a:xfrm>
          <a:prstGeom prst="rect">
            <a:avLst/>
          </a:prstGeom>
        </p:spPr>
        <p:txBody>
          <a:bodyPr wrap="square">
            <a:spAutoFit/>
          </a:bodyPr>
          <a:lstStyle/>
          <a:p>
            <a:pPr algn="ctr"/>
            <a:r>
              <a:rPr lang="en-US" sz="3600" b="1" dirty="0" smtClean="0">
                <a:latin typeface="Verdana" pitchFamily="34" charset="0"/>
                <a:ea typeface="Verdana" pitchFamily="34" charset="0"/>
                <a:cs typeface="Verdana" pitchFamily="34" charset="0"/>
              </a:rPr>
              <a:t>The Economics of Climate Change in Southeast Asia: A Regional Review</a:t>
            </a:r>
          </a:p>
          <a:p>
            <a:pPr algn="ctr"/>
            <a:r>
              <a:rPr lang="en-US" sz="2400" dirty="0" smtClean="0">
                <a:latin typeface="Verdana" pitchFamily="34" charset="0"/>
                <a:ea typeface="Verdana" pitchFamily="34" charset="0"/>
                <a:cs typeface="Verdana" pitchFamily="34" charset="0"/>
              </a:rPr>
              <a:t>(Asia Development Bank, 2009)</a:t>
            </a:r>
            <a:endParaRPr lang="en-US" sz="2400" dirty="0">
              <a:latin typeface="Verdana" pitchFamily="34" charset="0"/>
              <a:ea typeface="Verdana" pitchFamily="34" charset="0"/>
              <a:cs typeface="Verdana"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5013" y="3962400"/>
            <a:ext cx="3190387" cy="2667000"/>
          </a:xfrm>
          <a:prstGeom prst="rect">
            <a:avLst/>
          </a:prstGeom>
        </p:spPr>
      </p:pic>
    </p:spTree>
    <p:extLst>
      <p:ext uri="{BB962C8B-B14F-4D97-AF65-F5344CB8AC3E}">
        <p14:creationId xmlns:p14="http://schemas.microsoft.com/office/powerpoint/2010/main" val="29767959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57200"/>
            <a:ext cx="9144000" cy="2862322"/>
          </a:xfrm>
          <a:prstGeom prst="rect">
            <a:avLst/>
          </a:prstGeom>
          <a:noFill/>
        </p:spPr>
        <p:txBody>
          <a:bodyPr wrap="square" rtlCol="0">
            <a:spAutoFit/>
          </a:bodyPr>
          <a:lstStyle/>
          <a:p>
            <a:pPr marL="571500" indent="-571500" algn="ctr">
              <a:buFont typeface="Wingdings" pitchFamily="2" charset="2"/>
              <a:buChar char="v"/>
            </a:pPr>
            <a:r>
              <a:rPr lang="en-US" sz="3600" b="1" dirty="0">
                <a:latin typeface="Verdana" pitchFamily="34" charset="0"/>
                <a:ea typeface="Verdana" pitchFamily="34" charset="0"/>
                <a:cs typeface="Verdana" pitchFamily="34" charset="0"/>
              </a:rPr>
              <a:t>G</a:t>
            </a:r>
            <a:r>
              <a:rPr lang="en-US" sz="3600" b="1" dirty="0" smtClean="0">
                <a:latin typeface="Verdana" pitchFamily="34" charset="0"/>
                <a:ea typeface="Verdana" pitchFamily="34" charset="0"/>
                <a:cs typeface="Verdana" pitchFamily="34" charset="0"/>
              </a:rPr>
              <a:t>lobal climate change is </a:t>
            </a:r>
            <a:r>
              <a:rPr lang="en-US" sz="3600" b="1" dirty="0" smtClean="0">
                <a:latin typeface="Verdana" pitchFamily="34" charset="0"/>
                <a:ea typeface="Verdana" pitchFamily="34" charset="0"/>
                <a:cs typeface="Verdana" pitchFamily="34" charset="0"/>
              </a:rPr>
              <a:t>irreversible</a:t>
            </a:r>
          </a:p>
          <a:p>
            <a:pPr algn="ctr"/>
            <a:endParaRPr lang="en-US" sz="3600" b="1" dirty="0" smtClean="0">
              <a:latin typeface="Verdana" pitchFamily="34" charset="0"/>
              <a:ea typeface="Verdana" pitchFamily="34" charset="0"/>
              <a:cs typeface="Verdana" pitchFamily="34" charset="0"/>
            </a:endParaRPr>
          </a:p>
          <a:p>
            <a:pPr algn="ctr"/>
            <a:r>
              <a:rPr lang="en-US" b="1" dirty="0" smtClean="0">
                <a:latin typeface="Verdana" pitchFamily="34" charset="0"/>
                <a:ea typeface="Verdana" pitchFamily="34" charset="0"/>
                <a:cs typeface="Verdana" pitchFamily="34" charset="0"/>
              </a:rPr>
              <a:t>Irreversible climate change due to carbon dioxide emissions</a:t>
            </a:r>
            <a:endParaRPr lang="en-US" dirty="0" smtClean="0">
              <a:latin typeface="Verdana" pitchFamily="34" charset="0"/>
              <a:ea typeface="Verdana" pitchFamily="34" charset="0"/>
              <a:cs typeface="Verdana" pitchFamily="34" charset="0"/>
            </a:endParaRPr>
          </a:p>
          <a:p>
            <a:pPr algn="ctr"/>
            <a:r>
              <a:rPr lang="en-US" dirty="0" smtClean="0">
                <a:latin typeface="Verdana" pitchFamily="34" charset="0"/>
                <a:ea typeface="Verdana" pitchFamily="34" charset="0"/>
                <a:cs typeface="Verdana" pitchFamily="34" charset="0"/>
              </a:rPr>
              <a:t>Susan Solomon et al, </a:t>
            </a:r>
            <a:r>
              <a:rPr lang="en-US" i="1" dirty="0" smtClean="0">
                <a:latin typeface="Verdana" pitchFamily="34" charset="0"/>
                <a:ea typeface="Verdana" pitchFamily="34" charset="0"/>
                <a:cs typeface="Verdana" pitchFamily="34" charset="0"/>
              </a:rPr>
              <a:t>PNAS</a:t>
            </a:r>
            <a:r>
              <a:rPr lang="en-US" dirty="0" smtClean="0">
                <a:latin typeface="Verdana" pitchFamily="34" charset="0"/>
                <a:ea typeface="Verdana" pitchFamily="34" charset="0"/>
                <a:cs typeface="Verdana" pitchFamily="34" charset="0"/>
              </a:rPr>
              <a:t>, 2009</a:t>
            </a:r>
          </a:p>
          <a:p>
            <a:pPr algn="ctr"/>
            <a:endParaRPr lang="en-US" sz="3600" b="1" dirty="0">
              <a:latin typeface="Verdana" pitchFamily="34" charset="0"/>
              <a:ea typeface="Verdana" pitchFamily="34" charset="0"/>
              <a:cs typeface="Verdana" pitchFamily="34" charset="0"/>
            </a:endParaRPr>
          </a:p>
        </p:txBody>
      </p:sp>
      <p:sp>
        <p:nvSpPr>
          <p:cNvPr id="4" name="TextBox 3"/>
          <p:cNvSpPr txBox="1"/>
          <p:nvPr/>
        </p:nvSpPr>
        <p:spPr>
          <a:xfrm>
            <a:off x="0" y="3752671"/>
            <a:ext cx="9144000" cy="1200329"/>
          </a:xfrm>
          <a:prstGeom prst="rect">
            <a:avLst/>
          </a:prstGeom>
          <a:noFill/>
        </p:spPr>
        <p:txBody>
          <a:bodyPr wrap="square" rtlCol="0">
            <a:spAutoFit/>
          </a:bodyPr>
          <a:lstStyle/>
          <a:p>
            <a:pPr marL="571500" indent="-571500" algn="ctr">
              <a:buFont typeface="Wingdings" pitchFamily="2" charset="2"/>
              <a:buChar char="v"/>
            </a:pPr>
            <a:r>
              <a:rPr lang="en-US" sz="3600" b="1" dirty="0" smtClean="0">
                <a:latin typeface="Verdana" pitchFamily="34" charset="0"/>
                <a:ea typeface="Verdana" pitchFamily="34" charset="0"/>
                <a:cs typeface="Verdana" pitchFamily="34" charset="0"/>
              </a:rPr>
              <a:t>We must plan according to</a:t>
            </a:r>
          </a:p>
          <a:p>
            <a:pPr algn="ctr"/>
            <a:r>
              <a:rPr lang="en-US" sz="3600" b="1" dirty="0" smtClean="0">
                <a:latin typeface="Verdana" pitchFamily="34" charset="0"/>
                <a:ea typeface="Verdana" pitchFamily="34" charset="0"/>
                <a:cs typeface="Verdana" pitchFamily="34" charset="0"/>
              </a:rPr>
              <a:t>committed unavoidable </a:t>
            </a:r>
            <a:r>
              <a:rPr lang="en-US" sz="3600" b="1" dirty="0" smtClean="0">
                <a:latin typeface="Verdana" pitchFamily="34" charset="0"/>
                <a:ea typeface="Verdana" pitchFamily="34" charset="0"/>
                <a:cs typeface="Verdana" pitchFamily="34" charset="0"/>
              </a:rPr>
              <a:t>warming</a:t>
            </a:r>
            <a:endParaRPr lang="en-US" sz="3600"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637978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1" y="1384280"/>
            <a:ext cx="8153399" cy="3416320"/>
          </a:xfrm>
          <a:prstGeom prst="rect">
            <a:avLst/>
          </a:prstGeom>
          <a:noFill/>
        </p:spPr>
        <p:txBody>
          <a:bodyPr wrap="square" rtlCol="0">
            <a:spAutoFit/>
          </a:bodyPr>
          <a:lstStyle/>
          <a:p>
            <a:pPr marL="571500" indent="-571500" algn="ctr">
              <a:buFont typeface="Wingdings" pitchFamily="2" charset="2"/>
              <a:buChar char="v"/>
            </a:pPr>
            <a:r>
              <a:rPr lang="en-US" sz="3600" b="1" dirty="0" smtClean="0">
                <a:latin typeface="Verdana" pitchFamily="34" charset="0"/>
                <a:ea typeface="Verdana" pitchFamily="34" charset="0"/>
                <a:cs typeface="Verdana" pitchFamily="34" charset="0"/>
              </a:rPr>
              <a:t>We must assume that </a:t>
            </a:r>
            <a:r>
              <a:rPr lang="en-US" sz="3600" b="1" dirty="0" smtClean="0">
                <a:latin typeface="Verdana" pitchFamily="34" charset="0"/>
                <a:ea typeface="Verdana" pitchFamily="34" charset="0"/>
                <a:cs typeface="Verdana" pitchFamily="34" charset="0"/>
              </a:rPr>
              <a:t>climate-crop </a:t>
            </a:r>
            <a:r>
              <a:rPr lang="en-US" sz="3600" b="1" dirty="0" smtClean="0">
                <a:latin typeface="Verdana" pitchFamily="34" charset="0"/>
                <a:ea typeface="Verdana" pitchFamily="34" charset="0"/>
                <a:cs typeface="Verdana" pitchFamily="34" charset="0"/>
              </a:rPr>
              <a:t>models underestimate</a:t>
            </a:r>
          </a:p>
          <a:p>
            <a:pPr algn="ctr"/>
            <a:endParaRPr lang="en-US" sz="3600" b="1" dirty="0" smtClean="0">
              <a:latin typeface="Verdana" pitchFamily="34" charset="0"/>
              <a:ea typeface="Verdana" pitchFamily="34" charset="0"/>
              <a:cs typeface="Verdana" pitchFamily="34" charset="0"/>
            </a:endParaRPr>
          </a:p>
          <a:p>
            <a:pPr algn="ctr"/>
            <a:endParaRPr lang="en-US" sz="3600" b="1" dirty="0" smtClean="0">
              <a:latin typeface="Verdana" pitchFamily="34" charset="0"/>
              <a:ea typeface="Verdana" pitchFamily="34" charset="0"/>
              <a:cs typeface="Verdana" pitchFamily="34" charset="0"/>
            </a:endParaRPr>
          </a:p>
          <a:p>
            <a:pPr algn="ctr"/>
            <a:endParaRPr lang="en-US" sz="3600" b="1" dirty="0" smtClean="0">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3420" y="1883189"/>
            <a:ext cx="9046779" cy="5016758"/>
          </a:xfrm>
          <a:prstGeom prst="rect">
            <a:avLst/>
          </a:prstGeom>
        </p:spPr>
        <p:txBody>
          <a:bodyPr wrap="square">
            <a:spAutoFit/>
          </a:bodyPr>
          <a:lstStyle/>
          <a:p>
            <a:pPr marL="285750" indent="-285750">
              <a:buFont typeface="Arial"/>
              <a:buChar char="•"/>
            </a:pPr>
            <a:r>
              <a:rPr lang="en-US" sz="2000" b="1" i="1" dirty="0" smtClean="0">
                <a:latin typeface="Verdana" pitchFamily="34" charset="0"/>
                <a:ea typeface="Verdana" pitchFamily="34" charset="0"/>
                <a:cs typeface="Verdana" pitchFamily="34" charset="0"/>
              </a:rPr>
              <a:t>critical thresholds </a:t>
            </a:r>
            <a:endParaRPr lang="en-US" sz="2000" b="1" i="1" dirty="0">
              <a:latin typeface="Verdana" pitchFamily="34" charset="0"/>
              <a:ea typeface="Verdana" pitchFamily="34" charset="0"/>
              <a:cs typeface="Verdana" pitchFamily="34" charset="0"/>
            </a:endParaRPr>
          </a:p>
          <a:p>
            <a:pPr marL="285750" indent="-285750">
              <a:buFont typeface="Arial" pitchFamily="34" charset="0"/>
              <a:buChar char="•"/>
            </a:pPr>
            <a:r>
              <a:rPr lang="en-US" sz="2000" b="1" i="1" dirty="0" smtClean="0">
                <a:latin typeface="Verdana" pitchFamily="34" charset="0"/>
                <a:ea typeface="Verdana" pitchFamily="34" charset="0"/>
                <a:cs typeface="Verdana" pitchFamily="34" charset="0"/>
              </a:rPr>
              <a:t>responses </a:t>
            </a:r>
            <a:r>
              <a:rPr lang="en-US" sz="2000" b="1" i="1" dirty="0">
                <a:latin typeface="Verdana" pitchFamily="34" charset="0"/>
                <a:ea typeface="Verdana" pitchFamily="34" charset="0"/>
                <a:cs typeface="Verdana" pitchFamily="34" charset="0"/>
              </a:rPr>
              <a:t>of </a:t>
            </a:r>
            <a:r>
              <a:rPr lang="en-US" sz="2000" b="1" i="1" dirty="0" smtClean="0">
                <a:latin typeface="Verdana" pitchFamily="34" charset="0"/>
                <a:ea typeface="Verdana" pitchFamily="34" charset="0"/>
                <a:cs typeface="Verdana" pitchFamily="34" charset="0"/>
              </a:rPr>
              <a:t>weeds </a:t>
            </a:r>
          </a:p>
          <a:p>
            <a:pPr marL="285750" indent="-285750">
              <a:buFont typeface="Arial" pitchFamily="34" charset="0"/>
              <a:buChar char="•"/>
            </a:pPr>
            <a:r>
              <a:rPr lang="en-US" sz="2000" b="1" i="1" dirty="0" smtClean="0">
                <a:latin typeface="Verdana" pitchFamily="34" charset="0"/>
                <a:ea typeface="Verdana" pitchFamily="34" charset="0"/>
                <a:cs typeface="Verdana" pitchFamily="34" charset="0"/>
              </a:rPr>
              <a:t>responses of insects </a:t>
            </a:r>
          </a:p>
          <a:p>
            <a:pPr marL="285750" indent="-285750">
              <a:buFont typeface="Arial" pitchFamily="34" charset="0"/>
              <a:buChar char="•"/>
            </a:pPr>
            <a:r>
              <a:rPr lang="en-US" sz="2000" b="1" i="1" dirty="0" smtClean="0">
                <a:latin typeface="Verdana" pitchFamily="34" charset="0"/>
                <a:ea typeface="Verdana" pitchFamily="34" charset="0"/>
                <a:cs typeface="Verdana" pitchFamily="34" charset="0"/>
              </a:rPr>
              <a:t>responses of pathogens </a:t>
            </a:r>
          </a:p>
          <a:p>
            <a:pPr marL="285750" indent="-285750">
              <a:buFont typeface="Arial" pitchFamily="34" charset="0"/>
              <a:buChar char="•"/>
            </a:pPr>
            <a:r>
              <a:rPr lang="en-US" sz="2000" b="1" i="1" dirty="0" smtClean="0">
                <a:latin typeface="Verdana" pitchFamily="34" charset="0"/>
                <a:ea typeface="Verdana" pitchFamily="34" charset="0"/>
                <a:cs typeface="Verdana" pitchFamily="34" charset="0"/>
              </a:rPr>
              <a:t>changes </a:t>
            </a:r>
            <a:r>
              <a:rPr lang="en-US" sz="2000" b="1" i="1" dirty="0">
                <a:latin typeface="Verdana" pitchFamily="34" charset="0"/>
                <a:ea typeface="Verdana" pitchFamily="34" charset="0"/>
                <a:cs typeface="Verdana" pitchFamily="34" charset="0"/>
              </a:rPr>
              <a:t>in water </a:t>
            </a:r>
            <a:r>
              <a:rPr lang="en-US" sz="2000" b="1" i="1" dirty="0" smtClean="0">
                <a:latin typeface="Verdana" pitchFamily="34" charset="0"/>
                <a:ea typeface="Verdana" pitchFamily="34" charset="0"/>
                <a:cs typeface="Verdana" pitchFamily="34" charset="0"/>
              </a:rPr>
              <a:t>resources available </a:t>
            </a:r>
            <a:r>
              <a:rPr lang="en-US" sz="2000" b="1" i="1" dirty="0">
                <a:latin typeface="Verdana" pitchFamily="34" charset="0"/>
                <a:ea typeface="Verdana" pitchFamily="34" charset="0"/>
                <a:cs typeface="Verdana" pitchFamily="34" charset="0"/>
              </a:rPr>
              <a:t>for </a:t>
            </a:r>
            <a:r>
              <a:rPr lang="en-US" sz="2000" b="1" i="1" dirty="0" smtClean="0">
                <a:latin typeface="Verdana" pitchFamily="34" charset="0"/>
                <a:ea typeface="Verdana" pitchFamily="34" charset="0"/>
                <a:cs typeface="Verdana" pitchFamily="34" charset="0"/>
              </a:rPr>
              <a:t>irrigation </a:t>
            </a:r>
          </a:p>
          <a:p>
            <a:pPr marL="285750" indent="-285750">
              <a:buFont typeface="Arial" pitchFamily="34" charset="0"/>
              <a:buChar char="•"/>
            </a:pPr>
            <a:r>
              <a:rPr lang="en-US" sz="2000" b="1" i="1" dirty="0">
                <a:latin typeface="Verdana" pitchFamily="34" charset="0"/>
                <a:ea typeface="Verdana" pitchFamily="34" charset="0"/>
                <a:cs typeface="Verdana" pitchFamily="34" charset="0"/>
              </a:rPr>
              <a:t>i</a:t>
            </a:r>
            <a:r>
              <a:rPr lang="en-US" sz="2000" b="1" i="1" dirty="0" smtClean="0">
                <a:latin typeface="Verdana" pitchFamily="34" charset="0"/>
                <a:ea typeface="Verdana" pitchFamily="34" charset="0"/>
                <a:cs typeface="Verdana" pitchFamily="34" charset="0"/>
              </a:rPr>
              <a:t>ncreased surface </a:t>
            </a:r>
            <a:r>
              <a:rPr lang="en-US" sz="2000" b="1" i="1" dirty="0">
                <a:latin typeface="Verdana" pitchFamily="34" charset="0"/>
                <a:ea typeface="Verdana" pitchFamily="34" charset="0"/>
                <a:cs typeface="Verdana" pitchFamily="34" charset="0"/>
              </a:rPr>
              <a:t>ozone </a:t>
            </a:r>
            <a:r>
              <a:rPr lang="en-US" sz="2000" b="1" i="1" dirty="0" smtClean="0">
                <a:latin typeface="Verdana" pitchFamily="34" charset="0"/>
                <a:ea typeface="Verdana" pitchFamily="34" charset="0"/>
                <a:cs typeface="Verdana" pitchFamily="34" charset="0"/>
              </a:rPr>
              <a:t>levels </a:t>
            </a:r>
          </a:p>
          <a:p>
            <a:pPr marL="285750" indent="-285750">
              <a:buFont typeface="Arial" pitchFamily="34" charset="0"/>
              <a:buChar char="•"/>
            </a:pPr>
            <a:r>
              <a:rPr lang="en-US" sz="2000" b="1" i="1" dirty="0" smtClean="0">
                <a:latin typeface="Verdana" pitchFamily="34" charset="0"/>
                <a:ea typeface="Verdana" pitchFamily="34" charset="0"/>
                <a:cs typeface="Verdana" pitchFamily="34" charset="0"/>
              </a:rPr>
              <a:t>increased </a:t>
            </a:r>
            <a:r>
              <a:rPr lang="en-US" sz="2000" b="1" i="1" dirty="0">
                <a:latin typeface="Verdana" pitchFamily="34" charset="0"/>
                <a:ea typeface="Verdana" pitchFamily="34" charset="0"/>
                <a:cs typeface="Verdana" pitchFamily="34" charset="0"/>
              </a:rPr>
              <a:t>flood </a:t>
            </a:r>
            <a:r>
              <a:rPr lang="en-US" sz="2000" b="1" i="1" dirty="0" smtClean="0">
                <a:latin typeface="Verdana" pitchFamily="34" charset="0"/>
                <a:ea typeface="Verdana" pitchFamily="34" charset="0"/>
                <a:cs typeface="Verdana" pitchFamily="34" charset="0"/>
              </a:rPr>
              <a:t>frequencies</a:t>
            </a:r>
          </a:p>
          <a:p>
            <a:pPr marL="285750" indent="-285750">
              <a:buFont typeface="Arial" pitchFamily="34" charset="0"/>
              <a:buChar char="•"/>
            </a:pPr>
            <a:r>
              <a:rPr lang="en-US" sz="2000" b="1" i="1" dirty="0" smtClean="0">
                <a:latin typeface="Verdana" pitchFamily="34" charset="0"/>
                <a:ea typeface="Verdana" pitchFamily="34" charset="0"/>
                <a:cs typeface="Verdana" pitchFamily="34" charset="0"/>
              </a:rPr>
              <a:t>extremely </a:t>
            </a:r>
            <a:r>
              <a:rPr lang="en-US" sz="2000" b="1" i="1" dirty="0">
                <a:latin typeface="Verdana" pitchFamily="34" charset="0"/>
                <a:ea typeface="Verdana" pitchFamily="34" charset="0"/>
                <a:cs typeface="Verdana" pitchFamily="34" charset="0"/>
              </a:rPr>
              <a:t>high </a:t>
            </a:r>
            <a:r>
              <a:rPr lang="en-US" sz="2000" b="1" i="1" dirty="0" smtClean="0">
                <a:latin typeface="Verdana" pitchFamily="34" charset="0"/>
                <a:ea typeface="Verdana" pitchFamily="34" charset="0"/>
                <a:cs typeface="Verdana" pitchFamily="34" charset="0"/>
              </a:rPr>
              <a:t>temperatures</a:t>
            </a:r>
          </a:p>
          <a:p>
            <a:pPr marL="285750" indent="-285750">
              <a:buFont typeface="Arial" pitchFamily="34" charset="0"/>
              <a:buChar char="•"/>
            </a:pPr>
            <a:r>
              <a:rPr lang="en-US" sz="2000" b="1" i="1" dirty="0">
                <a:latin typeface="Verdana" pitchFamily="34" charset="0"/>
                <a:ea typeface="Verdana" pitchFamily="34" charset="0"/>
                <a:cs typeface="Verdana" pitchFamily="34" charset="0"/>
              </a:rPr>
              <a:t>s</a:t>
            </a:r>
            <a:r>
              <a:rPr lang="en-US" sz="2000" b="1" i="1" dirty="0" smtClean="0">
                <a:latin typeface="Verdana" pitchFamily="34" charset="0"/>
                <a:ea typeface="Verdana" pitchFamily="34" charset="0"/>
                <a:cs typeface="Verdana" pitchFamily="34" charset="0"/>
              </a:rPr>
              <a:t>ustained droughts </a:t>
            </a:r>
          </a:p>
          <a:p>
            <a:pPr marL="285750" indent="-285750">
              <a:buFont typeface="Arial" pitchFamily="34" charset="0"/>
              <a:buChar char="•"/>
            </a:pPr>
            <a:r>
              <a:rPr lang="en-US" sz="2000" b="1" i="1" dirty="0" smtClean="0">
                <a:latin typeface="Verdana" pitchFamily="34" charset="0"/>
                <a:ea typeface="Verdana" pitchFamily="34" charset="0"/>
                <a:cs typeface="Verdana" pitchFamily="34" charset="0"/>
              </a:rPr>
              <a:t>year-to-year </a:t>
            </a:r>
            <a:r>
              <a:rPr lang="en-US" sz="2000" b="1" i="1" dirty="0" smtClean="0">
                <a:latin typeface="Verdana" pitchFamily="34" charset="0"/>
                <a:ea typeface="Verdana" pitchFamily="34" charset="0"/>
                <a:cs typeface="Verdana" pitchFamily="34" charset="0"/>
              </a:rPr>
              <a:t>variability</a:t>
            </a:r>
          </a:p>
          <a:p>
            <a:pPr marL="285750" indent="-285750">
              <a:buFont typeface="Arial" pitchFamily="34" charset="0"/>
              <a:buChar char="•"/>
            </a:pPr>
            <a:endParaRPr lang="en-US" sz="2000" b="1" i="1" dirty="0">
              <a:latin typeface="Verdana" pitchFamily="34" charset="0"/>
              <a:ea typeface="Verdana" pitchFamily="34" charset="0"/>
              <a:cs typeface="Verdana" pitchFamily="34" charset="0"/>
            </a:endParaRPr>
          </a:p>
          <a:p>
            <a:pPr marL="285750" indent="-285750">
              <a:buFont typeface="Arial" pitchFamily="34" charset="0"/>
              <a:buChar char="•"/>
            </a:pPr>
            <a:r>
              <a:rPr lang="en-US" sz="2000" b="1" dirty="0">
                <a:latin typeface="Verdana" pitchFamily="34" charset="0"/>
                <a:ea typeface="Verdana" pitchFamily="34" charset="0"/>
                <a:cs typeface="Verdana" pitchFamily="34" charset="0"/>
              </a:rPr>
              <a:t>s</a:t>
            </a:r>
            <a:r>
              <a:rPr lang="en-US" sz="2000" b="1" dirty="0" smtClean="0">
                <a:latin typeface="Verdana" pitchFamily="34" charset="0"/>
                <a:ea typeface="Verdana" pitchFamily="34" charset="0"/>
                <a:cs typeface="Verdana" pitchFamily="34" charset="0"/>
              </a:rPr>
              <a:t>oil </a:t>
            </a:r>
            <a:r>
              <a:rPr lang="en-US" sz="2000" b="1" dirty="0" smtClean="0">
                <a:latin typeface="Verdana" pitchFamily="34" charset="0"/>
                <a:ea typeface="Verdana" pitchFamily="34" charset="0"/>
                <a:cs typeface="Verdana" pitchFamily="34" charset="0"/>
              </a:rPr>
              <a:t>s</a:t>
            </a:r>
            <a:r>
              <a:rPr lang="en-US" sz="2000" b="1" dirty="0" smtClean="0">
                <a:latin typeface="Verdana" pitchFamily="34" charset="0"/>
                <a:ea typeface="Verdana" pitchFamily="34" charset="0"/>
                <a:cs typeface="Verdana" pitchFamily="34" charset="0"/>
              </a:rPr>
              <a:t>alinization - sea level</a:t>
            </a:r>
            <a:endParaRPr lang="en-US" sz="2000" b="1" dirty="0">
              <a:latin typeface="Verdana" pitchFamily="34" charset="0"/>
              <a:ea typeface="Verdana" pitchFamily="34" charset="0"/>
              <a:cs typeface="Verdana" pitchFamily="34" charset="0"/>
            </a:endParaRPr>
          </a:p>
          <a:p>
            <a:pPr marL="285750" indent="-285750">
              <a:buFont typeface="Arial" pitchFamily="34" charset="0"/>
              <a:buChar char="•"/>
            </a:pPr>
            <a:r>
              <a:rPr lang="en-US" sz="2000" b="1" dirty="0">
                <a:latin typeface="Verdana" pitchFamily="34" charset="0"/>
                <a:ea typeface="Verdana" pitchFamily="34" charset="0"/>
                <a:cs typeface="Verdana" pitchFamily="34" charset="0"/>
              </a:rPr>
              <a:t>f</a:t>
            </a:r>
            <a:r>
              <a:rPr lang="en-US" sz="2000" b="1" dirty="0" smtClean="0">
                <a:latin typeface="Verdana" pitchFamily="34" charset="0"/>
                <a:ea typeface="Verdana" pitchFamily="34" charset="0"/>
                <a:cs typeface="Verdana" pitchFamily="34" charset="0"/>
              </a:rPr>
              <a:t>loods</a:t>
            </a:r>
          </a:p>
          <a:p>
            <a:pPr marL="285750" indent="-285750">
              <a:buFont typeface="Arial" pitchFamily="34" charset="0"/>
              <a:buChar char="•"/>
            </a:pPr>
            <a:r>
              <a:rPr lang="en-US" sz="2000" b="1" dirty="0">
                <a:latin typeface="Verdana" pitchFamily="34" charset="0"/>
                <a:ea typeface="Verdana" pitchFamily="34" charset="0"/>
                <a:cs typeface="Verdana" pitchFamily="34" charset="0"/>
              </a:rPr>
              <a:t>l</a:t>
            </a:r>
            <a:r>
              <a:rPr lang="en-US" sz="2000" b="1" dirty="0" smtClean="0">
                <a:latin typeface="Verdana" pitchFamily="34" charset="0"/>
                <a:ea typeface="Verdana" pitchFamily="34" charset="0"/>
                <a:cs typeface="Verdana" pitchFamily="34" charset="0"/>
              </a:rPr>
              <a:t>and degradation - soil erosion</a:t>
            </a:r>
          </a:p>
          <a:p>
            <a:pPr marL="285750" indent="-285750">
              <a:buFont typeface="Arial" pitchFamily="34" charset="0"/>
              <a:buChar char="•"/>
            </a:pPr>
            <a:endParaRPr lang="en-US" sz="2000" b="1" dirty="0" smtClean="0">
              <a:latin typeface="Verdana" pitchFamily="34" charset="0"/>
              <a:ea typeface="Verdana" pitchFamily="34" charset="0"/>
              <a:cs typeface="Verdana" pitchFamily="34" charset="0"/>
            </a:endParaRPr>
          </a:p>
          <a:p>
            <a:pPr marL="285750" indent="-285750">
              <a:buFont typeface="Arial" pitchFamily="34" charset="0"/>
              <a:buChar char="•"/>
            </a:pPr>
            <a:r>
              <a:rPr lang="en-US" sz="2000" b="1" dirty="0" smtClean="0">
                <a:latin typeface="Verdana" pitchFamily="34" charset="0"/>
                <a:ea typeface="Verdana" pitchFamily="34" charset="0"/>
                <a:cs typeface="Verdana" pitchFamily="34" charset="0"/>
              </a:rPr>
              <a:t>COMBINED IMPACTS</a:t>
            </a:r>
            <a:endParaRPr lang="en-US" sz="2000" dirty="0" smtClean="0">
              <a:latin typeface="Verdana" pitchFamily="34" charset="0"/>
              <a:ea typeface="Verdana" pitchFamily="34" charset="0"/>
              <a:cs typeface="Verdana" pitchFamily="34"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5323" t="21879" r="6360"/>
          <a:stretch/>
        </p:blipFill>
        <p:spPr>
          <a:xfrm>
            <a:off x="5927924" y="4704347"/>
            <a:ext cx="3216075" cy="2133600"/>
          </a:xfrm>
          <a:prstGeom prst="rect">
            <a:avLst/>
          </a:prstGeom>
        </p:spPr>
      </p:pic>
      <p:sp>
        <p:nvSpPr>
          <p:cNvPr id="5" name="TextBox 4"/>
          <p:cNvSpPr txBox="1"/>
          <p:nvPr/>
        </p:nvSpPr>
        <p:spPr>
          <a:xfrm>
            <a:off x="0" y="69906"/>
            <a:ext cx="9144000" cy="1754327"/>
          </a:xfrm>
          <a:prstGeom prst="rect">
            <a:avLst/>
          </a:prstGeom>
          <a:noFill/>
        </p:spPr>
        <p:txBody>
          <a:bodyPr wrap="square" rtlCol="0">
            <a:spAutoFit/>
          </a:bodyPr>
          <a:lstStyle/>
          <a:p>
            <a:pPr algn="ctr"/>
            <a:r>
              <a:rPr lang="en-US" sz="3600" b="1" dirty="0" smtClean="0">
                <a:latin typeface="Verdana" pitchFamily="34" charset="0"/>
                <a:ea typeface="Verdana" pitchFamily="34" charset="0"/>
                <a:cs typeface="Verdana" pitchFamily="34" charset="0"/>
              </a:rPr>
              <a:t>Processes not considered or adequately quantified</a:t>
            </a:r>
          </a:p>
          <a:p>
            <a:pPr algn="ctr"/>
            <a:r>
              <a:rPr lang="en-US" sz="3600" b="1" dirty="0" smtClean="0">
                <a:latin typeface="Verdana" pitchFamily="34" charset="0"/>
                <a:ea typeface="Verdana" pitchFamily="34" charset="0"/>
                <a:cs typeface="Verdana" pitchFamily="34" charset="0"/>
              </a:rPr>
              <a:t>in climate-crop models</a:t>
            </a:r>
          </a:p>
        </p:txBody>
      </p:sp>
      <p:sp>
        <p:nvSpPr>
          <p:cNvPr id="3" name="TextBox 2"/>
          <p:cNvSpPr txBox="1"/>
          <p:nvPr/>
        </p:nvSpPr>
        <p:spPr>
          <a:xfrm>
            <a:off x="6096000" y="2362200"/>
            <a:ext cx="838200" cy="523220"/>
          </a:xfrm>
          <a:prstGeom prst="rect">
            <a:avLst/>
          </a:prstGeom>
          <a:noFill/>
        </p:spPr>
        <p:txBody>
          <a:bodyPr wrap="square" rtlCol="0">
            <a:spAutoFit/>
          </a:bodyPr>
          <a:lstStyle/>
          <a:p>
            <a:r>
              <a:rPr lang="en-US" sz="2800" dirty="0" smtClean="0">
                <a:latin typeface="Verdana" pitchFamily="34" charset="0"/>
                <a:ea typeface="Verdana" pitchFamily="34" charset="0"/>
                <a:cs typeface="Verdana" pitchFamily="34" charset="0"/>
              </a:rPr>
              <a:t>10</a:t>
            </a:r>
            <a:endParaRPr lang="en-US" sz="2800" dirty="0">
              <a:latin typeface="Verdana" pitchFamily="34" charset="0"/>
              <a:ea typeface="Verdana" pitchFamily="34" charset="0"/>
              <a:cs typeface="Verdana" pitchFamily="34" charset="0"/>
            </a:endParaRPr>
          </a:p>
        </p:txBody>
      </p:sp>
      <p:sp>
        <p:nvSpPr>
          <p:cNvPr id="4" name="Rectangle 3"/>
          <p:cNvSpPr/>
          <p:nvPr/>
        </p:nvSpPr>
        <p:spPr>
          <a:xfrm>
            <a:off x="202323" y="2522482"/>
            <a:ext cx="3912477" cy="6174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Rectangle 6"/>
          <p:cNvSpPr/>
          <p:nvPr/>
        </p:nvSpPr>
        <p:spPr>
          <a:xfrm>
            <a:off x="202323" y="5105400"/>
            <a:ext cx="4327635" cy="76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Rectangle 7"/>
          <p:cNvSpPr/>
          <p:nvPr/>
        </p:nvSpPr>
        <p:spPr>
          <a:xfrm>
            <a:off x="-26933" y="0"/>
            <a:ext cx="9144000" cy="1824233"/>
          </a:xfrm>
          <a:prstGeom prst="rect">
            <a:avLst/>
          </a:prstGeom>
          <a:solidFill>
            <a:schemeClr val="tx2">
              <a:lumMod val="20000"/>
              <a:lumOff val="8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8671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471" y="3105238"/>
            <a:ext cx="8686800" cy="2308324"/>
          </a:xfrm>
          <a:prstGeom prst="rect">
            <a:avLst/>
          </a:prstGeom>
        </p:spPr>
        <p:txBody>
          <a:bodyPr wrap="square">
            <a:spAutoFit/>
          </a:bodyPr>
          <a:lstStyle/>
          <a:p>
            <a:r>
              <a:rPr lang="en-US" dirty="0" smtClean="0">
                <a:latin typeface="Verdana" pitchFamily="34" charset="0"/>
                <a:ea typeface="Verdana" pitchFamily="34" charset="0"/>
                <a:cs typeface="Verdana" pitchFamily="34" charset="0"/>
              </a:rPr>
              <a:t>"</a:t>
            </a:r>
            <a:r>
              <a:rPr lang="en-US" i="1" dirty="0" smtClean="0">
                <a:latin typeface="Verdana" pitchFamily="34" charset="0"/>
                <a:ea typeface="Verdana" pitchFamily="34" charset="0"/>
                <a:cs typeface="Verdana" pitchFamily="34" charset="0"/>
              </a:rPr>
              <a:t>Adaptation </a:t>
            </a:r>
            <a:r>
              <a:rPr lang="en-US" i="1" dirty="0">
                <a:latin typeface="Verdana" pitchFamily="34" charset="0"/>
                <a:ea typeface="Verdana" pitchFamily="34" charset="0"/>
                <a:cs typeface="Verdana" pitchFamily="34" charset="0"/>
              </a:rPr>
              <a:t>responses by growers are also poorly understood and </a:t>
            </a:r>
            <a:r>
              <a:rPr lang="en-US" i="1" dirty="0" smtClean="0">
                <a:latin typeface="Verdana" pitchFamily="34" charset="0"/>
                <a:ea typeface="Verdana" pitchFamily="34" charset="0"/>
                <a:cs typeface="Verdana" pitchFamily="34" charset="0"/>
              </a:rPr>
              <a:t>could, in </a:t>
            </a:r>
            <a:r>
              <a:rPr lang="en-US" i="1" dirty="0">
                <a:latin typeface="Verdana" pitchFamily="34" charset="0"/>
                <a:ea typeface="Verdana" pitchFamily="34" charset="0"/>
                <a:cs typeface="Verdana" pitchFamily="34" charset="0"/>
              </a:rPr>
              <a:t>contrast, reduce yield losses</a:t>
            </a:r>
            <a:r>
              <a:rPr lang="en-US" i="1" dirty="0" smtClean="0">
                <a:latin typeface="Verdana" pitchFamily="34" charset="0"/>
                <a:ea typeface="Verdana" pitchFamily="34" charset="0"/>
                <a:cs typeface="Verdana" pitchFamily="34" charset="0"/>
              </a:rPr>
              <a:t>." </a:t>
            </a:r>
          </a:p>
          <a:p>
            <a:endParaRPr lang="en-US" i="1" dirty="0" smtClean="0">
              <a:latin typeface="Verdana" pitchFamily="34" charset="0"/>
              <a:ea typeface="Verdana" pitchFamily="34" charset="0"/>
              <a:cs typeface="Verdana" pitchFamily="34" charset="0"/>
            </a:endParaRPr>
          </a:p>
          <a:p>
            <a:r>
              <a:rPr lang="en-US" i="1" dirty="0" smtClean="0">
                <a:latin typeface="Verdana" pitchFamily="34" charset="0"/>
                <a:ea typeface="Verdana" pitchFamily="34" charset="0"/>
                <a:cs typeface="Verdana" pitchFamily="34" charset="0"/>
              </a:rPr>
              <a:t>"More commonly, adaptations </a:t>
            </a:r>
            <a:r>
              <a:rPr lang="en-US" i="1" dirty="0">
                <a:latin typeface="Verdana" pitchFamily="34" charset="0"/>
                <a:ea typeface="Verdana" pitchFamily="34" charset="0"/>
                <a:cs typeface="Verdana" pitchFamily="34" charset="0"/>
              </a:rPr>
              <a:t>will at best be able to </a:t>
            </a:r>
            <a:r>
              <a:rPr lang="en-US" i="1" dirty="0" smtClean="0">
                <a:latin typeface="Verdana" pitchFamily="34" charset="0"/>
                <a:ea typeface="Verdana" pitchFamily="34" charset="0"/>
                <a:cs typeface="Verdana" pitchFamily="34" charset="0"/>
              </a:rPr>
              <a:t>offset 2°C </a:t>
            </a:r>
            <a:r>
              <a:rPr lang="en-US" i="1" dirty="0">
                <a:latin typeface="Verdana" pitchFamily="34" charset="0"/>
                <a:ea typeface="Verdana" pitchFamily="34" charset="0"/>
                <a:cs typeface="Verdana" pitchFamily="34" charset="0"/>
              </a:rPr>
              <a:t>of local warming (Easterling et al., 2007), and they will be less </a:t>
            </a:r>
            <a:r>
              <a:rPr lang="en-US" i="1" dirty="0" smtClean="0">
                <a:latin typeface="Verdana" pitchFamily="34" charset="0"/>
                <a:ea typeface="Verdana" pitchFamily="34" charset="0"/>
                <a:cs typeface="Verdana" pitchFamily="34" charset="0"/>
              </a:rPr>
              <a:t>effective in </a:t>
            </a:r>
            <a:r>
              <a:rPr lang="en-US" i="1" dirty="0">
                <a:latin typeface="Verdana" pitchFamily="34" charset="0"/>
                <a:ea typeface="Verdana" pitchFamily="34" charset="0"/>
                <a:cs typeface="Verdana" pitchFamily="34" charset="0"/>
              </a:rPr>
              <a:t>tropical regions where soil moisture, rather than cold </a:t>
            </a:r>
            <a:r>
              <a:rPr lang="en-US" i="1" dirty="0" smtClean="0">
                <a:latin typeface="Verdana" pitchFamily="34" charset="0"/>
                <a:ea typeface="Verdana" pitchFamily="34" charset="0"/>
                <a:cs typeface="Verdana" pitchFamily="34" charset="0"/>
              </a:rPr>
              <a:t>temperatures, limits </a:t>
            </a:r>
            <a:r>
              <a:rPr lang="en-US" i="1" dirty="0">
                <a:latin typeface="Verdana" pitchFamily="34" charset="0"/>
                <a:ea typeface="Verdana" pitchFamily="34" charset="0"/>
                <a:cs typeface="Verdana" pitchFamily="34" charset="0"/>
              </a:rPr>
              <a:t>the length of the growing season</a:t>
            </a:r>
            <a:r>
              <a:rPr lang="en-US" i="1" dirty="0" smtClean="0">
                <a:latin typeface="Verdana" pitchFamily="34" charset="0"/>
                <a:ea typeface="Verdana" pitchFamily="34" charset="0"/>
                <a:cs typeface="Verdana" pitchFamily="34" charset="0"/>
              </a:rPr>
              <a:t>." </a:t>
            </a:r>
          </a:p>
          <a:p>
            <a:endParaRPr lang="en-US" i="1" dirty="0" smtClean="0">
              <a:latin typeface="Verdana" pitchFamily="34" charset="0"/>
              <a:ea typeface="Verdana" pitchFamily="34" charset="0"/>
              <a:cs typeface="Verdana" pitchFamily="34" charset="0"/>
            </a:endParaRPr>
          </a:p>
        </p:txBody>
      </p:sp>
      <p:sp>
        <p:nvSpPr>
          <p:cNvPr id="3" name="TextBox 2"/>
          <p:cNvSpPr txBox="1"/>
          <p:nvPr/>
        </p:nvSpPr>
        <p:spPr>
          <a:xfrm>
            <a:off x="-49129" y="42684"/>
            <a:ext cx="9144000" cy="3077766"/>
          </a:xfrm>
          <a:prstGeom prst="rect">
            <a:avLst/>
          </a:prstGeom>
          <a:noFill/>
        </p:spPr>
        <p:txBody>
          <a:bodyPr wrap="square" rtlCol="0">
            <a:spAutoFit/>
          </a:bodyPr>
          <a:lstStyle/>
          <a:p>
            <a:pPr marL="571500" indent="-571500" algn="ctr">
              <a:buFont typeface="Wingdings" pitchFamily="2" charset="2"/>
              <a:buChar char="v"/>
            </a:pPr>
            <a:r>
              <a:rPr lang="en-US" sz="3600" b="1" dirty="0" smtClean="0">
                <a:latin typeface="Verdana"/>
                <a:ea typeface="Verdana" pitchFamily="34" charset="0"/>
                <a:cs typeface="Verdana"/>
              </a:rPr>
              <a:t>We must plan adaptation, but </a:t>
            </a:r>
            <a:r>
              <a:rPr lang="en-US" sz="3600" b="1" dirty="0" smtClean="0">
                <a:latin typeface="Verdana"/>
                <a:ea typeface="Verdana" pitchFamily="34" charset="0"/>
                <a:cs typeface="Verdana"/>
              </a:rPr>
              <a:t>there’s no </a:t>
            </a:r>
            <a:r>
              <a:rPr lang="en-US" sz="3600" b="1" dirty="0" smtClean="0">
                <a:latin typeface="Verdana"/>
                <a:ea typeface="Verdana" pitchFamily="34" charset="0"/>
                <a:cs typeface="Verdana"/>
              </a:rPr>
              <a:t>evidence it will help above 2°C</a:t>
            </a:r>
          </a:p>
          <a:p>
            <a:pPr algn="ctr"/>
            <a:endParaRPr lang="en-US" sz="1400" b="1" dirty="0" smtClean="0">
              <a:latin typeface="Verdana"/>
              <a:ea typeface="Verdana" pitchFamily="34" charset="0"/>
              <a:cs typeface="Verdana"/>
            </a:endParaRPr>
          </a:p>
          <a:p>
            <a:pPr algn="ctr"/>
            <a:r>
              <a:rPr lang="en-US" sz="3600" b="1" dirty="0" smtClean="0">
                <a:latin typeface="Verdana"/>
                <a:ea typeface="Verdana" pitchFamily="34" charset="0"/>
                <a:cs typeface="Verdana"/>
              </a:rPr>
              <a:t>Only response is an emergency response</a:t>
            </a:r>
            <a:endParaRPr lang="en-US" sz="3600" b="1" dirty="0">
              <a:latin typeface="Verdana"/>
              <a:ea typeface="Verdana" pitchFamily="34" charset="0"/>
              <a:cs typeface="Verdana"/>
            </a:endParaRPr>
          </a:p>
        </p:txBody>
      </p:sp>
      <p:pic>
        <p:nvPicPr>
          <p:cNvPr id="4" name="Picture 3" descr="C:\Users\peter\Desktop\illustrations\banner  12.png"/>
          <p:cNvPicPr>
            <a:picLocks noChangeAspect="1" noChangeArrowheads="1"/>
          </p:cNvPicPr>
          <p:nvPr/>
        </p:nvPicPr>
        <p:blipFill rotWithShape="1">
          <a:blip r:embed="rId2">
            <a:extLst>
              <a:ext uri="{28A0092B-C50C-407E-A947-70E740481C1C}">
                <a14:useLocalDpi xmlns:a14="http://schemas.microsoft.com/office/drawing/2010/main" val="0"/>
              </a:ext>
            </a:extLst>
          </a:blip>
          <a:srcRect l="2820" r="79207" b="32192"/>
          <a:stretch/>
        </p:blipFill>
        <p:spPr bwMode="auto">
          <a:xfrm>
            <a:off x="-1828800" y="352654"/>
            <a:ext cx="1535943" cy="1463228"/>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C:\Users\peter\Desktop\food\www.climatechange-foodsecurity.org\uploads\Stab_nrc.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0" y="1905000"/>
            <a:ext cx="1540660" cy="19836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5323" t="21879" r="6360"/>
          <a:stretch/>
        </p:blipFill>
        <p:spPr>
          <a:xfrm>
            <a:off x="6191578" y="4954718"/>
            <a:ext cx="2723822" cy="1807029"/>
          </a:xfrm>
          <a:prstGeom prst="rect">
            <a:avLst/>
          </a:prstGeom>
        </p:spPr>
      </p:pic>
      <p:sp>
        <p:nvSpPr>
          <p:cNvPr id="7" name="Rectangle 6"/>
          <p:cNvSpPr/>
          <p:nvPr/>
        </p:nvSpPr>
        <p:spPr>
          <a:xfrm>
            <a:off x="228600" y="5252335"/>
            <a:ext cx="5105400" cy="1415772"/>
          </a:xfrm>
          <a:prstGeom prst="rect">
            <a:avLst/>
          </a:prstGeom>
        </p:spPr>
        <p:txBody>
          <a:bodyPr wrap="square">
            <a:spAutoFit/>
          </a:bodyPr>
          <a:lstStyle/>
          <a:p>
            <a:r>
              <a:rPr lang="en-US" i="1" dirty="0" smtClean="0">
                <a:latin typeface="Verdana" pitchFamily="34" charset="0"/>
                <a:ea typeface="Verdana" pitchFamily="34" charset="0"/>
                <a:cs typeface="Verdana" pitchFamily="34" charset="0"/>
              </a:rPr>
              <a:t>"Very few studies have considered the evidence for ongoing adaptations to existing climate trends and quantified the benefits of these adaptations." </a:t>
            </a:r>
          </a:p>
          <a:p>
            <a:r>
              <a:rPr lang="en-US" sz="1400" i="1" dirty="0" smtClean="0">
                <a:latin typeface="Verdana" pitchFamily="34" charset="0"/>
                <a:ea typeface="Verdana" pitchFamily="34" charset="0"/>
                <a:cs typeface="Verdana" pitchFamily="34" charset="0"/>
              </a:rPr>
              <a:t>  (</a:t>
            </a:r>
            <a:r>
              <a:rPr lang="en-US" sz="1400" dirty="0" smtClean="0">
                <a:latin typeface="Verdana" pitchFamily="34" charset="0"/>
                <a:ea typeface="Verdana" pitchFamily="34" charset="0"/>
                <a:cs typeface="Verdana" pitchFamily="34" charset="0"/>
              </a:rPr>
              <a:t>Chapter 5, p. 162) </a:t>
            </a:r>
          </a:p>
        </p:txBody>
      </p:sp>
    </p:spTree>
    <p:extLst>
      <p:ext uri="{BB962C8B-B14F-4D97-AF65-F5344CB8AC3E}">
        <p14:creationId xmlns:p14="http://schemas.microsoft.com/office/powerpoint/2010/main" val="37725101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81000"/>
            <a:ext cx="9124950" cy="5632312"/>
          </a:xfrm>
          <a:prstGeom prst="rect">
            <a:avLst/>
          </a:prstGeom>
          <a:noFill/>
        </p:spPr>
        <p:txBody>
          <a:bodyPr wrap="square" rtlCol="0">
            <a:spAutoFit/>
          </a:bodyPr>
          <a:lstStyle/>
          <a:p>
            <a:pPr marL="571500" indent="-571500" algn="ctr">
              <a:buFont typeface="Wingdings" pitchFamily="2" charset="2"/>
              <a:buChar char="v"/>
            </a:pPr>
            <a:r>
              <a:rPr lang="en-US" sz="3600" b="1" dirty="0" smtClean="0">
                <a:latin typeface="Verdana"/>
                <a:ea typeface="Verdana" pitchFamily="34" charset="0"/>
                <a:cs typeface="Verdana"/>
              </a:rPr>
              <a:t>We can assume that</a:t>
            </a:r>
          </a:p>
          <a:p>
            <a:pPr algn="ctr"/>
            <a:r>
              <a:rPr lang="en-US" sz="3600" b="1" dirty="0" smtClean="0">
                <a:latin typeface="Verdana"/>
                <a:ea typeface="Verdana" pitchFamily="34" charset="0"/>
                <a:cs typeface="Verdana"/>
              </a:rPr>
              <a:t>world food prices</a:t>
            </a:r>
          </a:p>
          <a:p>
            <a:pPr algn="ctr"/>
            <a:r>
              <a:rPr lang="en-US" sz="3600" b="1" dirty="0" smtClean="0">
                <a:latin typeface="Verdana"/>
                <a:ea typeface="Verdana" pitchFamily="34" charset="0"/>
                <a:cs typeface="Verdana"/>
              </a:rPr>
              <a:t>are committed</a:t>
            </a:r>
          </a:p>
          <a:p>
            <a:pPr algn="ctr"/>
            <a:r>
              <a:rPr lang="en-US" sz="3600" b="1" dirty="0" smtClean="0">
                <a:latin typeface="Verdana"/>
                <a:ea typeface="Verdana" pitchFamily="34" charset="0"/>
                <a:cs typeface="Verdana"/>
              </a:rPr>
              <a:t>to keep increasing </a:t>
            </a:r>
          </a:p>
          <a:p>
            <a:pPr algn="ctr"/>
            <a:endParaRPr lang="en-US" sz="3600" b="1" dirty="0" smtClean="0">
              <a:latin typeface="Verdana"/>
              <a:ea typeface="Verdana" pitchFamily="34" charset="0"/>
              <a:cs typeface="Verdana"/>
            </a:endParaRPr>
          </a:p>
          <a:p>
            <a:pPr algn="ctr"/>
            <a:r>
              <a:rPr lang="en-US" sz="3600" b="1" dirty="0" smtClean="0">
                <a:latin typeface="Verdana"/>
                <a:ea typeface="Verdana" pitchFamily="34" charset="0"/>
                <a:cs typeface="Verdana"/>
              </a:rPr>
              <a:t>due to an increasing trend of</a:t>
            </a:r>
          </a:p>
          <a:p>
            <a:pPr algn="ctr"/>
            <a:r>
              <a:rPr lang="en-US" sz="3600" b="1" dirty="0" smtClean="0">
                <a:latin typeface="Verdana"/>
                <a:ea typeface="Verdana" pitchFamily="34" charset="0"/>
                <a:cs typeface="Verdana"/>
              </a:rPr>
              <a:t>Northern Hemisphere drought</a:t>
            </a:r>
          </a:p>
          <a:p>
            <a:pPr algn="ctr"/>
            <a:endParaRPr lang="en-US" sz="3600" b="1" dirty="0" smtClean="0">
              <a:latin typeface="Verdana"/>
              <a:ea typeface="Verdana" pitchFamily="34" charset="0"/>
              <a:cs typeface="Verdana"/>
            </a:endParaRPr>
          </a:p>
          <a:p>
            <a:pPr algn="ctr"/>
            <a:r>
              <a:rPr lang="en-US" sz="3600" b="1" dirty="0" smtClean="0">
                <a:latin typeface="Verdana"/>
                <a:ea typeface="Verdana" pitchFamily="34" charset="0"/>
                <a:cs typeface="Verdana"/>
              </a:rPr>
              <a:t>— </a:t>
            </a:r>
            <a:r>
              <a:rPr lang="en-US" sz="3600" b="1" i="1" dirty="0" smtClean="0">
                <a:latin typeface="Verdana"/>
                <a:ea typeface="Verdana" pitchFamily="34" charset="0"/>
                <a:cs typeface="Verdana"/>
              </a:rPr>
              <a:t>severe</a:t>
            </a:r>
            <a:r>
              <a:rPr lang="en-US" sz="3600" b="1" dirty="0" smtClean="0">
                <a:latin typeface="Verdana"/>
                <a:ea typeface="Verdana" pitchFamily="34" charset="0"/>
                <a:cs typeface="Verdana"/>
              </a:rPr>
              <a:t> NH drought at</a:t>
            </a:r>
          </a:p>
          <a:p>
            <a:pPr algn="ctr"/>
            <a:r>
              <a:rPr lang="en-US" sz="3600" b="1" dirty="0" smtClean="0">
                <a:latin typeface="Verdana"/>
                <a:ea typeface="Verdana" pitchFamily="34" charset="0"/>
                <a:cs typeface="Verdana"/>
              </a:rPr>
              <a:t>today’s 0.8°C</a:t>
            </a:r>
          </a:p>
        </p:txBody>
      </p:sp>
      <p:pic>
        <p:nvPicPr>
          <p:cNvPr id="3" name="Picture 2" descr="C:\Users\peter\Desktop\food\crop.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5410200"/>
            <a:ext cx="1676400" cy="10284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peter\Desktop\food\crop.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800" y="5410200"/>
            <a:ext cx="1676400" cy="102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5430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09599"/>
            <a:ext cx="8382000" cy="5386090"/>
          </a:xfrm>
          <a:prstGeom prst="rect">
            <a:avLst/>
          </a:prstGeom>
          <a:noFill/>
        </p:spPr>
        <p:txBody>
          <a:bodyPr wrap="square" rtlCol="0">
            <a:spAutoFit/>
          </a:bodyPr>
          <a:lstStyle/>
          <a:p>
            <a:r>
              <a:rPr lang="en-US" sz="3600" b="1" dirty="0" smtClean="0">
                <a:latin typeface="Verdana" pitchFamily="34" charset="0"/>
                <a:ea typeface="Verdana" pitchFamily="34" charset="0"/>
                <a:cs typeface="Verdana" pitchFamily="34" charset="0"/>
              </a:rPr>
              <a:t>      Presentation</a:t>
            </a:r>
            <a:endParaRPr lang="en-US" sz="3600" b="1" dirty="0" smtClean="0">
              <a:latin typeface="Verdana" pitchFamily="34" charset="0"/>
              <a:ea typeface="Verdana" pitchFamily="34" charset="0"/>
              <a:cs typeface="Verdana" pitchFamily="34" charset="0"/>
            </a:endParaRPr>
          </a:p>
          <a:p>
            <a:endParaRPr lang="en-US" sz="2400" b="1" dirty="0" smtClean="0">
              <a:latin typeface="Verdana" pitchFamily="34" charset="0"/>
              <a:ea typeface="Verdana" pitchFamily="34" charset="0"/>
              <a:cs typeface="Verdana" pitchFamily="34" charset="0"/>
            </a:endParaRPr>
          </a:p>
          <a:p>
            <a:r>
              <a:rPr lang="en-US" sz="2400" b="1" dirty="0" smtClean="0">
                <a:latin typeface="Verdana" pitchFamily="34" charset="0"/>
                <a:ea typeface="Verdana" pitchFamily="34" charset="0"/>
                <a:cs typeface="Verdana" pitchFamily="34" charset="0"/>
              </a:rPr>
              <a:t>Committed </a:t>
            </a:r>
            <a:r>
              <a:rPr lang="en-US" sz="2400" b="1" dirty="0">
                <a:latin typeface="Verdana" pitchFamily="34" charset="0"/>
                <a:ea typeface="Verdana" pitchFamily="34" charset="0"/>
                <a:cs typeface="Verdana" pitchFamily="34" charset="0"/>
              </a:rPr>
              <a:t>global warming </a:t>
            </a:r>
            <a:endParaRPr lang="en-US" sz="2400" b="1" dirty="0" smtClean="0">
              <a:latin typeface="Verdana" pitchFamily="34" charset="0"/>
              <a:ea typeface="Verdana" pitchFamily="34" charset="0"/>
              <a:cs typeface="Verdana" pitchFamily="34" charset="0"/>
            </a:endParaRPr>
          </a:p>
          <a:p>
            <a:endParaRPr lang="en-US" sz="2400" b="1" dirty="0" smtClean="0">
              <a:latin typeface="Verdana" pitchFamily="34" charset="0"/>
              <a:ea typeface="Verdana" pitchFamily="34" charset="0"/>
              <a:cs typeface="Verdana" pitchFamily="34" charset="0"/>
            </a:endParaRPr>
          </a:p>
          <a:p>
            <a:r>
              <a:rPr lang="en-US" sz="2400" b="1" dirty="0" smtClean="0">
                <a:latin typeface="Verdana" pitchFamily="34" charset="0"/>
                <a:ea typeface="Verdana" pitchFamily="34" charset="0"/>
                <a:cs typeface="Verdana" pitchFamily="34" charset="0"/>
              </a:rPr>
              <a:t>Climate-crop models</a:t>
            </a:r>
            <a:endParaRPr lang="en-US" sz="2400" b="1" dirty="0" smtClean="0">
              <a:latin typeface="Verdana" pitchFamily="34" charset="0"/>
              <a:ea typeface="Verdana" pitchFamily="34" charset="0"/>
              <a:cs typeface="Verdana" pitchFamily="34" charset="0"/>
            </a:endParaRPr>
          </a:p>
          <a:p>
            <a:r>
              <a:rPr lang="en-US" sz="2400" b="1" dirty="0" smtClean="0">
                <a:latin typeface="Verdana" pitchFamily="34" charset="0"/>
                <a:ea typeface="Verdana" pitchFamily="34" charset="0"/>
                <a:cs typeface="Verdana" pitchFamily="34" charset="0"/>
              </a:rPr>
              <a:t> </a:t>
            </a:r>
          </a:p>
          <a:p>
            <a:r>
              <a:rPr lang="en-US" sz="2400" b="1" dirty="0">
                <a:latin typeface="Verdana" pitchFamily="34" charset="0"/>
                <a:ea typeface="Verdana" pitchFamily="34" charset="0"/>
                <a:cs typeface="Verdana" pitchFamily="34" charset="0"/>
              </a:rPr>
              <a:t>E</a:t>
            </a:r>
            <a:r>
              <a:rPr lang="en-US" sz="2400" b="1" dirty="0" smtClean="0">
                <a:latin typeface="Verdana" pitchFamily="34" charset="0"/>
                <a:ea typeface="Verdana" pitchFamily="34" charset="0"/>
                <a:cs typeface="Verdana" pitchFamily="34" charset="0"/>
              </a:rPr>
              <a:t>xtreme </a:t>
            </a:r>
            <a:r>
              <a:rPr lang="en-US" sz="2400" b="1" dirty="0">
                <a:latin typeface="Verdana" pitchFamily="34" charset="0"/>
                <a:ea typeface="Verdana" pitchFamily="34" charset="0"/>
                <a:cs typeface="Verdana" pitchFamily="34" charset="0"/>
              </a:rPr>
              <a:t>weather </a:t>
            </a:r>
            <a:r>
              <a:rPr lang="en-US" sz="2400" b="1" dirty="0" smtClean="0">
                <a:latin typeface="Verdana" pitchFamily="34" charset="0"/>
                <a:ea typeface="Verdana" pitchFamily="34" charset="0"/>
                <a:cs typeface="Verdana" pitchFamily="34" charset="0"/>
              </a:rPr>
              <a:t>events </a:t>
            </a:r>
          </a:p>
          <a:p>
            <a:endParaRPr lang="en-US" sz="2400" b="1" dirty="0" smtClean="0">
              <a:latin typeface="Verdana" pitchFamily="34" charset="0"/>
              <a:ea typeface="Verdana" pitchFamily="34" charset="0"/>
              <a:cs typeface="Verdana" pitchFamily="34" charset="0"/>
            </a:endParaRPr>
          </a:p>
          <a:p>
            <a:r>
              <a:rPr lang="en-US" sz="2400" b="1" dirty="0" smtClean="0">
                <a:latin typeface="Verdana" pitchFamily="34" charset="0"/>
                <a:ea typeface="Verdana" pitchFamily="34" charset="0"/>
                <a:cs typeface="Verdana" pitchFamily="34" charset="0"/>
              </a:rPr>
              <a:t>Drought </a:t>
            </a:r>
          </a:p>
          <a:p>
            <a:endParaRPr lang="en-US" sz="2400" b="1" dirty="0">
              <a:latin typeface="Verdana" pitchFamily="34" charset="0"/>
              <a:ea typeface="Verdana" pitchFamily="34" charset="0"/>
              <a:cs typeface="Verdana" pitchFamily="34" charset="0"/>
            </a:endParaRPr>
          </a:p>
          <a:p>
            <a:r>
              <a:rPr lang="en-US" sz="2400" b="1" dirty="0" smtClean="0">
                <a:latin typeface="Verdana" pitchFamily="34" charset="0"/>
                <a:ea typeface="Verdana" pitchFamily="34" charset="0"/>
                <a:cs typeface="Verdana" pitchFamily="34" charset="0"/>
              </a:rPr>
              <a:t>World food </a:t>
            </a:r>
            <a:r>
              <a:rPr lang="en-US" sz="2400" b="1" dirty="0" smtClean="0">
                <a:latin typeface="Verdana" pitchFamily="34" charset="0"/>
                <a:ea typeface="Verdana" pitchFamily="34" charset="0"/>
                <a:cs typeface="Verdana" pitchFamily="34" charset="0"/>
              </a:rPr>
              <a:t>prices</a:t>
            </a:r>
          </a:p>
          <a:p>
            <a:endParaRPr lang="en-US" sz="2400" b="1" dirty="0" smtClean="0">
              <a:latin typeface="Verdana" pitchFamily="34" charset="0"/>
              <a:ea typeface="Verdana" pitchFamily="34" charset="0"/>
              <a:cs typeface="Verdana" pitchFamily="34" charset="0"/>
            </a:endParaRPr>
          </a:p>
          <a:p>
            <a:r>
              <a:rPr lang="en-US" sz="2400" b="1" dirty="0" smtClean="0">
                <a:latin typeface="Verdana" pitchFamily="34" charset="0"/>
                <a:ea typeface="Verdana" pitchFamily="34" charset="0"/>
                <a:cs typeface="Verdana" pitchFamily="34" charset="0"/>
              </a:rPr>
              <a:t>Climate-crop </a:t>
            </a:r>
            <a:r>
              <a:rPr lang="en-US" sz="2400" b="1" dirty="0">
                <a:latin typeface="Verdana" pitchFamily="34" charset="0"/>
                <a:ea typeface="Verdana" pitchFamily="34" charset="0"/>
                <a:cs typeface="Verdana" pitchFamily="34" charset="0"/>
              </a:rPr>
              <a:t>model results</a:t>
            </a:r>
          </a:p>
          <a:p>
            <a:endParaRPr lang="en-US" sz="2000" b="1" dirty="0">
              <a:latin typeface="Verdana" pitchFamily="34" charset="0"/>
              <a:ea typeface="Verdana" pitchFamily="34" charset="0"/>
              <a:cs typeface="Verdana"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2362200"/>
            <a:ext cx="2628223" cy="19812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323" t="21879" r="6360"/>
          <a:stretch/>
        </p:blipFill>
        <p:spPr>
          <a:xfrm>
            <a:off x="6400800" y="346551"/>
            <a:ext cx="2610190" cy="1863249"/>
          </a:xfrm>
          <a:prstGeom prst="rect">
            <a:avLst/>
          </a:prstGeom>
        </p:spPr>
      </p:pic>
      <p:sp>
        <p:nvSpPr>
          <p:cNvPr id="5" name="TextBox 4"/>
          <p:cNvSpPr txBox="1"/>
          <p:nvPr/>
        </p:nvSpPr>
        <p:spPr>
          <a:xfrm>
            <a:off x="7847923" y="3962400"/>
            <a:ext cx="1024689" cy="400110"/>
          </a:xfrm>
          <a:prstGeom prst="rect">
            <a:avLst/>
          </a:prstGeom>
          <a:noFill/>
        </p:spPr>
        <p:txBody>
          <a:bodyPr wrap="square" rtlCol="0">
            <a:spAutoFit/>
          </a:bodyPr>
          <a:lstStyle/>
          <a:p>
            <a:r>
              <a:rPr lang="en-US" sz="2000" b="1" dirty="0" smtClean="0">
                <a:solidFill>
                  <a:schemeClr val="bg1"/>
                </a:solidFill>
              </a:rPr>
              <a:t>2009</a:t>
            </a:r>
            <a:endParaRPr lang="en-US" sz="2000" b="1" dirty="0">
              <a:solidFill>
                <a:schemeClr val="bg1"/>
              </a:solidFill>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29111"/>
          <a:stretch/>
        </p:blipFill>
        <p:spPr>
          <a:xfrm>
            <a:off x="6400800" y="4778015"/>
            <a:ext cx="2610189" cy="1775185"/>
          </a:xfrm>
          <a:prstGeom prst="rect">
            <a:avLst/>
          </a:prstGeom>
          <a:ln>
            <a:solidFill>
              <a:schemeClr val="tx2">
                <a:lumMod val="75000"/>
              </a:schemeClr>
            </a:solidFill>
          </a:ln>
        </p:spPr>
      </p:pic>
      <p:sp>
        <p:nvSpPr>
          <p:cNvPr id="7" name="TextBox 6"/>
          <p:cNvSpPr txBox="1"/>
          <p:nvPr/>
        </p:nvSpPr>
        <p:spPr>
          <a:xfrm>
            <a:off x="6934200" y="6488668"/>
            <a:ext cx="1607565" cy="369332"/>
          </a:xfrm>
          <a:prstGeom prst="rect">
            <a:avLst/>
          </a:prstGeom>
          <a:noFill/>
        </p:spPr>
        <p:txBody>
          <a:bodyPr wrap="square" rtlCol="0">
            <a:spAutoFit/>
          </a:bodyPr>
          <a:lstStyle/>
          <a:p>
            <a:pPr algn="ctr"/>
            <a:r>
              <a:rPr lang="en-US" b="1" dirty="0" smtClean="0"/>
              <a:t>ADB 2010</a:t>
            </a:r>
            <a:endParaRPr lang="en-US" b="1" dirty="0"/>
          </a:p>
        </p:txBody>
      </p:sp>
      <p:sp>
        <p:nvSpPr>
          <p:cNvPr id="8" name="Rectangle 7"/>
          <p:cNvSpPr/>
          <p:nvPr/>
        </p:nvSpPr>
        <p:spPr>
          <a:xfrm>
            <a:off x="5943600" y="4355068"/>
            <a:ext cx="3352800" cy="369332"/>
          </a:xfrm>
          <a:prstGeom prst="rect">
            <a:avLst/>
          </a:prstGeom>
        </p:spPr>
        <p:txBody>
          <a:bodyPr wrap="square">
            <a:spAutoFit/>
          </a:bodyPr>
          <a:lstStyle/>
          <a:p>
            <a:pPr algn="ctr"/>
            <a:r>
              <a:rPr lang="en-US" b="1" dirty="0" smtClean="0">
                <a:solidFill>
                  <a:srgbClr val="0070C0"/>
                </a:solidFill>
              </a:rPr>
              <a:t>Climate Change Facts &amp; Figures</a:t>
            </a:r>
            <a:endParaRPr lang="en-US" b="1" dirty="0">
              <a:solidFill>
                <a:srgbClr val="0070C0"/>
              </a:solidFill>
            </a:endParaRPr>
          </a:p>
        </p:txBody>
      </p:sp>
    </p:spTree>
    <p:extLst>
      <p:ext uri="{BB962C8B-B14F-4D97-AF65-F5344CB8AC3E}">
        <p14:creationId xmlns:p14="http://schemas.microsoft.com/office/powerpoint/2010/main" val="27422960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fao food index 2001 to 201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fao food index 2001 to 2013"/>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05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800100"/>
            <a:ext cx="789997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00475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224" y="-990600"/>
            <a:ext cx="9144000" cy="769441"/>
          </a:xfrm>
          <a:prstGeom prst="rect">
            <a:avLst/>
          </a:prstGeom>
          <a:noFill/>
        </p:spPr>
        <p:txBody>
          <a:bodyPr wrap="square" rtlCol="0">
            <a:spAutoFit/>
          </a:bodyPr>
          <a:lstStyle/>
          <a:p>
            <a:pPr algn="ctr"/>
            <a:r>
              <a:rPr lang="en-US" sz="3200" b="1" dirty="0" smtClean="0">
                <a:latin typeface="Verdana" pitchFamily="34" charset="0"/>
                <a:ea typeface="Verdana" pitchFamily="34" charset="0"/>
                <a:cs typeface="Verdana" pitchFamily="34" charset="0"/>
              </a:rPr>
              <a:t>N.H. drought = world food </a:t>
            </a:r>
            <a:r>
              <a:rPr lang="en-US" sz="4400" b="1" dirty="0" smtClean="0">
                <a:latin typeface="Verdana" pitchFamily="34" charset="0"/>
                <a:ea typeface="Verdana" pitchFamily="34" charset="0"/>
                <a:cs typeface="Verdana" pitchFamily="34" charset="0"/>
              </a:rPr>
              <a:t>$</a:t>
            </a:r>
            <a:r>
              <a:rPr lang="en-US" sz="2400" b="1" dirty="0" smtClean="0">
                <a:latin typeface="Verdana" pitchFamily="34" charset="0"/>
                <a:ea typeface="Verdana" pitchFamily="34" charset="0"/>
                <a:cs typeface="Verdana" pitchFamily="34" charset="0"/>
              </a:rPr>
              <a:t>s</a:t>
            </a:r>
            <a:endParaRPr lang="en-US" sz="2400" b="1" dirty="0">
              <a:latin typeface="Verdana" pitchFamily="34" charset="0"/>
              <a:ea typeface="Verdana" pitchFamily="34" charset="0"/>
              <a:cs typeface="Verdana" pitchFamily="34" charset="0"/>
            </a:endParaRPr>
          </a:p>
        </p:txBody>
      </p:sp>
      <p:sp>
        <p:nvSpPr>
          <p:cNvPr id="6" name="TextBox 5"/>
          <p:cNvSpPr txBox="1"/>
          <p:nvPr/>
        </p:nvSpPr>
        <p:spPr>
          <a:xfrm>
            <a:off x="7296150" y="5865200"/>
            <a:ext cx="1619250" cy="830997"/>
          </a:xfrm>
          <a:prstGeom prst="rect">
            <a:avLst/>
          </a:prstGeom>
          <a:solidFill>
            <a:schemeClr val="bg1"/>
          </a:solidFill>
        </p:spPr>
        <p:txBody>
          <a:bodyPr wrap="square" rtlCol="0">
            <a:spAutoFit/>
          </a:bodyPr>
          <a:lstStyle/>
          <a:p>
            <a:r>
              <a:rPr lang="en-US" sz="1200" b="1" dirty="0" smtClean="0">
                <a:latin typeface="Verdana" pitchFamily="34" charset="0"/>
                <a:ea typeface="Verdana" pitchFamily="34" charset="0"/>
                <a:cs typeface="Verdana" pitchFamily="34" charset="0"/>
              </a:rPr>
              <a:t>University College London Hazard Research Centre</a:t>
            </a:r>
            <a:endParaRPr lang="en-US" sz="1200" b="1" dirty="0">
              <a:latin typeface="Verdana" pitchFamily="34" charset="0"/>
              <a:ea typeface="Verdana" pitchFamily="34" charset="0"/>
              <a:cs typeface="Verdana" pitchFamily="34" charset="0"/>
            </a:endParaRPr>
          </a:p>
        </p:txBody>
      </p:sp>
      <p:pic>
        <p:nvPicPr>
          <p:cNvPr id="8" name="Picture 2" descr="C:\Users\peter\Desktop\food\NH drought Sept 2012.png"/>
          <p:cNvPicPr>
            <a:picLocks noChangeAspect="1" noChangeArrowheads="1"/>
          </p:cNvPicPr>
          <p:nvPr/>
        </p:nvPicPr>
        <p:blipFill rotWithShape="1">
          <a:blip r:embed="rId2">
            <a:extLst>
              <a:ext uri="{28A0092B-C50C-407E-A947-70E740481C1C}">
                <a14:useLocalDpi xmlns:a14="http://schemas.microsoft.com/office/drawing/2010/main" val="0"/>
              </a:ext>
            </a:extLst>
          </a:blip>
          <a:srcRect l="77528" t="9977" b="80046"/>
          <a:stretch/>
        </p:blipFill>
        <p:spPr bwMode="auto">
          <a:xfrm>
            <a:off x="5791200" y="6017343"/>
            <a:ext cx="1524000" cy="61205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peter\Desktop\food\www.climatechange-foodsecurity.org\uploads\world_drought_pdsi_july_2012.png"/>
          <p:cNvPicPr>
            <a:picLocks noChangeAspect="1" noChangeArrowheads="1"/>
          </p:cNvPicPr>
          <p:nvPr/>
        </p:nvPicPr>
        <p:blipFill rotWithShape="1">
          <a:blip r:embed="rId3">
            <a:extLst>
              <a:ext uri="{28A0092B-C50C-407E-A947-70E740481C1C}">
                <a14:useLocalDpi xmlns:a14="http://schemas.microsoft.com/office/drawing/2010/main" val="0"/>
              </a:ext>
            </a:extLst>
          </a:blip>
          <a:srcRect t="8738" b="59260"/>
          <a:stretch/>
        </p:blipFill>
        <p:spPr bwMode="auto">
          <a:xfrm>
            <a:off x="0" y="2057400"/>
            <a:ext cx="9142858" cy="21944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134" y="505434"/>
            <a:ext cx="9144000" cy="1384995"/>
          </a:xfrm>
          <a:prstGeom prst="rect">
            <a:avLst/>
          </a:prstGeom>
          <a:noFill/>
        </p:spPr>
        <p:txBody>
          <a:bodyPr wrap="square" rtlCol="0">
            <a:spAutoFit/>
          </a:bodyPr>
          <a:lstStyle/>
          <a:p>
            <a:pPr algn="ctr"/>
            <a:r>
              <a:rPr lang="en-US" sz="3600" b="1" dirty="0" smtClean="0">
                <a:latin typeface="Verdana" pitchFamily="34" charset="0"/>
                <a:ea typeface="Verdana" pitchFamily="34" charset="0"/>
                <a:cs typeface="Verdana" pitchFamily="34" charset="0"/>
              </a:rPr>
              <a:t>UCL Global Drought Monitor</a:t>
            </a:r>
          </a:p>
          <a:p>
            <a:pPr algn="ctr"/>
            <a:r>
              <a:rPr lang="en-US" sz="2400" b="1" dirty="0" smtClean="0">
                <a:latin typeface="Verdana" pitchFamily="34" charset="0"/>
                <a:ea typeface="Verdana" pitchFamily="34" charset="0"/>
                <a:cs typeface="Verdana" pitchFamily="34" charset="0"/>
              </a:rPr>
              <a:t> </a:t>
            </a:r>
          </a:p>
          <a:p>
            <a:pPr algn="ctr"/>
            <a:r>
              <a:rPr lang="en-US" sz="2400" b="1" dirty="0" smtClean="0">
                <a:latin typeface="Verdana" pitchFamily="34" charset="0"/>
                <a:ea typeface="Verdana" pitchFamily="34" charset="0"/>
                <a:cs typeface="Verdana" pitchFamily="34" charset="0"/>
              </a:rPr>
              <a:t>July 2012</a:t>
            </a:r>
            <a:endParaRPr lang="en-US" sz="2400" b="1" dirty="0">
              <a:latin typeface="Verdana" pitchFamily="34" charset="0"/>
              <a:ea typeface="Verdana" pitchFamily="34" charset="0"/>
              <a:cs typeface="Verdana" pitchFamily="34" charset="0"/>
            </a:endParaRPr>
          </a:p>
        </p:txBody>
      </p:sp>
      <p:sp>
        <p:nvSpPr>
          <p:cNvPr id="4" name="TextBox 3"/>
          <p:cNvSpPr txBox="1"/>
          <p:nvPr/>
        </p:nvSpPr>
        <p:spPr>
          <a:xfrm>
            <a:off x="1600200" y="1396424"/>
            <a:ext cx="2057400" cy="646331"/>
          </a:xfrm>
          <a:prstGeom prst="rect">
            <a:avLst/>
          </a:prstGeom>
          <a:solidFill>
            <a:schemeClr val="bg1"/>
          </a:solidFill>
        </p:spPr>
        <p:txBody>
          <a:bodyPr wrap="square" rtlCol="0">
            <a:spAutoFit/>
          </a:bodyPr>
          <a:lstStyle/>
          <a:p>
            <a:pPr algn="ctr"/>
            <a:r>
              <a:rPr lang="en-US" sz="1200" b="1" dirty="0" smtClean="0">
                <a:latin typeface="Verdana" pitchFamily="34" charset="0"/>
                <a:ea typeface="Verdana" pitchFamily="34" charset="0"/>
                <a:cs typeface="Verdana" pitchFamily="34" charset="0"/>
              </a:rPr>
              <a:t>Palmer </a:t>
            </a:r>
            <a:r>
              <a:rPr lang="en-US" sz="1200" b="1" dirty="0" smtClean="0">
                <a:latin typeface="Verdana" pitchFamily="34" charset="0"/>
                <a:ea typeface="Verdana" pitchFamily="34" charset="0"/>
                <a:cs typeface="Verdana" pitchFamily="34" charset="0"/>
              </a:rPr>
              <a:t>Drought </a:t>
            </a:r>
            <a:r>
              <a:rPr lang="en-US" sz="1200" b="1" dirty="0">
                <a:latin typeface="Verdana" pitchFamily="34" charset="0"/>
                <a:ea typeface="Verdana" pitchFamily="34" charset="0"/>
                <a:cs typeface="Verdana" pitchFamily="34" charset="0"/>
              </a:rPr>
              <a:t>S</a:t>
            </a:r>
            <a:r>
              <a:rPr lang="en-US" sz="1200" b="1" dirty="0" smtClean="0">
                <a:latin typeface="Verdana" pitchFamily="34" charset="0"/>
                <a:ea typeface="Verdana" pitchFamily="34" charset="0"/>
                <a:cs typeface="Verdana" pitchFamily="34" charset="0"/>
              </a:rPr>
              <a:t>everity Index </a:t>
            </a:r>
            <a:r>
              <a:rPr lang="en-US" sz="1200" b="1" dirty="0" smtClean="0">
                <a:latin typeface="Verdana" pitchFamily="34" charset="0"/>
                <a:ea typeface="Verdana" pitchFamily="34" charset="0"/>
                <a:cs typeface="Verdana" pitchFamily="34" charset="0"/>
              </a:rPr>
              <a:t>PDSI</a:t>
            </a:r>
          </a:p>
          <a:p>
            <a:pPr algn="ctr"/>
            <a:endParaRPr lang="en-US" sz="1200" b="1" dirty="0">
              <a:latin typeface="Verdana" pitchFamily="34" charset="0"/>
              <a:ea typeface="Verdana" pitchFamily="34" charset="0"/>
              <a:cs typeface="Verdana" pitchFamily="34" charset="0"/>
            </a:endParaRPr>
          </a:p>
        </p:txBody>
      </p:sp>
      <p:pic>
        <p:nvPicPr>
          <p:cNvPr id="1027" name="Picture 3" descr="C:\Users\peter\Desktop\food\www.climatechange-foodsecurity.org\uploads\Extensive_NH_world_drought.png"/>
          <p:cNvPicPr>
            <a:picLocks noChangeAspect="1" noChangeArrowheads="1"/>
          </p:cNvPicPr>
          <p:nvPr/>
        </p:nvPicPr>
        <p:blipFill rotWithShape="1">
          <a:blip r:embed="rId4">
            <a:extLst>
              <a:ext uri="{28A0092B-C50C-407E-A947-70E740481C1C}">
                <a14:useLocalDpi xmlns:a14="http://schemas.microsoft.com/office/drawing/2010/main" val="0"/>
              </a:ext>
            </a:extLst>
          </a:blip>
          <a:srcRect t="90671" r="34572" b="-23"/>
          <a:stretch/>
        </p:blipFill>
        <p:spPr bwMode="auto">
          <a:xfrm>
            <a:off x="1471292" y="4714200"/>
            <a:ext cx="6200274" cy="750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7275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224" y="-990600"/>
            <a:ext cx="9144000" cy="769441"/>
          </a:xfrm>
          <a:prstGeom prst="rect">
            <a:avLst/>
          </a:prstGeom>
          <a:noFill/>
        </p:spPr>
        <p:txBody>
          <a:bodyPr wrap="square" rtlCol="0">
            <a:spAutoFit/>
          </a:bodyPr>
          <a:lstStyle/>
          <a:p>
            <a:pPr algn="ctr"/>
            <a:r>
              <a:rPr lang="en-US" sz="3200" b="1" dirty="0" smtClean="0">
                <a:latin typeface="Verdana" pitchFamily="34" charset="0"/>
                <a:ea typeface="Verdana" pitchFamily="34" charset="0"/>
                <a:cs typeface="Verdana" pitchFamily="34" charset="0"/>
              </a:rPr>
              <a:t>N.H. drought = world food </a:t>
            </a:r>
            <a:r>
              <a:rPr lang="en-US" sz="4400" b="1" dirty="0" smtClean="0">
                <a:latin typeface="Verdana" pitchFamily="34" charset="0"/>
                <a:ea typeface="Verdana" pitchFamily="34" charset="0"/>
                <a:cs typeface="Verdana" pitchFamily="34" charset="0"/>
              </a:rPr>
              <a:t>$</a:t>
            </a:r>
            <a:r>
              <a:rPr lang="en-US" sz="2400" b="1" dirty="0" smtClean="0">
                <a:latin typeface="Verdana" pitchFamily="34" charset="0"/>
                <a:ea typeface="Verdana" pitchFamily="34" charset="0"/>
                <a:cs typeface="Verdana" pitchFamily="34" charset="0"/>
              </a:rPr>
              <a:t>s</a:t>
            </a:r>
            <a:endParaRPr lang="en-US" sz="2400" b="1" dirty="0">
              <a:latin typeface="Verdana" pitchFamily="34" charset="0"/>
              <a:ea typeface="Verdana" pitchFamily="34" charset="0"/>
              <a:cs typeface="Verdana" pitchFamily="34" charset="0"/>
            </a:endParaRPr>
          </a:p>
        </p:txBody>
      </p:sp>
      <p:sp>
        <p:nvSpPr>
          <p:cNvPr id="6" name="TextBox 5"/>
          <p:cNvSpPr txBox="1"/>
          <p:nvPr/>
        </p:nvSpPr>
        <p:spPr>
          <a:xfrm>
            <a:off x="7296150" y="5865200"/>
            <a:ext cx="1619250" cy="830997"/>
          </a:xfrm>
          <a:prstGeom prst="rect">
            <a:avLst/>
          </a:prstGeom>
          <a:solidFill>
            <a:schemeClr val="bg1"/>
          </a:solidFill>
        </p:spPr>
        <p:txBody>
          <a:bodyPr wrap="square" rtlCol="0">
            <a:spAutoFit/>
          </a:bodyPr>
          <a:lstStyle/>
          <a:p>
            <a:r>
              <a:rPr lang="en-US" sz="1200" b="1" dirty="0" smtClean="0">
                <a:latin typeface="Verdana" pitchFamily="34" charset="0"/>
                <a:ea typeface="Verdana" pitchFamily="34" charset="0"/>
                <a:cs typeface="Verdana" pitchFamily="34" charset="0"/>
              </a:rPr>
              <a:t>University College London Hazard Research Centre</a:t>
            </a:r>
            <a:endParaRPr lang="en-US" sz="1200" b="1" dirty="0">
              <a:latin typeface="Verdana" pitchFamily="34" charset="0"/>
              <a:ea typeface="Verdana" pitchFamily="34" charset="0"/>
              <a:cs typeface="Verdana" pitchFamily="34" charset="0"/>
            </a:endParaRPr>
          </a:p>
        </p:txBody>
      </p:sp>
      <p:pic>
        <p:nvPicPr>
          <p:cNvPr id="8" name="Picture 2" descr="C:\Users\peter\Desktop\food\NH drought Sept 2012.png"/>
          <p:cNvPicPr>
            <a:picLocks noChangeAspect="1" noChangeArrowheads="1"/>
          </p:cNvPicPr>
          <p:nvPr/>
        </p:nvPicPr>
        <p:blipFill rotWithShape="1">
          <a:blip r:embed="rId2">
            <a:extLst>
              <a:ext uri="{28A0092B-C50C-407E-A947-70E740481C1C}">
                <a14:useLocalDpi xmlns:a14="http://schemas.microsoft.com/office/drawing/2010/main" val="0"/>
              </a:ext>
            </a:extLst>
          </a:blip>
          <a:srcRect l="77528" t="9977" b="80046"/>
          <a:stretch/>
        </p:blipFill>
        <p:spPr bwMode="auto">
          <a:xfrm>
            <a:off x="5791200" y="6017343"/>
            <a:ext cx="1524000" cy="61205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peter\Desktop\food\www.climatechange-foodsecurity.org\uploads\world_drought_pdsi_july_2012.png"/>
          <p:cNvPicPr>
            <a:picLocks noChangeAspect="1" noChangeArrowheads="1"/>
          </p:cNvPicPr>
          <p:nvPr/>
        </p:nvPicPr>
        <p:blipFill rotWithShape="1">
          <a:blip r:embed="rId3">
            <a:extLst>
              <a:ext uri="{28A0092B-C50C-407E-A947-70E740481C1C}">
                <a14:useLocalDpi xmlns:a14="http://schemas.microsoft.com/office/drawing/2010/main" val="0"/>
              </a:ext>
            </a:extLst>
          </a:blip>
          <a:srcRect t="8738" b="62381"/>
          <a:stretch/>
        </p:blipFill>
        <p:spPr bwMode="auto">
          <a:xfrm>
            <a:off x="32084" y="1734235"/>
            <a:ext cx="9142858" cy="19805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134" y="381000"/>
            <a:ext cx="9144000" cy="1323439"/>
          </a:xfrm>
          <a:prstGeom prst="rect">
            <a:avLst/>
          </a:prstGeom>
          <a:noFill/>
        </p:spPr>
        <p:txBody>
          <a:bodyPr wrap="square" rtlCol="0">
            <a:spAutoFit/>
          </a:bodyPr>
          <a:lstStyle/>
          <a:p>
            <a:pPr algn="ctr"/>
            <a:r>
              <a:rPr lang="en-US" sz="3600" b="1" dirty="0" smtClean="0">
                <a:latin typeface="Verdana" pitchFamily="34" charset="0"/>
                <a:ea typeface="Verdana" pitchFamily="34" charset="0"/>
                <a:cs typeface="Verdana" pitchFamily="34" charset="0"/>
              </a:rPr>
              <a:t>UCL Global Drought Monitor</a:t>
            </a:r>
          </a:p>
          <a:p>
            <a:pPr algn="ctr"/>
            <a:r>
              <a:rPr lang="en-US" sz="2000" b="1" dirty="0" smtClean="0">
                <a:latin typeface="Verdana" pitchFamily="34" charset="0"/>
                <a:ea typeface="Verdana" pitchFamily="34" charset="0"/>
                <a:cs typeface="Verdana" pitchFamily="34" charset="0"/>
              </a:rPr>
              <a:t> </a:t>
            </a:r>
          </a:p>
          <a:p>
            <a:pPr algn="ctr"/>
            <a:r>
              <a:rPr lang="en-US" sz="2400" b="1" dirty="0" smtClean="0">
                <a:latin typeface="Verdana" pitchFamily="34" charset="0"/>
                <a:ea typeface="Verdana" pitchFamily="34" charset="0"/>
                <a:cs typeface="Verdana" pitchFamily="34" charset="0"/>
              </a:rPr>
              <a:t>July 2012</a:t>
            </a:r>
            <a:endParaRPr lang="en-US" sz="2400" b="1" dirty="0">
              <a:latin typeface="Verdana" pitchFamily="34" charset="0"/>
              <a:ea typeface="Verdana" pitchFamily="34" charset="0"/>
              <a:cs typeface="Verdana" pitchFamily="34" charset="0"/>
            </a:endParaRPr>
          </a:p>
        </p:txBody>
      </p:sp>
      <p:sp>
        <p:nvSpPr>
          <p:cNvPr id="4" name="TextBox 3"/>
          <p:cNvSpPr txBox="1"/>
          <p:nvPr/>
        </p:nvSpPr>
        <p:spPr>
          <a:xfrm>
            <a:off x="1533024" y="1066800"/>
            <a:ext cx="2057400" cy="646331"/>
          </a:xfrm>
          <a:prstGeom prst="rect">
            <a:avLst/>
          </a:prstGeom>
          <a:solidFill>
            <a:schemeClr val="bg1"/>
          </a:solidFill>
        </p:spPr>
        <p:txBody>
          <a:bodyPr wrap="square" rtlCol="0">
            <a:spAutoFit/>
          </a:bodyPr>
          <a:lstStyle/>
          <a:p>
            <a:pPr algn="ctr"/>
            <a:r>
              <a:rPr lang="en-US" sz="1200" b="1" dirty="0" smtClean="0">
                <a:latin typeface="Verdana" pitchFamily="34" charset="0"/>
                <a:ea typeface="Verdana" pitchFamily="34" charset="0"/>
                <a:cs typeface="Verdana" pitchFamily="34" charset="0"/>
              </a:rPr>
              <a:t>Palmer </a:t>
            </a:r>
            <a:r>
              <a:rPr lang="en-US" sz="1200" b="1" dirty="0" smtClean="0">
                <a:latin typeface="Verdana" pitchFamily="34" charset="0"/>
                <a:ea typeface="Verdana" pitchFamily="34" charset="0"/>
                <a:cs typeface="Verdana" pitchFamily="34" charset="0"/>
              </a:rPr>
              <a:t>Drought </a:t>
            </a:r>
            <a:r>
              <a:rPr lang="en-US" sz="1200" b="1" dirty="0">
                <a:latin typeface="Verdana" pitchFamily="34" charset="0"/>
                <a:ea typeface="Verdana" pitchFamily="34" charset="0"/>
                <a:cs typeface="Verdana" pitchFamily="34" charset="0"/>
              </a:rPr>
              <a:t>S</a:t>
            </a:r>
            <a:r>
              <a:rPr lang="en-US" sz="1200" b="1" dirty="0" smtClean="0">
                <a:latin typeface="Verdana" pitchFamily="34" charset="0"/>
                <a:ea typeface="Verdana" pitchFamily="34" charset="0"/>
                <a:cs typeface="Verdana" pitchFamily="34" charset="0"/>
              </a:rPr>
              <a:t>everity Index </a:t>
            </a:r>
            <a:r>
              <a:rPr lang="en-US" sz="1200" b="1" dirty="0" smtClean="0">
                <a:latin typeface="Verdana" pitchFamily="34" charset="0"/>
                <a:ea typeface="Verdana" pitchFamily="34" charset="0"/>
                <a:cs typeface="Verdana" pitchFamily="34" charset="0"/>
              </a:rPr>
              <a:t>PDSI</a:t>
            </a:r>
          </a:p>
          <a:p>
            <a:pPr algn="ctr"/>
            <a:endParaRPr lang="en-US" sz="1200" b="1" dirty="0">
              <a:latin typeface="Verdana" pitchFamily="34" charset="0"/>
              <a:ea typeface="Verdana" pitchFamily="34" charset="0"/>
              <a:cs typeface="Verdana" pitchFamily="34" charset="0"/>
            </a:endParaRPr>
          </a:p>
        </p:txBody>
      </p:sp>
      <p:pic>
        <p:nvPicPr>
          <p:cNvPr id="1027" name="Picture 3" descr="C:\Users\peter\Desktop\food\www.climatechange-foodsecurity.org\uploads\Extensive_NH_world_drought.png"/>
          <p:cNvPicPr>
            <a:picLocks noChangeAspect="1" noChangeArrowheads="1"/>
          </p:cNvPicPr>
          <p:nvPr/>
        </p:nvPicPr>
        <p:blipFill rotWithShape="1">
          <a:blip r:embed="rId4">
            <a:extLst>
              <a:ext uri="{28A0092B-C50C-407E-A947-70E740481C1C}">
                <a14:useLocalDpi xmlns:a14="http://schemas.microsoft.com/office/drawing/2010/main" val="0"/>
              </a:ext>
            </a:extLst>
          </a:blip>
          <a:srcRect t="90671" r="34572" b="-23"/>
          <a:stretch/>
        </p:blipFill>
        <p:spPr bwMode="auto">
          <a:xfrm>
            <a:off x="1513974" y="4714200"/>
            <a:ext cx="5981700" cy="7240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peter\Desktop\food\www.climatechange-foodsecurity.org 2012-11-04\uploads\diagram-croplands-highres.jpg"/>
          <p:cNvPicPr>
            <a:picLocks noChangeAspect="1" noChangeArrowheads="1"/>
          </p:cNvPicPr>
          <p:nvPr/>
        </p:nvPicPr>
        <p:blipFill rotWithShape="1">
          <a:blip r:embed="rId5">
            <a:extLst>
              <a:ext uri="{28A0092B-C50C-407E-A947-70E740481C1C}">
                <a14:useLocalDpi xmlns:a14="http://schemas.microsoft.com/office/drawing/2010/main" val="0"/>
              </a:ext>
            </a:extLst>
          </a:blip>
          <a:srcRect b="48962"/>
          <a:stretch/>
        </p:blipFill>
        <p:spPr bwMode="auto">
          <a:xfrm>
            <a:off x="152400" y="4235762"/>
            <a:ext cx="8848867" cy="2372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peter\Desktop\food\www.climatechange-foodsecurity.org 2012-11-04\uploads\diagram-croplands-highre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241" t="43032" r="76438" b="13117"/>
          <a:stretch/>
        </p:blipFill>
        <p:spPr bwMode="auto">
          <a:xfrm>
            <a:off x="8077200" y="5258402"/>
            <a:ext cx="859907" cy="1213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4907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eter\Desktop\copies\NH dr Nov.PNG"/>
          <p:cNvPicPr>
            <a:picLocks noChangeAspect="1" noChangeArrowheads="1"/>
          </p:cNvPicPr>
          <p:nvPr/>
        </p:nvPicPr>
        <p:blipFill rotWithShape="1">
          <a:blip r:embed="rId2">
            <a:extLst>
              <a:ext uri="{28A0092B-C50C-407E-A947-70E740481C1C}">
                <a14:useLocalDpi xmlns:a14="http://schemas.microsoft.com/office/drawing/2010/main" val="0"/>
              </a:ext>
            </a:extLst>
          </a:blip>
          <a:srcRect l="1526" t="32895" r="2327"/>
          <a:stretch/>
        </p:blipFill>
        <p:spPr bwMode="auto">
          <a:xfrm>
            <a:off x="0" y="1449748"/>
            <a:ext cx="9144000" cy="25166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peter\Desktop\copies\NH dr Nov.PNG"/>
          <p:cNvPicPr>
            <a:picLocks noChangeAspect="1" noChangeArrowheads="1"/>
          </p:cNvPicPr>
          <p:nvPr/>
        </p:nvPicPr>
        <p:blipFill rotWithShape="1">
          <a:blip r:embed="rId2">
            <a:extLst>
              <a:ext uri="{28A0092B-C50C-407E-A947-70E740481C1C}">
                <a14:useLocalDpi xmlns:a14="http://schemas.microsoft.com/office/drawing/2010/main" val="0"/>
              </a:ext>
            </a:extLst>
          </a:blip>
          <a:srcRect l="10355" r="35909" b="79515"/>
          <a:stretch/>
        </p:blipFill>
        <p:spPr bwMode="auto">
          <a:xfrm>
            <a:off x="254661" y="452183"/>
            <a:ext cx="4831690" cy="666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 y="1094601"/>
            <a:ext cx="3488523" cy="276999"/>
          </a:xfrm>
          <a:prstGeom prst="rect">
            <a:avLst/>
          </a:prstGeom>
          <a:solidFill>
            <a:schemeClr val="bg1"/>
          </a:solidFill>
        </p:spPr>
        <p:txBody>
          <a:bodyPr wrap="square" rtlCol="0">
            <a:spAutoFit/>
          </a:bodyPr>
          <a:lstStyle/>
          <a:p>
            <a:pPr algn="ctr"/>
            <a:r>
              <a:rPr lang="en-US" sz="1200" b="1" dirty="0" smtClean="0">
                <a:latin typeface="Verdana" pitchFamily="34" charset="0"/>
                <a:ea typeface="Verdana" pitchFamily="34" charset="0"/>
                <a:cs typeface="Verdana" pitchFamily="34" charset="0"/>
              </a:rPr>
              <a:t>Palmer Drought </a:t>
            </a:r>
            <a:r>
              <a:rPr lang="en-US" sz="1200" b="1" dirty="0">
                <a:latin typeface="Verdana" pitchFamily="34" charset="0"/>
                <a:ea typeface="Verdana" pitchFamily="34" charset="0"/>
                <a:cs typeface="Verdana" pitchFamily="34" charset="0"/>
              </a:rPr>
              <a:t>S</a:t>
            </a:r>
            <a:r>
              <a:rPr lang="en-US" sz="1200" b="1" dirty="0" smtClean="0">
                <a:latin typeface="Verdana" pitchFamily="34" charset="0"/>
                <a:ea typeface="Verdana" pitchFamily="34" charset="0"/>
                <a:cs typeface="Verdana" pitchFamily="34" charset="0"/>
              </a:rPr>
              <a:t>everity </a:t>
            </a:r>
            <a:r>
              <a:rPr lang="en-US" sz="1200" b="1" dirty="0">
                <a:latin typeface="Verdana" pitchFamily="34" charset="0"/>
                <a:ea typeface="Verdana" pitchFamily="34" charset="0"/>
                <a:cs typeface="Verdana" pitchFamily="34" charset="0"/>
              </a:rPr>
              <a:t>I</a:t>
            </a:r>
            <a:r>
              <a:rPr lang="en-US" sz="1200" b="1" dirty="0" smtClean="0">
                <a:latin typeface="Verdana" pitchFamily="34" charset="0"/>
                <a:ea typeface="Verdana" pitchFamily="34" charset="0"/>
                <a:cs typeface="Verdana" pitchFamily="34" charset="0"/>
              </a:rPr>
              <a:t>ndex </a:t>
            </a:r>
            <a:r>
              <a:rPr lang="en-US" sz="1200" b="1" dirty="0" smtClean="0">
                <a:latin typeface="Verdana" pitchFamily="34" charset="0"/>
                <a:ea typeface="Verdana" pitchFamily="34" charset="0"/>
                <a:cs typeface="Verdana" pitchFamily="34" charset="0"/>
              </a:rPr>
              <a:t>PDSI</a:t>
            </a:r>
            <a:endParaRPr lang="en-US" sz="1200" b="1" dirty="0">
              <a:latin typeface="Verdana" pitchFamily="34" charset="0"/>
              <a:ea typeface="Verdana" pitchFamily="34" charset="0"/>
              <a:cs typeface="Verdana" pitchFamily="34" charset="0"/>
            </a:endParaRPr>
          </a:p>
        </p:txBody>
      </p:sp>
      <p:pic>
        <p:nvPicPr>
          <p:cNvPr id="7" name="Picture 2" descr="C:\Users\peter\Desktop\copies\NH dr Nov.PNG"/>
          <p:cNvPicPr>
            <a:picLocks noChangeAspect="1" noChangeArrowheads="1"/>
          </p:cNvPicPr>
          <p:nvPr/>
        </p:nvPicPr>
        <p:blipFill rotWithShape="1">
          <a:blip r:embed="rId2">
            <a:extLst>
              <a:ext uri="{28A0092B-C50C-407E-A947-70E740481C1C}">
                <a14:useLocalDpi xmlns:a14="http://schemas.microsoft.com/office/drawing/2010/main" val="0"/>
              </a:ext>
            </a:extLst>
          </a:blip>
          <a:srcRect l="72129" t="-1793" b="85620"/>
          <a:stretch/>
        </p:blipFill>
        <p:spPr bwMode="auto">
          <a:xfrm>
            <a:off x="4895566" y="342898"/>
            <a:ext cx="3233754" cy="6788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peter\Desktop\food\www.climatechange-foodsecurity.org\uploads\Extensive_NH_world_drought.png"/>
          <p:cNvPicPr>
            <a:picLocks noChangeAspect="1" noChangeArrowheads="1"/>
          </p:cNvPicPr>
          <p:nvPr/>
        </p:nvPicPr>
        <p:blipFill rotWithShape="1">
          <a:blip r:embed="rId3">
            <a:extLst>
              <a:ext uri="{28A0092B-C50C-407E-A947-70E740481C1C}">
                <a14:useLocalDpi xmlns:a14="http://schemas.microsoft.com/office/drawing/2010/main" val="0"/>
              </a:ext>
            </a:extLst>
          </a:blip>
          <a:srcRect t="90671" r="34572" b="-23"/>
          <a:stretch/>
        </p:blipFill>
        <p:spPr bwMode="auto">
          <a:xfrm>
            <a:off x="1409701" y="4354541"/>
            <a:ext cx="5981700" cy="72407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304800"/>
            <a:ext cx="9144000" cy="646331"/>
          </a:xfrm>
          <a:prstGeom prst="rect">
            <a:avLst/>
          </a:prstGeom>
          <a:solidFill>
            <a:srgbClr val="FFFFFF"/>
          </a:solidFill>
        </p:spPr>
        <p:txBody>
          <a:bodyPr wrap="square" rtlCol="0">
            <a:spAutoFit/>
          </a:bodyPr>
          <a:lstStyle/>
          <a:p>
            <a:pPr algn="ctr"/>
            <a:r>
              <a:rPr lang="en-US" sz="3600" b="1" dirty="0" smtClean="0">
                <a:latin typeface="Verdana" pitchFamily="34" charset="0"/>
                <a:ea typeface="Verdana" pitchFamily="34" charset="0"/>
                <a:cs typeface="Verdana" pitchFamily="34" charset="0"/>
              </a:rPr>
              <a:t>Global Drought Monitor </a:t>
            </a:r>
            <a:r>
              <a:rPr lang="en-US" sz="2400" b="1" dirty="0" smtClean="0">
                <a:latin typeface="Verdana" pitchFamily="34" charset="0"/>
                <a:ea typeface="Verdana" pitchFamily="34" charset="0"/>
                <a:cs typeface="Verdana" pitchFamily="34" charset="0"/>
              </a:rPr>
              <a:t>November 2012</a:t>
            </a:r>
            <a:endParaRPr lang="en-US" sz="2400" dirty="0"/>
          </a:p>
        </p:txBody>
      </p:sp>
    </p:spTree>
    <p:extLst>
      <p:ext uri="{BB962C8B-B14F-4D97-AF65-F5344CB8AC3E}">
        <p14:creationId xmlns:p14="http://schemas.microsoft.com/office/powerpoint/2010/main" val="31865306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thinkprogress.org/wp-content/uploads/2012/11/drmon2.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 y="1694793"/>
            <a:ext cx="4035425" cy="3104174"/>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thinkprogress.org/wp-content/uploads/2012/11/sdohomeweb.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5411" y="1676400"/>
            <a:ext cx="4017587" cy="311063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304800"/>
            <a:ext cx="9144000" cy="646331"/>
          </a:xfrm>
          <a:prstGeom prst="rect">
            <a:avLst/>
          </a:prstGeom>
        </p:spPr>
        <p:txBody>
          <a:bodyPr wrap="square">
            <a:spAutoFit/>
          </a:bodyPr>
          <a:lstStyle/>
          <a:p>
            <a:pPr algn="ctr"/>
            <a:r>
              <a:rPr lang="en-US" sz="3600" b="1" dirty="0" smtClean="0">
                <a:latin typeface="Verdana" pitchFamily="34" charset="0"/>
                <a:ea typeface="Verdana" pitchFamily="34" charset="0"/>
                <a:cs typeface="Verdana" pitchFamily="34" charset="0"/>
              </a:rPr>
              <a:t>U.S. Drought Monitor </a:t>
            </a:r>
            <a:r>
              <a:rPr lang="en-US" sz="2400" b="1" dirty="0" smtClean="0">
                <a:latin typeface="Verdana" pitchFamily="34" charset="0"/>
                <a:ea typeface="Verdana" pitchFamily="34" charset="0"/>
                <a:cs typeface="Verdana" pitchFamily="34" charset="0"/>
              </a:rPr>
              <a:t>November 6, 2012</a:t>
            </a:r>
            <a:endParaRPr lang="en-US" sz="2400" dirty="0"/>
          </a:p>
        </p:txBody>
      </p:sp>
    </p:spTree>
    <p:extLst>
      <p:ext uri="{BB962C8B-B14F-4D97-AF65-F5344CB8AC3E}">
        <p14:creationId xmlns:p14="http://schemas.microsoft.com/office/powerpoint/2010/main" val="17433433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990600"/>
            <a:ext cx="9144000" cy="5078313"/>
          </a:xfrm>
          <a:prstGeom prst="rect">
            <a:avLst/>
          </a:prstGeom>
          <a:noFill/>
        </p:spPr>
        <p:txBody>
          <a:bodyPr wrap="square" rtlCol="0">
            <a:spAutoFit/>
          </a:bodyPr>
          <a:lstStyle/>
          <a:p>
            <a:pPr marL="571500" indent="-571500" algn="ctr">
              <a:buFont typeface="Wingdings" pitchFamily="2" charset="2"/>
              <a:buChar char="v"/>
            </a:pPr>
            <a:r>
              <a:rPr lang="en-US" sz="3600" b="1" dirty="0" smtClean="0">
                <a:latin typeface="Verdana" pitchFamily="34" charset="0"/>
                <a:ea typeface="Verdana" pitchFamily="34" charset="0"/>
                <a:cs typeface="Verdana" pitchFamily="34" charset="0"/>
              </a:rPr>
              <a:t>Assess first by </a:t>
            </a:r>
          </a:p>
          <a:p>
            <a:pPr algn="ctr"/>
            <a:r>
              <a:rPr lang="en-US" sz="3600" b="1" dirty="0">
                <a:latin typeface="Verdana" pitchFamily="34" charset="0"/>
                <a:ea typeface="Verdana" pitchFamily="34" charset="0"/>
                <a:cs typeface="Verdana" pitchFamily="34" charset="0"/>
              </a:rPr>
              <a:t>e</a:t>
            </a:r>
            <a:r>
              <a:rPr lang="en-US" sz="3600" b="1" dirty="0" smtClean="0">
                <a:latin typeface="Verdana" pitchFamily="34" charset="0"/>
                <a:ea typeface="Verdana" pitchFamily="34" charset="0"/>
                <a:cs typeface="Verdana" pitchFamily="34" charset="0"/>
              </a:rPr>
              <a:t>xtreme </a:t>
            </a:r>
            <a:r>
              <a:rPr lang="en-US" sz="3600" b="1" dirty="0">
                <a:latin typeface="Verdana" pitchFamily="34" charset="0"/>
                <a:ea typeface="Verdana" pitchFamily="34" charset="0"/>
                <a:cs typeface="Verdana" pitchFamily="34" charset="0"/>
              </a:rPr>
              <a:t>w</a:t>
            </a:r>
            <a:r>
              <a:rPr lang="en-US" sz="3600" b="1" dirty="0" smtClean="0">
                <a:latin typeface="Verdana" pitchFamily="34" charset="0"/>
                <a:ea typeface="Verdana" pitchFamily="34" charset="0"/>
                <a:cs typeface="Verdana" pitchFamily="34" charset="0"/>
              </a:rPr>
              <a:t>eather events</a:t>
            </a:r>
          </a:p>
          <a:p>
            <a:pPr algn="ctr"/>
            <a:endParaRPr lang="en-US" sz="3600" b="1" dirty="0" smtClean="0">
              <a:latin typeface="Verdana" pitchFamily="34" charset="0"/>
              <a:ea typeface="Verdana" pitchFamily="34" charset="0"/>
              <a:cs typeface="Verdana" pitchFamily="34" charset="0"/>
            </a:endParaRPr>
          </a:p>
          <a:p>
            <a:pPr algn="ctr"/>
            <a:r>
              <a:rPr lang="en-US" sz="3600" b="1" dirty="0" smtClean="0">
                <a:latin typeface="Verdana" pitchFamily="34" charset="0"/>
                <a:ea typeface="Verdana" pitchFamily="34" charset="0"/>
                <a:cs typeface="Verdana" pitchFamily="34" charset="0"/>
              </a:rPr>
              <a:t>A top determinant</a:t>
            </a:r>
          </a:p>
          <a:p>
            <a:pPr algn="ctr"/>
            <a:r>
              <a:rPr lang="en-US" sz="3600" b="1" dirty="0" smtClean="0">
                <a:latin typeface="Verdana" pitchFamily="34" charset="0"/>
                <a:ea typeface="Verdana" pitchFamily="34" charset="0"/>
                <a:cs typeface="Verdana" pitchFamily="34" charset="0"/>
              </a:rPr>
              <a:t>of </a:t>
            </a:r>
          </a:p>
          <a:p>
            <a:pPr algn="ctr"/>
            <a:r>
              <a:rPr lang="en-US" sz="3600" b="1" dirty="0" smtClean="0">
                <a:latin typeface="Verdana" pitchFamily="34" charset="0"/>
                <a:ea typeface="Verdana" pitchFamily="34" charset="0"/>
                <a:cs typeface="Verdana" pitchFamily="34" charset="0"/>
              </a:rPr>
              <a:t>food production</a:t>
            </a:r>
          </a:p>
          <a:p>
            <a:pPr algn="ctr"/>
            <a:endParaRPr lang="en-US" sz="3600" b="1" dirty="0" smtClean="0">
              <a:latin typeface="Verdana" pitchFamily="34" charset="0"/>
              <a:ea typeface="Verdana" pitchFamily="34" charset="0"/>
              <a:cs typeface="Verdana" pitchFamily="34" charset="0"/>
            </a:endParaRPr>
          </a:p>
          <a:p>
            <a:pPr algn="ctr"/>
            <a:r>
              <a:rPr lang="en-US" sz="3600" b="1" dirty="0" smtClean="0">
                <a:latin typeface="Verdana" pitchFamily="34" charset="0"/>
                <a:ea typeface="Verdana" pitchFamily="34" charset="0"/>
                <a:cs typeface="Verdana" pitchFamily="34" charset="0"/>
              </a:rPr>
              <a:t>not accounted for in assessment models </a:t>
            </a:r>
            <a:endParaRPr lang="en-US" sz="3600"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39918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http://3.bp.blogspot.com/_8up7h6T0Kzc/TCK9gZe1-tI/AAAAAAAARl8/OK68Gtc_MTM/s1600/2009+drought+(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590926"/>
            <a:ext cx="4705585" cy="3190874"/>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www.oxfamblogs.org/eastasia/wp-content/uploads/2009/10/cbd_kpt_01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141" y="3571876"/>
            <a:ext cx="4199659" cy="32099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152400"/>
            <a:ext cx="9144000" cy="646331"/>
          </a:xfrm>
          <a:prstGeom prst="rect">
            <a:avLst/>
          </a:prstGeom>
          <a:noFill/>
        </p:spPr>
        <p:txBody>
          <a:bodyPr wrap="square" rtlCol="0">
            <a:spAutoFit/>
          </a:bodyPr>
          <a:lstStyle/>
          <a:p>
            <a:pPr algn="ctr"/>
            <a:r>
              <a:rPr lang="en-US" sz="3600" b="1" dirty="0" smtClean="0">
                <a:latin typeface="Verdana" pitchFamily="34" charset="0"/>
                <a:ea typeface="Verdana" pitchFamily="34" charset="0"/>
                <a:cs typeface="Verdana" pitchFamily="34" charset="0"/>
              </a:rPr>
              <a:t> Extreme </a:t>
            </a:r>
            <a:r>
              <a:rPr lang="en-US" sz="3600" b="1" dirty="0">
                <a:latin typeface="Verdana" pitchFamily="34" charset="0"/>
                <a:ea typeface="Verdana" pitchFamily="34" charset="0"/>
                <a:cs typeface="Verdana" pitchFamily="34" charset="0"/>
              </a:rPr>
              <a:t>W</a:t>
            </a:r>
            <a:r>
              <a:rPr lang="en-US" sz="3600" b="1" dirty="0" smtClean="0">
                <a:latin typeface="Verdana" pitchFamily="34" charset="0"/>
                <a:ea typeface="Verdana" pitchFamily="34" charset="0"/>
                <a:cs typeface="Verdana" pitchFamily="34" charset="0"/>
              </a:rPr>
              <a:t>eather Events</a:t>
            </a:r>
          </a:p>
        </p:txBody>
      </p:sp>
      <p:sp>
        <p:nvSpPr>
          <p:cNvPr id="6" name="TextBox 5"/>
          <p:cNvSpPr txBox="1"/>
          <p:nvPr/>
        </p:nvSpPr>
        <p:spPr>
          <a:xfrm>
            <a:off x="152400" y="1066800"/>
            <a:ext cx="8804918" cy="2585323"/>
          </a:xfrm>
          <a:prstGeom prst="rect">
            <a:avLst/>
          </a:prstGeom>
          <a:noFill/>
        </p:spPr>
        <p:txBody>
          <a:bodyPr wrap="square" rtlCol="0">
            <a:spAutoFit/>
          </a:bodyPr>
          <a:lstStyle/>
          <a:p>
            <a:pPr marL="457200" indent="-457200">
              <a:buFont typeface="Arial"/>
              <a:buChar char="•"/>
            </a:pPr>
            <a:r>
              <a:rPr lang="en-US" sz="2400" b="1" dirty="0" smtClean="0">
                <a:latin typeface="Verdana" pitchFamily="34" charset="0"/>
                <a:ea typeface="Verdana" pitchFamily="34" charset="0"/>
                <a:cs typeface="Verdana" pitchFamily="34" charset="0"/>
              </a:rPr>
              <a:t>the most damaging category of climate change effects on both crop yields and human health </a:t>
            </a:r>
          </a:p>
          <a:p>
            <a:pPr marL="457200" indent="-457200">
              <a:buFont typeface="Arial"/>
              <a:buChar char="•"/>
            </a:pPr>
            <a:endParaRPr lang="en-US" sz="2400" b="1" dirty="0" smtClean="0">
              <a:latin typeface="Verdana" pitchFamily="34" charset="0"/>
              <a:ea typeface="Verdana" pitchFamily="34" charset="0"/>
              <a:cs typeface="Verdana" pitchFamily="34" charset="0"/>
            </a:endParaRPr>
          </a:p>
          <a:p>
            <a:pPr marL="457200" indent="-457200">
              <a:buFont typeface="Arial"/>
              <a:buChar char="•"/>
            </a:pPr>
            <a:r>
              <a:rPr lang="en-US" sz="2400" b="1" dirty="0" smtClean="0">
                <a:latin typeface="Verdana" pitchFamily="34" charset="0"/>
                <a:ea typeface="Verdana" pitchFamily="34" charset="0"/>
                <a:cs typeface="Verdana" pitchFamily="34" charset="0"/>
              </a:rPr>
              <a:t>these </a:t>
            </a:r>
            <a:r>
              <a:rPr lang="en-US" sz="2400" b="1" dirty="0" smtClean="0">
                <a:latin typeface="Verdana" pitchFamily="34" charset="0"/>
                <a:ea typeface="Verdana" pitchFamily="34" charset="0"/>
                <a:cs typeface="Verdana" pitchFamily="34" charset="0"/>
              </a:rPr>
              <a:t>impacts</a:t>
            </a:r>
            <a:r>
              <a:rPr lang="en-US" sz="2400" b="1" dirty="0" smtClean="0">
                <a:latin typeface="Verdana" pitchFamily="34" charset="0"/>
                <a:ea typeface="Verdana" pitchFamily="34" charset="0"/>
                <a:cs typeface="Verdana" pitchFamily="34" charset="0"/>
              </a:rPr>
              <a:t> </a:t>
            </a:r>
            <a:r>
              <a:rPr lang="en-US" sz="2400" b="1" dirty="0" smtClean="0">
                <a:latin typeface="Verdana" pitchFamily="34" charset="0"/>
                <a:ea typeface="Verdana" pitchFamily="34" charset="0"/>
                <a:cs typeface="Verdana" pitchFamily="34" charset="0"/>
              </a:rPr>
              <a:t>compound each other</a:t>
            </a:r>
          </a:p>
          <a:p>
            <a:pPr marL="457200" indent="-457200">
              <a:buFont typeface="Arial"/>
              <a:buChar char="•"/>
            </a:pPr>
            <a:endParaRPr lang="en-US" sz="2400" b="1" dirty="0" smtClean="0">
              <a:latin typeface="Verdana" pitchFamily="34" charset="0"/>
              <a:ea typeface="Verdana" pitchFamily="34" charset="0"/>
              <a:cs typeface="Verdana" pitchFamily="34" charset="0"/>
            </a:endParaRPr>
          </a:p>
          <a:p>
            <a:pPr marL="457200" indent="-457200">
              <a:buFont typeface="Arial"/>
              <a:buChar char="•"/>
            </a:pPr>
            <a:r>
              <a:rPr lang="en-US" sz="2400" b="1" dirty="0" smtClean="0">
                <a:latin typeface="Verdana" pitchFamily="34" charset="0"/>
                <a:ea typeface="Verdana" pitchFamily="34" charset="0"/>
                <a:cs typeface="Verdana" pitchFamily="34" charset="0"/>
              </a:rPr>
              <a:t>they are not modeled in assessments </a:t>
            </a:r>
          </a:p>
          <a:p>
            <a:endParaRPr lang="en-US" dirty="0"/>
          </a:p>
        </p:txBody>
      </p:sp>
    </p:spTree>
    <p:extLst>
      <p:ext uri="{BB962C8B-B14F-4D97-AF65-F5344CB8AC3E}">
        <p14:creationId xmlns:p14="http://schemas.microsoft.com/office/powerpoint/2010/main" val="37911666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17333"/>
            <a:ext cx="8915400" cy="4832092"/>
          </a:xfrm>
          <a:prstGeom prst="rect">
            <a:avLst/>
          </a:prstGeom>
        </p:spPr>
        <p:txBody>
          <a:bodyPr wrap="square">
            <a:spAutoFit/>
          </a:bodyPr>
          <a:lstStyle/>
          <a:p>
            <a:r>
              <a:rPr lang="en-US" sz="2200" dirty="0">
                <a:latin typeface="Verdana" pitchFamily="34" charset="0"/>
                <a:ea typeface="Verdana" pitchFamily="34" charset="0"/>
                <a:cs typeface="Verdana" pitchFamily="34" charset="0"/>
              </a:rPr>
              <a:t>The frequency and intensity of </a:t>
            </a:r>
            <a:r>
              <a:rPr lang="en-US" sz="2200" b="1" dirty="0">
                <a:latin typeface="Verdana" pitchFamily="34" charset="0"/>
                <a:ea typeface="Verdana" pitchFamily="34" charset="0"/>
                <a:cs typeface="Verdana" pitchFamily="34" charset="0"/>
              </a:rPr>
              <a:t>extreme weather events </a:t>
            </a:r>
            <a:r>
              <a:rPr lang="en-US" sz="2200" dirty="0">
                <a:latin typeface="Verdana" pitchFamily="34" charset="0"/>
                <a:ea typeface="Verdana" pitchFamily="34" charset="0"/>
                <a:cs typeface="Verdana" pitchFamily="34" charset="0"/>
              </a:rPr>
              <a:t>in </a:t>
            </a:r>
            <a:r>
              <a:rPr lang="en-US" sz="2200" dirty="0" smtClean="0">
                <a:latin typeface="Verdana" pitchFamily="34" charset="0"/>
                <a:ea typeface="Verdana" pitchFamily="34" charset="0"/>
                <a:cs typeface="Verdana" pitchFamily="34" charset="0"/>
              </a:rPr>
              <a:t>Southeast Asia are </a:t>
            </a:r>
            <a:r>
              <a:rPr lang="en-US" sz="2200" dirty="0">
                <a:latin typeface="Verdana" pitchFamily="34" charset="0"/>
                <a:ea typeface="Verdana" pitchFamily="34" charset="0"/>
                <a:cs typeface="Verdana" pitchFamily="34" charset="0"/>
              </a:rPr>
              <a:t>likely to increase further, including </a:t>
            </a:r>
            <a:r>
              <a:rPr lang="en-US" sz="2200" dirty="0" smtClean="0">
                <a:latin typeface="Verdana" pitchFamily="34" charset="0"/>
                <a:ea typeface="Verdana" pitchFamily="34" charset="0"/>
                <a:cs typeface="Verdana" pitchFamily="34" charset="0"/>
              </a:rPr>
              <a:t>more</a:t>
            </a:r>
          </a:p>
          <a:p>
            <a:endParaRPr lang="en-US" sz="800" dirty="0" smtClean="0">
              <a:latin typeface="Verdana" pitchFamily="34" charset="0"/>
              <a:ea typeface="Verdana" pitchFamily="34" charset="0"/>
              <a:cs typeface="Verdana" pitchFamily="34" charset="0"/>
            </a:endParaRPr>
          </a:p>
          <a:p>
            <a:endParaRPr lang="en-US" sz="800" dirty="0" smtClean="0">
              <a:latin typeface="Verdana" pitchFamily="34" charset="0"/>
              <a:ea typeface="Verdana" pitchFamily="34" charset="0"/>
              <a:cs typeface="Verdana" pitchFamily="34" charset="0"/>
            </a:endParaRPr>
          </a:p>
          <a:p>
            <a:endParaRPr lang="en-US" sz="800" dirty="0" smtClean="0">
              <a:latin typeface="Verdana" pitchFamily="34" charset="0"/>
              <a:ea typeface="Verdana" pitchFamily="34" charset="0"/>
              <a:cs typeface="Verdana" pitchFamily="34" charset="0"/>
            </a:endParaRPr>
          </a:p>
          <a:p>
            <a:pPr marL="285750" indent="-285750">
              <a:buFont typeface="Arial" pitchFamily="34" charset="0"/>
              <a:buChar char="•"/>
            </a:pPr>
            <a:r>
              <a:rPr lang="en-US" sz="2400" b="1" i="1" dirty="0" smtClean="0">
                <a:latin typeface="Verdana" pitchFamily="34" charset="0"/>
                <a:ea typeface="Verdana" pitchFamily="34" charset="0"/>
                <a:cs typeface="Verdana" pitchFamily="34" charset="0"/>
              </a:rPr>
              <a:t>drought</a:t>
            </a:r>
          </a:p>
          <a:p>
            <a:pPr marL="285750" indent="-285750">
              <a:buFont typeface="Arial" pitchFamily="34" charset="0"/>
              <a:buChar char="•"/>
            </a:pPr>
            <a:r>
              <a:rPr lang="en-US" sz="2400" b="1" i="1" dirty="0" smtClean="0">
                <a:latin typeface="Verdana" pitchFamily="34" charset="0"/>
                <a:ea typeface="Verdana" pitchFamily="34" charset="0"/>
                <a:cs typeface="Verdana" pitchFamily="34" charset="0"/>
              </a:rPr>
              <a:t>heat waves  </a:t>
            </a:r>
          </a:p>
          <a:p>
            <a:pPr marL="285750" indent="-285750">
              <a:buFont typeface="Arial" pitchFamily="34" charset="0"/>
              <a:buChar char="•"/>
            </a:pPr>
            <a:r>
              <a:rPr lang="en-US" sz="2400" b="1" i="1" dirty="0" smtClean="0">
                <a:latin typeface="Verdana" pitchFamily="34" charset="0"/>
                <a:ea typeface="Verdana" pitchFamily="34" charset="0"/>
                <a:cs typeface="Verdana" pitchFamily="34" charset="0"/>
              </a:rPr>
              <a:t>flooding </a:t>
            </a:r>
          </a:p>
          <a:p>
            <a:pPr marL="285750" indent="-285750">
              <a:buFont typeface="Arial" pitchFamily="34" charset="0"/>
              <a:buChar char="•"/>
            </a:pPr>
            <a:r>
              <a:rPr lang="en-US" sz="2400" b="1" i="1" dirty="0" smtClean="0">
                <a:latin typeface="Verdana" pitchFamily="34" charset="0"/>
                <a:ea typeface="Verdana" pitchFamily="34" charset="0"/>
                <a:cs typeface="Verdana" pitchFamily="34" charset="0"/>
              </a:rPr>
              <a:t>intense precipitation events</a:t>
            </a:r>
          </a:p>
          <a:p>
            <a:pPr marL="285750" indent="-285750">
              <a:buFont typeface="Arial" pitchFamily="34" charset="0"/>
              <a:buChar char="•"/>
            </a:pPr>
            <a:r>
              <a:rPr lang="en-US" sz="2400" b="1" i="1" dirty="0" smtClean="0">
                <a:latin typeface="Verdana" pitchFamily="34" charset="0"/>
                <a:ea typeface="Verdana" pitchFamily="34" charset="0"/>
                <a:cs typeface="Verdana" pitchFamily="34" charset="0"/>
              </a:rPr>
              <a:t>tropical cyclones (more and more intense)</a:t>
            </a:r>
          </a:p>
          <a:p>
            <a:pPr marL="285750" indent="-285750">
              <a:buFont typeface="Arial" pitchFamily="34" charset="0"/>
              <a:buChar char="•"/>
            </a:pPr>
            <a:r>
              <a:rPr lang="en-US" sz="2400" b="1" i="1" dirty="0" smtClean="0">
                <a:latin typeface="Verdana" pitchFamily="34" charset="0"/>
                <a:ea typeface="Verdana" pitchFamily="34" charset="0"/>
                <a:cs typeface="Verdana" pitchFamily="34" charset="0"/>
              </a:rPr>
              <a:t>inter-annual </a:t>
            </a:r>
            <a:r>
              <a:rPr lang="en-US" sz="2400" b="1" i="1" dirty="0">
                <a:latin typeface="Verdana" pitchFamily="34" charset="0"/>
                <a:ea typeface="Verdana" pitchFamily="34" charset="0"/>
                <a:cs typeface="Verdana" pitchFamily="34" charset="0"/>
              </a:rPr>
              <a:t>variability of </a:t>
            </a:r>
            <a:r>
              <a:rPr lang="en-US" sz="2400" b="1" i="1" dirty="0" smtClean="0">
                <a:latin typeface="Verdana" pitchFamily="34" charset="0"/>
                <a:ea typeface="Verdana" pitchFamily="34" charset="0"/>
                <a:cs typeface="Verdana" pitchFamily="34" charset="0"/>
              </a:rPr>
              <a:t>daily precipitation </a:t>
            </a:r>
            <a:r>
              <a:rPr lang="en-US" sz="2400" b="1" i="1" dirty="0">
                <a:latin typeface="Verdana" pitchFamily="34" charset="0"/>
                <a:ea typeface="Verdana" pitchFamily="34" charset="0"/>
                <a:cs typeface="Verdana" pitchFamily="34" charset="0"/>
              </a:rPr>
              <a:t>in</a:t>
            </a:r>
            <a:r>
              <a:rPr lang="en-US" sz="2400" b="1" i="1" dirty="0" smtClean="0">
                <a:latin typeface="Verdana" pitchFamily="34" charset="0"/>
                <a:ea typeface="Verdana" pitchFamily="34" charset="0"/>
                <a:cs typeface="Verdana" pitchFamily="34" charset="0"/>
              </a:rPr>
              <a:t> the </a:t>
            </a:r>
            <a:r>
              <a:rPr lang="en-US" sz="2400" b="1" i="1" dirty="0">
                <a:latin typeface="Verdana" pitchFamily="34" charset="0"/>
                <a:ea typeface="Verdana" pitchFamily="34" charset="0"/>
                <a:cs typeface="Verdana" pitchFamily="34" charset="0"/>
              </a:rPr>
              <a:t>Asian summer </a:t>
            </a:r>
            <a:r>
              <a:rPr lang="en-US" sz="2400" b="1" i="1" dirty="0" smtClean="0">
                <a:latin typeface="Verdana" pitchFamily="34" charset="0"/>
                <a:ea typeface="Verdana" pitchFamily="34" charset="0"/>
                <a:cs typeface="Verdana" pitchFamily="34" charset="0"/>
              </a:rPr>
              <a:t>monsoon</a:t>
            </a:r>
          </a:p>
          <a:p>
            <a:pPr marL="285750" indent="-285750">
              <a:buFont typeface="Arial" pitchFamily="34" charset="0"/>
              <a:buChar char="•"/>
            </a:pPr>
            <a:r>
              <a:rPr lang="en-US" sz="2400" b="1" i="1" dirty="0">
                <a:latin typeface="Verdana" pitchFamily="34" charset="0"/>
                <a:ea typeface="Verdana" pitchFamily="34" charset="0"/>
                <a:cs typeface="Verdana" pitchFamily="34" charset="0"/>
              </a:rPr>
              <a:t>a</a:t>
            </a:r>
            <a:r>
              <a:rPr lang="en-US" sz="2400" b="1" i="1" dirty="0" smtClean="0">
                <a:latin typeface="Verdana" pitchFamily="34" charset="0"/>
                <a:ea typeface="Verdana" pitchFamily="34" charset="0"/>
                <a:cs typeface="Verdana" pitchFamily="34" charset="0"/>
              </a:rPr>
              <a:t>mplification </a:t>
            </a:r>
            <a:r>
              <a:rPr lang="en-US" sz="2400" b="1" i="1" dirty="0">
                <a:latin typeface="Verdana" pitchFamily="34" charset="0"/>
                <a:ea typeface="Verdana" pitchFamily="34" charset="0"/>
                <a:cs typeface="Verdana" pitchFamily="34" charset="0"/>
              </a:rPr>
              <a:t>in storm-surge </a:t>
            </a:r>
            <a:r>
              <a:rPr lang="en-US" sz="2400" b="1" i="1" dirty="0" smtClean="0">
                <a:latin typeface="Verdana" pitchFamily="34" charset="0"/>
                <a:ea typeface="Verdana" pitchFamily="34" charset="0"/>
                <a:cs typeface="Verdana" pitchFamily="34" charset="0"/>
              </a:rPr>
              <a:t>heights     </a:t>
            </a:r>
            <a:endParaRPr lang="en-US" sz="2400" b="1" i="1" dirty="0" smtClean="0">
              <a:latin typeface="Verdana" pitchFamily="34" charset="0"/>
              <a:ea typeface="Verdana" pitchFamily="34" charset="0"/>
              <a:cs typeface="Verdana" pitchFamily="34" charset="0"/>
            </a:endParaRPr>
          </a:p>
          <a:p>
            <a:pPr marL="285750" indent="-285750">
              <a:buFont typeface="Arial" pitchFamily="34" charset="0"/>
              <a:buChar char="•"/>
            </a:pPr>
            <a:r>
              <a:rPr lang="en-US" sz="2400" b="1" i="1" dirty="0" smtClean="0">
                <a:latin typeface="Verdana" pitchFamily="34" charset="0"/>
                <a:ea typeface="Verdana" pitchFamily="34" charset="0"/>
                <a:cs typeface="Verdana" pitchFamily="34" charset="0"/>
              </a:rPr>
              <a:t>increased frequency and intensity                       of La </a:t>
            </a:r>
            <a:r>
              <a:rPr lang="en-US" sz="2400" b="1" i="1" dirty="0" smtClean="0">
                <a:latin typeface="Verdana"/>
                <a:cs typeface="Verdana"/>
              </a:rPr>
              <a:t>Niña </a:t>
            </a:r>
            <a:r>
              <a:rPr lang="en-US" sz="2400" b="1" i="1" dirty="0" smtClean="0">
                <a:latin typeface="Verdana" pitchFamily="34" charset="0"/>
                <a:ea typeface="Verdana" pitchFamily="34" charset="0"/>
                <a:cs typeface="Verdana" pitchFamily="34" charset="0"/>
              </a:rPr>
              <a:t>events</a:t>
            </a:r>
          </a:p>
        </p:txBody>
      </p:sp>
      <p:sp>
        <p:nvSpPr>
          <p:cNvPr id="3" name="TextBox 2"/>
          <p:cNvSpPr txBox="1"/>
          <p:nvPr/>
        </p:nvSpPr>
        <p:spPr>
          <a:xfrm>
            <a:off x="12032" y="152400"/>
            <a:ext cx="9144000" cy="1138773"/>
          </a:xfrm>
          <a:prstGeom prst="rect">
            <a:avLst/>
          </a:prstGeom>
          <a:noFill/>
        </p:spPr>
        <p:txBody>
          <a:bodyPr wrap="square" rtlCol="0">
            <a:spAutoFit/>
          </a:bodyPr>
          <a:lstStyle/>
          <a:p>
            <a:pPr algn="ctr"/>
            <a:r>
              <a:rPr lang="en-US" sz="3400" b="1" dirty="0" smtClean="0">
                <a:latin typeface="Verdana" pitchFamily="34" charset="0"/>
                <a:ea typeface="Verdana" pitchFamily="34" charset="0"/>
                <a:cs typeface="Verdana" pitchFamily="34" charset="0"/>
              </a:rPr>
              <a:t>Future extreme events and disasters</a:t>
            </a:r>
          </a:p>
          <a:p>
            <a:pPr algn="ctr"/>
            <a:r>
              <a:rPr lang="en-US" sz="3400" b="1" dirty="0" smtClean="0">
                <a:latin typeface="Verdana" pitchFamily="34" charset="0"/>
                <a:ea typeface="Verdana" pitchFamily="34" charset="0"/>
                <a:cs typeface="Verdana" pitchFamily="34" charset="0"/>
              </a:rPr>
              <a:t> will increase much more </a:t>
            </a:r>
            <a:endParaRPr lang="en-US" sz="3400" b="1" dirty="0">
              <a:latin typeface="Verdana" pitchFamily="34" charset="0"/>
              <a:ea typeface="Verdana" pitchFamily="34" charset="0"/>
              <a:cs typeface="Verdana"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0400" y="5029200"/>
            <a:ext cx="1914233" cy="1600200"/>
          </a:xfrm>
          <a:prstGeom prst="rect">
            <a:avLst/>
          </a:prstGeom>
        </p:spPr>
      </p:pic>
      <p:sp>
        <p:nvSpPr>
          <p:cNvPr id="4" name="TextBox 3"/>
          <p:cNvSpPr txBox="1"/>
          <p:nvPr/>
        </p:nvSpPr>
        <p:spPr>
          <a:xfrm>
            <a:off x="4305300" y="2743200"/>
            <a:ext cx="2667000"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alpha val="43137"/>
                    </a:srgbClr>
                  </a:outerShdw>
                </a:effectLst>
              </a:rPr>
              <a:t>Combined?</a:t>
            </a:r>
            <a:endParaRPr lang="en-US" sz="4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54834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 y="1600200"/>
            <a:ext cx="9163050" cy="2800767"/>
          </a:xfrm>
          <a:prstGeom prst="rect">
            <a:avLst/>
          </a:prstGeom>
          <a:noFill/>
        </p:spPr>
        <p:txBody>
          <a:bodyPr wrap="square" rtlCol="0">
            <a:spAutoFit/>
          </a:bodyPr>
          <a:lstStyle/>
          <a:p>
            <a:pPr algn="ctr"/>
            <a:r>
              <a:rPr lang="en-US" sz="4400" b="1" dirty="0" smtClean="0">
                <a:latin typeface="Verdana" pitchFamily="34" charset="0"/>
                <a:ea typeface="Verdana" pitchFamily="34" charset="0"/>
                <a:cs typeface="Verdana" pitchFamily="34" charset="0"/>
              </a:rPr>
              <a:t>Drought</a:t>
            </a:r>
          </a:p>
          <a:p>
            <a:pPr algn="ctr"/>
            <a:endParaRPr lang="en-US" sz="4400" b="1" dirty="0">
              <a:latin typeface="Verdana" pitchFamily="34" charset="0"/>
              <a:ea typeface="Verdana" pitchFamily="34" charset="0"/>
              <a:cs typeface="Verdana" pitchFamily="34" charset="0"/>
            </a:endParaRPr>
          </a:p>
          <a:p>
            <a:pPr algn="ctr"/>
            <a:r>
              <a:rPr lang="en-US" sz="4400" b="1" dirty="0" smtClean="0">
                <a:latin typeface="Verdana" pitchFamily="34" charset="0"/>
                <a:ea typeface="Verdana" pitchFamily="34" charset="0"/>
                <a:cs typeface="Verdana" pitchFamily="34" charset="0"/>
              </a:rPr>
              <a:t>Not accounted for in assessment models </a:t>
            </a:r>
            <a:endParaRPr lang="en-US" sz="4400"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372102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14400"/>
            <a:ext cx="9144000" cy="4278094"/>
          </a:xfrm>
          <a:prstGeom prst="rect">
            <a:avLst/>
          </a:prstGeom>
          <a:noFill/>
        </p:spPr>
        <p:txBody>
          <a:bodyPr wrap="square" rtlCol="0">
            <a:spAutoFit/>
          </a:bodyPr>
          <a:lstStyle/>
          <a:p>
            <a:pPr algn="ctr"/>
            <a:r>
              <a:rPr lang="en-US" sz="3600" b="1" dirty="0" smtClean="0">
                <a:latin typeface="Verdana" pitchFamily="34" charset="0"/>
                <a:ea typeface="Verdana" pitchFamily="34" charset="0"/>
                <a:cs typeface="Verdana" pitchFamily="34" charset="0"/>
              </a:rPr>
              <a:t>Southeast Asia </a:t>
            </a:r>
          </a:p>
          <a:p>
            <a:pPr algn="ctr"/>
            <a:endParaRPr lang="en-US" sz="1600" dirty="0">
              <a:latin typeface="Verdana" pitchFamily="34" charset="0"/>
              <a:ea typeface="Verdana" pitchFamily="34" charset="0"/>
              <a:cs typeface="Verdana" pitchFamily="34" charset="0"/>
            </a:endParaRPr>
          </a:p>
          <a:p>
            <a:pPr algn="ctr"/>
            <a:r>
              <a:rPr lang="en-US" sz="3600" b="1" dirty="0" smtClean="0">
                <a:solidFill>
                  <a:srgbClr val="FF0000"/>
                </a:solidFill>
                <a:latin typeface="Verdana" pitchFamily="34" charset="0"/>
                <a:ea typeface="Verdana" pitchFamily="34" charset="0"/>
                <a:cs typeface="Verdana" pitchFamily="34" charset="0"/>
              </a:rPr>
              <a:t>Increasing drought </a:t>
            </a:r>
          </a:p>
          <a:p>
            <a:pPr algn="ctr"/>
            <a:r>
              <a:rPr lang="en-US" sz="3600" b="1" dirty="0" smtClean="0">
                <a:latin typeface="Verdana" pitchFamily="34" charset="0"/>
                <a:ea typeface="Verdana" pitchFamily="34" charset="0"/>
                <a:cs typeface="Verdana" pitchFamily="34" charset="0"/>
              </a:rPr>
              <a:t>followed by</a:t>
            </a:r>
          </a:p>
          <a:p>
            <a:pPr algn="ctr"/>
            <a:r>
              <a:rPr lang="en-US" sz="3600" b="1" dirty="0" smtClean="0">
                <a:solidFill>
                  <a:srgbClr val="FF0000"/>
                </a:solidFill>
                <a:latin typeface="Verdana" pitchFamily="34" charset="0"/>
                <a:ea typeface="Verdana" pitchFamily="34" charset="0"/>
                <a:cs typeface="Verdana" pitchFamily="34" charset="0"/>
              </a:rPr>
              <a:t>increasing precipitation</a:t>
            </a:r>
            <a:r>
              <a:rPr lang="en-US" sz="3600" b="1" dirty="0" smtClean="0">
                <a:latin typeface="Verdana" pitchFamily="34" charset="0"/>
                <a:ea typeface="Verdana" pitchFamily="34" charset="0"/>
                <a:cs typeface="Verdana" pitchFamily="34" charset="0"/>
              </a:rPr>
              <a:t>  </a:t>
            </a:r>
          </a:p>
          <a:p>
            <a:pPr algn="ctr"/>
            <a:endParaRPr lang="en-US" sz="3600" b="1" dirty="0" smtClean="0">
              <a:latin typeface="Verdana" pitchFamily="34" charset="0"/>
              <a:ea typeface="Verdana" pitchFamily="34" charset="0"/>
              <a:cs typeface="Verdana" pitchFamily="34" charset="0"/>
            </a:endParaRPr>
          </a:p>
          <a:p>
            <a:pPr algn="ctr"/>
            <a:r>
              <a:rPr lang="en-US" sz="3600" dirty="0" smtClean="0">
                <a:latin typeface="Verdana" pitchFamily="34" charset="0"/>
                <a:ea typeface="Verdana" pitchFamily="34" charset="0"/>
                <a:cs typeface="Verdana" pitchFamily="34" charset="0"/>
              </a:rPr>
              <a:t>(Not modeled in assessments)</a:t>
            </a:r>
          </a:p>
          <a:p>
            <a:r>
              <a:rPr lang="en-US" sz="4000" dirty="0" smtClean="0">
                <a:latin typeface="Verdana" pitchFamily="34" charset="0"/>
                <a:ea typeface="Verdana" pitchFamily="34" charset="0"/>
                <a:cs typeface="Verdana" pitchFamily="34" charset="0"/>
              </a:rPr>
              <a:t> </a:t>
            </a:r>
            <a:endParaRPr lang="en-US" sz="4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515282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eter\Desktop\illustrations\banner  12.png"/>
          <p:cNvPicPr>
            <a:picLocks noChangeAspect="1" noChangeArrowheads="1"/>
          </p:cNvPicPr>
          <p:nvPr/>
        </p:nvPicPr>
        <p:blipFill rotWithShape="1">
          <a:blip r:embed="rId2">
            <a:extLst>
              <a:ext uri="{28A0092B-C50C-407E-A947-70E740481C1C}">
                <a14:useLocalDpi xmlns:a14="http://schemas.microsoft.com/office/drawing/2010/main" val="0"/>
              </a:ext>
            </a:extLst>
          </a:blip>
          <a:srcRect l="2065" r="78926" b="30676"/>
          <a:stretch/>
        </p:blipFill>
        <p:spPr bwMode="auto">
          <a:xfrm>
            <a:off x="3581400" y="152400"/>
            <a:ext cx="1752600" cy="1676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2512873"/>
            <a:ext cx="9144001" cy="1754327"/>
          </a:xfrm>
          <a:prstGeom prst="rect">
            <a:avLst/>
          </a:prstGeom>
          <a:noFill/>
        </p:spPr>
        <p:txBody>
          <a:bodyPr wrap="square" rtlCol="0">
            <a:spAutoFit/>
          </a:bodyPr>
          <a:lstStyle/>
          <a:p>
            <a:pPr algn="ctr"/>
            <a:r>
              <a:rPr lang="en-US" sz="3600" b="1" dirty="0" smtClean="0">
                <a:latin typeface="Verdana"/>
                <a:cs typeface="Verdana"/>
              </a:rPr>
              <a:t>Today is a committed</a:t>
            </a:r>
          </a:p>
          <a:p>
            <a:pPr algn="ctr"/>
            <a:r>
              <a:rPr lang="en-US" sz="3600" b="1" dirty="0" smtClean="0">
                <a:latin typeface="Verdana"/>
                <a:cs typeface="Verdana"/>
              </a:rPr>
              <a:t>global climate change</a:t>
            </a:r>
          </a:p>
          <a:p>
            <a:pPr algn="ctr"/>
            <a:r>
              <a:rPr lang="en-US" sz="3600" b="1" dirty="0" smtClean="0">
                <a:latin typeface="Verdana"/>
                <a:cs typeface="Verdana"/>
              </a:rPr>
              <a:t>food security emergency</a:t>
            </a:r>
            <a:endParaRPr lang="en-US" sz="3600" b="1" dirty="0">
              <a:latin typeface="Verdana"/>
              <a:cs typeface="Verdana"/>
            </a:endParaRPr>
          </a:p>
        </p:txBody>
      </p:sp>
    </p:spTree>
    <p:extLst>
      <p:ext uri="{BB962C8B-B14F-4D97-AF65-F5344CB8AC3E}">
        <p14:creationId xmlns:p14="http://schemas.microsoft.com/office/powerpoint/2010/main" val="9526040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tephenleahy.files.wordpress.com/2012/10/dai-drought-2060-2069-woceanlabels.jpg"/>
          <p:cNvPicPr>
            <a:picLocks noChangeAspect="1" noChangeArrowheads="1"/>
          </p:cNvPicPr>
          <p:nvPr/>
        </p:nvPicPr>
        <p:blipFill rotWithShape="1">
          <a:blip r:embed="rId2">
            <a:extLst>
              <a:ext uri="{28A0092B-C50C-407E-A947-70E740481C1C}">
                <a14:useLocalDpi xmlns:a14="http://schemas.microsoft.com/office/drawing/2010/main" val="0"/>
              </a:ext>
            </a:extLst>
          </a:blip>
          <a:srcRect l="17643" t="9983" r="5834" b="33008"/>
          <a:stretch/>
        </p:blipFill>
        <p:spPr bwMode="auto">
          <a:xfrm>
            <a:off x="762000" y="1912202"/>
            <a:ext cx="7593724" cy="39551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76450" y="2743200"/>
            <a:ext cx="2209800" cy="707886"/>
          </a:xfrm>
          <a:prstGeom prst="rect">
            <a:avLst/>
          </a:prstGeom>
          <a:no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2.8°C</a:t>
            </a:r>
            <a:endParaRPr lang="en-US" sz="4000" b="1" dirty="0">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4" name="TextBox 3"/>
          <p:cNvSpPr txBox="1"/>
          <p:nvPr/>
        </p:nvSpPr>
        <p:spPr>
          <a:xfrm>
            <a:off x="0" y="338084"/>
            <a:ext cx="9144000" cy="1015663"/>
          </a:xfrm>
          <a:prstGeom prst="rect">
            <a:avLst/>
          </a:prstGeom>
          <a:noFill/>
        </p:spPr>
        <p:txBody>
          <a:bodyPr wrap="square" rtlCol="0">
            <a:spAutoFit/>
          </a:bodyPr>
          <a:lstStyle/>
          <a:p>
            <a:pPr algn="ctr"/>
            <a:r>
              <a:rPr lang="en-US" sz="6000" b="1" dirty="0" smtClean="0">
                <a:latin typeface="Verdana" pitchFamily="34" charset="0"/>
                <a:ea typeface="Verdana" pitchFamily="34" charset="0"/>
                <a:cs typeface="Verdana" pitchFamily="34" charset="0"/>
              </a:rPr>
              <a:t>2.8°C</a:t>
            </a:r>
            <a:endParaRPr lang="en-US" sz="6600" b="1" dirty="0">
              <a:latin typeface="Verdana" pitchFamily="34" charset="0"/>
              <a:ea typeface="Verdana" pitchFamily="34" charset="0"/>
              <a:cs typeface="Verdana"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719" r="12409" b="22803"/>
          <a:stretch/>
        </p:blipFill>
        <p:spPr>
          <a:xfrm>
            <a:off x="6362700" y="338084"/>
            <a:ext cx="1752600" cy="1254721"/>
          </a:xfrm>
          <a:prstGeom prst="rect">
            <a:avLst/>
          </a:prstGeom>
          <a:ln w="57150">
            <a:solidFill>
              <a:schemeClr val="accent3">
                <a:lumMod val="75000"/>
              </a:schemeClr>
            </a:solidFill>
          </a:ln>
        </p:spPr>
      </p:pic>
      <p:pic>
        <p:nvPicPr>
          <p:cNvPr id="6" name="Picture 4" descr="http://thinkprogress.org/wp-content/uploads/2012/10/DaiDrought.jpg"/>
          <p:cNvPicPr>
            <a:picLocks noChangeAspect="1" noChangeArrowheads="1"/>
          </p:cNvPicPr>
          <p:nvPr/>
        </p:nvPicPr>
        <p:blipFill rotWithShape="1">
          <a:blip r:embed="rId4">
            <a:extLst>
              <a:ext uri="{28A0092B-C50C-407E-A947-70E740481C1C}">
                <a14:useLocalDpi xmlns:a14="http://schemas.microsoft.com/office/drawing/2010/main" val="0"/>
              </a:ext>
            </a:extLst>
          </a:blip>
          <a:srcRect t="87945"/>
          <a:stretch/>
        </p:blipFill>
        <p:spPr bwMode="auto">
          <a:xfrm>
            <a:off x="1866900" y="5867400"/>
            <a:ext cx="5219700" cy="574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0762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tephenleahy.files.wordpress.com/2012/10/dai-drought-2060-2069-woceanlabels.jpg"/>
          <p:cNvPicPr>
            <a:picLocks noChangeAspect="1" noChangeArrowheads="1"/>
          </p:cNvPicPr>
          <p:nvPr/>
        </p:nvPicPr>
        <p:blipFill rotWithShape="1">
          <a:blip r:embed="rId2">
            <a:extLst>
              <a:ext uri="{28A0092B-C50C-407E-A947-70E740481C1C}">
                <a14:useLocalDpi xmlns:a14="http://schemas.microsoft.com/office/drawing/2010/main" val="0"/>
              </a:ext>
            </a:extLst>
          </a:blip>
          <a:srcRect l="17643" t="9983" r="5834" b="33008"/>
          <a:stretch/>
        </p:blipFill>
        <p:spPr bwMode="auto">
          <a:xfrm>
            <a:off x="762000" y="1143000"/>
            <a:ext cx="7593724" cy="40886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62200" y="1912203"/>
            <a:ext cx="1905000" cy="830997"/>
          </a:xfrm>
          <a:prstGeom prst="rect">
            <a:avLst/>
          </a:prstGeom>
          <a:noFill/>
        </p:spPr>
        <p:txBody>
          <a:bodyPr wrap="square" rtlCol="0">
            <a:spAutoFit/>
          </a:bodyPr>
          <a:lstStyle/>
          <a:p>
            <a:r>
              <a:rPr lang="en-US" sz="4800" b="1" dirty="0" smtClean="0">
                <a:solidFill>
                  <a:schemeClr val="bg1"/>
                </a:solidFill>
                <a:effectLst>
                  <a:outerShdw blurRad="38100" dist="38100" dir="2700000" algn="tl">
                    <a:srgbClr val="000000">
                      <a:alpha val="43137"/>
                    </a:srgbClr>
                  </a:outerShdw>
                </a:effectLst>
              </a:rPr>
              <a:t>2.8</a:t>
            </a:r>
            <a:r>
              <a:rPr lang="en-US" sz="4800" b="1" dirty="0" smtClean="0">
                <a:solidFill>
                  <a:schemeClr val="bg1"/>
                </a:solidFill>
                <a:effectLst>
                  <a:outerShdw blurRad="38100" dist="38100" dir="2700000" algn="tl">
                    <a:srgbClr val="000000">
                      <a:alpha val="43137"/>
                    </a:srgbClr>
                  </a:outerShdw>
                </a:effectLst>
                <a:latin typeface="Calibri"/>
              </a:rPr>
              <a:t>°</a:t>
            </a:r>
            <a:r>
              <a:rPr lang="en-US" sz="4800" b="1" dirty="0" smtClean="0">
                <a:solidFill>
                  <a:schemeClr val="bg1"/>
                </a:solidFill>
                <a:effectLst>
                  <a:outerShdw blurRad="38100" dist="38100" dir="2700000" algn="tl">
                    <a:srgbClr val="000000">
                      <a:alpha val="43137"/>
                    </a:srgbClr>
                  </a:outerShdw>
                </a:effectLst>
              </a:rPr>
              <a:t>C</a:t>
            </a:r>
            <a:endParaRPr lang="en-US" sz="4800" b="1"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0" y="-50218"/>
            <a:ext cx="9144000" cy="1015663"/>
          </a:xfrm>
          <a:prstGeom prst="rect">
            <a:avLst/>
          </a:prstGeom>
          <a:noFill/>
        </p:spPr>
        <p:txBody>
          <a:bodyPr wrap="square" rtlCol="0">
            <a:spAutoFit/>
          </a:bodyPr>
          <a:lstStyle/>
          <a:p>
            <a:pPr algn="ctr"/>
            <a:r>
              <a:rPr lang="en-US" sz="6000" b="1" dirty="0" smtClean="0"/>
              <a:t>2.8</a:t>
            </a:r>
            <a:r>
              <a:rPr lang="en-US" sz="6000" b="1" dirty="0" smtClean="0">
                <a:latin typeface="Calibri"/>
              </a:rPr>
              <a:t>°</a:t>
            </a:r>
            <a:r>
              <a:rPr lang="en-US" sz="6000" b="1" dirty="0" smtClean="0"/>
              <a:t>C</a:t>
            </a:r>
            <a:endParaRPr lang="en-US" sz="6600" b="1"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719" r="12409" b="22803"/>
          <a:stretch/>
        </p:blipFill>
        <p:spPr>
          <a:xfrm>
            <a:off x="6934200" y="165960"/>
            <a:ext cx="1116724" cy="799485"/>
          </a:xfrm>
          <a:prstGeom prst="rect">
            <a:avLst/>
          </a:prstGeom>
          <a:ln w="57150">
            <a:solidFill>
              <a:schemeClr val="accent3">
                <a:lumMod val="75000"/>
              </a:schemeClr>
            </a:solidFill>
          </a:ln>
        </p:spPr>
      </p:pic>
      <p:pic>
        <p:nvPicPr>
          <p:cNvPr id="6" name="Picture 4" descr="http://thinkprogress.org/wp-content/uploads/2012/10/DaiDrought.jpg"/>
          <p:cNvPicPr>
            <a:picLocks noChangeAspect="1" noChangeArrowheads="1"/>
          </p:cNvPicPr>
          <p:nvPr/>
        </p:nvPicPr>
        <p:blipFill rotWithShape="1">
          <a:blip r:embed="rId4">
            <a:extLst>
              <a:ext uri="{28A0092B-C50C-407E-A947-70E740481C1C}">
                <a14:useLocalDpi xmlns:a14="http://schemas.microsoft.com/office/drawing/2010/main" val="0"/>
              </a:ext>
            </a:extLst>
          </a:blip>
          <a:srcRect t="87945"/>
          <a:stretch/>
        </p:blipFill>
        <p:spPr bwMode="auto">
          <a:xfrm>
            <a:off x="1905000" y="5293272"/>
            <a:ext cx="5219700" cy="5741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peter\Desktop\food\www.climatechange-foodsecurity.org 2012-11-04\uploads\diagram-croplands-highres.jpg"/>
          <p:cNvPicPr>
            <a:picLocks noChangeAspect="1" noChangeArrowheads="1"/>
          </p:cNvPicPr>
          <p:nvPr/>
        </p:nvPicPr>
        <p:blipFill rotWithShape="1">
          <a:blip r:embed="rId5">
            <a:extLst>
              <a:ext uri="{28A0092B-C50C-407E-A947-70E740481C1C}">
                <a14:useLocalDpi xmlns:a14="http://schemas.microsoft.com/office/drawing/2010/main" val="0"/>
              </a:ext>
            </a:extLst>
          </a:blip>
          <a:srcRect l="7172" r="5611" b="48962"/>
          <a:stretch/>
        </p:blipFill>
        <p:spPr bwMode="auto">
          <a:xfrm>
            <a:off x="495300" y="3946611"/>
            <a:ext cx="8153400" cy="2693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7740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http://stephenleahy.files.wordpress.com/2012/10/dai-drought-2060-2069-woceanlabels.jpg"/>
          <p:cNvPicPr>
            <a:picLocks noChangeAspect="1" noChangeArrowheads="1"/>
          </p:cNvPicPr>
          <p:nvPr/>
        </p:nvPicPr>
        <p:blipFill rotWithShape="1">
          <a:blip r:embed="rId2">
            <a:extLst>
              <a:ext uri="{28A0092B-C50C-407E-A947-70E740481C1C}">
                <a14:useLocalDpi xmlns:a14="http://schemas.microsoft.com/office/drawing/2010/main" val="0"/>
              </a:ext>
            </a:extLst>
          </a:blip>
          <a:srcRect l="75042" t="25806" r="8449" b="33007"/>
          <a:stretch/>
        </p:blipFill>
        <p:spPr bwMode="auto">
          <a:xfrm>
            <a:off x="4724400" y="212651"/>
            <a:ext cx="3810000" cy="64167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thinkprogress.org/wp-content/uploads/2012/10/DaiDrought.jpg"/>
          <p:cNvPicPr>
            <a:picLocks noChangeAspect="1" noChangeArrowheads="1"/>
          </p:cNvPicPr>
          <p:nvPr/>
        </p:nvPicPr>
        <p:blipFill rotWithShape="1">
          <a:blip r:embed="rId3">
            <a:extLst>
              <a:ext uri="{28A0092B-C50C-407E-A947-70E740481C1C}">
                <a14:useLocalDpi xmlns:a14="http://schemas.microsoft.com/office/drawing/2010/main" val="0"/>
              </a:ext>
            </a:extLst>
          </a:blip>
          <a:srcRect t="87945"/>
          <a:stretch/>
        </p:blipFill>
        <p:spPr bwMode="auto">
          <a:xfrm>
            <a:off x="419100" y="4759872"/>
            <a:ext cx="5219700" cy="5741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58377" y="2048743"/>
            <a:ext cx="1570145" cy="646331"/>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Thailand</a:t>
            </a:r>
          </a:p>
          <a:p>
            <a:r>
              <a:rPr lang="en-US" b="1" dirty="0" smtClean="0">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Cambodia  </a:t>
            </a:r>
            <a:endParaRPr lang="en-US" b="1" dirty="0">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8" name="TextBox 7"/>
          <p:cNvSpPr txBox="1"/>
          <p:nvPr/>
        </p:nvSpPr>
        <p:spPr>
          <a:xfrm rot="20368519">
            <a:off x="5609024" y="1739043"/>
            <a:ext cx="1570145" cy="369332"/>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Vietnam</a:t>
            </a:r>
            <a:endParaRPr lang="en-US" b="1" dirty="0">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9" name="TextBox 8"/>
          <p:cNvSpPr txBox="1"/>
          <p:nvPr/>
        </p:nvSpPr>
        <p:spPr>
          <a:xfrm rot="20368519">
            <a:off x="6633961" y="1899408"/>
            <a:ext cx="1896212" cy="369332"/>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Philippines</a:t>
            </a:r>
            <a:endParaRPr lang="en-US" b="1" dirty="0">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7" name="TextBox 6"/>
          <p:cNvSpPr txBox="1"/>
          <p:nvPr/>
        </p:nvSpPr>
        <p:spPr>
          <a:xfrm rot="769532">
            <a:off x="5720758" y="2758798"/>
            <a:ext cx="799983" cy="246221"/>
          </a:xfrm>
          <a:prstGeom prst="rect">
            <a:avLst/>
          </a:prstGeom>
          <a:noFill/>
        </p:spPr>
        <p:txBody>
          <a:bodyPr wrap="square" rtlCol="0">
            <a:spAutoFit/>
          </a:bodyPr>
          <a:lstStyle/>
          <a:p>
            <a:r>
              <a:rPr lang="en-US" sz="1000" b="1" dirty="0" smtClean="0">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Brunei </a:t>
            </a: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28122" t="43586" r="31232" b="10273"/>
          <a:stretch/>
        </p:blipFill>
        <p:spPr>
          <a:xfrm>
            <a:off x="393347" y="1381556"/>
            <a:ext cx="3390899" cy="3163987"/>
          </a:xfrm>
          <a:prstGeom prst="rect">
            <a:avLst/>
          </a:prstGeom>
        </p:spPr>
      </p:pic>
      <p:sp>
        <p:nvSpPr>
          <p:cNvPr id="12" name="TextBox 11"/>
          <p:cNvSpPr txBox="1"/>
          <p:nvPr/>
        </p:nvSpPr>
        <p:spPr>
          <a:xfrm>
            <a:off x="4023968" y="2721407"/>
            <a:ext cx="1570145" cy="369332"/>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Malaysia</a:t>
            </a:r>
            <a:endParaRPr lang="en-US" b="1" dirty="0">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13" name="TextBox 12"/>
          <p:cNvSpPr txBox="1"/>
          <p:nvPr/>
        </p:nvSpPr>
        <p:spPr>
          <a:xfrm rot="1217035">
            <a:off x="5445990" y="3738256"/>
            <a:ext cx="1896212" cy="369332"/>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Indonesia</a:t>
            </a:r>
            <a:endParaRPr lang="en-US" b="1" dirty="0">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14" name="TextBox 13"/>
          <p:cNvSpPr txBox="1"/>
          <p:nvPr/>
        </p:nvSpPr>
        <p:spPr>
          <a:xfrm>
            <a:off x="0" y="-8223"/>
            <a:ext cx="9144000" cy="954107"/>
          </a:xfrm>
          <a:prstGeom prst="rect">
            <a:avLst/>
          </a:prstGeom>
          <a:noFill/>
        </p:spPr>
        <p:txBody>
          <a:bodyPr wrap="square" rtlCol="0">
            <a:spAutoFit/>
          </a:bodyPr>
          <a:lstStyle/>
          <a:p>
            <a:r>
              <a:rPr lang="en-US" sz="2800" b="1" dirty="0" smtClean="0">
                <a:solidFill>
                  <a:schemeClr val="bg1"/>
                </a:solidFill>
                <a:latin typeface="Verdana" pitchFamily="34" charset="0"/>
                <a:ea typeface="Verdana" pitchFamily="34" charset="0"/>
                <a:cs typeface="Verdana" pitchFamily="34" charset="0"/>
              </a:rPr>
              <a:t>                </a:t>
            </a:r>
            <a:r>
              <a:rPr lang="en-US" sz="2800" b="1" dirty="0" smtClean="0">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2.8°C </a:t>
            </a:r>
          </a:p>
          <a:p>
            <a:r>
              <a:rPr lang="en-US" sz="2800" b="1" dirty="0" smtClean="0">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d</a:t>
            </a:r>
            <a:r>
              <a:rPr lang="en-US" sz="2800" b="1" dirty="0" smtClean="0">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rought, floods </a:t>
            </a:r>
            <a:endParaRPr lang="en-US" sz="2800" b="1" dirty="0">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2319854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95400"/>
            <a:ext cx="9144000" cy="4401205"/>
          </a:xfrm>
          <a:prstGeom prst="rect">
            <a:avLst/>
          </a:prstGeom>
          <a:noFill/>
        </p:spPr>
        <p:txBody>
          <a:bodyPr wrap="square" rtlCol="0">
            <a:spAutoFit/>
          </a:bodyPr>
          <a:lstStyle/>
          <a:p>
            <a:pPr algn="ctr"/>
            <a:r>
              <a:rPr lang="en-US" sz="4000" b="1" dirty="0" smtClean="0">
                <a:latin typeface="Verdana" pitchFamily="34" charset="0"/>
                <a:ea typeface="Verdana" pitchFamily="34" charset="0"/>
                <a:cs typeface="Verdana" pitchFamily="34" charset="0"/>
              </a:rPr>
              <a:t>Climate-Crop</a:t>
            </a:r>
          </a:p>
          <a:p>
            <a:pPr algn="ctr"/>
            <a:r>
              <a:rPr lang="en-US" sz="4000" b="1" dirty="0" smtClean="0">
                <a:latin typeface="Verdana" pitchFamily="34" charset="0"/>
                <a:ea typeface="Verdana" pitchFamily="34" charset="0"/>
                <a:cs typeface="Verdana" pitchFamily="34" charset="0"/>
              </a:rPr>
              <a:t>Computer Model</a:t>
            </a:r>
          </a:p>
          <a:p>
            <a:pPr algn="ctr"/>
            <a:r>
              <a:rPr lang="en-US" sz="4000" b="1" dirty="0" smtClean="0">
                <a:latin typeface="Verdana" pitchFamily="34" charset="0"/>
                <a:ea typeface="Verdana" pitchFamily="34" charset="0"/>
                <a:cs typeface="Verdana" pitchFamily="34" charset="0"/>
              </a:rPr>
              <a:t>Projection </a:t>
            </a:r>
            <a:r>
              <a:rPr lang="en-US" sz="4000" b="1" u="sng" dirty="0" smtClean="0">
                <a:latin typeface="Verdana" pitchFamily="34" charset="0"/>
                <a:ea typeface="Verdana" pitchFamily="34" charset="0"/>
                <a:cs typeface="Verdana" pitchFamily="34" charset="0"/>
              </a:rPr>
              <a:t>Results</a:t>
            </a:r>
          </a:p>
          <a:p>
            <a:pPr algn="ctr"/>
            <a:endParaRPr lang="en-US" sz="4000" b="1" dirty="0" smtClean="0">
              <a:latin typeface="Verdana" pitchFamily="34" charset="0"/>
              <a:ea typeface="Verdana" pitchFamily="34" charset="0"/>
              <a:cs typeface="Verdana" pitchFamily="34" charset="0"/>
            </a:endParaRPr>
          </a:p>
          <a:p>
            <a:pPr algn="ctr"/>
            <a:r>
              <a:rPr lang="en-US" sz="4000" b="1" dirty="0" smtClean="0">
                <a:latin typeface="Verdana" pitchFamily="34" charset="0"/>
                <a:ea typeface="Verdana" pitchFamily="34" charset="0"/>
                <a:cs typeface="Verdana" pitchFamily="34" charset="0"/>
              </a:rPr>
              <a:t>(Assume underestimates)</a:t>
            </a:r>
          </a:p>
          <a:p>
            <a:pPr algn="ctr"/>
            <a:endParaRPr lang="en-US" sz="4000" b="1" dirty="0" smtClean="0">
              <a:latin typeface="Verdana" pitchFamily="34" charset="0"/>
              <a:ea typeface="Verdana" pitchFamily="34" charset="0"/>
              <a:cs typeface="Verdana" pitchFamily="34" charset="0"/>
            </a:endParaRPr>
          </a:p>
          <a:p>
            <a:pPr algn="ctr"/>
            <a:endParaRPr lang="en-US" sz="4000"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640562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24950" cy="2554545"/>
          </a:xfrm>
          <a:prstGeom prst="rect">
            <a:avLst/>
          </a:prstGeom>
          <a:noFill/>
        </p:spPr>
        <p:txBody>
          <a:bodyPr wrap="square" rtlCol="0">
            <a:spAutoFit/>
          </a:bodyPr>
          <a:lstStyle/>
          <a:p>
            <a:pPr algn="ctr"/>
            <a:r>
              <a:rPr lang="en-US" sz="2400" b="1" dirty="0" smtClean="0">
                <a:latin typeface="Verdana" pitchFamily="34" charset="0"/>
                <a:ea typeface="Verdana" pitchFamily="34" charset="0"/>
                <a:cs typeface="Verdana" pitchFamily="34" charset="0"/>
              </a:rPr>
              <a:t>According to models,</a:t>
            </a:r>
          </a:p>
          <a:p>
            <a:pPr algn="ctr"/>
            <a:endParaRPr lang="en-US" sz="800" b="1" dirty="0" smtClean="0">
              <a:latin typeface="Verdana" pitchFamily="34" charset="0"/>
              <a:ea typeface="Verdana" pitchFamily="34" charset="0"/>
              <a:cs typeface="Verdana" pitchFamily="34" charset="0"/>
            </a:endParaRPr>
          </a:p>
          <a:p>
            <a:pPr algn="ctr"/>
            <a:r>
              <a:rPr lang="en-US" sz="3000" b="1" dirty="0" smtClean="0">
                <a:latin typeface="Verdana"/>
                <a:ea typeface="Verdana" pitchFamily="34" charset="0"/>
                <a:cs typeface="Verdana"/>
              </a:rPr>
              <a:t>all crops in all regions will be in declining yields from 2.0°C global increase </a:t>
            </a:r>
          </a:p>
          <a:p>
            <a:pPr algn="ctr"/>
            <a:endParaRPr lang="en-US" sz="800" b="1" dirty="0" smtClean="0">
              <a:latin typeface="Verdana" pitchFamily="34" charset="0"/>
              <a:ea typeface="Verdana" pitchFamily="34" charset="0"/>
              <a:cs typeface="Verdana" pitchFamily="34" charset="0"/>
            </a:endParaRPr>
          </a:p>
          <a:p>
            <a:pPr algn="ctr"/>
            <a:r>
              <a:rPr lang="en-US" sz="2800" b="1" dirty="0" smtClean="0">
                <a:latin typeface="Verdana" pitchFamily="34" charset="0"/>
                <a:ea typeface="Verdana" pitchFamily="34" charset="0"/>
                <a:cs typeface="Verdana" pitchFamily="34" charset="0"/>
              </a:rPr>
              <a:t> World </a:t>
            </a:r>
            <a:r>
              <a:rPr lang="en-US" sz="2800" b="1" dirty="0">
                <a:latin typeface="Verdana" pitchFamily="34" charset="0"/>
                <a:ea typeface="Verdana" pitchFamily="34" charset="0"/>
                <a:cs typeface="Verdana" pitchFamily="34" charset="0"/>
              </a:rPr>
              <a:t>food output is at risk from </a:t>
            </a:r>
            <a:r>
              <a:rPr lang="en-US" sz="2800" b="1" dirty="0" smtClean="0">
                <a:latin typeface="Verdana" pitchFamily="34" charset="0"/>
                <a:ea typeface="Verdana" pitchFamily="34" charset="0"/>
                <a:cs typeface="Verdana" pitchFamily="34" charset="0"/>
              </a:rPr>
              <a:t>1.5ºC</a:t>
            </a:r>
            <a:endParaRPr lang="en-US" sz="2800" b="1" dirty="0">
              <a:latin typeface="Verdana" pitchFamily="34" charset="0"/>
              <a:ea typeface="Verdana" pitchFamily="34" charset="0"/>
              <a:cs typeface="Verdana" pitchFamily="34" charset="0"/>
            </a:endParaRPr>
          </a:p>
          <a:p>
            <a:pPr algn="ctr"/>
            <a:endParaRPr lang="en-US" sz="2800" b="1" dirty="0">
              <a:latin typeface="Verdana" pitchFamily="34" charset="0"/>
              <a:ea typeface="Verdana" pitchFamily="34" charset="0"/>
              <a:cs typeface="Verdana" pitchFamily="34" charset="0"/>
            </a:endParaRPr>
          </a:p>
        </p:txBody>
      </p:sp>
      <p:sp>
        <p:nvSpPr>
          <p:cNvPr id="3" name="Rectangle 2"/>
          <p:cNvSpPr/>
          <p:nvPr/>
        </p:nvSpPr>
        <p:spPr>
          <a:xfrm>
            <a:off x="228599" y="2438400"/>
            <a:ext cx="8888330" cy="4339650"/>
          </a:xfrm>
          <a:prstGeom prst="rect">
            <a:avLst/>
          </a:prstGeom>
        </p:spPr>
        <p:txBody>
          <a:bodyPr wrap="square">
            <a:spAutoFit/>
          </a:bodyPr>
          <a:lstStyle/>
          <a:p>
            <a:r>
              <a:rPr lang="en-US" dirty="0" smtClean="0">
                <a:latin typeface="Verdana"/>
                <a:cs typeface="Verdana"/>
              </a:rPr>
              <a:t>C3 crops (rice</a:t>
            </a:r>
            <a:r>
              <a:rPr lang="en-US" dirty="0">
                <a:latin typeface="Verdana"/>
                <a:cs typeface="Verdana"/>
              </a:rPr>
              <a:t>, wheat, soybeans, fine grains, </a:t>
            </a:r>
            <a:r>
              <a:rPr lang="en-US" dirty="0" smtClean="0">
                <a:latin typeface="Verdana"/>
                <a:cs typeface="Verdana"/>
              </a:rPr>
              <a:t>legumes) decline at </a:t>
            </a:r>
            <a:r>
              <a:rPr lang="en-US" i="1" dirty="0" smtClean="0">
                <a:latin typeface="Verdana"/>
                <a:cs typeface="Verdana"/>
              </a:rPr>
              <a:t>roughly </a:t>
            </a:r>
            <a:r>
              <a:rPr lang="en-US" i="1" dirty="0">
                <a:latin typeface="Verdana"/>
                <a:cs typeface="Verdana"/>
              </a:rPr>
              <a:t>1.25-2°C in global average </a:t>
            </a:r>
            <a:r>
              <a:rPr lang="en-US" i="1" dirty="0" smtClean="0">
                <a:latin typeface="Verdana"/>
                <a:cs typeface="Verdana"/>
              </a:rPr>
              <a:t>temperature increase. </a:t>
            </a:r>
          </a:p>
          <a:p>
            <a:endParaRPr lang="en-US" sz="1400" dirty="0">
              <a:latin typeface="Verdana"/>
              <a:cs typeface="Verdana"/>
            </a:endParaRPr>
          </a:p>
          <a:p>
            <a:r>
              <a:rPr lang="en-US" dirty="0" smtClean="0">
                <a:latin typeface="Verdana"/>
                <a:cs typeface="Verdana"/>
              </a:rPr>
              <a:t>For </a:t>
            </a:r>
            <a:r>
              <a:rPr lang="en-US" dirty="0">
                <a:latin typeface="Verdana"/>
                <a:cs typeface="Verdana"/>
              </a:rPr>
              <a:t>C4 </a:t>
            </a:r>
            <a:r>
              <a:rPr lang="en-US" dirty="0" smtClean="0">
                <a:latin typeface="Verdana"/>
                <a:cs typeface="Verdana"/>
              </a:rPr>
              <a:t>crops (maize, millet, sorghum)</a:t>
            </a:r>
            <a:r>
              <a:rPr lang="en-US" i="1" dirty="0" smtClean="0">
                <a:latin typeface="Verdana"/>
                <a:cs typeface="Verdana"/>
              </a:rPr>
              <a:t>, </a:t>
            </a:r>
            <a:r>
              <a:rPr lang="en-US" i="1" dirty="0">
                <a:latin typeface="Verdana"/>
                <a:cs typeface="Verdana"/>
              </a:rPr>
              <a:t>even </a:t>
            </a:r>
            <a:r>
              <a:rPr lang="en-US" i="1" dirty="0" smtClean="0">
                <a:latin typeface="Verdana"/>
                <a:cs typeface="Verdana"/>
              </a:rPr>
              <a:t>modest</a:t>
            </a:r>
          </a:p>
          <a:p>
            <a:r>
              <a:rPr lang="en-US" i="1" dirty="0" smtClean="0">
                <a:latin typeface="Verdana"/>
                <a:cs typeface="Verdana"/>
              </a:rPr>
              <a:t>amounts </a:t>
            </a:r>
            <a:r>
              <a:rPr lang="en-US" i="1" dirty="0">
                <a:latin typeface="Verdana"/>
                <a:cs typeface="Verdana"/>
              </a:rPr>
              <a:t>of warming are detrimental in major growing</a:t>
            </a:r>
            <a:r>
              <a:rPr lang="en-US" i="1" dirty="0" smtClean="0">
                <a:latin typeface="Verdana"/>
                <a:cs typeface="Verdana"/>
              </a:rPr>
              <a:t> </a:t>
            </a:r>
          </a:p>
          <a:p>
            <a:r>
              <a:rPr lang="en-US" i="1" dirty="0" smtClean="0">
                <a:latin typeface="Verdana"/>
                <a:cs typeface="Verdana"/>
              </a:rPr>
              <a:t>regions </a:t>
            </a:r>
            <a:r>
              <a:rPr lang="en-US" i="1" dirty="0">
                <a:latin typeface="Verdana"/>
                <a:cs typeface="Verdana"/>
              </a:rPr>
              <a:t>given </a:t>
            </a:r>
            <a:r>
              <a:rPr lang="en-US" i="1" dirty="0" smtClean="0">
                <a:latin typeface="Verdana"/>
                <a:cs typeface="Verdana"/>
              </a:rPr>
              <a:t>the small </a:t>
            </a:r>
            <a:r>
              <a:rPr lang="en-US" i="1" dirty="0">
                <a:latin typeface="Verdana"/>
                <a:cs typeface="Verdana"/>
              </a:rPr>
              <a:t>response to </a:t>
            </a:r>
            <a:r>
              <a:rPr lang="en-US" i="1" dirty="0" smtClean="0">
                <a:latin typeface="Verdana"/>
                <a:cs typeface="Verdana"/>
              </a:rPr>
              <a:t>CO2.</a:t>
            </a:r>
          </a:p>
          <a:p>
            <a:r>
              <a:rPr lang="en-US" sz="800" dirty="0" smtClean="0">
                <a:latin typeface="Verdana"/>
                <a:cs typeface="Verdana"/>
              </a:rPr>
              <a:t>	</a:t>
            </a:r>
          </a:p>
          <a:p>
            <a:r>
              <a:rPr lang="en-US" sz="1400" dirty="0" smtClean="0">
                <a:latin typeface="Verdana"/>
                <a:cs typeface="Verdana"/>
              </a:rPr>
              <a:t>     (NRC, </a:t>
            </a:r>
            <a:r>
              <a:rPr lang="en-US" sz="1400" i="1" dirty="0" smtClean="0">
                <a:latin typeface="Verdana"/>
                <a:cs typeface="Verdana"/>
              </a:rPr>
              <a:t>Climate Stabilization Targets</a:t>
            </a:r>
            <a:r>
              <a:rPr lang="en-US" sz="1400" dirty="0" smtClean="0">
                <a:latin typeface="Verdana"/>
                <a:cs typeface="Verdana"/>
              </a:rPr>
              <a:t>,</a:t>
            </a:r>
            <a:r>
              <a:rPr lang="en-US" sz="1400" b="1" dirty="0" smtClean="0">
                <a:solidFill>
                  <a:schemeClr val="accent6">
                    <a:lumMod val="50000"/>
                  </a:schemeClr>
                </a:solidFill>
                <a:latin typeface="Verdana"/>
                <a:cs typeface="Verdana"/>
              </a:rPr>
              <a:t> </a:t>
            </a:r>
            <a:r>
              <a:rPr lang="en-US" sz="1400" dirty="0" smtClean="0">
                <a:latin typeface="Verdana"/>
                <a:cs typeface="Verdana"/>
              </a:rPr>
              <a:t>Ch. 5, p. 160) </a:t>
            </a:r>
          </a:p>
          <a:p>
            <a:endParaRPr lang="en-US" sz="2400" dirty="0" smtClean="0">
              <a:latin typeface="Verdana"/>
              <a:cs typeface="Verdana"/>
            </a:endParaRPr>
          </a:p>
          <a:p>
            <a:r>
              <a:rPr lang="en-US" i="1" dirty="0" smtClean="0">
                <a:latin typeface="Verdana"/>
                <a:ea typeface="Verdana" pitchFamily="34" charset="0"/>
                <a:cs typeface="Verdana"/>
              </a:rPr>
              <a:t>At lower latitudes, especially seasonally dry and tropical regions, crop productivity is projected to decrease for even small local temperature increases of 1.0-2.0°C </a:t>
            </a:r>
            <a:r>
              <a:rPr lang="en-US" dirty="0" smtClean="0">
                <a:latin typeface="Verdana"/>
                <a:ea typeface="Verdana" pitchFamily="34" charset="0"/>
                <a:cs typeface="Verdana"/>
              </a:rPr>
              <a:t>[0.8-1.8ºC global from pre-1900].</a:t>
            </a:r>
          </a:p>
          <a:p>
            <a:endParaRPr lang="en-US" sz="1400" i="1" dirty="0" smtClean="0">
              <a:latin typeface="Verdana"/>
              <a:ea typeface="Verdana" pitchFamily="34" charset="0"/>
              <a:cs typeface="Verdana"/>
            </a:endParaRPr>
          </a:p>
          <a:p>
            <a:r>
              <a:rPr lang="en-US" i="1" dirty="0" smtClean="0">
                <a:latin typeface="Verdana"/>
                <a:ea typeface="Verdana" pitchFamily="34" charset="0"/>
                <a:cs typeface="Verdana"/>
              </a:rPr>
              <a:t> … global production potential […] is threatened at +1°C</a:t>
            </a:r>
          </a:p>
          <a:p>
            <a:r>
              <a:rPr lang="en-US" i="1" dirty="0" smtClean="0">
                <a:latin typeface="Verdana"/>
                <a:ea typeface="Verdana" pitchFamily="34" charset="0"/>
                <a:cs typeface="Verdana"/>
              </a:rPr>
              <a:t> </a:t>
            </a:r>
            <a:r>
              <a:rPr lang="en-US" dirty="0" smtClean="0">
                <a:latin typeface="Verdana"/>
                <a:ea typeface="Verdana" pitchFamily="34" charset="0"/>
                <a:cs typeface="Verdana"/>
              </a:rPr>
              <a:t>[1ºC global from pre-1900] </a:t>
            </a:r>
            <a:r>
              <a:rPr lang="en-US" i="1" dirty="0" smtClean="0">
                <a:latin typeface="Verdana"/>
                <a:ea typeface="Verdana" pitchFamily="34" charset="0"/>
                <a:cs typeface="Verdana"/>
              </a:rPr>
              <a:t>local temperature </a:t>
            </a:r>
            <a:r>
              <a:rPr lang="en-US" dirty="0" smtClean="0">
                <a:latin typeface="Verdana"/>
                <a:ea typeface="Verdana" pitchFamily="34" charset="0"/>
                <a:cs typeface="Verdana"/>
              </a:rPr>
              <a:t>change….</a:t>
            </a:r>
            <a:r>
              <a:rPr lang="en-US" dirty="0" smtClean="0">
                <a:solidFill>
                  <a:srgbClr val="0070C0"/>
                </a:solidFill>
                <a:latin typeface="Verdana"/>
                <a:ea typeface="Verdana" pitchFamily="34" charset="0"/>
                <a:cs typeface="Verdana"/>
              </a:rPr>
              <a:t>  </a:t>
            </a:r>
          </a:p>
          <a:p>
            <a:endParaRPr lang="en-US" sz="800" dirty="0" smtClean="0">
              <a:solidFill>
                <a:srgbClr val="000000"/>
              </a:solidFill>
              <a:latin typeface="Verdana"/>
              <a:ea typeface="Verdana" pitchFamily="34" charset="0"/>
              <a:cs typeface="Verdana"/>
            </a:endParaRPr>
          </a:p>
          <a:p>
            <a:r>
              <a:rPr lang="en-US" sz="1400" dirty="0" smtClean="0">
                <a:solidFill>
                  <a:srgbClr val="000000"/>
                </a:solidFill>
                <a:latin typeface="Verdana"/>
                <a:ea typeface="Verdana" pitchFamily="34" charset="0"/>
                <a:cs typeface="Verdana"/>
              </a:rPr>
              <a:t>     (IPCC, 2007, Figure 5.2   </a:t>
            </a:r>
            <a:r>
              <a:rPr lang="en-US" sz="1200" dirty="0" smtClean="0">
                <a:latin typeface="Verdana"/>
                <a:ea typeface="Verdana" pitchFamily="34" charset="0"/>
                <a:cs typeface="Verdana"/>
              </a:rPr>
              <a:t>http://www.ipcc.ch/publications_and_data/ar4/wg2/en/ch5s5-4-2-2.html</a:t>
            </a:r>
            <a:r>
              <a:rPr lang="en-US" sz="1400" dirty="0" smtClean="0">
                <a:latin typeface="Verdana"/>
                <a:cs typeface="Verdana"/>
              </a:rPr>
              <a:t>)</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5323" t="21879" r="6360"/>
          <a:stretch/>
        </p:blipFill>
        <p:spPr>
          <a:xfrm>
            <a:off x="6906009" y="3048000"/>
            <a:ext cx="2210920" cy="1466762"/>
          </a:xfrm>
          <a:prstGeom prst="rect">
            <a:avLst/>
          </a:prstGeom>
        </p:spPr>
      </p:pic>
      <p:pic>
        <p:nvPicPr>
          <p:cNvPr id="105476" name="Picture 4" descr="http://climateblue.org/wp-content/uploads/2010/12/IPCC_logo.jpg"/>
          <p:cNvPicPr>
            <a:picLocks noChangeAspect="1" noChangeArrowheads="1"/>
          </p:cNvPicPr>
          <p:nvPr/>
        </p:nvPicPr>
        <p:blipFill rotWithShape="1">
          <a:blip r:embed="rId3">
            <a:extLst>
              <a:ext uri="{28A0092B-C50C-407E-A947-70E740481C1C}">
                <a14:useLocalDpi xmlns:a14="http://schemas.microsoft.com/office/drawing/2010/main" val="0"/>
              </a:ext>
            </a:extLst>
          </a:blip>
          <a:srcRect l="9824" r="40552" b="22514"/>
          <a:stretch/>
        </p:blipFill>
        <p:spPr bwMode="auto">
          <a:xfrm>
            <a:off x="7237157" y="5334000"/>
            <a:ext cx="1879772" cy="1078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7287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95400"/>
            <a:ext cx="9144000" cy="1323439"/>
          </a:xfrm>
          <a:prstGeom prst="rect">
            <a:avLst/>
          </a:prstGeom>
          <a:noFill/>
        </p:spPr>
        <p:txBody>
          <a:bodyPr wrap="square" rtlCol="0">
            <a:spAutoFit/>
          </a:bodyPr>
          <a:lstStyle/>
          <a:p>
            <a:pPr algn="ctr"/>
            <a:r>
              <a:rPr lang="en-US" sz="4000" b="1" dirty="0" smtClean="0">
                <a:latin typeface="Verdana" pitchFamily="34" charset="0"/>
                <a:ea typeface="Verdana" pitchFamily="34" charset="0"/>
                <a:cs typeface="Verdana" pitchFamily="34" charset="0"/>
              </a:rPr>
              <a:t>Climate-Crop Model Results</a:t>
            </a:r>
          </a:p>
          <a:p>
            <a:pPr algn="ctr"/>
            <a:r>
              <a:rPr lang="en-US" sz="4000" b="1" dirty="0" smtClean="0">
                <a:latin typeface="Verdana" pitchFamily="34" charset="0"/>
                <a:ea typeface="Verdana" pitchFamily="34" charset="0"/>
                <a:cs typeface="Verdana" pitchFamily="34" charset="0"/>
              </a:rPr>
              <a:t>Southeast Asia</a:t>
            </a:r>
            <a:endParaRPr lang="en-US" sz="4000" b="1" dirty="0">
              <a:latin typeface="Verdana" pitchFamily="34" charset="0"/>
              <a:ea typeface="Verdana" pitchFamily="34" charset="0"/>
              <a:cs typeface="Verdana"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9111"/>
          <a:stretch/>
        </p:blipFill>
        <p:spPr>
          <a:xfrm>
            <a:off x="2715346" y="3179379"/>
            <a:ext cx="3834176" cy="2438400"/>
          </a:xfrm>
          <a:prstGeom prst="rect">
            <a:avLst/>
          </a:prstGeom>
          <a:ln>
            <a:solidFill>
              <a:schemeClr val="tx2">
                <a:lumMod val="75000"/>
              </a:schemeClr>
            </a:solidFill>
          </a:ln>
        </p:spPr>
      </p:pic>
      <p:sp>
        <p:nvSpPr>
          <p:cNvPr id="4" name="TextBox 3"/>
          <p:cNvSpPr txBox="1"/>
          <p:nvPr/>
        </p:nvSpPr>
        <p:spPr>
          <a:xfrm>
            <a:off x="2286000" y="5617779"/>
            <a:ext cx="4724400" cy="738664"/>
          </a:xfrm>
          <a:prstGeom prst="rect">
            <a:avLst/>
          </a:prstGeom>
          <a:noFill/>
        </p:spPr>
        <p:txBody>
          <a:bodyPr wrap="square" rtlCol="0">
            <a:spAutoFit/>
          </a:bodyPr>
          <a:lstStyle/>
          <a:p>
            <a:pPr algn="ctr"/>
            <a:r>
              <a:rPr lang="en-US" sz="2400" b="1" dirty="0" smtClean="0">
                <a:latin typeface="Verdana" pitchFamily="34" charset="0"/>
                <a:ea typeface="Verdana" pitchFamily="34" charset="0"/>
                <a:cs typeface="Verdana" pitchFamily="34" charset="0"/>
              </a:rPr>
              <a:t>Asia Development Bank</a:t>
            </a:r>
          </a:p>
          <a:p>
            <a:pPr algn="ctr"/>
            <a:r>
              <a:rPr lang="en-US" b="1" dirty="0" smtClean="0">
                <a:latin typeface="Verdana" pitchFamily="34" charset="0"/>
                <a:ea typeface="Verdana" pitchFamily="34" charset="0"/>
                <a:cs typeface="Verdana" pitchFamily="34" charset="0"/>
              </a:rPr>
              <a:t>August 2010 </a:t>
            </a:r>
            <a:endParaRPr lang="en-US"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597717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extLst>
              <a:ext uri="{28A0092B-C50C-407E-A947-70E740481C1C}">
                <a14:useLocalDpi xmlns:a14="http://schemas.microsoft.com/office/drawing/2010/main" val="0"/>
              </a:ext>
            </a:extLst>
          </a:blip>
          <a:srcRect l="7920" t="10706" r="50000" b="37544"/>
          <a:stretch/>
        </p:blipFill>
        <p:spPr bwMode="auto">
          <a:xfrm>
            <a:off x="838200" y="0"/>
            <a:ext cx="7712242" cy="6172200"/>
          </a:xfrm>
          <a:prstGeom prst="rect">
            <a:avLst/>
          </a:prstGeom>
          <a:ln>
            <a:noFill/>
          </a:ln>
          <a:extLst>
            <a:ext uri="{53640926-AAD7-44D8-BBD7-CCE9431645EC}">
              <a14:shadowObscured xmlns:a14="http://schemas.microsoft.com/office/drawing/2010/main"/>
            </a:ext>
          </a:extLst>
        </p:spPr>
      </p:pic>
      <p:pic>
        <p:nvPicPr>
          <p:cNvPr id="3" name="Picture 2"/>
          <p:cNvPicPr/>
          <p:nvPr/>
        </p:nvPicPr>
        <p:blipFill rotWithShape="1">
          <a:blip r:embed="rId3" cstate="print">
            <a:extLst>
              <a:ext uri="{28A0092B-C50C-407E-A947-70E740481C1C}">
                <a14:useLocalDpi xmlns:a14="http://schemas.microsoft.com/office/drawing/2010/main" val="0"/>
              </a:ext>
            </a:extLst>
          </a:blip>
          <a:srcRect l="12000" t="9333" r="13750"/>
          <a:stretch/>
        </p:blipFill>
        <p:spPr bwMode="auto">
          <a:xfrm>
            <a:off x="5462496" y="12204544"/>
            <a:ext cx="1953760" cy="1961111"/>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1905000" y="4648200"/>
            <a:ext cx="6947070" cy="461665"/>
          </a:xfrm>
          <a:prstGeom prst="rect">
            <a:avLst/>
          </a:prstGeom>
          <a:solidFill>
            <a:schemeClr val="bg1"/>
          </a:solidFill>
          <a:effectLst>
            <a:softEdge rad="127000"/>
          </a:effectLst>
        </p:spPr>
        <p:txBody>
          <a:bodyPr wrap="square" rtlCol="0">
            <a:spAutoFit/>
          </a:bodyPr>
          <a:lstStyle/>
          <a:p>
            <a:r>
              <a:rPr lang="en-US" sz="2400" b="1" dirty="0" smtClean="0"/>
              <a:t>       </a:t>
            </a:r>
            <a:r>
              <a:rPr lang="en-US" sz="2400" b="1" dirty="0"/>
              <a:t> </a:t>
            </a:r>
            <a:r>
              <a:rPr lang="en-US" sz="2400" b="1" dirty="0" smtClean="0"/>
              <a:t>         1.0         2.0       3.0      4.5       5.5     </a:t>
            </a:r>
            <a:r>
              <a:rPr lang="en-US" sz="1600" dirty="0" smtClean="0"/>
              <a:t>from pre-1900 </a:t>
            </a:r>
            <a:endParaRPr lang="en-US" sz="1600" dirty="0"/>
          </a:p>
        </p:txBody>
      </p:sp>
      <p:sp>
        <p:nvSpPr>
          <p:cNvPr id="7" name="TextBox 6"/>
          <p:cNvSpPr txBox="1"/>
          <p:nvPr/>
        </p:nvSpPr>
        <p:spPr>
          <a:xfrm rot="16200000">
            <a:off x="-361873" y="2648146"/>
            <a:ext cx="3410990" cy="461665"/>
          </a:xfrm>
          <a:prstGeom prst="rect">
            <a:avLst/>
          </a:prstGeom>
          <a:solidFill>
            <a:schemeClr val="bg1"/>
          </a:solidFill>
        </p:spPr>
        <p:txBody>
          <a:bodyPr wrap="square" rtlCol="0">
            <a:spAutoFit/>
          </a:bodyPr>
          <a:lstStyle/>
          <a:p>
            <a:r>
              <a:rPr lang="en-US" sz="2400" b="1" dirty="0" smtClean="0"/>
              <a:t>Yield potential - 1990 </a:t>
            </a:r>
            <a:endParaRPr lang="en-US" sz="2400" b="1" dirty="0"/>
          </a:p>
        </p:txBody>
      </p:sp>
      <p:sp>
        <p:nvSpPr>
          <p:cNvPr id="8" name="TextBox 7"/>
          <p:cNvSpPr txBox="1"/>
          <p:nvPr/>
        </p:nvSpPr>
        <p:spPr>
          <a:xfrm>
            <a:off x="1928553" y="4611105"/>
            <a:ext cx="914400" cy="461665"/>
          </a:xfrm>
          <a:prstGeom prst="rect">
            <a:avLst/>
          </a:prstGeom>
          <a:solidFill>
            <a:schemeClr val="bg1"/>
          </a:solidFill>
          <a:effectLst>
            <a:softEdge rad="127000"/>
          </a:effectLst>
        </p:spPr>
        <p:txBody>
          <a:bodyPr wrap="square" rtlCol="0">
            <a:spAutoFit/>
          </a:bodyPr>
          <a:lstStyle/>
          <a:p>
            <a:r>
              <a:rPr lang="en-US" sz="2400" b="1" dirty="0" smtClean="0"/>
              <a:t>+</a:t>
            </a:r>
            <a:r>
              <a:rPr lang="en-US" sz="2400" b="1" dirty="0" smtClean="0">
                <a:latin typeface="Calibri"/>
                <a:cs typeface="Calibri"/>
              </a:rPr>
              <a:t>°</a:t>
            </a:r>
            <a:r>
              <a:rPr lang="en-US" sz="2400" b="1" dirty="0" smtClean="0"/>
              <a:t>C</a:t>
            </a:r>
            <a:endParaRPr lang="en-US" sz="2400" b="1" dirty="0"/>
          </a:p>
        </p:txBody>
      </p:sp>
      <p:sp>
        <p:nvSpPr>
          <p:cNvPr id="9" name="TextBox 8"/>
          <p:cNvSpPr txBox="1"/>
          <p:nvPr/>
        </p:nvSpPr>
        <p:spPr>
          <a:xfrm>
            <a:off x="0" y="202206"/>
            <a:ext cx="9143031" cy="461665"/>
          </a:xfrm>
          <a:prstGeom prst="rect">
            <a:avLst/>
          </a:prstGeom>
          <a:solidFill>
            <a:schemeClr val="bg1"/>
          </a:solidFill>
        </p:spPr>
        <p:txBody>
          <a:bodyPr wrap="square" rtlCol="0">
            <a:spAutoFit/>
          </a:bodyPr>
          <a:lstStyle/>
          <a:p>
            <a:r>
              <a:rPr lang="en-US" sz="2400" b="1" i="1" dirty="0" smtClean="0"/>
              <a:t>Rice yield potential  in the four countries and world </a:t>
            </a:r>
            <a:r>
              <a:rPr lang="en-US" sz="2400" b="1" dirty="0" smtClean="0"/>
              <a:t>(models)</a:t>
            </a:r>
            <a:endParaRPr lang="en-US" sz="2400" b="1" dirty="0"/>
          </a:p>
        </p:txBody>
      </p:sp>
      <p:sp>
        <p:nvSpPr>
          <p:cNvPr id="10" name="TextBox 9"/>
          <p:cNvSpPr txBox="1"/>
          <p:nvPr/>
        </p:nvSpPr>
        <p:spPr>
          <a:xfrm>
            <a:off x="5390893" y="921418"/>
            <a:ext cx="1143000" cy="369332"/>
          </a:xfrm>
          <a:prstGeom prst="rect">
            <a:avLst/>
          </a:prstGeom>
          <a:noFill/>
        </p:spPr>
        <p:txBody>
          <a:bodyPr wrap="square" rtlCol="0">
            <a:spAutoFit/>
          </a:bodyPr>
          <a:lstStyle/>
          <a:p>
            <a:r>
              <a:rPr lang="en-US" dirty="0"/>
              <a:t>A</a:t>
            </a:r>
            <a:r>
              <a:rPr lang="en-US" dirty="0" smtClean="0"/>
              <a:t>DB 2009</a:t>
            </a:r>
            <a:endParaRPr lang="en-US" dirty="0"/>
          </a:p>
        </p:txBody>
      </p:sp>
      <p:sp>
        <p:nvSpPr>
          <p:cNvPr id="13" name="Rectangle 12"/>
          <p:cNvSpPr/>
          <p:nvPr/>
        </p:nvSpPr>
        <p:spPr>
          <a:xfrm>
            <a:off x="1574455" y="663871"/>
            <a:ext cx="482945" cy="3896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676400" y="651808"/>
            <a:ext cx="762000" cy="3908762"/>
          </a:xfrm>
          <a:prstGeom prst="rect">
            <a:avLst/>
          </a:prstGeom>
          <a:noFill/>
        </p:spPr>
        <p:txBody>
          <a:bodyPr wrap="square" rtlCol="0">
            <a:spAutoFit/>
          </a:bodyPr>
          <a:lstStyle/>
          <a:p>
            <a:r>
              <a:rPr lang="en-US" sz="2000" b="1" dirty="0" smtClean="0"/>
              <a:t>1.2</a:t>
            </a:r>
          </a:p>
          <a:p>
            <a:endParaRPr lang="en-US" sz="2400" b="1" dirty="0" smtClean="0"/>
          </a:p>
          <a:p>
            <a:r>
              <a:rPr lang="en-US" sz="2000" b="1" dirty="0" smtClean="0"/>
              <a:t>1.0</a:t>
            </a:r>
          </a:p>
          <a:p>
            <a:endParaRPr lang="en-US" sz="2400" b="1" dirty="0" smtClean="0"/>
          </a:p>
          <a:p>
            <a:r>
              <a:rPr lang="en-US" sz="2000" b="1" dirty="0" smtClean="0"/>
              <a:t>0.8</a:t>
            </a:r>
          </a:p>
          <a:p>
            <a:endParaRPr lang="en-US" sz="2800" b="1" dirty="0" smtClean="0"/>
          </a:p>
          <a:p>
            <a:r>
              <a:rPr lang="en-US" sz="2000" b="1" dirty="0" smtClean="0"/>
              <a:t>0.6</a:t>
            </a:r>
          </a:p>
          <a:p>
            <a:endParaRPr lang="en-US" sz="2800" b="1" dirty="0" smtClean="0"/>
          </a:p>
          <a:p>
            <a:r>
              <a:rPr lang="en-US" sz="2000" b="1" dirty="0" smtClean="0"/>
              <a:t>0,4</a:t>
            </a:r>
          </a:p>
          <a:p>
            <a:endParaRPr lang="en-US" sz="2400" b="1" dirty="0" smtClean="0"/>
          </a:p>
          <a:p>
            <a:r>
              <a:rPr lang="en-US" sz="2000" b="1" dirty="0" smtClean="0"/>
              <a:t>0.2</a:t>
            </a:r>
            <a:endParaRPr lang="en-US" sz="2000" b="1" dirty="0"/>
          </a:p>
        </p:txBody>
      </p:sp>
      <p:sp>
        <p:nvSpPr>
          <p:cNvPr id="15" name="Rectangle 14"/>
          <p:cNvSpPr/>
          <p:nvPr/>
        </p:nvSpPr>
        <p:spPr>
          <a:xfrm>
            <a:off x="1729453" y="5109865"/>
            <a:ext cx="5664545" cy="6892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796877" y="5105400"/>
            <a:ext cx="6872547" cy="400110"/>
          </a:xfrm>
          <a:prstGeom prst="rect">
            <a:avLst/>
          </a:prstGeom>
          <a:noFill/>
        </p:spPr>
        <p:txBody>
          <a:bodyPr wrap="square" rtlCol="0">
            <a:spAutoFit/>
          </a:bodyPr>
          <a:lstStyle/>
          <a:p>
            <a:r>
              <a:rPr lang="en-US" sz="2000" b="1" dirty="0" smtClean="0"/>
              <a:t>1990             2020       2040       2060      2080      2100</a:t>
            </a:r>
            <a:endParaRPr lang="en-US" sz="2000" b="1" dirty="0"/>
          </a:p>
        </p:txBody>
      </p:sp>
      <p:pic>
        <p:nvPicPr>
          <p:cNvPr id="12" name="Picture 11"/>
          <p:cNvPicPr/>
          <p:nvPr/>
        </p:nvPicPr>
        <p:blipFill rotWithShape="1">
          <a:blip r:embed="rId2">
            <a:extLst>
              <a:ext uri="{28A0092B-C50C-407E-A947-70E740481C1C}">
                <a14:useLocalDpi xmlns:a14="http://schemas.microsoft.com/office/drawing/2010/main" val="0"/>
              </a:ext>
            </a:extLst>
          </a:blip>
          <a:srcRect l="15097" t="65125" b="30446"/>
          <a:stretch/>
        </p:blipFill>
        <p:spPr bwMode="auto">
          <a:xfrm>
            <a:off x="536572" y="5644270"/>
            <a:ext cx="8315498" cy="527930"/>
          </a:xfrm>
          <a:prstGeom prst="rect">
            <a:avLst/>
          </a:prstGeom>
          <a:ln>
            <a:noFill/>
          </a:ln>
          <a:extLst>
            <a:ext uri="{53640926-AAD7-44D8-BBD7-CCE9431645EC}">
              <a14:shadowObscured xmlns:a14="http://schemas.microsoft.com/office/drawing/2010/main"/>
            </a:ext>
          </a:extLst>
        </p:spPr>
      </p:pic>
      <p:sp>
        <p:nvSpPr>
          <p:cNvPr id="21" name="TextBox 20"/>
          <p:cNvSpPr txBox="1"/>
          <p:nvPr/>
        </p:nvSpPr>
        <p:spPr>
          <a:xfrm>
            <a:off x="215987" y="4809688"/>
            <a:ext cx="1599940" cy="523220"/>
          </a:xfrm>
          <a:prstGeom prst="rect">
            <a:avLst/>
          </a:prstGeom>
          <a:noFill/>
        </p:spPr>
        <p:txBody>
          <a:bodyPr wrap="square" rtlCol="0">
            <a:spAutoFit/>
          </a:bodyPr>
          <a:lstStyle/>
          <a:p>
            <a:r>
              <a:rPr lang="en-US" sz="1400" dirty="0" smtClean="0"/>
              <a:t>Mean temperature increase models</a:t>
            </a:r>
            <a:endParaRPr lang="en-US" sz="1400" dirty="0"/>
          </a:p>
        </p:txBody>
      </p:sp>
      <p:sp>
        <p:nvSpPr>
          <p:cNvPr id="22" name="TextBox 21"/>
          <p:cNvSpPr txBox="1"/>
          <p:nvPr/>
        </p:nvSpPr>
        <p:spPr>
          <a:xfrm rot="16200000">
            <a:off x="-584114" y="2839478"/>
            <a:ext cx="3047482" cy="338554"/>
          </a:xfrm>
          <a:prstGeom prst="rect">
            <a:avLst/>
          </a:prstGeom>
          <a:noFill/>
        </p:spPr>
        <p:txBody>
          <a:bodyPr wrap="square" rtlCol="0">
            <a:spAutoFit/>
          </a:bodyPr>
          <a:lstStyle/>
          <a:p>
            <a:r>
              <a:rPr lang="en-US" sz="1600" dirty="0" smtClean="0"/>
              <a:t>Climate  crop model  means</a:t>
            </a:r>
            <a:endParaRPr lang="en-US" sz="1600" dirty="0"/>
          </a:p>
        </p:txBody>
      </p:sp>
      <p:sp>
        <p:nvSpPr>
          <p:cNvPr id="23" name="Rectangle 22"/>
          <p:cNvSpPr/>
          <p:nvPr/>
        </p:nvSpPr>
        <p:spPr>
          <a:xfrm>
            <a:off x="1124293" y="0"/>
            <a:ext cx="691634" cy="2483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2306544" y="2532102"/>
            <a:ext cx="1072817" cy="369332"/>
          </a:xfrm>
          <a:prstGeom prst="rect">
            <a:avLst/>
          </a:prstGeom>
          <a:noFill/>
        </p:spPr>
        <p:txBody>
          <a:bodyPr wrap="square" rtlCol="0">
            <a:spAutoFit/>
          </a:bodyPr>
          <a:lstStyle/>
          <a:p>
            <a:r>
              <a:rPr lang="en-US" b="1" dirty="0" smtClean="0"/>
              <a:t>-28%</a:t>
            </a:r>
            <a:endParaRPr lang="en-US" b="1" dirty="0"/>
          </a:p>
        </p:txBody>
      </p:sp>
      <p:sp>
        <p:nvSpPr>
          <p:cNvPr id="27" name="Rectangle 26"/>
          <p:cNvSpPr/>
          <p:nvPr/>
        </p:nvSpPr>
        <p:spPr>
          <a:xfrm>
            <a:off x="-2133600" y="1641957"/>
            <a:ext cx="381518" cy="798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1015957" y="5628227"/>
            <a:ext cx="1269655" cy="369332"/>
          </a:xfrm>
          <a:prstGeom prst="rect">
            <a:avLst/>
          </a:prstGeom>
          <a:solidFill>
            <a:schemeClr val="bg1"/>
          </a:solidFill>
        </p:spPr>
        <p:txBody>
          <a:bodyPr wrap="square" rtlCol="0">
            <a:spAutoFit/>
          </a:bodyPr>
          <a:lstStyle/>
          <a:p>
            <a:r>
              <a:rPr lang="en-US" b="1" dirty="0"/>
              <a:t>Indonesia</a:t>
            </a:r>
          </a:p>
        </p:txBody>
      </p:sp>
      <p:sp>
        <p:nvSpPr>
          <p:cNvPr id="30" name="TextBox 29"/>
          <p:cNvSpPr txBox="1"/>
          <p:nvPr/>
        </p:nvSpPr>
        <p:spPr>
          <a:xfrm>
            <a:off x="2682240" y="5640259"/>
            <a:ext cx="1280160" cy="369332"/>
          </a:xfrm>
          <a:prstGeom prst="rect">
            <a:avLst/>
          </a:prstGeom>
          <a:solidFill>
            <a:schemeClr val="bg1"/>
          </a:solidFill>
        </p:spPr>
        <p:txBody>
          <a:bodyPr wrap="square" rtlCol="0">
            <a:spAutoFit/>
          </a:bodyPr>
          <a:lstStyle/>
          <a:p>
            <a:r>
              <a:rPr lang="en-US" b="1" dirty="0"/>
              <a:t>Philippines</a:t>
            </a:r>
          </a:p>
        </p:txBody>
      </p:sp>
      <p:sp>
        <p:nvSpPr>
          <p:cNvPr id="31" name="TextBox 30"/>
          <p:cNvSpPr txBox="1"/>
          <p:nvPr/>
        </p:nvSpPr>
        <p:spPr>
          <a:xfrm>
            <a:off x="4407473" y="5632238"/>
            <a:ext cx="1055023" cy="369332"/>
          </a:xfrm>
          <a:prstGeom prst="rect">
            <a:avLst/>
          </a:prstGeom>
          <a:solidFill>
            <a:schemeClr val="bg1"/>
          </a:solidFill>
        </p:spPr>
        <p:txBody>
          <a:bodyPr wrap="square" rtlCol="0">
            <a:spAutoFit/>
          </a:bodyPr>
          <a:lstStyle/>
          <a:p>
            <a:r>
              <a:rPr lang="en-US" b="1" dirty="0"/>
              <a:t>Thailand</a:t>
            </a:r>
          </a:p>
        </p:txBody>
      </p:sp>
      <p:sp>
        <p:nvSpPr>
          <p:cNvPr id="32" name="TextBox 31"/>
          <p:cNvSpPr txBox="1"/>
          <p:nvPr/>
        </p:nvSpPr>
        <p:spPr>
          <a:xfrm>
            <a:off x="6168992" y="5584111"/>
            <a:ext cx="1005840" cy="369332"/>
          </a:xfrm>
          <a:prstGeom prst="rect">
            <a:avLst/>
          </a:prstGeom>
          <a:solidFill>
            <a:schemeClr val="bg1"/>
          </a:solidFill>
        </p:spPr>
        <p:txBody>
          <a:bodyPr wrap="square" rtlCol="0">
            <a:spAutoFit/>
          </a:bodyPr>
          <a:lstStyle/>
          <a:p>
            <a:r>
              <a:rPr lang="en-US" b="1" dirty="0"/>
              <a:t>Vietnam</a:t>
            </a:r>
          </a:p>
        </p:txBody>
      </p:sp>
      <p:sp>
        <p:nvSpPr>
          <p:cNvPr id="33" name="TextBox 32"/>
          <p:cNvSpPr txBox="1"/>
          <p:nvPr/>
        </p:nvSpPr>
        <p:spPr>
          <a:xfrm>
            <a:off x="7696200" y="5584111"/>
            <a:ext cx="1447800" cy="369332"/>
          </a:xfrm>
          <a:prstGeom prst="rect">
            <a:avLst/>
          </a:prstGeom>
          <a:solidFill>
            <a:schemeClr val="bg1"/>
          </a:solidFill>
        </p:spPr>
        <p:txBody>
          <a:bodyPr wrap="square" rtlCol="0">
            <a:spAutoFit/>
          </a:bodyPr>
          <a:lstStyle/>
          <a:p>
            <a:r>
              <a:rPr lang="en-US" b="1" dirty="0"/>
              <a:t>World</a:t>
            </a:r>
          </a:p>
        </p:txBody>
      </p:sp>
      <p:sp>
        <p:nvSpPr>
          <p:cNvPr id="4" name="TextBox 3"/>
          <p:cNvSpPr txBox="1"/>
          <p:nvPr/>
        </p:nvSpPr>
        <p:spPr>
          <a:xfrm>
            <a:off x="3901207" y="2878978"/>
            <a:ext cx="2042393" cy="707886"/>
          </a:xfrm>
          <a:prstGeom prst="rect">
            <a:avLst/>
          </a:prstGeom>
          <a:noFill/>
        </p:spPr>
        <p:txBody>
          <a:bodyPr wrap="square" rtlCol="0">
            <a:spAutoFit/>
          </a:bodyPr>
          <a:lstStyle/>
          <a:p>
            <a:r>
              <a:rPr lang="en-US" sz="4000" b="1" dirty="0" smtClean="0">
                <a:latin typeface="Verdana" pitchFamily="34" charset="0"/>
                <a:ea typeface="Verdana" pitchFamily="34" charset="0"/>
                <a:cs typeface="Verdana" pitchFamily="34" charset="0"/>
              </a:rPr>
              <a:t>Rice</a:t>
            </a:r>
            <a:endParaRPr lang="en-US" sz="4000" b="1" dirty="0">
              <a:latin typeface="Verdana" pitchFamily="34" charset="0"/>
              <a:ea typeface="Verdana" pitchFamily="34" charset="0"/>
              <a:cs typeface="Verdana" pitchFamily="34" charset="0"/>
            </a:endParaRPr>
          </a:p>
        </p:txBody>
      </p:sp>
      <p:cxnSp>
        <p:nvCxnSpPr>
          <p:cNvPr id="35" name="Straight Arrow Connector 34"/>
          <p:cNvCxnSpPr/>
          <p:nvPr/>
        </p:nvCxnSpPr>
        <p:spPr>
          <a:xfrm>
            <a:off x="5462496" y="1905000"/>
            <a:ext cx="0" cy="973978"/>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026542" y="3086100"/>
            <a:ext cx="1987250" cy="1200329"/>
          </a:xfrm>
          <a:prstGeom prst="rect">
            <a:avLst/>
          </a:prstGeom>
          <a:noFill/>
        </p:spPr>
        <p:txBody>
          <a:bodyPr wrap="square" rtlCol="0">
            <a:spAutoFit/>
          </a:bodyPr>
          <a:lstStyle/>
          <a:p>
            <a:pPr algn="ctr"/>
            <a:r>
              <a:rPr lang="en-US" b="1" dirty="0" smtClean="0">
                <a:latin typeface="Verdana" pitchFamily="34" charset="0"/>
                <a:ea typeface="Verdana" pitchFamily="34" charset="0"/>
                <a:cs typeface="Verdana" pitchFamily="34" charset="0"/>
              </a:rPr>
              <a:t>Big range</a:t>
            </a:r>
          </a:p>
          <a:p>
            <a:pPr algn="ctr"/>
            <a:endParaRPr lang="en-US" b="1" dirty="0" smtClean="0">
              <a:latin typeface="Verdana" pitchFamily="34" charset="0"/>
              <a:ea typeface="Verdana" pitchFamily="34" charset="0"/>
              <a:cs typeface="Verdana" pitchFamily="34" charset="0"/>
            </a:endParaRPr>
          </a:p>
          <a:p>
            <a:pPr algn="ctr"/>
            <a:r>
              <a:rPr lang="en-US" b="1" dirty="0" smtClean="0">
                <a:latin typeface="Verdana" pitchFamily="34" charset="0"/>
                <a:ea typeface="Verdana" pitchFamily="34" charset="0"/>
                <a:cs typeface="Verdana" pitchFamily="34" charset="0"/>
              </a:rPr>
              <a:t>Philippines huge losses</a:t>
            </a:r>
            <a:endParaRPr lang="en-US" b="1" dirty="0">
              <a:latin typeface="Verdana" pitchFamily="34" charset="0"/>
              <a:ea typeface="Verdana" pitchFamily="34" charset="0"/>
              <a:cs typeface="Verdana" pitchFamily="34" charset="0"/>
            </a:endParaRPr>
          </a:p>
        </p:txBody>
      </p:sp>
      <p:cxnSp>
        <p:nvCxnSpPr>
          <p:cNvPr id="17" name="Straight Connector 16"/>
          <p:cNvCxnSpPr/>
          <p:nvPr/>
        </p:nvCxnSpPr>
        <p:spPr>
          <a:xfrm flipV="1">
            <a:off x="5252200" y="1143527"/>
            <a:ext cx="0" cy="3666161"/>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1827" y="1485014"/>
            <a:ext cx="1456679" cy="1217708"/>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rcRect b="7875"/>
          <a:stretch>
            <a:fillRect/>
          </a:stretch>
        </p:blipFill>
        <p:spPr>
          <a:xfrm>
            <a:off x="0" y="11870172"/>
            <a:ext cx="3322320" cy="2295483"/>
          </a:xfrm>
          <a:prstGeom prst="rect">
            <a:avLst/>
          </a:prstGeom>
        </p:spPr>
      </p:pic>
      <p:sp>
        <p:nvSpPr>
          <p:cNvPr id="34" name="TextBox 33"/>
          <p:cNvSpPr txBox="1"/>
          <p:nvPr/>
        </p:nvSpPr>
        <p:spPr>
          <a:xfrm>
            <a:off x="0" y="95072"/>
            <a:ext cx="9144000" cy="1200328"/>
          </a:xfrm>
          <a:prstGeom prst="rect">
            <a:avLst/>
          </a:prstGeom>
          <a:solidFill>
            <a:srgbClr val="FFFFFF"/>
          </a:solidFill>
        </p:spPr>
        <p:txBody>
          <a:bodyPr wrap="square" rtlCol="0">
            <a:spAutoFit/>
          </a:bodyPr>
          <a:lstStyle/>
          <a:p>
            <a:pPr algn="ctr"/>
            <a:r>
              <a:rPr lang="en-US" sz="2800" b="1" dirty="0" smtClean="0">
                <a:latin typeface="Verdana"/>
                <a:cs typeface="Verdana"/>
              </a:rPr>
              <a:t>Rice Yield Potential in Four Southeast Asian Countries and the World (from models)</a:t>
            </a:r>
          </a:p>
          <a:p>
            <a:pPr algn="ctr"/>
            <a:endParaRPr lang="en-US" sz="1600" b="1" dirty="0">
              <a:latin typeface="Verdana"/>
              <a:cs typeface="Verdana"/>
            </a:endParaRPr>
          </a:p>
        </p:txBody>
      </p:sp>
      <p:sp>
        <p:nvSpPr>
          <p:cNvPr id="6" name="Rectangle 5"/>
          <p:cNvSpPr/>
          <p:nvPr/>
        </p:nvSpPr>
        <p:spPr>
          <a:xfrm>
            <a:off x="2179320" y="7326244"/>
            <a:ext cx="2966588" cy="353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2370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828086"/>
            <a:ext cx="9144000" cy="4678204"/>
          </a:xfrm>
          <a:prstGeom prst="rect">
            <a:avLst/>
          </a:prstGeom>
        </p:spPr>
        <p:txBody>
          <a:bodyPr wrap="square">
            <a:spAutoFit/>
          </a:bodyPr>
          <a:lstStyle/>
          <a:p>
            <a:r>
              <a:rPr lang="en-US" b="1" i="1" dirty="0" smtClean="0">
                <a:latin typeface="Verdana" pitchFamily="34" charset="0"/>
                <a:ea typeface="Verdana" pitchFamily="34" charset="0"/>
                <a:cs typeface="Verdana" pitchFamily="34" charset="0"/>
              </a:rPr>
              <a:t>Irrigated </a:t>
            </a:r>
            <a:r>
              <a:rPr lang="en-US" b="1" i="1" dirty="0">
                <a:latin typeface="Verdana" pitchFamily="34" charset="0"/>
                <a:ea typeface="Verdana" pitchFamily="34" charset="0"/>
                <a:cs typeface="Verdana" pitchFamily="34" charset="0"/>
              </a:rPr>
              <a:t>agriculture </a:t>
            </a:r>
            <a:r>
              <a:rPr lang="en-US" i="1" dirty="0">
                <a:latin typeface="Verdana" pitchFamily="34" charset="0"/>
                <a:ea typeface="Verdana" pitchFamily="34" charset="0"/>
                <a:cs typeface="Verdana" pitchFamily="34" charset="0"/>
              </a:rPr>
              <a:t>in the region is</a:t>
            </a:r>
            <a:r>
              <a:rPr lang="en-US" i="1" dirty="0" smtClean="0">
                <a:latin typeface="Verdana" pitchFamily="34" charset="0"/>
                <a:ea typeface="Verdana" pitchFamily="34" charset="0"/>
                <a:cs typeface="Verdana" pitchFamily="34" charset="0"/>
              </a:rPr>
              <a:t> </a:t>
            </a:r>
          </a:p>
          <a:p>
            <a:r>
              <a:rPr lang="en-US" i="1" dirty="0" smtClean="0">
                <a:latin typeface="Verdana" pitchFamily="34" charset="0"/>
                <a:ea typeface="Verdana" pitchFamily="34" charset="0"/>
                <a:cs typeface="Verdana" pitchFamily="34" charset="0"/>
              </a:rPr>
              <a:t>expected to decline in </a:t>
            </a:r>
            <a:r>
              <a:rPr lang="en-US" i="1" dirty="0">
                <a:latin typeface="Verdana" pitchFamily="34" charset="0"/>
                <a:ea typeface="Verdana" pitchFamily="34" charset="0"/>
                <a:cs typeface="Verdana" pitchFamily="34" charset="0"/>
              </a:rPr>
              <a:t>the range </a:t>
            </a:r>
            <a:r>
              <a:rPr lang="en-US" i="1" dirty="0" smtClean="0">
                <a:latin typeface="Verdana" pitchFamily="34" charset="0"/>
                <a:ea typeface="Verdana" pitchFamily="34" charset="0"/>
                <a:cs typeface="Verdana" pitchFamily="34" charset="0"/>
              </a:rPr>
              <a:t>of:</a:t>
            </a:r>
          </a:p>
          <a:p>
            <a:endParaRPr lang="en-US" sz="800" b="1" i="1" dirty="0">
              <a:latin typeface="Verdana" pitchFamily="34" charset="0"/>
              <a:ea typeface="Verdana" pitchFamily="34" charset="0"/>
              <a:cs typeface="Verdana" pitchFamily="34" charset="0"/>
            </a:endParaRPr>
          </a:p>
          <a:p>
            <a:pPr marL="285750" indent="-285750">
              <a:buFont typeface="Arial" pitchFamily="34" charset="0"/>
              <a:buChar char="•"/>
            </a:pPr>
            <a:r>
              <a:rPr lang="en-US" b="1" i="1" dirty="0" smtClean="0">
                <a:latin typeface="Verdana" pitchFamily="34" charset="0"/>
                <a:ea typeface="Verdana" pitchFamily="34" charset="0"/>
                <a:cs typeface="Verdana" pitchFamily="34" charset="0"/>
              </a:rPr>
              <a:t>Rice         </a:t>
            </a:r>
            <a:r>
              <a:rPr lang="en-US" b="1" i="1" dirty="0" smtClean="0">
                <a:latin typeface="Verdana" pitchFamily="34" charset="0"/>
                <a:ea typeface="Verdana" pitchFamily="34" charset="0"/>
                <a:cs typeface="Verdana" pitchFamily="34" charset="0"/>
              </a:rPr>
              <a:t>14-20</a:t>
            </a:r>
            <a:r>
              <a:rPr lang="en-US" b="1" i="1" dirty="0" smtClean="0">
                <a:latin typeface="Verdana" pitchFamily="34" charset="0"/>
                <a:ea typeface="Verdana" pitchFamily="34" charset="0"/>
                <a:cs typeface="Verdana" pitchFamily="34" charset="0"/>
              </a:rPr>
              <a:t>%</a:t>
            </a:r>
          </a:p>
          <a:p>
            <a:pPr marL="285750" indent="-285750">
              <a:buFont typeface="Arial" pitchFamily="34" charset="0"/>
              <a:buChar char="•"/>
            </a:pPr>
            <a:r>
              <a:rPr lang="en-US" b="1" i="1" dirty="0" smtClean="0">
                <a:latin typeface="Verdana" pitchFamily="34" charset="0"/>
                <a:ea typeface="Verdana" pitchFamily="34" charset="0"/>
                <a:cs typeface="Verdana" pitchFamily="34" charset="0"/>
              </a:rPr>
              <a:t>Wheat      </a:t>
            </a:r>
            <a:r>
              <a:rPr lang="en-US" b="1" i="1" dirty="0" smtClean="0">
                <a:latin typeface="Verdana" pitchFamily="34" charset="0"/>
                <a:ea typeface="Verdana" pitchFamily="34" charset="0"/>
                <a:cs typeface="Verdana" pitchFamily="34" charset="0"/>
              </a:rPr>
              <a:t>32-44</a:t>
            </a:r>
            <a:r>
              <a:rPr lang="en-US" b="1" i="1" dirty="0" smtClean="0">
                <a:latin typeface="Verdana" pitchFamily="34" charset="0"/>
                <a:ea typeface="Verdana" pitchFamily="34" charset="0"/>
                <a:cs typeface="Verdana" pitchFamily="34" charset="0"/>
              </a:rPr>
              <a:t>%</a:t>
            </a:r>
          </a:p>
          <a:p>
            <a:pPr marL="285750" indent="-285750">
              <a:buFont typeface="Arial" pitchFamily="34" charset="0"/>
              <a:buChar char="•"/>
            </a:pPr>
            <a:r>
              <a:rPr lang="en-US" b="1" i="1" dirty="0" smtClean="0">
                <a:latin typeface="Verdana" pitchFamily="34" charset="0"/>
                <a:ea typeface="Verdana" pitchFamily="34" charset="0"/>
                <a:cs typeface="Verdana" pitchFamily="34" charset="0"/>
              </a:rPr>
              <a:t>Maize       </a:t>
            </a:r>
            <a:r>
              <a:rPr lang="en-US" b="1" i="1" dirty="0" smtClean="0">
                <a:latin typeface="Verdana" pitchFamily="34" charset="0"/>
                <a:ea typeface="Verdana" pitchFamily="34" charset="0"/>
                <a:cs typeface="Verdana" pitchFamily="34" charset="0"/>
              </a:rPr>
              <a:t>2-5%</a:t>
            </a:r>
            <a:endParaRPr lang="en-US" b="1" i="1" dirty="0" smtClean="0">
              <a:latin typeface="Verdana" pitchFamily="34" charset="0"/>
              <a:ea typeface="Verdana" pitchFamily="34" charset="0"/>
              <a:cs typeface="Verdana" pitchFamily="34" charset="0"/>
            </a:endParaRPr>
          </a:p>
          <a:p>
            <a:pPr marL="285750" indent="-285750">
              <a:buFont typeface="Arial" pitchFamily="34" charset="0"/>
              <a:buChar char="•"/>
            </a:pPr>
            <a:r>
              <a:rPr lang="en-US" b="1" i="1" dirty="0" smtClean="0">
                <a:latin typeface="Verdana" pitchFamily="34" charset="0"/>
                <a:ea typeface="Verdana" pitchFamily="34" charset="0"/>
                <a:cs typeface="Verdana" pitchFamily="34" charset="0"/>
              </a:rPr>
              <a:t>Soybean  </a:t>
            </a:r>
            <a:r>
              <a:rPr lang="en-US" b="1" i="1" dirty="0" smtClean="0">
                <a:latin typeface="Verdana" pitchFamily="34" charset="0"/>
                <a:ea typeface="Verdana" pitchFamily="34" charset="0"/>
                <a:cs typeface="Verdana" pitchFamily="34" charset="0"/>
              </a:rPr>
              <a:t>9-18</a:t>
            </a:r>
            <a:r>
              <a:rPr lang="en-US" b="1" i="1" dirty="0" smtClean="0">
                <a:latin typeface="Verdana" pitchFamily="34" charset="0"/>
                <a:ea typeface="Verdana" pitchFamily="34" charset="0"/>
                <a:cs typeface="Verdana" pitchFamily="34" charset="0"/>
              </a:rPr>
              <a:t>%</a:t>
            </a:r>
          </a:p>
          <a:p>
            <a:r>
              <a:rPr lang="en-US" b="1" i="1" dirty="0" smtClean="0">
                <a:latin typeface="Verdana" pitchFamily="34" charset="0"/>
                <a:ea typeface="Verdana" pitchFamily="34" charset="0"/>
                <a:cs typeface="Verdana" pitchFamily="34" charset="0"/>
              </a:rPr>
              <a:t> </a:t>
            </a:r>
            <a:r>
              <a:rPr lang="en-US" b="1" i="1" dirty="0">
                <a:latin typeface="Verdana" pitchFamily="34" charset="0"/>
                <a:ea typeface="Verdana" pitchFamily="34" charset="0"/>
                <a:cs typeface="Verdana" pitchFamily="34" charset="0"/>
              </a:rPr>
              <a:t>over the next </a:t>
            </a:r>
            <a:r>
              <a:rPr lang="en-US" b="1" i="1" dirty="0" smtClean="0">
                <a:latin typeface="Verdana" pitchFamily="34" charset="0"/>
                <a:ea typeface="Verdana" pitchFamily="34" charset="0"/>
                <a:cs typeface="Verdana" pitchFamily="34" charset="0"/>
              </a:rPr>
              <a:t>40 years </a:t>
            </a:r>
            <a:endParaRPr lang="en-US" b="1" i="1" dirty="0">
              <a:latin typeface="Verdana" pitchFamily="34" charset="0"/>
              <a:ea typeface="Verdana" pitchFamily="34" charset="0"/>
              <a:cs typeface="Verdana" pitchFamily="34" charset="0"/>
            </a:endParaRPr>
          </a:p>
          <a:p>
            <a:endParaRPr lang="en-US" b="1" i="1" dirty="0" smtClean="0">
              <a:latin typeface="Verdana" pitchFamily="34" charset="0"/>
              <a:ea typeface="Verdana" pitchFamily="34" charset="0"/>
              <a:cs typeface="Verdana" pitchFamily="34" charset="0"/>
            </a:endParaRPr>
          </a:p>
          <a:p>
            <a:r>
              <a:rPr lang="en-US" b="1" i="1" dirty="0" smtClean="0">
                <a:latin typeface="Verdana" pitchFamily="34" charset="0"/>
                <a:ea typeface="Verdana" pitchFamily="34" charset="0"/>
                <a:cs typeface="Verdana" pitchFamily="34" charset="0"/>
              </a:rPr>
              <a:t> </a:t>
            </a:r>
          </a:p>
          <a:p>
            <a:endParaRPr lang="en-US" sz="1200" b="1" i="1" dirty="0" smtClean="0">
              <a:latin typeface="Verdana" pitchFamily="34" charset="0"/>
              <a:ea typeface="Verdana" pitchFamily="34" charset="0"/>
              <a:cs typeface="Verdana" pitchFamily="34" charset="0"/>
            </a:endParaRPr>
          </a:p>
          <a:p>
            <a:r>
              <a:rPr lang="en-US" b="1" i="1" dirty="0" smtClean="0">
                <a:latin typeface="Verdana" pitchFamily="34" charset="0"/>
                <a:ea typeface="Verdana" pitchFamily="34" charset="0"/>
                <a:cs typeface="Verdana" pitchFamily="34" charset="0"/>
              </a:rPr>
              <a:t>Food </a:t>
            </a:r>
            <a:r>
              <a:rPr lang="en-US" b="1" i="1" dirty="0">
                <a:latin typeface="Verdana" pitchFamily="34" charset="0"/>
                <a:ea typeface="Verdana" pitchFamily="34" charset="0"/>
                <a:cs typeface="Verdana" pitchFamily="34" charset="0"/>
              </a:rPr>
              <a:t>prices are expected to increase </a:t>
            </a:r>
            <a:r>
              <a:rPr lang="en-US" b="1" i="1" dirty="0" smtClean="0">
                <a:latin typeface="Verdana" pitchFamily="34" charset="0"/>
                <a:ea typeface="Verdana" pitchFamily="34" charset="0"/>
                <a:cs typeface="Verdana" pitchFamily="34" charset="0"/>
              </a:rPr>
              <a:t>sharply by </a:t>
            </a:r>
            <a:r>
              <a:rPr lang="en-US" b="1" i="1" dirty="0">
                <a:latin typeface="Verdana" pitchFamily="34" charset="0"/>
                <a:ea typeface="Verdana" pitchFamily="34" charset="0"/>
                <a:cs typeface="Verdana" pitchFamily="34" charset="0"/>
              </a:rPr>
              <a:t>2050</a:t>
            </a:r>
            <a:r>
              <a:rPr lang="en-US" b="1" i="1" dirty="0" smtClean="0">
                <a:latin typeface="Verdana" pitchFamily="34" charset="0"/>
                <a:ea typeface="Verdana" pitchFamily="34" charset="0"/>
                <a:cs typeface="Verdana" pitchFamily="34" charset="0"/>
              </a:rPr>
              <a:t> </a:t>
            </a:r>
            <a:r>
              <a:rPr lang="en-US" i="1" dirty="0" smtClean="0">
                <a:latin typeface="Verdana" pitchFamily="34" charset="0"/>
                <a:ea typeface="Verdana" pitchFamily="34" charset="0"/>
                <a:cs typeface="Verdana" pitchFamily="34" charset="0"/>
              </a:rPr>
              <a:t>compared </a:t>
            </a:r>
            <a:r>
              <a:rPr lang="en-US" i="1" dirty="0">
                <a:latin typeface="Verdana" pitchFamily="34" charset="0"/>
                <a:ea typeface="Verdana" pitchFamily="34" charset="0"/>
                <a:cs typeface="Verdana" pitchFamily="34" charset="0"/>
              </a:rPr>
              <a:t>to </a:t>
            </a:r>
            <a:r>
              <a:rPr lang="en-US" i="1" dirty="0" smtClean="0">
                <a:latin typeface="Verdana" pitchFamily="34" charset="0"/>
                <a:ea typeface="Verdana" pitchFamily="34" charset="0"/>
                <a:cs typeface="Verdana" pitchFamily="34" charset="0"/>
              </a:rPr>
              <a:t>those predicted </a:t>
            </a:r>
            <a:r>
              <a:rPr lang="en-US" i="1" dirty="0">
                <a:latin typeface="Verdana" pitchFamily="34" charset="0"/>
                <a:ea typeface="Verdana" pitchFamily="34" charset="0"/>
                <a:cs typeface="Verdana" pitchFamily="34" charset="0"/>
              </a:rPr>
              <a:t>in the absence of climate </a:t>
            </a:r>
            <a:r>
              <a:rPr lang="en-US" i="1" dirty="0" smtClean="0">
                <a:latin typeface="Verdana" pitchFamily="34" charset="0"/>
                <a:ea typeface="Verdana" pitchFamily="34" charset="0"/>
                <a:cs typeface="Verdana" pitchFamily="34" charset="0"/>
              </a:rPr>
              <a:t>change, with</a:t>
            </a:r>
          </a:p>
          <a:p>
            <a:endParaRPr lang="en-US" sz="800" i="1" dirty="0" smtClean="0">
              <a:latin typeface="Verdana" pitchFamily="34" charset="0"/>
              <a:ea typeface="Verdana" pitchFamily="34" charset="0"/>
              <a:cs typeface="Verdana" pitchFamily="34" charset="0"/>
            </a:endParaRPr>
          </a:p>
          <a:p>
            <a:pPr marL="342900" indent="-342900">
              <a:buFont typeface="Arial"/>
              <a:buChar char="•"/>
            </a:pPr>
            <a:r>
              <a:rPr lang="en-US" b="1" i="1" dirty="0" smtClean="0">
                <a:latin typeface="Verdana" pitchFamily="34" charset="0"/>
                <a:ea typeface="Verdana" pitchFamily="34" charset="0"/>
                <a:cs typeface="Verdana" pitchFamily="34" charset="0"/>
              </a:rPr>
              <a:t>Rice prices up 29-37%</a:t>
            </a:r>
            <a:endParaRPr lang="en-US" sz="1200" i="1" dirty="0" smtClean="0">
              <a:latin typeface="Verdana" pitchFamily="34" charset="0"/>
              <a:ea typeface="Verdana" pitchFamily="34" charset="0"/>
              <a:cs typeface="Verdana" pitchFamily="34" charset="0"/>
            </a:endParaRPr>
          </a:p>
          <a:p>
            <a:pPr marL="342900" indent="-342900">
              <a:buFont typeface="Arial"/>
              <a:buChar char="•"/>
            </a:pPr>
            <a:r>
              <a:rPr lang="en-US" b="1" i="1" dirty="0" smtClean="0">
                <a:latin typeface="Verdana" pitchFamily="34" charset="0"/>
                <a:ea typeface="Verdana" pitchFamily="34" charset="0"/>
                <a:cs typeface="Verdana" pitchFamily="34" charset="0"/>
              </a:rPr>
              <a:t>Wheat prices up </a:t>
            </a:r>
            <a:r>
              <a:rPr lang="en-US" b="1" i="1" dirty="0" smtClean="0">
                <a:latin typeface="Verdana" pitchFamily="34" charset="0"/>
                <a:ea typeface="Verdana" pitchFamily="34" charset="0"/>
                <a:cs typeface="Verdana" pitchFamily="34" charset="0"/>
              </a:rPr>
              <a:t>81-102</a:t>
            </a:r>
            <a:r>
              <a:rPr lang="en-US" b="1" i="1" dirty="0" smtClean="0">
                <a:latin typeface="Verdana" pitchFamily="34" charset="0"/>
                <a:ea typeface="Verdana" pitchFamily="34" charset="0"/>
                <a:cs typeface="Verdana" pitchFamily="34" charset="0"/>
              </a:rPr>
              <a:t>%</a:t>
            </a:r>
          </a:p>
          <a:p>
            <a:pPr marL="342900" indent="-342900">
              <a:buFont typeface="Arial"/>
              <a:buChar char="•"/>
            </a:pPr>
            <a:r>
              <a:rPr lang="en-US" b="1" i="1" dirty="0" smtClean="0">
                <a:latin typeface="Verdana" pitchFamily="34" charset="0"/>
                <a:ea typeface="Verdana" pitchFamily="34" charset="0"/>
                <a:cs typeface="Verdana" pitchFamily="34" charset="0"/>
              </a:rPr>
              <a:t>Maize prices up </a:t>
            </a:r>
            <a:r>
              <a:rPr lang="en-US" b="1" i="1" dirty="0" smtClean="0">
                <a:latin typeface="Verdana" pitchFamily="34" charset="0"/>
                <a:ea typeface="Verdana" pitchFamily="34" charset="0"/>
                <a:cs typeface="Verdana" pitchFamily="34" charset="0"/>
              </a:rPr>
              <a:t>58-97</a:t>
            </a:r>
            <a:r>
              <a:rPr lang="en-US" b="1" i="1" dirty="0" smtClean="0">
                <a:latin typeface="Verdana" pitchFamily="34" charset="0"/>
                <a:ea typeface="Verdana" pitchFamily="34" charset="0"/>
                <a:cs typeface="Verdana" pitchFamily="34" charset="0"/>
              </a:rPr>
              <a:t>%</a:t>
            </a:r>
          </a:p>
          <a:p>
            <a:pPr marL="342900" indent="-342900">
              <a:buFont typeface="Arial"/>
              <a:buChar char="•"/>
            </a:pPr>
            <a:r>
              <a:rPr lang="en-US" b="1" i="1" dirty="0" smtClean="0">
                <a:latin typeface="Verdana" pitchFamily="34" charset="0"/>
                <a:ea typeface="Verdana" pitchFamily="34" charset="0"/>
                <a:cs typeface="Verdana" pitchFamily="34" charset="0"/>
              </a:rPr>
              <a:t>Soybean prices up 14-49% </a:t>
            </a:r>
            <a:endParaRPr lang="en-US" b="1" i="1" dirty="0">
              <a:latin typeface="Verdana" pitchFamily="34" charset="0"/>
              <a:ea typeface="Verdana" pitchFamily="34" charset="0"/>
              <a:cs typeface="Verdana" pitchFamily="34" charset="0"/>
            </a:endParaRPr>
          </a:p>
        </p:txBody>
      </p:sp>
      <p:sp>
        <p:nvSpPr>
          <p:cNvPr id="3" name="TextBox 2"/>
          <p:cNvSpPr txBox="1"/>
          <p:nvPr/>
        </p:nvSpPr>
        <p:spPr>
          <a:xfrm>
            <a:off x="0" y="228600"/>
            <a:ext cx="9144000" cy="1477328"/>
          </a:xfrm>
          <a:prstGeom prst="rect">
            <a:avLst/>
          </a:prstGeom>
          <a:noFill/>
        </p:spPr>
        <p:txBody>
          <a:bodyPr wrap="square" rtlCol="0">
            <a:spAutoFit/>
          </a:bodyPr>
          <a:lstStyle/>
          <a:p>
            <a:pPr algn="ctr"/>
            <a:r>
              <a:rPr lang="en-US" sz="3600" b="1" dirty="0" smtClean="0">
                <a:latin typeface="Verdana" pitchFamily="34" charset="0"/>
                <a:ea typeface="Verdana" pitchFamily="34" charset="0"/>
                <a:cs typeface="Verdana" pitchFamily="34" charset="0"/>
              </a:rPr>
              <a:t>Crop yield reductions and price rises over the next 40 years</a:t>
            </a:r>
          </a:p>
          <a:p>
            <a:pPr algn="ctr"/>
            <a:r>
              <a:rPr lang="en-US" dirty="0" smtClean="0">
                <a:latin typeface="Verdana" pitchFamily="34" charset="0"/>
                <a:ea typeface="Verdana" pitchFamily="34" charset="0"/>
                <a:cs typeface="Verdana" pitchFamily="34" charset="0"/>
              </a:rPr>
              <a:t>(according to models)</a:t>
            </a:r>
            <a:endParaRPr lang="en-US" dirty="0">
              <a:latin typeface="Verdana" pitchFamily="34" charset="0"/>
              <a:ea typeface="Verdana" pitchFamily="34" charset="0"/>
              <a:cs typeface="Verdana"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9111"/>
          <a:stretch/>
        </p:blipFill>
        <p:spPr>
          <a:xfrm>
            <a:off x="5400659" y="2208047"/>
            <a:ext cx="3362341" cy="2138330"/>
          </a:xfrm>
          <a:prstGeom prst="rect">
            <a:avLst/>
          </a:prstGeom>
          <a:ln>
            <a:solidFill>
              <a:schemeClr val="tx2">
                <a:lumMod val="75000"/>
              </a:schemeClr>
            </a:solidFill>
          </a:ln>
        </p:spPr>
      </p:pic>
      <p:sp>
        <p:nvSpPr>
          <p:cNvPr id="6" name="TextBox 5"/>
          <p:cNvSpPr txBox="1"/>
          <p:nvPr/>
        </p:nvSpPr>
        <p:spPr>
          <a:xfrm>
            <a:off x="5509963" y="1828800"/>
            <a:ext cx="3143809" cy="307777"/>
          </a:xfrm>
          <a:prstGeom prst="rect">
            <a:avLst/>
          </a:prstGeom>
          <a:noFill/>
        </p:spPr>
        <p:txBody>
          <a:bodyPr wrap="square" rtlCol="0">
            <a:spAutoFit/>
          </a:bodyPr>
          <a:lstStyle/>
          <a:p>
            <a:r>
              <a:rPr lang="en-US" sz="1400" b="1" dirty="0" smtClean="0">
                <a:solidFill>
                  <a:srgbClr val="0070C0"/>
                </a:solidFill>
                <a:latin typeface="Verdana" pitchFamily="34" charset="0"/>
                <a:ea typeface="Verdana" pitchFamily="34" charset="0"/>
                <a:cs typeface="Verdana" pitchFamily="34" charset="0"/>
              </a:rPr>
              <a:t>Asia Development Bank 2010</a:t>
            </a:r>
            <a:endParaRPr lang="en-US" sz="1400" b="1" dirty="0">
              <a:solidFill>
                <a:srgbClr val="0070C0"/>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406433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a:extLst>
              <a:ext uri="{28A0092B-C50C-407E-A947-70E740481C1C}">
                <a14:useLocalDpi xmlns:a14="http://schemas.microsoft.com/office/drawing/2010/main" val="0"/>
              </a:ext>
            </a:extLst>
          </a:blip>
          <a:srcRect l="7920" t="15913" r="63019" b="45849"/>
          <a:stretch/>
        </p:blipFill>
        <p:spPr bwMode="auto">
          <a:xfrm>
            <a:off x="304800" y="682732"/>
            <a:ext cx="8357937" cy="5562600"/>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2386264" y="840554"/>
            <a:ext cx="6276474" cy="525544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914400" y="682732"/>
            <a:ext cx="1347537" cy="5746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370095" y="832672"/>
            <a:ext cx="838200" cy="5478423"/>
          </a:xfrm>
          <a:prstGeom prst="rect">
            <a:avLst/>
          </a:prstGeom>
          <a:noFill/>
        </p:spPr>
        <p:txBody>
          <a:bodyPr wrap="square" rtlCol="0">
            <a:spAutoFit/>
          </a:bodyPr>
          <a:lstStyle/>
          <a:p>
            <a:r>
              <a:rPr lang="en-US" sz="2000" b="1" dirty="0" smtClean="0">
                <a:latin typeface="Verdana" pitchFamily="34" charset="0"/>
                <a:ea typeface="Verdana" pitchFamily="34" charset="0"/>
                <a:cs typeface="Verdana" pitchFamily="34" charset="0"/>
              </a:rPr>
              <a:t>110</a:t>
            </a:r>
          </a:p>
          <a:p>
            <a:endParaRPr lang="en-US" sz="1600" b="1" dirty="0">
              <a:latin typeface="Verdana" pitchFamily="34" charset="0"/>
              <a:ea typeface="Verdana" pitchFamily="34" charset="0"/>
              <a:cs typeface="Verdana" pitchFamily="34" charset="0"/>
            </a:endParaRPr>
          </a:p>
          <a:p>
            <a:endParaRPr lang="en-US" sz="2000" b="1" dirty="0" smtClean="0">
              <a:latin typeface="Verdana" pitchFamily="34" charset="0"/>
              <a:ea typeface="Verdana" pitchFamily="34" charset="0"/>
              <a:cs typeface="Verdana" pitchFamily="34" charset="0"/>
            </a:endParaRPr>
          </a:p>
          <a:p>
            <a:r>
              <a:rPr lang="en-US" sz="2000" b="1" dirty="0" smtClean="0">
                <a:latin typeface="Verdana" pitchFamily="34" charset="0"/>
                <a:ea typeface="Verdana" pitchFamily="34" charset="0"/>
                <a:cs typeface="Verdana" pitchFamily="34" charset="0"/>
              </a:rPr>
              <a:t>100</a:t>
            </a:r>
          </a:p>
          <a:p>
            <a:endParaRPr lang="en-US" sz="2000" b="1" dirty="0" smtClean="0">
              <a:latin typeface="Verdana" pitchFamily="34" charset="0"/>
              <a:ea typeface="Verdana" pitchFamily="34" charset="0"/>
              <a:cs typeface="Verdana" pitchFamily="34" charset="0"/>
            </a:endParaRPr>
          </a:p>
          <a:p>
            <a:endParaRPr lang="en-US" sz="1400" b="1" dirty="0">
              <a:latin typeface="Verdana" pitchFamily="34" charset="0"/>
              <a:ea typeface="Verdana" pitchFamily="34" charset="0"/>
              <a:cs typeface="Verdana" pitchFamily="34" charset="0"/>
            </a:endParaRPr>
          </a:p>
          <a:p>
            <a:r>
              <a:rPr lang="en-US" sz="2000" b="1" dirty="0">
                <a:latin typeface="Verdana" pitchFamily="34" charset="0"/>
                <a:ea typeface="Verdana" pitchFamily="34" charset="0"/>
                <a:cs typeface="Verdana" pitchFamily="34" charset="0"/>
              </a:rPr>
              <a:t>9</a:t>
            </a:r>
            <a:r>
              <a:rPr lang="en-US" sz="2000" b="1" dirty="0" smtClean="0">
                <a:latin typeface="Verdana" pitchFamily="34" charset="0"/>
                <a:ea typeface="Verdana" pitchFamily="34" charset="0"/>
                <a:cs typeface="Verdana" pitchFamily="34" charset="0"/>
              </a:rPr>
              <a:t>0</a:t>
            </a:r>
          </a:p>
          <a:p>
            <a:endParaRPr lang="en-US" sz="1400" b="1" dirty="0" smtClean="0">
              <a:latin typeface="Verdana" pitchFamily="34" charset="0"/>
              <a:ea typeface="Verdana" pitchFamily="34" charset="0"/>
              <a:cs typeface="Verdana" pitchFamily="34" charset="0"/>
            </a:endParaRPr>
          </a:p>
          <a:p>
            <a:endParaRPr lang="en-US" sz="2000" b="1" dirty="0">
              <a:latin typeface="Verdana" pitchFamily="34" charset="0"/>
              <a:ea typeface="Verdana" pitchFamily="34" charset="0"/>
              <a:cs typeface="Verdana" pitchFamily="34" charset="0"/>
            </a:endParaRPr>
          </a:p>
          <a:p>
            <a:r>
              <a:rPr lang="en-US" sz="2000" b="1" dirty="0">
                <a:latin typeface="Verdana" pitchFamily="34" charset="0"/>
                <a:ea typeface="Verdana" pitchFamily="34" charset="0"/>
                <a:cs typeface="Verdana" pitchFamily="34" charset="0"/>
              </a:rPr>
              <a:t>8</a:t>
            </a:r>
            <a:r>
              <a:rPr lang="en-US" sz="2000" b="1" dirty="0" smtClean="0">
                <a:latin typeface="Verdana" pitchFamily="34" charset="0"/>
                <a:ea typeface="Verdana" pitchFamily="34" charset="0"/>
                <a:cs typeface="Verdana" pitchFamily="34" charset="0"/>
              </a:rPr>
              <a:t>0</a:t>
            </a:r>
          </a:p>
          <a:p>
            <a:endParaRPr lang="en-US" b="1" dirty="0" smtClean="0">
              <a:latin typeface="Verdana" pitchFamily="34" charset="0"/>
              <a:ea typeface="Verdana" pitchFamily="34" charset="0"/>
              <a:cs typeface="Verdana" pitchFamily="34" charset="0"/>
            </a:endParaRPr>
          </a:p>
          <a:p>
            <a:endParaRPr lang="en-US" sz="2000" b="1" dirty="0">
              <a:latin typeface="Verdana" pitchFamily="34" charset="0"/>
              <a:ea typeface="Verdana" pitchFamily="34" charset="0"/>
              <a:cs typeface="Verdana" pitchFamily="34" charset="0"/>
            </a:endParaRPr>
          </a:p>
          <a:p>
            <a:r>
              <a:rPr lang="en-US" sz="2000" b="1" dirty="0">
                <a:latin typeface="Verdana" pitchFamily="34" charset="0"/>
                <a:ea typeface="Verdana" pitchFamily="34" charset="0"/>
                <a:cs typeface="Verdana" pitchFamily="34" charset="0"/>
              </a:rPr>
              <a:t>7</a:t>
            </a:r>
            <a:r>
              <a:rPr lang="en-US" sz="2000" b="1" dirty="0" smtClean="0">
                <a:latin typeface="Verdana" pitchFamily="34" charset="0"/>
                <a:ea typeface="Verdana" pitchFamily="34" charset="0"/>
                <a:cs typeface="Verdana" pitchFamily="34" charset="0"/>
              </a:rPr>
              <a:t>0</a:t>
            </a:r>
          </a:p>
          <a:p>
            <a:endParaRPr lang="en-US" sz="2000" b="1" dirty="0" smtClean="0">
              <a:latin typeface="Verdana" pitchFamily="34" charset="0"/>
              <a:ea typeface="Verdana" pitchFamily="34" charset="0"/>
              <a:cs typeface="Verdana" pitchFamily="34" charset="0"/>
            </a:endParaRPr>
          </a:p>
          <a:p>
            <a:endParaRPr lang="en-US" sz="1600" b="1" dirty="0">
              <a:latin typeface="Verdana" pitchFamily="34" charset="0"/>
              <a:ea typeface="Verdana" pitchFamily="34" charset="0"/>
              <a:cs typeface="Verdana" pitchFamily="34" charset="0"/>
            </a:endParaRPr>
          </a:p>
          <a:p>
            <a:r>
              <a:rPr lang="en-US" sz="2000" b="1" dirty="0" smtClean="0">
                <a:latin typeface="Verdana" pitchFamily="34" charset="0"/>
                <a:ea typeface="Verdana" pitchFamily="34" charset="0"/>
                <a:cs typeface="Verdana" pitchFamily="34" charset="0"/>
              </a:rPr>
              <a:t>60</a:t>
            </a:r>
          </a:p>
          <a:p>
            <a:endParaRPr lang="en-US" sz="3200" b="1" dirty="0">
              <a:latin typeface="Verdana" pitchFamily="34" charset="0"/>
              <a:ea typeface="Verdana" pitchFamily="34" charset="0"/>
              <a:cs typeface="Verdana" pitchFamily="34" charset="0"/>
            </a:endParaRPr>
          </a:p>
          <a:p>
            <a:r>
              <a:rPr lang="en-US" sz="2000" b="1" dirty="0" smtClean="0">
                <a:latin typeface="Verdana" pitchFamily="34" charset="0"/>
                <a:ea typeface="Verdana" pitchFamily="34" charset="0"/>
                <a:cs typeface="Verdana" pitchFamily="34" charset="0"/>
              </a:rPr>
              <a:t>50</a:t>
            </a:r>
            <a:endParaRPr lang="en-US" sz="2000" b="1" dirty="0">
              <a:latin typeface="Verdana" pitchFamily="34" charset="0"/>
              <a:ea typeface="Verdana" pitchFamily="34" charset="0"/>
              <a:cs typeface="Verdana" pitchFamily="34" charset="0"/>
            </a:endParaRPr>
          </a:p>
        </p:txBody>
      </p:sp>
      <p:sp>
        <p:nvSpPr>
          <p:cNvPr id="3" name="TextBox 2"/>
          <p:cNvSpPr txBox="1"/>
          <p:nvPr/>
        </p:nvSpPr>
        <p:spPr>
          <a:xfrm>
            <a:off x="1966653" y="6248400"/>
            <a:ext cx="7863147" cy="400110"/>
          </a:xfrm>
          <a:prstGeom prst="rect">
            <a:avLst/>
          </a:prstGeom>
          <a:noFill/>
        </p:spPr>
        <p:txBody>
          <a:bodyPr wrap="square" rtlCol="0">
            <a:spAutoFit/>
          </a:bodyPr>
          <a:lstStyle/>
          <a:p>
            <a:r>
              <a:rPr lang="en-US" sz="2000" b="1" dirty="0" smtClean="0"/>
              <a:t>1990                  2020              2040                2060              2080      2100</a:t>
            </a:r>
            <a:endParaRPr lang="en-US" sz="2000" b="1" dirty="0"/>
          </a:p>
        </p:txBody>
      </p:sp>
      <p:sp>
        <p:nvSpPr>
          <p:cNvPr id="8" name="Rectangle 7"/>
          <p:cNvSpPr/>
          <p:nvPr/>
        </p:nvSpPr>
        <p:spPr>
          <a:xfrm>
            <a:off x="9936481" y="459302"/>
            <a:ext cx="45719" cy="518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2317531" y="1813034"/>
            <a:ext cx="3531476" cy="457200"/>
          </a:xfrm>
          <a:custGeom>
            <a:avLst/>
            <a:gdLst>
              <a:gd name="connsiteX0" fmla="*/ 110359 w 3531476"/>
              <a:gd name="connsiteY0" fmla="*/ 0 h 457200"/>
              <a:gd name="connsiteX1" fmla="*/ 3531476 w 3531476"/>
              <a:gd name="connsiteY1" fmla="*/ 157656 h 457200"/>
              <a:gd name="connsiteX2" fmla="*/ 3531476 w 3531476"/>
              <a:gd name="connsiteY2" fmla="*/ 157656 h 457200"/>
              <a:gd name="connsiteX3" fmla="*/ 3531476 w 3531476"/>
              <a:gd name="connsiteY3" fmla="*/ 457200 h 457200"/>
              <a:gd name="connsiteX4" fmla="*/ 3531476 w 3531476"/>
              <a:gd name="connsiteY4" fmla="*/ 457200 h 457200"/>
              <a:gd name="connsiteX5" fmla="*/ 0 w 3531476"/>
              <a:gd name="connsiteY5" fmla="*/ 15766 h 457200"/>
              <a:gd name="connsiteX6" fmla="*/ 0 w 3531476"/>
              <a:gd name="connsiteY6" fmla="*/ 15766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1476" h="457200">
                <a:moveTo>
                  <a:pt x="110359" y="0"/>
                </a:moveTo>
                <a:lnTo>
                  <a:pt x="3531476" y="157656"/>
                </a:lnTo>
                <a:lnTo>
                  <a:pt x="3531476" y="157656"/>
                </a:lnTo>
                <a:lnTo>
                  <a:pt x="3531476" y="457200"/>
                </a:lnTo>
                <a:lnTo>
                  <a:pt x="3531476" y="457200"/>
                </a:lnTo>
                <a:lnTo>
                  <a:pt x="0" y="15766"/>
                </a:lnTo>
                <a:lnTo>
                  <a:pt x="0" y="15766"/>
                </a:lnTo>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2349062" y="1844566"/>
            <a:ext cx="3484179" cy="1718441"/>
          </a:xfrm>
          <a:custGeom>
            <a:avLst/>
            <a:gdLst>
              <a:gd name="connsiteX0" fmla="*/ 0 w 3484179"/>
              <a:gd name="connsiteY0" fmla="*/ 0 h 1718441"/>
              <a:gd name="connsiteX1" fmla="*/ 3468414 w 3484179"/>
              <a:gd name="connsiteY1" fmla="*/ 1198179 h 1718441"/>
              <a:gd name="connsiteX2" fmla="*/ 3468414 w 3484179"/>
              <a:gd name="connsiteY2" fmla="*/ 1198179 h 1718441"/>
              <a:gd name="connsiteX3" fmla="*/ 3484179 w 3484179"/>
              <a:gd name="connsiteY3" fmla="*/ 1718441 h 1718441"/>
              <a:gd name="connsiteX4" fmla="*/ 3484179 w 3484179"/>
              <a:gd name="connsiteY4" fmla="*/ 1718441 h 1718441"/>
              <a:gd name="connsiteX5" fmla="*/ 0 w 3484179"/>
              <a:gd name="connsiteY5" fmla="*/ 0 h 171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4179" h="1718441">
                <a:moveTo>
                  <a:pt x="0" y="0"/>
                </a:moveTo>
                <a:lnTo>
                  <a:pt x="3468414" y="1198179"/>
                </a:lnTo>
                <a:lnTo>
                  <a:pt x="3468414" y="1198179"/>
                </a:lnTo>
                <a:lnTo>
                  <a:pt x="3484179" y="1718441"/>
                </a:lnTo>
                <a:lnTo>
                  <a:pt x="3484179" y="1718441"/>
                </a:lnTo>
                <a:lnTo>
                  <a:pt x="0"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9829800" y="3757332"/>
            <a:ext cx="5987836"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2412124" y="1828800"/>
            <a:ext cx="3437139" cy="1539182"/>
          </a:xfrm>
          <a:custGeom>
            <a:avLst/>
            <a:gdLst>
              <a:gd name="connsiteX0" fmla="*/ 0 w 3437139"/>
              <a:gd name="connsiteY0" fmla="*/ 0 h 1539182"/>
              <a:gd name="connsiteX1" fmla="*/ 3405352 w 3437139"/>
              <a:gd name="connsiteY1" fmla="*/ 709448 h 1539182"/>
              <a:gd name="connsiteX2" fmla="*/ 3405352 w 3437139"/>
              <a:gd name="connsiteY2" fmla="*/ 709448 h 1539182"/>
              <a:gd name="connsiteX3" fmla="*/ 3436883 w 3437139"/>
              <a:gd name="connsiteY3" fmla="*/ 1481959 h 1539182"/>
              <a:gd name="connsiteX4" fmla="*/ 3421117 w 3437139"/>
              <a:gd name="connsiteY4" fmla="*/ 1481959 h 1539182"/>
              <a:gd name="connsiteX5" fmla="*/ 0 w 3437139"/>
              <a:gd name="connsiteY5" fmla="*/ 0 h 153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7139" h="1539182">
                <a:moveTo>
                  <a:pt x="0" y="0"/>
                </a:moveTo>
                <a:lnTo>
                  <a:pt x="3405352" y="709448"/>
                </a:lnTo>
                <a:lnTo>
                  <a:pt x="3405352" y="709448"/>
                </a:lnTo>
                <a:cubicBezTo>
                  <a:pt x="3410607" y="838200"/>
                  <a:pt x="3434256" y="1353207"/>
                  <a:pt x="3436883" y="1481959"/>
                </a:cubicBezTo>
                <a:cubicBezTo>
                  <a:pt x="3439511" y="1610711"/>
                  <a:pt x="3421117" y="1481959"/>
                  <a:pt x="3421117" y="1481959"/>
                </a:cubicBezTo>
                <a:lnTo>
                  <a:pt x="0" y="0"/>
                </a:lnTo>
                <a:close/>
              </a:path>
            </a:pathLst>
          </a:custGeom>
          <a:solidFill>
            <a:schemeClr val="accent3">
              <a:lumMod val="60000"/>
              <a:lumOff val="4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5638800" y="532777"/>
            <a:ext cx="3143809" cy="307777"/>
          </a:xfrm>
          <a:prstGeom prst="rect">
            <a:avLst/>
          </a:prstGeom>
          <a:noFill/>
        </p:spPr>
        <p:txBody>
          <a:bodyPr wrap="none" rtlCol="0">
            <a:spAutoFit/>
          </a:bodyPr>
          <a:lstStyle/>
          <a:p>
            <a:r>
              <a:rPr lang="en-US" sz="1400" b="1" dirty="0" smtClean="0">
                <a:solidFill>
                  <a:srgbClr val="0070C0"/>
                </a:solidFill>
                <a:latin typeface="Verdana" pitchFamily="34" charset="0"/>
                <a:ea typeface="Verdana" pitchFamily="34" charset="0"/>
                <a:cs typeface="Verdana" pitchFamily="34" charset="0"/>
              </a:rPr>
              <a:t>Asia Development Bank 2010</a:t>
            </a:r>
            <a:endParaRPr lang="en-US" sz="1400" b="1" dirty="0">
              <a:solidFill>
                <a:srgbClr val="0070C0"/>
              </a:solidFill>
              <a:latin typeface="Verdana" pitchFamily="34" charset="0"/>
              <a:ea typeface="Verdana" pitchFamily="34" charset="0"/>
              <a:cs typeface="Verdana" pitchFamily="34" charset="0"/>
            </a:endParaRPr>
          </a:p>
        </p:txBody>
      </p:sp>
      <p:sp>
        <p:nvSpPr>
          <p:cNvPr id="21" name="Rectangle 20"/>
          <p:cNvSpPr/>
          <p:nvPr/>
        </p:nvSpPr>
        <p:spPr>
          <a:xfrm>
            <a:off x="6318936" y="3004382"/>
            <a:ext cx="548640" cy="27432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6367233" y="3399045"/>
            <a:ext cx="548640" cy="274320"/>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6309360" y="4145280"/>
            <a:ext cx="54864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299687" y="3764280"/>
            <a:ext cx="548640" cy="27432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6959064" y="2912184"/>
            <a:ext cx="1799482" cy="1569660"/>
          </a:xfrm>
          <a:prstGeom prst="rect">
            <a:avLst/>
          </a:prstGeom>
          <a:noFill/>
        </p:spPr>
        <p:txBody>
          <a:bodyPr wrap="square" rtlCol="0">
            <a:spAutoFit/>
          </a:bodyPr>
          <a:lstStyle/>
          <a:p>
            <a:r>
              <a:rPr lang="en-US" sz="2400" b="1" dirty="0" smtClean="0">
                <a:latin typeface="Verdana" pitchFamily="34" charset="0"/>
                <a:ea typeface="Verdana" pitchFamily="34" charset="0"/>
                <a:cs typeface="Verdana" pitchFamily="34" charset="0"/>
              </a:rPr>
              <a:t>Maize</a:t>
            </a:r>
          </a:p>
          <a:p>
            <a:r>
              <a:rPr lang="en-US" sz="2400" b="1" dirty="0" smtClean="0">
                <a:latin typeface="Verdana" pitchFamily="34" charset="0"/>
                <a:ea typeface="Verdana" pitchFamily="34" charset="0"/>
                <a:cs typeface="Verdana" pitchFamily="34" charset="0"/>
              </a:rPr>
              <a:t>Soybean</a:t>
            </a:r>
          </a:p>
          <a:p>
            <a:r>
              <a:rPr lang="en-US" sz="2400" b="1" dirty="0" smtClean="0">
                <a:latin typeface="Verdana" pitchFamily="34" charset="0"/>
                <a:ea typeface="Verdana" pitchFamily="34" charset="0"/>
                <a:cs typeface="Verdana" pitchFamily="34" charset="0"/>
              </a:rPr>
              <a:t>Rice</a:t>
            </a:r>
          </a:p>
          <a:p>
            <a:r>
              <a:rPr lang="en-US" sz="2400" b="1" dirty="0" smtClean="0">
                <a:latin typeface="Verdana" pitchFamily="34" charset="0"/>
                <a:ea typeface="Verdana" pitchFamily="34" charset="0"/>
                <a:cs typeface="Verdana" pitchFamily="34" charset="0"/>
              </a:rPr>
              <a:t>Wheat</a:t>
            </a:r>
            <a:endParaRPr lang="en-US" sz="2400" b="1" dirty="0">
              <a:latin typeface="Verdana" pitchFamily="34" charset="0"/>
              <a:ea typeface="Verdana" pitchFamily="34" charset="0"/>
              <a:cs typeface="Verdana" pitchFamily="34" charset="0"/>
            </a:endParaRPr>
          </a:p>
        </p:txBody>
      </p:sp>
      <p:sp>
        <p:nvSpPr>
          <p:cNvPr id="30" name="TextBox 29"/>
          <p:cNvSpPr txBox="1"/>
          <p:nvPr/>
        </p:nvSpPr>
        <p:spPr>
          <a:xfrm>
            <a:off x="1" y="128225"/>
            <a:ext cx="9144000" cy="369332"/>
          </a:xfrm>
          <a:prstGeom prst="rect">
            <a:avLst/>
          </a:prstGeom>
          <a:noFill/>
        </p:spPr>
        <p:txBody>
          <a:bodyPr wrap="square" rtlCol="0">
            <a:spAutoFit/>
          </a:bodyPr>
          <a:lstStyle/>
          <a:p>
            <a:pPr algn="ctr"/>
            <a:r>
              <a:rPr lang="en-US" b="1" dirty="0" smtClean="0">
                <a:latin typeface="Verdana" pitchFamily="34" charset="0"/>
                <a:ea typeface="Verdana" pitchFamily="34" charset="0"/>
                <a:cs typeface="Verdana" pitchFamily="34" charset="0"/>
              </a:rPr>
              <a:t>Crop yield reductions from global climate change in S. E Asia by 2050</a:t>
            </a:r>
            <a:endParaRPr lang="en-US" b="1" dirty="0">
              <a:latin typeface="Verdana" pitchFamily="34" charset="0"/>
              <a:ea typeface="Verdana" pitchFamily="34" charset="0"/>
              <a:cs typeface="Verdana" pitchFamily="34" charset="0"/>
            </a:endParaRPr>
          </a:p>
        </p:txBody>
      </p:sp>
      <p:cxnSp>
        <p:nvCxnSpPr>
          <p:cNvPr id="9" name="Straight Connector 8"/>
          <p:cNvCxnSpPr/>
          <p:nvPr/>
        </p:nvCxnSpPr>
        <p:spPr>
          <a:xfrm>
            <a:off x="2427890" y="1828800"/>
            <a:ext cx="3421373" cy="457200"/>
          </a:xfrm>
          <a:prstGeom prst="line">
            <a:avLst/>
          </a:prstGeom>
          <a:ln w="12700">
            <a:solidFill>
              <a:srgbClr val="A27B00"/>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17" idx="0"/>
            <a:endCxn id="18" idx="4"/>
          </p:cNvCxnSpPr>
          <p:nvPr/>
        </p:nvCxnSpPr>
        <p:spPr>
          <a:xfrm>
            <a:off x="2349062" y="1844566"/>
            <a:ext cx="3484179" cy="1466193"/>
          </a:xfrm>
          <a:prstGeom prst="line">
            <a:avLst/>
          </a:prstGeom>
          <a:ln w="12700">
            <a:solidFill>
              <a:schemeClr val="accent3">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363058" y="1876926"/>
            <a:ext cx="3275742" cy="3753853"/>
          </a:xfrm>
          <a:prstGeom prst="line">
            <a:avLst/>
          </a:prstGeom>
          <a:ln w="12700">
            <a:solidFill>
              <a:srgbClr val="ABB70D"/>
            </a:solidFill>
          </a:ln>
          <a:effectLst/>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15" idx="5"/>
            <a:endCxn id="17" idx="3"/>
          </p:cNvCxnSpPr>
          <p:nvPr/>
        </p:nvCxnSpPr>
        <p:spPr>
          <a:xfrm>
            <a:off x="2317531" y="1828800"/>
            <a:ext cx="3515710" cy="1734207"/>
          </a:xfrm>
          <a:prstGeom prst="line">
            <a:avLst/>
          </a:prstGeom>
          <a:ln w="12700">
            <a:solidFill>
              <a:schemeClr val="accent4">
                <a:lumMod val="50000"/>
              </a:schemeClr>
            </a:solidFill>
          </a:ln>
          <a:effectLst/>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849263" y="1142999"/>
            <a:ext cx="300810" cy="482623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6111700" y="2510089"/>
            <a:ext cx="395319" cy="327038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6858001" y="2673218"/>
            <a:ext cx="101064" cy="327038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3089795" y="849868"/>
            <a:ext cx="2853805" cy="369332"/>
          </a:xfrm>
          <a:prstGeom prst="rect">
            <a:avLst/>
          </a:prstGeom>
          <a:noFill/>
        </p:spPr>
        <p:txBody>
          <a:bodyPr wrap="square" rtlCol="0">
            <a:spAutoFit/>
          </a:bodyPr>
          <a:lstStyle/>
          <a:p>
            <a:r>
              <a:rPr lang="en-US" b="1" dirty="0" smtClean="0">
                <a:latin typeface="Verdana" pitchFamily="34" charset="0"/>
                <a:ea typeface="Verdana" pitchFamily="34" charset="0"/>
                <a:cs typeface="Verdana" pitchFamily="34" charset="0"/>
              </a:rPr>
              <a:t>According to models</a:t>
            </a:r>
            <a:endParaRPr lang="en-US" b="1" dirty="0">
              <a:latin typeface="Verdana" pitchFamily="34" charset="0"/>
              <a:ea typeface="Verdana" pitchFamily="34" charset="0"/>
              <a:cs typeface="Verdana" pitchFamily="34" charset="0"/>
            </a:endParaRPr>
          </a:p>
        </p:txBody>
      </p:sp>
      <p:sp>
        <p:nvSpPr>
          <p:cNvPr id="35" name="TextBox 34"/>
          <p:cNvSpPr txBox="1"/>
          <p:nvPr/>
        </p:nvSpPr>
        <p:spPr>
          <a:xfrm>
            <a:off x="0" y="0"/>
            <a:ext cx="9144000" cy="830997"/>
          </a:xfrm>
          <a:prstGeom prst="rect">
            <a:avLst/>
          </a:prstGeom>
          <a:solidFill>
            <a:srgbClr val="FFFFFF"/>
          </a:solidFill>
        </p:spPr>
        <p:txBody>
          <a:bodyPr wrap="square" rtlCol="0">
            <a:spAutoFit/>
          </a:bodyPr>
          <a:lstStyle/>
          <a:p>
            <a:pPr algn="ctr"/>
            <a:r>
              <a:rPr lang="en-US" sz="2400" b="1" dirty="0" smtClean="0">
                <a:latin typeface="Verdana"/>
                <a:cs typeface="Verdana"/>
              </a:rPr>
              <a:t>Crop Yield Reductions from Global Climate Change in Southeast Asia by 2050</a:t>
            </a:r>
            <a:endParaRPr lang="en-US" sz="2400" b="1" dirty="0">
              <a:latin typeface="Verdana"/>
              <a:cs typeface="Verdana"/>
            </a:endParaRPr>
          </a:p>
        </p:txBody>
      </p:sp>
      <p:pic>
        <p:nvPicPr>
          <p:cNvPr id="37" name="Picture 36"/>
          <p:cNvPicPr>
            <a:picLocks noChangeAspect="1"/>
          </p:cNvPicPr>
          <p:nvPr/>
        </p:nvPicPr>
        <p:blipFill rotWithShape="1">
          <a:blip r:embed="rId3" cstate="print">
            <a:extLst>
              <a:ext uri="{28A0092B-C50C-407E-A947-70E740481C1C}">
                <a14:useLocalDpi xmlns:a14="http://schemas.microsoft.com/office/drawing/2010/main" val="0"/>
              </a:ext>
            </a:extLst>
          </a:blip>
          <a:srcRect t="29111"/>
          <a:stretch/>
        </p:blipFill>
        <p:spPr>
          <a:xfrm>
            <a:off x="6172200" y="996901"/>
            <a:ext cx="2386452" cy="1517699"/>
          </a:xfrm>
          <a:prstGeom prst="rect">
            <a:avLst/>
          </a:prstGeom>
          <a:ln>
            <a:solidFill>
              <a:schemeClr val="tx2">
                <a:lumMod val="75000"/>
              </a:schemeClr>
            </a:solidFill>
          </a:ln>
        </p:spPr>
      </p:pic>
      <p:sp>
        <p:nvSpPr>
          <p:cNvPr id="14" name="Freeform 13"/>
          <p:cNvSpPr/>
          <p:nvPr/>
        </p:nvSpPr>
        <p:spPr>
          <a:xfrm>
            <a:off x="2406316" y="1876926"/>
            <a:ext cx="3272589" cy="3753853"/>
          </a:xfrm>
          <a:custGeom>
            <a:avLst/>
            <a:gdLst>
              <a:gd name="connsiteX0" fmla="*/ 0 w 3272589"/>
              <a:gd name="connsiteY0" fmla="*/ 0 h 3753853"/>
              <a:gd name="connsiteX1" fmla="*/ 3272589 w 3272589"/>
              <a:gd name="connsiteY1" fmla="*/ 3753853 h 3753853"/>
              <a:gd name="connsiteX2" fmla="*/ 3272589 w 3272589"/>
              <a:gd name="connsiteY2" fmla="*/ 3753853 h 3753853"/>
              <a:gd name="connsiteX3" fmla="*/ 3224463 w 3272589"/>
              <a:gd name="connsiteY3" fmla="*/ 2646948 h 3753853"/>
              <a:gd name="connsiteX4" fmla="*/ 3224463 w 3272589"/>
              <a:gd name="connsiteY4" fmla="*/ 2646948 h 3753853"/>
              <a:gd name="connsiteX5" fmla="*/ 0 w 3272589"/>
              <a:gd name="connsiteY5" fmla="*/ 0 h 37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2589" h="3753853">
                <a:moveTo>
                  <a:pt x="0" y="0"/>
                </a:moveTo>
                <a:lnTo>
                  <a:pt x="3272589" y="3753853"/>
                </a:lnTo>
                <a:lnTo>
                  <a:pt x="3272589" y="3753853"/>
                </a:lnTo>
                <a:lnTo>
                  <a:pt x="3224463" y="2646948"/>
                </a:lnTo>
                <a:lnTo>
                  <a:pt x="3224463" y="2646948"/>
                </a:lnTo>
                <a:lnTo>
                  <a:pt x="0"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5249608" y="5384103"/>
            <a:ext cx="1307553" cy="707886"/>
          </a:xfrm>
          <a:prstGeom prst="rect">
            <a:avLst/>
          </a:prstGeom>
          <a:solidFill>
            <a:schemeClr val="accent5">
              <a:lumMod val="20000"/>
              <a:lumOff val="80000"/>
            </a:schemeClr>
          </a:solidFill>
        </p:spPr>
        <p:txBody>
          <a:bodyPr wrap="square" rtlCol="0">
            <a:spAutoFit/>
          </a:bodyPr>
          <a:lstStyle/>
          <a:p>
            <a:r>
              <a:rPr lang="en-US" sz="2000" b="1" dirty="0" smtClean="0">
                <a:latin typeface="Verdana" pitchFamily="34" charset="0"/>
                <a:ea typeface="Verdana" pitchFamily="34" charset="0"/>
                <a:cs typeface="Verdana" pitchFamily="34" charset="0"/>
              </a:rPr>
              <a:t>2.5</a:t>
            </a:r>
            <a:r>
              <a:rPr lang="en-US" sz="2000" b="1" dirty="0" smtClean="0">
                <a:latin typeface="Calibri"/>
                <a:ea typeface="Verdana" pitchFamily="34" charset="0"/>
                <a:cs typeface="Verdana" pitchFamily="34" charset="0"/>
              </a:rPr>
              <a:t>°</a:t>
            </a:r>
            <a:r>
              <a:rPr lang="en-US" sz="2000" b="1" dirty="0" smtClean="0">
                <a:latin typeface="Verdana" pitchFamily="34" charset="0"/>
                <a:ea typeface="Verdana" pitchFamily="34" charset="0"/>
                <a:cs typeface="Verdana" pitchFamily="34" charset="0"/>
              </a:rPr>
              <a:t>C - 3.0</a:t>
            </a:r>
            <a:r>
              <a:rPr lang="en-US" sz="2000" b="1" dirty="0" smtClean="0">
                <a:latin typeface="Calibri"/>
                <a:ea typeface="Verdana" pitchFamily="34" charset="0"/>
                <a:cs typeface="Verdana" pitchFamily="34" charset="0"/>
              </a:rPr>
              <a:t>°</a:t>
            </a:r>
            <a:r>
              <a:rPr lang="en-US" sz="2000" b="1" dirty="0" smtClean="0">
                <a:latin typeface="Verdana" pitchFamily="34" charset="0"/>
                <a:ea typeface="Verdana" pitchFamily="34" charset="0"/>
                <a:cs typeface="Verdana" pitchFamily="34" charset="0"/>
              </a:rPr>
              <a:t>C </a:t>
            </a:r>
            <a:endParaRPr lang="en-US" sz="2000" b="1" dirty="0">
              <a:latin typeface="Verdana" pitchFamily="34" charset="0"/>
              <a:ea typeface="Verdana" pitchFamily="34" charset="0"/>
              <a:cs typeface="Verdana" pitchFamily="34" charset="0"/>
            </a:endParaRPr>
          </a:p>
        </p:txBody>
      </p:sp>
      <p:pic>
        <p:nvPicPr>
          <p:cNvPr id="108546" name="Picture 2" descr="C:\Users\peter\Desktop\copies\y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9186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a:extLst>
              <a:ext uri="{28A0092B-C50C-407E-A947-70E740481C1C}">
                <a14:useLocalDpi xmlns:a14="http://schemas.microsoft.com/office/drawing/2010/main" val="0"/>
              </a:ext>
            </a:extLst>
          </a:blip>
          <a:srcRect l="7920" t="15913" r="63019" b="45849"/>
          <a:stretch/>
        </p:blipFill>
        <p:spPr bwMode="auto">
          <a:xfrm>
            <a:off x="304800" y="682732"/>
            <a:ext cx="8357937" cy="5562600"/>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2386264" y="840554"/>
            <a:ext cx="6276474" cy="525544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914400" y="682732"/>
            <a:ext cx="1347537" cy="5746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547553" y="-50936"/>
            <a:ext cx="838200" cy="5478423"/>
          </a:xfrm>
          <a:prstGeom prst="rect">
            <a:avLst/>
          </a:prstGeom>
          <a:noFill/>
        </p:spPr>
        <p:txBody>
          <a:bodyPr wrap="square" rtlCol="0">
            <a:spAutoFit/>
          </a:bodyPr>
          <a:lstStyle/>
          <a:p>
            <a:endParaRPr lang="en-US" sz="2000" b="1" dirty="0" smtClean="0">
              <a:latin typeface="Verdana" pitchFamily="34" charset="0"/>
              <a:ea typeface="Verdana" pitchFamily="34" charset="0"/>
              <a:cs typeface="Verdana" pitchFamily="34" charset="0"/>
            </a:endParaRPr>
          </a:p>
          <a:p>
            <a:endParaRPr lang="en-US" sz="1600" b="1" dirty="0">
              <a:latin typeface="Verdana" pitchFamily="34" charset="0"/>
              <a:ea typeface="Verdana" pitchFamily="34" charset="0"/>
              <a:cs typeface="Verdana" pitchFamily="34" charset="0"/>
            </a:endParaRPr>
          </a:p>
          <a:p>
            <a:endParaRPr lang="en-US" sz="2000" b="1" dirty="0" smtClean="0">
              <a:latin typeface="Verdana" pitchFamily="34" charset="0"/>
              <a:ea typeface="Verdana" pitchFamily="34" charset="0"/>
              <a:cs typeface="Verdana" pitchFamily="34" charset="0"/>
            </a:endParaRPr>
          </a:p>
          <a:p>
            <a:r>
              <a:rPr lang="en-US" sz="2000" b="1" dirty="0" smtClean="0">
                <a:latin typeface="Verdana" pitchFamily="34" charset="0"/>
                <a:ea typeface="Verdana" pitchFamily="34" charset="0"/>
                <a:cs typeface="Verdana" pitchFamily="34" charset="0"/>
              </a:rPr>
              <a:t>100</a:t>
            </a:r>
          </a:p>
          <a:p>
            <a:endParaRPr lang="en-US" sz="2000" b="1" dirty="0" smtClean="0">
              <a:latin typeface="Verdana" pitchFamily="34" charset="0"/>
              <a:ea typeface="Verdana" pitchFamily="34" charset="0"/>
              <a:cs typeface="Verdana" pitchFamily="34" charset="0"/>
            </a:endParaRPr>
          </a:p>
          <a:p>
            <a:endParaRPr lang="en-US" sz="1400" b="1" dirty="0">
              <a:latin typeface="Verdana" pitchFamily="34" charset="0"/>
              <a:ea typeface="Verdana" pitchFamily="34" charset="0"/>
              <a:cs typeface="Verdana" pitchFamily="34" charset="0"/>
            </a:endParaRPr>
          </a:p>
          <a:p>
            <a:r>
              <a:rPr lang="en-US" sz="2000" b="1" dirty="0" smtClean="0">
                <a:latin typeface="Verdana" pitchFamily="34" charset="0"/>
                <a:ea typeface="Verdana" pitchFamily="34" charset="0"/>
                <a:cs typeface="Verdana" pitchFamily="34" charset="0"/>
              </a:rPr>
              <a:t>80</a:t>
            </a:r>
          </a:p>
          <a:p>
            <a:endParaRPr lang="en-US" sz="1400" b="1" dirty="0" smtClean="0">
              <a:latin typeface="Verdana" pitchFamily="34" charset="0"/>
              <a:ea typeface="Verdana" pitchFamily="34" charset="0"/>
              <a:cs typeface="Verdana" pitchFamily="34" charset="0"/>
            </a:endParaRPr>
          </a:p>
          <a:p>
            <a:endParaRPr lang="en-US" sz="2000" b="1" dirty="0">
              <a:latin typeface="Verdana" pitchFamily="34" charset="0"/>
              <a:ea typeface="Verdana" pitchFamily="34" charset="0"/>
              <a:cs typeface="Verdana" pitchFamily="34" charset="0"/>
            </a:endParaRPr>
          </a:p>
          <a:p>
            <a:r>
              <a:rPr lang="en-US" sz="2000" b="1" dirty="0">
                <a:latin typeface="Verdana" pitchFamily="34" charset="0"/>
                <a:ea typeface="Verdana" pitchFamily="34" charset="0"/>
                <a:cs typeface="Verdana" pitchFamily="34" charset="0"/>
              </a:rPr>
              <a:t>6</a:t>
            </a:r>
            <a:r>
              <a:rPr lang="en-US" sz="2000" b="1" dirty="0" smtClean="0">
                <a:latin typeface="Verdana" pitchFamily="34" charset="0"/>
                <a:ea typeface="Verdana" pitchFamily="34" charset="0"/>
                <a:cs typeface="Verdana" pitchFamily="34" charset="0"/>
              </a:rPr>
              <a:t>0</a:t>
            </a:r>
          </a:p>
          <a:p>
            <a:endParaRPr lang="en-US" b="1" dirty="0" smtClean="0">
              <a:latin typeface="Verdana" pitchFamily="34" charset="0"/>
              <a:ea typeface="Verdana" pitchFamily="34" charset="0"/>
              <a:cs typeface="Verdana" pitchFamily="34" charset="0"/>
            </a:endParaRPr>
          </a:p>
          <a:p>
            <a:endParaRPr lang="en-US" sz="2000" b="1" dirty="0">
              <a:latin typeface="Verdana" pitchFamily="34" charset="0"/>
              <a:ea typeface="Verdana" pitchFamily="34" charset="0"/>
              <a:cs typeface="Verdana" pitchFamily="34" charset="0"/>
            </a:endParaRPr>
          </a:p>
          <a:p>
            <a:r>
              <a:rPr lang="en-US" sz="2000" b="1" dirty="0">
                <a:latin typeface="Verdana" pitchFamily="34" charset="0"/>
                <a:ea typeface="Verdana" pitchFamily="34" charset="0"/>
                <a:cs typeface="Verdana" pitchFamily="34" charset="0"/>
              </a:rPr>
              <a:t>4</a:t>
            </a:r>
            <a:r>
              <a:rPr lang="en-US" sz="2000" b="1" dirty="0" smtClean="0">
                <a:latin typeface="Verdana" pitchFamily="34" charset="0"/>
                <a:ea typeface="Verdana" pitchFamily="34" charset="0"/>
                <a:cs typeface="Verdana" pitchFamily="34" charset="0"/>
              </a:rPr>
              <a:t>0</a:t>
            </a:r>
          </a:p>
          <a:p>
            <a:endParaRPr lang="en-US" sz="2000" b="1" dirty="0" smtClean="0">
              <a:latin typeface="Verdana" pitchFamily="34" charset="0"/>
              <a:ea typeface="Verdana" pitchFamily="34" charset="0"/>
              <a:cs typeface="Verdana" pitchFamily="34" charset="0"/>
            </a:endParaRPr>
          </a:p>
          <a:p>
            <a:endParaRPr lang="en-US" sz="1600" b="1" dirty="0">
              <a:latin typeface="Verdana" pitchFamily="34" charset="0"/>
              <a:ea typeface="Verdana" pitchFamily="34" charset="0"/>
              <a:cs typeface="Verdana" pitchFamily="34" charset="0"/>
            </a:endParaRPr>
          </a:p>
          <a:p>
            <a:r>
              <a:rPr lang="en-US" sz="2000" b="1" dirty="0">
                <a:latin typeface="Verdana" pitchFamily="34" charset="0"/>
                <a:ea typeface="Verdana" pitchFamily="34" charset="0"/>
                <a:cs typeface="Verdana" pitchFamily="34" charset="0"/>
              </a:rPr>
              <a:t>2</a:t>
            </a:r>
            <a:r>
              <a:rPr lang="en-US" sz="2000" b="1" dirty="0" smtClean="0">
                <a:latin typeface="Verdana" pitchFamily="34" charset="0"/>
                <a:ea typeface="Verdana" pitchFamily="34" charset="0"/>
                <a:cs typeface="Verdana" pitchFamily="34" charset="0"/>
              </a:rPr>
              <a:t>0</a:t>
            </a:r>
          </a:p>
          <a:p>
            <a:endParaRPr lang="en-US" sz="3200" b="1" dirty="0">
              <a:latin typeface="Verdana" pitchFamily="34" charset="0"/>
              <a:ea typeface="Verdana" pitchFamily="34" charset="0"/>
              <a:cs typeface="Verdana" pitchFamily="34" charset="0"/>
            </a:endParaRPr>
          </a:p>
          <a:p>
            <a:endParaRPr lang="en-US" sz="2000" b="1" dirty="0">
              <a:latin typeface="Verdana" pitchFamily="34" charset="0"/>
              <a:ea typeface="Verdana" pitchFamily="34" charset="0"/>
              <a:cs typeface="Verdana" pitchFamily="34" charset="0"/>
            </a:endParaRPr>
          </a:p>
        </p:txBody>
      </p:sp>
      <p:sp>
        <p:nvSpPr>
          <p:cNvPr id="3" name="TextBox 2"/>
          <p:cNvSpPr txBox="1"/>
          <p:nvPr/>
        </p:nvSpPr>
        <p:spPr>
          <a:xfrm>
            <a:off x="1966653" y="6248400"/>
            <a:ext cx="7863147" cy="400110"/>
          </a:xfrm>
          <a:prstGeom prst="rect">
            <a:avLst/>
          </a:prstGeom>
          <a:noFill/>
        </p:spPr>
        <p:txBody>
          <a:bodyPr wrap="square" rtlCol="0">
            <a:spAutoFit/>
          </a:bodyPr>
          <a:lstStyle/>
          <a:p>
            <a:r>
              <a:rPr lang="en-US" sz="2000" b="1" dirty="0" smtClean="0"/>
              <a:t>1990                  2020              2040                2060              2080      2100</a:t>
            </a:r>
            <a:endParaRPr lang="en-US" sz="2000" b="1" dirty="0"/>
          </a:p>
        </p:txBody>
      </p:sp>
      <p:sp>
        <p:nvSpPr>
          <p:cNvPr id="8" name="Rectangle 7"/>
          <p:cNvSpPr/>
          <p:nvPr/>
        </p:nvSpPr>
        <p:spPr>
          <a:xfrm>
            <a:off x="11336111" y="1852332"/>
            <a:ext cx="45719" cy="518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9829800" y="3757332"/>
            <a:ext cx="5987836"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6318936" y="3004382"/>
            <a:ext cx="548640" cy="27432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6367233" y="3399045"/>
            <a:ext cx="548640" cy="274320"/>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10134600" y="2965610"/>
            <a:ext cx="274320" cy="175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6309360" y="4145280"/>
            <a:ext cx="54864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299687" y="3764280"/>
            <a:ext cx="548640" cy="27432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6959064" y="2912184"/>
            <a:ext cx="1799482" cy="1569660"/>
          </a:xfrm>
          <a:prstGeom prst="rect">
            <a:avLst/>
          </a:prstGeom>
          <a:noFill/>
        </p:spPr>
        <p:txBody>
          <a:bodyPr wrap="square" rtlCol="0">
            <a:spAutoFit/>
          </a:bodyPr>
          <a:lstStyle/>
          <a:p>
            <a:r>
              <a:rPr lang="en-US" sz="2400" b="1" dirty="0" smtClean="0">
                <a:latin typeface="Verdana" pitchFamily="34" charset="0"/>
                <a:ea typeface="Verdana" pitchFamily="34" charset="0"/>
                <a:cs typeface="Verdana" pitchFamily="34" charset="0"/>
              </a:rPr>
              <a:t>Maize</a:t>
            </a:r>
          </a:p>
          <a:p>
            <a:r>
              <a:rPr lang="en-US" sz="2400" b="1" dirty="0" smtClean="0">
                <a:latin typeface="Verdana" pitchFamily="34" charset="0"/>
                <a:ea typeface="Verdana" pitchFamily="34" charset="0"/>
                <a:cs typeface="Verdana" pitchFamily="34" charset="0"/>
              </a:rPr>
              <a:t>Soybean</a:t>
            </a:r>
          </a:p>
          <a:p>
            <a:r>
              <a:rPr lang="en-US" sz="2400" b="1" dirty="0" smtClean="0">
                <a:latin typeface="Verdana" pitchFamily="34" charset="0"/>
                <a:ea typeface="Verdana" pitchFamily="34" charset="0"/>
                <a:cs typeface="Verdana" pitchFamily="34" charset="0"/>
              </a:rPr>
              <a:t>Rice</a:t>
            </a:r>
          </a:p>
          <a:p>
            <a:r>
              <a:rPr lang="en-US" sz="2400" b="1" dirty="0" smtClean="0">
                <a:latin typeface="Verdana" pitchFamily="34" charset="0"/>
                <a:ea typeface="Verdana" pitchFamily="34" charset="0"/>
                <a:cs typeface="Verdana" pitchFamily="34" charset="0"/>
              </a:rPr>
              <a:t>Wheat</a:t>
            </a:r>
            <a:endParaRPr lang="en-US" sz="2400" b="1" dirty="0">
              <a:latin typeface="Verdana" pitchFamily="34" charset="0"/>
              <a:ea typeface="Verdana" pitchFamily="34" charset="0"/>
              <a:cs typeface="Verdana" pitchFamily="34" charset="0"/>
            </a:endParaRPr>
          </a:p>
        </p:txBody>
      </p:sp>
      <p:sp>
        <p:nvSpPr>
          <p:cNvPr id="30" name="TextBox 29"/>
          <p:cNvSpPr txBox="1"/>
          <p:nvPr/>
        </p:nvSpPr>
        <p:spPr>
          <a:xfrm>
            <a:off x="1" y="128225"/>
            <a:ext cx="9144000" cy="369332"/>
          </a:xfrm>
          <a:prstGeom prst="rect">
            <a:avLst/>
          </a:prstGeom>
          <a:noFill/>
        </p:spPr>
        <p:txBody>
          <a:bodyPr wrap="square" rtlCol="0">
            <a:spAutoFit/>
          </a:bodyPr>
          <a:lstStyle/>
          <a:p>
            <a:pPr algn="ctr"/>
            <a:r>
              <a:rPr lang="en-US" b="1" dirty="0" smtClean="0">
                <a:latin typeface="Verdana" pitchFamily="34" charset="0"/>
                <a:ea typeface="Verdana" pitchFamily="34" charset="0"/>
                <a:cs typeface="Verdana" pitchFamily="34" charset="0"/>
              </a:rPr>
              <a:t>Food price increases from global climate change in S. E Asia by 2050</a:t>
            </a:r>
            <a:endParaRPr lang="en-US" b="1" dirty="0">
              <a:latin typeface="Verdana" pitchFamily="34" charset="0"/>
              <a:ea typeface="Verdana" pitchFamily="34" charset="0"/>
              <a:cs typeface="Verdana" pitchFamily="34" charset="0"/>
            </a:endParaRPr>
          </a:p>
        </p:txBody>
      </p:sp>
      <p:cxnSp>
        <p:nvCxnSpPr>
          <p:cNvPr id="33" name="Straight Connector 32"/>
          <p:cNvCxnSpPr>
            <a:stCxn id="45" idx="0"/>
          </p:cNvCxnSpPr>
          <p:nvPr/>
        </p:nvCxnSpPr>
        <p:spPr>
          <a:xfrm flipV="1">
            <a:off x="2363579" y="3587897"/>
            <a:ext cx="3004826" cy="1656145"/>
          </a:xfrm>
          <a:prstGeom prst="line">
            <a:avLst/>
          </a:prstGeom>
          <a:ln w="12700">
            <a:solidFill>
              <a:schemeClr val="accent4">
                <a:lumMod val="50000"/>
              </a:schemeClr>
            </a:solidFill>
          </a:ln>
          <a:effectLst/>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6169573" y="2465041"/>
            <a:ext cx="395319" cy="327038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6858001" y="2673218"/>
            <a:ext cx="101064" cy="327038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2310063" y="577516"/>
            <a:ext cx="3561348" cy="4764505"/>
          </a:xfrm>
          <a:custGeom>
            <a:avLst/>
            <a:gdLst>
              <a:gd name="connsiteX0" fmla="*/ 120316 w 3561348"/>
              <a:gd name="connsiteY0" fmla="*/ 4644189 h 4764505"/>
              <a:gd name="connsiteX1" fmla="*/ 3561348 w 3561348"/>
              <a:gd name="connsiteY1" fmla="*/ 1034716 h 4764505"/>
              <a:gd name="connsiteX2" fmla="*/ 3561348 w 3561348"/>
              <a:gd name="connsiteY2" fmla="*/ 1034716 h 4764505"/>
              <a:gd name="connsiteX3" fmla="*/ 3537284 w 3561348"/>
              <a:gd name="connsiteY3" fmla="*/ 0 h 4764505"/>
              <a:gd name="connsiteX4" fmla="*/ 3537284 w 3561348"/>
              <a:gd name="connsiteY4" fmla="*/ 0 h 4764505"/>
              <a:gd name="connsiteX5" fmla="*/ 0 w 3561348"/>
              <a:gd name="connsiteY5" fmla="*/ 4764505 h 4764505"/>
              <a:gd name="connsiteX6" fmla="*/ 0 w 3561348"/>
              <a:gd name="connsiteY6" fmla="*/ 4764505 h 476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1348" h="4764505">
                <a:moveTo>
                  <a:pt x="120316" y="4644189"/>
                </a:moveTo>
                <a:lnTo>
                  <a:pt x="3561348" y="1034716"/>
                </a:lnTo>
                <a:lnTo>
                  <a:pt x="3561348" y="1034716"/>
                </a:lnTo>
                <a:lnTo>
                  <a:pt x="3537284" y="0"/>
                </a:lnTo>
                <a:lnTo>
                  <a:pt x="3537284" y="0"/>
                </a:lnTo>
                <a:lnTo>
                  <a:pt x="0" y="4764505"/>
                </a:lnTo>
                <a:lnTo>
                  <a:pt x="0" y="4764505"/>
                </a:lnTo>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43"/>
          <p:cNvSpPr/>
          <p:nvPr/>
        </p:nvSpPr>
        <p:spPr>
          <a:xfrm>
            <a:off x="2286000" y="1082842"/>
            <a:ext cx="3561347" cy="4211053"/>
          </a:xfrm>
          <a:custGeom>
            <a:avLst/>
            <a:gdLst>
              <a:gd name="connsiteX0" fmla="*/ 96253 w 3561347"/>
              <a:gd name="connsiteY0" fmla="*/ 4186990 h 4211053"/>
              <a:gd name="connsiteX1" fmla="*/ 3537284 w 3561347"/>
              <a:gd name="connsiteY1" fmla="*/ 0 h 4211053"/>
              <a:gd name="connsiteX2" fmla="*/ 3537284 w 3561347"/>
              <a:gd name="connsiteY2" fmla="*/ 0 h 4211053"/>
              <a:gd name="connsiteX3" fmla="*/ 3561347 w 3561347"/>
              <a:gd name="connsiteY3" fmla="*/ 2574758 h 4211053"/>
              <a:gd name="connsiteX4" fmla="*/ 3561347 w 3561347"/>
              <a:gd name="connsiteY4" fmla="*/ 2574758 h 4211053"/>
              <a:gd name="connsiteX5" fmla="*/ 0 w 3561347"/>
              <a:gd name="connsiteY5" fmla="*/ 4211053 h 4211053"/>
              <a:gd name="connsiteX6" fmla="*/ 0 w 3561347"/>
              <a:gd name="connsiteY6" fmla="*/ 4211053 h 421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1347" h="4211053">
                <a:moveTo>
                  <a:pt x="96253" y="4186990"/>
                </a:moveTo>
                <a:lnTo>
                  <a:pt x="3537284" y="0"/>
                </a:lnTo>
                <a:lnTo>
                  <a:pt x="3537284" y="0"/>
                </a:lnTo>
                <a:cubicBezTo>
                  <a:pt x="3541295" y="429126"/>
                  <a:pt x="3561347" y="2574758"/>
                  <a:pt x="3561347" y="2574758"/>
                </a:cubicBezTo>
                <a:lnTo>
                  <a:pt x="3561347" y="2574758"/>
                </a:lnTo>
                <a:lnTo>
                  <a:pt x="0" y="4211053"/>
                </a:lnTo>
                <a:lnTo>
                  <a:pt x="0" y="4211053"/>
                </a:lnTo>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reeform 44"/>
          <p:cNvSpPr/>
          <p:nvPr/>
        </p:nvSpPr>
        <p:spPr>
          <a:xfrm>
            <a:off x="2286000" y="4100232"/>
            <a:ext cx="4057171" cy="1172678"/>
          </a:xfrm>
          <a:custGeom>
            <a:avLst/>
            <a:gdLst>
              <a:gd name="connsiteX0" fmla="*/ 72190 w 3775358"/>
              <a:gd name="connsiteY0" fmla="*/ 953435 h 977498"/>
              <a:gd name="connsiteX1" fmla="*/ 3513221 w 3775358"/>
              <a:gd name="connsiteY1" fmla="*/ 87161 h 977498"/>
              <a:gd name="connsiteX2" fmla="*/ 3537284 w 3775358"/>
              <a:gd name="connsiteY2" fmla="*/ 87161 h 977498"/>
              <a:gd name="connsiteX3" fmla="*/ 3537284 w 3775358"/>
              <a:gd name="connsiteY3" fmla="*/ 592487 h 977498"/>
              <a:gd name="connsiteX4" fmla="*/ 3537284 w 3775358"/>
              <a:gd name="connsiteY4" fmla="*/ 592487 h 977498"/>
              <a:gd name="connsiteX5" fmla="*/ 0 w 3775358"/>
              <a:gd name="connsiteY5" fmla="*/ 977498 h 977498"/>
              <a:gd name="connsiteX6" fmla="*/ 0 w 3775358"/>
              <a:gd name="connsiteY6" fmla="*/ 977498 h 97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5358" h="977498">
                <a:moveTo>
                  <a:pt x="72190" y="953435"/>
                </a:moveTo>
                <a:lnTo>
                  <a:pt x="3513221" y="87161"/>
                </a:lnTo>
                <a:cubicBezTo>
                  <a:pt x="4090737" y="-57218"/>
                  <a:pt x="3533274" y="2940"/>
                  <a:pt x="3537284" y="87161"/>
                </a:cubicBezTo>
                <a:cubicBezTo>
                  <a:pt x="3541295" y="171382"/>
                  <a:pt x="3537284" y="592487"/>
                  <a:pt x="3537284" y="592487"/>
                </a:cubicBezTo>
                <a:lnTo>
                  <a:pt x="3537284" y="592487"/>
                </a:lnTo>
                <a:lnTo>
                  <a:pt x="0" y="977498"/>
                </a:lnTo>
                <a:lnTo>
                  <a:pt x="0" y="977498"/>
                </a:lnTo>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45"/>
          <p:cNvSpPr/>
          <p:nvPr/>
        </p:nvSpPr>
        <p:spPr>
          <a:xfrm>
            <a:off x="2382253" y="3609474"/>
            <a:ext cx="3489158" cy="1588168"/>
          </a:xfrm>
          <a:custGeom>
            <a:avLst/>
            <a:gdLst>
              <a:gd name="connsiteX0" fmla="*/ 0 w 3489158"/>
              <a:gd name="connsiteY0" fmla="*/ 1588168 h 1588168"/>
              <a:gd name="connsiteX1" fmla="*/ 3489158 w 3489158"/>
              <a:gd name="connsiteY1" fmla="*/ 0 h 1588168"/>
              <a:gd name="connsiteX2" fmla="*/ 3489158 w 3489158"/>
              <a:gd name="connsiteY2" fmla="*/ 0 h 1588168"/>
              <a:gd name="connsiteX3" fmla="*/ 3465094 w 3489158"/>
              <a:gd name="connsiteY3" fmla="*/ 360947 h 1588168"/>
              <a:gd name="connsiteX4" fmla="*/ 3465094 w 3489158"/>
              <a:gd name="connsiteY4" fmla="*/ 360947 h 1588168"/>
              <a:gd name="connsiteX5" fmla="*/ 0 w 3489158"/>
              <a:gd name="connsiteY5" fmla="*/ 1588168 h 158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9158" h="1588168">
                <a:moveTo>
                  <a:pt x="0" y="1588168"/>
                </a:moveTo>
                <a:lnTo>
                  <a:pt x="3489158" y="0"/>
                </a:lnTo>
                <a:lnTo>
                  <a:pt x="3489158" y="0"/>
                </a:lnTo>
                <a:lnTo>
                  <a:pt x="3465094" y="360947"/>
                </a:lnTo>
                <a:lnTo>
                  <a:pt x="3465094" y="360947"/>
                </a:lnTo>
                <a:lnTo>
                  <a:pt x="0" y="1588168"/>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p:cNvSpPr/>
          <p:nvPr/>
        </p:nvSpPr>
        <p:spPr>
          <a:xfrm>
            <a:off x="2386264" y="497557"/>
            <a:ext cx="6271218" cy="342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5847347" y="456541"/>
            <a:ext cx="3143809" cy="307777"/>
          </a:xfrm>
          <a:prstGeom prst="rect">
            <a:avLst/>
          </a:prstGeom>
          <a:noFill/>
        </p:spPr>
        <p:txBody>
          <a:bodyPr wrap="none" rtlCol="0">
            <a:spAutoFit/>
          </a:bodyPr>
          <a:lstStyle/>
          <a:p>
            <a:r>
              <a:rPr lang="en-US" sz="1400" b="1" dirty="0" smtClean="0">
                <a:solidFill>
                  <a:srgbClr val="0070C0"/>
                </a:solidFill>
                <a:latin typeface="Verdana" pitchFamily="34" charset="0"/>
                <a:ea typeface="Verdana" pitchFamily="34" charset="0"/>
                <a:cs typeface="Verdana" pitchFamily="34" charset="0"/>
              </a:rPr>
              <a:t>Asia Development Bank 2010</a:t>
            </a:r>
            <a:endParaRPr lang="en-US" sz="1400" b="1" dirty="0">
              <a:solidFill>
                <a:srgbClr val="0070C0"/>
              </a:solidFill>
              <a:latin typeface="Verdana" pitchFamily="34" charset="0"/>
              <a:ea typeface="Verdana" pitchFamily="34" charset="0"/>
              <a:cs typeface="Verdana" pitchFamily="34" charset="0"/>
            </a:endParaRPr>
          </a:p>
        </p:txBody>
      </p:sp>
      <p:cxnSp>
        <p:nvCxnSpPr>
          <p:cNvPr id="57" name="Straight Connector 56"/>
          <p:cNvCxnSpPr/>
          <p:nvPr/>
        </p:nvCxnSpPr>
        <p:spPr>
          <a:xfrm flipV="1">
            <a:off x="2346157" y="4282440"/>
            <a:ext cx="3464733" cy="915202"/>
          </a:xfrm>
          <a:prstGeom prst="line">
            <a:avLst/>
          </a:prstGeom>
          <a:ln w="12700">
            <a:solidFill>
              <a:schemeClr val="accent3">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2343017" y="3630044"/>
            <a:ext cx="3447311" cy="1547028"/>
          </a:xfrm>
          <a:prstGeom prst="line">
            <a:avLst/>
          </a:prstGeom>
          <a:ln w="12700">
            <a:solidFill>
              <a:schemeClr val="accent4">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2743200" y="1082842"/>
            <a:ext cx="3104147" cy="3793958"/>
          </a:xfrm>
          <a:prstGeom prst="line">
            <a:avLst/>
          </a:prstGeom>
          <a:ln w="12700">
            <a:solidFill>
              <a:srgbClr val="B88C00"/>
            </a:solidFill>
          </a:ln>
          <a:effectLst/>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46" idx="0"/>
          </p:cNvCxnSpPr>
          <p:nvPr/>
        </p:nvCxnSpPr>
        <p:spPr>
          <a:xfrm flipV="1">
            <a:off x="2382253" y="930110"/>
            <a:ext cx="3142248" cy="4267532"/>
          </a:xfrm>
          <a:prstGeom prst="line">
            <a:avLst/>
          </a:prstGeom>
          <a:ln w="12700">
            <a:solidFill>
              <a:srgbClr val="D1CC00"/>
            </a:solidFill>
          </a:ln>
          <a:effectLst/>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810890" y="840554"/>
            <a:ext cx="532281" cy="51286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3" name="Picture 82"/>
          <p:cNvPicPr>
            <a:picLocks noChangeAspect="1"/>
          </p:cNvPicPr>
          <p:nvPr/>
        </p:nvPicPr>
        <p:blipFill rotWithShape="1">
          <a:blip r:embed="rId3" cstate="print">
            <a:extLst>
              <a:ext uri="{28A0092B-C50C-407E-A947-70E740481C1C}">
                <a14:useLocalDpi xmlns:a14="http://schemas.microsoft.com/office/drawing/2010/main" val="0"/>
              </a:ext>
            </a:extLst>
          </a:blip>
          <a:srcRect t="29111"/>
          <a:stretch/>
        </p:blipFill>
        <p:spPr>
          <a:xfrm>
            <a:off x="6271030" y="1006888"/>
            <a:ext cx="2386452" cy="1517699"/>
          </a:xfrm>
          <a:prstGeom prst="rect">
            <a:avLst/>
          </a:prstGeom>
          <a:ln>
            <a:solidFill>
              <a:schemeClr val="tx2">
                <a:lumMod val="75000"/>
              </a:schemeClr>
            </a:solidFill>
          </a:ln>
        </p:spPr>
      </p:pic>
      <p:pic>
        <p:nvPicPr>
          <p:cNvPr id="85" name="Picture 84"/>
          <p:cNvPicPr>
            <a:picLocks noChangeAspect="1"/>
          </p:cNvPicPr>
          <p:nvPr/>
        </p:nvPicPr>
        <p:blipFill>
          <a:blip r:embed="rId4">
            <a:extLst>
              <a:ext uri="{28A0092B-C50C-407E-A947-70E740481C1C}">
                <a14:useLocalDpi xmlns:a14="http://schemas.microsoft.com/office/drawing/2010/main" val="0"/>
              </a:ext>
            </a:extLst>
          </a:blip>
          <a:srcRect b="3937"/>
          <a:stretch>
            <a:fillRect/>
          </a:stretch>
        </p:blipFill>
        <p:spPr>
          <a:xfrm>
            <a:off x="571" y="304800"/>
            <a:ext cx="9142858" cy="6587102"/>
          </a:xfrm>
          <a:prstGeom prst="rect">
            <a:avLst/>
          </a:prstGeom>
        </p:spPr>
      </p:pic>
      <p:sp>
        <p:nvSpPr>
          <p:cNvPr id="89" name="Rectangle 88"/>
          <p:cNvSpPr/>
          <p:nvPr/>
        </p:nvSpPr>
        <p:spPr>
          <a:xfrm>
            <a:off x="1828800" y="682732"/>
            <a:ext cx="433137" cy="688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extBox 86"/>
          <p:cNvSpPr txBox="1"/>
          <p:nvPr/>
        </p:nvSpPr>
        <p:spPr>
          <a:xfrm>
            <a:off x="304800" y="2617013"/>
            <a:ext cx="1283368" cy="646331"/>
          </a:xfrm>
          <a:prstGeom prst="rect">
            <a:avLst/>
          </a:prstGeom>
          <a:noFill/>
        </p:spPr>
        <p:txBody>
          <a:bodyPr wrap="square" rtlCol="0">
            <a:spAutoFit/>
          </a:bodyPr>
          <a:lstStyle/>
          <a:p>
            <a:pPr algn="ctr"/>
            <a:r>
              <a:rPr lang="en-US" b="1" dirty="0" smtClean="0">
                <a:latin typeface="Verdana" pitchFamily="34" charset="0"/>
                <a:ea typeface="Verdana" pitchFamily="34" charset="0"/>
                <a:cs typeface="Verdana" pitchFamily="34" charset="0"/>
              </a:rPr>
              <a:t>% increase</a:t>
            </a:r>
            <a:endParaRPr lang="en-US" b="1" dirty="0">
              <a:latin typeface="Verdana" pitchFamily="34" charset="0"/>
              <a:ea typeface="Verdana" pitchFamily="34" charset="0"/>
              <a:cs typeface="Verdana" pitchFamily="34" charset="0"/>
            </a:endParaRPr>
          </a:p>
        </p:txBody>
      </p:sp>
      <p:pic>
        <p:nvPicPr>
          <p:cNvPr id="88" name="Picture 87"/>
          <p:cNvPicPr>
            <a:picLocks noChangeAspect="1"/>
          </p:cNvPicPr>
          <p:nvPr/>
        </p:nvPicPr>
        <p:blipFill rotWithShape="1">
          <a:blip r:embed="rId4">
            <a:extLst>
              <a:ext uri="{28A0092B-C50C-407E-A947-70E740481C1C}">
                <a14:useLocalDpi xmlns:a14="http://schemas.microsoft.com/office/drawing/2010/main" val="0"/>
              </a:ext>
            </a:extLst>
          </a:blip>
          <a:srcRect l="15697" t="11335" r="75830" b="82226"/>
          <a:stretch/>
        </p:blipFill>
        <p:spPr>
          <a:xfrm>
            <a:off x="1358931" y="1082510"/>
            <a:ext cx="774669" cy="441490"/>
          </a:xfrm>
          <a:prstGeom prst="rect">
            <a:avLst/>
          </a:prstGeom>
        </p:spPr>
      </p:pic>
      <p:sp>
        <p:nvSpPr>
          <p:cNvPr id="4" name="TextBox 3"/>
          <p:cNvSpPr txBox="1"/>
          <p:nvPr/>
        </p:nvSpPr>
        <p:spPr>
          <a:xfrm>
            <a:off x="3089795" y="773668"/>
            <a:ext cx="2853805" cy="369332"/>
          </a:xfrm>
          <a:prstGeom prst="rect">
            <a:avLst/>
          </a:prstGeom>
          <a:noFill/>
        </p:spPr>
        <p:txBody>
          <a:bodyPr wrap="square" rtlCol="0">
            <a:spAutoFit/>
          </a:bodyPr>
          <a:lstStyle/>
          <a:p>
            <a:r>
              <a:rPr lang="en-US" b="1" dirty="0" smtClean="0">
                <a:latin typeface="Verdana" pitchFamily="34" charset="0"/>
                <a:ea typeface="Verdana" pitchFamily="34" charset="0"/>
                <a:cs typeface="Verdana" pitchFamily="34" charset="0"/>
              </a:rPr>
              <a:t>According to models</a:t>
            </a:r>
            <a:endParaRPr lang="en-US" b="1" dirty="0">
              <a:latin typeface="Verdana" pitchFamily="34" charset="0"/>
              <a:ea typeface="Verdana" pitchFamily="34" charset="0"/>
              <a:cs typeface="Verdana" pitchFamily="34" charset="0"/>
            </a:endParaRPr>
          </a:p>
        </p:txBody>
      </p:sp>
      <p:sp>
        <p:nvSpPr>
          <p:cNvPr id="43" name="Rectangle 42"/>
          <p:cNvSpPr/>
          <p:nvPr/>
        </p:nvSpPr>
        <p:spPr>
          <a:xfrm>
            <a:off x="0" y="-76200"/>
            <a:ext cx="9144000" cy="830997"/>
          </a:xfrm>
          <a:prstGeom prst="rect">
            <a:avLst/>
          </a:prstGeom>
          <a:solidFill>
            <a:srgbClr val="FFFFFF"/>
          </a:solidFill>
        </p:spPr>
        <p:txBody>
          <a:bodyPr wrap="square">
            <a:spAutoFit/>
          </a:bodyPr>
          <a:lstStyle/>
          <a:p>
            <a:pPr algn="ctr"/>
            <a:r>
              <a:rPr lang="en-US" sz="2400" b="1" dirty="0" smtClean="0">
                <a:latin typeface="Verdana"/>
                <a:cs typeface="Verdana"/>
              </a:rPr>
              <a:t>Food Price Increases from Global Climate Change</a:t>
            </a:r>
          </a:p>
          <a:p>
            <a:pPr algn="ctr"/>
            <a:r>
              <a:rPr lang="en-US" sz="2400" b="1" dirty="0" smtClean="0">
                <a:latin typeface="Verdana"/>
                <a:cs typeface="Verdana"/>
              </a:rPr>
              <a:t>in Southeast Asia by 2050</a:t>
            </a:r>
          </a:p>
        </p:txBody>
      </p:sp>
    </p:spTree>
    <p:extLst>
      <p:ext uri="{BB962C8B-B14F-4D97-AF65-F5344CB8AC3E}">
        <p14:creationId xmlns:p14="http://schemas.microsoft.com/office/powerpoint/2010/main" val="15740657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14400"/>
            <a:ext cx="9144000" cy="830997"/>
          </a:xfrm>
          <a:prstGeom prst="rect">
            <a:avLst/>
          </a:prstGeom>
        </p:spPr>
        <p:txBody>
          <a:bodyPr wrap="square">
            <a:spAutoFit/>
          </a:bodyPr>
          <a:lstStyle/>
          <a:p>
            <a:pPr algn="ctr" fontAlgn="base"/>
            <a:r>
              <a:rPr lang="en-US" sz="2400" b="1" dirty="0">
                <a:latin typeface="Verdana" pitchFamily="34" charset="0"/>
                <a:ea typeface="Verdana" pitchFamily="34" charset="0"/>
                <a:cs typeface="Verdana" pitchFamily="34" charset="0"/>
              </a:rPr>
              <a:t>Maplecroft Climate Change Vulnerability Index</a:t>
            </a:r>
            <a:r>
              <a:rPr lang="en-US" sz="2400" b="1" dirty="0" smtClean="0">
                <a:latin typeface="Verdana" pitchFamily="34" charset="0"/>
                <a:ea typeface="Verdana" pitchFamily="34" charset="0"/>
                <a:cs typeface="Verdana" pitchFamily="34" charset="0"/>
              </a:rPr>
              <a:t> </a:t>
            </a:r>
          </a:p>
          <a:p>
            <a:pPr algn="ctr" fontAlgn="base"/>
            <a:r>
              <a:rPr lang="en-US" sz="2400" b="1" dirty="0" smtClean="0">
                <a:latin typeface="Verdana" pitchFamily="34" charset="0"/>
                <a:ea typeface="Verdana" pitchFamily="34" charset="0"/>
                <a:cs typeface="Verdana" pitchFamily="34" charset="0"/>
              </a:rPr>
              <a:t>in </a:t>
            </a:r>
            <a:r>
              <a:rPr lang="en-US" sz="2400" b="1" dirty="0">
                <a:latin typeface="Verdana" pitchFamily="34" charset="0"/>
                <a:ea typeface="Verdana" pitchFamily="34" charset="0"/>
                <a:cs typeface="Verdana" pitchFamily="34" charset="0"/>
              </a:rPr>
              <a:t>Asia</a:t>
            </a:r>
          </a:p>
        </p:txBody>
      </p:sp>
      <p:pic>
        <p:nvPicPr>
          <p:cNvPr id="7" name="Picture 8" descr="http://www.cleanbiz.asia/sites/default/files/imagecache/large/Maplecroft_Climate_Change_Vulnerability_Index.jpg"/>
          <p:cNvPicPr>
            <a:picLocks noChangeAspect="1" noChangeArrowheads="1"/>
          </p:cNvPicPr>
          <p:nvPr/>
        </p:nvPicPr>
        <p:blipFill rotWithShape="1">
          <a:blip r:embed="rId2">
            <a:extLst>
              <a:ext uri="{28A0092B-C50C-407E-A947-70E740481C1C}">
                <a14:useLocalDpi xmlns:a14="http://schemas.microsoft.com/office/drawing/2010/main" val="0"/>
              </a:ext>
            </a:extLst>
          </a:blip>
          <a:srcRect l="42500" t="38258" r="5454"/>
          <a:stretch/>
        </p:blipFill>
        <p:spPr bwMode="auto">
          <a:xfrm>
            <a:off x="3733800" y="3391926"/>
            <a:ext cx="3352800" cy="33136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www.cleanbiz.asia/sites/default/files/imagecache/large/Maplecroft_Climate_Change_Vulnerability_Index.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6818" t="42808" r="78486" b="39832"/>
          <a:stretch/>
        </p:blipFill>
        <p:spPr bwMode="auto">
          <a:xfrm>
            <a:off x="76200" y="3149891"/>
            <a:ext cx="2438400" cy="17281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 y="3040645"/>
            <a:ext cx="1905000" cy="2192908"/>
          </a:xfrm>
          <a:prstGeom prst="rect">
            <a:avLst/>
          </a:prstGeom>
          <a:solidFill>
            <a:schemeClr val="bg1"/>
          </a:solidFill>
        </p:spPr>
        <p:txBody>
          <a:bodyPr wrap="square" rtlCol="0">
            <a:spAutoFit/>
          </a:bodyPr>
          <a:lstStyle/>
          <a:p>
            <a:r>
              <a:rPr lang="en-US" b="1" dirty="0" smtClean="0">
                <a:latin typeface="Verdana" pitchFamily="34" charset="0"/>
                <a:ea typeface="Verdana" pitchFamily="34" charset="0"/>
                <a:cs typeface="Verdana" pitchFamily="34" charset="0"/>
              </a:rPr>
              <a:t>Extreme risk</a:t>
            </a:r>
          </a:p>
          <a:p>
            <a:endParaRPr lang="en-US" sz="100" b="1" dirty="0" smtClean="0">
              <a:latin typeface="Verdana" pitchFamily="34" charset="0"/>
              <a:ea typeface="Verdana" pitchFamily="34" charset="0"/>
              <a:cs typeface="Verdana" pitchFamily="34" charset="0"/>
            </a:endParaRPr>
          </a:p>
          <a:p>
            <a:endParaRPr lang="en-US" sz="700" b="1" dirty="0" smtClean="0">
              <a:latin typeface="Verdana" pitchFamily="34" charset="0"/>
              <a:ea typeface="Verdana" pitchFamily="34" charset="0"/>
              <a:cs typeface="Verdana" pitchFamily="34" charset="0"/>
            </a:endParaRPr>
          </a:p>
          <a:p>
            <a:endParaRPr lang="en-US" sz="1400" b="1" dirty="0" smtClean="0">
              <a:latin typeface="Verdana" pitchFamily="34" charset="0"/>
              <a:ea typeface="Verdana" pitchFamily="34" charset="0"/>
              <a:cs typeface="Verdana" pitchFamily="34" charset="0"/>
            </a:endParaRPr>
          </a:p>
          <a:p>
            <a:r>
              <a:rPr lang="en-US" b="1" dirty="0" smtClean="0">
                <a:latin typeface="Verdana" pitchFamily="34" charset="0"/>
                <a:ea typeface="Verdana" pitchFamily="34" charset="0"/>
                <a:cs typeface="Verdana" pitchFamily="34" charset="0"/>
              </a:rPr>
              <a:t>High risk</a:t>
            </a:r>
          </a:p>
          <a:p>
            <a:endParaRPr lang="en-US" sz="1050" b="1" dirty="0" smtClean="0">
              <a:latin typeface="Verdana" pitchFamily="34" charset="0"/>
              <a:ea typeface="Verdana" pitchFamily="34" charset="0"/>
              <a:cs typeface="Verdana" pitchFamily="34" charset="0"/>
            </a:endParaRPr>
          </a:p>
          <a:p>
            <a:endParaRPr lang="en-US" sz="1400" b="1" dirty="0" smtClean="0">
              <a:latin typeface="Verdana" pitchFamily="34" charset="0"/>
              <a:ea typeface="Verdana" pitchFamily="34" charset="0"/>
              <a:cs typeface="Verdana" pitchFamily="34" charset="0"/>
            </a:endParaRPr>
          </a:p>
          <a:p>
            <a:r>
              <a:rPr lang="en-US" b="1" dirty="0" smtClean="0">
                <a:latin typeface="Verdana" pitchFamily="34" charset="0"/>
                <a:ea typeface="Verdana" pitchFamily="34" charset="0"/>
                <a:cs typeface="Verdana" pitchFamily="34" charset="0"/>
              </a:rPr>
              <a:t>Low risk</a:t>
            </a:r>
          </a:p>
          <a:p>
            <a:endParaRPr lang="en-US" b="1" dirty="0">
              <a:latin typeface="Verdana" pitchFamily="34" charset="0"/>
              <a:ea typeface="Verdana" pitchFamily="34" charset="0"/>
              <a:cs typeface="Verdana" pitchFamily="34" charset="0"/>
            </a:endParaRPr>
          </a:p>
          <a:p>
            <a:endParaRPr lang="en-US" b="1" dirty="0">
              <a:latin typeface="Verdana" pitchFamily="34" charset="0"/>
              <a:ea typeface="Verdana" pitchFamily="34" charset="0"/>
              <a:cs typeface="Verdana" pitchFamily="34" charset="0"/>
            </a:endParaRPr>
          </a:p>
        </p:txBody>
      </p:sp>
      <p:sp>
        <p:nvSpPr>
          <p:cNvPr id="4" name="TextBox 3"/>
          <p:cNvSpPr txBox="1"/>
          <p:nvPr/>
        </p:nvSpPr>
        <p:spPr>
          <a:xfrm>
            <a:off x="0" y="228600"/>
            <a:ext cx="9144000" cy="646331"/>
          </a:xfrm>
          <a:prstGeom prst="rect">
            <a:avLst/>
          </a:prstGeom>
          <a:noFill/>
        </p:spPr>
        <p:txBody>
          <a:bodyPr wrap="square" rtlCol="0">
            <a:spAutoFit/>
          </a:bodyPr>
          <a:lstStyle/>
          <a:p>
            <a:pPr algn="ctr"/>
            <a:r>
              <a:rPr lang="en-US" sz="3600" b="1" dirty="0" smtClean="0">
                <a:latin typeface="Verdana" pitchFamily="34" charset="0"/>
                <a:ea typeface="Verdana" pitchFamily="34" charset="0"/>
                <a:cs typeface="Verdana" pitchFamily="34" charset="0"/>
              </a:rPr>
              <a:t>Vulnerability</a:t>
            </a:r>
            <a:endParaRPr lang="en-US" sz="3600" b="1" dirty="0">
              <a:latin typeface="Verdana" pitchFamily="34" charset="0"/>
              <a:ea typeface="Verdana" pitchFamily="34" charset="0"/>
              <a:cs typeface="Verdana" pitchFamily="34" charset="0"/>
            </a:endParaRPr>
          </a:p>
        </p:txBody>
      </p:sp>
      <p:sp>
        <p:nvSpPr>
          <p:cNvPr id="5" name="TextBox 4"/>
          <p:cNvSpPr txBox="1"/>
          <p:nvPr/>
        </p:nvSpPr>
        <p:spPr>
          <a:xfrm>
            <a:off x="3906254" y="3704510"/>
            <a:ext cx="838200" cy="246221"/>
          </a:xfrm>
          <a:prstGeom prst="rect">
            <a:avLst/>
          </a:prstGeom>
          <a:solidFill>
            <a:schemeClr val="accent5">
              <a:lumMod val="20000"/>
              <a:lumOff val="80000"/>
            </a:schemeClr>
          </a:solidFill>
          <a:effectLst>
            <a:softEdge rad="31750"/>
          </a:effectLst>
        </p:spPr>
        <p:txBody>
          <a:bodyPr wrap="square" rtlCol="0">
            <a:spAutoFit/>
          </a:bodyPr>
          <a:lstStyle/>
          <a:p>
            <a:r>
              <a:rPr lang="en-US" sz="1000" b="1" dirty="0" smtClean="0">
                <a:latin typeface="Verdana" pitchFamily="34" charset="0"/>
                <a:ea typeface="Verdana" pitchFamily="34" charset="0"/>
                <a:cs typeface="Verdana" pitchFamily="34" charset="0"/>
              </a:rPr>
              <a:t>Vietnam</a:t>
            </a:r>
            <a:endParaRPr lang="en-US" sz="1000" b="1" dirty="0">
              <a:latin typeface="Verdana" pitchFamily="34" charset="0"/>
              <a:ea typeface="Verdana" pitchFamily="34" charset="0"/>
              <a:cs typeface="Verdana" pitchFamily="34" charset="0"/>
            </a:endParaRPr>
          </a:p>
        </p:txBody>
      </p:sp>
      <p:pic>
        <p:nvPicPr>
          <p:cNvPr id="106498" name="Picture 2" descr="http://www.cleanbiz.asia/sites/default/files/imagecache/large/Maplecroft_Climate_Change_Vulnerability_Index.jpg"/>
          <p:cNvPicPr>
            <a:picLocks noChangeAspect="1" noChangeArrowheads="1"/>
          </p:cNvPicPr>
          <p:nvPr/>
        </p:nvPicPr>
        <p:blipFill rotWithShape="1">
          <a:blip r:embed="rId5">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43075" t="35481" r="4348"/>
          <a:stretch/>
        </p:blipFill>
        <p:spPr bwMode="auto">
          <a:xfrm>
            <a:off x="2624106" y="2941132"/>
            <a:ext cx="5120244" cy="376981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370243" y="3959398"/>
            <a:ext cx="1048754" cy="246221"/>
          </a:xfrm>
          <a:prstGeom prst="rect">
            <a:avLst/>
          </a:prstGeom>
          <a:solidFill>
            <a:schemeClr val="accent5">
              <a:lumMod val="20000"/>
              <a:lumOff val="80000"/>
            </a:schemeClr>
          </a:solidFill>
        </p:spPr>
        <p:txBody>
          <a:bodyPr wrap="square" rtlCol="0">
            <a:spAutoFit/>
          </a:bodyPr>
          <a:lstStyle/>
          <a:p>
            <a:r>
              <a:rPr lang="en-US" sz="1000" b="1" dirty="0" smtClean="0">
                <a:latin typeface="Verdana" pitchFamily="34" charset="0"/>
                <a:ea typeface="Verdana" pitchFamily="34" charset="0"/>
                <a:cs typeface="Verdana" pitchFamily="34" charset="0"/>
              </a:rPr>
              <a:t>Philippines</a:t>
            </a:r>
            <a:endParaRPr lang="en-US" sz="1000" b="1" dirty="0">
              <a:latin typeface="Verdana" pitchFamily="34" charset="0"/>
              <a:ea typeface="Verdana" pitchFamily="34" charset="0"/>
              <a:cs typeface="Verdana" pitchFamily="34" charset="0"/>
            </a:endParaRPr>
          </a:p>
        </p:txBody>
      </p:sp>
      <p:sp>
        <p:nvSpPr>
          <p:cNvPr id="11" name="TextBox 10"/>
          <p:cNvSpPr txBox="1"/>
          <p:nvPr/>
        </p:nvSpPr>
        <p:spPr>
          <a:xfrm>
            <a:off x="3053762" y="3581400"/>
            <a:ext cx="1048754" cy="246221"/>
          </a:xfrm>
          <a:prstGeom prst="rect">
            <a:avLst/>
          </a:prstGeom>
          <a:noFill/>
          <a:effectLst>
            <a:glow rad="63500">
              <a:schemeClr val="accent5">
                <a:satMod val="175000"/>
                <a:alpha val="40000"/>
              </a:schemeClr>
            </a:glow>
          </a:effectLst>
        </p:spPr>
        <p:txBody>
          <a:bodyPr wrap="square" rtlCol="0">
            <a:spAutoFit/>
          </a:bodyPr>
          <a:lstStyle/>
          <a:p>
            <a:r>
              <a:rPr lang="en-US" sz="1000" b="1" dirty="0" smtClean="0">
                <a:solidFill>
                  <a:schemeClr val="bg1"/>
                </a:solidFill>
                <a:effectLst>
                  <a:glow rad="63500">
                    <a:schemeClr val="accent5">
                      <a:satMod val="175000"/>
                      <a:alpha val="40000"/>
                    </a:schemeClr>
                  </a:glow>
                  <a:outerShdw blurRad="38100" dist="38100" dir="2700000" algn="tl">
                    <a:srgbClr val="000000">
                      <a:alpha val="43137"/>
                    </a:srgbClr>
                  </a:outerShdw>
                </a:effectLst>
                <a:latin typeface="Verdana" pitchFamily="34" charset="0"/>
                <a:ea typeface="Verdana" pitchFamily="34" charset="0"/>
                <a:cs typeface="Verdana" pitchFamily="34" charset="0"/>
              </a:rPr>
              <a:t>Thailand</a:t>
            </a:r>
            <a:endParaRPr lang="en-US" sz="1000" b="1" dirty="0">
              <a:solidFill>
                <a:schemeClr val="bg1"/>
              </a:solidFill>
              <a:effectLst>
                <a:glow rad="63500">
                  <a:schemeClr val="accent5">
                    <a:satMod val="175000"/>
                    <a:alpha val="40000"/>
                  </a:schemeClr>
                </a:glow>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12" name="TextBox 11"/>
          <p:cNvSpPr txBox="1"/>
          <p:nvPr/>
        </p:nvSpPr>
        <p:spPr>
          <a:xfrm>
            <a:off x="3276600" y="3827621"/>
            <a:ext cx="1048754" cy="246221"/>
          </a:xfrm>
          <a:prstGeom prst="rect">
            <a:avLst/>
          </a:prstGeom>
          <a:noFill/>
        </p:spPr>
        <p:txBody>
          <a:bodyPr wrap="square" rtlCol="0">
            <a:spAutoFit/>
          </a:bodyPr>
          <a:lstStyle/>
          <a:p>
            <a:r>
              <a:rPr lang="en-US" sz="1000" b="1" dirty="0" smtClean="0">
                <a:solidFill>
                  <a:schemeClr val="bg1"/>
                </a:solidFill>
                <a:effectLst>
                  <a:glow rad="63500">
                    <a:schemeClr val="accent5">
                      <a:satMod val="175000"/>
                      <a:alpha val="40000"/>
                    </a:schemeClr>
                  </a:glow>
                  <a:outerShdw blurRad="38100" dist="38100" dir="2700000" algn="tl">
                    <a:srgbClr val="000000">
                      <a:alpha val="43137"/>
                    </a:srgbClr>
                  </a:outerShdw>
                </a:effectLst>
                <a:latin typeface="Verdana" pitchFamily="34" charset="0"/>
                <a:ea typeface="Verdana" pitchFamily="34" charset="0"/>
                <a:cs typeface="Verdana" pitchFamily="34" charset="0"/>
              </a:rPr>
              <a:t>Cambodia</a:t>
            </a:r>
            <a:endParaRPr lang="en-US" sz="1000" b="1" dirty="0">
              <a:solidFill>
                <a:schemeClr val="bg1"/>
              </a:solidFill>
              <a:effectLst>
                <a:glow rad="63500">
                  <a:schemeClr val="accent5">
                    <a:satMod val="175000"/>
                    <a:alpha val="40000"/>
                  </a:schemeClr>
                </a:glow>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15" name="TextBox 14"/>
          <p:cNvSpPr txBox="1"/>
          <p:nvPr/>
        </p:nvSpPr>
        <p:spPr>
          <a:xfrm rot="599852">
            <a:off x="2811815" y="4759872"/>
            <a:ext cx="989162" cy="253916"/>
          </a:xfrm>
          <a:prstGeom prst="rect">
            <a:avLst/>
          </a:prstGeom>
          <a:solidFill>
            <a:schemeClr val="accent5">
              <a:lumMod val="20000"/>
              <a:lumOff val="80000"/>
            </a:schemeClr>
          </a:solidFill>
          <a:effectLst>
            <a:softEdge rad="63500"/>
          </a:effectLst>
        </p:spPr>
        <p:txBody>
          <a:bodyPr wrap="square" rtlCol="0">
            <a:spAutoFit/>
          </a:bodyPr>
          <a:lstStyle/>
          <a:p>
            <a:r>
              <a:rPr lang="en-US" sz="1000" b="1" dirty="0" smtClean="0">
                <a:latin typeface="Verdana" pitchFamily="34" charset="0"/>
                <a:ea typeface="Verdana" pitchFamily="34" charset="0"/>
                <a:cs typeface="Verdana" pitchFamily="34" charset="0"/>
              </a:rPr>
              <a:t>Singapore</a:t>
            </a:r>
            <a:endParaRPr lang="en-US" sz="1000" b="1" dirty="0">
              <a:latin typeface="Verdana" pitchFamily="34" charset="0"/>
              <a:ea typeface="Verdana" pitchFamily="34" charset="0"/>
              <a:cs typeface="Verdana" pitchFamily="34" charset="0"/>
            </a:endParaRPr>
          </a:p>
        </p:txBody>
      </p:sp>
      <p:sp>
        <p:nvSpPr>
          <p:cNvPr id="16" name="TextBox 15"/>
          <p:cNvSpPr txBox="1"/>
          <p:nvPr/>
        </p:nvSpPr>
        <p:spPr>
          <a:xfrm>
            <a:off x="2529385" y="3065696"/>
            <a:ext cx="1048754" cy="246221"/>
          </a:xfrm>
          <a:prstGeom prst="rect">
            <a:avLst/>
          </a:prstGeom>
          <a:noFill/>
          <a:effectLst>
            <a:glow rad="63500">
              <a:schemeClr val="accent5">
                <a:satMod val="175000"/>
                <a:alpha val="40000"/>
              </a:schemeClr>
            </a:glow>
          </a:effectLst>
        </p:spPr>
        <p:txBody>
          <a:bodyPr wrap="square" rtlCol="0">
            <a:spAutoFit/>
          </a:bodyPr>
          <a:lstStyle/>
          <a:p>
            <a:r>
              <a:rPr lang="en-US" sz="1000" b="1" dirty="0" smtClean="0">
                <a:solidFill>
                  <a:schemeClr val="bg1"/>
                </a:solidFill>
                <a:effectLst>
                  <a:glow rad="63500">
                    <a:schemeClr val="accent5">
                      <a:satMod val="175000"/>
                      <a:alpha val="40000"/>
                    </a:schemeClr>
                  </a:glow>
                  <a:outerShdw blurRad="38100" dist="38100" dir="2700000" algn="tl">
                    <a:srgbClr val="000000">
                      <a:alpha val="43137"/>
                    </a:srgbClr>
                  </a:outerShdw>
                </a:effectLst>
                <a:latin typeface="Verdana" pitchFamily="34" charset="0"/>
                <a:ea typeface="Verdana" pitchFamily="34" charset="0"/>
                <a:cs typeface="Verdana" pitchFamily="34" charset="0"/>
              </a:rPr>
              <a:t>Myanmar</a:t>
            </a:r>
            <a:endParaRPr lang="en-US" sz="1000" b="1" dirty="0">
              <a:solidFill>
                <a:schemeClr val="bg1"/>
              </a:solidFill>
              <a:effectLst>
                <a:glow rad="63500">
                  <a:schemeClr val="accent5">
                    <a:satMod val="175000"/>
                    <a:alpha val="40000"/>
                  </a:schemeClr>
                </a:glow>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9" name="Rectangle 8"/>
          <p:cNvSpPr/>
          <p:nvPr/>
        </p:nvSpPr>
        <p:spPr>
          <a:xfrm>
            <a:off x="4729667" y="5715000"/>
            <a:ext cx="1236801" cy="152400"/>
          </a:xfrm>
          <a:prstGeom prst="rect">
            <a:avLst/>
          </a:prstGeom>
          <a:solidFill>
            <a:srgbClr val="DAF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922654" y="5323130"/>
            <a:ext cx="1106561" cy="253916"/>
          </a:xfrm>
          <a:prstGeom prst="rect">
            <a:avLst/>
          </a:prstGeom>
          <a:noFill/>
        </p:spPr>
        <p:txBody>
          <a:bodyPr wrap="square" rtlCol="0">
            <a:spAutoFit/>
          </a:bodyPr>
          <a:lstStyle/>
          <a:p>
            <a:r>
              <a:rPr lang="en-US" sz="1050" b="1" dirty="0" smtClean="0">
                <a:latin typeface="Verdana" pitchFamily="34" charset="0"/>
                <a:ea typeface="Verdana" pitchFamily="34" charset="0"/>
                <a:cs typeface="Verdana" pitchFamily="34" charset="0"/>
              </a:rPr>
              <a:t>Indonesia</a:t>
            </a:r>
            <a:endParaRPr lang="en-US" sz="1050" b="1" dirty="0">
              <a:latin typeface="Verdana" pitchFamily="34" charset="0"/>
              <a:ea typeface="Verdana" pitchFamily="34" charset="0"/>
              <a:cs typeface="Verdana" pitchFamily="34" charset="0"/>
            </a:endParaRPr>
          </a:p>
        </p:txBody>
      </p:sp>
      <p:sp>
        <p:nvSpPr>
          <p:cNvPr id="18" name="Rectangle 17"/>
          <p:cNvSpPr/>
          <p:nvPr/>
        </p:nvSpPr>
        <p:spPr>
          <a:xfrm>
            <a:off x="0" y="0"/>
            <a:ext cx="9144000" cy="1935875"/>
          </a:xfrm>
          <a:prstGeom prst="rect">
            <a:avLst/>
          </a:prstGeom>
          <a:solidFill>
            <a:schemeClr val="tx2">
              <a:lumMod val="20000"/>
              <a:lumOff val="80000"/>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3628423" y="4411106"/>
            <a:ext cx="1029523" cy="564931"/>
          </a:xfrm>
          <a:custGeom>
            <a:avLst/>
            <a:gdLst>
              <a:gd name="connsiteX0" fmla="*/ 645865 w 1029523"/>
              <a:gd name="connsiteY0" fmla="*/ 22671 h 564931"/>
              <a:gd name="connsiteX1" fmla="*/ 1018005 w 1029523"/>
              <a:gd name="connsiteY1" fmla="*/ 22671 h 564931"/>
              <a:gd name="connsiteX2" fmla="*/ 922312 w 1029523"/>
              <a:gd name="connsiteY2" fmla="*/ 224689 h 564931"/>
              <a:gd name="connsiteX3" fmla="*/ 794721 w 1029523"/>
              <a:gd name="connsiteY3" fmla="*/ 309750 h 564931"/>
              <a:gd name="connsiteX4" fmla="*/ 784089 w 1029523"/>
              <a:gd name="connsiteY4" fmla="*/ 394810 h 564931"/>
              <a:gd name="connsiteX5" fmla="*/ 667130 w 1029523"/>
              <a:gd name="connsiteY5" fmla="*/ 426708 h 564931"/>
              <a:gd name="connsiteX6" fmla="*/ 635233 w 1029523"/>
              <a:gd name="connsiteY6" fmla="*/ 490503 h 564931"/>
              <a:gd name="connsiteX7" fmla="*/ 613968 w 1029523"/>
              <a:gd name="connsiteY7" fmla="*/ 533034 h 564931"/>
              <a:gd name="connsiteX8" fmla="*/ 486377 w 1029523"/>
              <a:gd name="connsiteY8" fmla="*/ 564931 h 564931"/>
              <a:gd name="connsiteX9" fmla="*/ 39810 w 1029523"/>
              <a:gd name="connsiteY9" fmla="*/ 533034 h 564931"/>
              <a:gd name="connsiteX10" fmla="*/ 39810 w 1029523"/>
              <a:gd name="connsiteY10" fmla="*/ 458606 h 564931"/>
              <a:gd name="connsiteX11" fmla="*/ 199298 w 1029523"/>
              <a:gd name="connsiteY11" fmla="*/ 362913 h 564931"/>
              <a:gd name="connsiteX12" fmla="*/ 114237 w 1029523"/>
              <a:gd name="connsiteY12" fmla="*/ 394810 h 564931"/>
              <a:gd name="connsiteX13" fmla="*/ 167400 w 1029523"/>
              <a:gd name="connsiteY13" fmla="*/ 182159 h 564931"/>
              <a:gd name="connsiteX14" fmla="*/ 645865 w 1029523"/>
              <a:gd name="connsiteY14" fmla="*/ 22671 h 56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29523" h="564931">
                <a:moveTo>
                  <a:pt x="645865" y="22671"/>
                </a:moveTo>
                <a:cubicBezTo>
                  <a:pt x="787632" y="-3910"/>
                  <a:pt x="971931" y="-10999"/>
                  <a:pt x="1018005" y="22671"/>
                </a:cubicBezTo>
                <a:cubicBezTo>
                  <a:pt x="1064079" y="56341"/>
                  <a:pt x="959526" y="176842"/>
                  <a:pt x="922312" y="224689"/>
                </a:cubicBezTo>
                <a:cubicBezTo>
                  <a:pt x="885098" y="272536"/>
                  <a:pt x="817758" y="281397"/>
                  <a:pt x="794721" y="309750"/>
                </a:cubicBezTo>
                <a:cubicBezTo>
                  <a:pt x="771684" y="338104"/>
                  <a:pt x="805354" y="375317"/>
                  <a:pt x="784089" y="394810"/>
                </a:cubicBezTo>
                <a:cubicBezTo>
                  <a:pt x="762824" y="414303"/>
                  <a:pt x="691939" y="410759"/>
                  <a:pt x="667130" y="426708"/>
                </a:cubicBezTo>
                <a:cubicBezTo>
                  <a:pt x="642321" y="442657"/>
                  <a:pt x="635233" y="490503"/>
                  <a:pt x="635233" y="490503"/>
                </a:cubicBezTo>
                <a:cubicBezTo>
                  <a:pt x="626373" y="508224"/>
                  <a:pt x="638777" y="520629"/>
                  <a:pt x="613968" y="533034"/>
                </a:cubicBezTo>
                <a:cubicBezTo>
                  <a:pt x="589159" y="545439"/>
                  <a:pt x="582070" y="564931"/>
                  <a:pt x="486377" y="564931"/>
                </a:cubicBezTo>
                <a:cubicBezTo>
                  <a:pt x="390684" y="564931"/>
                  <a:pt x="114238" y="550755"/>
                  <a:pt x="39810" y="533034"/>
                </a:cubicBezTo>
                <a:cubicBezTo>
                  <a:pt x="-34618" y="515313"/>
                  <a:pt x="13229" y="486959"/>
                  <a:pt x="39810" y="458606"/>
                </a:cubicBezTo>
                <a:cubicBezTo>
                  <a:pt x="66391" y="430253"/>
                  <a:pt x="186894" y="373546"/>
                  <a:pt x="199298" y="362913"/>
                </a:cubicBezTo>
                <a:cubicBezTo>
                  <a:pt x="211702" y="352280"/>
                  <a:pt x="119553" y="424936"/>
                  <a:pt x="114237" y="394810"/>
                </a:cubicBezTo>
                <a:cubicBezTo>
                  <a:pt x="108921" y="364684"/>
                  <a:pt x="73479" y="244182"/>
                  <a:pt x="167400" y="182159"/>
                </a:cubicBezTo>
                <a:cubicBezTo>
                  <a:pt x="261321" y="120136"/>
                  <a:pt x="504098" y="49252"/>
                  <a:pt x="645865" y="22671"/>
                </a:cubicBezTo>
                <a:close/>
              </a:path>
            </a:pathLst>
          </a:custGeom>
          <a:solidFill>
            <a:srgbClr val="DBF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rot="753703">
            <a:off x="3954440" y="4495040"/>
            <a:ext cx="685799" cy="253916"/>
          </a:xfrm>
          <a:prstGeom prst="rect">
            <a:avLst/>
          </a:prstGeom>
          <a:solidFill>
            <a:schemeClr val="accent5">
              <a:lumMod val="20000"/>
              <a:lumOff val="80000"/>
            </a:schemeClr>
          </a:solidFill>
          <a:effectLst>
            <a:softEdge rad="63500"/>
          </a:effectLst>
        </p:spPr>
        <p:txBody>
          <a:bodyPr wrap="square" rtlCol="0">
            <a:spAutoFit/>
          </a:bodyPr>
          <a:lstStyle/>
          <a:p>
            <a:r>
              <a:rPr lang="en-US" sz="1050" b="1" dirty="0" smtClean="0">
                <a:latin typeface="Verdana" pitchFamily="34" charset="0"/>
                <a:ea typeface="Verdana" pitchFamily="34" charset="0"/>
                <a:cs typeface="Verdana" pitchFamily="34" charset="0"/>
              </a:rPr>
              <a:t>Brunei</a:t>
            </a:r>
            <a:endParaRPr lang="en-US" sz="1050" b="1" dirty="0">
              <a:latin typeface="Verdana" pitchFamily="34" charset="0"/>
              <a:ea typeface="Verdana" pitchFamily="34" charset="0"/>
              <a:cs typeface="Verdana" pitchFamily="34" charset="0"/>
            </a:endParaRPr>
          </a:p>
        </p:txBody>
      </p:sp>
      <p:sp>
        <p:nvSpPr>
          <p:cNvPr id="22" name="TextBox 21"/>
          <p:cNvSpPr txBox="1"/>
          <p:nvPr/>
        </p:nvSpPr>
        <p:spPr>
          <a:xfrm>
            <a:off x="3477576" y="4670103"/>
            <a:ext cx="847778" cy="253916"/>
          </a:xfrm>
          <a:prstGeom prst="rect">
            <a:avLst/>
          </a:prstGeom>
          <a:solidFill>
            <a:schemeClr val="accent5">
              <a:lumMod val="20000"/>
              <a:lumOff val="80000"/>
            </a:schemeClr>
          </a:solidFill>
          <a:effectLst>
            <a:softEdge rad="63500"/>
          </a:effectLst>
        </p:spPr>
        <p:txBody>
          <a:bodyPr wrap="square" rtlCol="0">
            <a:spAutoFit/>
          </a:bodyPr>
          <a:lstStyle/>
          <a:p>
            <a:r>
              <a:rPr lang="en-US" sz="1050" b="1" dirty="0" smtClean="0">
                <a:latin typeface="Verdana" pitchFamily="34" charset="0"/>
                <a:ea typeface="Verdana" pitchFamily="34" charset="0"/>
                <a:cs typeface="Verdana" pitchFamily="34" charset="0"/>
              </a:rPr>
              <a:t>Malaysia</a:t>
            </a:r>
            <a:endParaRPr lang="en-US" sz="1050" b="1" dirty="0">
              <a:latin typeface="Verdana" pitchFamily="34" charset="0"/>
              <a:ea typeface="Verdana" pitchFamily="34" charset="0"/>
              <a:cs typeface="Verdana" pitchFamily="34" charset="0"/>
            </a:endParaRP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Tree>
    <p:extLst>
      <p:ext uri="{BB962C8B-B14F-4D97-AF65-F5344CB8AC3E}">
        <p14:creationId xmlns:p14="http://schemas.microsoft.com/office/powerpoint/2010/main" val="12748777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8839200" cy="5262979"/>
          </a:xfrm>
          <a:prstGeom prst="rect">
            <a:avLst/>
          </a:prstGeom>
          <a:noFill/>
        </p:spPr>
        <p:txBody>
          <a:bodyPr wrap="square" rtlCol="0">
            <a:spAutoFit/>
          </a:bodyPr>
          <a:lstStyle/>
          <a:p>
            <a:pPr algn="ctr"/>
            <a:r>
              <a:rPr lang="en-US" sz="3200" b="1" dirty="0" smtClean="0">
                <a:latin typeface="Verdana" pitchFamily="34" charset="0"/>
                <a:ea typeface="Verdana" pitchFamily="34" charset="0"/>
                <a:cs typeface="Verdana" pitchFamily="34" charset="0"/>
              </a:rPr>
              <a:t>Committed unavoidable global warming is several times</a:t>
            </a:r>
          </a:p>
          <a:p>
            <a:pPr algn="ctr"/>
            <a:r>
              <a:rPr lang="en-US" sz="3200" b="1" dirty="0" smtClean="0">
                <a:latin typeface="Verdana" pitchFamily="34" charset="0"/>
                <a:ea typeface="Verdana" pitchFamily="34" charset="0"/>
                <a:cs typeface="Verdana" pitchFamily="34" charset="0"/>
              </a:rPr>
              <a:t>today’s warming.</a:t>
            </a:r>
          </a:p>
          <a:p>
            <a:endParaRPr lang="en-US" sz="2400" b="1" dirty="0" smtClean="0">
              <a:latin typeface="Verdana" pitchFamily="34" charset="0"/>
              <a:ea typeface="Verdana" pitchFamily="34" charset="0"/>
              <a:cs typeface="Verdana" pitchFamily="34" charset="0"/>
            </a:endParaRPr>
          </a:p>
          <a:p>
            <a:r>
              <a:rPr lang="en-US" sz="3200" b="1" dirty="0" smtClean="0">
                <a:latin typeface="Verdana" pitchFamily="34" charset="0"/>
                <a:ea typeface="Verdana" pitchFamily="34" charset="0"/>
                <a:cs typeface="Verdana" pitchFamily="34" charset="0"/>
              </a:rPr>
              <a:t>It is a food emergency, affecting the world and </a:t>
            </a:r>
            <a:r>
              <a:rPr lang="en-US" sz="3200" b="1" u="sng" dirty="0" smtClean="0">
                <a:latin typeface="Verdana" pitchFamily="34" charset="0"/>
                <a:ea typeface="Verdana" pitchFamily="34" charset="0"/>
                <a:cs typeface="Verdana" pitchFamily="34" charset="0"/>
              </a:rPr>
              <a:t>all</a:t>
            </a:r>
            <a:r>
              <a:rPr lang="en-US" sz="3200" b="1" dirty="0" smtClean="0">
                <a:latin typeface="Verdana" pitchFamily="34" charset="0"/>
                <a:ea typeface="Verdana" pitchFamily="34" charset="0"/>
                <a:cs typeface="Verdana" pitchFamily="34" charset="0"/>
              </a:rPr>
              <a:t> major </a:t>
            </a:r>
            <a:r>
              <a:rPr lang="en-US" sz="3200" b="1" dirty="0" smtClean="0">
                <a:latin typeface="Verdana" pitchFamily="34" charset="0"/>
                <a:ea typeface="Verdana" pitchFamily="34" charset="0"/>
                <a:cs typeface="Verdana" pitchFamily="34" charset="0"/>
              </a:rPr>
              <a:t>food-producing </a:t>
            </a:r>
            <a:r>
              <a:rPr lang="en-US" sz="3200" b="1" dirty="0" smtClean="0">
                <a:latin typeface="Verdana" pitchFamily="34" charset="0"/>
                <a:ea typeface="Verdana" pitchFamily="34" charset="0"/>
                <a:cs typeface="Verdana" pitchFamily="34" charset="0"/>
              </a:rPr>
              <a:t>regions.</a:t>
            </a:r>
          </a:p>
          <a:p>
            <a:endParaRPr lang="en-US" sz="2400" b="1" dirty="0">
              <a:latin typeface="Verdana" pitchFamily="34" charset="0"/>
              <a:ea typeface="Verdana" pitchFamily="34" charset="0"/>
              <a:cs typeface="Verdana" pitchFamily="34" charset="0"/>
            </a:endParaRPr>
          </a:p>
          <a:p>
            <a:r>
              <a:rPr lang="en-US" sz="3200" b="1" dirty="0" smtClean="0">
                <a:latin typeface="Verdana" pitchFamily="34" charset="0"/>
                <a:ea typeface="Verdana" pitchFamily="34" charset="0"/>
                <a:cs typeface="Verdana" pitchFamily="34" charset="0"/>
              </a:rPr>
              <a:t>This can only be mitigated or adapted to by a united global emergency response. </a:t>
            </a:r>
          </a:p>
        </p:txBody>
      </p:sp>
      <p:pic>
        <p:nvPicPr>
          <p:cNvPr id="3" name="Picture 2" descr="C:\Users\peter\Desktop\illustrations\banner  12.png"/>
          <p:cNvPicPr>
            <a:picLocks noChangeAspect="1" noChangeArrowheads="1"/>
          </p:cNvPicPr>
          <p:nvPr/>
        </p:nvPicPr>
        <p:blipFill rotWithShape="1">
          <a:blip r:embed="rId2">
            <a:extLst>
              <a:ext uri="{28A0092B-C50C-407E-A947-70E740481C1C}">
                <a14:useLocalDpi xmlns:a14="http://schemas.microsoft.com/office/drawing/2010/main" val="0"/>
              </a:ext>
            </a:extLst>
          </a:blip>
          <a:srcRect l="2820" r="79207" b="32192"/>
          <a:stretch/>
        </p:blipFill>
        <p:spPr bwMode="auto">
          <a:xfrm>
            <a:off x="7162800" y="4953000"/>
            <a:ext cx="1828800" cy="17422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5562600"/>
            <a:ext cx="6765995" cy="1077218"/>
          </a:xfrm>
          <a:prstGeom prst="rect">
            <a:avLst/>
          </a:prstGeom>
          <a:noFill/>
        </p:spPr>
        <p:txBody>
          <a:bodyPr wrap="none" rtlCol="0">
            <a:spAutoFit/>
          </a:bodyPr>
          <a:lstStyle/>
          <a:p>
            <a:pPr algn="ctr"/>
            <a:r>
              <a:rPr lang="en-US" sz="3200" b="1" dirty="0" smtClean="0">
                <a:latin typeface="Verdana" pitchFamily="34" charset="0"/>
                <a:ea typeface="Verdana" pitchFamily="34" charset="0"/>
                <a:cs typeface="Verdana" pitchFamily="34" charset="0"/>
              </a:rPr>
              <a:t>We are all in this emergency</a:t>
            </a:r>
          </a:p>
          <a:p>
            <a:pPr algn="ctr"/>
            <a:r>
              <a:rPr lang="en-US" sz="3200" b="1" dirty="0" smtClean="0">
                <a:latin typeface="Verdana" pitchFamily="34" charset="0"/>
                <a:ea typeface="Verdana" pitchFamily="34" charset="0"/>
                <a:cs typeface="Verdana" pitchFamily="34" charset="0"/>
              </a:rPr>
              <a:t>together.  </a:t>
            </a:r>
          </a:p>
        </p:txBody>
      </p:sp>
    </p:spTree>
    <p:extLst>
      <p:ext uri="{BB962C8B-B14F-4D97-AF65-F5344CB8AC3E}">
        <p14:creationId xmlns:p14="http://schemas.microsoft.com/office/powerpoint/2010/main" val="3628017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eter\Desktop\illustrations\banner  12.png"/>
          <p:cNvPicPr>
            <a:picLocks noChangeAspect="1" noChangeArrowheads="1"/>
          </p:cNvPicPr>
          <p:nvPr/>
        </p:nvPicPr>
        <p:blipFill>
          <a:blip r:embed="rId2">
            <a:extLst>
              <a:ext uri="{28A0092B-C50C-407E-A947-70E740481C1C}">
                <a14:useLocalDpi xmlns:a14="http://schemas.microsoft.com/office/drawing/2010/main" val="0"/>
              </a:ext>
            </a:extLst>
          </a:blip>
          <a:srcRect r="637"/>
          <a:stretch>
            <a:fillRect/>
          </a:stretch>
        </p:blipFill>
        <p:spPr bwMode="auto">
          <a:xfrm>
            <a:off x="0" y="-76200"/>
            <a:ext cx="9161533" cy="17129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2589073"/>
            <a:ext cx="9144001" cy="1754327"/>
          </a:xfrm>
          <a:prstGeom prst="rect">
            <a:avLst/>
          </a:prstGeom>
          <a:noFill/>
        </p:spPr>
        <p:txBody>
          <a:bodyPr wrap="square" rtlCol="0">
            <a:spAutoFit/>
          </a:bodyPr>
          <a:lstStyle/>
          <a:p>
            <a:pPr algn="ctr"/>
            <a:r>
              <a:rPr lang="en-US" sz="3600" b="1" dirty="0" smtClean="0">
                <a:latin typeface="Verdana"/>
                <a:cs typeface="Verdana"/>
              </a:rPr>
              <a:t>Today is a committed</a:t>
            </a:r>
          </a:p>
          <a:p>
            <a:pPr algn="ctr"/>
            <a:r>
              <a:rPr lang="en-US" sz="3600" b="1" dirty="0" smtClean="0">
                <a:latin typeface="Verdana"/>
                <a:cs typeface="Verdana"/>
              </a:rPr>
              <a:t>global climate change</a:t>
            </a:r>
          </a:p>
          <a:p>
            <a:pPr algn="ctr"/>
            <a:r>
              <a:rPr lang="en-US" sz="3600" b="1" dirty="0" smtClean="0">
                <a:latin typeface="Verdana"/>
                <a:cs typeface="Verdana"/>
              </a:rPr>
              <a:t>food security emergency</a:t>
            </a:r>
            <a:endParaRPr lang="en-US" sz="3600" b="1" dirty="0">
              <a:latin typeface="Verdana"/>
              <a:cs typeface="Verdana"/>
            </a:endParaRPr>
          </a:p>
        </p:txBody>
      </p:sp>
    </p:spTree>
    <p:extLst>
      <p:ext uri="{BB962C8B-B14F-4D97-AF65-F5344CB8AC3E}">
        <p14:creationId xmlns:p14="http://schemas.microsoft.com/office/powerpoint/2010/main" val="9526040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30187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82" y="2044987"/>
            <a:ext cx="9136117" cy="584775"/>
          </a:xfrm>
          <a:prstGeom prst="rect">
            <a:avLst/>
          </a:prstGeom>
          <a:noFill/>
        </p:spPr>
        <p:txBody>
          <a:bodyPr wrap="square" rtlCol="0">
            <a:spAutoFit/>
          </a:bodyPr>
          <a:lstStyle/>
          <a:p>
            <a:pPr algn="ctr"/>
            <a:r>
              <a:rPr lang="en-US" sz="3200" b="1" dirty="0" smtClean="0">
                <a:latin typeface="Verdana" pitchFamily="34" charset="0"/>
                <a:ea typeface="Verdana" pitchFamily="34" charset="0"/>
                <a:cs typeface="Verdana" pitchFamily="34" charset="0"/>
              </a:rPr>
              <a:t>More supporting material</a:t>
            </a:r>
            <a:endParaRPr lang="en-US" sz="3200"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940103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descr="C:\Users\peter\Desktop\climate\Betts 4C 2012 vers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742948"/>
            <a:ext cx="8152829" cy="61146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71600" y="1644134"/>
            <a:ext cx="5943600" cy="369332"/>
          </a:xfrm>
          <a:prstGeom prst="rect">
            <a:avLst/>
          </a:prstGeom>
          <a:noFill/>
        </p:spPr>
        <p:txBody>
          <a:bodyPr wrap="square" rtlCol="0">
            <a:spAutoFit/>
          </a:bodyPr>
          <a:lstStyle/>
          <a:p>
            <a:r>
              <a:rPr lang="en-US" dirty="0" smtClean="0">
                <a:latin typeface="Verdana" pitchFamily="34" charset="0"/>
                <a:ea typeface="Verdana" pitchFamily="34" charset="0"/>
                <a:cs typeface="Verdana" pitchFamily="34" charset="0"/>
              </a:rPr>
              <a:t>A1FI with terrestrial (only) carbon feedback</a:t>
            </a:r>
            <a:endParaRPr lang="en-US"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3162046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eter\Desktop\climate\Temps\betts a1f1 ref.png"/>
          <p:cNvPicPr>
            <a:picLocks noChangeAspect="1" noChangeArrowheads="1"/>
          </p:cNvPicPr>
          <p:nvPr/>
        </p:nvPicPr>
        <p:blipFill rotWithShape="1">
          <a:blip r:embed="rId2">
            <a:extLst>
              <a:ext uri="{28A0092B-C50C-407E-A947-70E740481C1C}">
                <a14:useLocalDpi xmlns:a14="http://schemas.microsoft.com/office/drawing/2010/main" val="0"/>
              </a:ext>
            </a:extLst>
          </a:blip>
          <a:srcRect b="23905"/>
          <a:stretch/>
        </p:blipFill>
        <p:spPr bwMode="auto">
          <a:xfrm>
            <a:off x="-36786" y="76414"/>
            <a:ext cx="9142858" cy="54859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peter\Desktop\climate\Temps\betts a1f1 ref.png"/>
          <p:cNvPicPr>
            <a:picLocks noChangeAspect="1" noChangeArrowheads="1"/>
          </p:cNvPicPr>
          <p:nvPr/>
        </p:nvPicPr>
        <p:blipFill rotWithShape="1">
          <a:blip r:embed="rId2">
            <a:extLst>
              <a:ext uri="{28A0092B-C50C-407E-A947-70E740481C1C}">
                <a14:useLocalDpi xmlns:a14="http://schemas.microsoft.com/office/drawing/2010/main" val="0"/>
              </a:ext>
            </a:extLst>
          </a:blip>
          <a:srcRect t="75252" b="7045"/>
          <a:stretch/>
        </p:blipFill>
        <p:spPr bwMode="auto">
          <a:xfrm>
            <a:off x="762000" y="5688513"/>
            <a:ext cx="7771829" cy="103190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5255" y="114849"/>
            <a:ext cx="8958926" cy="861774"/>
          </a:xfrm>
          <a:prstGeom prst="rect">
            <a:avLst/>
          </a:prstGeom>
          <a:solidFill>
            <a:schemeClr val="bg1"/>
          </a:solidFill>
        </p:spPr>
        <p:txBody>
          <a:bodyPr wrap="square">
            <a:spAutoFit/>
          </a:bodyPr>
          <a:lstStyle/>
          <a:p>
            <a:pPr algn="ctr"/>
            <a:r>
              <a:rPr lang="en-US" sz="1400" dirty="0">
                <a:latin typeface="Verdana" pitchFamily="34" charset="0"/>
                <a:ea typeface="Verdana" pitchFamily="34" charset="0"/>
                <a:cs typeface="Verdana" pitchFamily="34" charset="0"/>
              </a:rPr>
              <a:t>When could global warming reach 4°C? Richard A. Betts et al </a:t>
            </a:r>
            <a:r>
              <a:rPr lang="fr-FR" sz="1400" i="1" dirty="0">
                <a:latin typeface="Verdana" pitchFamily="34" charset="0"/>
                <a:ea typeface="Verdana" pitchFamily="34" charset="0"/>
                <a:cs typeface="Verdana" pitchFamily="34" charset="0"/>
              </a:rPr>
              <a:t>Phil. Trans. R. Soc. A </a:t>
            </a:r>
            <a:r>
              <a:rPr lang="fr-FR" sz="1400" dirty="0">
                <a:latin typeface="Verdana" pitchFamily="34" charset="0"/>
                <a:ea typeface="Verdana" pitchFamily="34" charset="0"/>
                <a:cs typeface="Verdana" pitchFamily="34" charset="0"/>
              </a:rPr>
              <a:t>2011</a:t>
            </a:r>
            <a:r>
              <a:rPr lang="fr-FR" sz="1400" dirty="0" smtClean="0">
                <a:latin typeface="Verdana" pitchFamily="34" charset="0"/>
                <a:ea typeface="Verdana" pitchFamily="34" charset="0"/>
                <a:cs typeface="Verdana" pitchFamily="34" charset="0"/>
              </a:rPr>
              <a:t>.</a:t>
            </a:r>
          </a:p>
          <a:p>
            <a:endParaRPr lang="fr-FR" dirty="0">
              <a:latin typeface="Verdana" pitchFamily="34" charset="0"/>
              <a:ea typeface="Verdana" pitchFamily="34" charset="0"/>
              <a:cs typeface="Verdana" pitchFamily="34" charset="0"/>
            </a:endParaRPr>
          </a:p>
          <a:p>
            <a:endParaRPr lang="en-US" dirty="0">
              <a:latin typeface="Verdana" pitchFamily="34" charset="0"/>
              <a:ea typeface="Verdana" pitchFamily="34" charset="0"/>
              <a:cs typeface="Verdana" pitchFamily="34" charset="0"/>
            </a:endParaRPr>
          </a:p>
        </p:txBody>
      </p:sp>
      <p:pic>
        <p:nvPicPr>
          <p:cNvPr id="6" name="Picture 2" descr="C:\Users\peter\Desktop\climate\Temps\betts a1f1 ref.png"/>
          <p:cNvPicPr>
            <a:picLocks noChangeAspect="1" noChangeArrowheads="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backgroundRemoval t="19861" b="62917" l="15000" r="94792">
                        <a14:foregroundMark x1="86354" y1="34306" x2="94479" y2="31250"/>
                        <a14:foregroundMark x1="91354" y1="32778" x2="93438" y2="20556"/>
                        <a14:foregroundMark x1="86979" y1="25556" x2="78021" y2="31250"/>
                        <a14:foregroundMark x1="77500" y1="31667" x2="72500" y2="35417"/>
                        <a14:foregroundMark x1="78958" y1="31528" x2="78542" y2="38056"/>
                        <a14:foregroundMark x1="72500" y1="35417" x2="66875" y2="40000"/>
                        <a14:foregroundMark x1="70313" y1="37778" x2="70417" y2="42639"/>
                        <a14:foregroundMark x1="67708" y1="39861" x2="62187" y2="44167"/>
                        <a14:foregroundMark x1="63958" y1="42917" x2="63750" y2="46389"/>
                        <a14:foregroundMark x1="62187" y1="43889" x2="56354" y2="49028"/>
                        <a14:foregroundMark x1="56146" y1="48750" x2="50625" y2="52222"/>
                        <a14:foregroundMark x1="50625" y1="52222" x2="51875" y2="54028"/>
                        <a14:foregroundMark x1="50833" y1="52083" x2="44271" y2="55139"/>
                        <a14:foregroundMark x1="44479" y1="55139" x2="36354" y2="57917"/>
                        <a14:foregroundMark x1="36875" y1="59028" x2="15104" y2="62917"/>
                        <a14:foregroundMark x1="93021" y1="23333" x2="94583" y2="23611"/>
                        <a14:foregroundMark x1="92917" y1="22778" x2="94792" y2="19861"/>
                        <a14:foregroundMark x1="91979" y1="22917" x2="94583" y2="21250"/>
                        <a14:foregroundMark x1="94583" y1="21250" x2="94479" y2="24306"/>
                      </a14:backgroundRemoval>
                    </a14:imgEffect>
                  </a14:imgLayer>
                </a14:imgProps>
              </a:ext>
              <a:ext uri="{28A0092B-C50C-407E-A947-70E740481C1C}">
                <a14:useLocalDpi xmlns:a14="http://schemas.microsoft.com/office/drawing/2010/main" val="0"/>
              </a:ext>
            </a:extLst>
          </a:blip>
          <a:srcRect l="14772" t="21536" r="4701" b="35384"/>
          <a:stretch/>
        </p:blipFill>
        <p:spPr bwMode="auto">
          <a:xfrm>
            <a:off x="1371600" y="1568670"/>
            <a:ext cx="7362498" cy="31058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533829" y="1521023"/>
            <a:ext cx="1097280" cy="523220"/>
          </a:xfrm>
          <a:prstGeom prst="rect">
            <a:avLst/>
          </a:prstGeom>
          <a:noFill/>
        </p:spPr>
        <p:txBody>
          <a:bodyPr wrap="square" rtlCol="0">
            <a:spAutoFit/>
          </a:bodyPr>
          <a:lstStyle/>
          <a:p>
            <a:r>
              <a:rPr lang="en-US" sz="1400" dirty="0" smtClean="0">
                <a:latin typeface="Verdana" pitchFamily="34" charset="0"/>
                <a:ea typeface="Verdana" pitchFamily="34" charset="0"/>
                <a:cs typeface="Verdana" pitchFamily="34" charset="0"/>
              </a:rPr>
              <a:t>10</a:t>
            </a:r>
            <a:r>
              <a:rPr lang="en-US" sz="1400" baseline="30000" dirty="0" smtClean="0">
                <a:latin typeface="Verdana" pitchFamily="34" charset="0"/>
                <a:ea typeface="Verdana" pitchFamily="34" charset="0"/>
                <a:cs typeface="Verdana" pitchFamily="34" charset="0"/>
              </a:rPr>
              <a:t>th</a:t>
            </a:r>
            <a:r>
              <a:rPr lang="en-US" sz="1400" dirty="0" smtClean="0">
                <a:latin typeface="Verdana" pitchFamily="34" charset="0"/>
                <a:ea typeface="Verdana" pitchFamily="34" charset="0"/>
                <a:cs typeface="Verdana" pitchFamily="34" charset="0"/>
              </a:rPr>
              <a:t> </a:t>
            </a:r>
          </a:p>
          <a:p>
            <a:r>
              <a:rPr lang="en-US" sz="1400" dirty="0" smtClean="0">
                <a:latin typeface="Verdana" pitchFamily="34" charset="0"/>
                <a:ea typeface="Verdana" pitchFamily="34" charset="0"/>
                <a:cs typeface="Verdana" pitchFamily="34" charset="0"/>
              </a:rPr>
              <a:t>%tile</a:t>
            </a:r>
            <a:endParaRPr lang="en-US" sz="1400" dirty="0">
              <a:latin typeface="Verdana" pitchFamily="34" charset="0"/>
              <a:ea typeface="Verdana" pitchFamily="34" charset="0"/>
              <a:cs typeface="Verdana" pitchFamily="34" charset="0"/>
            </a:endParaRPr>
          </a:p>
        </p:txBody>
      </p:sp>
      <p:sp>
        <p:nvSpPr>
          <p:cNvPr id="7" name="Rectangle 6"/>
          <p:cNvSpPr/>
          <p:nvPr/>
        </p:nvSpPr>
        <p:spPr>
          <a:xfrm>
            <a:off x="762000" y="3505200"/>
            <a:ext cx="4419600" cy="1371600"/>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762000" y="2819400"/>
            <a:ext cx="5486400" cy="2057400"/>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762000" y="2180896"/>
            <a:ext cx="6553200" cy="2695903"/>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514600" y="762000"/>
            <a:ext cx="43434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895350" y="1613356"/>
            <a:ext cx="6286500" cy="430887"/>
          </a:xfrm>
          <a:prstGeom prst="rect">
            <a:avLst/>
          </a:prstGeom>
          <a:noFill/>
        </p:spPr>
        <p:txBody>
          <a:bodyPr wrap="square" rtlCol="0">
            <a:spAutoFit/>
          </a:bodyPr>
          <a:lstStyle/>
          <a:p>
            <a:r>
              <a:rPr lang="en-US" sz="1050" dirty="0">
                <a:latin typeface="Verdana" pitchFamily="34" charset="0"/>
                <a:ea typeface="Verdana" pitchFamily="34" charset="0"/>
                <a:cs typeface="Verdana" pitchFamily="34" charset="0"/>
              </a:rPr>
              <a:t>The Impact of Global Warming on Marine Boundary Layer Clouds</a:t>
            </a:r>
          </a:p>
          <a:p>
            <a:r>
              <a:rPr lang="en-US" sz="1050" dirty="0">
                <a:latin typeface="Verdana" pitchFamily="34" charset="0"/>
                <a:ea typeface="Verdana" pitchFamily="34" charset="0"/>
                <a:cs typeface="Verdana" pitchFamily="34" charset="0"/>
              </a:rPr>
              <a:t>over the Eastern Pacific—A Regional Model </a:t>
            </a:r>
            <a:r>
              <a:rPr lang="en-US" sz="1050" dirty="0" smtClean="0">
                <a:latin typeface="Verdana" pitchFamily="34" charset="0"/>
                <a:ea typeface="Verdana" pitchFamily="34" charset="0"/>
                <a:cs typeface="Verdana" pitchFamily="34" charset="0"/>
              </a:rPr>
              <a:t>Study A. LAUER Climate  2010</a:t>
            </a:r>
            <a:endParaRPr lang="en-US" sz="1050" dirty="0">
              <a:latin typeface="Verdana" pitchFamily="34" charset="0"/>
              <a:ea typeface="Verdana" pitchFamily="34" charset="0"/>
              <a:cs typeface="Verdana" pitchFamily="34" charset="0"/>
            </a:endParaRPr>
          </a:p>
        </p:txBody>
      </p:sp>
      <p:sp>
        <p:nvSpPr>
          <p:cNvPr id="13" name="TextBox 12"/>
          <p:cNvSpPr txBox="1"/>
          <p:nvPr/>
        </p:nvSpPr>
        <p:spPr>
          <a:xfrm>
            <a:off x="952500" y="1137783"/>
            <a:ext cx="6172200" cy="430887"/>
          </a:xfrm>
          <a:prstGeom prst="rect">
            <a:avLst/>
          </a:prstGeom>
          <a:noFill/>
        </p:spPr>
        <p:txBody>
          <a:bodyPr wrap="square" rtlCol="0">
            <a:spAutoFit/>
          </a:bodyPr>
          <a:lstStyle/>
          <a:p>
            <a:r>
              <a:rPr lang="en-US" sz="1050" dirty="0">
                <a:latin typeface="Verdana" pitchFamily="34" charset="0"/>
                <a:ea typeface="Verdana" pitchFamily="34" charset="0"/>
                <a:cs typeface="Verdana" pitchFamily="34" charset="0"/>
              </a:rPr>
              <a:t>A Less Cloudy Future: The Role of Subtropical Subsidence in Climate </a:t>
            </a:r>
            <a:r>
              <a:rPr lang="en-US" sz="1050" dirty="0" smtClean="0">
                <a:latin typeface="Verdana" pitchFamily="34" charset="0"/>
                <a:ea typeface="Verdana" pitchFamily="34" charset="0"/>
                <a:cs typeface="Verdana" pitchFamily="34" charset="0"/>
              </a:rPr>
              <a:t>Sensitivity . </a:t>
            </a:r>
            <a:r>
              <a:rPr lang="en-US" sz="1050" dirty="0">
                <a:latin typeface="Verdana" pitchFamily="34" charset="0"/>
                <a:ea typeface="Verdana" pitchFamily="34" charset="0"/>
                <a:cs typeface="Verdana" pitchFamily="34" charset="0"/>
              </a:rPr>
              <a:t>Fasullo </a:t>
            </a:r>
            <a:r>
              <a:rPr lang="en-US" sz="1050" dirty="0" smtClean="0">
                <a:latin typeface="Verdana" pitchFamily="34" charset="0"/>
                <a:ea typeface="Verdana" pitchFamily="34" charset="0"/>
                <a:cs typeface="Verdana" pitchFamily="34" charset="0"/>
              </a:rPr>
              <a:t> K. Trenberth Science 2012</a:t>
            </a:r>
            <a:endParaRPr lang="en-US" sz="1050" dirty="0">
              <a:latin typeface="Verdana" pitchFamily="34" charset="0"/>
              <a:ea typeface="Verdana" pitchFamily="34" charset="0"/>
              <a:cs typeface="Verdana" pitchFamily="34" charset="0"/>
            </a:endParaRPr>
          </a:p>
        </p:txBody>
      </p:sp>
      <p:sp>
        <p:nvSpPr>
          <p:cNvPr id="14" name="TextBox 13"/>
          <p:cNvSpPr txBox="1"/>
          <p:nvPr/>
        </p:nvSpPr>
        <p:spPr>
          <a:xfrm>
            <a:off x="427005" y="690674"/>
            <a:ext cx="7223189" cy="307777"/>
          </a:xfrm>
          <a:prstGeom prst="rect">
            <a:avLst/>
          </a:prstGeom>
          <a:noFill/>
        </p:spPr>
        <p:txBody>
          <a:bodyPr wrap="square" rtlCol="0">
            <a:spAutoFit/>
          </a:bodyPr>
          <a:lstStyle/>
          <a:p>
            <a:r>
              <a:rPr lang="en-US" sz="1400" dirty="0" smtClean="0">
                <a:latin typeface="Verdana" pitchFamily="34" charset="0"/>
                <a:ea typeface="Verdana" pitchFamily="34" charset="0"/>
                <a:cs typeface="Verdana" pitchFamily="34" charset="0"/>
              </a:rPr>
              <a:t>Recent research indicates  climate  sensitivity at or above top IPCC range </a:t>
            </a:r>
            <a:endParaRPr lang="en-US" sz="1400" dirty="0">
              <a:latin typeface="Verdana" pitchFamily="34" charset="0"/>
              <a:ea typeface="Verdana" pitchFamily="34" charset="0"/>
              <a:cs typeface="Verdana" pitchFamily="34" charset="0"/>
            </a:endParaRPr>
          </a:p>
        </p:txBody>
      </p:sp>
      <p:cxnSp>
        <p:nvCxnSpPr>
          <p:cNvPr id="16" name="Straight Arrow Connector 15"/>
          <p:cNvCxnSpPr/>
          <p:nvPr/>
        </p:nvCxnSpPr>
        <p:spPr>
          <a:xfrm>
            <a:off x="7181850" y="844562"/>
            <a:ext cx="1351979" cy="6629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19655" y="3505200"/>
            <a:ext cx="990600" cy="369332"/>
          </a:xfrm>
          <a:prstGeom prst="rect">
            <a:avLst/>
          </a:prstGeom>
          <a:noFill/>
        </p:spPr>
        <p:txBody>
          <a:bodyPr wrap="square" rtlCol="0">
            <a:spAutoFit/>
          </a:bodyPr>
          <a:lstStyle/>
          <a:p>
            <a:r>
              <a:rPr lang="en-US" dirty="0" smtClean="0">
                <a:latin typeface="Verdana" pitchFamily="34" charset="0"/>
                <a:ea typeface="Verdana" pitchFamily="34" charset="0"/>
                <a:cs typeface="Verdana" pitchFamily="34" charset="0"/>
              </a:rPr>
              <a:t>2045</a:t>
            </a:r>
            <a:endParaRPr lang="en-US"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554320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C:\Users\peter\Desktop\food\cr.png"/>
          <p:cNvPicPr>
            <a:picLocks noChangeAspect="1" noChangeArrowheads="1"/>
          </p:cNvPicPr>
          <p:nvPr/>
        </p:nvPicPr>
        <p:blipFill rotWithShape="1">
          <a:blip r:embed="rId2">
            <a:extLst>
              <a:ext uri="{28A0092B-C50C-407E-A947-70E740481C1C}">
                <a14:useLocalDpi xmlns:a14="http://schemas.microsoft.com/office/drawing/2010/main" val="0"/>
              </a:ext>
            </a:extLst>
          </a:blip>
          <a:srcRect t="2286" r="11100" b="5125"/>
          <a:stretch/>
        </p:blipFill>
        <p:spPr bwMode="auto">
          <a:xfrm>
            <a:off x="609599" y="685800"/>
            <a:ext cx="7901707" cy="6172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548" y="0"/>
            <a:ext cx="9144000" cy="400110"/>
          </a:xfrm>
          <a:prstGeom prst="rect">
            <a:avLst/>
          </a:prstGeom>
          <a:noFill/>
        </p:spPr>
        <p:txBody>
          <a:bodyPr wrap="square" rtlCol="0">
            <a:spAutoFit/>
          </a:bodyPr>
          <a:lstStyle/>
          <a:p>
            <a:pPr algn="ctr"/>
            <a:r>
              <a:rPr lang="en-US" sz="2000" b="1" dirty="0" smtClean="0">
                <a:latin typeface="Verdana" pitchFamily="34" charset="0"/>
                <a:ea typeface="Verdana" pitchFamily="34" charset="0"/>
                <a:cs typeface="Verdana" pitchFamily="34" charset="0"/>
              </a:rPr>
              <a:t>Multiple adverse impacts of global climate change on crops </a:t>
            </a:r>
            <a:endParaRPr lang="en-US" sz="2000" b="1" dirty="0">
              <a:latin typeface="Verdana" pitchFamily="34" charset="0"/>
              <a:ea typeface="Verdana" pitchFamily="34" charset="0"/>
              <a:cs typeface="Verdana" pitchFamily="34" charset="0"/>
            </a:endParaRPr>
          </a:p>
        </p:txBody>
      </p:sp>
      <p:cxnSp>
        <p:nvCxnSpPr>
          <p:cNvPr id="5" name="Straight Arrow Connector 4"/>
          <p:cNvCxnSpPr/>
          <p:nvPr/>
        </p:nvCxnSpPr>
        <p:spPr>
          <a:xfrm flipH="1">
            <a:off x="6705600" y="5486400"/>
            <a:ext cx="27432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934200" y="2968823"/>
            <a:ext cx="533400" cy="276999"/>
          </a:xfrm>
          <a:prstGeom prst="rect">
            <a:avLst/>
          </a:prstGeom>
          <a:noFill/>
        </p:spPr>
        <p:txBody>
          <a:bodyPr wrap="square" rtlCol="0">
            <a:spAutoFit/>
          </a:bodyPr>
          <a:lstStyle/>
          <a:p>
            <a:r>
              <a:rPr lang="en-US" sz="1200" b="1" dirty="0" smtClean="0"/>
              <a:t>X</a:t>
            </a:r>
            <a:endParaRPr lang="en-US" sz="1200" b="1" dirty="0"/>
          </a:p>
        </p:txBody>
      </p:sp>
      <p:pic>
        <p:nvPicPr>
          <p:cNvPr id="10" name="Picture 3" descr="C:\Users\peter\Desktop\food\cr.png"/>
          <p:cNvPicPr>
            <a:picLocks noChangeAspect="1" noChangeArrowheads="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57145" t="88392" r="11100" b="7411"/>
          <a:stretch/>
        </p:blipFill>
        <p:spPr bwMode="auto">
          <a:xfrm>
            <a:off x="4690850" y="410315"/>
            <a:ext cx="4303819" cy="426619"/>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1" name="Picture 3" descr="C:\Users\peter\Desktop\food\cr.png"/>
          <p:cNvPicPr>
            <a:picLocks noChangeAspect="1" noChangeArrowheads="1"/>
          </p:cNvPicPr>
          <p:nvPr/>
        </p:nvPicPr>
        <p:blipFill rotWithShape="1">
          <a:blip r:embed="rId2">
            <a:extLst>
              <a:ext uri="{28A0092B-C50C-407E-A947-70E740481C1C}">
                <a14:useLocalDpi xmlns:a14="http://schemas.microsoft.com/office/drawing/2010/main" val="0"/>
              </a:ext>
            </a:extLst>
          </a:blip>
          <a:srcRect l="85334" t="88392" r="11100" b="7411"/>
          <a:stretch/>
        </p:blipFill>
        <p:spPr bwMode="auto">
          <a:xfrm>
            <a:off x="8511306" y="410314"/>
            <a:ext cx="483362" cy="4266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477069" y="3402568"/>
            <a:ext cx="152400" cy="369332"/>
          </a:xfrm>
          <a:prstGeom prst="rect">
            <a:avLst/>
          </a:prstGeom>
          <a:noFill/>
        </p:spPr>
        <p:txBody>
          <a:bodyPr wrap="square" rtlCol="0">
            <a:spAutoFit/>
          </a:bodyPr>
          <a:lstStyle/>
          <a:p>
            <a:r>
              <a:rPr lang="en-US" b="1" dirty="0" smtClean="0"/>
              <a:t>?</a:t>
            </a:r>
            <a:endParaRPr lang="en-US" b="1" dirty="0"/>
          </a:p>
        </p:txBody>
      </p:sp>
      <p:sp>
        <p:nvSpPr>
          <p:cNvPr id="2" name="TextBox 1"/>
          <p:cNvSpPr txBox="1"/>
          <p:nvPr/>
        </p:nvSpPr>
        <p:spPr>
          <a:xfrm>
            <a:off x="1524000" y="433183"/>
            <a:ext cx="1295400" cy="584775"/>
          </a:xfrm>
          <a:prstGeom prst="rect">
            <a:avLst/>
          </a:prstGeom>
          <a:noFill/>
        </p:spPr>
        <p:txBody>
          <a:bodyPr wrap="square" rtlCol="0">
            <a:spAutoFit/>
          </a:bodyPr>
          <a:lstStyle/>
          <a:p>
            <a:r>
              <a:rPr lang="en-US" sz="3200" b="1" dirty="0" smtClean="0">
                <a:solidFill>
                  <a:srgbClr val="00B050"/>
                </a:solidFill>
              </a:rPr>
              <a:t>+ ve</a:t>
            </a:r>
            <a:endParaRPr lang="en-US" sz="3200" b="1" dirty="0">
              <a:solidFill>
                <a:srgbClr val="00B050"/>
              </a:solidFill>
            </a:endParaRPr>
          </a:p>
        </p:txBody>
      </p:sp>
      <p:sp>
        <p:nvSpPr>
          <p:cNvPr id="12" name="TextBox 11"/>
          <p:cNvSpPr txBox="1"/>
          <p:nvPr/>
        </p:nvSpPr>
        <p:spPr>
          <a:xfrm>
            <a:off x="7200900" y="835667"/>
            <a:ext cx="1295400" cy="584775"/>
          </a:xfrm>
          <a:prstGeom prst="rect">
            <a:avLst/>
          </a:prstGeom>
          <a:noFill/>
        </p:spPr>
        <p:txBody>
          <a:bodyPr wrap="square" rtlCol="0">
            <a:spAutoFit/>
          </a:bodyPr>
          <a:lstStyle/>
          <a:p>
            <a:r>
              <a:rPr lang="en-US" sz="3200" b="1" dirty="0">
                <a:solidFill>
                  <a:srgbClr val="C00000"/>
                </a:solidFill>
              </a:rPr>
              <a:t>-</a:t>
            </a:r>
            <a:r>
              <a:rPr lang="en-US" sz="3200" b="1" dirty="0" smtClean="0">
                <a:solidFill>
                  <a:srgbClr val="C00000"/>
                </a:solidFill>
              </a:rPr>
              <a:t> ve</a:t>
            </a:r>
            <a:endParaRPr lang="en-US" sz="3200" b="1" dirty="0">
              <a:solidFill>
                <a:srgbClr val="C00000"/>
              </a:solidFill>
            </a:endParaRPr>
          </a:p>
        </p:txBody>
      </p:sp>
    </p:spTree>
    <p:extLst>
      <p:ext uri="{BB962C8B-B14F-4D97-AF65-F5344CB8AC3E}">
        <p14:creationId xmlns:p14="http://schemas.microsoft.com/office/powerpoint/2010/main" val="10711824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 y="602605"/>
            <a:ext cx="9144000" cy="1077218"/>
          </a:xfrm>
          <a:prstGeom prst="rect">
            <a:avLst/>
          </a:prstGeom>
          <a:noFill/>
        </p:spPr>
        <p:txBody>
          <a:bodyPr wrap="square" rtlCol="0">
            <a:spAutoFit/>
          </a:bodyPr>
          <a:lstStyle/>
          <a:p>
            <a:pPr algn="ctr"/>
            <a:r>
              <a:rPr lang="en-US" sz="3200" b="1" dirty="0" smtClean="0">
                <a:latin typeface="Verdana" pitchFamily="34" charset="0"/>
                <a:ea typeface="Verdana" pitchFamily="34" charset="0"/>
                <a:cs typeface="Verdana" pitchFamily="34" charset="0"/>
              </a:rPr>
              <a:t>Must assume high end of crop</a:t>
            </a:r>
          </a:p>
          <a:p>
            <a:pPr algn="ctr"/>
            <a:r>
              <a:rPr lang="en-US" sz="3200" b="1" dirty="0" smtClean="0">
                <a:latin typeface="Verdana" pitchFamily="34" charset="0"/>
                <a:ea typeface="Verdana" pitchFamily="34" charset="0"/>
                <a:cs typeface="Verdana" pitchFamily="34" charset="0"/>
              </a:rPr>
              <a:t> yield losses ranges</a:t>
            </a:r>
            <a:endParaRPr lang="en-US" sz="3200" b="1" dirty="0">
              <a:latin typeface="Verdana" pitchFamily="34" charset="0"/>
              <a:ea typeface="Verdana" pitchFamily="34" charset="0"/>
              <a:cs typeface="Verdana"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551843"/>
            <a:ext cx="5715000" cy="4286250"/>
          </a:xfrm>
          <a:prstGeom prst="rect">
            <a:avLst/>
          </a:prstGeom>
        </p:spPr>
      </p:pic>
      <p:sp>
        <p:nvSpPr>
          <p:cNvPr id="4" name="Rectangle 3"/>
          <p:cNvSpPr/>
          <p:nvPr/>
        </p:nvSpPr>
        <p:spPr>
          <a:xfrm>
            <a:off x="5334000" y="3124200"/>
            <a:ext cx="1600200" cy="1066800"/>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p:cNvCxnSpPr/>
          <p:nvPr/>
        </p:nvCxnSpPr>
        <p:spPr>
          <a:xfrm>
            <a:off x="1162050" y="6019800"/>
            <a:ext cx="38862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057275" y="4838700"/>
            <a:ext cx="409575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409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eter\Desktop\climate\A1FI B2.jpg"/>
          <p:cNvPicPr>
            <a:picLocks noChangeAspect="1" noChangeArrowheads="1"/>
          </p:cNvPicPr>
          <p:nvPr/>
        </p:nvPicPr>
        <p:blipFill rotWithShape="1">
          <a:blip r:embed="rId2">
            <a:extLst>
              <a:ext uri="{28A0092B-C50C-407E-A947-70E740481C1C}">
                <a14:useLocalDpi xmlns:a14="http://schemas.microsoft.com/office/drawing/2010/main" val="0"/>
              </a:ext>
            </a:extLst>
          </a:blip>
          <a:srcRect l="17084" t="10833" r="15208" b="13056"/>
          <a:stretch/>
        </p:blipFill>
        <p:spPr bwMode="auto">
          <a:xfrm>
            <a:off x="1104900" y="1638300"/>
            <a:ext cx="6191250" cy="52197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flipV="1">
            <a:off x="5181600" y="4267200"/>
            <a:ext cx="0" cy="18288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0" y="184666"/>
            <a:ext cx="9144000" cy="830997"/>
          </a:xfrm>
          <a:prstGeom prst="rect">
            <a:avLst/>
          </a:prstGeom>
          <a:noFill/>
        </p:spPr>
        <p:txBody>
          <a:bodyPr wrap="square" rtlCol="0">
            <a:spAutoFit/>
          </a:bodyPr>
          <a:lstStyle/>
          <a:p>
            <a:pPr algn="ctr"/>
            <a:r>
              <a:rPr lang="en-US" sz="2400" b="1" dirty="0" smtClean="0">
                <a:latin typeface="Verdana" pitchFamily="34" charset="0"/>
                <a:ea typeface="Verdana" pitchFamily="34" charset="0"/>
                <a:cs typeface="Verdana" pitchFamily="34" charset="0"/>
              </a:rPr>
              <a:t>At 2050 there difference between A1FI and B2</a:t>
            </a:r>
          </a:p>
          <a:p>
            <a:pPr algn="ctr"/>
            <a:r>
              <a:rPr lang="en-US" sz="2400" b="1" dirty="0" smtClean="0">
                <a:latin typeface="Verdana" pitchFamily="34" charset="0"/>
                <a:ea typeface="Verdana" pitchFamily="34" charset="0"/>
                <a:cs typeface="Verdana" pitchFamily="34" charset="0"/>
              </a:rPr>
              <a:t> is not great</a:t>
            </a:r>
            <a:endParaRPr lang="en-US" sz="2400" b="1" dirty="0">
              <a:latin typeface="Verdana" pitchFamily="34" charset="0"/>
              <a:ea typeface="Verdana" pitchFamily="34" charset="0"/>
              <a:cs typeface="Verdana" pitchFamily="34" charset="0"/>
            </a:endParaRPr>
          </a:p>
        </p:txBody>
      </p:sp>
      <p:pic>
        <p:nvPicPr>
          <p:cNvPr id="6" name="Picture 2" descr="C:\Users\peter\Desktop\climate\A1FI B2.jpg"/>
          <p:cNvPicPr>
            <a:picLocks noChangeAspect="1" noChangeArrowheads="1"/>
          </p:cNvPicPr>
          <p:nvPr/>
        </p:nvPicPr>
        <p:blipFill rotWithShape="1">
          <a:blip r:embed="rId2">
            <a:extLst>
              <a:ext uri="{28A0092B-C50C-407E-A947-70E740481C1C}">
                <a14:useLocalDpi xmlns:a14="http://schemas.microsoft.com/office/drawing/2010/main" val="0"/>
              </a:ext>
            </a:extLst>
          </a:blip>
          <a:srcRect l="31666" t="35278" r="46667" b="39723"/>
          <a:stretch/>
        </p:blipFill>
        <p:spPr bwMode="auto">
          <a:xfrm>
            <a:off x="2171700" y="2133600"/>
            <a:ext cx="19812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5097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eter\Desktop\commit\commit 2100 science and policy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 y="0"/>
            <a:ext cx="9142858" cy="68571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28800" y="5486400"/>
            <a:ext cx="1600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2025928" y="5168253"/>
            <a:ext cx="1479272"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0</a:t>
            </a:r>
            <a:endParaRPr lang="en-US" dirty="0"/>
          </a:p>
        </p:txBody>
      </p:sp>
      <p:sp>
        <p:nvSpPr>
          <p:cNvPr id="6" name="Rectangle 5"/>
          <p:cNvSpPr/>
          <p:nvPr/>
        </p:nvSpPr>
        <p:spPr>
          <a:xfrm>
            <a:off x="2133600" y="4901858"/>
            <a:ext cx="1371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209800" y="4572000"/>
            <a:ext cx="1241564"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4" name="TextBox 3"/>
          <p:cNvSpPr txBox="1"/>
          <p:nvPr/>
        </p:nvSpPr>
        <p:spPr>
          <a:xfrm>
            <a:off x="2404658" y="5462200"/>
            <a:ext cx="1134284" cy="276999"/>
          </a:xfrm>
          <a:prstGeom prst="rect">
            <a:avLst/>
          </a:prstGeom>
          <a:noFill/>
        </p:spPr>
        <p:txBody>
          <a:bodyPr wrap="square" rtlCol="0">
            <a:spAutoFit/>
          </a:bodyPr>
          <a:lstStyle/>
          <a:p>
            <a:r>
              <a:rPr lang="en-US" sz="1200" b="1" dirty="0" smtClean="0">
                <a:latin typeface="Verdana" pitchFamily="34" charset="0"/>
                <a:ea typeface="Verdana" pitchFamily="34" charset="0"/>
                <a:cs typeface="Verdana" pitchFamily="34" charset="0"/>
              </a:rPr>
              <a:t>0.4      1.2</a:t>
            </a:r>
            <a:r>
              <a:rPr lang="en-US" sz="1200" b="1" dirty="0" smtClean="0">
                <a:latin typeface="Calibri"/>
                <a:ea typeface="Verdana" pitchFamily="34" charset="0"/>
                <a:cs typeface="Calibri"/>
              </a:rPr>
              <a:t>°</a:t>
            </a:r>
            <a:r>
              <a:rPr lang="en-US" sz="1200" b="1" dirty="0" smtClean="0">
                <a:latin typeface="Verdana" pitchFamily="34" charset="0"/>
                <a:ea typeface="Verdana" pitchFamily="34" charset="0"/>
                <a:cs typeface="Verdana" pitchFamily="34" charset="0"/>
              </a:rPr>
              <a:t>  </a:t>
            </a:r>
            <a:endParaRPr lang="en-US" sz="1200" b="1" dirty="0">
              <a:latin typeface="Verdana" pitchFamily="34" charset="0"/>
              <a:ea typeface="Verdana" pitchFamily="34" charset="0"/>
              <a:cs typeface="Verdana" pitchFamily="34" charset="0"/>
            </a:endParaRPr>
          </a:p>
        </p:txBody>
      </p:sp>
      <p:sp>
        <p:nvSpPr>
          <p:cNvPr id="9" name="TextBox 8"/>
          <p:cNvSpPr txBox="1"/>
          <p:nvPr/>
        </p:nvSpPr>
        <p:spPr>
          <a:xfrm>
            <a:off x="2404658" y="5149223"/>
            <a:ext cx="1134284" cy="276999"/>
          </a:xfrm>
          <a:prstGeom prst="rect">
            <a:avLst/>
          </a:prstGeom>
          <a:noFill/>
        </p:spPr>
        <p:txBody>
          <a:bodyPr wrap="square" rtlCol="0">
            <a:spAutoFit/>
          </a:bodyPr>
          <a:lstStyle/>
          <a:p>
            <a:r>
              <a:rPr lang="en-US" sz="1200" b="1" dirty="0" smtClean="0">
                <a:latin typeface="Verdana" pitchFamily="34" charset="0"/>
                <a:ea typeface="Verdana" pitchFamily="34" charset="0"/>
                <a:cs typeface="Verdana" pitchFamily="34" charset="0"/>
              </a:rPr>
              <a:t>0.6      1.8</a:t>
            </a:r>
            <a:r>
              <a:rPr lang="en-US" sz="1200" b="1" dirty="0" smtClean="0">
                <a:latin typeface="Calibri"/>
                <a:ea typeface="Verdana" pitchFamily="34" charset="0"/>
                <a:cs typeface="Calibri"/>
              </a:rPr>
              <a:t>°</a:t>
            </a:r>
            <a:r>
              <a:rPr lang="en-US" sz="1200" b="1" dirty="0" smtClean="0">
                <a:latin typeface="Verdana" pitchFamily="34" charset="0"/>
                <a:ea typeface="Verdana" pitchFamily="34" charset="0"/>
                <a:cs typeface="Verdana" pitchFamily="34" charset="0"/>
              </a:rPr>
              <a:t>        </a:t>
            </a:r>
            <a:endParaRPr lang="en-US" sz="1200" b="1" dirty="0">
              <a:latin typeface="Verdana" pitchFamily="34" charset="0"/>
              <a:ea typeface="Verdana" pitchFamily="34" charset="0"/>
              <a:cs typeface="Verdana" pitchFamily="34" charset="0"/>
            </a:endParaRPr>
          </a:p>
        </p:txBody>
      </p:sp>
      <p:sp>
        <p:nvSpPr>
          <p:cNvPr id="10" name="TextBox 9"/>
          <p:cNvSpPr txBox="1"/>
          <p:nvPr/>
        </p:nvSpPr>
        <p:spPr>
          <a:xfrm>
            <a:off x="2400864" y="4853459"/>
            <a:ext cx="1134284" cy="276999"/>
          </a:xfrm>
          <a:prstGeom prst="rect">
            <a:avLst/>
          </a:prstGeom>
          <a:noFill/>
        </p:spPr>
        <p:txBody>
          <a:bodyPr wrap="square" rtlCol="0">
            <a:spAutoFit/>
          </a:bodyPr>
          <a:lstStyle/>
          <a:p>
            <a:r>
              <a:rPr lang="en-US" sz="1200" b="1" dirty="0" smtClean="0">
                <a:latin typeface="Verdana" pitchFamily="34" charset="0"/>
                <a:ea typeface="Verdana" pitchFamily="34" charset="0"/>
                <a:cs typeface="Verdana" pitchFamily="34" charset="0"/>
              </a:rPr>
              <a:t>0.4      2.2</a:t>
            </a:r>
            <a:r>
              <a:rPr lang="en-US" sz="1200" b="1" dirty="0" smtClean="0">
                <a:latin typeface="Calibri"/>
                <a:ea typeface="Verdana" pitchFamily="34" charset="0"/>
                <a:cs typeface="Calibri"/>
              </a:rPr>
              <a:t>°</a:t>
            </a:r>
            <a:r>
              <a:rPr lang="en-US" sz="1200" b="1" dirty="0" smtClean="0">
                <a:latin typeface="Verdana" pitchFamily="34" charset="0"/>
                <a:ea typeface="Verdana" pitchFamily="34" charset="0"/>
                <a:cs typeface="Verdana" pitchFamily="34" charset="0"/>
              </a:rPr>
              <a:t>  </a:t>
            </a:r>
            <a:endParaRPr lang="en-US" sz="1200" b="1" dirty="0">
              <a:latin typeface="Verdana" pitchFamily="34" charset="0"/>
              <a:ea typeface="Verdana" pitchFamily="34" charset="0"/>
              <a:cs typeface="Verdana" pitchFamily="34" charset="0"/>
            </a:endParaRPr>
          </a:p>
        </p:txBody>
      </p:sp>
      <p:sp>
        <p:nvSpPr>
          <p:cNvPr id="11" name="TextBox 10"/>
          <p:cNvSpPr txBox="1"/>
          <p:nvPr/>
        </p:nvSpPr>
        <p:spPr>
          <a:xfrm>
            <a:off x="2410153" y="4553992"/>
            <a:ext cx="1134284" cy="276999"/>
          </a:xfrm>
          <a:prstGeom prst="rect">
            <a:avLst/>
          </a:prstGeom>
          <a:noFill/>
        </p:spPr>
        <p:txBody>
          <a:bodyPr wrap="square" rtlCol="0">
            <a:spAutoFit/>
          </a:bodyPr>
          <a:lstStyle/>
          <a:p>
            <a:r>
              <a:rPr lang="en-US" sz="1200" b="1" dirty="0" smtClean="0">
                <a:latin typeface="Verdana" pitchFamily="34" charset="0"/>
                <a:ea typeface="Verdana" pitchFamily="34" charset="0"/>
                <a:cs typeface="Verdana" pitchFamily="34" charset="0"/>
              </a:rPr>
              <a:t>0.8      3.0</a:t>
            </a:r>
            <a:r>
              <a:rPr lang="en-US" sz="1200" b="1" dirty="0" smtClean="0">
                <a:latin typeface="Calibri"/>
                <a:ea typeface="Verdana" pitchFamily="34" charset="0"/>
                <a:cs typeface="Calibri"/>
              </a:rPr>
              <a:t>°</a:t>
            </a:r>
            <a:r>
              <a:rPr lang="en-US" sz="1200" b="1" dirty="0" smtClean="0">
                <a:latin typeface="Verdana" pitchFamily="34" charset="0"/>
                <a:ea typeface="Verdana" pitchFamily="34" charset="0"/>
                <a:cs typeface="Verdana" pitchFamily="34" charset="0"/>
              </a:rPr>
              <a:t> </a:t>
            </a:r>
            <a:endParaRPr lang="en-US" sz="1200" b="1" dirty="0">
              <a:latin typeface="Verdana" pitchFamily="34" charset="0"/>
              <a:ea typeface="Verdana" pitchFamily="34" charset="0"/>
              <a:cs typeface="Verdana" pitchFamily="34" charset="0"/>
            </a:endParaRPr>
          </a:p>
        </p:txBody>
      </p:sp>
      <p:sp>
        <p:nvSpPr>
          <p:cNvPr id="8" name="TextBox 7"/>
          <p:cNvSpPr txBox="1"/>
          <p:nvPr/>
        </p:nvSpPr>
        <p:spPr>
          <a:xfrm>
            <a:off x="6705600" y="157258"/>
            <a:ext cx="2057400" cy="646331"/>
          </a:xfrm>
          <a:prstGeom prst="rect">
            <a:avLst/>
          </a:prstGeom>
          <a:noFill/>
        </p:spPr>
        <p:txBody>
          <a:bodyPr wrap="square" rtlCol="0">
            <a:spAutoFit/>
          </a:bodyPr>
          <a:lstStyle/>
          <a:p>
            <a:r>
              <a:rPr lang="en-US" sz="3600" b="1" dirty="0" smtClean="0">
                <a:solidFill>
                  <a:schemeClr val="bg1"/>
                </a:solidFill>
                <a:latin typeface="Verdana" pitchFamily="34" charset="0"/>
                <a:ea typeface="Verdana" pitchFamily="34" charset="0"/>
                <a:cs typeface="Verdana" pitchFamily="34" charset="0"/>
              </a:rPr>
              <a:t>3.0°C</a:t>
            </a:r>
            <a:endParaRPr lang="en-US" sz="3600" b="1" dirty="0">
              <a:solidFill>
                <a:schemeClr val="bg1"/>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647395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14400"/>
            <a:ext cx="9144000" cy="830997"/>
          </a:xfrm>
          <a:prstGeom prst="rect">
            <a:avLst/>
          </a:prstGeom>
        </p:spPr>
        <p:txBody>
          <a:bodyPr wrap="square">
            <a:spAutoFit/>
          </a:bodyPr>
          <a:lstStyle/>
          <a:p>
            <a:pPr algn="ctr" fontAlgn="base"/>
            <a:r>
              <a:rPr lang="en-US" sz="2400" b="1" dirty="0">
                <a:latin typeface="Verdana" pitchFamily="34" charset="0"/>
                <a:ea typeface="Verdana" pitchFamily="34" charset="0"/>
                <a:cs typeface="Verdana" pitchFamily="34" charset="0"/>
              </a:rPr>
              <a:t>Maplecroft Climate Change Vulnerability Index</a:t>
            </a:r>
            <a:r>
              <a:rPr lang="en-US" sz="2400" b="1" dirty="0" smtClean="0">
                <a:latin typeface="Verdana" pitchFamily="34" charset="0"/>
                <a:ea typeface="Verdana" pitchFamily="34" charset="0"/>
                <a:cs typeface="Verdana" pitchFamily="34" charset="0"/>
              </a:rPr>
              <a:t> </a:t>
            </a:r>
          </a:p>
          <a:p>
            <a:pPr algn="ctr" fontAlgn="base"/>
            <a:r>
              <a:rPr lang="en-US" sz="2400" b="1" dirty="0" smtClean="0">
                <a:latin typeface="Verdana" pitchFamily="34" charset="0"/>
                <a:ea typeface="Verdana" pitchFamily="34" charset="0"/>
                <a:cs typeface="Verdana" pitchFamily="34" charset="0"/>
              </a:rPr>
              <a:t>in </a:t>
            </a:r>
            <a:r>
              <a:rPr lang="en-US" sz="2400" b="1" dirty="0">
                <a:latin typeface="Verdana" pitchFamily="34" charset="0"/>
                <a:ea typeface="Verdana" pitchFamily="34" charset="0"/>
                <a:cs typeface="Verdana" pitchFamily="34" charset="0"/>
              </a:rPr>
              <a:t>Asia</a:t>
            </a:r>
          </a:p>
        </p:txBody>
      </p:sp>
      <p:pic>
        <p:nvPicPr>
          <p:cNvPr id="7" name="Picture 8" descr="http://www.cleanbiz.asia/sites/default/files/imagecache/large/Maplecroft_Climate_Change_Vulnerability_Index.jpg"/>
          <p:cNvPicPr>
            <a:picLocks noChangeAspect="1" noChangeArrowheads="1"/>
          </p:cNvPicPr>
          <p:nvPr/>
        </p:nvPicPr>
        <p:blipFill rotWithShape="1">
          <a:blip r:embed="rId2">
            <a:extLst>
              <a:ext uri="{28A0092B-C50C-407E-A947-70E740481C1C}">
                <a14:useLocalDpi xmlns:a14="http://schemas.microsoft.com/office/drawing/2010/main" val="0"/>
              </a:ext>
            </a:extLst>
          </a:blip>
          <a:srcRect l="42500" t="38258" r="5454"/>
          <a:stretch/>
        </p:blipFill>
        <p:spPr bwMode="auto">
          <a:xfrm>
            <a:off x="3733800" y="3391926"/>
            <a:ext cx="3352800" cy="33136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www.cleanbiz.asia/sites/default/files/imagecache/large/Maplecroft_Climate_Change_Vulnerability_Index.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6818" t="42808" r="78486" b="39832"/>
          <a:stretch/>
        </p:blipFill>
        <p:spPr bwMode="auto">
          <a:xfrm>
            <a:off x="76200" y="3149891"/>
            <a:ext cx="2438400" cy="17281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 y="3040645"/>
            <a:ext cx="1905000" cy="2192908"/>
          </a:xfrm>
          <a:prstGeom prst="rect">
            <a:avLst/>
          </a:prstGeom>
          <a:solidFill>
            <a:schemeClr val="bg1"/>
          </a:solidFill>
        </p:spPr>
        <p:txBody>
          <a:bodyPr wrap="square" rtlCol="0">
            <a:spAutoFit/>
          </a:bodyPr>
          <a:lstStyle/>
          <a:p>
            <a:r>
              <a:rPr lang="en-US" b="1" dirty="0" smtClean="0">
                <a:latin typeface="Verdana" pitchFamily="34" charset="0"/>
                <a:ea typeface="Verdana" pitchFamily="34" charset="0"/>
                <a:cs typeface="Verdana" pitchFamily="34" charset="0"/>
              </a:rPr>
              <a:t>Extreme risk</a:t>
            </a:r>
          </a:p>
          <a:p>
            <a:endParaRPr lang="en-US" sz="100" b="1" dirty="0" smtClean="0">
              <a:latin typeface="Verdana" pitchFamily="34" charset="0"/>
              <a:ea typeface="Verdana" pitchFamily="34" charset="0"/>
              <a:cs typeface="Verdana" pitchFamily="34" charset="0"/>
            </a:endParaRPr>
          </a:p>
          <a:p>
            <a:endParaRPr lang="en-US" sz="700" b="1" dirty="0" smtClean="0">
              <a:latin typeface="Verdana" pitchFamily="34" charset="0"/>
              <a:ea typeface="Verdana" pitchFamily="34" charset="0"/>
              <a:cs typeface="Verdana" pitchFamily="34" charset="0"/>
            </a:endParaRPr>
          </a:p>
          <a:p>
            <a:endParaRPr lang="en-US" sz="1400" b="1" dirty="0" smtClean="0">
              <a:latin typeface="Verdana" pitchFamily="34" charset="0"/>
              <a:ea typeface="Verdana" pitchFamily="34" charset="0"/>
              <a:cs typeface="Verdana" pitchFamily="34" charset="0"/>
            </a:endParaRPr>
          </a:p>
          <a:p>
            <a:r>
              <a:rPr lang="en-US" b="1" dirty="0" smtClean="0">
                <a:latin typeface="Verdana" pitchFamily="34" charset="0"/>
                <a:ea typeface="Verdana" pitchFamily="34" charset="0"/>
                <a:cs typeface="Verdana" pitchFamily="34" charset="0"/>
              </a:rPr>
              <a:t>High risk</a:t>
            </a:r>
          </a:p>
          <a:p>
            <a:endParaRPr lang="en-US" sz="1050" b="1" dirty="0" smtClean="0">
              <a:latin typeface="Verdana" pitchFamily="34" charset="0"/>
              <a:ea typeface="Verdana" pitchFamily="34" charset="0"/>
              <a:cs typeface="Verdana" pitchFamily="34" charset="0"/>
            </a:endParaRPr>
          </a:p>
          <a:p>
            <a:endParaRPr lang="en-US" sz="1400" b="1" dirty="0" smtClean="0">
              <a:latin typeface="Verdana" pitchFamily="34" charset="0"/>
              <a:ea typeface="Verdana" pitchFamily="34" charset="0"/>
              <a:cs typeface="Verdana" pitchFamily="34" charset="0"/>
            </a:endParaRPr>
          </a:p>
          <a:p>
            <a:r>
              <a:rPr lang="en-US" b="1" dirty="0" smtClean="0">
                <a:latin typeface="Verdana" pitchFamily="34" charset="0"/>
                <a:ea typeface="Verdana" pitchFamily="34" charset="0"/>
                <a:cs typeface="Verdana" pitchFamily="34" charset="0"/>
              </a:rPr>
              <a:t>Low risk</a:t>
            </a:r>
          </a:p>
          <a:p>
            <a:endParaRPr lang="en-US" b="1" dirty="0">
              <a:latin typeface="Verdana" pitchFamily="34" charset="0"/>
              <a:ea typeface="Verdana" pitchFamily="34" charset="0"/>
              <a:cs typeface="Verdana" pitchFamily="34" charset="0"/>
            </a:endParaRPr>
          </a:p>
          <a:p>
            <a:endParaRPr lang="en-US" b="1" dirty="0">
              <a:latin typeface="Verdana" pitchFamily="34" charset="0"/>
              <a:ea typeface="Verdana" pitchFamily="34" charset="0"/>
              <a:cs typeface="Verdana" pitchFamily="34" charset="0"/>
            </a:endParaRPr>
          </a:p>
        </p:txBody>
      </p:sp>
      <p:sp>
        <p:nvSpPr>
          <p:cNvPr id="4" name="TextBox 3"/>
          <p:cNvSpPr txBox="1"/>
          <p:nvPr/>
        </p:nvSpPr>
        <p:spPr>
          <a:xfrm>
            <a:off x="0" y="228600"/>
            <a:ext cx="9144000" cy="646331"/>
          </a:xfrm>
          <a:prstGeom prst="rect">
            <a:avLst/>
          </a:prstGeom>
          <a:noFill/>
        </p:spPr>
        <p:txBody>
          <a:bodyPr wrap="square" rtlCol="0">
            <a:spAutoFit/>
          </a:bodyPr>
          <a:lstStyle/>
          <a:p>
            <a:pPr algn="ctr"/>
            <a:r>
              <a:rPr lang="en-US" sz="3600" b="1" dirty="0" smtClean="0">
                <a:latin typeface="Verdana" pitchFamily="34" charset="0"/>
                <a:ea typeface="Verdana" pitchFamily="34" charset="0"/>
                <a:cs typeface="Verdana" pitchFamily="34" charset="0"/>
              </a:rPr>
              <a:t>Vulnerability</a:t>
            </a:r>
            <a:endParaRPr lang="en-US" sz="3600" b="1" dirty="0">
              <a:latin typeface="Verdana" pitchFamily="34" charset="0"/>
              <a:ea typeface="Verdana" pitchFamily="34" charset="0"/>
              <a:cs typeface="Verdana" pitchFamily="34" charset="0"/>
            </a:endParaRPr>
          </a:p>
        </p:txBody>
      </p:sp>
      <p:sp>
        <p:nvSpPr>
          <p:cNvPr id="5" name="TextBox 4"/>
          <p:cNvSpPr txBox="1"/>
          <p:nvPr/>
        </p:nvSpPr>
        <p:spPr>
          <a:xfrm>
            <a:off x="3906254" y="3704510"/>
            <a:ext cx="838200" cy="246221"/>
          </a:xfrm>
          <a:prstGeom prst="rect">
            <a:avLst/>
          </a:prstGeom>
          <a:solidFill>
            <a:schemeClr val="accent5">
              <a:lumMod val="20000"/>
              <a:lumOff val="80000"/>
            </a:schemeClr>
          </a:solidFill>
          <a:effectLst>
            <a:softEdge rad="31750"/>
          </a:effectLst>
        </p:spPr>
        <p:txBody>
          <a:bodyPr wrap="square" rtlCol="0">
            <a:spAutoFit/>
          </a:bodyPr>
          <a:lstStyle/>
          <a:p>
            <a:r>
              <a:rPr lang="en-US" sz="1000" b="1" dirty="0" smtClean="0">
                <a:latin typeface="Verdana" pitchFamily="34" charset="0"/>
                <a:ea typeface="Verdana" pitchFamily="34" charset="0"/>
                <a:cs typeface="Verdana" pitchFamily="34" charset="0"/>
              </a:rPr>
              <a:t>Vietnam</a:t>
            </a:r>
            <a:endParaRPr lang="en-US" sz="1000" b="1" dirty="0">
              <a:latin typeface="Verdana" pitchFamily="34" charset="0"/>
              <a:ea typeface="Verdana" pitchFamily="34" charset="0"/>
              <a:cs typeface="Verdana" pitchFamily="34" charset="0"/>
            </a:endParaRPr>
          </a:p>
        </p:txBody>
      </p:sp>
      <p:pic>
        <p:nvPicPr>
          <p:cNvPr id="106498" name="Picture 2" descr="http://www.cleanbiz.asia/sites/default/files/imagecache/large/Maplecroft_Climate_Change_Vulnerability_Index.jpg"/>
          <p:cNvPicPr>
            <a:picLocks noChangeAspect="1" noChangeArrowheads="1"/>
          </p:cNvPicPr>
          <p:nvPr/>
        </p:nvPicPr>
        <p:blipFill rotWithShape="1">
          <a:blip r:embed="rId5">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43075" t="35481" r="4348"/>
          <a:stretch/>
        </p:blipFill>
        <p:spPr bwMode="auto">
          <a:xfrm>
            <a:off x="2624106" y="2941132"/>
            <a:ext cx="5120244" cy="376981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370243" y="3959398"/>
            <a:ext cx="1048754" cy="246221"/>
          </a:xfrm>
          <a:prstGeom prst="rect">
            <a:avLst/>
          </a:prstGeom>
          <a:solidFill>
            <a:schemeClr val="accent5">
              <a:lumMod val="20000"/>
              <a:lumOff val="80000"/>
            </a:schemeClr>
          </a:solidFill>
        </p:spPr>
        <p:txBody>
          <a:bodyPr wrap="square" rtlCol="0">
            <a:spAutoFit/>
          </a:bodyPr>
          <a:lstStyle/>
          <a:p>
            <a:r>
              <a:rPr lang="en-US" sz="1000" b="1" dirty="0" smtClean="0">
                <a:latin typeface="Verdana" pitchFamily="34" charset="0"/>
                <a:ea typeface="Verdana" pitchFamily="34" charset="0"/>
                <a:cs typeface="Verdana" pitchFamily="34" charset="0"/>
              </a:rPr>
              <a:t>Philippines</a:t>
            </a:r>
            <a:endParaRPr lang="en-US" sz="1000" b="1" dirty="0">
              <a:latin typeface="Verdana" pitchFamily="34" charset="0"/>
              <a:ea typeface="Verdana" pitchFamily="34" charset="0"/>
              <a:cs typeface="Verdana" pitchFamily="34" charset="0"/>
            </a:endParaRPr>
          </a:p>
        </p:txBody>
      </p:sp>
      <p:sp>
        <p:nvSpPr>
          <p:cNvPr id="11" name="TextBox 10"/>
          <p:cNvSpPr txBox="1"/>
          <p:nvPr/>
        </p:nvSpPr>
        <p:spPr>
          <a:xfrm>
            <a:off x="3053762" y="3581400"/>
            <a:ext cx="1048754" cy="246221"/>
          </a:xfrm>
          <a:prstGeom prst="rect">
            <a:avLst/>
          </a:prstGeom>
          <a:noFill/>
          <a:effectLst>
            <a:glow rad="63500">
              <a:schemeClr val="accent5">
                <a:satMod val="175000"/>
                <a:alpha val="40000"/>
              </a:schemeClr>
            </a:glow>
          </a:effectLst>
        </p:spPr>
        <p:txBody>
          <a:bodyPr wrap="square" rtlCol="0">
            <a:spAutoFit/>
          </a:bodyPr>
          <a:lstStyle/>
          <a:p>
            <a:r>
              <a:rPr lang="en-US" sz="1000" b="1" dirty="0" smtClean="0">
                <a:solidFill>
                  <a:schemeClr val="bg1"/>
                </a:solidFill>
                <a:effectLst>
                  <a:glow rad="63500">
                    <a:schemeClr val="accent5">
                      <a:satMod val="175000"/>
                      <a:alpha val="40000"/>
                    </a:schemeClr>
                  </a:glow>
                  <a:outerShdw blurRad="38100" dist="38100" dir="2700000" algn="tl">
                    <a:srgbClr val="000000">
                      <a:alpha val="43137"/>
                    </a:srgbClr>
                  </a:outerShdw>
                </a:effectLst>
                <a:latin typeface="Verdana" pitchFamily="34" charset="0"/>
                <a:ea typeface="Verdana" pitchFamily="34" charset="0"/>
                <a:cs typeface="Verdana" pitchFamily="34" charset="0"/>
              </a:rPr>
              <a:t>Thailand</a:t>
            </a:r>
            <a:endParaRPr lang="en-US" sz="1000" b="1" dirty="0">
              <a:solidFill>
                <a:schemeClr val="bg1"/>
              </a:solidFill>
              <a:effectLst>
                <a:glow rad="63500">
                  <a:schemeClr val="accent5">
                    <a:satMod val="175000"/>
                    <a:alpha val="40000"/>
                  </a:schemeClr>
                </a:glow>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12" name="TextBox 11"/>
          <p:cNvSpPr txBox="1"/>
          <p:nvPr/>
        </p:nvSpPr>
        <p:spPr>
          <a:xfrm>
            <a:off x="3276600" y="3827621"/>
            <a:ext cx="1048754" cy="246221"/>
          </a:xfrm>
          <a:prstGeom prst="rect">
            <a:avLst/>
          </a:prstGeom>
          <a:noFill/>
        </p:spPr>
        <p:txBody>
          <a:bodyPr wrap="square" rtlCol="0">
            <a:spAutoFit/>
          </a:bodyPr>
          <a:lstStyle/>
          <a:p>
            <a:r>
              <a:rPr lang="en-US" sz="1000" b="1" dirty="0" smtClean="0">
                <a:solidFill>
                  <a:schemeClr val="bg1"/>
                </a:solidFill>
                <a:effectLst>
                  <a:glow rad="63500">
                    <a:schemeClr val="accent5">
                      <a:satMod val="175000"/>
                      <a:alpha val="40000"/>
                    </a:schemeClr>
                  </a:glow>
                  <a:outerShdw blurRad="38100" dist="38100" dir="2700000" algn="tl">
                    <a:srgbClr val="000000">
                      <a:alpha val="43137"/>
                    </a:srgbClr>
                  </a:outerShdw>
                </a:effectLst>
                <a:latin typeface="Verdana" pitchFamily="34" charset="0"/>
                <a:ea typeface="Verdana" pitchFamily="34" charset="0"/>
                <a:cs typeface="Verdana" pitchFamily="34" charset="0"/>
              </a:rPr>
              <a:t>Cambodia</a:t>
            </a:r>
            <a:endParaRPr lang="en-US" sz="1000" b="1" dirty="0">
              <a:solidFill>
                <a:schemeClr val="bg1"/>
              </a:solidFill>
              <a:effectLst>
                <a:glow rad="63500">
                  <a:schemeClr val="accent5">
                    <a:satMod val="175000"/>
                    <a:alpha val="40000"/>
                  </a:schemeClr>
                </a:glow>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15" name="TextBox 14"/>
          <p:cNvSpPr txBox="1"/>
          <p:nvPr/>
        </p:nvSpPr>
        <p:spPr>
          <a:xfrm rot="599852">
            <a:off x="2811815" y="4759872"/>
            <a:ext cx="989162" cy="253916"/>
          </a:xfrm>
          <a:prstGeom prst="rect">
            <a:avLst/>
          </a:prstGeom>
          <a:solidFill>
            <a:schemeClr val="accent5">
              <a:lumMod val="20000"/>
              <a:lumOff val="80000"/>
            </a:schemeClr>
          </a:solidFill>
          <a:effectLst>
            <a:softEdge rad="63500"/>
          </a:effectLst>
        </p:spPr>
        <p:txBody>
          <a:bodyPr wrap="square" rtlCol="0">
            <a:spAutoFit/>
          </a:bodyPr>
          <a:lstStyle/>
          <a:p>
            <a:r>
              <a:rPr lang="en-US" sz="1000" b="1" dirty="0" smtClean="0">
                <a:latin typeface="Verdana" pitchFamily="34" charset="0"/>
                <a:ea typeface="Verdana" pitchFamily="34" charset="0"/>
                <a:cs typeface="Verdana" pitchFamily="34" charset="0"/>
              </a:rPr>
              <a:t>Singapore</a:t>
            </a:r>
            <a:endParaRPr lang="en-US" sz="1000" b="1" dirty="0">
              <a:latin typeface="Verdana" pitchFamily="34" charset="0"/>
              <a:ea typeface="Verdana" pitchFamily="34" charset="0"/>
              <a:cs typeface="Verdana" pitchFamily="34" charset="0"/>
            </a:endParaRPr>
          </a:p>
        </p:txBody>
      </p:sp>
      <p:sp>
        <p:nvSpPr>
          <p:cNvPr id="16" name="TextBox 15"/>
          <p:cNvSpPr txBox="1"/>
          <p:nvPr/>
        </p:nvSpPr>
        <p:spPr>
          <a:xfrm>
            <a:off x="2529385" y="3065696"/>
            <a:ext cx="1048754" cy="246221"/>
          </a:xfrm>
          <a:prstGeom prst="rect">
            <a:avLst/>
          </a:prstGeom>
          <a:noFill/>
          <a:effectLst>
            <a:glow rad="63500">
              <a:schemeClr val="accent5">
                <a:satMod val="175000"/>
                <a:alpha val="40000"/>
              </a:schemeClr>
            </a:glow>
          </a:effectLst>
        </p:spPr>
        <p:txBody>
          <a:bodyPr wrap="square" rtlCol="0">
            <a:spAutoFit/>
          </a:bodyPr>
          <a:lstStyle/>
          <a:p>
            <a:r>
              <a:rPr lang="en-US" sz="1000" b="1" dirty="0" smtClean="0">
                <a:solidFill>
                  <a:schemeClr val="bg1"/>
                </a:solidFill>
                <a:effectLst>
                  <a:glow rad="63500">
                    <a:schemeClr val="accent5">
                      <a:satMod val="175000"/>
                      <a:alpha val="40000"/>
                    </a:schemeClr>
                  </a:glow>
                  <a:outerShdw blurRad="38100" dist="38100" dir="2700000" algn="tl">
                    <a:srgbClr val="000000">
                      <a:alpha val="43137"/>
                    </a:srgbClr>
                  </a:outerShdw>
                </a:effectLst>
                <a:latin typeface="Verdana" pitchFamily="34" charset="0"/>
                <a:ea typeface="Verdana" pitchFamily="34" charset="0"/>
                <a:cs typeface="Verdana" pitchFamily="34" charset="0"/>
              </a:rPr>
              <a:t>Myanmar</a:t>
            </a:r>
            <a:endParaRPr lang="en-US" sz="1000" b="1" dirty="0">
              <a:solidFill>
                <a:schemeClr val="bg1"/>
              </a:solidFill>
              <a:effectLst>
                <a:glow rad="63500">
                  <a:schemeClr val="accent5">
                    <a:satMod val="175000"/>
                    <a:alpha val="40000"/>
                  </a:schemeClr>
                </a:glow>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9" name="Rectangle 8"/>
          <p:cNvSpPr/>
          <p:nvPr/>
        </p:nvSpPr>
        <p:spPr>
          <a:xfrm>
            <a:off x="4729667" y="5715000"/>
            <a:ext cx="1236801" cy="152400"/>
          </a:xfrm>
          <a:prstGeom prst="rect">
            <a:avLst/>
          </a:prstGeom>
          <a:solidFill>
            <a:srgbClr val="DAF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922654" y="5323130"/>
            <a:ext cx="1106561" cy="253916"/>
          </a:xfrm>
          <a:prstGeom prst="rect">
            <a:avLst/>
          </a:prstGeom>
          <a:noFill/>
        </p:spPr>
        <p:txBody>
          <a:bodyPr wrap="square" rtlCol="0">
            <a:spAutoFit/>
          </a:bodyPr>
          <a:lstStyle/>
          <a:p>
            <a:r>
              <a:rPr lang="en-US" sz="1050" b="1" dirty="0" smtClean="0">
                <a:latin typeface="Verdana" pitchFamily="34" charset="0"/>
                <a:ea typeface="Verdana" pitchFamily="34" charset="0"/>
                <a:cs typeface="Verdana" pitchFamily="34" charset="0"/>
              </a:rPr>
              <a:t>Indonesia</a:t>
            </a:r>
            <a:endParaRPr lang="en-US" sz="1050" b="1" dirty="0">
              <a:latin typeface="Verdana" pitchFamily="34" charset="0"/>
              <a:ea typeface="Verdana" pitchFamily="34" charset="0"/>
              <a:cs typeface="Verdana" pitchFamily="34" charset="0"/>
            </a:endParaRPr>
          </a:p>
        </p:txBody>
      </p:sp>
      <p:sp>
        <p:nvSpPr>
          <p:cNvPr id="18" name="Rectangle 17"/>
          <p:cNvSpPr/>
          <p:nvPr/>
        </p:nvSpPr>
        <p:spPr>
          <a:xfrm>
            <a:off x="0" y="0"/>
            <a:ext cx="9144000" cy="1935875"/>
          </a:xfrm>
          <a:prstGeom prst="rect">
            <a:avLst/>
          </a:prstGeom>
          <a:solidFill>
            <a:schemeClr val="tx2">
              <a:lumMod val="20000"/>
              <a:lumOff val="80000"/>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3628423" y="4411106"/>
            <a:ext cx="1029523" cy="564931"/>
          </a:xfrm>
          <a:custGeom>
            <a:avLst/>
            <a:gdLst>
              <a:gd name="connsiteX0" fmla="*/ 645865 w 1029523"/>
              <a:gd name="connsiteY0" fmla="*/ 22671 h 564931"/>
              <a:gd name="connsiteX1" fmla="*/ 1018005 w 1029523"/>
              <a:gd name="connsiteY1" fmla="*/ 22671 h 564931"/>
              <a:gd name="connsiteX2" fmla="*/ 922312 w 1029523"/>
              <a:gd name="connsiteY2" fmla="*/ 224689 h 564931"/>
              <a:gd name="connsiteX3" fmla="*/ 794721 w 1029523"/>
              <a:gd name="connsiteY3" fmla="*/ 309750 h 564931"/>
              <a:gd name="connsiteX4" fmla="*/ 784089 w 1029523"/>
              <a:gd name="connsiteY4" fmla="*/ 394810 h 564931"/>
              <a:gd name="connsiteX5" fmla="*/ 667130 w 1029523"/>
              <a:gd name="connsiteY5" fmla="*/ 426708 h 564931"/>
              <a:gd name="connsiteX6" fmla="*/ 635233 w 1029523"/>
              <a:gd name="connsiteY6" fmla="*/ 490503 h 564931"/>
              <a:gd name="connsiteX7" fmla="*/ 613968 w 1029523"/>
              <a:gd name="connsiteY7" fmla="*/ 533034 h 564931"/>
              <a:gd name="connsiteX8" fmla="*/ 486377 w 1029523"/>
              <a:gd name="connsiteY8" fmla="*/ 564931 h 564931"/>
              <a:gd name="connsiteX9" fmla="*/ 39810 w 1029523"/>
              <a:gd name="connsiteY9" fmla="*/ 533034 h 564931"/>
              <a:gd name="connsiteX10" fmla="*/ 39810 w 1029523"/>
              <a:gd name="connsiteY10" fmla="*/ 458606 h 564931"/>
              <a:gd name="connsiteX11" fmla="*/ 199298 w 1029523"/>
              <a:gd name="connsiteY11" fmla="*/ 362913 h 564931"/>
              <a:gd name="connsiteX12" fmla="*/ 114237 w 1029523"/>
              <a:gd name="connsiteY12" fmla="*/ 394810 h 564931"/>
              <a:gd name="connsiteX13" fmla="*/ 167400 w 1029523"/>
              <a:gd name="connsiteY13" fmla="*/ 182159 h 564931"/>
              <a:gd name="connsiteX14" fmla="*/ 645865 w 1029523"/>
              <a:gd name="connsiteY14" fmla="*/ 22671 h 56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29523" h="564931">
                <a:moveTo>
                  <a:pt x="645865" y="22671"/>
                </a:moveTo>
                <a:cubicBezTo>
                  <a:pt x="787632" y="-3910"/>
                  <a:pt x="971931" y="-10999"/>
                  <a:pt x="1018005" y="22671"/>
                </a:cubicBezTo>
                <a:cubicBezTo>
                  <a:pt x="1064079" y="56341"/>
                  <a:pt x="959526" y="176842"/>
                  <a:pt x="922312" y="224689"/>
                </a:cubicBezTo>
                <a:cubicBezTo>
                  <a:pt x="885098" y="272536"/>
                  <a:pt x="817758" y="281397"/>
                  <a:pt x="794721" y="309750"/>
                </a:cubicBezTo>
                <a:cubicBezTo>
                  <a:pt x="771684" y="338104"/>
                  <a:pt x="805354" y="375317"/>
                  <a:pt x="784089" y="394810"/>
                </a:cubicBezTo>
                <a:cubicBezTo>
                  <a:pt x="762824" y="414303"/>
                  <a:pt x="691939" y="410759"/>
                  <a:pt x="667130" y="426708"/>
                </a:cubicBezTo>
                <a:cubicBezTo>
                  <a:pt x="642321" y="442657"/>
                  <a:pt x="635233" y="490503"/>
                  <a:pt x="635233" y="490503"/>
                </a:cubicBezTo>
                <a:cubicBezTo>
                  <a:pt x="626373" y="508224"/>
                  <a:pt x="638777" y="520629"/>
                  <a:pt x="613968" y="533034"/>
                </a:cubicBezTo>
                <a:cubicBezTo>
                  <a:pt x="589159" y="545439"/>
                  <a:pt x="582070" y="564931"/>
                  <a:pt x="486377" y="564931"/>
                </a:cubicBezTo>
                <a:cubicBezTo>
                  <a:pt x="390684" y="564931"/>
                  <a:pt x="114238" y="550755"/>
                  <a:pt x="39810" y="533034"/>
                </a:cubicBezTo>
                <a:cubicBezTo>
                  <a:pt x="-34618" y="515313"/>
                  <a:pt x="13229" y="486959"/>
                  <a:pt x="39810" y="458606"/>
                </a:cubicBezTo>
                <a:cubicBezTo>
                  <a:pt x="66391" y="430253"/>
                  <a:pt x="186894" y="373546"/>
                  <a:pt x="199298" y="362913"/>
                </a:cubicBezTo>
                <a:cubicBezTo>
                  <a:pt x="211702" y="352280"/>
                  <a:pt x="119553" y="424936"/>
                  <a:pt x="114237" y="394810"/>
                </a:cubicBezTo>
                <a:cubicBezTo>
                  <a:pt x="108921" y="364684"/>
                  <a:pt x="73479" y="244182"/>
                  <a:pt x="167400" y="182159"/>
                </a:cubicBezTo>
                <a:cubicBezTo>
                  <a:pt x="261321" y="120136"/>
                  <a:pt x="504098" y="49252"/>
                  <a:pt x="645865" y="22671"/>
                </a:cubicBezTo>
                <a:close/>
              </a:path>
            </a:pathLst>
          </a:custGeom>
          <a:solidFill>
            <a:srgbClr val="DBF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rot="753703">
            <a:off x="3954440" y="4495040"/>
            <a:ext cx="685799" cy="253916"/>
          </a:xfrm>
          <a:prstGeom prst="rect">
            <a:avLst/>
          </a:prstGeom>
          <a:solidFill>
            <a:schemeClr val="accent5">
              <a:lumMod val="20000"/>
              <a:lumOff val="80000"/>
            </a:schemeClr>
          </a:solidFill>
          <a:effectLst>
            <a:softEdge rad="63500"/>
          </a:effectLst>
        </p:spPr>
        <p:txBody>
          <a:bodyPr wrap="square" rtlCol="0">
            <a:spAutoFit/>
          </a:bodyPr>
          <a:lstStyle/>
          <a:p>
            <a:r>
              <a:rPr lang="en-US" sz="1050" b="1" dirty="0" smtClean="0">
                <a:latin typeface="Verdana" pitchFamily="34" charset="0"/>
                <a:ea typeface="Verdana" pitchFamily="34" charset="0"/>
                <a:cs typeface="Verdana" pitchFamily="34" charset="0"/>
              </a:rPr>
              <a:t>Brunei</a:t>
            </a:r>
            <a:endParaRPr lang="en-US" sz="1050" b="1" dirty="0">
              <a:latin typeface="Verdana" pitchFamily="34" charset="0"/>
              <a:ea typeface="Verdana" pitchFamily="34" charset="0"/>
              <a:cs typeface="Verdana" pitchFamily="34" charset="0"/>
            </a:endParaRPr>
          </a:p>
        </p:txBody>
      </p:sp>
      <p:sp>
        <p:nvSpPr>
          <p:cNvPr id="22" name="TextBox 21"/>
          <p:cNvSpPr txBox="1"/>
          <p:nvPr/>
        </p:nvSpPr>
        <p:spPr>
          <a:xfrm>
            <a:off x="3477576" y="4670103"/>
            <a:ext cx="847778" cy="253916"/>
          </a:xfrm>
          <a:prstGeom prst="rect">
            <a:avLst/>
          </a:prstGeom>
          <a:solidFill>
            <a:schemeClr val="accent5">
              <a:lumMod val="20000"/>
              <a:lumOff val="80000"/>
            </a:schemeClr>
          </a:solidFill>
          <a:effectLst>
            <a:softEdge rad="63500"/>
          </a:effectLst>
        </p:spPr>
        <p:txBody>
          <a:bodyPr wrap="square" rtlCol="0">
            <a:spAutoFit/>
          </a:bodyPr>
          <a:lstStyle/>
          <a:p>
            <a:r>
              <a:rPr lang="en-US" sz="1050" b="1" dirty="0" smtClean="0">
                <a:latin typeface="Verdana" pitchFamily="34" charset="0"/>
                <a:ea typeface="Verdana" pitchFamily="34" charset="0"/>
                <a:cs typeface="Verdana" pitchFamily="34" charset="0"/>
              </a:rPr>
              <a:t>Malaysia</a:t>
            </a:r>
            <a:endParaRPr lang="en-US" sz="1050" b="1" dirty="0">
              <a:latin typeface="Verdana" pitchFamily="34" charset="0"/>
              <a:ea typeface="Verdana" pitchFamily="34" charset="0"/>
              <a:cs typeface="Verdana" pitchFamily="34" charset="0"/>
            </a:endParaRPr>
          </a:p>
        </p:txBody>
      </p:sp>
      <p:sp>
        <p:nvSpPr>
          <p:cNvPr id="20" name="TextBox 19"/>
          <p:cNvSpPr txBox="1"/>
          <p:nvPr/>
        </p:nvSpPr>
        <p:spPr>
          <a:xfrm>
            <a:off x="0" y="2107087"/>
            <a:ext cx="9144000" cy="646331"/>
          </a:xfrm>
          <a:prstGeom prst="rect">
            <a:avLst/>
          </a:prstGeom>
          <a:solidFill>
            <a:schemeClr val="bg1"/>
          </a:solidFill>
        </p:spPr>
        <p:txBody>
          <a:bodyPr wrap="square" rtlCol="0">
            <a:spAutoFit/>
          </a:bodyPr>
          <a:lstStyle/>
          <a:p>
            <a:pPr algn="ctr"/>
            <a:r>
              <a:rPr lang="en-US" sz="3600" b="1" dirty="0" smtClean="0">
                <a:solidFill>
                  <a:srgbClr val="FF0000"/>
                </a:solidFill>
                <a:latin typeface="Verdana" pitchFamily="34" charset="0"/>
                <a:ea typeface="Verdana" pitchFamily="34" charset="0"/>
                <a:cs typeface="Verdana" pitchFamily="34" charset="0"/>
              </a:rPr>
              <a:t>Vulnerable</a:t>
            </a:r>
            <a:r>
              <a:rPr lang="en-US" sz="3600" b="1" dirty="0">
                <a:latin typeface="Verdana" pitchFamily="34" charset="0"/>
                <a:ea typeface="Verdana" pitchFamily="34" charset="0"/>
                <a:cs typeface="Verdana" pitchFamily="34" charset="0"/>
              </a:rPr>
              <a:t> </a:t>
            </a:r>
            <a:r>
              <a:rPr lang="en-US" sz="3600" b="1" dirty="0" smtClean="0">
                <a:solidFill>
                  <a:srgbClr val="FF0000"/>
                </a:solidFill>
                <a:latin typeface="Verdana" pitchFamily="34" charset="0"/>
                <a:ea typeface="Verdana" pitchFamily="34" charset="0"/>
                <a:cs typeface="Verdana" pitchFamily="34" charset="0"/>
              </a:rPr>
              <a:t>to world food prices</a:t>
            </a:r>
            <a:endParaRPr lang="en-US" sz="3600" b="1" dirty="0">
              <a:solidFill>
                <a:srgbClr val="FF0000"/>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525241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497" y="533400"/>
            <a:ext cx="8128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03" y="1188448"/>
            <a:ext cx="9144000" cy="461665"/>
          </a:xfrm>
          <a:prstGeom prst="rect">
            <a:avLst/>
          </a:prstGeom>
          <a:noFill/>
        </p:spPr>
        <p:txBody>
          <a:bodyPr wrap="square" rtlCol="0">
            <a:spAutoFit/>
          </a:bodyPr>
          <a:lstStyle/>
          <a:p>
            <a:pPr algn="ctr"/>
            <a:r>
              <a:rPr lang="en-US" sz="2400" b="1" dirty="0" smtClean="0"/>
              <a:t>50 years  from 2012</a:t>
            </a:r>
            <a:endParaRPr lang="en-US" sz="2400" b="1" dirty="0"/>
          </a:p>
        </p:txBody>
      </p:sp>
      <p:cxnSp>
        <p:nvCxnSpPr>
          <p:cNvPr id="5" name="Straight Connector 4"/>
          <p:cNvCxnSpPr/>
          <p:nvPr/>
        </p:nvCxnSpPr>
        <p:spPr>
          <a:xfrm flipV="1">
            <a:off x="3581400" y="2133600"/>
            <a:ext cx="0" cy="23622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7222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eter\Desktop\climate\IPC comi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28700"/>
            <a:ext cx="7772400" cy="5829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72200" y="1807696"/>
            <a:ext cx="2286000" cy="1200329"/>
          </a:xfrm>
          <a:prstGeom prst="rect">
            <a:avLst/>
          </a:prstGeom>
          <a:noFill/>
        </p:spPr>
        <p:txBody>
          <a:bodyPr wrap="square" rtlCol="0">
            <a:spAutoFit/>
          </a:bodyPr>
          <a:lstStyle/>
          <a:p>
            <a:pPr algn="ctr"/>
            <a:r>
              <a:rPr lang="en-US" sz="3600" b="1" dirty="0" smtClean="0">
                <a:latin typeface="Verdana" pitchFamily="34" charset="0"/>
                <a:ea typeface="Verdana" pitchFamily="34" charset="0"/>
                <a:cs typeface="Verdana" pitchFamily="34" charset="0"/>
              </a:rPr>
              <a:t>0.6°C by 2100 </a:t>
            </a:r>
            <a:endParaRPr lang="en-US" sz="3600"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835847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eter\Desktop\illustrations\aerosol cooling night sk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103" y="1016939"/>
            <a:ext cx="7772400" cy="58289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28" y="15710"/>
            <a:ext cx="9144000" cy="646331"/>
          </a:xfrm>
          <a:prstGeom prst="rect">
            <a:avLst/>
          </a:prstGeom>
          <a:noFill/>
        </p:spPr>
        <p:txBody>
          <a:bodyPr wrap="square" rtlCol="0">
            <a:spAutoFit/>
          </a:bodyPr>
          <a:lstStyle/>
          <a:p>
            <a:r>
              <a:rPr lang="en-US" b="1" dirty="0" smtClean="0">
                <a:latin typeface="Verdana" pitchFamily="34" charset="0"/>
                <a:ea typeface="Verdana" pitchFamily="34" charset="0"/>
                <a:cs typeface="Verdana" pitchFamily="34" charset="0"/>
              </a:rPr>
              <a:t>Burning fossil fuels emits cooling air pollution acid aerosols </a:t>
            </a:r>
          </a:p>
          <a:p>
            <a:pPr algn="ctr"/>
            <a:r>
              <a:rPr lang="en-US" b="1" dirty="0" smtClean="0">
                <a:latin typeface="Verdana" pitchFamily="34" charset="0"/>
                <a:ea typeface="Verdana" pitchFamily="34" charset="0"/>
                <a:cs typeface="Verdana" pitchFamily="34" charset="0"/>
              </a:rPr>
              <a:t>as well as warming CO2 and black carbon soot</a:t>
            </a:r>
            <a:endParaRPr lang="en-US"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172183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eter\Desktop\illustrations\my feedback graph.gif"/>
          <p:cNvPicPr>
            <a:picLocks noChangeAspect="1" noChangeArrowheads="1"/>
          </p:cNvPicPr>
          <p:nvPr/>
        </p:nvPicPr>
        <p:blipFill rotWithShape="1">
          <a:blip r:embed="rId2">
            <a:extLst>
              <a:ext uri="{28A0092B-C50C-407E-A947-70E740481C1C}">
                <a14:useLocalDpi xmlns:a14="http://schemas.microsoft.com/office/drawing/2010/main" val="0"/>
              </a:ext>
            </a:extLst>
          </a:blip>
          <a:srcRect l="7926" t="12336" r="15694" b="14561"/>
          <a:stretch/>
        </p:blipFill>
        <p:spPr bwMode="auto">
          <a:xfrm>
            <a:off x="381000" y="318654"/>
            <a:ext cx="8741978" cy="65393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304690" y="2006959"/>
            <a:ext cx="1143000" cy="830997"/>
          </a:xfrm>
          <a:prstGeom prst="rect">
            <a:avLst/>
          </a:prstGeom>
          <a:noFill/>
        </p:spPr>
        <p:txBody>
          <a:bodyPr wrap="square" rtlCol="0">
            <a:spAutoFit/>
          </a:bodyPr>
          <a:lstStyle/>
          <a:p>
            <a:r>
              <a:rPr lang="en-US" sz="2400" b="1" dirty="0" smtClean="0">
                <a:latin typeface="Verdana" pitchFamily="34" charset="0"/>
                <a:ea typeface="Verdana" pitchFamily="34" charset="0"/>
                <a:cs typeface="Verdana" pitchFamily="34" charset="0"/>
              </a:rPr>
              <a:t>Feed</a:t>
            </a:r>
          </a:p>
          <a:p>
            <a:r>
              <a:rPr lang="en-US" sz="2400" b="1" dirty="0" smtClean="0">
                <a:latin typeface="Verdana" pitchFamily="34" charset="0"/>
                <a:ea typeface="Verdana" pitchFamily="34" charset="0"/>
                <a:cs typeface="Verdana" pitchFamily="34" charset="0"/>
              </a:rPr>
              <a:t>back</a:t>
            </a:r>
            <a:endParaRPr lang="en-US" sz="2400" b="1" dirty="0">
              <a:latin typeface="Verdana" pitchFamily="34" charset="0"/>
              <a:ea typeface="Verdana" pitchFamily="34" charset="0"/>
              <a:cs typeface="Verdana" pitchFamily="34" charset="0"/>
            </a:endParaRPr>
          </a:p>
        </p:txBody>
      </p:sp>
      <p:sp>
        <p:nvSpPr>
          <p:cNvPr id="4" name="TextBox 3"/>
          <p:cNvSpPr txBox="1"/>
          <p:nvPr/>
        </p:nvSpPr>
        <p:spPr>
          <a:xfrm>
            <a:off x="0" y="73572"/>
            <a:ext cx="9220200" cy="461665"/>
          </a:xfrm>
          <a:prstGeom prst="rect">
            <a:avLst/>
          </a:prstGeom>
          <a:noFill/>
        </p:spPr>
        <p:txBody>
          <a:bodyPr wrap="square" rtlCol="0">
            <a:spAutoFit/>
          </a:bodyPr>
          <a:lstStyle/>
          <a:p>
            <a:pPr algn="ctr"/>
            <a:r>
              <a:rPr lang="en-US" sz="2400" b="1" dirty="0" smtClean="0">
                <a:latin typeface="Verdana" pitchFamily="34" charset="0"/>
                <a:ea typeface="Verdana" pitchFamily="34" charset="0"/>
                <a:cs typeface="Verdana" pitchFamily="34" charset="0"/>
              </a:rPr>
              <a:t>Positive +ve Climate System Feedbacks</a:t>
            </a:r>
            <a:endParaRPr lang="en-US" sz="2400" b="1" dirty="0">
              <a:latin typeface="Verdana" pitchFamily="34" charset="0"/>
              <a:ea typeface="Verdana" pitchFamily="34" charset="0"/>
              <a:cs typeface="Verdana" pitchFamily="34" charset="0"/>
            </a:endParaRPr>
          </a:p>
        </p:txBody>
      </p:sp>
      <p:pic>
        <p:nvPicPr>
          <p:cNvPr id="7172" name="Picture 4" descr="http://www.freeclipartnow.com/d/21633-1/Earth-Western-hemisphere.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917" b="99681" l="965" r="97428">
                        <a14:foregroundMark x1="51125" y1="34185" x2="51125" y2="97125"/>
                        <a14:foregroundMark x1="37299" y1="56550" x2="1286" y2="48562"/>
                        <a14:foregroundMark x1="50161" y1="1917" x2="30225" y2="6390"/>
                        <a14:foregroundMark x1="30225" y1="7348" x2="15756" y2="16613"/>
                        <a14:foregroundMark x1="15756" y1="18211" x2="4180" y2="32588"/>
                        <a14:foregroundMark x1="4180" y1="34824" x2="4180" y2="46645"/>
                        <a14:foregroundMark x1="4180" y1="53035" x2="7395" y2="68690"/>
                        <a14:foregroundMark x1="7395" y1="69968" x2="12862" y2="77316"/>
                        <a14:foregroundMark x1="14148" y1="80831" x2="18328" y2="84665"/>
                        <a14:foregroundMark x1="20900" y1="86581" x2="25402" y2="91054"/>
                        <a14:foregroundMark x1="27974" y1="92652" x2="31190" y2="93930"/>
                        <a14:foregroundMark x1="31190" y1="93930" x2="34405" y2="96805"/>
                        <a14:foregroundMark x1="30547" y1="94888" x2="42122" y2="99042"/>
                        <a14:foregroundMark x1="72669" y1="96805" x2="72669" y2="96805"/>
                        <a14:foregroundMark x1="72669" y1="93930" x2="58521" y2="99681"/>
                        <a14:foregroundMark x1="52733" y1="4153" x2="64952" y2="5751"/>
                        <a14:foregroundMark x1="66238" y1="7987" x2="83923" y2="19808"/>
                        <a14:foregroundMark x1="83923" y1="20447" x2="94212" y2="38019"/>
                        <a14:foregroundMark x1="90354" y1="38658" x2="97428" y2="57508"/>
                        <a14:foregroundMark x1="84887" y1="26837" x2="85531" y2="28435"/>
                        <a14:foregroundMark x1="95177" y1="53035" x2="95820" y2="67093"/>
                        <a14:foregroundMark x1="94212" y1="68371" x2="87138" y2="80192"/>
                        <a14:foregroundMark x1="87138" y1="80831" x2="70418" y2="92652"/>
                      </a14:backgroundRemoval>
                    </a14:imgEffect>
                  </a14:imgLayer>
                </a14:imgProps>
              </a:ext>
              <a:ext uri="{28A0092B-C50C-407E-A947-70E740481C1C}">
                <a14:useLocalDpi xmlns:a14="http://schemas.microsoft.com/office/drawing/2010/main" val="0"/>
              </a:ext>
            </a:extLst>
          </a:blip>
          <a:srcRect/>
          <a:stretch>
            <a:fillRect/>
          </a:stretch>
        </p:blipFill>
        <p:spPr bwMode="auto">
          <a:xfrm>
            <a:off x="6305113" y="2837956"/>
            <a:ext cx="1268685" cy="1200644"/>
          </a:xfrm>
          <a:prstGeom prst="rect">
            <a:avLst/>
          </a:prstGeom>
          <a:noFill/>
          <a:effectLst>
            <a:glow rad="635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Striped Right Arrow 1"/>
          <p:cNvSpPr/>
          <p:nvPr/>
        </p:nvSpPr>
        <p:spPr>
          <a:xfrm rot="16200000">
            <a:off x="6398349" y="2443819"/>
            <a:ext cx="1082214" cy="762000"/>
          </a:xfrm>
          <a:prstGeom prst="stripedRightArrow">
            <a:avLst/>
          </a:prstGeom>
          <a:solidFill>
            <a:srgbClr val="FF0000">
              <a:alpha val="38000"/>
            </a:srgb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5739306" y="5048250"/>
            <a:ext cx="2689334" cy="923330"/>
          </a:xfrm>
          <a:prstGeom prst="rect">
            <a:avLst/>
          </a:prstGeom>
          <a:noFill/>
        </p:spPr>
        <p:txBody>
          <a:bodyPr wrap="square" rtlCol="0">
            <a:spAutoFit/>
          </a:bodyPr>
          <a:lstStyle/>
          <a:p>
            <a:r>
              <a:rPr lang="en-US" b="1" dirty="0" smtClean="0">
                <a:solidFill>
                  <a:schemeClr val="tx1">
                    <a:lumMod val="75000"/>
                    <a:lumOff val="25000"/>
                  </a:schemeClr>
                </a:solidFill>
                <a:latin typeface="Verdana" pitchFamily="34" charset="0"/>
                <a:ea typeface="Verdana" pitchFamily="34" charset="0"/>
                <a:cs typeface="Verdana" pitchFamily="34" charset="0"/>
              </a:rPr>
              <a:t>- for assessment of most likely warming</a:t>
            </a:r>
            <a:endParaRPr lang="en-US" b="1" dirty="0">
              <a:solidFill>
                <a:schemeClr val="tx1">
                  <a:lumMod val="75000"/>
                  <a:lumOff val="25000"/>
                </a:schemeClr>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3209687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483"/>
          <a:stretch/>
        </p:blipFill>
        <p:spPr bwMode="auto">
          <a:xfrm>
            <a:off x="838200" y="1676400"/>
            <a:ext cx="74676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228600"/>
            <a:ext cx="9144000" cy="1200329"/>
          </a:xfrm>
          <a:prstGeom prst="rect">
            <a:avLst/>
          </a:prstGeom>
          <a:noFill/>
        </p:spPr>
        <p:txBody>
          <a:bodyPr wrap="square" rtlCol="0">
            <a:spAutoFit/>
          </a:bodyPr>
          <a:lstStyle/>
          <a:p>
            <a:r>
              <a:rPr lang="en-US" b="1" dirty="0" smtClean="0">
                <a:latin typeface="Verdana" pitchFamily="34" charset="0"/>
                <a:ea typeface="Verdana" pitchFamily="34" charset="0"/>
                <a:cs typeface="Verdana" pitchFamily="34" charset="0"/>
              </a:rPr>
              <a:t>Terrestrial carbon feedbacks (only) from a committed 2.2</a:t>
            </a:r>
            <a:r>
              <a:rPr lang="en-US" b="1" dirty="0" smtClean="0">
                <a:latin typeface="Calibri"/>
                <a:ea typeface="Verdana" pitchFamily="34" charset="0"/>
                <a:cs typeface="Calibri"/>
              </a:rPr>
              <a:t>°</a:t>
            </a:r>
            <a:r>
              <a:rPr lang="en-US" b="1" dirty="0" smtClean="0">
                <a:latin typeface="Verdana" pitchFamily="34" charset="0"/>
                <a:ea typeface="Verdana" pitchFamily="34" charset="0"/>
                <a:cs typeface="Verdana" pitchFamily="34" charset="0"/>
              </a:rPr>
              <a:t>C warming</a:t>
            </a:r>
          </a:p>
          <a:p>
            <a:pPr algn="ctr"/>
            <a:r>
              <a:rPr lang="en-US" b="1" dirty="0" smtClean="0">
                <a:latin typeface="Verdana" pitchFamily="34" charset="0"/>
                <a:ea typeface="Verdana" pitchFamily="34" charset="0"/>
                <a:cs typeface="Verdana" pitchFamily="34" charset="0"/>
              </a:rPr>
              <a:t>= 0.8</a:t>
            </a:r>
            <a:r>
              <a:rPr lang="en-US" b="1" dirty="0" smtClean="0">
                <a:latin typeface="Calibri"/>
                <a:ea typeface="Verdana" pitchFamily="34" charset="0"/>
                <a:cs typeface="Calibri"/>
              </a:rPr>
              <a:t>°</a:t>
            </a:r>
            <a:r>
              <a:rPr lang="en-US" b="1" dirty="0" smtClean="0">
                <a:latin typeface="Verdana" pitchFamily="34" charset="0"/>
                <a:ea typeface="Verdana" pitchFamily="34" charset="0"/>
                <a:cs typeface="Verdana" pitchFamily="34" charset="0"/>
              </a:rPr>
              <a:t>C</a:t>
            </a:r>
          </a:p>
          <a:p>
            <a:pPr algn="ctr"/>
            <a:endParaRPr lang="en-US" b="1" dirty="0" smtClean="0">
              <a:latin typeface="Verdana" pitchFamily="34" charset="0"/>
              <a:ea typeface="Verdana" pitchFamily="34" charset="0"/>
              <a:cs typeface="Verdana" pitchFamily="34" charset="0"/>
            </a:endParaRPr>
          </a:p>
          <a:p>
            <a:pPr algn="ctr"/>
            <a:r>
              <a:rPr lang="en-US" b="1" dirty="0" smtClean="0">
                <a:latin typeface="Verdana" pitchFamily="34" charset="0"/>
                <a:ea typeface="Verdana" pitchFamily="34" charset="0"/>
                <a:cs typeface="Verdana" pitchFamily="34" charset="0"/>
              </a:rPr>
              <a:t>Total 3.0</a:t>
            </a:r>
            <a:r>
              <a:rPr lang="en-US" b="1" dirty="0" smtClean="0">
                <a:latin typeface="Calibri"/>
                <a:ea typeface="Verdana" pitchFamily="34" charset="0"/>
                <a:cs typeface="Calibri"/>
              </a:rPr>
              <a:t>°</a:t>
            </a:r>
            <a:r>
              <a:rPr lang="en-US" b="1" dirty="0" smtClean="0">
                <a:latin typeface="Verdana" pitchFamily="34" charset="0"/>
                <a:ea typeface="Verdana" pitchFamily="34" charset="0"/>
                <a:cs typeface="Verdana" pitchFamily="34" charset="0"/>
              </a:rPr>
              <a:t>C </a:t>
            </a:r>
            <a:endParaRPr lang="en-US"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0995920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eter\Desktop\copies\hun se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00200"/>
            <a:ext cx="5904238" cy="4572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peter\Desktop\copies\hun 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48200"/>
            <a:ext cx="2917031" cy="190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895350"/>
            <a:ext cx="9144000" cy="523220"/>
          </a:xfrm>
          <a:prstGeom prst="rect">
            <a:avLst/>
          </a:prstGeom>
        </p:spPr>
        <p:txBody>
          <a:bodyPr wrap="square">
            <a:spAutoFit/>
          </a:bodyPr>
          <a:lstStyle/>
          <a:p>
            <a:pPr algn="ctr"/>
            <a:r>
              <a:rPr lang="en-US" sz="2800" b="1" dirty="0">
                <a:latin typeface="Verdana" pitchFamily="34" charset="0"/>
                <a:ea typeface="Verdana" pitchFamily="34" charset="0"/>
                <a:cs typeface="Verdana" pitchFamily="34" charset="0"/>
              </a:rPr>
              <a:t>2012 Global </a:t>
            </a:r>
            <a:r>
              <a:rPr lang="en-US" sz="2800" b="1" dirty="0" smtClean="0">
                <a:latin typeface="Verdana" pitchFamily="34" charset="0"/>
                <a:ea typeface="Verdana" pitchFamily="34" charset="0"/>
                <a:cs typeface="Verdana" pitchFamily="34" charset="0"/>
              </a:rPr>
              <a:t>Hunger </a:t>
            </a:r>
            <a:r>
              <a:rPr lang="en-US" sz="2800" b="1" dirty="0">
                <a:latin typeface="Verdana" pitchFamily="34" charset="0"/>
                <a:ea typeface="Verdana" pitchFamily="34" charset="0"/>
                <a:cs typeface="Verdana" pitchFamily="34" charset="0"/>
              </a:rPr>
              <a:t>Index by </a:t>
            </a:r>
            <a:r>
              <a:rPr lang="en-US" sz="2800" b="1" dirty="0" smtClean="0">
                <a:latin typeface="Verdana" pitchFamily="34" charset="0"/>
                <a:ea typeface="Verdana" pitchFamily="34" charset="0"/>
                <a:cs typeface="Verdana" pitchFamily="34" charset="0"/>
              </a:rPr>
              <a:t>Severity</a:t>
            </a:r>
            <a:endParaRPr lang="en-US" sz="2800" b="1" dirty="0">
              <a:latin typeface="Verdana" pitchFamily="34" charset="0"/>
              <a:ea typeface="Verdana" pitchFamily="34" charset="0"/>
              <a:cs typeface="Verdana" pitchFamily="34"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5943600" y="5791200"/>
            <a:ext cx="2838846" cy="1019317"/>
          </a:xfrm>
          <a:prstGeom prst="rect">
            <a:avLst/>
          </a:prstGeom>
        </p:spPr>
      </p:pic>
      <p:pic>
        <p:nvPicPr>
          <p:cNvPr id="6" name="Picture 3" descr="C:\Users\peter\Desktop\copies\hun in.PNG"/>
          <p:cNvPicPr>
            <a:picLocks noChangeAspect="1" noChangeArrowheads="1"/>
          </p:cNvPicPr>
          <p:nvPr/>
        </p:nvPicPr>
        <p:blipFill rotWithShape="1">
          <a:blip r:embed="rId3">
            <a:extLst>
              <a:ext uri="{28A0092B-C50C-407E-A947-70E740481C1C}">
                <a14:useLocalDpi xmlns:a14="http://schemas.microsoft.com/office/drawing/2010/main" val="0"/>
              </a:ext>
            </a:extLst>
          </a:blip>
          <a:srcRect l="47472" t="43092" r="27758" b="44444"/>
          <a:stretch/>
        </p:blipFill>
        <p:spPr bwMode="auto">
          <a:xfrm>
            <a:off x="1038423" y="2743200"/>
            <a:ext cx="1878608" cy="666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peter\Desktop\copies\hun in.PNG"/>
          <p:cNvPicPr>
            <a:picLocks noChangeAspect="1" noChangeArrowheads="1"/>
          </p:cNvPicPr>
          <p:nvPr/>
        </p:nvPicPr>
        <p:blipFill rotWithShape="1">
          <a:blip r:embed="rId3">
            <a:extLst>
              <a:ext uri="{28A0092B-C50C-407E-A947-70E740481C1C}">
                <a14:useLocalDpi xmlns:a14="http://schemas.microsoft.com/office/drawing/2010/main" val="0"/>
              </a:ext>
            </a:extLst>
          </a:blip>
          <a:srcRect l="6531" t="43092" r="84929" b="47293"/>
          <a:stretch/>
        </p:blipFill>
        <p:spPr bwMode="auto">
          <a:xfrm>
            <a:off x="409773" y="2819400"/>
            <a:ext cx="647700" cy="5143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0"/>
            <a:ext cx="9144000" cy="461665"/>
          </a:xfrm>
          <a:prstGeom prst="rect">
            <a:avLst/>
          </a:prstGeom>
          <a:noFill/>
        </p:spPr>
        <p:txBody>
          <a:bodyPr wrap="square" rtlCol="0">
            <a:spAutoFit/>
          </a:bodyPr>
          <a:lstStyle/>
          <a:p>
            <a:pPr algn="ctr"/>
            <a:r>
              <a:rPr lang="en-US" sz="2400" b="1" dirty="0" smtClean="0">
                <a:latin typeface="Verdana" pitchFamily="34" charset="0"/>
                <a:ea typeface="Verdana" pitchFamily="34" charset="0"/>
                <a:cs typeface="Verdana" pitchFamily="34" charset="0"/>
              </a:rPr>
              <a:t>Vulnerability</a:t>
            </a:r>
            <a:endParaRPr lang="en-US" sz="2400"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491636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69979" t="28082" r="6900" b="43836"/>
          <a:stretch/>
        </p:blipFill>
        <p:spPr>
          <a:xfrm>
            <a:off x="2019300" y="1092095"/>
            <a:ext cx="4953000" cy="4054711"/>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05" t="81476" r="-1517" b="-2315"/>
          <a:stretch/>
        </p:blipFill>
        <p:spPr>
          <a:xfrm>
            <a:off x="-47489" y="4992831"/>
            <a:ext cx="9323219" cy="1276021"/>
          </a:xfrm>
          <a:prstGeom prst="rect">
            <a:avLst/>
          </a:prstGeom>
        </p:spPr>
      </p:pic>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2979" t="81476" r="3326" b="11244"/>
          <a:stretch/>
        </p:blipFill>
        <p:spPr>
          <a:xfrm>
            <a:off x="-21609" y="4914538"/>
            <a:ext cx="9165609" cy="716303"/>
          </a:xfrm>
          <a:prstGeom prst="rect">
            <a:avLst/>
          </a:prstGeom>
        </p:spPr>
      </p:pic>
      <p:sp>
        <p:nvSpPr>
          <p:cNvPr id="5" name="Rectangle 4"/>
          <p:cNvSpPr/>
          <p:nvPr/>
        </p:nvSpPr>
        <p:spPr>
          <a:xfrm>
            <a:off x="0" y="6248444"/>
            <a:ext cx="9144000" cy="461665"/>
          </a:xfrm>
          <a:prstGeom prst="rect">
            <a:avLst/>
          </a:prstGeom>
        </p:spPr>
        <p:txBody>
          <a:bodyPr wrap="square">
            <a:spAutoFit/>
          </a:bodyPr>
          <a:lstStyle/>
          <a:p>
            <a:r>
              <a:rPr lang="en-US" sz="1200" b="1" dirty="0">
                <a:latin typeface="Verdana" pitchFamily="34" charset="0"/>
                <a:ea typeface="Verdana" pitchFamily="34" charset="0"/>
                <a:cs typeface="Verdana" pitchFamily="34" charset="0"/>
              </a:rPr>
              <a:t>Sources: </a:t>
            </a:r>
            <a:r>
              <a:rPr lang="en-US" sz="1200" dirty="0">
                <a:latin typeface="Verdana" pitchFamily="34" charset="0"/>
                <a:ea typeface="Verdana" pitchFamily="34" charset="0"/>
                <a:cs typeface="Verdana" pitchFamily="34" charset="0"/>
              </a:rPr>
              <a:t>WHO, World Health Statistics 2012, available at:</a:t>
            </a:r>
            <a:r>
              <a:rPr lang="en-US" sz="1200" u="sng" dirty="0">
                <a:latin typeface="Verdana" pitchFamily="34" charset="0"/>
                <a:ea typeface="Verdana" pitchFamily="34" charset="0"/>
                <a:cs typeface="Verdana" pitchFamily="34" charset="0"/>
                <a:hlinkClick r:id="rId3"/>
              </a:rPr>
              <a:t>http://www.who.int/gho/publications/world_health_statistics/2012/en/index.html</a:t>
            </a:r>
            <a:r>
              <a:rPr lang="en-US" sz="1200" dirty="0">
                <a:latin typeface="Verdana" pitchFamily="34" charset="0"/>
                <a:ea typeface="Verdana" pitchFamily="34" charset="0"/>
                <a:cs typeface="Verdana" pitchFamily="34" charset="0"/>
              </a:rPr>
              <a:t>. </a:t>
            </a:r>
          </a:p>
        </p:txBody>
      </p:sp>
      <p:sp>
        <p:nvSpPr>
          <p:cNvPr id="6" name="TextBox 5"/>
          <p:cNvSpPr txBox="1"/>
          <p:nvPr/>
        </p:nvSpPr>
        <p:spPr>
          <a:xfrm>
            <a:off x="76200" y="691985"/>
            <a:ext cx="8839200" cy="400110"/>
          </a:xfrm>
          <a:prstGeom prst="rect">
            <a:avLst/>
          </a:prstGeom>
          <a:solidFill>
            <a:schemeClr val="bg1"/>
          </a:solidFill>
        </p:spPr>
        <p:txBody>
          <a:bodyPr wrap="square" rtlCol="0">
            <a:spAutoFit/>
          </a:bodyPr>
          <a:lstStyle/>
          <a:p>
            <a:pPr algn="ctr"/>
            <a:r>
              <a:rPr lang="en-US" sz="2000" b="1" dirty="0" smtClean="0">
                <a:latin typeface="Verdana" pitchFamily="34" charset="0"/>
                <a:ea typeface="Verdana" pitchFamily="34" charset="0"/>
                <a:cs typeface="Verdana" pitchFamily="34" charset="0"/>
              </a:rPr>
              <a:t>Child Malnutrition in S. E Asia  2005-2011 (WHO 2012)</a:t>
            </a:r>
            <a:endParaRPr lang="en-US" sz="2000" b="1" dirty="0">
              <a:latin typeface="Verdana" pitchFamily="34" charset="0"/>
              <a:ea typeface="Verdana" pitchFamily="34" charset="0"/>
              <a:cs typeface="Verdana" pitchFamily="34"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50626" t="81476" r="36783" b="14884"/>
          <a:stretch/>
        </p:blipFill>
        <p:spPr>
          <a:xfrm>
            <a:off x="5389599" y="1472657"/>
            <a:ext cx="3597442" cy="701051"/>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66235" t="81476" r="20361" b="14884"/>
          <a:stretch/>
        </p:blipFill>
        <p:spPr>
          <a:xfrm>
            <a:off x="5355440" y="2106766"/>
            <a:ext cx="3830053" cy="701051"/>
          </a:xfrm>
          <a:prstGeom prst="rect">
            <a:avLst/>
          </a:prstGeom>
        </p:spPr>
      </p:pic>
      <p:sp>
        <p:nvSpPr>
          <p:cNvPr id="9" name="TextBox 8"/>
          <p:cNvSpPr txBox="1"/>
          <p:nvPr/>
        </p:nvSpPr>
        <p:spPr>
          <a:xfrm>
            <a:off x="0" y="0"/>
            <a:ext cx="9144000" cy="461665"/>
          </a:xfrm>
          <a:prstGeom prst="rect">
            <a:avLst/>
          </a:prstGeom>
          <a:noFill/>
        </p:spPr>
        <p:txBody>
          <a:bodyPr wrap="square" rtlCol="0">
            <a:spAutoFit/>
          </a:bodyPr>
          <a:lstStyle/>
          <a:p>
            <a:pPr algn="ctr"/>
            <a:r>
              <a:rPr lang="en-US" sz="2400" b="1" dirty="0" smtClean="0">
                <a:latin typeface="Verdana" pitchFamily="34" charset="0"/>
                <a:ea typeface="Verdana" pitchFamily="34" charset="0"/>
                <a:cs typeface="Verdana" pitchFamily="34" charset="0"/>
              </a:rPr>
              <a:t>Vulnerability</a:t>
            </a:r>
            <a:endParaRPr lang="en-US" sz="2400"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890779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extLst>
              <a:ext uri="{28A0092B-C50C-407E-A947-70E740481C1C}">
                <a14:useLocalDpi xmlns:a14="http://schemas.microsoft.com/office/drawing/2010/main" val="0"/>
              </a:ext>
            </a:extLst>
          </a:blip>
          <a:srcRect l="12000" t="9333" r="13750"/>
          <a:stretch/>
        </p:blipFill>
        <p:spPr bwMode="auto">
          <a:xfrm>
            <a:off x="9144000" y="5029200"/>
            <a:ext cx="5872655" cy="4587032"/>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2362200" y="1645237"/>
            <a:ext cx="533400" cy="369332"/>
          </a:xfrm>
          <a:prstGeom prst="rect">
            <a:avLst/>
          </a:prstGeom>
          <a:noFill/>
        </p:spPr>
        <p:txBody>
          <a:bodyPr wrap="square" rtlCol="0">
            <a:spAutoFit/>
          </a:bodyPr>
          <a:lstStyle/>
          <a:p>
            <a:r>
              <a:rPr lang="en-US" dirty="0" smtClean="0"/>
              <a:t>7.0</a:t>
            </a:r>
            <a:endParaRPr lang="en-US" dirty="0"/>
          </a:p>
        </p:txBody>
      </p:sp>
      <p:sp>
        <p:nvSpPr>
          <p:cNvPr id="6" name="Rectangle 5"/>
          <p:cNvSpPr/>
          <p:nvPr/>
        </p:nvSpPr>
        <p:spPr>
          <a:xfrm flipH="1">
            <a:off x="-533400" y="899368"/>
            <a:ext cx="173421"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backgroundRemoval t="30278" b="61667" l="58125" r="70625">
                        <a14:foregroundMark x1="68333" y1="40694" x2="70521" y2="30556"/>
                        <a14:foregroundMark x1="67604" y1="38333" x2="62083" y2="50417"/>
                        <a14:foregroundMark x1="62396" y1="49861" x2="59896" y2="57083"/>
                        <a14:foregroundMark x1="68646" y1="36389" x2="70625" y2="30278"/>
                        <a14:backgroundMark x1="69896" y1="42639" x2="67604" y2="45556"/>
                        <a14:backgroundMark x1="60521" y1="58889" x2="58542" y2="62222"/>
                      </a14:backgroundRemoval>
                    </a14:imgEffect>
                  </a14:imgLayer>
                </a14:imgProps>
              </a:ext>
              <a:ext uri="{28A0092B-C50C-407E-A947-70E740481C1C}">
                <a14:useLocalDpi xmlns:a14="http://schemas.microsoft.com/office/drawing/2010/main" val="0"/>
              </a:ext>
            </a:extLst>
          </a:blip>
          <a:srcRect l="56776" t="30338" r="28776" b="34831"/>
          <a:stretch/>
        </p:blipFill>
        <p:spPr bwMode="auto">
          <a:xfrm>
            <a:off x="10820400" y="2047869"/>
            <a:ext cx="1219200" cy="2721446"/>
          </a:xfrm>
          <a:prstGeom prst="rect">
            <a:avLst/>
          </a:prstGeom>
          <a:ln>
            <a:noFill/>
          </a:ln>
          <a:extLst>
            <a:ext uri="{53640926-AAD7-44D8-BBD7-CCE9431645EC}">
              <a14:shadowObscured xmlns:a14="http://schemas.microsoft.com/office/drawing/2010/main"/>
            </a:ext>
          </a:extLst>
        </p:spPr>
      </p:pic>
      <p:sp>
        <p:nvSpPr>
          <p:cNvPr id="8" name="Freeform 7"/>
          <p:cNvSpPr/>
          <p:nvPr/>
        </p:nvSpPr>
        <p:spPr>
          <a:xfrm>
            <a:off x="11477298" y="3105934"/>
            <a:ext cx="352425" cy="828675"/>
          </a:xfrm>
          <a:custGeom>
            <a:avLst/>
            <a:gdLst>
              <a:gd name="connsiteX0" fmla="*/ 352425 w 352425"/>
              <a:gd name="connsiteY0" fmla="*/ 0 h 828675"/>
              <a:gd name="connsiteX1" fmla="*/ 190500 w 352425"/>
              <a:gd name="connsiteY1" fmla="*/ 333375 h 828675"/>
              <a:gd name="connsiteX2" fmla="*/ 0 w 352425"/>
              <a:gd name="connsiteY2" fmla="*/ 828675 h 828675"/>
              <a:gd name="connsiteX3" fmla="*/ 0 w 352425"/>
              <a:gd name="connsiteY3" fmla="*/ 828675 h 828675"/>
            </a:gdLst>
            <a:ahLst/>
            <a:cxnLst>
              <a:cxn ang="0">
                <a:pos x="connsiteX0" y="connsiteY0"/>
              </a:cxn>
              <a:cxn ang="0">
                <a:pos x="connsiteX1" y="connsiteY1"/>
              </a:cxn>
              <a:cxn ang="0">
                <a:pos x="connsiteX2" y="connsiteY2"/>
              </a:cxn>
              <a:cxn ang="0">
                <a:pos x="connsiteX3" y="connsiteY3"/>
              </a:cxn>
            </a:cxnLst>
            <a:rect l="l" t="t" r="r" b="b"/>
            <a:pathLst>
              <a:path w="352425" h="828675">
                <a:moveTo>
                  <a:pt x="352425" y="0"/>
                </a:moveTo>
                <a:cubicBezTo>
                  <a:pt x="300831" y="97631"/>
                  <a:pt x="249237" y="195263"/>
                  <a:pt x="190500" y="333375"/>
                </a:cubicBezTo>
                <a:cubicBezTo>
                  <a:pt x="131762" y="471488"/>
                  <a:pt x="0" y="828675"/>
                  <a:pt x="0" y="828675"/>
                </a:cubicBezTo>
                <a:lnTo>
                  <a:pt x="0" y="828675"/>
                </a:lnTo>
              </a:path>
            </a:pathLst>
          </a:cu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9457593" y="3110697"/>
            <a:ext cx="1143448" cy="1245668"/>
          </a:xfrm>
          <a:custGeom>
            <a:avLst/>
            <a:gdLst>
              <a:gd name="connsiteX0" fmla="*/ 1132764 w 1143448"/>
              <a:gd name="connsiteY0" fmla="*/ 44665 h 1245668"/>
              <a:gd name="connsiteX1" fmla="*/ 941696 w 1143448"/>
              <a:gd name="connsiteY1" fmla="*/ 208438 h 1245668"/>
              <a:gd name="connsiteX2" fmla="*/ 0 w 1143448"/>
              <a:gd name="connsiteY2" fmla="*/ 1245668 h 1245668"/>
              <a:gd name="connsiteX3" fmla="*/ 0 w 1143448"/>
              <a:gd name="connsiteY3" fmla="*/ 1245668 h 1245668"/>
              <a:gd name="connsiteX4" fmla="*/ 354842 w 1143448"/>
              <a:gd name="connsiteY4" fmla="*/ 1027304 h 1245668"/>
              <a:gd name="connsiteX5" fmla="*/ 791570 w 1143448"/>
              <a:gd name="connsiteY5" fmla="*/ 863531 h 1245668"/>
              <a:gd name="connsiteX6" fmla="*/ 1119117 w 1143448"/>
              <a:gd name="connsiteY6" fmla="*/ 781644 h 1245668"/>
              <a:gd name="connsiteX7" fmla="*/ 1119117 w 1143448"/>
              <a:gd name="connsiteY7" fmla="*/ 781644 h 1245668"/>
              <a:gd name="connsiteX8" fmla="*/ 1132764 w 1143448"/>
              <a:gd name="connsiteY8" fmla="*/ 44665 h 124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448" h="1245668">
                <a:moveTo>
                  <a:pt x="1132764" y="44665"/>
                </a:moveTo>
                <a:cubicBezTo>
                  <a:pt x="1103194" y="-50869"/>
                  <a:pt x="1130490" y="8271"/>
                  <a:pt x="941696" y="208438"/>
                </a:cubicBezTo>
                <a:cubicBezTo>
                  <a:pt x="752902" y="408605"/>
                  <a:pt x="0" y="1245668"/>
                  <a:pt x="0" y="1245668"/>
                </a:cubicBezTo>
                <a:lnTo>
                  <a:pt x="0" y="1245668"/>
                </a:lnTo>
                <a:cubicBezTo>
                  <a:pt x="59140" y="1209274"/>
                  <a:pt x="222914" y="1090994"/>
                  <a:pt x="354842" y="1027304"/>
                </a:cubicBezTo>
                <a:cubicBezTo>
                  <a:pt x="486770" y="963615"/>
                  <a:pt x="664191" y="904474"/>
                  <a:pt x="791570" y="863531"/>
                </a:cubicBezTo>
                <a:cubicBezTo>
                  <a:pt x="918949" y="822588"/>
                  <a:pt x="1119117" y="781644"/>
                  <a:pt x="1119117" y="781644"/>
                </a:cubicBezTo>
                <a:lnTo>
                  <a:pt x="1119117" y="781644"/>
                </a:lnTo>
                <a:cubicBezTo>
                  <a:pt x="1121391" y="656540"/>
                  <a:pt x="1162334" y="140199"/>
                  <a:pt x="1132764" y="44665"/>
                </a:cubicBezTo>
                <a:close/>
              </a:path>
            </a:pathLst>
          </a:custGeom>
          <a:solidFill>
            <a:schemeClr val="bg1">
              <a:lumMod val="9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p:nvPr/>
        </p:nvPicPr>
        <p:blipFill rotWithShape="1">
          <a:blip r:embed="rId2">
            <a:duotone>
              <a:prstClr val="black"/>
              <a:schemeClr val="accent2">
                <a:tint val="45000"/>
                <a:satMod val="400000"/>
              </a:schemeClr>
            </a:duotone>
            <a:extLst>
              <a:ext uri="{28A0092B-C50C-407E-A947-70E740481C1C}">
                <a14:useLocalDpi xmlns:a14="http://schemas.microsoft.com/office/drawing/2010/main" val="0"/>
              </a:ext>
            </a:extLst>
          </a:blip>
          <a:srcRect l="78173" t="22172" r="19998" b="45333"/>
          <a:stretch/>
        </p:blipFill>
        <p:spPr bwMode="auto">
          <a:xfrm>
            <a:off x="7148940" y="1805697"/>
            <a:ext cx="182880" cy="1554480"/>
          </a:xfrm>
          <a:prstGeom prst="rect">
            <a:avLst/>
          </a:prstGeom>
          <a:ln>
            <a:noFill/>
          </a:ln>
          <a:extLst>
            <a:ext uri="{53640926-AAD7-44D8-BBD7-CCE9431645EC}">
              <a14:shadowObscured xmlns:a14="http://schemas.microsoft.com/office/drawing/2010/main"/>
            </a:ext>
          </a:extLst>
        </p:spPr>
      </p:pic>
      <p:sp>
        <p:nvSpPr>
          <p:cNvPr id="13" name="Freeform 12"/>
          <p:cNvSpPr/>
          <p:nvPr/>
        </p:nvSpPr>
        <p:spPr>
          <a:xfrm>
            <a:off x="9734408" y="3408592"/>
            <a:ext cx="739022" cy="567266"/>
          </a:xfrm>
          <a:custGeom>
            <a:avLst/>
            <a:gdLst>
              <a:gd name="connsiteX0" fmla="*/ 643772 w 739022"/>
              <a:gd name="connsiteY0" fmla="*/ 0 h 567266"/>
              <a:gd name="connsiteX1" fmla="*/ 453272 w 739022"/>
              <a:gd name="connsiteY1" fmla="*/ 238125 h 567266"/>
              <a:gd name="connsiteX2" fmla="*/ 310397 w 739022"/>
              <a:gd name="connsiteY2" fmla="*/ 352425 h 567266"/>
              <a:gd name="connsiteX3" fmla="*/ 24647 w 739022"/>
              <a:gd name="connsiteY3" fmla="*/ 552450 h 567266"/>
              <a:gd name="connsiteX4" fmla="*/ 15122 w 739022"/>
              <a:gd name="connsiteY4" fmla="*/ 552450 h 567266"/>
              <a:gd name="connsiteX5" fmla="*/ 500897 w 739022"/>
              <a:gd name="connsiteY5" fmla="*/ 314325 h 567266"/>
              <a:gd name="connsiteX6" fmla="*/ 605672 w 739022"/>
              <a:gd name="connsiteY6" fmla="*/ 219075 h 567266"/>
              <a:gd name="connsiteX7" fmla="*/ 700922 w 739022"/>
              <a:gd name="connsiteY7" fmla="*/ 85725 h 567266"/>
              <a:gd name="connsiteX8" fmla="*/ 739022 w 739022"/>
              <a:gd name="connsiteY8" fmla="*/ 0 h 567266"/>
              <a:gd name="connsiteX9" fmla="*/ 739022 w 739022"/>
              <a:gd name="connsiteY9" fmla="*/ 0 h 567266"/>
              <a:gd name="connsiteX10" fmla="*/ 643772 w 739022"/>
              <a:gd name="connsiteY10" fmla="*/ 0 h 56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9022" h="567266">
                <a:moveTo>
                  <a:pt x="643772" y="0"/>
                </a:moveTo>
                <a:cubicBezTo>
                  <a:pt x="576303" y="89694"/>
                  <a:pt x="508834" y="179388"/>
                  <a:pt x="453272" y="238125"/>
                </a:cubicBezTo>
                <a:cubicBezTo>
                  <a:pt x="397710" y="296862"/>
                  <a:pt x="381834" y="300038"/>
                  <a:pt x="310397" y="352425"/>
                </a:cubicBezTo>
                <a:cubicBezTo>
                  <a:pt x="238960" y="404812"/>
                  <a:pt x="73860" y="519112"/>
                  <a:pt x="24647" y="552450"/>
                </a:cubicBezTo>
                <a:cubicBezTo>
                  <a:pt x="-24566" y="585788"/>
                  <a:pt x="15122" y="552450"/>
                  <a:pt x="15122" y="552450"/>
                </a:cubicBezTo>
                <a:cubicBezTo>
                  <a:pt x="94497" y="512763"/>
                  <a:pt x="402472" y="369888"/>
                  <a:pt x="500897" y="314325"/>
                </a:cubicBezTo>
                <a:cubicBezTo>
                  <a:pt x="599322" y="258763"/>
                  <a:pt x="572335" y="257175"/>
                  <a:pt x="605672" y="219075"/>
                </a:cubicBezTo>
                <a:cubicBezTo>
                  <a:pt x="639009" y="180975"/>
                  <a:pt x="678697" y="122237"/>
                  <a:pt x="700922" y="85725"/>
                </a:cubicBezTo>
                <a:cubicBezTo>
                  <a:pt x="723147" y="49213"/>
                  <a:pt x="739022" y="0"/>
                  <a:pt x="739022" y="0"/>
                </a:cubicBezTo>
                <a:lnTo>
                  <a:pt x="739022" y="0"/>
                </a:lnTo>
                <a:lnTo>
                  <a:pt x="643772" y="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p:nvPr/>
        </p:nvPicPr>
        <p:blipFill rotWithShape="1">
          <a:blip r:embed="rId2">
            <a:extLst>
              <a:ext uri="{28A0092B-C50C-407E-A947-70E740481C1C}">
                <a14:useLocalDpi xmlns:a14="http://schemas.microsoft.com/office/drawing/2010/main" val="0"/>
              </a:ext>
            </a:extLst>
          </a:blip>
          <a:srcRect l="45254" t="35865" r="39163" b="50904"/>
          <a:stretch/>
        </p:blipFill>
        <p:spPr bwMode="auto">
          <a:xfrm rot="17526789">
            <a:off x="5495844" y="2056705"/>
            <a:ext cx="267412" cy="789512"/>
          </a:xfrm>
          <a:prstGeom prst="rect">
            <a:avLst/>
          </a:prstGeom>
          <a:ln>
            <a:noFill/>
          </a:ln>
          <a:extLst>
            <a:ext uri="{53640926-AAD7-44D8-BBD7-CCE9431645EC}">
              <a14:shadowObscured xmlns:a14="http://schemas.microsoft.com/office/drawing/2010/main"/>
            </a:ext>
          </a:extLst>
        </p:spPr>
      </p:pic>
      <p:pic>
        <p:nvPicPr>
          <p:cNvPr id="16" name="Picture 15"/>
          <p:cNvPicPr/>
          <p:nvPr/>
        </p:nvPicPr>
        <p:blipFill rotWithShape="1">
          <a:blip r:embed="rId2">
            <a:extLst>
              <a:ext uri="{28A0092B-C50C-407E-A947-70E740481C1C}">
                <a14:useLocalDpi xmlns:a14="http://schemas.microsoft.com/office/drawing/2010/main" val="0"/>
              </a:ext>
            </a:extLst>
          </a:blip>
          <a:srcRect l="45254" t="35865" r="39163" b="50904"/>
          <a:stretch/>
        </p:blipFill>
        <p:spPr bwMode="auto">
          <a:xfrm rot="17279538">
            <a:off x="10867341" y="2488940"/>
            <a:ext cx="210918" cy="789512"/>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2">
            <a:extLst>
              <a:ext uri="{28A0092B-C50C-407E-A947-70E740481C1C}">
                <a14:useLocalDpi xmlns:a14="http://schemas.microsoft.com/office/drawing/2010/main" val="0"/>
              </a:ext>
            </a:extLst>
          </a:blip>
          <a:srcRect l="45254" t="35865" r="39163" b="50904"/>
          <a:stretch/>
        </p:blipFill>
        <p:spPr bwMode="auto">
          <a:xfrm rot="17436692">
            <a:off x="11103249" y="2975292"/>
            <a:ext cx="267412" cy="789512"/>
          </a:xfrm>
          <a:prstGeom prst="rect">
            <a:avLst/>
          </a:prstGeom>
          <a:ln>
            <a:noFill/>
          </a:ln>
          <a:extLst>
            <a:ext uri="{53640926-AAD7-44D8-BBD7-CCE9431645EC}">
              <a14:shadowObscured xmlns:a14="http://schemas.microsoft.com/office/drawing/2010/main"/>
            </a:ext>
          </a:extLst>
        </p:spPr>
      </p:pic>
      <p:sp>
        <p:nvSpPr>
          <p:cNvPr id="18" name="Freeform 17"/>
          <p:cNvSpPr/>
          <p:nvPr/>
        </p:nvSpPr>
        <p:spPr>
          <a:xfrm>
            <a:off x="8867775" y="2361062"/>
            <a:ext cx="1733266" cy="2920621"/>
          </a:xfrm>
          <a:custGeom>
            <a:avLst/>
            <a:gdLst>
              <a:gd name="connsiteX0" fmla="*/ 1733266 w 1733266"/>
              <a:gd name="connsiteY0" fmla="*/ 0 h 2920621"/>
              <a:gd name="connsiteX1" fmla="*/ 1282890 w 1733266"/>
              <a:gd name="connsiteY1" fmla="*/ 968991 h 2920621"/>
              <a:gd name="connsiteX2" fmla="*/ 1009934 w 1733266"/>
              <a:gd name="connsiteY2" fmla="*/ 1637731 h 2920621"/>
              <a:gd name="connsiteX3" fmla="*/ 777922 w 1733266"/>
              <a:gd name="connsiteY3" fmla="*/ 2210937 h 2920621"/>
              <a:gd name="connsiteX4" fmla="*/ 450376 w 1733266"/>
              <a:gd name="connsiteY4" fmla="*/ 2634018 h 2920621"/>
              <a:gd name="connsiteX5" fmla="*/ 0 w 1733266"/>
              <a:gd name="connsiteY5" fmla="*/ 2920621 h 2920621"/>
              <a:gd name="connsiteX6" fmla="*/ 0 w 1733266"/>
              <a:gd name="connsiteY6" fmla="*/ 2920621 h 292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3266" h="2920621">
                <a:moveTo>
                  <a:pt x="1733266" y="0"/>
                </a:moveTo>
                <a:cubicBezTo>
                  <a:pt x="1568355" y="348018"/>
                  <a:pt x="1403445" y="696036"/>
                  <a:pt x="1282890" y="968991"/>
                </a:cubicBezTo>
                <a:cubicBezTo>
                  <a:pt x="1162335" y="1241946"/>
                  <a:pt x="1094095" y="1430740"/>
                  <a:pt x="1009934" y="1637731"/>
                </a:cubicBezTo>
                <a:cubicBezTo>
                  <a:pt x="925773" y="1844722"/>
                  <a:pt x="871182" y="2044889"/>
                  <a:pt x="777922" y="2210937"/>
                </a:cubicBezTo>
                <a:cubicBezTo>
                  <a:pt x="684662" y="2376985"/>
                  <a:pt x="580030" y="2515737"/>
                  <a:pt x="450376" y="2634018"/>
                </a:cubicBezTo>
                <a:cubicBezTo>
                  <a:pt x="320722" y="2752299"/>
                  <a:pt x="0" y="2920621"/>
                  <a:pt x="0" y="2920621"/>
                </a:cubicBezTo>
                <a:lnTo>
                  <a:pt x="0" y="2920621"/>
                </a:lnTo>
              </a:path>
            </a:pathLst>
          </a:cu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flipH="1">
            <a:off x="10210800" y="2255308"/>
            <a:ext cx="45719" cy="152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p:cNvCxnSpPr/>
          <p:nvPr/>
        </p:nvCxnSpPr>
        <p:spPr>
          <a:xfrm flipV="1">
            <a:off x="10972800" y="2733675"/>
            <a:ext cx="0" cy="342900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655386" y="5243583"/>
            <a:ext cx="931486" cy="369332"/>
          </a:xfrm>
          <a:prstGeom prst="rect">
            <a:avLst/>
          </a:prstGeom>
          <a:noFill/>
        </p:spPr>
        <p:txBody>
          <a:bodyPr wrap="square" rtlCol="0">
            <a:spAutoFit/>
          </a:bodyPr>
          <a:lstStyle/>
          <a:p>
            <a:r>
              <a:rPr lang="en-US" dirty="0" smtClean="0"/>
              <a:t>2050</a:t>
            </a:r>
            <a:endParaRPr lang="en-US" dirty="0"/>
          </a:p>
        </p:txBody>
      </p:sp>
      <p:sp>
        <p:nvSpPr>
          <p:cNvPr id="22" name="TextBox 21"/>
          <p:cNvSpPr txBox="1"/>
          <p:nvPr/>
        </p:nvSpPr>
        <p:spPr>
          <a:xfrm>
            <a:off x="0" y="0"/>
            <a:ext cx="9144000" cy="523220"/>
          </a:xfrm>
          <a:prstGeom prst="rect">
            <a:avLst/>
          </a:prstGeom>
          <a:noFill/>
        </p:spPr>
        <p:txBody>
          <a:bodyPr wrap="square" rtlCol="0">
            <a:spAutoFit/>
          </a:bodyPr>
          <a:lstStyle/>
          <a:p>
            <a:pPr algn="ctr"/>
            <a:r>
              <a:rPr lang="en-US" sz="2800" b="1" dirty="0" smtClean="0">
                <a:latin typeface="Verdana" pitchFamily="34" charset="0"/>
                <a:ea typeface="Verdana" pitchFamily="34" charset="0"/>
                <a:cs typeface="Verdana" pitchFamily="34" charset="0"/>
              </a:rPr>
              <a:t>B2  </a:t>
            </a:r>
            <a:r>
              <a:rPr lang="en-US" sz="2800" dirty="0" smtClean="0">
                <a:latin typeface="Verdana" pitchFamily="34" charset="0"/>
                <a:ea typeface="Verdana" pitchFamily="34" charset="0"/>
                <a:cs typeface="Verdana" pitchFamily="34" charset="0"/>
              </a:rPr>
              <a:t>&amp;</a:t>
            </a:r>
            <a:r>
              <a:rPr lang="en-US" sz="2800" b="1" dirty="0" smtClean="0">
                <a:latin typeface="Verdana" pitchFamily="34" charset="0"/>
                <a:ea typeface="Verdana" pitchFamily="34" charset="0"/>
                <a:cs typeface="Verdana" pitchFamily="34" charset="0"/>
              </a:rPr>
              <a:t>  A1FI at 2050</a:t>
            </a:r>
            <a:endParaRPr lang="en-US" sz="2800" b="1" dirty="0">
              <a:latin typeface="Verdana" pitchFamily="34" charset="0"/>
              <a:ea typeface="Verdana" pitchFamily="34" charset="0"/>
              <a:cs typeface="Verdana" pitchFamily="34" charset="0"/>
            </a:endParaRPr>
          </a:p>
        </p:txBody>
      </p:sp>
      <p:sp>
        <p:nvSpPr>
          <p:cNvPr id="23" name="TextBox 22"/>
          <p:cNvSpPr txBox="1"/>
          <p:nvPr/>
        </p:nvSpPr>
        <p:spPr>
          <a:xfrm>
            <a:off x="-2095500" y="714722"/>
            <a:ext cx="1371600" cy="584775"/>
          </a:xfrm>
          <a:prstGeom prst="rect">
            <a:avLst/>
          </a:prstGeom>
          <a:noFill/>
        </p:spPr>
        <p:txBody>
          <a:bodyPr wrap="square" rtlCol="0">
            <a:spAutoFit/>
          </a:bodyPr>
          <a:lstStyle/>
          <a:p>
            <a:r>
              <a:rPr lang="en-US" sz="3200" b="1" dirty="0" smtClean="0">
                <a:latin typeface="Verdana" pitchFamily="34" charset="0"/>
                <a:ea typeface="Verdana" pitchFamily="34" charset="0"/>
                <a:cs typeface="Verdana" pitchFamily="34" charset="0"/>
              </a:rPr>
              <a:t>IPCC</a:t>
            </a:r>
            <a:endParaRPr lang="en-US" sz="3200" b="1" dirty="0">
              <a:latin typeface="Verdana" pitchFamily="34" charset="0"/>
              <a:ea typeface="Verdana" pitchFamily="34" charset="0"/>
              <a:cs typeface="Verdana" pitchFamily="34" charset="0"/>
            </a:endParaRPr>
          </a:p>
        </p:txBody>
      </p:sp>
      <p:sp>
        <p:nvSpPr>
          <p:cNvPr id="24" name="TextBox 23"/>
          <p:cNvSpPr txBox="1"/>
          <p:nvPr/>
        </p:nvSpPr>
        <p:spPr>
          <a:xfrm>
            <a:off x="7696200" y="1379636"/>
            <a:ext cx="1295400" cy="1169551"/>
          </a:xfrm>
          <a:prstGeom prst="rect">
            <a:avLst/>
          </a:prstGeom>
          <a:noFill/>
        </p:spPr>
        <p:txBody>
          <a:bodyPr wrap="square" rtlCol="0">
            <a:spAutoFit/>
          </a:bodyPr>
          <a:lstStyle/>
          <a:p>
            <a:r>
              <a:rPr lang="en-US" sz="1400" b="1" dirty="0" smtClean="0">
                <a:latin typeface="Verdana" pitchFamily="34" charset="0"/>
                <a:ea typeface="Verdana" pitchFamily="34" charset="0"/>
                <a:cs typeface="Verdana" pitchFamily="34" charset="0"/>
              </a:rPr>
              <a:t>Only the top range accounts for carbon feedbacks</a:t>
            </a:r>
            <a:endParaRPr lang="en-US" sz="1400" b="1" dirty="0">
              <a:latin typeface="Verdana" pitchFamily="34" charset="0"/>
              <a:ea typeface="Verdana" pitchFamily="34" charset="0"/>
              <a:cs typeface="Verdana" pitchFamily="34" charset="0"/>
            </a:endParaRPr>
          </a:p>
        </p:txBody>
      </p:sp>
      <p:pic>
        <p:nvPicPr>
          <p:cNvPr id="25" name="Picture 2" descr="C:\Users\peter\Desktop\climate\A1FI B2.jpg"/>
          <p:cNvPicPr>
            <a:picLocks noChangeAspect="1" noChangeArrowheads="1"/>
          </p:cNvPicPr>
          <p:nvPr/>
        </p:nvPicPr>
        <p:blipFill rotWithShape="1">
          <a:blip r:embed="rId5">
            <a:extLst>
              <a:ext uri="{28A0092B-C50C-407E-A947-70E740481C1C}">
                <a14:useLocalDpi xmlns:a14="http://schemas.microsoft.com/office/drawing/2010/main" val="0"/>
              </a:ext>
            </a:extLst>
          </a:blip>
          <a:srcRect l="18750" t="14814" r="26875" b="13037"/>
          <a:stretch/>
        </p:blipFill>
        <p:spPr bwMode="auto">
          <a:xfrm>
            <a:off x="2034080" y="1772678"/>
            <a:ext cx="5075840" cy="478052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4507460" y="2323441"/>
            <a:ext cx="4290520" cy="12456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 descr="C:\Users\peter\Desktop\climate\A1FI B2.jpg"/>
          <p:cNvPicPr>
            <a:picLocks noChangeAspect="1" noChangeArrowheads="1"/>
          </p:cNvPicPr>
          <p:nvPr/>
        </p:nvPicPr>
        <p:blipFill rotWithShape="1">
          <a:blip r:embed="rId5">
            <a:extLst>
              <a:ext uri="{28A0092B-C50C-407E-A947-70E740481C1C}">
                <a14:useLocalDpi xmlns:a14="http://schemas.microsoft.com/office/drawing/2010/main" val="0"/>
              </a:ext>
            </a:extLst>
          </a:blip>
          <a:srcRect l="32877" t="36131" r="48823" b="47107"/>
          <a:stretch/>
        </p:blipFill>
        <p:spPr bwMode="auto">
          <a:xfrm>
            <a:off x="2882751" y="2027630"/>
            <a:ext cx="1708299" cy="111061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peter\Desktop\climate\A1FI B2.jpg"/>
          <p:cNvPicPr>
            <a:picLocks noChangeAspect="1" noChangeArrowheads="1"/>
          </p:cNvPicPr>
          <p:nvPr/>
        </p:nvPicPr>
        <p:blipFill rotWithShape="1">
          <a:blip r:embed="rId5">
            <a:extLst>
              <a:ext uri="{28A0092B-C50C-407E-A947-70E740481C1C}">
                <a14:useLocalDpi xmlns:a14="http://schemas.microsoft.com/office/drawing/2010/main" val="0"/>
              </a:ext>
            </a:extLst>
          </a:blip>
          <a:srcRect l="32877" t="36131" r="48823" b="47107"/>
          <a:stretch/>
        </p:blipFill>
        <p:spPr bwMode="auto">
          <a:xfrm>
            <a:off x="5144050" y="2013738"/>
            <a:ext cx="1708299" cy="165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4727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extLst>
              <a:ext uri="{28A0092B-C50C-407E-A947-70E740481C1C}">
                <a14:useLocalDpi xmlns:a14="http://schemas.microsoft.com/office/drawing/2010/main" val="0"/>
              </a:ext>
            </a:extLst>
          </a:blip>
          <a:srcRect l="-175" t="12224" r="175" b="-12224"/>
          <a:stretch/>
        </p:blipFill>
        <p:spPr>
          <a:xfrm>
            <a:off x="-10510" y="1295400"/>
            <a:ext cx="9144000" cy="2362200"/>
          </a:xfrm>
          <a:prstGeom prst="rect">
            <a:avLst/>
          </a:prstGeom>
        </p:spPr>
      </p:pic>
      <p:sp>
        <p:nvSpPr>
          <p:cNvPr id="3" name="Rectangle 2"/>
          <p:cNvSpPr/>
          <p:nvPr/>
        </p:nvSpPr>
        <p:spPr>
          <a:xfrm>
            <a:off x="7397569" y="6211669"/>
            <a:ext cx="1788764" cy="646331"/>
          </a:xfrm>
          <a:prstGeom prst="rect">
            <a:avLst/>
          </a:prstGeom>
          <a:solidFill>
            <a:srgbClr val="9FE6FF"/>
          </a:solidFill>
        </p:spPr>
        <p:txBody>
          <a:bodyPr wrap="square">
            <a:spAutoFit/>
          </a:bodyPr>
          <a:lstStyle/>
          <a:p>
            <a:r>
              <a:rPr lang="en-US" sz="900" dirty="0">
                <a:latin typeface="Verdana" pitchFamily="34" charset="0"/>
                <a:ea typeface="Verdana" pitchFamily="34" charset="0"/>
                <a:cs typeface="Verdana" pitchFamily="34" charset="0"/>
              </a:rPr>
              <a:t>The Economics of Climate Change in Southeast Asia</a:t>
            </a:r>
            <a:r>
              <a:rPr lang="en-US" sz="900" dirty="0" smtClean="0">
                <a:latin typeface="Verdana" pitchFamily="34" charset="0"/>
                <a:ea typeface="Verdana" pitchFamily="34" charset="0"/>
                <a:cs typeface="Verdana" pitchFamily="34" charset="0"/>
              </a:rPr>
              <a:t>: </a:t>
            </a:r>
            <a:r>
              <a:rPr lang="en-US" sz="900" dirty="0">
                <a:latin typeface="Verdana" pitchFamily="34" charset="0"/>
                <a:ea typeface="Verdana" pitchFamily="34" charset="0"/>
                <a:cs typeface="Verdana" pitchFamily="34" charset="0"/>
              </a:rPr>
              <a:t>A Regional Review   2009 </a:t>
            </a:r>
          </a:p>
          <a:p>
            <a:r>
              <a:rPr lang="en-US" sz="900" dirty="0">
                <a:latin typeface="Verdana" pitchFamily="34" charset="0"/>
                <a:ea typeface="Verdana" pitchFamily="34" charset="0"/>
                <a:cs typeface="Verdana" pitchFamily="34" charset="0"/>
              </a:rPr>
              <a:t>Asia Development Bank</a:t>
            </a:r>
          </a:p>
        </p:txBody>
      </p:sp>
    </p:spTree>
    <p:extLst>
      <p:ext uri="{BB962C8B-B14F-4D97-AF65-F5344CB8AC3E}">
        <p14:creationId xmlns:p14="http://schemas.microsoft.com/office/powerpoint/2010/main" val="5710657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
            <a:ext cx="9144000" cy="1569660"/>
          </a:xfrm>
          <a:prstGeom prst="rect">
            <a:avLst/>
          </a:prstGeom>
        </p:spPr>
        <p:txBody>
          <a:bodyPr wrap="square">
            <a:spAutoFit/>
          </a:bodyPr>
          <a:lstStyle/>
          <a:p>
            <a:r>
              <a:rPr lang="en-US" b="1" dirty="0">
                <a:latin typeface="Verdana" pitchFamily="34" charset="0"/>
                <a:ea typeface="Verdana" pitchFamily="34" charset="0"/>
                <a:cs typeface="Verdana" pitchFamily="34" charset="0"/>
              </a:rPr>
              <a:t>Projected </a:t>
            </a:r>
            <a:r>
              <a:rPr lang="en-US" b="1" dirty="0" smtClean="0">
                <a:latin typeface="Verdana" pitchFamily="34" charset="0"/>
                <a:ea typeface="Verdana" pitchFamily="34" charset="0"/>
                <a:cs typeface="Verdana" pitchFamily="34" charset="0"/>
              </a:rPr>
              <a:t>warming</a:t>
            </a:r>
          </a:p>
          <a:p>
            <a:endParaRPr lang="en-US" dirty="0">
              <a:latin typeface="Verdana" pitchFamily="34" charset="0"/>
              <a:ea typeface="Verdana" pitchFamily="34" charset="0"/>
              <a:cs typeface="Verdana" pitchFamily="34" charset="0"/>
            </a:endParaRPr>
          </a:p>
          <a:p>
            <a:r>
              <a:rPr lang="en-US" sz="1400" dirty="0">
                <a:latin typeface="Verdana" pitchFamily="34" charset="0"/>
                <a:ea typeface="Verdana" pitchFamily="34" charset="0"/>
                <a:cs typeface="Verdana" pitchFamily="34" charset="0"/>
              </a:rPr>
              <a:t>(A1FI and B2 are the two scenarios in this report</a:t>
            </a:r>
            <a:r>
              <a:rPr lang="en-US" sz="1400" dirty="0" smtClean="0">
                <a:latin typeface="Verdana" pitchFamily="34" charset="0"/>
                <a:ea typeface="Verdana" pitchFamily="34" charset="0"/>
                <a:cs typeface="Verdana" pitchFamily="34" charset="0"/>
              </a:rPr>
              <a:t>)</a:t>
            </a:r>
          </a:p>
          <a:p>
            <a:endParaRPr lang="en-US" sz="1400" dirty="0">
              <a:latin typeface="Verdana" pitchFamily="34" charset="0"/>
              <a:ea typeface="Verdana" pitchFamily="34" charset="0"/>
              <a:cs typeface="Verdana" pitchFamily="34" charset="0"/>
            </a:endParaRPr>
          </a:p>
          <a:p>
            <a:r>
              <a:rPr lang="en-US" sz="1400" dirty="0">
                <a:latin typeface="Verdana" pitchFamily="34" charset="0"/>
                <a:ea typeface="Verdana" pitchFamily="34" charset="0"/>
                <a:cs typeface="Verdana" pitchFamily="34" charset="0"/>
              </a:rPr>
              <a:t>(NB. The world </a:t>
            </a:r>
            <a:r>
              <a:rPr lang="en-US" sz="1400" dirty="0" smtClean="0">
                <a:latin typeface="Verdana" pitchFamily="34" charset="0"/>
                <a:ea typeface="Verdana" pitchFamily="34" charset="0"/>
                <a:cs typeface="Verdana" pitchFamily="34" charset="0"/>
              </a:rPr>
              <a:t>economy</a:t>
            </a:r>
          </a:p>
          <a:p>
            <a:r>
              <a:rPr lang="en-US" sz="1400" dirty="0" smtClean="0">
                <a:latin typeface="Verdana" pitchFamily="34" charset="0"/>
                <a:ea typeface="Verdana" pitchFamily="34" charset="0"/>
                <a:cs typeface="Verdana" pitchFamily="34" charset="0"/>
              </a:rPr>
              <a:t> </a:t>
            </a:r>
            <a:r>
              <a:rPr lang="en-US" sz="1400" dirty="0">
                <a:latin typeface="Verdana" pitchFamily="34" charset="0"/>
                <a:ea typeface="Verdana" pitchFamily="34" charset="0"/>
                <a:cs typeface="Verdana" pitchFamily="34" charset="0"/>
              </a:rPr>
              <a:t>is fixed on IPCC worst case scenario A1FI</a:t>
            </a:r>
            <a:r>
              <a:rPr lang="en-US" dirty="0">
                <a:latin typeface="Verdana" pitchFamily="34" charset="0"/>
                <a:ea typeface="Verdana" pitchFamily="34" charset="0"/>
                <a:cs typeface="Verdana" pitchFamily="34" charset="0"/>
              </a:rPr>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3381387"/>
            <a:ext cx="8915400" cy="2748915"/>
          </a:xfrm>
          <a:prstGeom prst="rect">
            <a:avLst/>
          </a:prstGeom>
        </p:spPr>
      </p:pic>
      <p:sp>
        <p:nvSpPr>
          <p:cNvPr id="5" name="Rectangle 4"/>
          <p:cNvSpPr/>
          <p:nvPr/>
        </p:nvSpPr>
        <p:spPr>
          <a:xfrm>
            <a:off x="7323705" y="6146068"/>
            <a:ext cx="1788764" cy="646331"/>
          </a:xfrm>
          <a:prstGeom prst="rect">
            <a:avLst/>
          </a:prstGeom>
          <a:solidFill>
            <a:srgbClr val="9FE6FF"/>
          </a:solidFill>
        </p:spPr>
        <p:txBody>
          <a:bodyPr wrap="square">
            <a:spAutoFit/>
          </a:bodyPr>
          <a:lstStyle/>
          <a:p>
            <a:r>
              <a:rPr lang="en-US" sz="900" dirty="0">
                <a:latin typeface="Verdana" pitchFamily="34" charset="0"/>
                <a:ea typeface="Verdana" pitchFamily="34" charset="0"/>
                <a:cs typeface="Verdana" pitchFamily="34" charset="0"/>
              </a:rPr>
              <a:t>The Economics of Climate Change in Southeast Asia</a:t>
            </a:r>
            <a:r>
              <a:rPr lang="en-US" sz="900" dirty="0" smtClean="0">
                <a:latin typeface="Verdana" pitchFamily="34" charset="0"/>
                <a:ea typeface="Verdana" pitchFamily="34" charset="0"/>
                <a:cs typeface="Verdana" pitchFamily="34" charset="0"/>
              </a:rPr>
              <a:t>: </a:t>
            </a:r>
            <a:r>
              <a:rPr lang="en-US" sz="900" dirty="0">
                <a:latin typeface="Verdana" pitchFamily="34" charset="0"/>
                <a:ea typeface="Verdana" pitchFamily="34" charset="0"/>
                <a:cs typeface="Verdana" pitchFamily="34" charset="0"/>
              </a:rPr>
              <a:t>A Regional Review   2009 </a:t>
            </a:r>
          </a:p>
          <a:p>
            <a:r>
              <a:rPr lang="en-US" sz="900" dirty="0">
                <a:latin typeface="Verdana" pitchFamily="34" charset="0"/>
                <a:ea typeface="Verdana" pitchFamily="34" charset="0"/>
                <a:cs typeface="Verdana" pitchFamily="34" charset="0"/>
              </a:rPr>
              <a:t>Asia Development Bank</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6936" b="13250"/>
          <a:stretch/>
        </p:blipFill>
        <p:spPr>
          <a:xfrm>
            <a:off x="5181600" y="0"/>
            <a:ext cx="3468414" cy="2716755"/>
          </a:xfrm>
          <a:prstGeom prst="rect">
            <a:avLst/>
          </a:prstGeom>
        </p:spPr>
      </p:pic>
    </p:spTree>
    <p:extLst>
      <p:ext uri="{BB962C8B-B14F-4D97-AF65-F5344CB8AC3E}">
        <p14:creationId xmlns:p14="http://schemas.microsoft.com/office/powerpoint/2010/main" val="1633418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752600"/>
            <a:ext cx="8686800" cy="2062103"/>
          </a:xfrm>
          <a:prstGeom prst="rect">
            <a:avLst/>
          </a:prstGeom>
          <a:noFill/>
        </p:spPr>
        <p:txBody>
          <a:bodyPr wrap="square" rtlCol="0">
            <a:spAutoFit/>
          </a:bodyPr>
          <a:lstStyle/>
          <a:p>
            <a:pPr algn="ctr"/>
            <a:r>
              <a:rPr lang="en-US" sz="3200" b="1" dirty="0" smtClean="0">
                <a:latin typeface="Verdana"/>
                <a:ea typeface="Verdana" pitchFamily="34" charset="0"/>
                <a:cs typeface="Verdana"/>
              </a:rPr>
              <a:t>We are committed </a:t>
            </a:r>
            <a:r>
              <a:rPr lang="en-US" sz="3200" b="1" dirty="0" smtClean="0">
                <a:latin typeface="Verdana"/>
                <a:ea typeface="Verdana" pitchFamily="34" charset="0"/>
                <a:cs typeface="Verdana"/>
              </a:rPr>
              <a:t>to a very </a:t>
            </a:r>
            <a:r>
              <a:rPr lang="en-US" sz="3200" b="1" dirty="0" smtClean="0">
                <a:latin typeface="Verdana"/>
                <a:ea typeface="Verdana" pitchFamily="34" charset="0"/>
                <a:cs typeface="Verdana"/>
              </a:rPr>
              <a:t>much </a:t>
            </a:r>
          </a:p>
          <a:p>
            <a:pPr algn="ctr"/>
            <a:r>
              <a:rPr lang="en-US" sz="3200" b="1" dirty="0" smtClean="0">
                <a:latin typeface="Verdana"/>
                <a:ea typeface="Verdana" pitchFamily="34" charset="0"/>
                <a:cs typeface="Verdana"/>
              </a:rPr>
              <a:t>greater global warming </a:t>
            </a:r>
          </a:p>
          <a:p>
            <a:pPr algn="ctr"/>
            <a:r>
              <a:rPr lang="en-US" sz="3200" b="1" dirty="0" smtClean="0">
                <a:latin typeface="Verdana"/>
                <a:ea typeface="Verdana" pitchFamily="34" charset="0"/>
                <a:cs typeface="Verdana"/>
              </a:rPr>
              <a:t>than today’s 0.8°C </a:t>
            </a:r>
          </a:p>
          <a:p>
            <a:pPr algn="ctr"/>
            <a:r>
              <a:rPr lang="en-US" sz="2800" dirty="0" smtClean="0">
                <a:solidFill>
                  <a:srgbClr val="C00000"/>
                </a:solidFill>
                <a:latin typeface="Verdana"/>
                <a:ea typeface="Verdana" pitchFamily="34" charset="0"/>
                <a:cs typeface="Verdana"/>
              </a:rPr>
              <a:t>(only to 2100).</a:t>
            </a:r>
          </a:p>
        </p:txBody>
      </p:sp>
    </p:spTree>
    <p:extLst>
      <p:ext uri="{BB962C8B-B14F-4D97-AF65-F5344CB8AC3E}">
        <p14:creationId xmlns:p14="http://schemas.microsoft.com/office/powerpoint/2010/main" val="85985647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extLst>
              <a:ext uri="{28A0092B-C50C-407E-A947-70E740481C1C}">
                <a14:useLocalDpi xmlns:a14="http://schemas.microsoft.com/office/drawing/2010/main" val="0"/>
              </a:ext>
            </a:extLst>
          </a:blip>
          <a:srcRect l="4582" t="12488" r="17087" b="8854"/>
          <a:stretch/>
        </p:blipFill>
        <p:spPr>
          <a:xfrm>
            <a:off x="2822027" y="1008993"/>
            <a:ext cx="6287813" cy="4195598"/>
          </a:xfrm>
          <a:prstGeom prst="rect">
            <a:avLst/>
          </a:prstGeom>
        </p:spPr>
      </p:pic>
      <p:sp>
        <p:nvSpPr>
          <p:cNvPr id="4" name="Rectangle 3"/>
          <p:cNvSpPr/>
          <p:nvPr/>
        </p:nvSpPr>
        <p:spPr>
          <a:xfrm>
            <a:off x="7355236" y="6211669"/>
            <a:ext cx="1788764" cy="646331"/>
          </a:xfrm>
          <a:prstGeom prst="rect">
            <a:avLst/>
          </a:prstGeom>
          <a:solidFill>
            <a:srgbClr val="9FE6FF"/>
          </a:solidFill>
        </p:spPr>
        <p:txBody>
          <a:bodyPr wrap="square">
            <a:spAutoFit/>
          </a:bodyPr>
          <a:lstStyle/>
          <a:p>
            <a:r>
              <a:rPr lang="en-US" sz="900" dirty="0">
                <a:latin typeface="Verdana" pitchFamily="34" charset="0"/>
                <a:ea typeface="Verdana" pitchFamily="34" charset="0"/>
                <a:cs typeface="Verdana" pitchFamily="34" charset="0"/>
              </a:rPr>
              <a:t>The Economics of Climate Change in Southeast Asia</a:t>
            </a:r>
            <a:r>
              <a:rPr lang="en-US" sz="900" dirty="0" smtClean="0">
                <a:latin typeface="Verdana" pitchFamily="34" charset="0"/>
                <a:ea typeface="Verdana" pitchFamily="34" charset="0"/>
                <a:cs typeface="Verdana" pitchFamily="34" charset="0"/>
              </a:rPr>
              <a:t>: </a:t>
            </a:r>
            <a:r>
              <a:rPr lang="en-US" sz="900" dirty="0">
                <a:latin typeface="Verdana" pitchFamily="34" charset="0"/>
                <a:ea typeface="Verdana" pitchFamily="34" charset="0"/>
                <a:cs typeface="Verdana" pitchFamily="34" charset="0"/>
              </a:rPr>
              <a:t>A Regional Review   2009 </a:t>
            </a:r>
          </a:p>
          <a:p>
            <a:r>
              <a:rPr lang="en-US" sz="900" dirty="0">
                <a:latin typeface="Verdana" pitchFamily="34" charset="0"/>
                <a:ea typeface="Verdana" pitchFamily="34" charset="0"/>
                <a:cs typeface="Verdana" pitchFamily="34" charset="0"/>
              </a:rPr>
              <a:t>Asia Development Bank</a:t>
            </a:r>
          </a:p>
        </p:txBody>
      </p:sp>
      <p:sp>
        <p:nvSpPr>
          <p:cNvPr id="5" name="Rectangle 4"/>
          <p:cNvSpPr/>
          <p:nvPr/>
        </p:nvSpPr>
        <p:spPr>
          <a:xfrm>
            <a:off x="7286841" y="1551235"/>
            <a:ext cx="16764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2667000" y="4334203"/>
            <a:ext cx="14478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rot="254475">
            <a:off x="6724537" y="1574404"/>
            <a:ext cx="646386" cy="536027"/>
          </a:xfrm>
          <a:custGeom>
            <a:avLst/>
            <a:gdLst>
              <a:gd name="connsiteX0" fmla="*/ 504496 w 646386"/>
              <a:gd name="connsiteY0" fmla="*/ 47296 h 536027"/>
              <a:gd name="connsiteX1" fmla="*/ 0 w 646386"/>
              <a:gd name="connsiteY1" fmla="*/ 536027 h 536027"/>
              <a:gd name="connsiteX2" fmla="*/ 0 w 646386"/>
              <a:gd name="connsiteY2" fmla="*/ 536027 h 536027"/>
              <a:gd name="connsiteX3" fmla="*/ 646386 w 646386"/>
              <a:gd name="connsiteY3" fmla="*/ 409903 h 536027"/>
              <a:gd name="connsiteX4" fmla="*/ 646386 w 646386"/>
              <a:gd name="connsiteY4" fmla="*/ 409903 h 536027"/>
              <a:gd name="connsiteX5" fmla="*/ 630620 w 646386"/>
              <a:gd name="connsiteY5" fmla="*/ 141889 h 536027"/>
              <a:gd name="connsiteX6" fmla="*/ 630620 w 646386"/>
              <a:gd name="connsiteY6" fmla="*/ 141889 h 536027"/>
              <a:gd name="connsiteX7" fmla="*/ 441434 w 646386"/>
              <a:gd name="connsiteY7" fmla="*/ 0 h 536027"/>
              <a:gd name="connsiteX8" fmla="*/ 441434 w 646386"/>
              <a:gd name="connsiteY8" fmla="*/ 0 h 53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386" h="536027">
                <a:moveTo>
                  <a:pt x="504496" y="47296"/>
                </a:moveTo>
                <a:lnTo>
                  <a:pt x="0" y="536027"/>
                </a:lnTo>
                <a:lnTo>
                  <a:pt x="0" y="536027"/>
                </a:lnTo>
                <a:lnTo>
                  <a:pt x="646386" y="409903"/>
                </a:lnTo>
                <a:lnTo>
                  <a:pt x="646386" y="409903"/>
                </a:lnTo>
                <a:lnTo>
                  <a:pt x="630620" y="141889"/>
                </a:lnTo>
                <a:lnTo>
                  <a:pt x="630620" y="141889"/>
                </a:lnTo>
                <a:lnTo>
                  <a:pt x="441434" y="0"/>
                </a:lnTo>
                <a:lnTo>
                  <a:pt x="441434" y="0"/>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3775051" y="4038600"/>
            <a:ext cx="350519" cy="5623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75259" y="1371600"/>
            <a:ext cx="3775051" cy="3970318"/>
          </a:xfrm>
          <a:prstGeom prst="rect">
            <a:avLst/>
          </a:prstGeom>
          <a:solidFill>
            <a:schemeClr val="bg1"/>
          </a:solidFill>
        </p:spPr>
        <p:txBody>
          <a:bodyPr wrap="square">
            <a:spAutoFit/>
          </a:bodyPr>
          <a:lstStyle/>
          <a:p>
            <a:r>
              <a:rPr lang="en-US" sz="1200" dirty="0">
                <a:latin typeface="Verdana" pitchFamily="34" charset="0"/>
                <a:ea typeface="Verdana" pitchFamily="34" charset="0"/>
                <a:cs typeface="Verdana" pitchFamily="34" charset="0"/>
              </a:rPr>
              <a:t>In the Philippines, the frequency of t</a:t>
            </a:r>
            <a:r>
              <a:rPr lang="en-US" sz="1200" b="1" dirty="0">
                <a:latin typeface="Verdana" pitchFamily="34" charset="0"/>
                <a:ea typeface="Verdana" pitchFamily="34" charset="0"/>
                <a:cs typeface="Verdana" pitchFamily="34" charset="0"/>
              </a:rPr>
              <a:t>yphoons </a:t>
            </a:r>
            <a:r>
              <a:rPr lang="en-US" sz="1200" b="1" dirty="0" smtClean="0">
                <a:latin typeface="Verdana" pitchFamily="34" charset="0"/>
                <a:ea typeface="Verdana" pitchFamily="34" charset="0"/>
                <a:cs typeface="Verdana" pitchFamily="34" charset="0"/>
              </a:rPr>
              <a:t>increased </a:t>
            </a:r>
            <a:r>
              <a:rPr lang="en-US" sz="1200" b="1" dirty="0">
                <a:latin typeface="Verdana" pitchFamily="34" charset="0"/>
                <a:ea typeface="Verdana" pitchFamily="34" charset="0"/>
                <a:cs typeface="Verdana" pitchFamily="34" charset="0"/>
              </a:rPr>
              <a:t>more than four-fold during </a:t>
            </a:r>
            <a:r>
              <a:rPr lang="en-US" sz="1200" dirty="0">
                <a:latin typeface="Verdana" pitchFamily="34" charset="0"/>
                <a:ea typeface="Verdana" pitchFamily="34" charset="0"/>
                <a:cs typeface="Verdana" pitchFamily="34" charset="0"/>
              </a:rPr>
              <a:t>1990–2003</a:t>
            </a:r>
            <a:r>
              <a:rPr lang="en-US" sz="1200" dirty="0" smtClean="0">
                <a:latin typeface="Verdana" pitchFamily="34" charset="0"/>
                <a:ea typeface="Verdana" pitchFamily="34" charset="0"/>
                <a:cs typeface="Verdana" pitchFamily="34" charset="0"/>
              </a:rPr>
              <a:t>.</a:t>
            </a:r>
          </a:p>
          <a:p>
            <a:endParaRPr lang="en-US" sz="1200" dirty="0">
              <a:latin typeface="Verdana" pitchFamily="34" charset="0"/>
              <a:ea typeface="Verdana" pitchFamily="34" charset="0"/>
              <a:cs typeface="Verdana" pitchFamily="34" charset="0"/>
            </a:endParaRPr>
          </a:p>
          <a:p>
            <a:r>
              <a:rPr lang="en-US" sz="1200" dirty="0">
                <a:latin typeface="Verdana" pitchFamily="34" charset="0"/>
                <a:ea typeface="Verdana" pitchFamily="34" charset="0"/>
                <a:cs typeface="Verdana" pitchFamily="34" charset="0"/>
              </a:rPr>
              <a:t>On average, 20 tropical cyclones, </a:t>
            </a:r>
            <a:r>
              <a:rPr lang="en-US" sz="1200" dirty="0" smtClean="0">
                <a:latin typeface="Verdana" pitchFamily="34" charset="0"/>
                <a:ea typeface="Verdana" pitchFamily="34" charset="0"/>
                <a:cs typeface="Verdana" pitchFamily="34" charset="0"/>
              </a:rPr>
              <a:t>frequented </a:t>
            </a:r>
            <a:r>
              <a:rPr lang="en-US" sz="1200" dirty="0">
                <a:latin typeface="Verdana" pitchFamily="34" charset="0"/>
                <a:ea typeface="Verdana" pitchFamily="34" charset="0"/>
                <a:cs typeface="Verdana" pitchFamily="34" charset="0"/>
              </a:rPr>
              <a:t>the area each year, </a:t>
            </a:r>
            <a:endParaRPr lang="en-US" sz="1200" dirty="0" smtClean="0">
              <a:latin typeface="Verdana" pitchFamily="34" charset="0"/>
              <a:ea typeface="Verdana" pitchFamily="34" charset="0"/>
              <a:cs typeface="Verdana" pitchFamily="34" charset="0"/>
            </a:endParaRPr>
          </a:p>
          <a:p>
            <a:endParaRPr lang="en-US" sz="1200" dirty="0">
              <a:latin typeface="Verdana" pitchFamily="34" charset="0"/>
              <a:ea typeface="Verdana" pitchFamily="34" charset="0"/>
              <a:cs typeface="Verdana" pitchFamily="34" charset="0"/>
            </a:endParaRPr>
          </a:p>
          <a:p>
            <a:r>
              <a:rPr lang="en-US" sz="1200" dirty="0" smtClean="0">
                <a:latin typeface="Verdana" pitchFamily="34" charset="0"/>
                <a:ea typeface="Verdana" pitchFamily="34" charset="0"/>
                <a:cs typeface="Verdana" pitchFamily="34" charset="0"/>
              </a:rPr>
              <a:t>Observations </a:t>
            </a:r>
            <a:r>
              <a:rPr lang="en-US" sz="1200" dirty="0">
                <a:latin typeface="Verdana" pitchFamily="34" charset="0"/>
                <a:ea typeface="Verdana" pitchFamily="34" charset="0"/>
                <a:cs typeface="Verdana" pitchFamily="34" charset="0"/>
              </a:rPr>
              <a:t>have increasingly supported the</a:t>
            </a:r>
          </a:p>
          <a:p>
            <a:r>
              <a:rPr lang="en-US" sz="1200" dirty="0">
                <a:latin typeface="Verdana" pitchFamily="34" charset="0"/>
                <a:ea typeface="Verdana" pitchFamily="34" charset="0"/>
                <a:cs typeface="Verdana" pitchFamily="34" charset="0"/>
              </a:rPr>
              <a:t>scientific claim that rising sea surface temperatures are </a:t>
            </a:r>
            <a:r>
              <a:rPr lang="en-US" sz="1200" dirty="0" smtClean="0">
                <a:latin typeface="Verdana" pitchFamily="34" charset="0"/>
                <a:ea typeface="Verdana" pitchFamily="34" charset="0"/>
                <a:cs typeface="Verdana" pitchFamily="34" charset="0"/>
              </a:rPr>
              <a:t>already enhancing </a:t>
            </a:r>
            <a:r>
              <a:rPr lang="en-US" sz="1200" dirty="0">
                <a:latin typeface="Verdana" pitchFamily="34" charset="0"/>
                <a:ea typeface="Verdana" pitchFamily="34" charset="0"/>
                <a:cs typeface="Verdana" pitchFamily="34" charset="0"/>
              </a:rPr>
              <a:t>the destructiveness of tropical cyclones worldwide</a:t>
            </a:r>
          </a:p>
          <a:p>
            <a:r>
              <a:rPr lang="en-US" sz="1200" dirty="0">
                <a:latin typeface="Verdana" pitchFamily="34" charset="0"/>
                <a:ea typeface="Verdana" pitchFamily="34" charset="0"/>
                <a:cs typeface="Verdana" pitchFamily="34" charset="0"/>
              </a:rPr>
              <a:t>(Emanuel 2005). </a:t>
            </a:r>
            <a:endParaRPr lang="en-US" sz="1200" dirty="0" smtClean="0">
              <a:latin typeface="Verdana" pitchFamily="34" charset="0"/>
              <a:ea typeface="Verdana" pitchFamily="34" charset="0"/>
              <a:cs typeface="Verdana" pitchFamily="34" charset="0"/>
            </a:endParaRPr>
          </a:p>
          <a:p>
            <a:endParaRPr lang="en-US" sz="1200" dirty="0">
              <a:latin typeface="Verdana" pitchFamily="34" charset="0"/>
              <a:ea typeface="Verdana" pitchFamily="34" charset="0"/>
              <a:cs typeface="Verdana" pitchFamily="34" charset="0"/>
            </a:endParaRPr>
          </a:p>
          <a:p>
            <a:r>
              <a:rPr lang="en-US" sz="1200" dirty="0" smtClean="0">
                <a:latin typeface="Verdana" pitchFamily="34" charset="0"/>
                <a:ea typeface="Verdana" pitchFamily="34" charset="0"/>
                <a:cs typeface="Verdana" pitchFamily="34" charset="0"/>
              </a:rPr>
              <a:t>During </a:t>
            </a:r>
            <a:r>
              <a:rPr lang="en-US" sz="1200" dirty="0">
                <a:latin typeface="Verdana" pitchFamily="34" charset="0"/>
                <a:ea typeface="Verdana" pitchFamily="34" charset="0"/>
                <a:cs typeface="Verdana" pitchFamily="34" charset="0"/>
              </a:rPr>
              <a:t>the past 15 years, the country was hit </a:t>
            </a:r>
            <a:r>
              <a:rPr lang="en-US" sz="1200" dirty="0" smtClean="0">
                <a:latin typeface="Verdana" pitchFamily="34" charset="0"/>
                <a:ea typeface="Verdana" pitchFamily="34" charset="0"/>
                <a:cs typeface="Verdana" pitchFamily="34" charset="0"/>
              </a:rPr>
              <a:t>by the</a:t>
            </a:r>
          </a:p>
          <a:p>
            <a:endParaRPr lang="en-US" sz="1200" dirty="0">
              <a:latin typeface="Verdana" pitchFamily="34" charset="0"/>
              <a:ea typeface="Verdana" pitchFamily="34" charset="0"/>
              <a:cs typeface="Verdana" pitchFamily="34" charset="0"/>
            </a:endParaRPr>
          </a:p>
          <a:p>
            <a:pPr marL="171450" indent="-171450">
              <a:buFont typeface="Arial" pitchFamily="34" charset="0"/>
              <a:buChar char="•"/>
            </a:pPr>
            <a:r>
              <a:rPr lang="en-US" sz="1200" b="1" dirty="0" smtClean="0">
                <a:latin typeface="Verdana" pitchFamily="34" charset="0"/>
                <a:ea typeface="Verdana" pitchFamily="34" charset="0"/>
                <a:cs typeface="Verdana" pitchFamily="34" charset="0"/>
              </a:rPr>
              <a:t>strongest </a:t>
            </a:r>
            <a:r>
              <a:rPr lang="en-US" sz="1200" b="1" dirty="0">
                <a:latin typeface="Verdana" pitchFamily="34" charset="0"/>
                <a:ea typeface="Verdana" pitchFamily="34" charset="0"/>
                <a:cs typeface="Verdana" pitchFamily="34" charset="0"/>
              </a:rPr>
              <a:t>typhoon ever recorded, </a:t>
            </a:r>
            <a:endParaRPr lang="en-US" sz="1200" b="1" dirty="0" smtClean="0">
              <a:latin typeface="Verdana" pitchFamily="34" charset="0"/>
              <a:ea typeface="Verdana" pitchFamily="34" charset="0"/>
              <a:cs typeface="Verdana" pitchFamily="34" charset="0"/>
            </a:endParaRPr>
          </a:p>
          <a:p>
            <a:pPr marL="171450" indent="-171450">
              <a:buFont typeface="Arial" pitchFamily="34" charset="0"/>
              <a:buChar char="•"/>
            </a:pPr>
            <a:r>
              <a:rPr lang="en-US" sz="1200" b="1" dirty="0" smtClean="0">
                <a:latin typeface="Verdana" pitchFamily="34" charset="0"/>
                <a:ea typeface="Verdana" pitchFamily="34" charset="0"/>
                <a:cs typeface="Verdana" pitchFamily="34" charset="0"/>
              </a:rPr>
              <a:t> </a:t>
            </a:r>
            <a:r>
              <a:rPr lang="en-US" sz="1200" b="1" dirty="0">
                <a:latin typeface="Verdana" pitchFamily="34" charset="0"/>
                <a:ea typeface="Verdana" pitchFamily="34" charset="0"/>
                <a:cs typeface="Verdana" pitchFamily="34" charset="0"/>
              </a:rPr>
              <a:t>most destructive typhoon,</a:t>
            </a:r>
          </a:p>
          <a:p>
            <a:pPr marL="171450" indent="-171450">
              <a:buFont typeface="Arial" pitchFamily="34" charset="0"/>
              <a:buChar char="•"/>
            </a:pPr>
            <a:r>
              <a:rPr lang="en-US" sz="1200" b="1" dirty="0" smtClean="0">
                <a:latin typeface="Verdana" pitchFamily="34" charset="0"/>
                <a:ea typeface="Verdana" pitchFamily="34" charset="0"/>
                <a:cs typeface="Verdana" pitchFamily="34" charset="0"/>
              </a:rPr>
              <a:t>deadliest </a:t>
            </a:r>
            <a:r>
              <a:rPr lang="en-US" sz="1200" b="1" dirty="0">
                <a:latin typeface="Verdana" pitchFamily="34" charset="0"/>
                <a:ea typeface="Verdana" pitchFamily="34" charset="0"/>
                <a:cs typeface="Verdana" pitchFamily="34" charset="0"/>
              </a:rPr>
              <a:t>storm, and </a:t>
            </a:r>
            <a:r>
              <a:rPr lang="en-US" sz="1200" b="1" dirty="0" smtClean="0">
                <a:latin typeface="Verdana" pitchFamily="34" charset="0"/>
                <a:ea typeface="Verdana" pitchFamily="34" charset="0"/>
                <a:cs typeface="Verdana" pitchFamily="34" charset="0"/>
              </a:rPr>
              <a:t>t</a:t>
            </a:r>
          </a:p>
          <a:p>
            <a:pPr marL="171450" indent="-171450">
              <a:buFont typeface="Arial" pitchFamily="34" charset="0"/>
              <a:buChar char="•"/>
            </a:pPr>
            <a:r>
              <a:rPr lang="en-US" sz="1200" b="1" dirty="0" smtClean="0">
                <a:latin typeface="Verdana" pitchFamily="34" charset="0"/>
                <a:ea typeface="Verdana" pitchFamily="34" charset="0"/>
                <a:cs typeface="Verdana" pitchFamily="34" charset="0"/>
              </a:rPr>
              <a:t>typhoon </a:t>
            </a:r>
            <a:r>
              <a:rPr lang="en-US" sz="1200" b="1" dirty="0">
                <a:latin typeface="Verdana" pitchFamily="34" charset="0"/>
                <a:ea typeface="Verdana" pitchFamily="34" charset="0"/>
                <a:cs typeface="Verdana" pitchFamily="34" charset="0"/>
              </a:rPr>
              <a:t>that registered the highest</a:t>
            </a:r>
          </a:p>
          <a:p>
            <a:r>
              <a:rPr lang="en-US" sz="1200" b="1" dirty="0" smtClean="0">
                <a:latin typeface="Verdana" pitchFamily="34" charset="0"/>
                <a:ea typeface="Verdana" pitchFamily="34" charset="0"/>
                <a:cs typeface="Verdana" pitchFamily="34" charset="0"/>
              </a:rPr>
              <a:t>   recorded </a:t>
            </a:r>
            <a:r>
              <a:rPr lang="en-US" sz="1200" b="1" dirty="0">
                <a:latin typeface="Verdana" pitchFamily="34" charset="0"/>
                <a:ea typeface="Verdana" pitchFamily="34" charset="0"/>
                <a:cs typeface="Verdana" pitchFamily="34" charset="0"/>
              </a:rPr>
              <a:t>24-hour rainfall.</a:t>
            </a:r>
          </a:p>
        </p:txBody>
      </p:sp>
      <p:pic>
        <p:nvPicPr>
          <p:cNvPr id="10" name="Picture 9"/>
          <p:cNvPicPr/>
          <p:nvPr/>
        </p:nvPicPr>
        <p:blipFill rotWithShape="1">
          <a:blip r:embed="rId2">
            <a:extLst>
              <a:ext uri="{28A0092B-C50C-407E-A947-70E740481C1C}">
                <a14:useLocalDpi xmlns:a14="http://schemas.microsoft.com/office/drawing/2010/main" val="0"/>
              </a:ext>
            </a:extLst>
          </a:blip>
          <a:srcRect l="3323" t="85542" r="73673" b="2266"/>
          <a:stretch/>
        </p:blipFill>
        <p:spPr>
          <a:xfrm>
            <a:off x="7297351" y="4841327"/>
            <a:ext cx="1846649" cy="650329"/>
          </a:xfrm>
          <a:prstGeom prst="rect">
            <a:avLst/>
          </a:prstGeom>
        </p:spPr>
      </p:pic>
      <p:sp>
        <p:nvSpPr>
          <p:cNvPr id="11" name="Rectangle 10"/>
          <p:cNvSpPr/>
          <p:nvPr/>
        </p:nvSpPr>
        <p:spPr>
          <a:xfrm>
            <a:off x="4495800" y="4307927"/>
            <a:ext cx="16764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2062784" y="342900"/>
            <a:ext cx="1887526" cy="1028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782002" y="4074072"/>
            <a:ext cx="390197" cy="5623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p:nvPr/>
        </p:nvPicPr>
        <p:blipFill rotWithShape="1">
          <a:blip r:embed="rId2">
            <a:extLst>
              <a:ext uri="{28A0092B-C50C-407E-A947-70E740481C1C}">
                <a14:useLocalDpi xmlns:a14="http://schemas.microsoft.com/office/drawing/2010/main" val="0"/>
              </a:ext>
            </a:extLst>
          </a:blip>
          <a:srcRect l="18789" t="5997" r="17087" b="88005"/>
          <a:stretch/>
        </p:blipFill>
        <p:spPr>
          <a:xfrm>
            <a:off x="861667" y="260949"/>
            <a:ext cx="8101574" cy="502855"/>
          </a:xfrm>
          <a:prstGeom prst="rect">
            <a:avLst/>
          </a:prstGeom>
        </p:spPr>
      </p:pic>
    </p:spTree>
    <p:extLst>
      <p:ext uri="{BB962C8B-B14F-4D97-AF65-F5344CB8AC3E}">
        <p14:creationId xmlns:p14="http://schemas.microsoft.com/office/powerpoint/2010/main" val="7904010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extLst>
              <a:ext uri="{28A0092B-C50C-407E-A947-70E740481C1C}">
                <a14:useLocalDpi xmlns:a14="http://schemas.microsoft.com/office/drawing/2010/main" val="0"/>
              </a:ext>
            </a:extLst>
          </a:blip>
          <a:srcRect l="8000" r="13250"/>
          <a:stretch/>
        </p:blipFill>
        <p:spPr>
          <a:xfrm>
            <a:off x="0" y="762000"/>
            <a:ext cx="4800600" cy="4495800"/>
          </a:xfrm>
          <a:prstGeom prst="rect">
            <a:avLst/>
          </a:prstGeom>
        </p:spPr>
      </p:pic>
      <p:pic>
        <p:nvPicPr>
          <p:cNvPr id="3" name="Picture 2"/>
          <p:cNvPicPr/>
          <p:nvPr/>
        </p:nvPicPr>
        <p:blipFill rotWithShape="1">
          <a:blip r:embed="rId3">
            <a:extLst>
              <a:ext uri="{28A0092B-C50C-407E-A947-70E740481C1C}">
                <a14:useLocalDpi xmlns:a14="http://schemas.microsoft.com/office/drawing/2010/main" val="0"/>
              </a:ext>
            </a:extLst>
          </a:blip>
          <a:srcRect l="7865" r="11915"/>
          <a:stretch/>
        </p:blipFill>
        <p:spPr>
          <a:xfrm>
            <a:off x="4953000" y="990600"/>
            <a:ext cx="4038600" cy="3962400"/>
          </a:xfrm>
          <a:prstGeom prst="rect">
            <a:avLst/>
          </a:prstGeom>
        </p:spPr>
      </p:pic>
    </p:spTree>
    <p:extLst>
      <p:ext uri="{BB962C8B-B14F-4D97-AF65-F5344CB8AC3E}">
        <p14:creationId xmlns:p14="http://schemas.microsoft.com/office/powerpoint/2010/main" val="82859954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extLst>
              <a:ext uri="{28A0092B-C50C-407E-A947-70E740481C1C}">
                <a14:useLocalDpi xmlns:a14="http://schemas.microsoft.com/office/drawing/2010/main" val="0"/>
              </a:ext>
            </a:extLst>
          </a:blip>
          <a:srcRect l="2142" r="1634"/>
          <a:stretch/>
        </p:blipFill>
        <p:spPr>
          <a:xfrm>
            <a:off x="-7883" y="457200"/>
            <a:ext cx="9151883" cy="3886200"/>
          </a:xfrm>
          <a:prstGeom prst="rect">
            <a:avLst/>
          </a:prstGeom>
        </p:spPr>
      </p:pic>
      <p:sp>
        <p:nvSpPr>
          <p:cNvPr id="4" name="Rectangle 3"/>
          <p:cNvSpPr/>
          <p:nvPr/>
        </p:nvSpPr>
        <p:spPr>
          <a:xfrm>
            <a:off x="7355236" y="6118337"/>
            <a:ext cx="1788764" cy="646331"/>
          </a:xfrm>
          <a:prstGeom prst="rect">
            <a:avLst/>
          </a:prstGeom>
          <a:solidFill>
            <a:srgbClr val="9FE6FF"/>
          </a:solidFill>
        </p:spPr>
        <p:txBody>
          <a:bodyPr wrap="square">
            <a:spAutoFit/>
          </a:bodyPr>
          <a:lstStyle/>
          <a:p>
            <a:r>
              <a:rPr lang="en-US" sz="900" dirty="0">
                <a:latin typeface="Verdana" pitchFamily="34" charset="0"/>
                <a:ea typeface="Verdana" pitchFamily="34" charset="0"/>
                <a:cs typeface="Verdana" pitchFamily="34" charset="0"/>
              </a:rPr>
              <a:t>The Economics of Climate Change in Southeast Asia</a:t>
            </a:r>
            <a:r>
              <a:rPr lang="en-US" sz="900" dirty="0" smtClean="0">
                <a:latin typeface="Verdana" pitchFamily="34" charset="0"/>
                <a:ea typeface="Verdana" pitchFamily="34" charset="0"/>
                <a:cs typeface="Verdana" pitchFamily="34" charset="0"/>
              </a:rPr>
              <a:t>: </a:t>
            </a:r>
            <a:r>
              <a:rPr lang="en-US" sz="900" dirty="0">
                <a:latin typeface="Verdana" pitchFamily="34" charset="0"/>
                <a:ea typeface="Verdana" pitchFamily="34" charset="0"/>
                <a:cs typeface="Verdana" pitchFamily="34" charset="0"/>
              </a:rPr>
              <a:t>A Regional Review   2009 </a:t>
            </a:r>
          </a:p>
          <a:p>
            <a:r>
              <a:rPr lang="en-US" sz="900" dirty="0">
                <a:latin typeface="Verdana" pitchFamily="34" charset="0"/>
                <a:ea typeface="Verdana" pitchFamily="34" charset="0"/>
                <a:cs typeface="Verdana" pitchFamily="34" charset="0"/>
              </a:rPr>
              <a:t>Asia Development Bank</a:t>
            </a:r>
          </a:p>
        </p:txBody>
      </p:sp>
    </p:spTree>
    <p:extLst>
      <p:ext uri="{BB962C8B-B14F-4D97-AF65-F5344CB8AC3E}">
        <p14:creationId xmlns:p14="http://schemas.microsoft.com/office/powerpoint/2010/main" val="23544027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0" y="685800"/>
            <a:ext cx="9144000" cy="3733800"/>
          </a:xfrm>
          <a:prstGeom prst="rect">
            <a:avLst/>
          </a:prstGeom>
        </p:spPr>
      </p:pic>
      <p:sp>
        <p:nvSpPr>
          <p:cNvPr id="3" name="Rectangle 2"/>
          <p:cNvSpPr/>
          <p:nvPr/>
        </p:nvSpPr>
        <p:spPr>
          <a:xfrm>
            <a:off x="7355236" y="6118337"/>
            <a:ext cx="1788764" cy="646331"/>
          </a:xfrm>
          <a:prstGeom prst="rect">
            <a:avLst/>
          </a:prstGeom>
          <a:solidFill>
            <a:srgbClr val="9FE6FF"/>
          </a:solidFill>
        </p:spPr>
        <p:txBody>
          <a:bodyPr wrap="square">
            <a:spAutoFit/>
          </a:bodyPr>
          <a:lstStyle/>
          <a:p>
            <a:r>
              <a:rPr lang="en-US" sz="900" dirty="0">
                <a:latin typeface="Verdana" pitchFamily="34" charset="0"/>
                <a:ea typeface="Verdana" pitchFamily="34" charset="0"/>
                <a:cs typeface="Verdana" pitchFamily="34" charset="0"/>
              </a:rPr>
              <a:t>The Economics of Climate Change in Southeast Asia</a:t>
            </a:r>
            <a:r>
              <a:rPr lang="en-US" sz="900" dirty="0" smtClean="0">
                <a:latin typeface="Verdana" pitchFamily="34" charset="0"/>
                <a:ea typeface="Verdana" pitchFamily="34" charset="0"/>
                <a:cs typeface="Verdana" pitchFamily="34" charset="0"/>
              </a:rPr>
              <a:t>: </a:t>
            </a:r>
            <a:r>
              <a:rPr lang="en-US" sz="900" dirty="0">
                <a:latin typeface="Verdana" pitchFamily="34" charset="0"/>
                <a:ea typeface="Verdana" pitchFamily="34" charset="0"/>
                <a:cs typeface="Verdana" pitchFamily="34" charset="0"/>
              </a:rPr>
              <a:t>A Regional Review   2009 </a:t>
            </a:r>
          </a:p>
          <a:p>
            <a:r>
              <a:rPr lang="en-US" sz="900" dirty="0">
                <a:latin typeface="Verdana" pitchFamily="34" charset="0"/>
                <a:ea typeface="Verdana" pitchFamily="34" charset="0"/>
                <a:cs typeface="Verdana" pitchFamily="34" charset="0"/>
              </a:rPr>
              <a:t>Asia Development Bank</a:t>
            </a:r>
          </a:p>
        </p:txBody>
      </p:sp>
    </p:spTree>
    <p:extLst>
      <p:ext uri="{BB962C8B-B14F-4D97-AF65-F5344CB8AC3E}">
        <p14:creationId xmlns:p14="http://schemas.microsoft.com/office/powerpoint/2010/main" val="7366181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510256"/>
            <a:ext cx="8763000" cy="4801314"/>
          </a:xfrm>
          <a:prstGeom prst="rect">
            <a:avLst/>
          </a:prstGeom>
        </p:spPr>
        <p:txBody>
          <a:bodyPr wrap="square">
            <a:spAutoFit/>
          </a:bodyPr>
          <a:lstStyle/>
          <a:p>
            <a:r>
              <a:rPr lang="en-US" b="1" dirty="0" smtClean="0">
                <a:latin typeface="Verdana" pitchFamily="34" charset="0"/>
                <a:ea typeface="Verdana" pitchFamily="34" charset="0"/>
                <a:cs typeface="Verdana" pitchFamily="34" charset="0"/>
              </a:rPr>
              <a:t>Irrigated </a:t>
            </a:r>
            <a:r>
              <a:rPr lang="en-US" b="1" dirty="0">
                <a:latin typeface="Verdana" pitchFamily="34" charset="0"/>
                <a:ea typeface="Verdana" pitchFamily="34" charset="0"/>
                <a:cs typeface="Verdana" pitchFamily="34" charset="0"/>
              </a:rPr>
              <a:t>agriculture </a:t>
            </a:r>
            <a:r>
              <a:rPr lang="en-US" dirty="0">
                <a:latin typeface="Verdana" pitchFamily="34" charset="0"/>
                <a:ea typeface="Verdana" pitchFamily="34" charset="0"/>
                <a:cs typeface="Verdana" pitchFamily="34" charset="0"/>
              </a:rPr>
              <a:t>in the region is </a:t>
            </a:r>
            <a:r>
              <a:rPr lang="en-US" dirty="0" smtClean="0">
                <a:latin typeface="Verdana" pitchFamily="34" charset="0"/>
                <a:ea typeface="Verdana" pitchFamily="34" charset="0"/>
                <a:cs typeface="Verdana" pitchFamily="34" charset="0"/>
              </a:rPr>
              <a:t>expected to decline over the next 40 year in </a:t>
            </a:r>
            <a:r>
              <a:rPr lang="en-US" dirty="0">
                <a:latin typeface="Verdana" pitchFamily="34" charset="0"/>
                <a:ea typeface="Verdana" pitchFamily="34" charset="0"/>
                <a:cs typeface="Verdana" pitchFamily="34" charset="0"/>
              </a:rPr>
              <a:t>the range </a:t>
            </a:r>
            <a:r>
              <a:rPr lang="en-US" dirty="0" smtClean="0">
                <a:latin typeface="Verdana" pitchFamily="34" charset="0"/>
                <a:ea typeface="Verdana" pitchFamily="34" charset="0"/>
                <a:cs typeface="Verdana" pitchFamily="34" charset="0"/>
              </a:rPr>
              <a:t>of:</a:t>
            </a:r>
          </a:p>
          <a:p>
            <a:endParaRPr lang="en-US" b="1" dirty="0">
              <a:latin typeface="Verdana" pitchFamily="34" charset="0"/>
              <a:ea typeface="Verdana" pitchFamily="34" charset="0"/>
              <a:cs typeface="Verdana" pitchFamily="34" charset="0"/>
            </a:endParaRPr>
          </a:p>
          <a:p>
            <a:pPr marL="285750" indent="-285750">
              <a:buFont typeface="Arial" pitchFamily="34" charset="0"/>
              <a:buChar char="•"/>
            </a:pPr>
            <a:r>
              <a:rPr lang="en-US" b="1" dirty="0" smtClean="0">
                <a:latin typeface="Verdana" pitchFamily="34" charset="0"/>
                <a:ea typeface="Verdana" pitchFamily="34" charset="0"/>
                <a:cs typeface="Verdana" pitchFamily="34" charset="0"/>
              </a:rPr>
              <a:t>Rice  14</a:t>
            </a:r>
            <a:r>
              <a:rPr lang="en-US" b="1" dirty="0">
                <a:latin typeface="Verdana" pitchFamily="34" charset="0"/>
                <a:ea typeface="Verdana" pitchFamily="34" charset="0"/>
                <a:cs typeface="Verdana" pitchFamily="34" charset="0"/>
              </a:rPr>
              <a:t>%–</a:t>
            </a:r>
            <a:r>
              <a:rPr lang="en-US" b="1" dirty="0" smtClean="0">
                <a:latin typeface="Verdana" pitchFamily="34" charset="0"/>
                <a:ea typeface="Verdana" pitchFamily="34" charset="0"/>
                <a:cs typeface="Verdana" pitchFamily="34" charset="0"/>
              </a:rPr>
              <a:t>20%</a:t>
            </a:r>
          </a:p>
          <a:p>
            <a:pPr marL="285750" indent="-285750">
              <a:buFont typeface="Arial" pitchFamily="34" charset="0"/>
              <a:buChar char="•"/>
            </a:pPr>
            <a:r>
              <a:rPr lang="en-US" b="1" dirty="0" smtClean="0">
                <a:latin typeface="Verdana" pitchFamily="34" charset="0"/>
                <a:ea typeface="Verdana" pitchFamily="34" charset="0"/>
                <a:cs typeface="Verdana" pitchFamily="34" charset="0"/>
              </a:rPr>
              <a:t>Wheat 2</a:t>
            </a:r>
            <a:r>
              <a:rPr lang="en-US" b="1" dirty="0">
                <a:latin typeface="Verdana" pitchFamily="34" charset="0"/>
                <a:ea typeface="Verdana" pitchFamily="34" charset="0"/>
                <a:cs typeface="Verdana" pitchFamily="34" charset="0"/>
              </a:rPr>
              <a:t>%–44</a:t>
            </a:r>
            <a:r>
              <a:rPr lang="en-US" b="1" dirty="0" smtClean="0">
                <a:latin typeface="Verdana" pitchFamily="34" charset="0"/>
                <a:ea typeface="Verdana" pitchFamily="34" charset="0"/>
                <a:cs typeface="Verdana" pitchFamily="34" charset="0"/>
              </a:rPr>
              <a:t>%</a:t>
            </a:r>
          </a:p>
          <a:p>
            <a:pPr marL="285750" indent="-285750">
              <a:buFont typeface="Arial" pitchFamily="34" charset="0"/>
              <a:buChar char="•"/>
            </a:pPr>
            <a:r>
              <a:rPr lang="en-US" b="1" dirty="0" smtClean="0">
                <a:latin typeface="Verdana" pitchFamily="34" charset="0"/>
                <a:ea typeface="Verdana" pitchFamily="34" charset="0"/>
                <a:cs typeface="Verdana" pitchFamily="34" charset="0"/>
              </a:rPr>
              <a:t>Maize  2</a:t>
            </a:r>
            <a:r>
              <a:rPr lang="en-US" b="1" dirty="0">
                <a:latin typeface="Verdana" pitchFamily="34" charset="0"/>
                <a:ea typeface="Verdana" pitchFamily="34" charset="0"/>
                <a:cs typeface="Verdana" pitchFamily="34" charset="0"/>
              </a:rPr>
              <a:t>%–5</a:t>
            </a:r>
            <a:r>
              <a:rPr lang="en-US" b="1" dirty="0" smtClean="0">
                <a:latin typeface="Verdana" pitchFamily="34" charset="0"/>
                <a:ea typeface="Verdana" pitchFamily="34" charset="0"/>
                <a:cs typeface="Verdana" pitchFamily="34" charset="0"/>
              </a:rPr>
              <a:t>%;</a:t>
            </a:r>
          </a:p>
          <a:p>
            <a:pPr marL="285750" indent="-285750">
              <a:buFont typeface="Arial" pitchFamily="34" charset="0"/>
              <a:buChar char="•"/>
            </a:pPr>
            <a:r>
              <a:rPr lang="en-US" b="1" dirty="0" smtClean="0">
                <a:latin typeface="Verdana" pitchFamily="34" charset="0"/>
                <a:ea typeface="Verdana" pitchFamily="34" charset="0"/>
                <a:cs typeface="Verdana" pitchFamily="34" charset="0"/>
              </a:rPr>
              <a:t>Soybean 9</a:t>
            </a:r>
            <a:r>
              <a:rPr lang="en-US" b="1" dirty="0">
                <a:latin typeface="Verdana" pitchFamily="34" charset="0"/>
                <a:ea typeface="Verdana" pitchFamily="34" charset="0"/>
                <a:cs typeface="Verdana" pitchFamily="34" charset="0"/>
              </a:rPr>
              <a:t>%–18</a:t>
            </a:r>
            <a:r>
              <a:rPr lang="en-US" b="1" dirty="0" smtClean="0">
                <a:latin typeface="Verdana" pitchFamily="34" charset="0"/>
                <a:ea typeface="Verdana" pitchFamily="34" charset="0"/>
                <a:cs typeface="Verdana" pitchFamily="34" charset="0"/>
              </a:rPr>
              <a:t>%</a:t>
            </a:r>
          </a:p>
          <a:p>
            <a:r>
              <a:rPr lang="en-US" b="1" dirty="0" smtClean="0">
                <a:latin typeface="Verdana" pitchFamily="34" charset="0"/>
                <a:ea typeface="Verdana" pitchFamily="34" charset="0"/>
                <a:cs typeface="Verdana" pitchFamily="34" charset="0"/>
              </a:rPr>
              <a:t> </a:t>
            </a:r>
            <a:r>
              <a:rPr lang="en-US" b="1" dirty="0">
                <a:latin typeface="Verdana" pitchFamily="34" charset="0"/>
                <a:ea typeface="Verdana" pitchFamily="34" charset="0"/>
                <a:cs typeface="Verdana" pitchFamily="34" charset="0"/>
              </a:rPr>
              <a:t>over the next </a:t>
            </a:r>
            <a:r>
              <a:rPr lang="en-US" b="1" dirty="0" smtClean="0">
                <a:latin typeface="Verdana" pitchFamily="34" charset="0"/>
                <a:ea typeface="Verdana" pitchFamily="34" charset="0"/>
                <a:cs typeface="Verdana" pitchFamily="34" charset="0"/>
              </a:rPr>
              <a:t>40 year </a:t>
            </a:r>
            <a:endParaRPr lang="en-US" b="1" dirty="0">
              <a:latin typeface="Verdana" pitchFamily="34" charset="0"/>
              <a:ea typeface="Verdana" pitchFamily="34" charset="0"/>
              <a:cs typeface="Verdana" pitchFamily="34" charset="0"/>
            </a:endParaRPr>
          </a:p>
          <a:p>
            <a:endParaRPr lang="en-US" b="1" dirty="0" smtClean="0">
              <a:latin typeface="Verdana" pitchFamily="34" charset="0"/>
              <a:ea typeface="Verdana" pitchFamily="34" charset="0"/>
              <a:cs typeface="Verdana" pitchFamily="34" charset="0"/>
            </a:endParaRPr>
          </a:p>
          <a:p>
            <a:r>
              <a:rPr lang="en-US" b="1" dirty="0" smtClean="0">
                <a:latin typeface="Verdana" pitchFamily="34" charset="0"/>
                <a:ea typeface="Verdana" pitchFamily="34" charset="0"/>
                <a:cs typeface="Verdana" pitchFamily="34" charset="0"/>
              </a:rPr>
              <a:t> </a:t>
            </a:r>
            <a:r>
              <a:rPr lang="en-US" b="1" dirty="0">
                <a:latin typeface="Verdana" pitchFamily="34" charset="0"/>
                <a:ea typeface="Verdana" pitchFamily="34" charset="0"/>
                <a:cs typeface="Verdana" pitchFamily="34" charset="0"/>
              </a:rPr>
              <a:t>Food prices are expected to increase </a:t>
            </a:r>
            <a:r>
              <a:rPr lang="en-US" b="1" dirty="0" smtClean="0">
                <a:latin typeface="Verdana" pitchFamily="34" charset="0"/>
                <a:ea typeface="Verdana" pitchFamily="34" charset="0"/>
                <a:cs typeface="Verdana" pitchFamily="34" charset="0"/>
              </a:rPr>
              <a:t>sharply</a:t>
            </a:r>
          </a:p>
          <a:p>
            <a:endParaRPr lang="en-US" b="1" dirty="0">
              <a:latin typeface="Verdana" pitchFamily="34" charset="0"/>
              <a:ea typeface="Verdana" pitchFamily="34" charset="0"/>
              <a:cs typeface="Verdana" pitchFamily="34" charset="0"/>
            </a:endParaRPr>
          </a:p>
          <a:p>
            <a:r>
              <a:rPr lang="en-US" b="1" dirty="0" smtClean="0">
                <a:latin typeface="Verdana" pitchFamily="34" charset="0"/>
                <a:ea typeface="Verdana" pitchFamily="34" charset="0"/>
                <a:cs typeface="Verdana" pitchFamily="34" charset="0"/>
              </a:rPr>
              <a:t>29</a:t>
            </a:r>
            <a:r>
              <a:rPr lang="en-US" b="1" dirty="0">
                <a:latin typeface="Verdana" pitchFamily="34" charset="0"/>
                <a:ea typeface="Verdana" pitchFamily="34" charset="0"/>
                <a:cs typeface="Verdana" pitchFamily="34" charset="0"/>
              </a:rPr>
              <a:t>%–37% higher in 2050 </a:t>
            </a:r>
            <a:endParaRPr lang="en-US" b="1" dirty="0" smtClean="0">
              <a:latin typeface="Verdana" pitchFamily="34" charset="0"/>
              <a:ea typeface="Verdana" pitchFamily="34" charset="0"/>
              <a:cs typeface="Verdana" pitchFamily="34" charset="0"/>
            </a:endParaRPr>
          </a:p>
          <a:p>
            <a:r>
              <a:rPr lang="en-US" dirty="0" smtClean="0">
                <a:latin typeface="Verdana" pitchFamily="34" charset="0"/>
                <a:ea typeface="Verdana" pitchFamily="34" charset="0"/>
                <a:cs typeface="Verdana" pitchFamily="34" charset="0"/>
              </a:rPr>
              <a:t>compared </a:t>
            </a:r>
            <a:r>
              <a:rPr lang="en-US" dirty="0">
                <a:latin typeface="Verdana" pitchFamily="34" charset="0"/>
                <a:ea typeface="Verdana" pitchFamily="34" charset="0"/>
                <a:cs typeface="Verdana" pitchFamily="34" charset="0"/>
              </a:rPr>
              <a:t>to </a:t>
            </a:r>
            <a:r>
              <a:rPr lang="en-US" dirty="0" smtClean="0">
                <a:latin typeface="Verdana" pitchFamily="34" charset="0"/>
                <a:ea typeface="Verdana" pitchFamily="34" charset="0"/>
                <a:cs typeface="Verdana" pitchFamily="34" charset="0"/>
              </a:rPr>
              <a:t>those predicted </a:t>
            </a:r>
            <a:r>
              <a:rPr lang="en-US" dirty="0">
                <a:latin typeface="Verdana" pitchFamily="34" charset="0"/>
                <a:ea typeface="Verdana" pitchFamily="34" charset="0"/>
                <a:cs typeface="Verdana" pitchFamily="34" charset="0"/>
              </a:rPr>
              <a:t>in the absence of climate </a:t>
            </a:r>
            <a:r>
              <a:rPr lang="en-US" dirty="0" smtClean="0">
                <a:latin typeface="Verdana" pitchFamily="34" charset="0"/>
                <a:ea typeface="Verdana" pitchFamily="34" charset="0"/>
                <a:cs typeface="Verdana" pitchFamily="34" charset="0"/>
              </a:rPr>
              <a:t>change, with</a:t>
            </a:r>
          </a:p>
          <a:p>
            <a:endParaRPr lang="en-US" dirty="0" smtClean="0">
              <a:latin typeface="Verdana" pitchFamily="34" charset="0"/>
              <a:ea typeface="Verdana" pitchFamily="34" charset="0"/>
              <a:cs typeface="Verdana" pitchFamily="34" charset="0"/>
            </a:endParaRPr>
          </a:p>
          <a:p>
            <a:r>
              <a:rPr lang="en-US" b="1" dirty="0" smtClean="0">
                <a:latin typeface="Verdana" pitchFamily="34" charset="0"/>
                <a:ea typeface="Verdana" pitchFamily="34" charset="0"/>
                <a:cs typeface="Verdana" pitchFamily="34" charset="0"/>
              </a:rPr>
              <a:t>wheat </a:t>
            </a:r>
            <a:r>
              <a:rPr lang="en-US" b="1" dirty="0">
                <a:latin typeface="Verdana" pitchFamily="34" charset="0"/>
                <a:ea typeface="Verdana" pitchFamily="34" charset="0"/>
                <a:cs typeface="Verdana" pitchFamily="34" charset="0"/>
              </a:rPr>
              <a:t>prices </a:t>
            </a:r>
            <a:r>
              <a:rPr lang="en-US" b="1" dirty="0" smtClean="0">
                <a:latin typeface="Verdana" pitchFamily="34" charset="0"/>
                <a:ea typeface="Verdana" pitchFamily="34" charset="0"/>
                <a:cs typeface="Verdana" pitchFamily="34" charset="0"/>
              </a:rPr>
              <a:t>81</a:t>
            </a:r>
            <a:r>
              <a:rPr lang="en-US" b="1" dirty="0">
                <a:latin typeface="Verdana" pitchFamily="34" charset="0"/>
                <a:ea typeface="Verdana" pitchFamily="34" charset="0"/>
                <a:cs typeface="Verdana" pitchFamily="34" charset="0"/>
              </a:rPr>
              <a:t>%–</a:t>
            </a:r>
            <a:r>
              <a:rPr lang="en-US" b="1" dirty="0" smtClean="0">
                <a:latin typeface="Verdana" pitchFamily="34" charset="0"/>
                <a:ea typeface="Verdana" pitchFamily="34" charset="0"/>
                <a:cs typeface="Verdana" pitchFamily="34" charset="0"/>
              </a:rPr>
              <a:t>102% higher</a:t>
            </a:r>
            <a:r>
              <a:rPr lang="en-US" b="1" dirty="0">
                <a:latin typeface="Verdana" pitchFamily="34" charset="0"/>
                <a:ea typeface="Verdana" pitchFamily="34" charset="0"/>
                <a:cs typeface="Verdana" pitchFamily="34" charset="0"/>
              </a:rPr>
              <a:t>, </a:t>
            </a:r>
            <a:endParaRPr lang="en-US" b="1" dirty="0" smtClean="0">
              <a:latin typeface="Verdana" pitchFamily="34" charset="0"/>
              <a:ea typeface="Verdana" pitchFamily="34" charset="0"/>
              <a:cs typeface="Verdana" pitchFamily="34" charset="0"/>
            </a:endParaRPr>
          </a:p>
          <a:p>
            <a:r>
              <a:rPr lang="en-US" b="1" dirty="0" smtClean="0">
                <a:latin typeface="Verdana" pitchFamily="34" charset="0"/>
                <a:ea typeface="Verdana" pitchFamily="34" charset="0"/>
                <a:cs typeface="Verdana" pitchFamily="34" charset="0"/>
              </a:rPr>
              <a:t>maize </a:t>
            </a:r>
            <a:r>
              <a:rPr lang="en-US" b="1" dirty="0">
                <a:latin typeface="Verdana" pitchFamily="34" charset="0"/>
                <a:ea typeface="Verdana" pitchFamily="34" charset="0"/>
                <a:cs typeface="Verdana" pitchFamily="34" charset="0"/>
              </a:rPr>
              <a:t>prices </a:t>
            </a:r>
            <a:r>
              <a:rPr lang="en-US" b="1" dirty="0" smtClean="0">
                <a:latin typeface="Verdana" pitchFamily="34" charset="0"/>
                <a:ea typeface="Verdana" pitchFamily="34" charset="0"/>
                <a:cs typeface="Verdana" pitchFamily="34" charset="0"/>
              </a:rPr>
              <a:t>58</a:t>
            </a:r>
            <a:r>
              <a:rPr lang="en-US" b="1" dirty="0">
                <a:latin typeface="Verdana" pitchFamily="34" charset="0"/>
                <a:ea typeface="Verdana" pitchFamily="34" charset="0"/>
                <a:cs typeface="Verdana" pitchFamily="34" charset="0"/>
              </a:rPr>
              <a:t>%–97%, </a:t>
            </a:r>
            <a:r>
              <a:rPr lang="en-US" b="1" dirty="0" smtClean="0">
                <a:latin typeface="Verdana" pitchFamily="34" charset="0"/>
                <a:ea typeface="Verdana" pitchFamily="34" charset="0"/>
                <a:cs typeface="Verdana" pitchFamily="34" charset="0"/>
              </a:rPr>
              <a:t>and</a:t>
            </a:r>
          </a:p>
          <a:p>
            <a:r>
              <a:rPr lang="en-US" b="1" dirty="0">
                <a:latin typeface="Verdana" pitchFamily="34" charset="0"/>
                <a:ea typeface="Verdana" pitchFamily="34" charset="0"/>
                <a:cs typeface="Verdana" pitchFamily="34" charset="0"/>
              </a:rPr>
              <a:t>s</a:t>
            </a:r>
            <a:r>
              <a:rPr lang="en-US" b="1" dirty="0" smtClean="0">
                <a:latin typeface="Verdana" pitchFamily="34" charset="0"/>
                <a:ea typeface="Verdana" pitchFamily="34" charset="0"/>
                <a:cs typeface="Verdana" pitchFamily="34" charset="0"/>
              </a:rPr>
              <a:t>oy bean       14- 49% </a:t>
            </a:r>
            <a:endParaRPr lang="en-US" b="1" dirty="0">
              <a:latin typeface="Verdana" pitchFamily="34" charset="0"/>
              <a:ea typeface="Verdana" pitchFamily="34" charset="0"/>
              <a:cs typeface="Verdana" pitchFamily="34" charset="0"/>
            </a:endParaRPr>
          </a:p>
        </p:txBody>
      </p:sp>
      <p:sp>
        <p:nvSpPr>
          <p:cNvPr id="3" name="TextBox 2"/>
          <p:cNvSpPr txBox="1"/>
          <p:nvPr/>
        </p:nvSpPr>
        <p:spPr>
          <a:xfrm>
            <a:off x="32084" y="228600"/>
            <a:ext cx="9111916" cy="1138773"/>
          </a:xfrm>
          <a:prstGeom prst="rect">
            <a:avLst/>
          </a:prstGeom>
          <a:noFill/>
        </p:spPr>
        <p:txBody>
          <a:bodyPr wrap="square" rtlCol="0">
            <a:spAutoFit/>
          </a:bodyPr>
          <a:lstStyle/>
          <a:p>
            <a:pPr algn="ctr"/>
            <a:r>
              <a:rPr lang="en-US" sz="2400" b="1" dirty="0" smtClean="0">
                <a:latin typeface="Verdana" pitchFamily="34" charset="0"/>
                <a:ea typeface="Verdana" pitchFamily="34" charset="0"/>
                <a:cs typeface="Verdana" pitchFamily="34" charset="0"/>
              </a:rPr>
              <a:t>Crop yield reductions and price rises </a:t>
            </a:r>
          </a:p>
          <a:p>
            <a:pPr algn="ctr"/>
            <a:r>
              <a:rPr lang="en-US" sz="2400" b="1" dirty="0" smtClean="0">
                <a:latin typeface="Verdana" pitchFamily="34" charset="0"/>
                <a:ea typeface="Verdana" pitchFamily="34" charset="0"/>
                <a:cs typeface="Verdana" pitchFamily="34" charset="0"/>
              </a:rPr>
              <a:t>over the next 40 years</a:t>
            </a:r>
          </a:p>
          <a:p>
            <a:pPr algn="ctr"/>
            <a:r>
              <a:rPr lang="en-US" dirty="0" smtClean="0">
                <a:latin typeface="Verdana" pitchFamily="34" charset="0"/>
                <a:ea typeface="Verdana" pitchFamily="34" charset="0"/>
                <a:cs typeface="Verdana" pitchFamily="34" charset="0"/>
              </a:rPr>
              <a:t>(according to models_)</a:t>
            </a:r>
            <a:endParaRPr lang="en-US" dirty="0">
              <a:latin typeface="Verdana" pitchFamily="34" charset="0"/>
              <a:ea typeface="Verdana" pitchFamily="34" charset="0"/>
              <a:cs typeface="Verdana"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9111"/>
          <a:stretch/>
        </p:blipFill>
        <p:spPr>
          <a:xfrm>
            <a:off x="6208960" y="2392065"/>
            <a:ext cx="2386452" cy="1517699"/>
          </a:xfrm>
          <a:prstGeom prst="rect">
            <a:avLst/>
          </a:prstGeom>
          <a:ln>
            <a:solidFill>
              <a:schemeClr val="tx2">
                <a:lumMod val="75000"/>
              </a:schemeClr>
            </a:solidFill>
          </a:ln>
        </p:spPr>
      </p:pic>
      <p:sp>
        <p:nvSpPr>
          <p:cNvPr id="6" name="TextBox 5"/>
          <p:cNvSpPr txBox="1"/>
          <p:nvPr/>
        </p:nvSpPr>
        <p:spPr>
          <a:xfrm>
            <a:off x="5799575" y="2054423"/>
            <a:ext cx="3143809" cy="307777"/>
          </a:xfrm>
          <a:prstGeom prst="rect">
            <a:avLst/>
          </a:prstGeom>
          <a:noFill/>
        </p:spPr>
        <p:txBody>
          <a:bodyPr wrap="none" rtlCol="0">
            <a:spAutoFit/>
          </a:bodyPr>
          <a:lstStyle/>
          <a:p>
            <a:r>
              <a:rPr lang="en-US" sz="1400" b="1" dirty="0" smtClean="0">
                <a:solidFill>
                  <a:srgbClr val="0070C0"/>
                </a:solidFill>
                <a:latin typeface="Verdana" pitchFamily="34" charset="0"/>
                <a:ea typeface="Verdana" pitchFamily="34" charset="0"/>
                <a:cs typeface="Verdana" pitchFamily="34" charset="0"/>
              </a:rPr>
              <a:t>Asia Development Bank 2010</a:t>
            </a:r>
            <a:endParaRPr lang="en-US" sz="1400" b="1" dirty="0">
              <a:solidFill>
                <a:srgbClr val="0070C0"/>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581897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extLst>
              <a:ext uri="{28A0092B-C50C-407E-A947-70E740481C1C}">
                <a14:useLocalDpi xmlns:a14="http://schemas.microsoft.com/office/drawing/2010/main" val="0"/>
              </a:ext>
            </a:extLst>
          </a:blip>
          <a:srcRect b="19512"/>
          <a:stretch/>
        </p:blipFill>
        <p:spPr bwMode="auto">
          <a:xfrm>
            <a:off x="228600" y="228600"/>
            <a:ext cx="8686800" cy="5638800"/>
          </a:xfrm>
          <a:prstGeom prst="rect">
            <a:avLst/>
          </a:prstGeom>
          <a:ln>
            <a:noFill/>
          </a:ln>
          <a:extLst>
            <a:ext uri="{53640926-AAD7-44D8-BBD7-CCE9431645EC}">
              <a14:shadowObscured xmlns:a14="http://schemas.microsoft.com/office/drawing/2010/main"/>
            </a:ext>
          </a:extLst>
        </p:spPr>
      </p:pic>
      <p:pic>
        <p:nvPicPr>
          <p:cNvPr id="3" name="Picture 2"/>
          <p:cNvPicPr/>
          <p:nvPr/>
        </p:nvPicPr>
        <p:blipFill rotWithShape="1">
          <a:blip r:embed="rId2">
            <a:extLst>
              <a:ext uri="{28A0092B-C50C-407E-A947-70E740481C1C}">
                <a14:useLocalDpi xmlns:a14="http://schemas.microsoft.com/office/drawing/2010/main" val="0"/>
              </a:ext>
            </a:extLst>
          </a:blip>
          <a:srcRect b="19512"/>
          <a:stretch/>
        </p:blipFill>
        <p:spPr bwMode="auto">
          <a:xfrm>
            <a:off x="381000" y="381000"/>
            <a:ext cx="8686800" cy="5638800"/>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7355236" y="6118337"/>
            <a:ext cx="1788764" cy="646331"/>
          </a:xfrm>
          <a:prstGeom prst="rect">
            <a:avLst/>
          </a:prstGeom>
          <a:solidFill>
            <a:srgbClr val="9FE6FF"/>
          </a:solidFill>
        </p:spPr>
        <p:txBody>
          <a:bodyPr wrap="square">
            <a:spAutoFit/>
          </a:bodyPr>
          <a:lstStyle/>
          <a:p>
            <a:r>
              <a:rPr lang="en-US" sz="900" dirty="0">
                <a:latin typeface="Verdana" pitchFamily="34" charset="0"/>
                <a:ea typeface="Verdana" pitchFamily="34" charset="0"/>
                <a:cs typeface="Verdana" pitchFamily="34" charset="0"/>
              </a:rPr>
              <a:t>The Economics of Climate Change in Southeast Asia</a:t>
            </a:r>
            <a:r>
              <a:rPr lang="en-US" sz="900" dirty="0" smtClean="0">
                <a:latin typeface="Verdana" pitchFamily="34" charset="0"/>
                <a:ea typeface="Verdana" pitchFamily="34" charset="0"/>
                <a:cs typeface="Verdana" pitchFamily="34" charset="0"/>
              </a:rPr>
              <a:t>: </a:t>
            </a:r>
            <a:r>
              <a:rPr lang="en-US" sz="900" dirty="0">
                <a:latin typeface="Verdana" pitchFamily="34" charset="0"/>
                <a:ea typeface="Verdana" pitchFamily="34" charset="0"/>
                <a:cs typeface="Verdana" pitchFamily="34" charset="0"/>
              </a:rPr>
              <a:t>A Regional Review   2009 </a:t>
            </a:r>
          </a:p>
          <a:p>
            <a:r>
              <a:rPr lang="en-US" sz="900" dirty="0">
                <a:latin typeface="Verdana" pitchFamily="34" charset="0"/>
                <a:ea typeface="Verdana" pitchFamily="34" charset="0"/>
                <a:cs typeface="Verdana" pitchFamily="34" charset="0"/>
              </a:rPr>
              <a:t>Asia Development Bank</a:t>
            </a:r>
          </a:p>
        </p:txBody>
      </p:sp>
    </p:spTree>
    <p:extLst>
      <p:ext uri="{BB962C8B-B14F-4D97-AF65-F5344CB8AC3E}">
        <p14:creationId xmlns:p14="http://schemas.microsoft.com/office/powerpoint/2010/main" val="215137994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extLst>
              <a:ext uri="{28A0092B-C50C-407E-A947-70E740481C1C}">
                <a14:useLocalDpi xmlns:a14="http://schemas.microsoft.com/office/drawing/2010/main" val="0"/>
              </a:ext>
            </a:extLst>
          </a:blip>
          <a:srcRect l="7920" t="10706" r="50000" b="37544"/>
          <a:stretch/>
        </p:blipFill>
        <p:spPr bwMode="auto">
          <a:xfrm>
            <a:off x="838200" y="0"/>
            <a:ext cx="7712242" cy="6172200"/>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2743200" y="4648200"/>
            <a:ext cx="6400800" cy="461665"/>
          </a:xfrm>
          <a:prstGeom prst="rect">
            <a:avLst/>
          </a:prstGeom>
          <a:solidFill>
            <a:schemeClr val="bg1"/>
          </a:solidFill>
          <a:effectLst>
            <a:softEdge rad="127000"/>
          </a:effectLst>
        </p:spPr>
        <p:txBody>
          <a:bodyPr wrap="square" rtlCol="0">
            <a:spAutoFit/>
          </a:bodyPr>
          <a:lstStyle/>
          <a:p>
            <a:r>
              <a:rPr lang="en-US" sz="2400" b="1" dirty="0" smtClean="0"/>
              <a:t>       1.0       1.7       3.0       4.0      4.5</a:t>
            </a:r>
            <a:r>
              <a:rPr lang="en-US" sz="2400" b="1" dirty="0" smtClean="0">
                <a:latin typeface="Calibri"/>
                <a:cs typeface="Calibri"/>
              </a:rPr>
              <a:t>°</a:t>
            </a:r>
            <a:r>
              <a:rPr lang="en-US" sz="2400" b="1" dirty="0" smtClean="0"/>
              <a:t>C </a:t>
            </a:r>
            <a:r>
              <a:rPr lang="en-US" sz="1600" dirty="0" smtClean="0"/>
              <a:t>from pre-1900 </a:t>
            </a:r>
            <a:endParaRPr lang="en-US" sz="1600" dirty="0"/>
          </a:p>
        </p:txBody>
      </p:sp>
      <p:sp>
        <p:nvSpPr>
          <p:cNvPr id="7" name="TextBox 6"/>
          <p:cNvSpPr txBox="1"/>
          <p:nvPr/>
        </p:nvSpPr>
        <p:spPr>
          <a:xfrm rot="16200000">
            <a:off x="-361873" y="2648146"/>
            <a:ext cx="3410990" cy="461665"/>
          </a:xfrm>
          <a:prstGeom prst="rect">
            <a:avLst/>
          </a:prstGeom>
          <a:solidFill>
            <a:schemeClr val="bg1"/>
          </a:solidFill>
        </p:spPr>
        <p:txBody>
          <a:bodyPr wrap="square" rtlCol="0">
            <a:spAutoFit/>
          </a:bodyPr>
          <a:lstStyle/>
          <a:p>
            <a:r>
              <a:rPr lang="en-US" sz="2400" b="1" dirty="0" smtClean="0"/>
              <a:t>Yield potential - 1990 </a:t>
            </a:r>
            <a:endParaRPr lang="en-US" sz="2400" b="1" dirty="0"/>
          </a:p>
        </p:txBody>
      </p:sp>
      <p:sp>
        <p:nvSpPr>
          <p:cNvPr id="8" name="TextBox 7"/>
          <p:cNvSpPr txBox="1"/>
          <p:nvPr/>
        </p:nvSpPr>
        <p:spPr>
          <a:xfrm>
            <a:off x="1928553" y="4611105"/>
            <a:ext cx="914400" cy="461665"/>
          </a:xfrm>
          <a:prstGeom prst="rect">
            <a:avLst/>
          </a:prstGeom>
          <a:solidFill>
            <a:schemeClr val="bg1"/>
          </a:solidFill>
          <a:effectLst>
            <a:softEdge rad="127000"/>
          </a:effectLst>
        </p:spPr>
        <p:txBody>
          <a:bodyPr wrap="square" rtlCol="0">
            <a:spAutoFit/>
          </a:bodyPr>
          <a:lstStyle/>
          <a:p>
            <a:r>
              <a:rPr lang="en-US" sz="2400" b="1" dirty="0" smtClean="0"/>
              <a:t>+</a:t>
            </a:r>
            <a:r>
              <a:rPr lang="en-US" sz="2400" b="1" dirty="0" smtClean="0">
                <a:latin typeface="Calibri"/>
                <a:cs typeface="Calibri"/>
              </a:rPr>
              <a:t>°</a:t>
            </a:r>
            <a:r>
              <a:rPr lang="en-US" sz="2400" b="1" dirty="0" smtClean="0"/>
              <a:t>C</a:t>
            </a:r>
            <a:endParaRPr lang="en-US" sz="2400" b="1" dirty="0"/>
          </a:p>
        </p:txBody>
      </p:sp>
      <p:sp>
        <p:nvSpPr>
          <p:cNvPr id="9" name="TextBox 8"/>
          <p:cNvSpPr txBox="1"/>
          <p:nvPr/>
        </p:nvSpPr>
        <p:spPr>
          <a:xfrm>
            <a:off x="1112789" y="202206"/>
            <a:ext cx="7116811" cy="461665"/>
          </a:xfrm>
          <a:prstGeom prst="rect">
            <a:avLst/>
          </a:prstGeom>
          <a:solidFill>
            <a:schemeClr val="bg1"/>
          </a:solidFill>
        </p:spPr>
        <p:txBody>
          <a:bodyPr wrap="square" rtlCol="0">
            <a:spAutoFit/>
          </a:bodyPr>
          <a:lstStyle/>
          <a:p>
            <a:r>
              <a:rPr lang="en-US" sz="2400" b="1" dirty="0" smtClean="0"/>
              <a:t>Rice yield potential  in the four countries and world</a:t>
            </a:r>
            <a:endParaRPr lang="en-US" sz="2400" b="1" dirty="0"/>
          </a:p>
        </p:txBody>
      </p:sp>
      <p:sp>
        <p:nvSpPr>
          <p:cNvPr id="10" name="TextBox 9"/>
          <p:cNvSpPr txBox="1"/>
          <p:nvPr/>
        </p:nvSpPr>
        <p:spPr>
          <a:xfrm>
            <a:off x="7658100" y="248372"/>
            <a:ext cx="1143000" cy="369332"/>
          </a:xfrm>
          <a:prstGeom prst="rect">
            <a:avLst/>
          </a:prstGeom>
          <a:noFill/>
        </p:spPr>
        <p:txBody>
          <a:bodyPr wrap="square" rtlCol="0">
            <a:spAutoFit/>
          </a:bodyPr>
          <a:lstStyle/>
          <a:p>
            <a:r>
              <a:rPr lang="en-US" dirty="0"/>
              <a:t>A</a:t>
            </a:r>
            <a:r>
              <a:rPr lang="en-US" dirty="0" smtClean="0"/>
              <a:t>DB 2009</a:t>
            </a:r>
            <a:endParaRPr lang="en-US" dirty="0"/>
          </a:p>
        </p:txBody>
      </p:sp>
      <p:pic>
        <p:nvPicPr>
          <p:cNvPr id="12" name="Picture 11"/>
          <p:cNvPicPr/>
          <p:nvPr/>
        </p:nvPicPr>
        <p:blipFill rotWithShape="1">
          <a:blip r:embed="rId2">
            <a:extLst>
              <a:ext uri="{28A0092B-C50C-407E-A947-70E740481C1C}">
                <a14:useLocalDpi xmlns:a14="http://schemas.microsoft.com/office/drawing/2010/main" val="0"/>
              </a:ext>
            </a:extLst>
          </a:blip>
          <a:srcRect l="15097" t="61998" b="30446"/>
          <a:stretch/>
        </p:blipFill>
        <p:spPr bwMode="auto">
          <a:xfrm>
            <a:off x="442509" y="5621809"/>
            <a:ext cx="8315498" cy="900619"/>
          </a:xfrm>
          <a:prstGeom prst="rect">
            <a:avLst/>
          </a:prstGeom>
          <a:ln>
            <a:noFill/>
          </a:ln>
          <a:extLst>
            <a:ext uri="{53640926-AAD7-44D8-BBD7-CCE9431645EC}">
              <a14:shadowObscured xmlns:a14="http://schemas.microsoft.com/office/drawing/2010/main"/>
            </a:ext>
          </a:extLst>
        </p:spPr>
      </p:pic>
      <p:sp>
        <p:nvSpPr>
          <p:cNvPr id="13" name="Rectangle 12"/>
          <p:cNvSpPr/>
          <p:nvPr/>
        </p:nvSpPr>
        <p:spPr>
          <a:xfrm>
            <a:off x="1574455" y="663871"/>
            <a:ext cx="482945" cy="3896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676400" y="651808"/>
            <a:ext cx="762000" cy="3908762"/>
          </a:xfrm>
          <a:prstGeom prst="rect">
            <a:avLst/>
          </a:prstGeom>
          <a:noFill/>
        </p:spPr>
        <p:txBody>
          <a:bodyPr wrap="square" rtlCol="0">
            <a:spAutoFit/>
          </a:bodyPr>
          <a:lstStyle/>
          <a:p>
            <a:r>
              <a:rPr lang="en-US" sz="2000" b="1" dirty="0" smtClean="0"/>
              <a:t>1.2</a:t>
            </a:r>
          </a:p>
          <a:p>
            <a:endParaRPr lang="en-US" sz="2400" b="1" dirty="0" smtClean="0"/>
          </a:p>
          <a:p>
            <a:r>
              <a:rPr lang="en-US" sz="2000" b="1" dirty="0" smtClean="0"/>
              <a:t>1.0</a:t>
            </a:r>
          </a:p>
          <a:p>
            <a:endParaRPr lang="en-US" sz="2400" b="1" dirty="0" smtClean="0"/>
          </a:p>
          <a:p>
            <a:r>
              <a:rPr lang="en-US" sz="2000" b="1" dirty="0" smtClean="0"/>
              <a:t>0.8</a:t>
            </a:r>
          </a:p>
          <a:p>
            <a:endParaRPr lang="en-US" sz="2800" b="1" dirty="0" smtClean="0"/>
          </a:p>
          <a:p>
            <a:r>
              <a:rPr lang="en-US" sz="2000" b="1" dirty="0" smtClean="0"/>
              <a:t>0.6</a:t>
            </a:r>
          </a:p>
          <a:p>
            <a:endParaRPr lang="en-US" sz="2800" b="1" dirty="0" smtClean="0"/>
          </a:p>
          <a:p>
            <a:r>
              <a:rPr lang="en-US" sz="2000" b="1" dirty="0" smtClean="0"/>
              <a:t>0,4</a:t>
            </a:r>
          </a:p>
          <a:p>
            <a:endParaRPr lang="en-US" sz="2400" b="1" dirty="0" smtClean="0"/>
          </a:p>
          <a:p>
            <a:r>
              <a:rPr lang="en-US" sz="2000" b="1" dirty="0" smtClean="0"/>
              <a:t>0.2</a:t>
            </a:r>
            <a:endParaRPr lang="en-US" sz="2000" b="1" dirty="0"/>
          </a:p>
        </p:txBody>
      </p:sp>
      <p:sp>
        <p:nvSpPr>
          <p:cNvPr id="15" name="Rectangle 14"/>
          <p:cNvSpPr/>
          <p:nvPr/>
        </p:nvSpPr>
        <p:spPr>
          <a:xfrm>
            <a:off x="1574455" y="5178138"/>
            <a:ext cx="5664545" cy="6892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928552" y="5162490"/>
            <a:ext cx="6872547" cy="400110"/>
          </a:xfrm>
          <a:prstGeom prst="rect">
            <a:avLst/>
          </a:prstGeom>
          <a:noFill/>
        </p:spPr>
        <p:txBody>
          <a:bodyPr wrap="square" rtlCol="0">
            <a:spAutoFit/>
          </a:bodyPr>
          <a:lstStyle/>
          <a:p>
            <a:r>
              <a:rPr lang="en-US" sz="2000" b="1" dirty="0" smtClean="0"/>
              <a:t>1990             2020       2040       2060      2080      2100</a:t>
            </a:r>
            <a:endParaRPr lang="en-US" sz="2000" b="1" dirty="0"/>
          </a:p>
        </p:txBody>
      </p:sp>
      <p:sp>
        <p:nvSpPr>
          <p:cNvPr id="16" name="TextBox 15"/>
          <p:cNvSpPr txBox="1"/>
          <p:nvPr/>
        </p:nvSpPr>
        <p:spPr>
          <a:xfrm>
            <a:off x="939627" y="5867400"/>
            <a:ext cx="1269655" cy="369332"/>
          </a:xfrm>
          <a:prstGeom prst="rect">
            <a:avLst/>
          </a:prstGeom>
          <a:solidFill>
            <a:schemeClr val="bg1"/>
          </a:solidFill>
        </p:spPr>
        <p:txBody>
          <a:bodyPr wrap="square" rtlCol="0">
            <a:spAutoFit/>
          </a:bodyPr>
          <a:lstStyle/>
          <a:p>
            <a:r>
              <a:rPr lang="en-US" b="1" dirty="0"/>
              <a:t>Indonesia</a:t>
            </a:r>
          </a:p>
        </p:txBody>
      </p:sp>
      <p:sp>
        <p:nvSpPr>
          <p:cNvPr id="17" name="TextBox 16"/>
          <p:cNvSpPr txBox="1"/>
          <p:nvPr/>
        </p:nvSpPr>
        <p:spPr>
          <a:xfrm>
            <a:off x="2590800" y="5867400"/>
            <a:ext cx="1280160" cy="369332"/>
          </a:xfrm>
          <a:prstGeom prst="rect">
            <a:avLst/>
          </a:prstGeom>
          <a:solidFill>
            <a:schemeClr val="bg1"/>
          </a:solidFill>
        </p:spPr>
        <p:txBody>
          <a:bodyPr wrap="square" rtlCol="0">
            <a:spAutoFit/>
          </a:bodyPr>
          <a:lstStyle/>
          <a:p>
            <a:r>
              <a:rPr lang="en-US" b="1" dirty="0"/>
              <a:t>Philippines</a:t>
            </a:r>
          </a:p>
        </p:txBody>
      </p:sp>
      <p:sp>
        <p:nvSpPr>
          <p:cNvPr id="18" name="TextBox 17"/>
          <p:cNvSpPr txBox="1"/>
          <p:nvPr/>
        </p:nvSpPr>
        <p:spPr>
          <a:xfrm>
            <a:off x="4422769" y="5887453"/>
            <a:ext cx="1055023" cy="369332"/>
          </a:xfrm>
          <a:prstGeom prst="rect">
            <a:avLst/>
          </a:prstGeom>
          <a:solidFill>
            <a:schemeClr val="bg1"/>
          </a:solidFill>
        </p:spPr>
        <p:txBody>
          <a:bodyPr wrap="square" rtlCol="0">
            <a:spAutoFit/>
          </a:bodyPr>
          <a:lstStyle/>
          <a:p>
            <a:r>
              <a:rPr lang="en-US" b="1" dirty="0"/>
              <a:t>Thailand</a:t>
            </a:r>
          </a:p>
        </p:txBody>
      </p:sp>
      <p:sp>
        <p:nvSpPr>
          <p:cNvPr id="19" name="TextBox 18"/>
          <p:cNvSpPr txBox="1"/>
          <p:nvPr/>
        </p:nvSpPr>
        <p:spPr>
          <a:xfrm>
            <a:off x="6130892" y="5887453"/>
            <a:ext cx="1005840" cy="369332"/>
          </a:xfrm>
          <a:prstGeom prst="rect">
            <a:avLst/>
          </a:prstGeom>
          <a:solidFill>
            <a:schemeClr val="bg1"/>
          </a:solidFill>
        </p:spPr>
        <p:txBody>
          <a:bodyPr wrap="square" rtlCol="0">
            <a:spAutoFit/>
          </a:bodyPr>
          <a:lstStyle/>
          <a:p>
            <a:r>
              <a:rPr lang="en-US" b="1" dirty="0"/>
              <a:t>Vietnam</a:t>
            </a:r>
          </a:p>
        </p:txBody>
      </p:sp>
      <p:sp>
        <p:nvSpPr>
          <p:cNvPr id="20" name="TextBox 19"/>
          <p:cNvSpPr txBox="1"/>
          <p:nvPr/>
        </p:nvSpPr>
        <p:spPr>
          <a:xfrm>
            <a:off x="7760368" y="5887453"/>
            <a:ext cx="1447800" cy="369332"/>
          </a:xfrm>
          <a:prstGeom prst="rect">
            <a:avLst/>
          </a:prstGeom>
          <a:solidFill>
            <a:schemeClr val="bg1"/>
          </a:solidFill>
        </p:spPr>
        <p:txBody>
          <a:bodyPr wrap="square" rtlCol="0">
            <a:spAutoFit/>
          </a:bodyPr>
          <a:lstStyle/>
          <a:p>
            <a:r>
              <a:rPr lang="en-US" b="1" dirty="0" smtClean="0"/>
              <a:t>World</a:t>
            </a:r>
            <a:endParaRPr lang="en-US" b="1" dirty="0"/>
          </a:p>
        </p:txBody>
      </p:sp>
      <p:sp>
        <p:nvSpPr>
          <p:cNvPr id="21" name="TextBox 20"/>
          <p:cNvSpPr txBox="1"/>
          <p:nvPr/>
        </p:nvSpPr>
        <p:spPr>
          <a:xfrm>
            <a:off x="215987" y="4809688"/>
            <a:ext cx="1599940" cy="523220"/>
          </a:xfrm>
          <a:prstGeom prst="rect">
            <a:avLst/>
          </a:prstGeom>
          <a:noFill/>
        </p:spPr>
        <p:txBody>
          <a:bodyPr wrap="square" rtlCol="0">
            <a:spAutoFit/>
          </a:bodyPr>
          <a:lstStyle/>
          <a:p>
            <a:r>
              <a:rPr lang="en-US" sz="1400" dirty="0" smtClean="0"/>
              <a:t>Mean temperature increase models</a:t>
            </a:r>
            <a:endParaRPr lang="en-US" sz="1400" dirty="0"/>
          </a:p>
        </p:txBody>
      </p:sp>
      <p:sp>
        <p:nvSpPr>
          <p:cNvPr id="22" name="TextBox 21"/>
          <p:cNvSpPr txBox="1"/>
          <p:nvPr/>
        </p:nvSpPr>
        <p:spPr>
          <a:xfrm rot="16200000">
            <a:off x="-584114" y="2839478"/>
            <a:ext cx="3047482" cy="338554"/>
          </a:xfrm>
          <a:prstGeom prst="rect">
            <a:avLst/>
          </a:prstGeom>
          <a:noFill/>
        </p:spPr>
        <p:txBody>
          <a:bodyPr wrap="square" rtlCol="0">
            <a:spAutoFit/>
          </a:bodyPr>
          <a:lstStyle/>
          <a:p>
            <a:r>
              <a:rPr lang="en-US" sz="1600" dirty="0" smtClean="0"/>
              <a:t>Climate crop model means</a:t>
            </a:r>
            <a:endParaRPr lang="en-US" sz="1600" dirty="0"/>
          </a:p>
        </p:txBody>
      </p:sp>
      <p:sp>
        <p:nvSpPr>
          <p:cNvPr id="23" name="Rectangle 22"/>
          <p:cNvSpPr/>
          <p:nvPr/>
        </p:nvSpPr>
        <p:spPr>
          <a:xfrm>
            <a:off x="1124293" y="0"/>
            <a:ext cx="691634" cy="2483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2209282" y="826770"/>
            <a:ext cx="4831514" cy="37338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Isosceles Triangle 26"/>
          <p:cNvSpPr/>
          <p:nvPr/>
        </p:nvSpPr>
        <p:spPr>
          <a:xfrm rot="17190470">
            <a:off x="3507671" y="-430018"/>
            <a:ext cx="2899012" cy="5649154"/>
          </a:xfrm>
          <a:prstGeom prst="triangle">
            <a:avLst/>
          </a:prstGeom>
          <a:solidFill>
            <a:srgbClr val="FFFF00">
              <a:alpha val="49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4729248" y="1958711"/>
            <a:ext cx="1036721" cy="369332"/>
          </a:xfrm>
          <a:prstGeom prst="rect">
            <a:avLst/>
          </a:prstGeom>
          <a:noFill/>
        </p:spPr>
        <p:txBody>
          <a:bodyPr wrap="square" rtlCol="0">
            <a:spAutoFit/>
          </a:bodyPr>
          <a:lstStyle/>
          <a:p>
            <a:r>
              <a:rPr lang="en-US" b="1" dirty="0" smtClean="0"/>
              <a:t>Rice</a:t>
            </a:r>
            <a:endParaRPr lang="en-US" b="1" dirty="0"/>
          </a:p>
        </p:txBody>
      </p:sp>
      <p:sp>
        <p:nvSpPr>
          <p:cNvPr id="28" name="TextBox 27"/>
          <p:cNvSpPr txBox="1"/>
          <p:nvPr/>
        </p:nvSpPr>
        <p:spPr>
          <a:xfrm>
            <a:off x="3554191" y="2592271"/>
            <a:ext cx="1282366" cy="338554"/>
          </a:xfrm>
          <a:prstGeom prst="rect">
            <a:avLst/>
          </a:prstGeom>
          <a:noFill/>
        </p:spPr>
        <p:txBody>
          <a:bodyPr wrap="square" rtlCol="0">
            <a:spAutoFit/>
          </a:bodyPr>
          <a:lstStyle/>
          <a:p>
            <a:r>
              <a:rPr lang="en-US" sz="1600" b="1" dirty="0" smtClean="0">
                <a:latin typeface="Verdana" pitchFamily="34" charset="0"/>
                <a:ea typeface="Verdana" pitchFamily="34" charset="0"/>
                <a:cs typeface="Verdana" pitchFamily="34" charset="0"/>
              </a:rPr>
              <a:t>Wheat</a:t>
            </a:r>
            <a:endParaRPr lang="en-US" sz="1600" b="1" dirty="0">
              <a:latin typeface="Verdana" pitchFamily="34" charset="0"/>
              <a:ea typeface="Verdana" pitchFamily="34" charset="0"/>
              <a:cs typeface="Verdana" pitchFamily="34" charset="0"/>
            </a:endParaRPr>
          </a:p>
        </p:txBody>
      </p:sp>
      <p:sp>
        <p:nvSpPr>
          <p:cNvPr id="29" name="Isosceles Triangle 28"/>
          <p:cNvSpPr/>
          <p:nvPr/>
        </p:nvSpPr>
        <p:spPr>
          <a:xfrm rot="16642935">
            <a:off x="4420230" y="-750932"/>
            <a:ext cx="875472" cy="5359309"/>
          </a:xfrm>
          <a:prstGeom prst="triangle">
            <a:avLst/>
          </a:prstGeom>
          <a:solidFill>
            <a:schemeClr val="accent3">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6831744">
            <a:off x="4480260" y="-605225"/>
            <a:ext cx="754633" cy="5359309"/>
          </a:xfrm>
          <a:prstGeom prst="triangle">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4836557" y="796420"/>
            <a:ext cx="3859229" cy="4766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a:t>
            </a:r>
            <a:endParaRPr lang="en-US" dirty="0"/>
          </a:p>
        </p:txBody>
      </p:sp>
      <p:sp>
        <p:nvSpPr>
          <p:cNvPr id="6" name="Rectangle 5"/>
          <p:cNvSpPr/>
          <p:nvPr/>
        </p:nvSpPr>
        <p:spPr>
          <a:xfrm>
            <a:off x="4800600" y="872656"/>
            <a:ext cx="0" cy="365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p:cNvSpPr txBox="1"/>
          <p:nvPr/>
        </p:nvSpPr>
        <p:spPr>
          <a:xfrm>
            <a:off x="3531268" y="1361281"/>
            <a:ext cx="1193132" cy="338554"/>
          </a:xfrm>
          <a:prstGeom prst="rect">
            <a:avLst/>
          </a:prstGeom>
          <a:noFill/>
        </p:spPr>
        <p:txBody>
          <a:bodyPr wrap="square" rtlCol="0">
            <a:spAutoFit/>
          </a:bodyPr>
          <a:lstStyle/>
          <a:p>
            <a:r>
              <a:rPr lang="en-US" sz="1600" b="1" dirty="0" smtClean="0">
                <a:latin typeface="Verdana" pitchFamily="34" charset="0"/>
                <a:ea typeface="Verdana" pitchFamily="34" charset="0"/>
                <a:cs typeface="Verdana" pitchFamily="34" charset="0"/>
              </a:rPr>
              <a:t>Soybean</a:t>
            </a:r>
            <a:endParaRPr lang="en-US" sz="1600" b="1" dirty="0">
              <a:latin typeface="Verdana" pitchFamily="34" charset="0"/>
              <a:ea typeface="Verdana" pitchFamily="34" charset="0"/>
              <a:cs typeface="Verdana" pitchFamily="34" charset="0"/>
            </a:endParaRPr>
          </a:p>
        </p:txBody>
      </p:sp>
      <p:sp>
        <p:nvSpPr>
          <p:cNvPr id="32" name="TextBox 31"/>
          <p:cNvSpPr txBox="1"/>
          <p:nvPr/>
        </p:nvSpPr>
        <p:spPr>
          <a:xfrm>
            <a:off x="4053138" y="1804823"/>
            <a:ext cx="1282366" cy="338554"/>
          </a:xfrm>
          <a:prstGeom prst="rect">
            <a:avLst/>
          </a:prstGeom>
          <a:noFill/>
        </p:spPr>
        <p:txBody>
          <a:bodyPr wrap="square" rtlCol="0">
            <a:spAutoFit/>
          </a:bodyPr>
          <a:lstStyle/>
          <a:p>
            <a:r>
              <a:rPr lang="en-US" sz="1600" b="1" dirty="0" smtClean="0">
                <a:latin typeface="Verdana" pitchFamily="34" charset="0"/>
                <a:ea typeface="Verdana" pitchFamily="34" charset="0"/>
                <a:cs typeface="Verdana" pitchFamily="34" charset="0"/>
              </a:rPr>
              <a:t>Rice</a:t>
            </a:r>
            <a:endParaRPr lang="en-US" sz="1600" b="1" dirty="0">
              <a:latin typeface="Verdana" pitchFamily="34" charset="0"/>
              <a:ea typeface="Verdana" pitchFamily="34" charset="0"/>
              <a:cs typeface="Verdana" pitchFamily="34" charset="0"/>
            </a:endParaRPr>
          </a:p>
        </p:txBody>
      </p:sp>
      <p:sp>
        <p:nvSpPr>
          <p:cNvPr id="33" name="TextBox 32"/>
          <p:cNvSpPr txBox="1"/>
          <p:nvPr/>
        </p:nvSpPr>
        <p:spPr>
          <a:xfrm>
            <a:off x="4419600" y="5376446"/>
            <a:ext cx="929412" cy="338554"/>
          </a:xfrm>
          <a:prstGeom prst="rect">
            <a:avLst/>
          </a:prstGeom>
          <a:noFill/>
        </p:spPr>
        <p:txBody>
          <a:bodyPr wrap="square" rtlCol="0">
            <a:spAutoFit/>
          </a:bodyPr>
          <a:lstStyle/>
          <a:p>
            <a:r>
              <a:rPr lang="en-US" sz="1600" b="1" dirty="0" smtClean="0">
                <a:latin typeface="Verdana" pitchFamily="34" charset="0"/>
                <a:ea typeface="Verdana" pitchFamily="34" charset="0"/>
                <a:cs typeface="Verdana" pitchFamily="34" charset="0"/>
              </a:rPr>
              <a:t>2050</a:t>
            </a:r>
            <a:endParaRPr lang="en-US" sz="1600" b="1" dirty="0">
              <a:latin typeface="Verdana" pitchFamily="34" charset="0"/>
              <a:ea typeface="Verdana" pitchFamily="34" charset="0"/>
              <a:cs typeface="Verdana" pitchFamily="34" charset="0"/>
            </a:endParaRPr>
          </a:p>
        </p:txBody>
      </p:sp>
      <p:pic>
        <p:nvPicPr>
          <p:cNvPr id="34" name="Picture 33"/>
          <p:cNvPicPr>
            <a:picLocks noChangeAspect="1"/>
          </p:cNvPicPr>
          <p:nvPr/>
        </p:nvPicPr>
        <p:blipFill rotWithShape="1">
          <a:blip r:embed="rId3">
            <a:extLst>
              <a:ext uri="{28A0092B-C50C-407E-A947-70E740481C1C}">
                <a14:useLocalDpi xmlns:a14="http://schemas.microsoft.com/office/drawing/2010/main" val="0"/>
              </a:ext>
            </a:extLst>
          </a:blip>
          <a:srcRect t="9002" r="40093"/>
          <a:stretch/>
        </p:blipFill>
        <p:spPr>
          <a:xfrm>
            <a:off x="571" y="617704"/>
            <a:ext cx="7560490" cy="6239867"/>
          </a:xfrm>
          <a:prstGeom prst="rect">
            <a:avLst/>
          </a:prstGeom>
        </p:spPr>
      </p:pic>
      <p:pic>
        <p:nvPicPr>
          <p:cNvPr id="35" name="Picture 34"/>
          <p:cNvPicPr/>
          <p:nvPr/>
        </p:nvPicPr>
        <p:blipFill rotWithShape="1">
          <a:blip r:embed="rId4" cstate="print">
            <a:extLst>
              <a:ext uri="{28A0092B-C50C-407E-A947-70E740481C1C}">
                <a14:useLocalDpi xmlns:a14="http://schemas.microsoft.com/office/drawing/2010/main" val="0"/>
              </a:ext>
            </a:extLst>
          </a:blip>
          <a:srcRect l="12000" t="9333" r="13750"/>
          <a:stretch/>
        </p:blipFill>
        <p:spPr bwMode="auto">
          <a:xfrm>
            <a:off x="6787498" y="2144312"/>
            <a:ext cx="2266581" cy="2122888"/>
          </a:xfrm>
          <a:prstGeom prst="rect">
            <a:avLst/>
          </a:prstGeom>
          <a:ln>
            <a:noFill/>
          </a:ln>
          <a:extLst>
            <a:ext uri="{53640926-AAD7-44D8-BBD7-CCE9431645EC}">
              <a14:shadowObscured xmlns:a14="http://schemas.microsoft.com/office/drawing/2010/main"/>
            </a:ext>
          </a:extLst>
        </p:spPr>
      </p:pic>
      <p:sp>
        <p:nvSpPr>
          <p:cNvPr id="37" name="Rectangle 36"/>
          <p:cNvSpPr/>
          <p:nvPr/>
        </p:nvSpPr>
        <p:spPr>
          <a:xfrm>
            <a:off x="770349" y="1530558"/>
            <a:ext cx="1438933" cy="3117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p:nvPicPr>
        <p:blipFill rotWithShape="1">
          <a:blip r:embed="rId3">
            <a:extLst>
              <a:ext uri="{28A0092B-C50C-407E-A947-70E740481C1C}">
                <a14:useLocalDpi xmlns:a14="http://schemas.microsoft.com/office/drawing/2010/main" val="0"/>
              </a:ext>
            </a:extLst>
          </a:blip>
          <a:srcRect l="7696" t="9002" r="83707" b="32088"/>
          <a:stretch/>
        </p:blipFill>
        <p:spPr>
          <a:xfrm>
            <a:off x="1676400" y="770105"/>
            <a:ext cx="532882" cy="4039584"/>
          </a:xfrm>
          <a:prstGeom prst="rect">
            <a:avLst/>
          </a:prstGeom>
        </p:spPr>
      </p:pic>
      <p:sp>
        <p:nvSpPr>
          <p:cNvPr id="38" name="TextBox 37"/>
          <p:cNvSpPr txBox="1"/>
          <p:nvPr/>
        </p:nvSpPr>
        <p:spPr>
          <a:xfrm>
            <a:off x="6934200" y="796420"/>
            <a:ext cx="2119880" cy="1077218"/>
          </a:xfrm>
          <a:prstGeom prst="rect">
            <a:avLst/>
          </a:prstGeom>
          <a:noFill/>
        </p:spPr>
        <p:txBody>
          <a:bodyPr wrap="square" rtlCol="0">
            <a:spAutoFit/>
          </a:bodyPr>
          <a:lstStyle/>
          <a:p>
            <a:r>
              <a:rPr lang="en-US" sz="1600" b="1" dirty="0" smtClean="0">
                <a:latin typeface="Verdana" pitchFamily="34" charset="0"/>
                <a:ea typeface="Verdana" pitchFamily="34" charset="0"/>
                <a:cs typeface="Verdana" pitchFamily="34" charset="0"/>
              </a:rPr>
              <a:t>Current A1FI IPCC high emissions scenario</a:t>
            </a:r>
            <a:endParaRPr lang="en-US" sz="1600" b="1" dirty="0">
              <a:latin typeface="Verdana" pitchFamily="34" charset="0"/>
              <a:ea typeface="Verdana" pitchFamily="34" charset="0"/>
              <a:cs typeface="Verdana" pitchFamily="34" charset="0"/>
            </a:endParaRPr>
          </a:p>
        </p:txBody>
      </p:sp>
      <p:pic>
        <p:nvPicPr>
          <p:cNvPr id="39" name="Picture 38"/>
          <p:cNvPicPr>
            <a:picLocks noChangeAspect="1"/>
          </p:cNvPicPr>
          <p:nvPr/>
        </p:nvPicPr>
        <p:blipFill rotWithShape="1">
          <a:blip r:embed="rId3">
            <a:extLst>
              <a:ext uri="{28A0092B-C50C-407E-A947-70E740481C1C}">
                <a14:useLocalDpi xmlns:a14="http://schemas.microsoft.com/office/drawing/2010/main" val="0"/>
              </a:ext>
            </a:extLst>
          </a:blip>
          <a:srcRect l="309" t="83157" r="4615" b="8825"/>
          <a:stretch/>
        </p:blipFill>
        <p:spPr>
          <a:xfrm>
            <a:off x="235919" y="7802104"/>
            <a:ext cx="8778240" cy="1003719"/>
          </a:xfrm>
          <a:prstGeom prst="rect">
            <a:avLst/>
          </a:prstGeom>
        </p:spPr>
      </p:pic>
      <p:pic>
        <p:nvPicPr>
          <p:cNvPr id="40" name="Picture 39"/>
          <p:cNvPicPr/>
          <p:nvPr/>
        </p:nvPicPr>
        <p:blipFill rotWithShape="1">
          <a:blip r:embed="rId2">
            <a:extLst>
              <a:ext uri="{28A0092B-C50C-407E-A947-70E740481C1C}">
                <a14:useLocalDpi xmlns:a14="http://schemas.microsoft.com/office/drawing/2010/main" val="0"/>
              </a:ext>
            </a:extLst>
          </a:blip>
          <a:srcRect l="12696" t="60395" b="29559"/>
          <a:stretch/>
        </p:blipFill>
        <p:spPr bwMode="auto">
          <a:xfrm>
            <a:off x="0" y="5555008"/>
            <a:ext cx="8771585" cy="900619"/>
          </a:xfrm>
          <a:prstGeom prst="rect">
            <a:avLst/>
          </a:prstGeom>
          <a:ln>
            <a:noFill/>
          </a:ln>
          <a:extLst>
            <a:ext uri="{53640926-AAD7-44D8-BBD7-CCE9431645EC}">
              <a14:shadowObscured xmlns:a14="http://schemas.microsoft.com/office/drawing/2010/main"/>
            </a:ext>
          </a:extLst>
        </p:spPr>
      </p:pic>
      <p:sp>
        <p:nvSpPr>
          <p:cNvPr id="41" name="Rectangle 40"/>
          <p:cNvSpPr/>
          <p:nvPr/>
        </p:nvSpPr>
        <p:spPr>
          <a:xfrm>
            <a:off x="7355236" y="6197220"/>
            <a:ext cx="1788764" cy="646331"/>
          </a:xfrm>
          <a:prstGeom prst="rect">
            <a:avLst/>
          </a:prstGeom>
          <a:solidFill>
            <a:srgbClr val="9FE6FF"/>
          </a:solidFill>
        </p:spPr>
        <p:txBody>
          <a:bodyPr wrap="square">
            <a:spAutoFit/>
          </a:bodyPr>
          <a:lstStyle/>
          <a:p>
            <a:r>
              <a:rPr lang="en-US" sz="900" dirty="0">
                <a:latin typeface="Verdana" pitchFamily="34" charset="0"/>
                <a:ea typeface="Verdana" pitchFamily="34" charset="0"/>
                <a:cs typeface="Verdana" pitchFamily="34" charset="0"/>
              </a:rPr>
              <a:t>The Economics of Climate Change in Southeast Asia</a:t>
            </a:r>
            <a:r>
              <a:rPr lang="en-US" sz="900" dirty="0" smtClean="0">
                <a:latin typeface="Verdana" pitchFamily="34" charset="0"/>
                <a:ea typeface="Verdana" pitchFamily="34" charset="0"/>
                <a:cs typeface="Verdana" pitchFamily="34" charset="0"/>
              </a:rPr>
              <a:t>: </a:t>
            </a:r>
            <a:r>
              <a:rPr lang="en-US" sz="900" dirty="0">
                <a:latin typeface="Verdana" pitchFamily="34" charset="0"/>
                <a:ea typeface="Verdana" pitchFamily="34" charset="0"/>
                <a:cs typeface="Verdana" pitchFamily="34" charset="0"/>
              </a:rPr>
              <a:t>A Regional Review   2009 </a:t>
            </a:r>
          </a:p>
          <a:p>
            <a:r>
              <a:rPr lang="en-US" sz="900" dirty="0">
                <a:latin typeface="Verdana" pitchFamily="34" charset="0"/>
                <a:ea typeface="Verdana" pitchFamily="34" charset="0"/>
                <a:cs typeface="Verdana" pitchFamily="34" charset="0"/>
              </a:rPr>
              <a:t>Asia Development Bank</a:t>
            </a:r>
          </a:p>
        </p:txBody>
      </p:sp>
    </p:spTree>
    <p:extLst>
      <p:ext uri="{BB962C8B-B14F-4D97-AF65-F5344CB8AC3E}">
        <p14:creationId xmlns:p14="http://schemas.microsoft.com/office/powerpoint/2010/main" val="63454066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eter\Desktop\food\nrc 2 graphs.png"/>
          <p:cNvPicPr>
            <a:picLocks noChangeAspect="1" noChangeArrowheads="1"/>
          </p:cNvPicPr>
          <p:nvPr/>
        </p:nvPicPr>
        <p:blipFill rotWithShape="1">
          <a:blip r:embed="rId3">
            <a:extLst>
              <a:ext uri="{28A0092B-C50C-407E-A947-70E740481C1C}">
                <a14:useLocalDpi xmlns:a14="http://schemas.microsoft.com/office/drawing/2010/main" val="0"/>
              </a:ext>
            </a:extLst>
          </a:blip>
          <a:srcRect l="16138" t="33783" r="33965" b="60512"/>
          <a:stretch/>
        </p:blipFill>
        <p:spPr bwMode="auto">
          <a:xfrm>
            <a:off x="2466752" y="3086100"/>
            <a:ext cx="3512289" cy="495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peter\Desktop\food\nrc 2 graphs.png"/>
          <p:cNvPicPr>
            <a:picLocks noChangeAspect="1" noChangeArrowheads="1"/>
          </p:cNvPicPr>
          <p:nvPr/>
        </p:nvPicPr>
        <p:blipFill rotWithShape="1">
          <a:blip r:embed="rId3">
            <a:extLst>
              <a:ext uri="{28A0092B-C50C-407E-A947-70E740481C1C}">
                <a14:useLocalDpi xmlns:a14="http://schemas.microsoft.com/office/drawing/2010/main" val="0"/>
              </a:ext>
            </a:extLst>
          </a:blip>
          <a:srcRect l="58121" t="71838" r="32068" b="24530"/>
          <a:stretch/>
        </p:blipFill>
        <p:spPr bwMode="auto">
          <a:xfrm>
            <a:off x="5702890" y="3081906"/>
            <a:ext cx="690595" cy="3153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66752" y="3086100"/>
            <a:ext cx="392673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2466752" y="3081906"/>
            <a:ext cx="3857848"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700903" y="5132756"/>
            <a:ext cx="22860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6553200" y="1905000"/>
            <a:ext cx="1295400" cy="461665"/>
          </a:xfrm>
          <a:prstGeom prst="rect">
            <a:avLst/>
          </a:prstGeom>
          <a:noFill/>
        </p:spPr>
        <p:txBody>
          <a:bodyPr wrap="square" rtlCol="0">
            <a:spAutoFit/>
          </a:bodyPr>
          <a:lstStyle/>
          <a:p>
            <a:r>
              <a:rPr lang="en-US" sz="1200" b="1" dirty="0" smtClean="0">
                <a:latin typeface="Verdana" pitchFamily="34" charset="0"/>
                <a:ea typeface="Verdana" pitchFamily="34" charset="0"/>
                <a:cs typeface="Verdana" pitchFamily="34" charset="0"/>
              </a:rPr>
              <a:t>IPCC </a:t>
            </a:r>
          </a:p>
          <a:p>
            <a:r>
              <a:rPr lang="en-US" sz="1200" b="1" dirty="0">
                <a:latin typeface="Verdana" pitchFamily="34" charset="0"/>
                <a:ea typeface="Verdana" pitchFamily="34" charset="0"/>
                <a:cs typeface="Verdana" pitchFamily="34" charset="0"/>
              </a:rPr>
              <a:t>b</a:t>
            </a:r>
            <a:r>
              <a:rPr lang="en-US" sz="1200" b="1" dirty="0" smtClean="0">
                <a:latin typeface="Verdana" pitchFamily="34" charset="0"/>
                <a:ea typeface="Verdana" pitchFamily="34" charset="0"/>
                <a:cs typeface="Verdana" pitchFamily="34" charset="0"/>
              </a:rPr>
              <a:t>y latitude </a:t>
            </a:r>
            <a:endParaRPr lang="en-US" sz="1200" b="1" dirty="0">
              <a:latin typeface="Verdana" pitchFamily="34" charset="0"/>
              <a:ea typeface="Verdana" pitchFamily="34" charset="0"/>
              <a:cs typeface="Verdana" pitchFamily="34" charset="0"/>
            </a:endParaRPr>
          </a:p>
        </p:txBody>
      </p:sp>
      <p:sp>
        <p:nvSpPr>
          <p:cNvPr id="5" name="TextBox 4"/>
          <p:cNvSpPr txBox="1"/>
          <p:nvPr/>
        </p:nvSpPr>
        <p:spPr>
          <a:xfrm>
            <a:off x="2057400" y="286863"/>
            <a:ext cx="4267200" cy="1200329"/>
          </a:xfrm>
          <a:prstGeom prst="rect">
            <a:avLst/>
          </a:prstGeom>
          <a:noFill/>
        </p:spPr>
        <p:txBody>
          <a:bodyPr wrap="square" rtlCol="0">
            <a:spAutoFit/>
          </a:bodyPr>
          <a:lstStyle/>
          <a:p>
            <a:r>
              <a:rPr lang="en-US" b="1" dirty="0" smtClean="0">
                <a:latin typeface="Verdana" pitchFamily="34" charset="0"/>
                <a:ea typeface="Verdana" pitchFamily="34" charset="0"/>
                <a:cs typeface="Verdana" pitchFamily="34" charset="0"/>
              </a:rPr>
              <a:t>NRC 2010 illustration of IPCC  2007 ensemble of various models and methods for cereal crops  by latitude   </a:t>
            </a:r>
            <a:endParaRPr lang="en-US" b="1" dirty="0">
              <a:latin typeface="Verdana" pitchFamily="34" charset="0"/>
              <a:ea typeface="Verdana" pitchFamily="34" charset="0"/>
              <a:cs typeface="Verdana" pitchFamily="34" charset="0"/>
            </a:endParaRPr>
          </a:p>
        </p:txBody>
      </p:sp>
      <p:pic>
        <p:nvPicPr>
          <p:cNvPr id="6145" name="Picture 1" descr="C:\Users\peter\Desktop\food\NRC IPC (2).png"/>
          <p:cNvPicPr>
            <a:picLocks noChangeAspect="1" noChangeArrowheads="1"/>
          </p:cNvPicPr>
          <p:nvPr/>
        </p:nvPicPr>
        <p:blipFill rotWithShape="1">
          <a:blip r:embed="rId4">
            <a:extLst>
              <a:ext uri="{28A0092B-C50C-407E-A947-70E740481C1C}">
                <a14:useLocalDpi xmlns:a14="http://schemas.microsoft.com/office/drawing/2010/main" val="0"/>
              </a:ext>
            </a:extLst>
          </a:blip>
          <a:srcRect l="3725" t="19300" r="9249" b="16812"/>
          <a:stretch/>
        </p:blipFill>
        <p:spPr bwMode="auto">
          <a:xfrm>
            <a:off x="2667000" y="3397215"/>
            <a:ext cx="4284495" cy="2666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062216" y="5876630"/>
            <a:ext cx="5410200" cy="369332"/>
          </a:xfrm>
          <a:prstGeom prst="rect">
            <a:avLst/>
          </a:prstGeom>
          <a:noFill/>
        </p:spPr>
        <p:txBody>
          <a:bodyPr wrap="square" rtlCol="0">
            <a:spAutoFit/>
          </a:bodyPr>
          <a:lstStyle/>
          <a:p>
            <a:r>
              <a:rPr lang="en-US" dirty="0" smtClean="0"/>
              <a:t>National Research Council Climate Stabilization Targets</a:t>
            </a:r>
            <a:endParaRPr lang="en-US" dirty="0"/>
          </a:p>
        </p:txBody>
      </p:sp>
      <p:pic>
        <p:nvPicPr>
          <p:cNvPr id="13" name="Picture 1" descr="C:\Users\peter\Desktop\food\NRC IPC (2).png"/>
          <p:cNvPicPr>
            <a:picLocks noChangeAspect="1" noChangeArrowheads="1"/>
          </p:cNvPicPr>
          <p:nvPr/>
        </p:nvPicPr>
        <p:blipFill rotWithShape="1">
          <a:blip r:embed="rId4">
            <a:extLst>
              <a:ext uri="{28A0092B-C50C-407E-A947-70E740481C1C}">
                <a14:useLocalDpi xmlns:a14="http://schemas.microsoft.com/office/drawing/2010/main" val="0"/>
              </a:ext>
            </a:extLst>
          </a:blip>
          <a:srcRect l="24176" t="70072" r="16663" b="18778"/>
          <a:stretch/>
        </p:blipFill>
        <p:spPr bwMode="auto">
          <a:xfrm>
            <a:off x="1228299" y="5003042"/>
            <a:ext cx="5408914" cy="86435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177016" y="5029200"/>
            <a:ext cx="1295400" cy="400110"/>
          </a:xfrm>
          <a:prstGeom prst="rect">
            <a:avLst/>
          </a:prstGeom>
          <a:solidFill>
            <a:schemeClr val="bg1"/>
          </a:solidFill>
        </p:spPr>
        <p:txBody>
          <a:bodyPr wrap="square" rtlCol="0">
            <a:spAutoFit/>
          </a:bodyPr>
          <a:lstStyle/>
          <a:p>
            <a:r>
              <a:rPr lang="en-US" sz="2000" b="1" dirty="0" smtClean="0">
                <a:solidFill>
                  <a:schemeClr val="tx1">
                    <a:lumMod val="65000"/>
                    <a:lumOff val="35000"/>
                  </a:schemeClr>
                </a:solidFill>
              </a:rPr>
              <a:t>3.5</a:t>
            </a:r>
            <a:endParaRPr lang="en-US" sz="2000" b="1" dirty="0">
              <a:solidFill>
                <a:schemeClr val="tx1">
                  <a:lumMod val="65000"/>
                  <a:lumOff val="35000"/>
                </a:schemeClr>
              </a:solidFill>
            </a:endParaRPr>
          </a:p>
        </p:txBody>
      </p:sp>
      <p:sp>
        <p:nvSpPr>
          <p:cNvPr id="12" name="Rectangle 11"/>
          <p:cNvSpPr/>
          <p:nvPr/>
        </p:nvSpPr>
        <p:spPr>
          <a:xfrm>
            <a:off x="1228299" y="4953000"/>
            <a:ext cx="7001301" cy="7620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p:cNvCxnSpPr/>
          <p:nvPr/>
        </p:nvCxnSpPr>
        <p:spPr>
          <a:xfrm>
            <a:off x="1228299" y="4922293"/>
            <a:ext cx="6949440"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648200" y="5410200"/>
            <a:ext cx="2662451" cy="369332"/>
          </a:xfrm>
          <a:prstGeom prst="rect">
            <a:avLst/>
          </a:prstGeom>
          <a:noFill/>
        </p:spPr>
        <p:txBody>
          <a:bodyPr wrap="square" rtlCol="0">
            <a:spAutoFit/>
          </a:bodyPr>
          <a:lstStyle/>
          <a:p>
            <a:r>
              <a:rPr lang="en-US" b="1" dirty="0">
                <a:solidFill>
                  <a:schemeClr val="tx1">
                    <a:lumMod val="65000"/>
                    <a:lumOff val="35000"/>
                  </a:schemeClr>
                </a:solidFill>
              </a:rPr>
              <a:t>f</a:t>
            </a:r>
            <a:r>
              <a:rPr lang="en-US" b="1" dirty="0" smtClean="0">
                <a:solidFill>
                  <a:schemeClr val="tx1">
                    <a:lumMod val="65000"/>
                    <a:lumOff val="35000"/>
                  </a:schemeClr>
                </a:solidFill>
              </a:rPr>
              <a:t>rom pre-1900</a:t>
            </a:r>
            <a:endParaRPr lang="en-US" b="1" dirty="0">
              <a:solidFill>
                <a:schemeClr val="tx1">
                  <a:lumMod val="65000"/>
                  <a:lumOff val="35000"/>
                </a:schemeClr>
              </a:solidFill>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9800" y="3886199"/>
            <a:ext cx="2274108" cy="1036093"/>
          </a:xfrm>
          <a:prstGeom prst="rect">
            <a:avLst/>
          </a:prstGeom>
        </p:spPr>
      </p:pic>
      <p:pic>
        <p:nvPicPr>
          <p:cNvPr id="1026" name="Picture 2" descr="C:\Users\peter\Desktop\food\NRC IPCC low lat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745" y="1587"/>
            <a:ext cx="8001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98819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climatecommunication.org/wp-content/uploads/2011/07/big_drought.jpg"/>
          <p:cNvPicPr>
            <a:picLocks noChangeAspect="1" noChangeArrowheads="1"/>
          </p:cNvPicPr>
          <p:nvPr/>
        </p:nvPicPr>
        <p:blipFill rotWithShape="1">
          <a:blip r:embed="rId2">
            <a:extLst>
              <a:ext uri="{28A0092B-C50C-407E-A947-70E740481C1C}">
                <a14:useLocalDpi xmlns:a14="http://schemas.microsoft.com/office/drawing/2010/main" val="0"/>
              </a:ext>
            </a:extLst>
          </a:blip>
          <a:srcRect l="66443" t="26816" r="7865" b="42491"/>
          <a:stretch/>
        </p:blipFill>
        <p:spPr bwMode="auto">
          <a:xfrm>
            <a:off x="355541" y="1653010"/>
            <a:ext cx="3783770" cy="233265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climatecommunication.org/wp-content/uploads/2011/07/big_preciptrend1.jpg"/>
          <p:cNvPicPr>
            <a:picLocks noChangeAspect="1" noChangeArrowheads="1"/>
          </p:cNvPicPr>
          <p:nvPr/>
        </p:nvPicPr>
        <p:blipFill rotWithShape="1">
          <a:blip r:embed="rId3">
            <a:extLst>
              <a:ext uri="{28A0092B-C50C-407E-A947-70E740481C1C}">
                <a14:useLocalDpi xmlns:a14="http://schemas.microsoft.com/office/drawing/2010/main" val="0"/>
              </a:ext>
            </a:extLst>
          </a:blip>
          <a:srcRect l="61891" t="33072" r="11077" b="39888"/>
          <a:stretch/>
        </p:blipFill>
        <p:spPr bwMode="auto">
          <a:xfrm>
            <a:off x="4194934" y="1836376"/>
            <a:ext cx="4400108" cy="22475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climatecommunication.org/wp-content/uploads/2011/07/big_preciptrend1.jpg"/>
          <p:cNvPicPr>
            <a:picLocks noChangeAspect="1" noChangeArrowheads="1"/>
          </p:cNvPicPr>
          <p:nvPr/>
        </p:nvPicPr>
        <p:blipFill rotWithShape="1">
          <a:blip r:embed="rId3">
            <a:extLst>
              <a:ext uri="{28A0092B-C50C-407E-A947-70E740481C1C}">
                <a14:useLocalDpi xmlns:a14="http://schemas.microsoft.com/office/drawing/2010/main" val="0"/>
              </a:ext>
            </a:extLst>
          </a:blip>
          <a:srcRect l="91842" t="3439" r="-2252" b="8114"/>
          <a:stretch/>
        </p:blipFill>
        <p:spPr bwMode="auto">
          <a:xfrm>
            <a:off x="8256894" y="1314079"/>
            <a:ext cx="887105" cy="2553441"/>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descr="C:\Users\peter\Desktop\copies\dr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833" y="4083888"/>
            <a:ext cx="3973169" cy="3965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98635" y="990913"/>
            <a:ext cx="2057542" cy="646331"/>
          </a:xfrm>
          <a:prstGeom prst="rect">
            <a:avLst/>
          </a:prstGeom>
          <a:noFill/>
        </p:spPr>
        <p:txBody>
          <a:bodyPr wrap="square" rtlCol="0">
            <a:spAutoFit/>
          </a:bodyPr>
          <a:lstStyle/>
          <a:p>
            <a:r>
              <a:rPr lang="en-US" b="1" dirty="0" smtClean="0">
                <a:latin typeface="Verdana" pitchFamily="34" charset="0"/>
                <a:ea typeface="Verdana" pitchFamily="34" charset="0"/>
                <a:cs typeface="Verdana" pitchFamily="34" charset="0"/>
              </a:rPr>
              <a:t>Drying trend</a:t>
            </a:r>
          </a:p>
          <a:p>
            <a:r>
              <a:rPr lang="en-US" b="1" dirty="0" smtClean="0">
                <a:latin typeface="Verdana" pitchFamily="34" charset="0"/>
                <a:ea typeface="Verdana" pitchFamily="34" charset="0"/>
                <a:cs typeface="Verdana" pitchFamily="34" charset="0"/>
              </a:rPr>
              <a:t>1950-2008 </a:t>
            </a:r>
            <a:endParaRPr lang="en-US" b="1" dirty="0">
              <a:latin typeface="Verdana" pitchFamily="34" charset="0"/>
              <a:ea typeface="Verdana" pitchFamily="34" charset="0"/>
              <a:cs typeface="Verdana" pitchFamily="34" charset="0"/>
            </a:endParaRPr>
          </a:p>
        </p:txBody>
      </p:sp>
      <p:sp>
        <p:nvSpPr>
          <p:cNvPr id="5" name="Rectangle 4"/>
          <p:cNvSpPr/>
          <p:nvPr/>
        </p:nvSpPr>
        <p:spPr>
          <a:xfrm>
            <a:off x="0" y="-43058"/>
            <a:ext cx="9144000" cy="369332"/>
          </a:xfrm>
          <a:prstGeom prst="rect">
            <a:avLst/>
          </a:prstGeom>
        </p:spPr>
        <p:txBody>
          <a:bodyPr wrap="square">
            <a:spAutoFit/>
          </a:bodyPr>
          <a:lstStyle/>
          <a:p>
            <a:pPr algn="ctr"/>
            <a:r>
              <a:rPr lang="en-US" b="1" dirty="0">
                <a:latin typeface="Verdana" pitchFamily="34" charset="0"/>
                <a:ea typeface="Verdana" pitchFamily="34" charset="0"/>
                <a:cs typeface="Verdana" pitchFamily="34" charset="0"/>
              </a:rPr>
              <a:t>Drought </a:t>
            </a:r>
            <a:r>
              <a:rPr lang="en-US" b="1" dirty="0" smtClean="0">
                <a:latin typeface="Verdana" pitchFamily="34" charset="0"/>
                <a:ea typeface="Verdana" pitchFamily="34" charset="0"/>
                <a:cs typeface="Verdana" pitchFamily="34" charset="0"/>
              </a:rPr>
              <a:t>under </a:t>
            </a:r>
            <a:r>
              <a:rPr lang="en-US" b="1" dirty="0">
                <a:latin typeface="Verdana" pitchFamily="34" charset="0"/>
                <a:ea typeface="Verdana" pitchFamily="34" charset="0"/>
                <a:cs typeface="Verdana" pitchFamily="34" charset="0"/>
              </a:rPr>
              <a:t>global </a:t>
            </a:r>
            <a:r>
              <a:rPr lang="en-US" b="1" dirty="0" smtClean="0">
                <a:latin typeface="Verdana" pitchFamily="34" charset="0"/>
                <a:ea typeface="Verdana" pitchFamily="34" charset="0"/>
                <a:cs typeface="Verdana" pitchFamily="34" charset="0"/>
              </a:rPr>
              <a:t>warming: a review </a:t>
            </a:r>
            <a:r>
              <a:rPr lang="en-US" dirty="0" smtClean="0">
                <a:latin typeface="Verdana" pitchFamily="34" charset="0"/>
                <a:ea typeface="Verdana" pitchFamily="34" charset="0"/>
                <a:cs typeface="Verdana" pitchFamily="34" charset="0"/>
              </a:rPr>
              <a:t>Aiguo Dai Wiley 2011</a:t>
            </a:r>
            <a:endParaRPr lang="en-US" dirty="0">
              <a:latin typeface="Verdana" pitchFamily="34" charset="0"/>
              <a:ea typeface="Verdana" pitchFamily="34" charset="0"/>
              <a:cs typeface="Verdana" pitchFamily="34" charset="0"/>
            </a:endParaRPr>
          </a:p>
        </p:txBody>
      </p:sp>
      <p:sp>
        <p:nvSpPr>
          <p:cNvPr id="7" name="Rectangle 6"/>
          <p:cNvSpPr/>
          <p:nvPr/>
        </p:nvSpPr>
        <p:spPr>
          <a:xfrm>
            <a:off x="9296400" y="2590800"/>
            <a:ext cx="966803" cy="369332"/>
          </a:xfrm>
          <a:prstGeom prst="rect">
            <a:avLst/>
          </a:prstGeom>
        </p:spPr>
        <p:txBody>
          <a:bodyPr wrap="none">
            <a:spAutoFit/>
          </a:bodyPr>
          <a:lstStyle/>
          <a:p>
            <a:r>
              <a:rPr lang="en-US" b="1" dirty="0"/>
              <a:t>Drought</a:t>
            </a:r>
            <a:endParaRPr lang="en-US" dirty="0"/>
          </a:p>
        </p:txBody>
      </p:sp>
      <p:sp>
        <p:nvSpPr>
          <p:cNvPr id="11" name="TextBox 10"/>
          <p:cNvSpPr txBox="1"/>
          <p:nvPr/>
        </p:nvSpPr>
        <p:spPr>
          <a:xfrm>
            <a:off x="4871545" y="990913"/>
            <a:ext cx="2057542" cy="646331"/>
          </a:xfrm>
          <a:prstGeom prst="rect">
            <a:avLst/>
          </a:prstGeom>
          <a:noFill/>
        </p:spPr>
        <p:txBody>
          <a:bodyPr wrap="square" rtlCol="0">
            <a:spAutoFit/>
          </a:bodyPr>
          <a:lstStyle/>
          <a:p>
            <a:r>
              <a:rPr lang="en-US" b="1" dirty="0" smtClean="0">
                <a:latin typeface="Verdana" pitchFamily="34" charset="0"/>
                <a:ea typeface="Verdana" pitchFamily="34" charset="0"/>
                <a:cs typeface="Verdana" pitchFamily="34" charset="0"/>
              </a:rPr>
              <a:t>Precipitation</a:t>
            </a:r>
          </a:p>
          <a:p>
            <a:r>
              <a:rPr lang="en-US" b="1" dirty="0" smtClean="0">
                <a:latin typeface="Verdana" pitchFamily="34" charset="0"/>
                <a:ea typeface="Verdana" pitchFamily="34" charset="0"/>
                <a:cs typeface="Verdana" pitchFamily="34" charset="0"/>
              </a:rPr>
              <a:t>1950-2008</a:t>
            </a:r>
            <a:endParaRPr lang="en-US" b="1" dirty="0">
              <a:latin typeface="Verdana" pitchFamily="34" charset="0"/>
              <a:ea typeface="Verdana" pitchFamily="34" charset="0"/>
              <a:cs typeface="Verdana" pitchFamily="34" charset="0"/>
            </a:endParaRPr>
          </a:p>
        </p:txBody>
      </p:sp>
      <p:sp>
        <p:nvSpPr>
          <p:cNvPr id="17" name="Rectangle 16"/>
          <p:cNvSpPr/>
          <p:nvPr/>
        </p:nvSpPr>
        <p:spPr>
          <a:xfrm>
            <a:off x="-1564730" y="5142110"/>
            <a:ext cx="1829371" cy="830997"/>
          </a:xfrm>
          <a:prstGeom prst="rect">
            <a:avLst/>
          </a:prstGeom>
          <a:solidFill>
            <a:schemeClr val="bg1"/>
          </a:solidFill>
        </p:spPr>
        <p:txBody>
          <a:bodyPr wrap="square">
            <a:spAutoFit/>
          </a:bodyPr>
          <a:lstStyle/>
          <a:p>
            <a:pPr algn="ctr"/>
            <a:r>
              <a:rPr lang="en-US" sz="1200" b="1" dirty="0">
                <a:latin typeface="Verdana" pitchFamily="34" charset="0"/>
                <a:ea typeface="Verdana" pitchFamily="34" charset="0"/>
                <a:cs typeface="Verdana" pitchFamily="34" charset="0"/>
              </a:rPr>
              <a:t>Drought </a:t>
            </a:r>
            <a:r>
              <a:rPr lang="en-US" sz="1200" b="1" dirty="0" smtClean="0">
                <a:latin typeface="Verdana" pitchFamily="34" charset="0"/>
                <a:ea typeface="Verdana" pitchFamily="34" charset="0"/>
                <a:cs typeface="Verdana" pitchFamily="34" charset="0"/>
              </a:rPr>
              <a:t>under </a:t>
            </a:r>
            <a:r>
              <a:rPr lang="en-US" sz="1200" b="1" dirty="0">
                <a:latin typeface="Verdana" pitchFamily="34" charset="0"/>
                <a:ea typeface="Verdana" pitchFamily="34" charset="0"/>
                <a:cs typeface="Verdana" pitchFamily="34" charset="0"/>
              </a:rPr>
              <a:t>global </a:t>
            </a:r>
            <a:r>
              <a:rPr lang="en-US" sz="1200" b="1" dirty="0" smtClean="0">
                <a:latin typeface="Verdana" pitchFamily="34" charset="0"/>
                <a:ea typeface="Verdana" pitchFamily="34" charset="0"/>
                <a:cs typeface="Verdana" pitchFamily="34" charset="0"/>
              </a:rPr>
              <a:t>warming: a review </a:t>
            </a:r>
            <a:r>
              <a:rPr lang="en-US" sz="1200" dirty="0" smtClean="0">
                <a:latin typeface="Verdana" pitchFamily="34" charset="0"/>
                <a:ea typeface="Verdana" pitchFamily="34" charset="0"/>
                <a:cs typeface="Verdana" pitchFamily="34" charset="0"/>
              </a:rPr>
              <a:t>Aiguo Dai Wiley 2011</a:t>
            </a:r>
            <a:endParaRPr lang="en-US" sz="1200" dirty="0">
              <a:latin typeface="Verdana" pitchFamily="34" charset="0"/>
              <a:ea typeface="Verdana" pitchFamily="34" charset="0"/>
              <a:cs typeface="Verdana"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6719" r="12409" b="22803"/>
          <a:stretch/>
        </p:blipFill>
        <p:spPr>
          <a:xfrm>
            <a:off x="3565077" y="4550258"/>
            <a:ext cx="2814145" cy="2014700"/>
          </a:xfrm>
          <a:prstGeom prst="rect">
            <a:avLst/>
          </a:prstGeom>
          <a:ln w="57150">
            <a:solidFill>
              <a:schemeClr val="accent3">
                <a:lumMod val="75000"/>
              </a:schemeClr>
            </a:solidFill>
          </a:ln>
        </p:spPr>
      </p:pic>
    </p:spTree>
    <p:extLst>
      <p:ext uri="{BB962C8B-B14F-4D97-AF65-F5344CB8AC3E}">
        <p14:creationId xmlns:p14="http://schemas.microsoft.com/office/powerpoint/2010/main" val="350615189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peter\Desktop\food\Drought dai 1.8.png"/>
          <p:cNvPicPr>
            <a:picLocks noChangeAspect="1" noChangeArrowheads="1"/>
          </p:cNvPicPr>
          <p:nvPr/>
        </p:nvPicPr>
        <p:blipFill rotWithShape="1">
          <a:blip r:embed="rId2">
            <a:extLst>
              <a:ext uri="{28A0092B-C50C-407E-A947-70E740481C1C}">
                <a14:useLocalDpi xmlns:a14="http://schemas.microsoft.com/office/drawing/2010/main" val="0"/>
              </a:ext>
            </a:extLst>
          </a:blip>
          <a:srcRect l="-2250" t="7951" r="2250"/>
          <a:stretch/>
        </p:blipFill>
        <p:spPr bwMode="auto">
          <a:xfrm>
            <a:off x="603031" y="1387366"/>
            <a:ext cx="7924229" cy="54706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152400"/>
            <a:ext cx="9067800" cy="1200329"/>
          </a:xfrm>
          <a:prstGeom prst="rect">
            <a:avLst/>
          </a:prstGeom>
          <a:noFill/>
        </p:spPr>
        <p:txBody>
          <a:bodyPr wrap="square" rtlCol="0">
            <a:spAutoFit/>
          </a:bodyPr>
          <a:lstStyle/>
          <a:p>
            <a:pPr algn="ctr"/>
            <a:r>
              <a:rPr lang="en-US" b="1" dirty="0" smtClean="0">
                <a:latin typeface="Verdana" pitchFamily="34" charset="0"/>
                <a:ea typeface="Verdana" pitchFamily="34" charset="0"/>
                <a:cs typeface="Verdana" pitchFamily="34" charset="0"/>
              </a:rPr>
              <a:t>Drought  under global warming: the great equalizer</a:t>
            </a:r>
          </a:p>
          <a:p>
            <a:pPr algn="ctr"/>
            <a:endParaRPr lang="en-US" b="1" dirty="0">
              <a:latin typeface="Verdana" pitchFamily="34" charset="0"/>
              <a:ea typeface="Verdana" pitchFamily="34" charset="0"/>
              <a:cs typeface="Verdana" pitchFamily="34" charset="0"/>
            </a:endParaRPr>
          </a:p>
          <a:p>
            <a:r>
              <a:rPr lang="en-US" b="1" dirty="0" smtClean="0">
                <a:latin typeface="Verdana" pitchFamily="34" charset="0"/>
                <a:ea typeface="Verdana" pitchFamily="34" charset="0"/>
                <a:cs typeface="Verdana" pitchFamily="34" charset="0"/>
              </a:rPr>
              <a:t>Northern hemisphere drought increase will reduce NH yields greatly  escalating world food prices  </a:t>
            </a:r>
            <a:endParaRPr lang="en-US" b="1" dirty="0">
              <a:latin typeface="Verdana" pitchFamily="34" charset="0"/>
              <a:ea typeface="Verdana" pitchFamily="34" charset="0"/>
              <a:cs typeface="Verdana" pitchFamily="34" charset="0"/>
            </a:endParaRPr>
          </a:p>
        </p:txBody>
      </p:sp>
      <p:pic>
        <p:nvPicPr>
          <p:cNvPr id="4" name="Picture 4" descr="http://thinkprogress.org/wp-content/uploads/2012/10/DaiDrought.jpg"/>
          <p:cNvPicPr>
            <a:picLocks noChangeAspect="1" noChangeArrowheads="1"/>
          </p:cNvPicPr>
          <p:nvPr/>
        </p:nvPicPr>
        <p:blipFill rotWithShape="1">
          <a:blip r:embed="rId3">
            <a:extLst>
              <a:ext uri="{28A0092B-C50C-407E-A947-70E740481C1C}">
                <a14:useLocalDpi xmlns:a14="http://schemas.microsoft.com/office/drawing/2010/main" val="0"/>
              </a:ext>
            </a:extLst>
          </a:blip>
          <a:srcRect t="87945"/>
          <a:stretch/>
        </p:blipFill>
        <p:spPr bwMode="auto">
          <a:xfrm>
            <a:off x="2133600" y="4191000"/>
            <a:ext cx="5219700" cy="574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4354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7150"/>
            <a:ext cx="8686800" cy="2062103"/>
          </a:xfrm>
          <a:prstGeom prst="rect">
            <a:avLst/>
          </a:prstGeom>
          <a:noFill/>
        </p:spPr>
        <p:txBody>
          <a:bodyPr wrap="square" rtlCol="0">
            <a:spAutoFit/>
          </a:bodyPr>
          <a:lstStyle/>
          <a:p>
            <a:pPr algn="ctr"/>
            <a:r>
              <a:rPr lang="en-US" sz="3200" b="1" dirty="0" smtClean="0">
                <a:latin typeface="Verdana"/>
                <a:ea typeface="Verdana" pitchFamily="34" charset="0"/>
                <a:cs typeface="Verdana"/>
              </a:rPr>
              <a:t>We are committed to much </a:t>
            </a:r>
          </a:p>
          <a:p>
            <a:pPr algn="ctr"/>
            <a:r>
              <a:rPr lang="en-US" sz="3200" b="1" dirty="0" smtClean="0">
                <a:latin typeface="Verdana"/>
                <a:ea typeface="Verdana" pitchFamily="34" charset="0"/>
                <a:cs typeface="Verdana"/>
              </a:rPr>
              <a:t>greater global warming </a:t>
            </a:r>
          </a:p>
          <a:p>
            <a:pPr algn="ctr"/>
            <a:r>
              <a:rPr lang="en-US" sz="3200" b="1" dirty="0" smtClean="0">
                <a:latin typeface="Verdana"/>
                <a:ea typeface="Verdana" pitchFamily="34" charset="0"/>
                <a:cs typeface="Verdana"/>
              </a:rPr>
              <a:t>than today’s 0.8°C </a:t>
            </a:r>
          </a:p>
          <a:p>
            <a:pPr algn="ctr"/>
            <a:r>
              <a:rPr lang="en-US" sz="2800" dirty="0" smtClean="0">
                <a:solidFill>
                  <a:srgbClr val="C00000"/>
                </a:solidFill>
                <a:latin typeface="Verdana"/>
                <a:ea typeface="Verdana" pitchFamily="34" charset="0"/>
                <a:cs typeface="Verdana"/>
              </a:rPr>
              <a:t>(only to 2100).</a:t>
            </a:r>
          </a:p>
        </p:txBody>
      </p:sp>
      <p:sp>
        <p:nvSpPr>
          <p:cNvPr id="4" name="Right Arrow 3"/>
          <p:cNvSpPr/>
          <p:nvPr/>
        </p:nvSpPr>
        <p:spPr>
          <a:xfrm>
            <a:off x="-152400" y="2215752"/>
            <a:ext cx="590550" cy="533400"/>
          </a:xfrm>
          <a:prstGeom prst="rightArrow">
            <a:avLst>
              <a:gd name="adj1" fmla="val 50000"/>
              <a:gd name="adj2" fmla="val 41133"/>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61950" y="2215752"/>
            <a:ext cx="8763000" cy="4062651"/>
          </a:xfrm>
          <a:prstGeom prst="rect">
            <a:avLst/>
          </a:prstGeom>
          <a:noFill/>
        </p:spPr>
        <p:txBody>
          <a:bodyPr wrap="square" rtlCol="0">
            <a:spAutoFit/>
          </a:bodyPr>
          <a:lstStyle/>
          <a:p>
            <a:r>
              <a:rPr lang="en-US" sz="2400" b="1" dirty="0" smtClean="0">
                <a:latin typeface="Verdana"/>
                <a:ea typeface="Verdana" pitchFamily="34" charset="0"/>
                <a:cs typeface="Verdana"/>
              </a:rPr>
              <a:t>1. Climate system science      	3.0°C - 4.0°C</a:t>
            </a:r>
          </a:p>
          <a:p>
            <a:r>
              <a:rPr lang="en-US" sz="2400" b="1" dirty="0" smtClean="0">
                <a:latin typeface="Verdana"/>
                <a:ea typeface="Verdana" pitchFamily="34" charset="0"/>
                <a:cs typeface="Verdana"/>
              </a:rPr>
              <a:t>	</a:t>
            </a:r>
            <a:r>
              <a:rPr lang="en-US" sz="2400" dirty="0" smtClean="0">
                <a:latin typeface="Verdana"/>
                <a:ea typeface="Verdana" pitchFamily="34" charset="0"/>
                <a:cs typeface="Verdana"/>
              </a:rPr>
              <a:t>(IPCC, NRC,)</a:t>
            </a:r>
          </a:p>
          <a:p>
            <a:endParaRPr lang="en-US" sz="2400" b="1" dirty="0" smtClean="0">
              <a:latin typeface="Verdana"/>
              <a:ea typeface="Verdana" pitchFamily="34" charset="0"/>
              <a:cs typeface="Verdana"/>
            </a:endParaRPr>
          </a:p>
          <a:p>
            <a:r>
              <a:rPr lang="en-US" sz="2400" b="1" dirty="0" smtClean="0">
                <a:latin typeface="Verdana"/>
                <a:ea typeface="Verdana" pitchFamily="34" charset="0"/>
                <a:cs typeface="Verdana"/>
              </a:rPr>
              <a:t>2. Policy                               	4.4°C - &gt;7.0°C</a:t>
            </a:r>
          </a:p>
          <a:p>
            <a:r>
              <a:rPr lang="en-US" sz="2400" b="1" dirty="0" smtClean="0">
                <a:latin typeface="Verdana"/>
                <a:ea typeface="Verdana" pitchFamily="34" charset="0"/>
                <a:cs typeface="Verdana"/>
              </a:rPr>
              <a:t> 	</a:t>
            </a:r>
            <a:r>
              <a:rPr lang="en-US" dirty="0" smtClean="0">
                <a:latin typeface="Verdana"/>
                <a:ea typeface="Verdana" pitchFamily="34" charset="0"/>
                <a:cs typeface="Verdana"/>
              </a:rPr>
              <a:t>(Climate Interactive, 2012)</a:t>
            </a:r>
          </a:p>
          <a:p>
            <a:endParaRPr lang="en-US" sz="2400" b="1" dirty="0" smtClean="0">
              <a:latin typeface="Verdana"/>
              <a:ea typeface="Verdana" pitchFamily="34" charset="0"/>
              <a:cs typeface="Verdana"/>
            </a:endParaRPr>
          </a:p>
          <a:p>
            <a:r>
              <a:rPr lang="en-US" sz="2400" b="1" dirty="0" smtClean="0">
                <a:latin typeface="Verdana"/>
                <a:ea typeface="Verdana" pitchFamily="34" charset="0"/>
                <a:cs typeface="Verdana"/>
              </a:rPr>
              <a:t>3. Global emissions </a:t>
            </a:r>
            <a:r>
              <a:rPr lang="en-US" sz="2400" b="1" dirty="0">
                <a:latin typeface="Verdana"/>
                <a:ea typeface="Verdana" pitchFamily="34" charset="0"/>
                <a:cs typeface="Verdana"/>
              </a:rPr>
              <a:t> </a:t>
            </a:r>
            <a:r>
              <a:rPr lang="en-US" sz="2400" b="1" dirty="0" smtClean="0">
                <a:latin typeface="Verdana"/>
                <a:ea typeface="Verdana" pitchFamily="34" charset="0"/>
                <a:cs typeface="Verdana"/>
              </a:rPr>
              <a:t>                   6.0°C - &gt;7.0°C</a:t>
            </a:r>
          </a:p>
          <a:p>
            <a:r>
              <a:rPr lang="en-US" dirty="0" smtClean="0">
                <a:latin typeface="Verdana"/>
                <a:ea typeface="Verdana" pitchFamily="34" charset="0"/>
                <a:cs typeface="Verdana"/>
              </a:rPr>
              <a:t>	</a:t>
            </a:r>
            <a:r>
              <a:rPr lang="en-US" sz="1400" dirty="0" smtClean="0">
                <a:latin typeface="Verdana"/>
                <a:ea typeface="Verdana" pitchFamily="34" charset="0"/>
                <a:cs typeface="Verdana"/>
              </a:rPr>
              <a:t>(International Energy Agency, </a:t>
            </a:r>
            <a:r>
              <a:rPr lang="en-US" sz="1400" i="1" dirty="0" smtClean="0">
                <a:latin typeface="Verdana"/>
                <a:ea typeface="Verdana" pitchFamily="34" charset="0"/>
                <a:cs typeface="Verdana"/>
              </a:rPr>
              <a:t>World Energy Outlook</a:t>
            </a:r>
            <a:r>
              <a:rPr lang="en-US" sz="1400" dirty="0" smtClean="0">
                <a:latin typeface="Verdana"/>
                <a:ea typeface="Verdana" pitchFamily="34" charset="0"/>
                <a:cs typeface="Verdana"/>
              </a:rPr>
              <a:t>, 2011) </a:t>
            </a:r>
          </a:p>
          <a:p>
            <a:endParaRPr lang="en-US" dirty="0" smtClean="0">
              <a:latin typeface="Verdana"/>
              <a:ea typeface="Verdana" pitchFamily="34" charset="0"/>
              <a:cs typeface="Verdana"/>
            </a:endParaRPr>
          </a:p>
          <a:p>
            <a:r>
              <a:rPr lang="fr-FR" b="1" dirty="0" smtClean="0">
                <a:latin typeface="Verdana"/>
                <a:ea typeface="Verdana" pitchFamily="34" charset="0"/>
                <a:cs typeface="Verdana"/>
              </a:rPr>
              <a:t>4. To limit</a:t>
            </a:r>
            <a:r>
              <a:rPr lang="fr-FR" b="1" dirty="0">
                <a:latin typeface="Verdana"/>
                <a:ea typeface="Verdana" pitchFamily="34" charset="0"/>
                <a:cs typeface="Verdana"/>
              </a:rPr>
              <a:t> </a:t>
            </a:r>
            <a:r>
              <a:rPr lang="fr-FR" b="1" dirty="0" smtClean="0">
                <a:latin typeface="Verdana"/>
                <a:ea typeface="Verdana" pitchFamily="34" charset="0"/>
                <a:cs typeface="Verdana"/>
              </a:rPr>
              <a:t>warming takes zero industrial carbon emissions</a:t>
            </a:r>
          </a:p>
          <a:p>
            <a:r>
              <a:rPr lang="fr-FR" dirty="0" smtClean="0">
                <a:latin typeface="Verdana"/>
                <a:ea typeface="Verdana" pitchFamily="34" charset="0"/>
                <a:cs typeface="Verdana"/>
              </a:rPr>
              <a:t> 	</a:t>
            </a:r>
            <a:r>
              <a:rPr lang="fr-FR" sz="1400" dirty="0" smtClean="0">
                <a:latin typeface="Verdana"/>
                <a:ea typeface="Verdana" pitchFamily="34" charset="0"/>
                <a:cs typeface="Verdana"/>
              </a:rPr>
              <a:t>(www.onlyzerocarbon.org)</a:t>
            </a:r>
            <a:endParaRPr lang="en-US" sz="1400" dirty="0" smtClean="0">
              <a:latin typeface="Verdana"/>
              <a:ea typeface="Verdana" pitchFamily="34" charset="0"/>
              <a:cs typeface="Verdana"/>
            </a:endParaRPr>
          </a:p>
          <a:p>
            <a:endParaRPr lang="en-US" dirty="0"/>
          </a:p>
        </p:txBody>
      </p:sp>
      <p:sp>
        <p:nvSpPr>
          <p:cNvPr id="3" name="Rectangle 2"/>
          <p:cNvSpPr/>
          <p:nvPr/>
        </p:nvSpPr>
        <p:spPr>
          <a:xfrm>
            <a:off x="2286000" y="6075581"/>
            <a:ext cx="4572000" cy="646331"/>
          </a:xfrm>
          <a:prstGeom prst="rect">
            <a:avLst/>
          </a:prstGeom>
        </p:spPr>
        <p:txBody>
          <a:bodyPr>
            <a:spAutoFit/>
          </a:bodyPr>
          <a:lstStyle/>
          <a:p>
            <a:pPr algn="ctr"/>
            <a:r>
              <a:rPr lang="en-US" b="1" dirty="0">
                <a:latin typeface="Verdana" pitchFamily="34" charset="0"/>
                <a:ea typeface="Verdana" pitchFamily="34" charset="0"/>
                <a:cs typeface="Verdana" pitchFamily="34" charset="0"/>
              </a:rPr>
              <a:t>Warming lasts &gt;1000 years </a:t>
            </a:r>
          </a:p>
          <a:p>
            <a:pPr algn="ctr"/>
            <a:r>
              <a:rPr lang="en-US" dirty="0">
                <a:latin typeface="Verdana" pitchFamily="34" charset="0"/>
                <a:ea typeface="Verdana" pitchFamily="34" charset="0"/>
                <a:cs typeface="Verdana" pitchFamily="34" charset="0"/>
              </a:rPr>
              <a:t>(S. Solomon, 2009)</a:t>
            </a:r>
          </a:p>
        </p:txBody>
      </p:sp>
      <p:sp>
        <p:nvSpPr>
          <p:cNvPr id="6" name="Rectangle 5"/>
          <p:cNvSpPr/>
          <p:nvPr/>
        </p:nvSpPr>
        <p:spPr>
          <a:xfrm>
            <a:off x="476250" y="2119253"/>
            <a:ext cx="8096250" cy="90377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1950" y="3257550"/>
            <a:ext cx="8324850" cy="367665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1"/>
            <a:ext cx="9144000" cy="1600200"/>
          </a:xfrm>
          <a:prstGeom prst="rect">
            <a:avLst/>
          </a:prstGeom>
          <a:solidFill>
            <a:schemeClr val="tx2">
              <a:lumMod val="20000"/>
              <a:lumOff val="8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672988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08493"/>
            <a:ext cx="7161289" cy="5763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003" t="84383" b="7741"/>
          <a:stretch/>
        </p:blipFill>
        <p:spPr>
          <a:xfrm>
            <a:off x="-1" y="6272319"/>
            <a:ext cx="7924801" cy="540123"/>
          </a:xfrm>
          <a:prstGeom prst="rect">
            <a:avLst/>
          </a:prstGeom>
        </p:spPr>
      </p:pic>
      <p:sp>
        <p:nvSpPr>
          <p:cNvPr id="4" name="TextBox 3"/>
          <p:cNvSpPr txBox="1"/>
          <p:nvPr/>
        </p:nvSpPr>
        <p:spPr>
          <a:xfrm>
            <a:off x="1112789" y="202206"/>
            <a:ext cx="7116811" cy="461665"/>
          </a:xfrm>
          <a:prstGeom prst="rect">
            <a:avLst/>
          </a:prstGeom>
          <a:solidFill>
            <a:schemeClr val="bg1"/>
          </a:solidFill>
        </p:spPr>
        <p:txBody>
          <a:bodyPr wrap="square" rtlCol="0">
            <a:spAutoFit/>
          </a:bodyPr>
          <a:lstStyle/>
          <a:p>
            <a:r>
              <a:rPr lang="en-US" sz="2400" b="1" dirty="0" smtClean="0"/>
              <a:t>Rice yield potential  in the four countries and world</a:t>
            </a:r>
            <a:endParaRPr lang="en-US" sz="2400" b="1" dirty="0"/>
          </a:p>
        </p:txBody>
      </p:sp>
      <p:sp>
        <p:nvSpPr>
          <p:cNvPr id="3" name="TextBox 2"/>
          <p:cNvSpPr txBox="1"/>
          <p:nvPr/>
        </p:nvSpPr>
        <p:spPr>
          <a:xfrm>
            <a:off x="1865746" y="643293"/>
            <a:ext cx="6629400" cy="400110"/>
          </a:xfrm>
          <a:prstGeom prst="rect">
            <a:avLst/>
          </a:prstGeom>
          <a:solidFill>
            <a:schemeClr val="bg1"/>
          </a:solidFill>
        </p:spPr>
        <p:txBody>
          <a:bodyPr wrap="square" rtlCol="0">
            <a:spAutoFit/>
          </a:bodyPr>
          <a:lstStyle/>
          <a:p>
            <a:r>
              <a:rPr lang="en-US" sz="2000" b="1" dirty="0" smtClean="0"/>
              <a:t>‘B2’  450 ppm CO2        Current CO2  390 ppm </a:t>
            </a:r>
            <a:endParaRPr lang="en-US" sz="2000" b="1" dirty="0"/>
          </a:p>
        </p:txBody>
      </p:sp>
      <p:sp>
        <p:nvSpPr>
          <p:cNvPr id="5" name="Rectangle 4"/>
          <p:cNvSpPr/>
          <p:nvPr/>
        </p:nvSpPr>
        <p:spPr>
          <a:xfrm>
            <a:off x="3633292" y="2995118"/>
            <a:ext cx="3094309" cy="584775"/>
          </a:xfrm>
          <a:prstGeom prst="rect">
            <a:avLst/>
          </a:prstGeom>
        </p:spPr>
        <p:txBody>
          <a:bodyPr wrap="none">
            <a:spAutoFit/>
          </a:bodyPr>
          <a:lstStyle/>
          <a:p>
            <a:r>
              <a:rPr lang="en-US" sz="3200" b="1" dirty="0"/>
              <a:t>B2 450 ppm CO2 </a:t>
            </a:r>
            <a:endParaRPr lang="en-US" sz="3200" dirty="0"/>
          </a:p>
        </p:txBody>
      </p:sp>
      <p:sp>
        <p:nvSpPr>
          <p:cNvPr id="6" name="TextBox 5"/>
          <p:cNvSpPr txBox="1"/>
          <p:nvPr/>
        </p:nvSpPr>
        <p:spPr>
          <a:xfrm>
            <a:off x="7393976" y="1820825"/>
            <a:ext cx="1671247" cy="1569660"/>
          </a:xfrm>
          <a:prstGeom prst="rect">
            <a:avLst/>
          </a:prstGeom>
          <a:noFill/>
        </p:spPr>
        <p:txBody>
          <a:bodyPr wrap="square" rtlCol="0">
            <a:spAutoFit/>
          </a:bodyPr>
          <a:lstStyle/>
          <a:p>
            <a:r>
              <a:rPr lang="en-US" sz="2400" b="1" dirty="0" smtClean="0"/>
              <a:t>No increase</a:t>
            </a:r>
          </a:p>
          <a:p>
            <a:endParaRPr lang="en-US" sz="2400" b="1" dirty="0" smtClean="0"/>
          </a:p>
          <a:p>
            <a:r>
              <a:rPr lang="en-US" sz="2400" b="1" dirty="0" smtClean="0"/>
              <a:t>Some decrease </a:t>
            </a:r>
            <a:endParaRPr lang="en-US" sz="2400" b="1" dirty="0"/>
          </a:p>
        </p:txBody>
      </p:sp>
      <p:sp>
        <p:nvSpPr>
          <p:cNvPr id="8" name="TextBox 7"/>
          <p:cNvSpPr txBox="1"/>
          <p:nvPr/>
        </p:nvSpPr>
        <p:spPr>
          <a:xfrm rot="16200000">
            <a:off x="-847264" y="2825841"/>
            <a:ext cx="3047482" cy="338554"/>
          </a:xfrm>
          <a:prstGeom prst="rect">
            <a:avLst/>
          </a:prstGeom>
          <a:noFill/>
        </p:spPr>
        <p:txBody>
          <a:bodyPr wrap="square" rtlCol="0">
            <a:spAutoFit/>
          </a:bodyPr>
          <a:lstStyle/>
          <a:p>
            <a:r>
              <a:rPr lang="en-US" sz="1600" dirty="0" smtClean="0"/>
              <a:t>Climate crop model means</a:t>
            </a:r>
            <a:endParaRPr lang="en-US" sz="1600" dirty="0"/>
          </a:p>
        </p:txBody>
      </p:sp>
      <p:sp>
        <p:nvSpPr>
          <p:cNvPr id="9" name="Rectangle 8"/>
          <p:cNvSpPr/>
          <p:nvPr/>
        </p:nvSpPr>
        <p:spPr>
          <a:xfrm>
            <a:off x="7355236" y="6118337"/>
            <a:ext cx="1788764" cy="646331"/>
          </a:xfrm>
          <a:prstGeom prst="rect">
            <a:avLst/>
          </a:prstGeom>
          <a:solidFill>
            <a:srgbClr val="9FE6FF"/>
          </a:solidFill>
        </p:spPr>
        <p:txBody>
          <a:bodyPr wrap="square">
            <a:spAutoFit/>
          </a:bodyPr>
          <a:lstStyle/>
          <a:p>
            <a:r>
              <a:rPr lang="en-US" sz="900" dirty="0">
                <a:latin typeface="Verdana" pitchFamily="34" charset="0"/>
                <a:ea typeface="Verdana" pitchFamily="34" charset="0"/>
                <a:cs typeface="Verdana" pitchFamily="34" charset="0"/>
              </a:rPr>
              <a:t>The Economics of Climate Change in Southeast Asia</a:t>
            </a:r>
            <a:r>
              <a:rPr lang="en-US" sz="900" dirty="0" smtClean="0">
                <a:latin typeface="Verdana" pitchFamily="34" charset="0"/>
                <a:ea typeface="Verdana" pitchFamily="34" charset="0"/>
                <a:cs typeface="Verdana" pitchFamily="34" charset="0"/>
              </a:rPr>
              <a:t>: </a:t>
            </a:r>
            <a:r>
              <a:rPr lang="en-US" sz="900" dirty="0">
                <a:latin typeface="Verdana" pitchFamily="34" charset="0"/>
                <a:ea typeface="Verdana" pitchFamily="34" charset="0"/>
                <a:cs typeface="Verdana" pitchFamily="34" charset="0"/>
              </a:rPr>
              <a:t>A Regional Review   2009 </a:t>
            </a:r>
          </a:p>
          <a:p>
            <a:r>
              <a:rPr lang="en-US" sz="900" dirty="0">
                <a:latin typeface="Verdana" pitchFamily="34" charset="0"/>
                <a:ea typeface="Verdana" pitchFamily="34" charset="0"/>
                <a:cs typeface="Verdana" pitchFamily="34" charset="0"/>
              </a:rPr>
              <a:t>Asia Development Bank</a:t>
            </a:r>
          </a:p>
        </p:txBody>
      </p:sp>
    </p:spTree>
    <p:extLst>
      <p:ext uri="{BB962C8B-B14F-4D97-AF65-F5344CB8AC3E}">
        <p14:creationId xmlns:p14="http://schemas.microsoft.com/office/powerpoint/2010/main" val="190213336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0" y="609600"/>
            <a:ext cx="9144000" cy="5105400"/>
          </a:xfrm>
          <a:prstGeom prst="rect">
            <a:avLst/>
          </a:prstGeom>
        </p:spPr>
      </p:pic>
      <p:sp>
        <p:nvSpPr>
          <p:cNvPr id="4" name="Rectangle 3"/>
          <p:cNvSpPr/>
          <p:nvPr/>
        </p:nvSpPr>
        <p:spPr>
          <a:xfrm>
            <a:off x="7355236" y="6118337"/>
            <a:ext cx="1788764" cy="646331"/>
          </a:xfrm>
          <a:prstGeom prst="rect">
            <a:avLst/>
          </a:prstGeom>
          <a:solidFill>
            <a:srgbClr val="9FE6FF"/>
          </a:solidFill>
        </p:spPr>
        <p:txBody>
          <a:bodyPr wrap="square">
            <a:spAutoFit/>
          </a:bodyPr>
          <a:lstStyle/>
          <a:p>
            <a:r>
              <a:rPr lang="en-US" sz="900" dirty="0">
                <a:latin typeface="Verdana" pitchFamily="34" charset="0"/>
                <a:ea typeface="Verdana" pitchFamily="34" charset="0"/>
                <a:cs typeface="Verdana" pitchFamily="34" charset="0"/>
              </a:rPr>
              <a:t>The Economics of Climate Change in Southeast Asia</a:t>
            </a:r>
            <a:r>
              <a:rPr lang="en-US" sz="900" dirty="0" smtClean="0">
                <a:latin typeface="Verdana" pitchFamily="34" charset="0"/>
                <a:ea typeface="Verdana" pitchFamily="34" charset="0"/>
                <a:cs typeface="Verdana" pitchFamily="34" charset="0"/>
              </a:rPr>
              <a:t>: </a:t>
            </a:r>
            <a:r>
              <a:rPr lang="en-US" sz="900" dirty="0">
                <a:latin typeface="Verdana" pitchFamily="34" charset="0"/>
                <a:ea typeface="Verdana" pitchFamily="34" charset="0"/>
                <a:cs typeface="Verdana" pitchFamily="34" charset="0"/>
              </a:rPr>
              <a:t>A Regional Review   2009 </a:t>
            </a:r>
          </a:p>
          <a:p>
            <a:r>
              <a:rPr lang="en-US" sz="900" dirty="0">
                <a:latin typeface="Verdana" pitchFamily="34" charset="0"/>
                <a:ea typeface="Verdana" pitchFamily="34" charset="0"/>
                <a:cs typeface="Verdana" pitchFamily="34" charset="0"/>
              </a:rPr>
              <a:t>Asia Development Bank</a:t>
            </a:r>
          </a:p>
        </p:txBody>
      </p:sp>
    </p:spTree>
    <p:extLst>
      <p:ext uri="{BB962C8B-B14F-4D97-AF65-F5344CB8AC3E}">
        <p14:creationId xmlns:p14="http://schemas.microsoft.com/office/powerpoint/2010/main" val="365344202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6056" y="1371600"/>
            <a:ext cx="1772784" cy="5260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rot="10800000" flipH="1" flipV="1">
            <a:off x="3124200" y="752664"/>
            <a:ext cx="2362200" cy="461665"/>
          </a:xfrm>
          <a:prstGeom prst="rect">
            <a:avLst/>
          </a:prstGeom>
          <a:noFill/>
        </p:spPr>
        <p:txBody>
          <a:bodyPr wrap="square" rtlCol="0">
            <a:spAutoFit/>
          </a:bodyPr>
          <a:lstStyle/>
          <a:p>
            <a:r>
              <a:rPr lang="en-US" sz="2400" b="1" dirty="0" smtClean="0"/>
              <a:t>Wheat   2050</a:t>
            </a:r>
            <a:endParaRPr lang="en-US" sz="2400" b="1" dirty="0"/>
          </a:p>
        </p:txBody>
      </p:sp>
      <p:sp>
        <p:nvSpPr>
          <p:cNvPr id="4" name="Rectangle 3"/>
          <p:cNvSpPr/>
          <p:nvPr/>
        </p:nvSpPr>
        <p:spPr>
          <a:xfrm>
            <a:off x="6553200" y="983497"/>
            <a:ext cx="2133600" cy="2308324"/>
          </a:xfrm>
          <a:prstGeom prst="rect">
            <a:avLst/>
          </a:prstGeom>
        </p:spPr>
        <p:txBody>
          <a:bodyPr wrap="square">
            <a:spAutoFit/>
          </a:bodyPr>
          <a:lstStyle/>
          <a:p>
            <a:r>
              <a:rPr lang="en-US" sz="1200" b="1" dirty="0">
                <a:latin typeface="Verdana" pitchFamily="34" charset="0"/>
                <a:ea typeface="Verdana" pitchFamily="34" charset="0"/>
                <a:cs typeface="Verdana" pitchFamily="34" charset="0"/>
              </a:rPr>
              <a:t>Crop model validation studies. </a:t>
            </a:r>
            <a:endParaRPr lang="en-US" sz="1200" b="1" dirty="0" smtClean="0">
              <a:latin typeface="Verdana" pitchFamily="34" charset="0"/>
              <a:ea typeface="Verdana" pitchFamily="34" charset="0"/>
              <a:cs typeface="Verdana" pitchFamily="34" charset="0"/>
            </a:endParaRPr>
          </a:p>
          <a:p>
            <a:r>
              <a:rPr lang="en-US" sz="1200" dirty="0" smtClean="0">
                <a:latin typeface="Verdana" pitchFamily="34" charset="0"/>
                <a:ea typeface="Verdana" pitchFamily="34" charset="0"/>
                <a:cs typeface="Verdana" pitchFamily="34" charset="0"/>
              </a:rPr>
              <a:t>Many </a:t>
            </a:r>
            <a:r>
              <a:rPr lang="en-US" sz="1200" dirty="0">
                <a:latin typeface="Verdana" pitchFamily="34" charset="0"/>
                <a:ea typeface="Verdana" pitchFamily="34" charset="0"/>
                <a:cs typeface="Verdana" pitchFamily="34" charset="0"/>
              </a:rPr>
              <a:t>of the papers found in the systematic review were actually</a:t>
            </a:r>
          </a:p>
          <a:p>
            <a:r>
              <a:rPr lang="en-US" sz="1200" dirty="0">
                <a:latin typeface="Verdana" pitchFamily="34" charset="0"/>
                <a:ea typeface="Verdana" pitchFamily="34" charset="0"/>
                <a:cs typeface="Verdana" pitchFamily="34" charset="0"/>
              </a:rPr>
              <a:t>studies to assess the suitability of specific crop growth models to predict yield response </a:t>
            </a:r>
            <a:r>
              <a:rPr lang="en-US" sz="1200" dirty="0" smtClean="0">
                <a:latin typeface="Verdana" pitchFamily="34" charset="0"/>
                <a:ea typeface="Verdana" pitchFamily="34" charset="0"/>
                <a:cs typeface="Verdana" pitchFamily="34" charset="0"/>
              </a:rPr>
              <a:t>under future </a:t>
            </a:r>
            <a:r>
              <a:rPr lang="en-US" sz="1200" dirty="0">
                <a:latin typeface="Verdana" pitchFamily="34" charset="0"/>
                <a:ea typeface="Verdana" pitchFamily="34" charset="0"/>
                <a:cs typeface="Verdana" pitchFamily="34" charset="0"/>
              </a:rPr>
              <a:t>conditions, rather than climate change impact studies per se</a:t>
            </a:r>
          </a:p>
        </p:txBody>
      </p:sp>
    </p:spTree>
    <p:extLst>
      <p:ext uri="{BB962C8B-B14F-4D97-AF65-F5344CB8AC3E}">
        <p14:creationId xmlns:p14="http://schemas.microsoft.com/office/powerpoint/2010/main" val="416128308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0" y="533400"/>
            <a:ext cx="9144000" cy="4038600"/>
          </a:xfrm>
          <a:prstGeom prst="rect">
            <a:avLst/>
          </a:prstGeom>
        </p:spPr>
      </p:pic>
      <p:sp>
        <p:nvSpPr>
          <p:cNvPr id="4" name="Rectangle 3"/>
          <p:cNvSpPr/>
          <p:nvPr/>
        </p:nvSpPr>
        <p:spPr>
          <a:xfrm>
            <a:off x="7355236" y="6118337"/>
            <a:ext cx="1788764" cy="646331"/>
          </a:xfrm>
          <a:prstGeom prst="rect">
            <a:avLst/>
          </a:prstGeom>
          <a:solidFill>
            <a:srgbClr val="9FE6FF"/>
          </a:solidFill>
        </p:spPr>
        <p:txBody>
          <a:bodyPr wrap="square">
            <a:spAutoFit/>
          </a:bodyPr>
          <a:lstStyle/>
          <a:p>
            <a:r>
              <a:rPr lang="en-US" sz="900" dirty="0">
                <a:latin typeface="Verdana" pitchFamily="34" charset="0"/>
                <a:ea typeface="Verdana" pitchFamily="34" charset="0"/>
                <a:cs typeface="Verdana" pitchFamily="34" charset="0"/>
              </a:rPr>
              <a:t>The Economics of Climate Change in Southeast Asia</a:t>
            </a:r>
            <a:r>
              <a:rPr lang="en-US" sz="900" dirty="0" smtClean="0">
                <a:latin typeface="Verdana" pitchFamily="34" charset="0"/>
                <a:ea typeface="Verdana" pitchFamily="34" charset="0"/>
                <a:cs typeface="Verdana" pitchFamily="34" charset="0"/>
              </a:rPr>
              <a:t>: </a:t>
            </a:r>
            <a:r>
              <a:rPr lang="en-US" sz="900" dirty="0">
                <a:latin typeface="Verdana" pitchFamily="34" charset="0"/>
                <a:ea typeface="Verdana" pitchFamily="34" charset="0"/>
                <a:cs typeface="Verdana" pitchFamily="34" charset="0"/>
              </a:rPr>
              <a:t>A Regional Review   2009 </a:t>
            </a:r>
          </a:p>
          <a:p>
            <a:r>
              <a:rPr lang="en-US" sz="900" dirty="0">
                <a:latin typeface="Verdana" pitchFamily="34" charset="0"/>
                <a:ea typeface="Verdana" pitchFamily="34" charset="0"/>
                <a:cs typeface="Verdana" pitchFamily="34" charset="0"/>
              </a:rPr>
              <a:t>Asia Development Bank</a:t>
            </a:r>
          </a:p>
        </p:txBody>
      </p:sp>
    </p:spTree>
    <p:extLst>
      <p:ext uri="{BB962C8B-B14F-4D97-AF65-F5344CB8AC3E}">
        <p14:creationId xmlns:p14="http://schemas.microsoft.com/office/powerpoint/2010/main" val="356411421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066800"/>
            <a:ext cx="9143999" cy="3693319"/>
          </a:xfrm>
          <a:prstGeom prst="rect">
            <a:avLst/>
          </a:prstGeom>
        </p:spPr>
        <p:txBody>
          <a:bodyPr wrap="square">
            <a:spAutoFit/>
          </a:bodyPr>
          <a:lstStyle/>
          <a:p>
            <a:r>
              <a:rPr lang="en-US" dirty="0"/>
              <a:t>Southeast Asia in recent years has been frequented by many </a:t>
            </a:r>
            <a:r>
              <a:rPr lang="en-US" dirty="0" smtClean="0"/>
              <a:t>strong tropical </a:t>
            </a:r>
            <a:r>
              <a:rPr lang="en-US" dirty="0"/>
              <a:t>cyclones and intensified ENSO events, with significant </a:t>
            </a:r>
            <a:r>
              <a:rPr lang="en-US" dirty="0" smtClean="0"/>
              <a:t>effects on </a:t>
            </a:r>
            <a:r>
              <a:rPr lang="en-US" dirty="0"/>
              <a:t>agricultural production. </a:t>
            </a:r>
            <a:endParaRPr lang="en-US" dirty="0" smtClean="0"/>
          </a:p>
          <a:p>
            <a:endParaRPr lang="en-US" dirty="0"/>
          </a:p>
          <a:p>
            <a:r>
              <a:rPr lang="en-US" dirty="0" smtClean="0"/>
              <a:t>Planting </a:t>
            </a:r>
            <a:r>
              <a:rPr lang="en-US" dirty="0"/>
              <a:t>time and growing season have </a:t>
            </a:r>
            <a:r>
              <a:rPr lang="en-US" dirty="0" smtClean="0"/>
              <a:t>been changing </a:t>
            </a:r>
            <a:r>
              <a:rPr lang="en-US" dirty="0"/>
              <a:t>due to erratic patterns of precipitation. Farmers, particularly </a:t>
            </a:r>
            <a:r>
              <a:rPr lang="en-US" dirty="0" smtClean="0"/>
              <a:t>those who </a:t>
            </a:r>
            <a:r>
              <a:rPr lang="en-US" dirty="0"/>
              <a:t>depend on rainfall for water supply, have to take more risks in </a:t>
            </a:r>
            <a:r>
              <a:rPr lang="en-US" dirty="0" smtClean="0"/>
              <a:t>growing crops</a:t>
            </a:r>
            <a:r>
              <a:rPr lang="en-US" dirty="0"/>
              <a:t>. </a:t>
            </a:r>
            <a:endParaRPr lang="en-US" dirty="0" smtClean="0"/>
          </a:p>
          <a:p>
            <a:endParaRPr lang="en-US" dirty="0"/>
          </a:p>
          <a:p>
            <a:r>
              <a:rPr lang="en-US" dirty="0" smtClean="0"/>
              <a:t>When </a:t>
            </a:r>
            <a:r>
              <a:rPr lang="en-US" dirty="0"/>
              <a:t>hit by El Nino in the middle of the growing season, the shortage</a:t>
            </a:r>
          </a:p>
          <a:p>
            <a:r>
              <a:rPr lang="en-US" dirty="0" smtClean="0"/>
              <a:t>of </a:t>
            </a:r>
            <a:r>
              <a:rPr lang="en-US" dirty="0"/>
              <a:t>water will impair crop growth and consequently reduce its potential yield.</a:t>
            </a:r>
          </a:p>
          <a:p>
            <a:r>
              <a:rPr lang="en-US" dirty="0"/>
              <a:t>During the El Nino period, agricultural crops become vulnerable to pest attacks</a:t>
            </a:r>
          </a:p>
          <a:p>
            <a:r>
              <a:rPr lang="en-US" dirty="0"/>
              <a:t>and diseases. La Nina years bring heavy rain, causing massive runoff, severe</a:t>
            </a:r>
          </a:p>
          <a:p>
            <a:r>
              <a:rPr lang="en-US" dirty="0"/>
              <a:t>erosion of fertile soils, and inundation of agricultural areas and aquaculture</a:t>
            </a:r>
          </a:p>
          <a:p>
            <a:r>
              <a:rPr lang="en-US" dirty="0"/>
              <a:t>farms.</a:t>
            </a:r>
          </a:p>
        </p:txBody>
      </p:sp>
      <p:sp>
        <p:nvSpPr>
          <p:cNvPr id="3" name="Rectangle 2"/>
          <p:cNvSpPr/>
          <p:nvPr/>
        </p:nvSpPr>
        <p:spPr>
          <a:xfrm>
            <a:off x="7355236" y="6118337"/>
            <a:ext cx="1788764" cy="646331"/>
          </a:xfrm>
          <a:prstGeom prst="rect">
            <a:avLst/>
          </a:prstGeom>
          <a:solidFill>
            <a:srgbClr val="9FE6FF"/>
          </a:solidFill>
        </p:spPr>
        <p:txBody>
          <a:bodyPr wrap="square">
            <a:spAutoFit/>
          </a:bodyPr>
          <a:lstStyle/>
          <a:p>
            <a:r>
              <a:rPr lang="en-US" sz="900" dirty="0">
                <a:latin typeface="Verdana" pitchFamily="34" charset="0"/>
                <a:ea typeface="Verdana" pitchFamily="34" charset="0"/>
                <a:cs typeface="Verdana" pitchFamily="34" charset="0"/>
              </a:rPr>
              <a:t>The Economics of Climate Change in Southeast Asia</a:t>
            </a:r>
            <a:r>
              <a:rPr lang="en-US" sz="900" dirty="0" smtClean="0">
                <a:latin typeface="Verdana" pitchFamily="34" charset="0"/>
                <a:ea typeface="Verdana" pitchFamily="34" charset="0"/>
                <a:cs typeface="Verdana" pitchFamily="34" charset="0"/>
              </a:rPr>
              <a:t>: </a:t>
            </a:r>
            <a:r>
              <a:rPr lang="en-US" sz="900" dirty="0">
                <a:latin typeface="Verdana" pitchFamily="34" charset="0"/>
                <a:ea typeface="Verdana" pitchFamily="34" charset="0"/>
                <a:cs typeface="Verdana" pitchFamily="34" charset="0"/>
              </a:rPr>
              <a:t>A Regional Review   2009 </a:t>
            </a:r>
          </a:p>
          <a:p>
            <a:r>
              <a:rPr lang="en-US" sz="900" dirty="0">
                <a:latin typeface="Verdana" pitchFamily="34" charset="0"/>
                <a:ea typeface="Verdana" pitchFamily="34" charset="0"/>
                <a:cs typeface="Verdana" pitchFamily="34" charset="0"/>
              </a:rPr>
              <a:t>Asia Development Bank</a:t>
            </a:r>
          </a:p>
        </p:txBody>
      </p:sp>
    </p:spTree>
    <p:extLst>
      <p:ext uri="{BB962C8B-B14F-4D97-AF65-F5344CB8AC3E}">
        <p14:creationId xmlns:p14="http://schemas.microsoft.com/office/powerpoint/2010/main" val="41550431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400"/>
            <a:ext cx="9144000" cy="2462213"/>
          </a:xfrm>
          <a:prstGeom prst="rect">
            <a:avLst/>
          </a:prstGeom>
        </p:spPr>
        <p:txBody>
          <a:bodyPr wrap="square">
            <a:spAutoFit/>
          </a:bodyPr>
          <a:lstStyle/>
          <a:p>
            <a:r>
              <a:rPr lang="en-US" sz="1400" dirty="0">
                <a:latin typeface="Verdana" pitchFamily="34" charset="0"/>
                <a:ea typeface="Verdana" pitchFamily="34" charset="0"/>
                <a:cs typeface="Verdana" pitchFamily="34" charset="0"/>
              </a:rPr>
              <a:t>Heat stress, water stress (drought), climate-associated pests </a:t>
            </a:r>
            <a:r>
              <a:rPr lang="en-US" sz="1400" dirty="0" smtClean="0">
                <a:latin typeface="Verdana" pitchFamily="34" charset="0"/>
                <a:ea typeface="Verdana" pitchFamily="34" charset="0"/>
                <a:cs typeface="Verdana" pitchFamily="34" charset="0"/>
              </a:rPr>
              <a:t>and diseases</a:t>
            </a:r>
            <a:r>
              <a:rPr lang="en-US" sz="1400" dirty="0">
                <a:latin typeface="Verdana" pitchFamily="34" charset="0"/>
                <a:ea typeface="Verdana" pitchFamily="34" charset="0"/>
                <a:cs typeface="Verdana" pitchFamily="34" charset="0"/>
              </a:rPr>
              <a:t>, flooding, and typhoons will all contribute to the decline in </a:t>
            </a:r>
            <a:r>
              <a:rPr lang="en-US" sz="1400" dirty="0" smtClean="0">
                <a:latin typeface="Verdana" pitchFamily="34" charset="0"/>
                <a:ea typeface="Verdana" pitchFamily="34" charset="0"/>
                <a:cs typeface="Verdana" pitchFamily="34" charset="0"/>
              </a:rPr>
              <a:t>the production </a:t>
            </a:r>
            <a:r>
              <a:rPr lang="en-US" sz="1400" dirty="0">
                <a:latin typeface="Verdana" pitchFamily="34" charset="0"/>
                <a:ea typeface="Verdana" pitchFamily="34" charset="0"/>
                <a:cs typeface="Verdana" pitchFamily="34" charset="0"/>
              </a:rPr>
              <a:t>of rice, maize, soybean and other crops in Southeast Asia</a:t>
            </a:r>
            <a:r>
              <a:rPr lang="en-US" sz="1400" dirty="0" smtClean="0">
                <a:latin typeface="Verdana" pitchFamily="34" charset="0"/>
                <a:ea typeface="Verdana" pitchFamily="34" charset="0"/>
                <a:cs typeface="Verdana" pitchFamily="34" charset="0"/>
              </a:rPr>
              <a:t>.</a:t>
            </a:r>
          </a:p>
          <a:p>
            <a:endParaRPr lang="en-US" sz="1400" dirty="0">
              <a:latin typeface="Verdana" pitchFamily="34" charset="0"/>
              <a:ea typeface="Verdana" pitchFamily="34" charset="0"/>
              <a:cs typeface="Verdana" pitchFamily="34" charset="0"/>
            </a:endParaRPr>
          </a:p>
          <a:p>
            <a:r>
              <a:rPr lang="en-US" sz="1400" dirty="0">
                <a:latin typeface="Verdana" pitchFamily="34" charset="0"/>
                <a:ea typeface="Verdana" pitchFamily="34" charset="0"/>
                <a:cs typeface="Verdana" pitchFamily="34" charset="0"/>
              </a:rPr>
              <a:t>Industrial crops such as rubber trees, oil palms, coconut, and fruit </a:t>
            </a:r>
            <a:r>
              <a:rPr lang="en-US" sz="1400" dirty="0" smtClean="0">
                <a:latin typeface="Verdana" pitchFamily="34" charset="0"/>
                <a:ea typeface="Verdana" pitchFamily="34" charset="0"/>
                <a:cs typeface="Verdana" pitchFamily="34" charset="0"/>
              </a:rPr>
              <a:t>trees will </a:t>
            </a:r>
            <a:r>
              <a:rPr lang="en-US" sz="1400" dirty="0">
                <a:latin typeface="Verdana" pitchFamily="34" charset="0"/>
                <a:ea typeface="Verdana" pitchFamily="34" charset="0"/>
                <a:cs typeface="Verdana" pitchFamily="34" charset="0"/>
              </a:rPr>
              <a:t>not be spared the threat of heat and water stresses as well as wildfires</a:t>
            </a:r>
            <a:r>
              <a:rPr lang="en-US" sz="1400" dirty="0" smtClean="0">
                <a:latin typeface="Verdana" pitchFamily="34" charset="0"/>
                <a:ea typeface="Verdana" pitchFamily="34" charset="0"/>
                <a:cs typeface="Verdana" pitchFamily="34" charset="0"/>
              </a:rPr>
              <a:t>.</a:t>
            </a:r>
          </a:p>
          <a:p>
            <a:endParaRPr lang="en-US" sz="1400" dirty="0">
              <a:latin typeface="Verdana" pitchFamily="34" charset="0"/>
              <a:ea typeface="Verdana" pitchFamily="34" charset="0"/>
              <a:cs typeface="Verdana" pitchFamily="34" charset="0"/>
            </a:endParaRPr>
          </a:p>
          <a:p>
            <a:r>
              <a:rPr lang="en-US" sz="1400" dirty="0">
                <a:latin typeface="Verdana" pitchFamily="34" charset="0"/>
                <a:ea typeface="Verdana" pitchFamily="34" charset="0"/>
                <a:cs typeface="Verdana" pitchFamily="34" charset="0"/>
              </a:rPr>
              <a:t>T</a:t>
            </a:r>
            <a:r>
              <a:rPr lang="en-US" sz="1400" dirty="0" smtClean="0">
                <a:latin typeface="Verdana" pitchFamily="34" charset="0"/>
                <a:ea typeface="Verdana" pitchFamily="34" charset="0"/>
                <a:cs typeface="Verdana" pitchFamily="34" charset="0"/>
              </a:rPr>
              <a:t>he </a:t>
            </a:r>
            <a:r>
              <a:rPr lang="en-US" sz="1400" dirty="0">
                <a:latin typeface="Verdana" pitchFamily="34" charset="0"/>
                <a:ea typeface="Verdana" pitchFamily="34" charset="0"/>
                <a:cs typeface="Verdana" pitchFamily="34" charset="0"/>
              </a:rPr>
              <a:t>decline in grain production and industrial crops will </a:t>
            </a:r>
            <a:r>
              <a:rPr lang="en-US" sz="1400" dirty="0" smtClean="0">
                <a:latin typeface="Verdana" pitchFamily="34" charset="0"/>
                <a:ea typeface="Verdana" pitchFamily="34" charset="0"/>
                <a:cs typeface="Verdana" pitchFamily="34" charset="0"/>
              </a:rPr>
              <a:t>impact the </a:t>
            </a:r>
            <a:r>
              <a:rPr lang="en-US" sz="1400" dirty="0">
                <a:latin typeface="Verdana" pitchFamily="34" charset="0"/>
                <a:ea typeface="Verdana" pitchFamily="34" charset="0"/>
                <a:cs typeface="Verdana" pitchFamily="34" charset="0"/>
              </a:rPr>
              <a:t>livestock industry </a:t>
            </a:r>
            <a:endParaRPr lang="en-US" sz="1400" dirty="0" smtClean="0">
              <a:latin typeface="Verdana" pitchFamily="34" charset="0"/>
              <a:ea typeface="Verdana" pitchFamily="34" charset="0"/>
              <a:cs typeface="Verdana" pitchFamily="34" charset="0"/>
            </a:endParaRPr>
          </a:p>
          <a:p>
            <a:endParaRPr lang="en-US" sz="1400" dirty="0">
              <a:latin typeface="Verdana" pitchFamily="34" charset="0"/>
              <a:ea typeface="Verdana" pitchFamily="34" charset="0"/>
              <a:cs typeface="Verdana" pitchFamily="34" charset="0"/>
            </a:endParaRPr>
          </a:p>
          <a:p>
            <a:r>
              <a:rPr lang="en-US" sz="1400" dirty="0" smtClean="0">
                <a:latin typeface="Verdana" pitchFamily="34" charset="0"/>
                <a:ea typeface="Verdana" pitchFamily="34" charset="0"/>
                <a:cs typeface="Verdana" pitchFamily="34" charset="0"/>
              </a:rPr>
              <a:t>A </a:t>
            </a:r>
            <a:r>
              <a:rPr lang="en-US" sz="1400" dirty="0">
                <a:latin typeface="Verdana" pitchFamily="34" charset="0"/>
                <a:ea typeface="Verdana" pitchFamily="34" charset="0"/>
                <a:cs typeface="Verdana" pitchFamily="34" charset="0"/>
              </a:rPr>
              <a:t>rise in sea levels also adds to the burden, claiming </a:t>
            </a:r>
            <a:r>
              <a:rPr lang="en-US" sz="1400" dirty="0" smtClean="0">
                <a:latin typeface="Verdana" pitchFamily="34" charset="0"/>
                <a:ea typeface="Verdana" pitchFamily="34" charset="0"/>
                <a:cs typeface="Verdana" pitchFamily="34" charset="0"/>
              </a:rPr>
              <a:t>fertile agricultural </a:t>
            </a:r>
            <a:r>
              <a:rPr lang="en-US" sz="1400" dirty="0">
                <a:latin typeface="Verdana" pitchFamily="34" charset="0"/>
                <a:ea typeface="Verdana" pitchFamily="34" charset="0"/>
                <a:cs typeface="Verdana" pitchFamily="34" charset="0"/>
              </a:rPr>
              <a:t>areas near the coast (coastal erosion) and reducing arable </a:t>
            </a:r>
            <a:r>
              <a:rPr lang="en-US" sz="1400" dirty="0" smtClean="0">
                <a:latin typeface="Verdana" pitchFamily="34" charset="0"/>
                <a:ea typeface="Verdana" pitchFamily="34" charset="0"/>
                <a:cs typeface="Verdana" pitchFamily="34" charset="0"/>
              </a:rPr>
              <a:t>lands by </a:t>
            </a:r>
            <a:r>
              <a:rPr lang="en-US" sz="1400" dirty="0">
                <a:latin typeface="Verdana" pitchFamily="34" charset="0"/>
                <a:ea typeface="Verdana" pitchFamily="34" charset="0"/>
                <a:cs typeface="Verdana" pitchFamily="34" charset="0"/>
              </a:rPr>
              <a:t>soil salinization.</a:t>
            </a:r>
          </a:p>
        </p:txBody>
      </p:sp>
      <p:sp>
        <p:nvSpPr>
          <p:cNvPr id="3" name="Rectangle 2"/>
          <p:cNvSpPr/>
          <p:nvPr/>
        </p:nvSpPr>
        <p:spPr>
          <a:xfrm>
            <a:off x="0" y="3352800"/>
            <a:ext cx="9144000" cy="2246769"/>
          </a:xfrm>
          <a:prstGeom prst="rect">
            <a:avLst/>
          </a:prstGeom>
        </p:spPr>
        <p:txBody>
          <a:bodyPr wrap="square">
            <a:spAutoFit/>
          </a:bodyPr>
          <a:lstStyle/>
          <a:p>
            <a:r>
              <a:rPr lang="en-US" sz="1400" dirty="0" smtClean="0">
                <a:latin typeface="Verdana" pitchFamily="34" charset="0"/>
                <a:ea typeface="Verdana" pitchFamily="34" charset="0"/>
                <a:cs typeface="Verdana" pitchFamily="34" charset="0"/>
              </a:rPr>
              <a:t>Food </a:t>
            </a:r>
            <a:r>
              <a:rPr lang="en-US" sz="1400" dirty="0">
                <a:latin typeface="Verdana" pitchFamily="34" charset="0"/>
                <a:ea typeface="Verdana" pitchFamily="34" charset="0"/>
                <a:cs typeface="Verdana" pitchFamily="34" charset="0"/>
              </a:rPr>
              <a:t>insecurity and loss of livelihood are likely to be exacerbated </a:t>
            </a:r>
            <a:r>
              <a:rPr lang="en-US" sz="1400" dirty="0" smtClean="0">
                <a:latin typeface="Verdana" pitchFamily="34" charset="0"/>
                <a:ea typeface="Verdana" pitchFamily="34" charset="0"/>
                <a:cs typeface="Verdana" pitchFamily="34" charset="0"/>
              </a:rPr>
              <a:t>further by </a:t>
            </a:r>
            <a:r>
              <a:rPr lang="en-US" sz="1400" dirty="0">
                <a:latin typeface="Verdana" pitchFamily="34" charset="0"/>
                <a:ea typeface="Verdana" pitchFamily="34" charset="0"/>
                <a:cs typeface="Verdana" pitchFamily="34" charset="0"/>
              </a:rPr>
              <a:t>the loss of arable land and fisheries to inundation and coastal erosion </a:t>
            </a:r>
            <a:r>
              <a:rPr lang="en-US" sz="1400" dirty="0" smtClean="0">
                <a:latin typeface="Verdana" pitchFamily="34" charset="0"/>
                <a:ea typeface="Verdana" pitchFamily="34" charset="0"/>
                <a:cs typeface="Verdana" pitchFamily="34" charset="0"/>
              </a:rPr>
              <a:t>in low-lying </a:t>
            </a:r>
            <a:r>
              <a:rPr lang="en-US" sz="1400" dirty="0">
                <a:latin typeface="Verdana" pitchFamily="34" charset="0"/>
                <a:ea typeface="Verdana" pitchFamily="34" charset="0"/>
                <a:cs typeface="Verdana" pitchFamily="34" charset="0"/>
              </a:rPr>
              <a:t>areas. </a:t>
            </a:r>
            <a:endParaRPr lang="en-US" sz="1400" dirty="0" smtClean="0">
              <a:latin typeface="Verdana" pitchFamily="34" charset="0"/>
              <a:ea typeface="Verdana" pitchFamily="34" charset="0"/>
              <a:cs typeface="Verdana" pitchFamily="34" charset="0"/>
            </a:endParaRPr>
          </a:p>
          <a:p>
            <a:endParaRPr lang="en-US" sz="1400" dirty="0">
              <a:latin typeface="Verdana" pitchFamily="34" charset="0"/>
              <a:ea typeface="Verdana" pitchFamily="34" charset="0"/>
              <a:cs typeface="Verdana" pitchFamily="34" charset="0"/>
            </a:endParaRPr>
          </a:p>
          <a:p>
            <a:r>
              <a:rPr lang="en-US" sz="1400" dirty="0">
                <a:latin typeface="Verdana" pitchFamily="34" charset="0"/>
                <a:ea typeface="Verdana" pitchFamily="34" charset="0"/>
                <a:cs typeface="Verdana" pitchFamily="34" charset="0"/>
              </a:rPr>
              <a:t>Rising temperatures will lead to a reduction in fish production, threatening the entire region’s potential as the world’s largest producer of fish and marine products.</a:t>
            </a:r>
          </a:p>
          <a:p>
            <a:endParaRPr lang="en-US" sz="1400" dirty="0" smtClean="0">
              <a:latin typeface="Verdana" pitchFamily="34" charset="0"/>
              <a:ea typeface="Verdana" pitchFamily="34" charset="0"/>
              <a:cs typeface="Verdana" pitchFamily="34" charset="0"/>
            </a:endParaRPr>
          </a:p>
          <a:p>
            <a:endParaRPr lang="en-US" sz="1400" dirty="0">
              <a:latin typeface="Verdana" pitchFamily="34" charset="0"/>
              <a:ea typeface="Verdana" pitchFamily="34" charset="0"/>
              <a:cs typeface="Verdana" pitchFamily="34" charset="0"/>
            </a:endParaRPr>
          </a:p>
          <a:p>
            <a:r>
              <a:rPr lang="en-US" sz="1400" dirty="0" smtClean="0">
                <a:latin typeface="Verdana" pitchFamily="34" charset="0"/>
                <a:ea typeface="Verdana" pitchFamily="34" charset="0"/>
                <a:cs typeface="Verdana" pitchFamily="34" charset="0"/>
              </a:rPr>
              <a:t>More </a:t>
            </a:r>
            <a:r>
              <a:rPr lang="en-US" sz="1400" dirty="0">
                <a:latin typeface="Verdana" pitchFamily="34" charset="0"/>
                <a:ea typeface="Verdana" pitchFamily="34" charset="0"/>
                <a:cs typeface="Verdana" pitchFamily="34" charset="0"/>
              </a:rPr>
              <a:t>people will be at risk of hunger and malnutrition, </a:t>
            </a:r>
            <a:r>
              <a:rPr lang="en-US" sz="1400" dirty="0" smtClean="0">
                <a:latin typeface="Verdana" pitchFamily="34" charset="0"/>
                <a:ea typeface="Verdana" pitchFamily="34" charset="0"/>
                <a:cs typeface="Verdana" pitchFamily="34" charset="0"/>
              </a:rPr>
              <a:t>which will </a:t>
            </a:r>
            <a:r>
              <a:rPr lang="en-US" sz="1400" dirty="0">
                <a:latin typeface="Verdana" pitchFamily="34" charset="0"/>
                <a:ea typeface="Verdana" pitchFamily="34" charset="0"/>
                <a:cs typeface="Verdana" pitchFamily="34" charset="0"/>
              </a:rPr>
              <a:t>cause more deaths. </a:t>
            </a:r>
            <a:endParaRPr lang="en-US" sz="1400" dirty="0" smtClean="0">
              <a:latin typeface="Verdana" pitchFamily="34" charset="0"/>
              <a:ea typeface="Verdana" pitchFamily="34" charset="0"/>
              <a:cs typeface="Verdana" pitchFamily="34" charset="0"/>
            </a:endParaRPr>
          </a:p>
          <a:p>
            <a:endParaRPr lang="en-US" sz="1400" dirty="0">
              <a:latin typeface="Verdana" pitchFamily="34" charset="0"/>
              <a:ea typeface="Verdana" pitchFamily="34" charset="0"/>
              <a:cs typeface="Verdana" pitchFamily="34" charset="0"/>
            </a:endParaRPr>
          </a:p>
          <a:p>
            <a:r>
              <a:rPr lang="en-US" sz="1400" dirty="0" smtClean="0">
                <a:latin typeface="Verdana" pitchFamily="34" charset="0"/>
                <a:ea typeface="Verdana" pitchFamily="34" charset="0"/>
                <a:cs typeface="Verdana" pitchFamily="34" charset="0"/>
              </a:rPr>
              <a:t>The </a:t>
            </a:r>
            <a:r>
              <a:rPr lang="en-US" sz="1400" dirty="0">
                <a:latin typeface="Verdana" pitchFamily="34" charset="0"/>
                <a:ea typeface="Verdana" pitchFamily="34" charset="0"/>
                <a:cs typeface="Verdana" pitchFamily="34" charset="0"/>
              </a:rPr>
              <a:t>possibility of local conflicts may increase.</a:t>
            </a:r>
          </a:p>
        </p:txBody>
      </p:sp>
      <p:sp>
        <p:nvSpPr>
          <p:cNvPr id="5" name="Rectangle 4"/>
          <p:cNvSpPr/>
          <p:nvPr/>
        </p:nvSpPr>
        <p:spPr>
          <a:xfrm>
            <a:off x="7355236" y="6118337"/>
            <a:ext cx="1788764" cy="646331"/>
          </a:xfrm>
          <a:prstGeom prst="rect">
            <a:avLst/>
          </a:prstGeom>
          <a:solidFill>
            <a:srgbClr val="9FE6FF"/>
          </a:solidFill>
        </p:spPr>
        <p:txBody>
          <a:bodyPr wrap="square">
            <a:spAutoFit/>
          </a:bodyPr>
          <a:lstStyle/>
          <a:p>
            <a:r>
              <a:rPr lang="en-US" sz="900" dirty="0">
                <a:latin typeface="Verdana" pitchFamily="34" charset="0"/>
                <a:ea typeface="Verdana" pitchFamily="34" charset="0"/>
                <a:cs typeface="Verdana" pitchFamily="34" charset="0"/>
              </a:rPr>
              <a:t>The Economics of Climate Change in Southeast Asia</a:t>
            </a:r>
            <a:r>
              <a:rPr lang="en-US" sz="900" dirty="0" smtClean="0">
                <a:latin typeface="Verdana" pitchFamily="34" charset="0"/>
                <a:ea typeface="Verdana" pitchFamily="34" charset="0"/>
                <a:cs typeface="Verdana" pitchFamily="34" charset="0"/>
              </a:rPr>
              <a:t>: </a:t>
            </a:r>
            <a:r>
              <a:rPr lang="en-US" sz="900" dirty="0">
                <a:latin typeface="Verdana" pitchFamily="34" charset="0"/>
                <a:ea typeface="Verdana" pitchFamily="34" charset="0"/>
                <a:cs typeface="Verdana" pitchFamily="34" charset="0"/>
              </a:rPr>
              <a:t>A Regional Review   2009 </a:t>
            </a:r>
          </a:p>
          <a:p>
            <a:r>
              <a:rPr lang="en-US" sz="900" dirty="0">
                <a:latin typeface="Verdana" pitchFamily="34" charset="0"/>
                <a:ea typeface="Verdana" pitchFamily="34" charset="0"/>
                <a:cs typeface="Verdana" pitchFamily="34" charset="0"/>
              </a:rPr>
              <a:t>Asia Development Bank</a:t>
            </a:r>
          </a:p>
        </p:txBody>
      </p:sp>
      <p:sp>
        <p:nvSpPr>
          <p:cNvPr id="6" name="TextBox 5"/>
          <p:cNvSpPr txBox="1"/>
          <p:nvPr/>
        </p:nvSpPr>
        <p:spPr>
          <a:xfrm>
            <a:off x="0" y="84083"/>
            <a:ext cx="3048000" cy="381000"/>
          </a:xfrm>
          <a:prstGeom prst="rect">
            <a:avLst/>
          </a:prstGeom>
          <a:noFill/>
        </p:spPr>
        <p:txBody>
          <a:bodyPr wrap="square" rtlCol="0">
            <a:spAutoFit/>
          </a:bodyPr>
          <a:lstStyle/>
          <a:p>
            <a:r>
              <a:rPr lang="en-US" b="1" dirty="0" smtClean="0">
                <a:latin typeface="Verdana" pitchFamily="34" charset="0"/>
                <a:ea typeface="Verdana" pitchFamily="34" charset="0"/>
                <a:cs typeface="Verdana" pitchFamily="34" charset="0"/>
              </a:rPr>
              <a:t>Food </a:t>
            </a:r>
            <a:endParaRPr lang="en-US"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204214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084" y="-35225"/>
            <a:ext cx="9111916" cy="923330"/>
          </a:xfrm>
          <a:prstGeom prst="rect">
            <a:avLst/>
          </a:prstGeom>
        </p:spPr>
        <p:txBody>
          <a:bodyPr wrap="square">
            <a:spAutoFit/>
          </a:bodyPr>
          <a:lstStyle/>
          <a:p>
            <a:r>
              <a:rPr lang="en-US" b="1" dirty="0"/>
              <a:t>The Economics of Climate Change in Southeast Asia:   A Regional </a:t>
            </a:r>
            <a:r>
              <a:rPr lang="en-US" b="1" dirty="0" smtClean="0"/>
              <a:t>Review</a:t>
            </a:r>
            <a:r>
              <a:rPr lang="en-US" dirty="0" smtClean="0"/>
              <a:t>   2009 </a:t>
            </a:r>
            <a:endParaRPr lang="en-US" dirty="0"/>
          </a:p>
          <a:p>
            <a:r>
              <a:rPr lang="en-US" dirty="0"/>
              <a:t>Asia Development Bank</a:t>
            </a:r>
          </a:p>
          <a:p>
            <a:r>
              <a:rPr lang="en-US" dirty="0"/>
              <a:t> </a:t>
            </a:r>
          </a:p>
        </p:txBody>
      </p:sp>
      <p:sp>
        <p:nvSpPr>
          <p:cNvPr id="5" name="Rectangle 4"/>
          <p:cNvSpPr/>
          <p:nvPr/>
        </p:nvSpPr>
        <p:spPr>
          <a:xfrm>
            <a:off x="32084" y="762000"/>
            <a:ext cx="9144000" cy="5447645"/>
          </a:xfrm>
          <a:prstGeom prst="rect">
            <a:avLst/>
          </a:prstGeom>
        </p:spPr>
        <p:txBody>
          <a:bodyPr wrap="square">
            <a:spAutoFit/>
          </a:bodyPr>
          <a:lstStyle/>
          <a:p>
            <a:r>
              <a:rPr lang="en-US" sz="1200" b="1" dirty="0">
                <a:latin typeface="Verdana" pitchFamily="34" charset="0"/>
                <a:ea typeface="Verdana" pitchFamily="34" charset="0"/>
                <a:cs typeface="Verdana" pitchFamily="34" charset="0"/>
              </a:rPr>
              <a:t>Key </a:t>
            </a:r>
            <a:r>
              <a:rPr lang="en-US" sz="1200" b="1" dirty="0" smtClean="0">
                <a:latin typeface="Verdana" pitchFamily="34" charset="0"/>
                <a:ea typeface="Verdana" pitchFamily="34" charset="0"/>
                <a:cs typeface="Verdana" pitchFamily="34" charset="0"/>
              </a:rPr>
              <a:t>Messages</a:t>
            </a:r>
          </a:p>
          <a:p>
            <a:endParaRPr lang="en-US" sz="1200" dirty="0">
              <a:latin typeface="Verdana" pitchFamily="34" charset="0"/>
              <a:ea typeface="Verdana" pitchFamily="34" charset="0"/>
              <a:cs typeface="Verdana" pitchFamily="34" charset="0"/>
            </a:endParaRPr>
          </a:p>
          <a:p>
            <a:r>
              <a:rPr lang="en-US" sz="1200" dirty="0">
                <a:latin typeface="Verdana" pitchFamily="34" charset="0"/>
                <a:ea typeface="Verdana" pitchFamily="34" charset="0"/>
                <a:cs typeface="Verdana" pitchFamily="34" charset="0"/>
              </a:rPr>
              <a:t>Southeast Asia is one of the world’s most vulnerable regions to the impact of climate change because of its unique economic and social characteristics, long coast lines, and mostly tropical climate</a:t>
            </a:r>
            <a:r>
              <a:rPr lang="en-US" sz="1200" dirty="0" smtClean="0">
                <a:latin typeface="Verdana" pitchFamily="34" charset="0"/>
                <a:ea typeface="Verdana" pitchFamily="34" charset="0"/>
                <a:cs typeface="Verdana" pitchFamily="34" charset="0"/>
              </a:rPr>
              <a:t>.</a:t>
            </a:r>
          </a:p>
          <a:p>
            <a:endParaRPr lang="en-US" sz="1200" dirty="0">
              <a:latin typeface="Verdana" pitchFamily="34" charset="0"/>
              <a:ea typeface="Verdana" pitchFamily="34" charset="0"/>
              <a:cs typeface="Verdana" pitchFamily="34" charset="0"/>
            </a:endParaRPr>
          </a:p>
          <a:p>
            <a:r>
              <a:rPr lang="en-US" sz="1200" dirty="0">
                <a:latin typeface="Verdana" pitchFamily="34" charset="0"/>
                <a:ea typeface="Verdana" pitchFamily="34" charset="0"/>
                <a:cs typeface="Verdana" pitchFamily="34" charset="0"/>
              </a:rPr>
              <a:t>The poor are the most vulnerable to climate change impact</a:t>
            </a:r>
            <a:r>
              <a:rPr lang="en-US" sz="1200" dirty="0" smtClean="0">
                <a:latin typeface="Verdana" pitchFamily="34" charset="0"/>
                <a:ea typeface="Verdana" pitchFamily="34" charset="0"/>
                <a:cs typeface="Verdana" pitchFamily="34" charset="0"/>
              </a:rPr>
              <a:t>.</a:t>
            </a:r>
          </a:p>
          <a:p>
            <a:endParaRPr lang="en-US" sz="1200" dirty="0">
              <a:latin typeface="Verdana" pitchFamily="34" charset="0"/>
              <a:ea typeface="Verdana" pitchFamily="34" charset="0"/>
              <a:cs typeface="Verdana" pitchFamily="34" charset="0"/>
            </a:endParaRPr>
          </a:p>
          <a:p>
            <a:r>
              <a:rPr lang="en-US" sz="1200" dirty="0">
                <a:latin typeface="Verdana" pitchFamily="34" charset="0"/>
                <a:ea typeface="Verdana" pitchFamily="34" charset="0"/>
                <a:cs typeface="Verdana" pitchFamily="34" charset="0"/>
              </a:rPr>
              <a:t>Agriculture remains an important sector—despite rapid economic growth and structural transformation—accounting for 11% of gross domestic product (GDP) in 2006 and providing 43.3% of employment in 2004. And increasing demand for food and industrial crops has intensified agricultural production and competition for land and water resources</a:t>
            </a:r>
            <a:r>
              <a:rPr lang="en-US" sz="1200" dirty="0" smtClean="0">
                <a:latin typeface="Verdana" pitchFamily="34" charset="0"/>
                <a:ea typeface="Verdana" pitchFamily="34" charset="0"/>
                <a:cs typeface="Verdana" pitchFamily="34" charset="0"/>
              </a:rPr>
              <a:t>.</a:t>
            </a:r>
          </a:p>
          <a:p>
            <a:endParaRPr lang="en-US" sz="1200" dirty="0">
              <a:latin typeface="Verdana" pitchFamily="34" charset="0"/>
              <a:ea typeface="Verdana" pitchFamily="34" charset="0"/>
              <a:cs typeface="Verdana" pitchFamily="34" charset="0"/>
            </a:endParaRPr>
          </a:p>
          <a:p>
            <a:r>
              <a:rPr lang="en-US" sz="1200" dirty="0">
                <a:latin typeface="Verdana" pitchFamily="34" charset="0"/>
                <a:ea typeface="Verdana" pitchFamily="34" charset="0"/>
                <a:cs typeface="Verdana" pitchFamily="34" charset="0"/>
              </a:rPr>
              <a:t>Southeast Asia’s average temperature has increased at a rate of 0.1–0.3°C per decade and sea level has risen at 1–3 millimeter (mm) each year over the last 50 years or so. </a:t>
            </a:r>
            <a:endParaRPr lang="en-US" sz="1200" dirty="0" smtClean="0">
              <a:latin typeface="Verdana" pitchFamily="34" charset="0"/>
              <a:ea typeface="Verdana" pitchFamily="34" charset="0"/>
              <a:cs typeface="Verdana" pitchFamily="34" charset="0"/>
            </a:endParaRPr>
          </a:p>
          <a:p>
            <a:endParaRPr lang="en-US" sz="1200" dirty="0">
              <a:latin typeface="Verdana" pitchFamily="34" charset="0"/>
              <a:ea typeface="Verdana" pitchFamily="34" charset="0"/>
              <a:cs typeface="Verdana" pitchFamily="34" charset="0"/>
            </a:endParaRPr>
          </a:p>
          <a:p>
            <a:r>
              <a:rPr lang="en-US" sz="1200" dirty="0" smtClean="0">
                <a:latin typeface="Verdana" pitchFamily="34" charset="0"/>
                <a:ea typeface="Verdana" pitchFamily="34" charset="0"/>
                <a:cs typeface="Verdana" pitchFamily="34" charset="0"/>
              </a:rPr>
              <a:t>The </a:t>
            </a:r>
            <a:r>
              <a:rPr lang="en-US" sz="1200" dirty="0">
                <a:latin typeface="Verdana" pitchFamily="34" charset="0"/>
                <a:ea typeface="Verdana" pitchFamily="34" charset="0"/>
                <a:cs typeface="Verdana" pitchFamily="34" charset="0"/>
              </a:rPr>
              <a:t>region also experienced a downward trend in precipitation during 1960–2000</a:t>
            </a:r>
            <a:r>
              <a:rPr lang="en-US" sz="1200" dirty="0" smtClean="0">
                <a:latin typeface="Verdana" pitchFamily="34" charset="0"/>
                <a:ea typeface="Verdana" pitchFamily="34" charset="0"/>
                <a:cs typeface="Verdana" pitchFamily="34" charset="0"/>
              </a:rPr>
              <a:t>.</a:t>
            </a:r>
          </a:p>
          <a:p>
            <a:endParaRPr lang="en-US" sz="1200" dirty="0">
              <a:latin typeface="Verdana" pitchFamily="34" charset="0"/>
              <a:ea typeface="Verdana" pitchFamily="34" charset="0"/>
              <a:cs typeface="Verdana" pitchFamily="34" charset="0"/>
            </a:endParaRPr>
          </a:p>
          <a:p>
            <a:r>
              <a:rPr lang="en-US" sz="1200" dirty="0">
                <a:latin typeface="Verdana" pitchFamily="34" charset="0"/>
                <a:ea typeface="Verdana" pitchFamily="34" charset="0"/>
                <a:cs typeface="Verdana" pitchFamily="34" charset="0"/>
              </a:rPr>
              <a:t>The increasing frequency and intensity of extreme weather events such as heat waves, droughts, floods, and tropical cyclones in recent decades are also evidence that climate change is already affecting the region. </a:t>
            </a:r>
            <a:endParaRPr lang="en-US" sz="1200" dirty="0" smtClean="0">
              <a:latin typeface="Verdana" pitchFamily="34" charset="0"/>
              <a:ea typeface="Verdana" pitchFamily="34" charset="0"/>
              <a:cs typeface="Verdana" pitchFamily="34" charset="0"/>
            </a:endParaRPr>
          </a:p>
          <a:p>
            <a:endParaRPr lang="en-US" sz="1200" dirty="0">
              <a:latin typeface="Verdana" pitchFamily="34" charset="0"/>
              <a:ea typeface="Verdana" pitchFamily="34" charset="0"/>
              <a:cs typeface="Verdana" pitchFamily="34" charset="0"/>
            </a:endParaRPr>
          </a:p>
          <a:p>
            <a:r>
              <a:rPr lang="en-US" sz="1200" dirty="0" smtClean="0">
                <a:latin typeface="Verdana" pitchFamily="34" charset="0"/>
                <a:ea typeface="Verdana" pitchFamily="34" charset="0"/>
                <a:cs typeface="Verdana" pitchFamily="34" charset="0"/>
              </a:rPr>
              <a:t>Climate </a:t>
            </a:r>
            <a:r>
              <a:rPr lang="en-US" sz="1200" dirty="0">
                <a:latin typeface="Verdana" pitchFamily="34" charset="0"/>
                <a:ea typeface="Verdana" pitchFamily="34" charset="0"/>
                <a:cs typeface="Verdana" pitchFamily="34" charset="0"/>
              </a:rPr>
              <a:t>change is worsening water shortages; constraining agricultural production and threatening food security; and causing forest fires, coastal degradation, and greater health risks</a:t>
            </a:r>
            <a:r>
              <a:rPr lang="en-US" sz="1200" dirty="0" smtClean="0">
                <a:latin typeface="Verdana" pitchFamily="34" charset="0"/>
                <a:ea typeface="Verdana" pitchFamily="34" charset="0"/>
                <a:cs typeface="Verdana" pitchFamily="34" charset="0"/>
              </a:rPr>
              <a:t>.</a:t>
            </a:r>
          </a:p>
          <a:p>
            <a:endParaRPr lang="en-US" sz="1200" dirty="0" smtClean="0">
              <a:latin typeface="Verdana" pitchFamily="34" charset="0"/>
              <a:ea typeface="Verdana" pitchFamily="34" charset="0"/>
              <a:cs typeface="Verdana" pitchFamily="34" charset="0"/>
            </a:endParaRPr>
          </a:p>
          <a:p>
            <a:r>
              <a:rPr lang="en-US" sz="1200" dirty="0" smtClean="0">
                <a:latin typeface="Verdana" pitchFamily="34" charset="0"/>
                <a:ea typeface="Verdana" pitchFamily="34" charset="0"/>
                <a:cs typeface="Verdana" pitchFamily="34" charset="0"/>
              </a:rPr>
              <a:t>The </a:t>
            </a:r>
            <a:r>
              <a:rPr lang="en-US" sz="1200" dirty="0">
                <a:latin typeface="Verdana" pitchFamily="34" charset="0"/>
                <a:ea typeface="Verdana" pitchFamily="34" charset="0"/>
                <a:cs typeface="Verdana" pitchFamily="34" charset="0"/>
              </a:rPr>
              <a:t>region is projected to warm further, following the global trend; become drier still in the coming decades in many parts, particularly in Indonesia, Thailand, and Viet Nam; and experience further rises in sea level</a:t>
            </a:r>
            <a:r>
              <a:rPr lang="en-US" sz="1200" dirty="0" smtClean="0">
                <a:latin typeface="Verdana" pitchFamily="34" charset="0"/>
                <a:ea typeface="Verdana" pitchFamily="34" charset="0"/>
                <a:cs typeface="Verdana" pitchFamily="34" charset="0"/>
              </a:rPr>
              <a:t>.</a:t>
            </a:r>
          </a:p>
          <a:p>
            <a:endParaRPr lang="en-US" sz="1200" dirty="0">
              <a:latin typeface="Verdana" pitchFamily="34" charset="0"/>
              <a:ea typeface="Verdana" pitchFamily="34" charset="0"/>
              <a:cs typeface="Verdana" pitchFamily="34" charset="0"/>
            </a:endParaRPr>
          </a:p>
          <a:p>
            <a:r>
              <a:rPr lang="en-US" sz="1200" dirty="0">
                <a:latin typeface="Verdana" pitchFamily="34" charset="0"/>
                <a:ea typeface="Verdana" pitchFamily="34" charset="0"/>
                <a:cs typeface="Verdana" pitchFamily="34" charset="0"/>
              </a:rPr>
              <a:t>Southeast Asia is likely to suffer more from climate change than the global average, in terms of increased frequency and intensity of extreme weather events; declining crop yields; loss of rich forests; damage to coastal resources; increased outbreaks of diseases; and associated economic losses and human suffering.</a:t>
            </a:r>
          </a:p>
        </p:txBody>
      </p:sp>
      <p:sp>
        <p:nvSpPr>
          <p:cNvPr id="6" name="Rectangle 5"/>
          <p:cNvSpPr/>
          <p:nvPr/>
        </p:nvSpPr>
        <p:spPr>
          <a:xfrm>
            <a:off x="7239000" y="6178169"/>
            <a:ext cx="1788764" cy="646331"/>
          </a:xfrm>
          <a:prstGeom prst="rect">
            <a:avLst/>
          </a:prstGeom>
          <a:solidFill>
            <a:srgbClr val="9FE6FF"/>
          </a:solidFill>
        </p:spPr>
        <p:txBody>
          <a:bodyPr wrap="square">
            <a:spAutoFit/>
          </a:bodyPr>
          <a:lstStyle/>
          <a:p>
            <a:r>
              <a:rPr lang="en-US" sz="900" dirty="0">
                <a:latin typeface="Verdana" pitchFamily="34" charset="0"/>
                <a:ea typeface="Verdana" pitchFamily="34" charset="0"/>
                <a:cs typeface="Verdana" pitchFamily="34" charset="0"/>
              </a:rPr>
              <a:t>The Economics of Climate Change in Southeast Asia</a:t>
            </a:r>
            <a:r>
              <a:rPr lang="en-US" sz="900" dirty="0" smtClean="0">
                <a:latin typeface="Verdana" pitchFamily="34" charset="0"/>
                <a:ea typeface="Verdana" pitchFamily="34" charset="0"/>
                <a:cs typeface="Verdana" pitchFamily="34" charset="0"/>
              </a:rPr>
              <a:t>: </a:t>
            </a:r>
            <a:r>
              <a:rPr lang="en-US" sz="900" dirty="0">
                <a:latin typeface="Verdana" pitchFamily="34" charset="0"/>
                <a:ea typeface="Verdana" pitchFamily="34" charset="0"/>
                <a:cs typeface="Verdana" pitchFamily="34" charset="0"/>
              </a:rPr>
              <a:t>A Regional Review   2009 </a:t>
            </a:r>
          </a:p>
          <a:p>
            <a:r>
              <a:rPr lang="en-US" sz="900" dirty="0">
                <a:latin typeface="Verdana" pitchFamily="34" charset="0"/>
                <a:ea typeface="Verdana" pitchFamily="34" charset="0"/>
                <a:cs typeface="Verdana" pitchFamily="34" charset="0"/>
              </a:rPr>
              <a:t>Asia Development Bank</a:t>
            </a:r>
          </a:p>
        </p:txBody>
      </p:sp>
    </p:spTree>
    <p:extLst>
      <p:ext uri="{BB962C8B-B14F-4D97-AF65-F5344CB8AC3E}">
        <p14:creationId xmlns:p14="http://schemas.microsoft.com/office/powerpoint/2010/main" val="15497920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108"/>
            <a:ext cx="9144000" cy="5478423"/>
          </a:xfrm>
          <a:prstGeom prst="rect">
            <a:avLst/>
          </a:prstGeom>
        </p:spPr>
        <p:txBody>
          <a:bodyPr wrap="square">
            <a:spAutoFit/>
          </a:bodyPr>
          <a:lstStyle/>
          <a:p>
            <a:endParaRPr lang="en-US" sz="1400" b="1" dirty="0" smtClean="0">
              <a:latin typeface="Verdana" pitchFamily="34" charset="0"/>
              <a:ea typeface="Verdana" pitchFamily="34" charset="0"/>
              <a:cs typeface="Verdana" pitchFamily="34" charset="0"/>
            </a:endParaRPr>
          </a:p>
          <a:p>
            <a:endParaRPr lang="en-US" sz="1400" b="1" dirty="0">
              <a:latin typeface="Verdana" pitchFamily="34" charset="0"/>
              <a:ea typeface="Verdana" pitchFamily="34" charset="0"/>
              <a:cs typeface="Verdana" pitchFamily="34" charset="0"/>
            </a:endParaRPr>
          </a:p>
          <a:p>
            <a:r>
              <a:rPr lang="en-US" sz="1400" b="1" dirty="0" smtClean="0">
                <a:latin typeface="Verdana" pitchFamily="34" charset="0"/>
                <a:ea typeface="Verdana" pitchFamily="34" charset="0"/>
                <a:cs typeface="Verdana" pitchFamily="34" charset="0"/>
              </a:rPr>
              <a:t>E</a:t>
            </a:r>
            <a:r>
              <a:rPr lang="en-US" sz="1400" b="1" dirty="0">
                <a:latin typeface="Verdana" pitchFamily="34" charset="0"/>
                <a:ea typeface="Verdana" pitchFamily="34" charset="0"/>
                <a:cs typeface="Verdana" pitchFamily="34" charset="0"/>
              </a:rPr>
              <a:t>. </a:t>
            </a:r>
            <a:r>
              <a:rPr lang="en-US" sz="1400" b="1" dirty="0" smtClean="0">
                <a:latin typeface="Verdana" pitchFamily="34" charset="0"/>
                <a:ea typeface="Verdana" pitchFamily="34" charset="0"/>
                <a:cs typeface="Verdana" pitchFamily="34" charset="0"/>
              </a:rPr>
              <a:t>Conclusion</a:t>
            </a:r>
          </a:p>
          <a:p>
            <a:endParaRPr lang="en-US" sz="1400" dirty="0">
              <a:latin typeface="Verdana" pitchFamily="34" charset="0"/>
              <a:ea typeface="Verdana" pitchFamily="34" charset="0"/>
              <a:cs typeface="Verdana" pitchFamily="34" charset="0"/>
            </a:endParaRPr>
          </a:p>
          <a:p>
            <a:r>
              <a:rPr lang="en-US" sz="1400" dirty="0">
                <a:latin typeface="Verdana" pitchFamily="34" charset="0"/>
                <a:ea typeface="Verdana" pitchFamily="34" charset="0"/>
                <a:cs typeface="Verdana" pitchFamily="34" charset="0"/>
              </a:rPr>
              <a:t>In the coming decades, Southeast Asia’s climate patterns are likely to change significantly, with impact on the environment, economies, and other human activities more severe than the world average. </a:t>
            </a:r>
            <a:endParaRPr lang="en-US" sz="1400" dirty="0" smtClean="0">
              <a:latin typeface="Verdana" pitchFamily="34" charset="0"/>
              <a:ea typeface="Verdana" pitchFamily="34" charset="0"/>
              <a:cs typeface="Verdana" pitchFamily="34" charset="0"/>
            </a:endParaRPr>
          </a:p>
          <a:p>
            <a:endParaRPr lang="en-US" sz="1400" dirty="0">
              <a:latin typeface="Verdana" pitchFamily="34" charset="0"/>
              <a:ea typeface="Verdana" pitchFamily="34" charset="0"/>
              <a:cs typeface="Verdana" pitchFamily="34" charset="0"/>
            </a:endParaRPr>
          </a:p>
          <a:p>
            <a:r>
              <a:rPr lang="en-US" sz="1400" dirty="0" smtClean="0">
                <a:latin typeface="Verdana" pitchFamily="34" charset="0"/>
                <a:ea typeface="Verdana" pitchFamily="34" charset="0"/>
                <a:cs typeface="Verdana" pitchFamily="34" charset="0"/>
              </a:rPr>
              <a:t>The </a:t>
            </a:r>
            <a:r>
              <a:rPr lang="en-US" sz="1400" dirty="0">
                <a:latin typeface="Verdana" pitchFamily="34" charset="0"/>
                <a:ea typeface="Verdana" pitchFamily="34" charset="0"/>
                <a:cs typeface="Verdana" pitchFamily="34" charset="0"/>
              </a:rPr>
              <a:t>agriculture sector would suffer severely under climate change. </a:t>
            </a:r>
            <a:endParaRPr lang="en-US" sz="1400" dirty="0" smtClean="0">
              <a:latin typeface="Verdana" pitchFamily="34" charset="0"/>
              <a:ea typeface="Verdana" pitchFamily="34" charset="0"/>
              <a:cs typeface="Verdana" pitchFamily="34" charset="0"/>
            </a:endParaRPr>
          </a:p>
          <a:p>
            <a:endParaRPr lang="en-US" sz="1400" dirty="0">
              <a:latin typeface="Verdana" pitchFamily="34" charset="0"/>
              <a:ea typeface="Verdana" pitchFamily="34" charset="0"/>
              <a:cs typeface="Verdana" pitchFamily="34" charset="0"/>
            </a:endParaRPr>
          </a:p>
          <a:p>
            <a:r>
              <a:rPr lang="en-US" sz="1400" dirty="0" smtClean="0">
                <a:latin typeface="Verdana" pitchFamily="34" charset="0"/>
                <a:ea typeface="Verdana" pitchFamily="34" charset="0"/>
                <a:cs typeface="Verdana" pitchFamily="34" charset="0"/>
              </a:rPr>
              <a:t>In </a:t>
            </a:r>
            <a:r>
              <a:rPr lang="en-US" sz="1400" dirty="0">
                <a:latin typeface="Verdana" pitchFamily="34" charset="0"/>
                <a:ea typeface="Verdana" pitchFamily="34" charset="0"/>
                <a:cs typeface="Verdana" pitchFamily="34" charset="0"/>
              </a:rPr>
              <a:t>the four countries, the yield potential for rice will decline by about 50% on average, relative to 1990, toward the end of this century</a:t>
            </a:r>
            <a:r>
              <a:rPr lang="en-US" sz="1400" dirty="0" smtClean="0">
                <a:latin typeface="Verdana" pitchFamily="34" charset="0"/>
                <a:ea typeface="Verdana" pitchFamily="34" charset="0"/>
                <a:cs typeface="Verdana" pitchFamily="34" charset="0"/>
              </a:rPr>
              <a:t>.</a:t>
            </a:r>
          </a:p>
          <a:p>
            <a:endParaRPr lang="en-US" sz="1400" dirty="0">
              <a:latin typeface="Verdana" pitchFamily="34" charset="0"/>
              <a:ea typeface="Verdana" pitchFamily="34" charset="0"/>
              <a:cs typeface="Verdana" pitchFamily="34" charset="0"/>
            </a:endParaRPr>
          </a:p>
          <a:p>
            <a:r>
              <a:rPr lang="en-US" sz="1400" dirty="0" smtClean="0">
                <a:latin typeface="Verdana" pitchFamily="34" charset="0"/>
                <a:ea typeface="Verdana" pitchFamily="34" charset="0"/>
                <a:cs typeface="Verdana" pitchFamily="34" charset="0"/>
              </a:rPr>
              <a:t>Corn </a:t>
            </a:r>
            <a:r>
              <a:rPr lang="en-US" sz="1400" dirty="0">
                <a:latin typeface="Verdana" pitchFamily="34" charset="0"/>
                <a:ea typeface="Verdana" pitchFamily="34" charset="0"/>
                <a:cs typeface="Verdana" pitchFamily="34" charset="0"/>
              </a:rPr>
              <a:t>and soybean production would also decline. </a:t>
            </a:r>
            <a:endParaRPr lang="en-US" sz="1400" dirty="0" smtClean="0">
              <a:latin typeface="Verdana" pitchFamily="34" charset="0"/>
              <a:ea typeface="Verdana" pitchFamily="34" charset="0"/>
              <a:cs typeface="Verdana" pitchFamily="34" charset="0"/>
            </a:endParaRPr>
          </a:p>
          <a:p>
            <a:endParaRPr lang="en-US" sz="1400" dirty="0">
              <a:latin typeface="Verdana" pitchFamily="34" charset="0"/>
              <a:ea typeface="Verdana" pitchFamily="34" charset="0"/>
              <a:cs typeface="Verdana" pitchFamily="34" charset="0"/>
            </a:endParaRPr>
          </a:p>
          <a:p>
            <a:r>
              <a:rPr lang="en-US" sz="1400" dirty="0" smtClean="0">
                <a:latin typeface="Verdana" pitchFamily="34" charset="0"/>
                <a:ea typeface="Verdana" pitchFamily="34" charset="0"/>
                <a:cs typeface="Verdana" pitchFamily="34" charset="0"/>
              </a:rPr>
              <a:t>Water </a:t>
            </a:r>
            <a:r>
              <a:rPr lang="en-US" sz="1400" dirty="0">
                <a:latin typeface="Verdana" pitchFamily="34" charset="0"/>
                <a:ea typeface="Verdana" pitchFamily="34" charset="0"/>
                <a:cs typeface="Verdana" pitchFamily="34" charset="0"/>
              </a:rPr>
              <a:t>stress or shortage and the decline in agricultural production would pose a serious threat to the region’s long-term food security and to lives and livelihoods, especially of the poor.</a:t>
            </a:r>
          </a:p>
          <a:p>
            <a:r>
              <a:rPr lang="en-US" sz="1400" dirty="0">
                <a:latin typeface="Verdana" pitchFamily="34" charset="0"/>
                <a:ea typeface="Verdana" pitchFamily="34" charset="0"/>
                <a:cs typeface="Verdana" pitchFamily="34" charset="0"/>
              </a:rPr>
              <a:t>Climate change would have significant impact on human health</a:t>
            </a:r>
            <a:r>
              <a:rPr lang="en-US" sz="1400" dirty="0" smtClean="0">
                <a:latin typeface="Verdana" pitchFamily="34" charset="0"/>
                <a:ea typeface="Verdana" pitchFamily="34" charset="0"/>
                <a:cs typeface="Verdana" pitchFamily="34" charset="0"/>
              </a:rPr>
              <a:t>.</a:t>
            </a:r>
          </a:p>
          <a:p>
            <a:endParaRPr lang="en-US" sz="1400" dirty="0">
              <a:latin typeface="Verdana" pitchFamily="34" charset="0"/>
              <a:ea typeface="Verdana" pitchFamily="34" charset="0"/>
              <a:cs typeface="Verdana" pitchFamily="34" charset="0"/>
            </a:endParaRPr>
          </a:p>
          <a:p>
            <a:r>
              <a:rPr lang="en-US" sz="1400" dirty="0">
                <a:latin typeface="Verdana" pitchFamily="34" charset="0"/>
                <a:ea typeface="Verdana" pitchFamily="34" charset="0"/>
                <a:cs typeface="Verdana" pitchFamily="34" charset="0"/>
              </a:rPr>
              <a:t>Modeling results show that the number of deaths from thermal stress causing cardiovascular and respiratory diseases would increase in the region. </a:t>
            </a:r>
            <a:endParaRPr lang="en-US" sz="1400" dirty="0" smtClean="0">
              <a:latin typeface="Verdana" pitchFamily="34" charset="0"/>
              <a:ea typeface="Verdana" pitchFamily="34" charset="0"/>
              <a:cs typeface="Verdana" pitchFamily="34" charset="0"/>
            </a:endParaRPr>
          </a:p>
          <a:p>
            <a:endParaRPr lang="en-US" sz="1400" dirty="0" smtClean="0">
              <a:latin typeface="Verdana" pitchFamily="34" charset="0"/>
              <a:ea typeface="Verdana" pitchFamily="34" charset="0"/>
              <a:cs typeface="Verdana" pitchFamily="34" charset="0"/>
            </a:endParaRPr>
          </a:p>
          <a:p>
            <a:r>
              <a:rPr lang="en-US" sz="1400" dirty="0" smtClean="0">
                <a:latin typeface="Verdana" pitchFamily="34" charset="0"/>
                <a:ea typeface="Verdana" pitchFamily="34" charset="0"/>
                <a:cs typeface="Verdana" pitchFamily="34" charset="0"/>
              </a:rPr>
              <a:t>Modeling </a:t>
            </a:r>
            <a:r>
              <a:rPr lang="en-US" sz="1400" dirty="0">
                <a:latin typeface="Verdana" pitchFamily="34" charset="0"/>
                <a:ea typeface="Verdana" pitchFamily="34" charset="0"/>
                <a:cs typeface="Verdana" pitchFamily="34" charset="0"/>
              </a:rPr>
              <a:t>results also show that the number of deaths due to vector-borne infectious diseases (malaria and dengue) in Southeast Asia is likely to increase.</a:t>
            </a:r>
          </a:p>
          <a:p>
            <a:r>
              <a:rPr lang="en-US" sz="1400" dirty="0">
                <a:latin typeface="Verdana" pitchFamily="34" charset="0"/>
                <a:ea typeface="Verdana" pitchFamily="34" charset="0"/>
                <a:cs typeface="Verdana" pitchFamily="34" charset="0"/>
              </a:rPr>
              <a:t> </a:t>
            </a:r>
          </a:p>
        </p:txBody>
      </p:sp>
      <p:sp>
        <p:nvSpPr>
          <p:cNvPr id="4" name="Rectangle 3"/>
          <p:cNvSpPr/>
          <p:nvPr/>
        </p:nvSpPr>
        <p:spPr>
          <a:xfrm>
            <a:off x="7355236" y="6197220"/>
            <a:ext cx="1788764" cy="646331"/>
          </a:xfrm>
          <a:prstGeom prst="rect">
            <a:avLst/>
          </a:prstGeom>
          <a:solidFill>
            <a:srgbClr val="9FE6FF"/>
          </a:solidFill>
        </p:spPr>
        <p:txBody>
          <a:bodyPr wrap="square">
            <a:spAutoFit/>
          </a:bodyPr>
          <a:lstStyle/>
          <a:p>
            <a:r>
              <a:rPr lang="en-US" sz="900" dirty="0">
                <a:latin typeface="Verdana" pitchFamily="34" charset="0"/>
                <a:ea typeface="Verdana" pitchFamily="34" charset="0"/>
                <a:cs typeface="Verdana" pitchFamily="34" charset="0"/>
              </a:rPr>
              <a:t>The Economics of Climate Change in Southeast Asia</a:t>
            </a:r>
            <a:r>
              <a:rPr lang="en-US" sz="900" dirty="0" smtClean="0">
                <a:latin typeface="Verdana" pitchFamily="34" charset="0"/>
                <a:ea typeface="Verdana" pitchFamily="34" charset="0"/>
                <a:cs typeface="Verdana" pitchFamily="34" charset="0"/>
              </a:rPr>
              <a:t>: </a:t>
            </a:r>
            <a:r>
              <a:rPr lang="en-US" sz="900" dirty="0">
                <a:latin typeface="Verdana" pitchFamily="34" charset="0"/>
                <a:ea typeface="Verdana" pitchFamily="34" charset="0"/>
                <a:cs typeface="Verdana" pitchFamily="34" charset="0"/>
              </a:rPr>
              <a:t>A Regional Review   2009 </a:t>
            </a:r>
          </a:p>
          <a:p>
            <a:r>
              <a:rPr lang="en-US" sz="900" dirty="0">
                <a:latin typeface="Verdana" pitchFamily="34" charset="0"/>
                <a:ea typeface="Verdana" pitchFamily="34" charset="0"/>
                <a:cs typeface="Verdana" pitchFamily="34" charset="0"/>
              </a:rPr>
              <a:t>Asia Development Bank</a:t>
            </a:r>
          </a:p>
        </p:txBody>
      </p:sp>
    </p:spTree>
    <p:extLst>
      <p:ext uri="{BB962C8B-B14F-4D97-AF65-F5344CB8AC3E}">
        <p14:creationId xmlns:p14="http://schemas.microsoft.com/office/powerpoint/2010/main" val="12915845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670" y="57150"/>
            <a:ext cx="9143999" cy="830997"/>
          </a:xfrm>
          <a:prstGeom prst="rect">
            <a:avLst/>
          </a:prstGeom>
          <a:noFill/>
        </p:spPr>
        <p:txBody>
          <a:bodyPr wrap="square" rtlCol="0">
            <a:spAutoFit/>
          </a:bodyPr>
          <a:lstStyle/>
          <a:p>
            <a:pPr algn="ctr"/>
            <a:r>
              <a:rPr lang="en-US" sz="1600" b="1" dirty="0" smtClean="0">
                <a:latin typeface="Verdana" pitchFamily="34" charset="0"/>
                <a:ea typeface="Verdana" pitchFamily="34" charset="0"/>
                <a:cs typeface="Verdana" pitchFamily="34" charset="0"/>
              </a:rPr>
              <a:t>Climate crop models do not account for a very large degree </a:t>
            </a:r>
          </a:p>
          <a:p>
            <a:pPr algn="ctr"/>
            <a:r>
              <a:rPr lang="en-US" sz="1600" b="1" dirty="0" smtClean="0">
                <a:latin typeface="Verdana" pitchFamily="34" charset="0"/>
                <a:ea typeface="Verdana" pitchFamily="34" charset="0"/>
                <a:cs typeface="Verdana" pitchFamily="34" charset="0"/>
              </a:rPr>
              <a:t>of  crop yield damage</a:t>
            </a:r>
          </a:p>
          <a:p>
            <a:pPr algn="ctr"/>
            <a:r>
              <a:rPr lang="en-US" sz="1600" b="1" dirty="0" smtClean="0">
                <a:latin typeface="Verdana" pitchFamily="34" charset="0"/>
                <a:ea typeface="Verdana" pitchFamily="34" charset="0"/>
                <a:cs typeface="Verdana" pitchFamily="34" charset="0"/>
              </a:rPr>
              <a:t> that will increase with the temperature</a:t>
            </a:r>
            <a:endParaRPr lang="en-US" sz="1600" b="1" dirty="0">
              <a:latin typeface="Verdana" pitchFamily="34" charset="0"/>
              <a:ea typeface="Verdana" pitchFamily="34" charset="0"/>
              <a:cs typeface="Verdana" pitchFamily="34" charset="0"/>
            </a:endParaRPr>
          </a:p>
        </p:txBody>
      </p:sp>
      <p:sp>
        <p:nvSpPr>
          <p:cNvPr id="4" name="Rectangle 3"/>
          <p:cNvSpPr/>
          <p:nvPr/>
        </p:nvSpPr>
        <p:spPr>
          <a:xfrm>
            <a:off x="-19050" y="1676400"/>
            <a:ext cx="9188012" cy="1938992"/>
          </a:xfrm>
          <a:prstGeom prst="rect">
            <a:avLst/>
          </a:prstGeom>
        </p:spPr>
        <p:txBody>
          <a:bodyPr wrap="square">
            <a:spAutoFit/>
          </a:bodyPr>
          <a:lstStyle/>
          <a:p>
            <a:r>
              <a:rPr lang="en-US" sz="2000" b="1" i="1" dirty="0">
                <a:latin typeface="Verdana" pitchFamily="34" charset="0"/>
                <a:ea typeface="Verdana" pitchFamily="34" charset="0"/>
                <a:cs typeface="Verdana" pitchFamily="34" charset="0"/>
              </a:rPr>
              <a:t>Crop model validation studies. </a:t>
            </a:r>
            <a:endParaRPr lang="en-US" sz="2000" b="1" i="1" dirty="0" smtClean="0">
              <a:latin typeface="Verdana" pitchFamily="34" charset="0"/>
              <a:ea typeface="Verdana" pitchFamily="34" charset="0"/>
              <a:cs typeface="Verdana" pitchFamily="34" charset="0"/>
            </a:endParaRPr>
          </a:p>
          <a:p>
            <a:endParaRPr lang="en-US" sz="2000" b="1" i="1" dirty="0" smtClean="0">
              <a:latin typeface="Verdana" pitchFamily="34" charset="0"/>
              <a:ea typeface="Verdana" pitchFamily="34" charset="0"/>
              <a:cs typeface="Verdana" pitchFamily="34" charset="0"/>
            </a:endParaRPr>
          </a:p>
          <a:p>
            <a:r>
              <a:rPr lang="en-US" sz="2000" i="1" dirty="0" smtClean="0">
                <a:latin typeface="Verdana" pitchFamily="34" charset="0"/>
                <a:ea typeface="Verdana" pitchFamily="34" charset="0"/>
                <a:cs typeface="Verdana" pitchFamily="34" charset="0"/>
              </a:rPr>
              <a:t>Many </a:t>
            </a:r>
            <a:r>
              <a:rPr lang="en-US" sz="2000" i="1" dirty="0">
                <a:latin typeface="Verdana" pitchFamily="34" charset="0"/>
                <a:ea typeface="Verdana" pitchFamily="34" charset="0"/>
                <a:cs typeface="Verdana" pitchFamily="34" charset="0"/>
              </a:rPr>
              <a:t>of the papers found in the systematic review were </a:t>
            </a:r>
            <a:r>
              <a:rPr lang="en-US" sz="2000" i="1" dirty="0" smtClean="0">
                <a:latin typeface="Verdana" pitchFamily="34" charset="0"/>
                <a:ea typeface="Verdana" pitchFamily="34" charset="0"/>
                <a:cs typeface="Verdana" pitchFamily="34" charset="0"/>
              </a:rPr>
              <a:t>actually studies </a:t>
            </a:r>
            <a:r>
              <a:rPr lang="en-US" sz="2000" i="1" dirty="0">
                <a:latin typeface="Verdana" pitchFamily="34" charset="0"/>
                <a:ea typeface="Verdana" pitchFamily="34" charset="0"/>
                <a:cs typeface="Verdana" pitchFamily="34" charset="0"/>
              </a:rPr>
              <a:t>to assess the suitability of specific crop growth models to predict yield response </a:t>
            </a:r>
            <a:r>
              <a:rPr lang="en-US" sz="2000" i="1" dirty="0" smtClean="0">
                <a:latin typeface="Verdana" pitchFamily="34" charset="0"/>
                <a:ea typeface="Verdana" pitchFamily="34" charset="0"/>
                <a:cs typeface="Verdana" pitchFamily="34" charset="0"/>
              </a:rPr>
              <a:t>under future </a:t>
            </a:r>
            <a:r>
              <a:rPr lang="en-US" sz="2000" i="1" dirty="0">
                <a:latin typeface="Verdana" pitchFamily="34" charset="0"/>
                <a:ea typeface="Verdana" pitchFamily="34" charset="0"/>
                <a:cs typeface="Verdana" pitchFamily="34" charset="0"/>
              </a:rPr>
              <a:t>conditions, rather than climate change impact studies per </a:t>
            </a:r>
            <a:r>
              <a:rPr lang="en-US" sz="2000" i="1" dirty="0" smtClean="0">
                <a:latin typeface="Verdana" pitchFamily="34" charset="0"/>
                <a:ea typeface="Verdana" pitchFamily="34" charset="0"/>
                <a:cs typeface="Verdana" pitchFamily="34" charset="0"/>
              </a:rPr>
              <a:t>se. </a:t>
            </a:r>
            <a:endParaRPr lang="en-US" sz="2000" i="1" dirty="0">
              <a:latin typeface="Verdana" pitchFamily="34" charset="0"/>
              <a:ea typeface="Verdana" pitchFamily="34" charset="0"/>
              <a:cs typeface="Verdana" pitchFamily="34" charset="0"/>
            </a:endParaRPr>
          </a:p>
        </p:txBody>
      </p:sp>
      <p:sp>
        <p:nvSpPr>
          <p:cNvPr id="5" name="Rectangle 4"/>
          <p:cNvSpPr/>
          <p:nvPr/>
        </p:nvSpPr>
        <p:spPr>
          <a:xfrm>
            <a:off x="-19050" y="4243684"/>
            <a:ext cx="8363323" cy="830997"/>
          </a:xfrm>
          <a:prstGeom prst="rect">
            <a:avLst/>
          </a:prstGeom>
        </p:spPr>
        <p:txBody>
          <a:bodyPr wrap="square">
            <a:spAutoFit/>
          </a:bodyPr>
          <a:lstStyle/>
          <a:p>
            <a:r>
              <a:rPr lang="en-US" sz="1600" dirty="0">
                <a:latin typeface="Verdana" pitchFamily="34" charset="0"/>
                <a:ea typeface="Verdana" pitchFamily="34" charset="0"/>
                <a:cs typeface="Verdana" pitchFamily="34" charset="0"/>
              </a:rPr>
              <a:t>Climate change impacts on crop productivity in Africa and South Asia</a:t>
            </a:r>
          </a:p>
          <a:p>
            <a:r>
              <a:rPr lang="fr-FR" sz="1600" dirty="0" smtClean="0">
                <a:latin typeface="Verdana" pitchFamily="34" charset="0"/>
                <a:ea typeface="Verdana" pitchFamily="34" charset="0"/>
                <a:cs typeface="Verdana" pitchFamily="34" charset="0"/>
              </a:rPr>
              <a:t>2012 </a:t>
            </a:r>
            <a:r>
              <a:rPr lang="fr-FR" sz="1600" dirty="0">
                <a:latin typeface="Verdana" pitchFamily="34" charset="0"/>
                <a:ea typeface="Verdana" pitchFamily="34" charset="0"/>
                <a:cs typeface="Verdana" pitchFamily="34" charset="0"/>
              </a:rPr>
              <a:t>Environ. Res. Lett. 7 </a:t>
            </a:r>
            <a:r>
              <a:rPr lang="fr-FR" sz="1600" dirty="0" smtClean="0">
                <a:latin typeface="Verdana" pitchFamily="34" charset="0"/>
                <a:ea typeface="Verdana" pitchFamily="34" charset="0"/>
                <a:cs typeface="Verdana" pitchFamily="34" charset="0"/>
              </a:rPr>
              <a:t>034032  </a:t>
            </a:r>
            <a:r>
              <a:rPr lang="en-US" sz="1600" dirty="0" smtClean="0">
                <a:latin typeface="Verdana" pitchFamily="34" charset="0"/>
                <a:ea typeface="Verdana" pitchFamily="34" charset="0"/>
                <a:cs typeface="Verdana" pitchFamily="34" charset="0"/>
              </a:rPr>
              <a:t>J. Knox.  T. Hess, A.  Daccache, T. Wheeler Sept. 2012</a:t>
            </a:r>
            <a:endParaRPr lang="en-US" sz="16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4960052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28" y="1143000"/>
            <a:ext cx="9146628" cy="2985433"/>
          </a:xfrm>
          <a:prstGeom prst="rect">
            <a:avLst/>
          </a:prstGeom>
          <a:noFill/>
        </p:spPr>
        <p:txBody>
          <a:bodyPr wrap="square" rtlCol="0">
            <a:spAutoFit/>
          </a:bodyPr>
          <a:lstStyle/>
          <a:p>
            <a:r>
              <a:rPr lang="en-US" b="1" dirty="0" smtClean="0">
                <a:latin typeface="Verdana" pitchFamily="34" charset="0"/>
                <a:ea typeface="Verdana" pitchFamily="34" charset="0"/>
                <a:cs typeface="Verdana" pitchFamily="34" charset="0"/>
              </a:rPr>
              <a:t>S.E. Asia  </a:t>
            </a:r>
            <a:r>
              <a:rPr lang="en-US" b="1" i="1" dirty="0" smtClean="0">
                <a:latin typeface="Verdana" pitchFamily="34" charset="0"/>
                <a:ea typeface="Verdana" pitchFamily="34" charset="0"/>
                <a:cs typeface="Verdana" pitchFamily="34" charset="0"/>
              </a:rPr>
              <a:t>Significant </a:t>
            </a:r>
            <a:r>
              <a:rPr lang="en-US" b="1" i="1" dirty="0">
                <a:latin typeface="Verdana" pitchFamily="34" charset="0"/>
                <a:ea typeface="Verdana" pitchFamily="34" charset="0"/>
                <a:cs typeface="Verdana" pitchFamily="34" charset="0"/>
              </a:rPr>
              <a:t>changes in precipitation and temperature may </a:t>
            </a:r>
            <a:r>
              <a:rPr lang="en-US" b="1" i="1" dirty="0" smtClean="0">
                <a:latin typeface="Verdana" pitchFamily="34" charset="0"/>
                <a:ea typeface="Verdana" pitchFamily="34" charset="0"/>
                <a:cs typeface="Verdana" pitchFamily="34" charset="0"/>
              </a:rPr>
              <a:t>induce higher </a:t>
            </a:r>
            <a:r>
              <a:rPr lang="en-US" b="1" i="1" dirty="0">
                <a:latin typeface="Verdana" pitchFamily="34" charset="0"/>
                <a:ea typeface="Verdana" pitchFamily="34" charset="0"/>
                <a:cs typeface="Verdana" pitchFamily="34" charset="0"/>
              </a:rPr>
              <a:t>agricultural </a:t>
            </a:r>
            <a:r>
              <a:rPr lang="en-US" b="1" i="1" dirty="0" smtClean="0">
                <a:latin typeface="Verdana" pitchFamily="34" charset="0"/>
                <a:ea typeface="Verdana" pitchFamily="34" charset="0"/>
                <a:cs typeface="Verdana" pitchFamily="34" charset="0"/>
              </a:rPr>
              <a:t>yields</a:t>
            </a:r>
            <a:r>
              <a:rPr lang="en-US" b="1" dirty="0" smtClean="0">
                <a:latin typeface="Verdana" pitchFamily="34" charset="0"/>
                <a:ea typeface="Verdana" pitchFamily="34" charset="0"/>
                <a:cs typeface="Verdana" pitchFamily="34" charset="0"/>
              </a:rPr>
              <a:t>.  (To 2050 )</a:t>
            </a:r>
          </a:p>
          <a:p>
            <a:endParaRPr lang="en-US" b="1" dirty="0" smtClean="0">
              <a:latin typeface="Verdana" pitchFamily="34" charset="0"/>
              <a:ea typeface="Verdana" pitchFamily="34" charset="0"/>
              <a:cs typeface="Verdana" pitchFamily="34" charset="0"/>
            </a:endParaRPr>
          </a:p>
          <a:p>
            <a:endParaRPr lang="en-US" b="1" dirty="0" smtClean="0">
              <a:latin typeface="Verdana" pitchFamily="34" charset="0"/>
              <a:ea typeface="Verdana" pitchFamily="34" charset="0"/>
              <a:cs typeface="Verdana" pitchFamily="34" charset="0"/>
            </a:endParaRPr>
          </a:p>
          <a:p>
            <a:r>
              <a:rPr lang="en-US" b="1" dirty="0" smtClean="0">
                <a:latin typeface="Verdana" pitchFamily="34" charset="0"/>
                <a:ea typeface="Verdana" pitchFamily="34" charset="0"/>
                <a:cs typeface="Verdana" pitchFamily="34" charset="0"/>
              </a:rPr>
              <a:t>International Water Institute</a:t>
            </a:r>
            <a:endParaRPr lang="en-US" b="1" dirty="0">
              <a:latin typeface="Verdana" pitchFamily="34" charset="0"/>
              <a:ea typeface="Verdana" pitchFamily="34" charset="0"/>
              <a:cs typeface="Verdana" pitchFamily="34" charset="0"/>
            </a:endParaRPr>
          </a:p>
          <a:p>
            <a:r>
              <a:rPr lang="en-US" sz="1400" b="1" dirty="0" smtClean="0">
                <a:latin typeface="Verdana" pitchFamily="34" charset="0"/>
                <a:ea typeface="Verdana" pitchFamily="34" charset="0"/>
                <a:cs typeface="Verdana" pitchFamily="34" charset="0"/>
              </a:rPr>
              <a:t>Multi year variability or unidirectional Trends.</a:t>
            </a:r>
          </a:p>
          <a:p>
            <a:r>
              <a:rPr lang="en-US" sz="1400" b="1" dirty="0" smtClean="0">
                <a:latin typeface="Verdana" pitchFamily="34" charset="0"/>
                <a:ea typeface="Verdana" pitchFamily="34" charset="0"/>
                <a:cs typeface="Verdana" pitchFamily="34" charset="0"/>
              </a:rPr>
              <a:t>Mapping long-term precipitation and temperature changes  in continental South East Asia,  G Lacombe et al</a:t>
            </a:r>
            <a:r>
              <a:rPr lang="en-US" sz="1400" b="1" dirty="0">
                <a:latin typeface="Verdana" pitchFamily="34" charset="0"/>
                <a:ea typeface="Verdana" pitchFamily="34" charset="0"/>
                <a:cs typeface="Verdana" pitchFamily="34" charset="0"/>
              </a:rPr>
              <a:t>. CLIMATIC </a:t>
            </a:r>
            <a:r>
              <a:rPr lang="en-US" sz="1400" b="1" dirty="0" smtClean="0">
                <a:latin typeface="Verdana" pitchFamily="34" charset="0"/>
                <a:ea typeface="Verdana" pitchFamily="34" charset="0"/>
                <a:cs typeface="Verdana" pitchFamily="34" charset="0"/>
              </a:rPr>
              <a:t>CHANGE Volume </a:t>
            </a:r>
            <a:r>
              <a:rPr lang="en-US" sz="1400" b="1" dirty="0">
                <a:latin typeface="Verdana" pitchFamily="34" charset="0"/>
                <a:ea typeface="Verdana" pitchFamily="34" charset="0"/>
                <a:cs typeface="Verdana" pitchFamily="34" charset="0"/>
              </a:rPr>
              <a:t>113, Number 2 (2012</a:t>
            </a:r>
            <a:r>
              <a:rPr lang="en-US" sz="1400" b="1" dirty="0" smtClean="0">
                <a:latin typeface="Verdana" pitchFamily="34" charset="0"/>
                <a:ea typeface="Verdana" pitchFamily="34" charset="0"/>
                <a:cs typeface="Verdana" pitchFamily="34" charset="0"/>
              </a:rPr>
              <a:t>)</a:t>
            </a:r>
          </a:p>
          <a:p>
            <a:endParaRPr lang="en-US" sz="1400" b="1" dirty="0">
              <a:latin typeface="Verdana" pitchFamily="34" charset="0"/>
              <a:ea typeface="Verdana" pitchFamily="34" charset="0"/>
              <a:cs typeface="Verdana" pitchFamily="34" charset="0"/>
            </a:endParaRPr>
          </a:p>
          <a:p>
            <a:endParaRPr lang="en-US" sz="1400" b="1" dirty="0">
              <a:latin typeface="Verdana" pitchFamily="34" charset="0"/>
              <a:ea typeface="Verdana" pitchFamily="34" charset="0"/>
              <a:cs typeface="Verdana" pitchFamily="34" charset="0"/>
            </a:endParaRPr>
          </a:p>
          <a:p>
            <a:endParaRPr lang="en-US" sz="1400" b="1" dirty="0" smtClean="0">
              <a:latin typeface="Verdana" pitchFamily="34" charset="0"/>
              <a:ea typeface="Verdana" pitchFamily="34" charset="0"/>
              <a:cs typeface="Verdana" pitchFamily="34" charset="0"/>
            </a:endParaRPr>
          </a:p>
          <a:p>
            <a:endParaRPr lang="en-US" sz="1400" b="1" dirty="0">
              <a:latin typeface="Verdana" pitchFamily="34" charset="0"/>
              <a:ea typeface="Verdana" pitchFamily="34" charset="0"/>
              <a:cs typeface="Verdana" pitchFamily="34"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41301" r="53794" b="24825"/>
          <a:stretch/>
        </p:blipFill>
        <p:spPr>
          <a:xfrm>
            <a:off x="3033771" y="4747416"/>
            <a:ext cx="3561462" cy="1958183"/>
          </a:xfrm>
          <a:prstGeom prst="rect">
            <a:avLst/>
          </a:prstGeom>
          <a:ln w="57150">
            <a:solidFill>
              <a:srgbClr val="FF0000"/>
            </a:solidFill>
          </a:ln>
        </p:spPr>
      </p:pic>
      <p:sp>
        <p:nvSpPr>
          <p:cNvPr id="8" name="Rectangle 7"/>
          <p:cNvSpPr/>
          <p:nvPr/>
        </p:nvSpPr>
        <p:spPr>
          <a:xfrm>
            <a:off x="3049537" y="5513683"/>
            <a:ext cx="2035934" cy="1806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a:off x="2133600" y="6248400"/>
            <a:ext cx="762000" cy="3048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58819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7150"/>
            <a:ext cx="8686800" cy="2062103"/>
          </a:xfrm>
          <a:prstGeom prst="rect">
            <a:avLst/>
          </a:prstGeom>
          <a:noFill/>
        </p:spPr>
        <p:txBody>
          <a:bodyPr wrap="square" rtlCol="0">
            <a:spAutoFit/>
          </a:bodyPr>
          <a:lstStyle/>
          <a:p>
            <a:pPr algn="ctr"/>
            <a:r>
              <a:rPr lang="en-US" sz="3200" b="1" dirty="0" smtClean="0">
                <a:latin typeface="Verdana"/>
                <a:ea typeface="Verdana" pitchFamily="34" charset="0"/>
                <a:cs typeface="Verdana"/>
              </a:rPr>
              <a:t>We are committed to much </a:t>
            </a:r>
          </a:p>
          <a:p>
            <a:pPr algn="ctr"/>
            <a:r>
              <a:rPr lang="en-US" sz="3200" b="1" dirty="0" smtClean="0">
                <a:latin typeface="Verdana"/>
                <a:ea typeface="Verdana" pitchFamily="34" charset="0"/>
                <a:cs typeface="Verdana"/>
              </a:rPr>
              <a:t>greater global warming </a:t>
            </a:r>
          </a:p>
          <a:p>
            <a:pPr algn="ctr"/>
            <a:r>
              <a:rPr lang="en-US" sz="3200" b="1" dirty="0" smtClean="0">
                <a:latin typeface="Verdana"/>
                <a:ea typeface="Verdana" pitchFamily="34" charset="0"/>
                <a:cs typeface="Verdana"/>
              </a:rPr>
              <a:t>than today’s 0.8°C </a:t>
            </a:r>
          </a:p>
          <a:p>
            <a:pPr algn="ctr"/>
            <a:r>
              <a:rPr lang="en-US" sz="2800" dirty="0" smtClean="0">
                <a:latin typeface="Verdana"/>
                <a:ea typeface="Verdana" pitchFamily="34" charset="0"/>
                <a:cs typeface="Verdana"/>
              </a:rPr>
              <a:t>(only to 2100).</a:t>
            </a:r>
          </a:p>
        </p:txBody>
      </p:sp>
      <p:sp>
        <p:nvSpPr>
          <p:cNvPr id="4" name="Right Arrow 3"/>
          <p:cNvSpPr/>
          <p:nvPr/>
        </p:nvSpPr>
        <p:spPr>
          <a:xfrm>
            <a:off x="66675" y="-762000"/>
            <a:ext cx="590550" cy="533400"/>
          </a:xfrm>
          <a:prstGeom prst="rightArrow">
            <a:avLst>
              <a:gd name="adj1" fmla="val 50000"/>
              <a:gd name="adj2" fmla="val 41133"/>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61950" y="2215752"/>
            <a:ext cx="8763000" cy="4062651"/>
          </a:xfrm>
          <a:prstGeom prst="rect">
            <a:avLst/>
          </a:prstGeom>
          <a:noFill/>
        </p:spPr>
        <p:txBody>
          <a:bodyPr wrap="square" rtlCol="0">
            <a:spAutoFit/>
          </a:bodyPr>
          <a:lstStyle/>
          <a:p>
            <a:r>
              <a:rPr lang="en-US" sz="2400" b="1" dirty="0" smtClean="0">
                <a:latin typeface="Verdana"/>
                <a:ea typeface="Verdana" pitchFamily="34" charset="0"/>
                <a:cs typeface="Verdana"/>
              </a:rPr>
              <a:t>1. Climate system science      	3.0°C - 4.0°C</a:t>
            </a:r>
          </a:p>
          <a:p>
            <a:r>
              <a:rPr lang="en-US" sz="2400" b="1" dirty="0" smtClean="0">
                <a:latin typeface="Verdana"/>
                <a:ea typeface="Verdana" pitchFamily="34" charset="0"/>
                <a:cs typeface="Verdana"/>
              </a:rPr>
              <a:t>	</a:t>
            </a:r>
            <a:r>
              <a:rPr lang="en-US" sz="2400" dirty="0" smtClean="0">
                <a:latin typeface="Verdana"/>
                <a:ea typeface="Verdana" pitchFamily="34" charset="0"/>
                <a:cs typeface="Verdana"/>
              </a:rPr>
              <a:t>(IPCC, NRC,)</a:t>
            </a:r>
          </a:p>
          <a:p>
            <a:endParaRPr lang="en-US" sz="2400" b="1" dirty="0" smtClean="0">
              <a:latin typeface="Verdana"/>
              <a:ea typeface="Verdana" pitchFamily="34" charset="0"/>
              <a:cs typeface="Verdana"/>
            </a:endParaRPr>
          </a:p>
          <a:p>
            <a:r>
              <a:rPr lang="en-US" sz="2400" b="1" dirty="0" smtClean="0">
                <a:latin typeface="Verdana"/>
                <a:ea typeface="Verdana" pitchFamily="34" charset="0"/>
                <a:cs typeface="Verdana"/>
              </a:rPr>
              <a:t>2. Policy                               	4.4°C - &gt;7.0°C</a:t>
            </a:r>
          </a:p>
          <a:p>
            <a:r>
              <a:rPr lang="en-US" sz="2400" b="1" dirty="0" smtClean="0">
                <a:latin typeface="Verdana"/>
                <a:ea typeface="Verdana" pitchFamily="34" charset="0"/>
                <a:cs typeface="Verdana"/>
              </a:rPr>
              <a:t> 	</a:t>
            </a:r>
            <a:r>
              <a:rPr lang="en-US" dirty="0" smtClean="0">
                <a:latin typeface="Verdana"/>
                <a:ea typeface="Verdana" pitchFamily="34" charset="0"/>
                <a:cs typeface="Verdana"/>
              </a:rPr>
              <a:t>(Climate Interactive, 2012)</a:t>
            </a:r>
          </a:p>
          <a:p>
            <a:endParaRPr lang="en-US" sz="2400" b="1" dirty="0" smtClean="0">
              <a:latin typeface="Verdana"/>
              <a:ea typeface="Verdana" pitchFamily="34" charset="0"/>
              <a:cs typeface="Verdana"/>
            </a:endParaRPr>
          </a:p>
          <a:p>
            <a:r>
              <a:rPr lang="en-US" sz="2400" b="1" dirty="0" smtClean="0">
                <a:latin typeface="Verdana"/>
                <a:ea typeface="Verdana" pitchFamily="34" charset="0"/>
                <a:cs typeface="Verdana"/>
              </a:rPr>
              <a:t>3. Global emissions </a:t>
            </a:r>
            <a:r>
              <a:rPr lang="en-US" sz="2400" b="1" dirty="0">
                <a:latin typeface="Verdana"/>
                <a:ea typeface="Verdana" pitchFamily="34" charset="0"/>
                <a:cs typeface="Verdana"/>
              </a:rPr>
              <a:t> </a:t>
            </a:r>
            <a:r>
              <a:rPr lang="en-US" sz="2400" b="1" dirty="0" smtClean="0">
                <a:latin typeface="Verdana"/>
                <a:ea typeface="Verdana" pitchFamily="34" charset="0"/>
                <a:cs typeface="Verdana"/>
              </a:rPr>
              <a:t>                   6.0°C - &gt;7.0°C</a:t>
            </a:r>
          </a:p>
          <a:p>
            <a:r>
              <a:rPr lang="en-US" dirty="0" smtClean="0">
                <a:latin typeface="Verdana"/>
                <a:ea typeface="Verdana" pitchFamily="34" charset="0"/>
                <a:cs typeface="Verdana"/>
              </a:rPr>
              <a:t>	</a:t>
            </a:r>
            <a:r>
              <a:rPr lang="en-US" sz="1400" dirty="0" smtClean="0">
                <a:latin typeface="Verdana"/>
                <a:ea typeface="Verdana" pitchFamily="34" charset="0"/>
                <a:cs typeface="Verdana"/>
              </a:rPr>
              <a:t>(International Energy Agency, </a:t>
            </a:r>
            <a:r>
              <a:rPr lang="en-US" sz="1400" i="1" dirty="0" smtClean="0">
                <a:latin typeface="Verdana"/>
                <a:ea typeface="Verdana" pitchFamily="34" charset="0"/>
                <a:cs typeface="Verdana"/>
              </a:rPr>
              <a:t>World Energy Outlook</a:t>
            </a:r>
            <a:r>
              <a:rPr lang="en-US" sz="1400" dirty="0" smtClean="0">
                <a:latin typeface="Verdana"/>
                <a:ea typeface="Verdana" pitchFamily="34" charset="0"/>
                <a:cs typeface="Verdana"/>
              </a:rPr>
              <a:t>, 2011) </a:t>
            </a:r>
          </a:p>
          <a:p>
            <a:endParaRPr lang="en-US" dirty="0" smtClean="0">
              <a:latin typeface="Verdana"/>
              <a:ea typeface="Verdana" pitchFamily="34" charset="0"/>
              <a:cs typeface="Verdana"/>
            </a:endParaRPr>
          </a:p>
          <a:p>
            <a:r>
              <a:rPr lang="fr-FR" b="1" dirty="0" smtClean="0">
                <a:latin typeface="Verdana"/>
                <a:ea typeface="Verdana" pitchFamily="34" charset="0"/>
                <a:cs typeface="Verdana"/>
              </a:rPr>
              <a:t>4. To limit</a:t>
            </a:r>
            <a:r>
              <a:rPr lang="fr-FR" b="1" dirty="0">
                <a:latin typeface="Verdana"/>
                <a:ea typeface="Verdana" pitchFamily="34" charset="0"/>
                <a:cs typeface="Verdana"/>
              </a:rPr>
              <a:t> </a:t>
            </a:r>
            <a:r>
              <a:rPr lang="fr-FR" b="1" dirty="0" smtClean="0">
                <a:latin typeface="Verdana"/>
                <a:ea typeface="Verdana" pitchFamily="34" charset="0"/>
                <a:cs typeface="Verdana"/>
              </a:rPr>
              <a:t>warming takes zero industrial carbon emissions</a:t>
            </a:r>
          </a:p>
          <a:p>
            <a:r>
              <a:rPr lang="fr-FR" dirty="0" smtClean="0">
                <a:latin typeface="Verdana"/>
                <a:ea typeface="Verdana" pitchFamily="34" charset="0"/>
                <a:cs typeface="Verdana"/>
              </a:rPr>
              <a:t> 	</a:t>
            </a:r>
            <a:r>
              <a:rPr lang="fr-FR" sz="1400" dirty="0" smtClean="0">
                <a:latin typeface="Verdana"/>
                <a:ea typeface="Verdana" pitchFamily="34" charset="0"/>
                <a:cs typeface="Verdana"/>
              </a:rPr>
              <a:t>(www.onlyzerocarbon.org)</a:t>
            </a:r>
            <a:endParaRPr lang="en-US" sz="1400" dirty="0" smtClean="0">
              <a:latin typeface="Verdana"/>
              <a:ea typeface="Verdana" pitchFamily="34" charset="0"/>
              <a:cs typeface="Verdana"/>
            </a:endParaRPr>
          </a:p>
          <a:p>
            <a:endParaRPr lang="en-US" dirty="0"/>
          </a:p>
        </p:txBody>
      </p:sp>
      <p:sp>
        <p:nvSpPr>
          <p:cNvPr id="3" name="Rectangle 2"/>
          <p:cNvSpPr/>
          <p:nvPr/>
        </p:nvSpPr>
        <p:spPr>
          <a:xfrm>
            <a:off x="2286000" y="6075581"/>
            <a:ext cx="4572000" cy="646331"/>
          </a:xfrm>
          <a:prstGeom prst="rect">
            <a:avLst/>
          </a:prstGeom>
        </p:spPr>
        <p:txBody>
          <a:bodyPr>
            <a:spAutoFit/>
          </a:bodyPr>
          <a:lstStyle/>
          <a:p>
            <a:pPr algn="ctr"/>
            <a:r>
              <a:rPr lang="en-US" b="1" dirty="0">
                <a:latin typeface="Verdana" pitchFamily="34" charset="0"/>
                <a:ea typeface="Verdana" pitchFamily="34" charset="0"/>
                <a:cs typeface="Verdana" pitchFamily="34" charset="0"/>
              </a:rPr>
              <a:t>Warming lasts &gt;1000 years </a:t>
            </a:r>
          </a:p>
          <a:p>
            <a:pPr algn="ctr"/>
            <a:r>
              <a:rPr lang="en-US" dirty="0">
                <a:latin typeface="Verdana" pitchFamily="34" charset="0"/>
                <a:ea typeface="Verdana" pitchFamily="34" charset="0"/>
                <a:cs typeface="Verdana" pitchFamily="34" charset="0"/>
              </a:rPr>
              <a:t>(S. Solomon, 2009)</a:t>
            </a:r>
          </a:p>
        </p:txBody>
      </p:sp>
      <p:sp>
        <p:nvSpPr>
          <p:cNvPr id="6" name="Rectangle 5"/>
          <p:cNvSpPr/>
          <p:nvPr/>
        </p:nvSpPr>
        <p:spPr>
          <a:xfrm>
            <a:off x="361950" y="3146880"/>
            <a:ext cx="8248650" cy="108114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1950" y="4343400"/>
            <a:ext cx="8324850" cy="251460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61950" y="2119253"/>
            <a:ext cx="8324850" cy="852547"/>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1"/>
            <a:ext cx="9144000" cy="2119252"/>
          </a:xfrm>
          <a:prstGeom prst="rect">
            <a:avLst/>
          </a:prstGeom>
          <a:solidFill>
            <a:schemeClr val="tx2">
              <a:lumMod val="20000"/>
              <a:lumOff val="8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242878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 y="228600"/>
            <a:ext cx="9144000" cy="830997"/>
          </a:xfrm>
          <a:prstGeom prst="rect">
            <a:avLst/>
          </a:prstGeom>
          <a:noFill/>
        </p:spPr>
        <p:txBody>
          <a:bodyPr wrap="square" rtlCol="0">
            <a:spAutoFit/>
          </a:bodyPr>
          <a:lstStyle/>
          <a:p>
            <a:r>
              <a:rPr lang="en-US" sz="2400" b="1" dirty="0" smtClean="0">
                <a:latin typeface="Verdana" pitchFamily="34" charset="0"/>
                <a:ea typeface="Verdana" pitchFamily="34" charset="0"/>
                <a:cs typeface="Verdana" pitchFamily="34" charset="0"/>
              </a:rPr>
              <a:t>Must assume climate sensitivity is at the high end of the IPCC truncated upper range 4.5</a:t>
            </a:r>
            <a:r>
              <a:rPr lang="en-US" sz="2400" b="1" dirty="0" smtClean="0">
                <a:latin typeface="Calibri"/>
                <a:ea typeface="Verdana" pitchFamily="34" charset="0"/>
                <a:cs typeface="Calibri"/>
              </a:rPr>
              <a:t>°</a:t>
            </a:r>
            <a:r>
              <a:rPr lang="en-US" sz="2400" b="1" dirty="0" smtClean="0">
                <a:latin typeface="Verdana" pitchFamily="34" charset="0"/>
                <a:ea typeface="Verdana" pitchFamily="34" charset="0"/>
                <a:cs typeface="Verdana" pitchFamily="34" charset="0"/>
              </a:rPr>
              <a:t>C.  </a:t>
            </a:r>
            <a:endParaRPr lang="en-US" sz="2400" b="1" dirty="0">
              <a:latin typeface="Verdana" pitchFamily="34" charset="0"/>
              <a:ea typeface="Verdana" pitchFamily="34" charset="0"/>
              <a:cs typeface="Verdana" pitchFamily="34" charset="0"/>
            </a:endParaRPr>
          </a:p>
        </p:txBody>
      </p:sp>
      <p:sp>
        <p:nvSpPr>
          <p:cNvPr id="3" name="TextBox 2"/>
          <p:cNvSpPr txBox="1"/>
          <p:nvPr/>
        </p:nvSpPr>
        <p:spPr>
          <a:xfrm>
            <a:off x="-38100" y="1809184"/>
            <a:ext cx="2857500" cy="1323439"/>
          </a:xfrm>
          <a:prstGeom prst="rect">
            <a:avLst/>
          </a:prstGeom>
          <a:noFill/>
        </p:spPr>
        <p:txBody>
          <a:bodyPr wrap="square" rtlCol="0">
            <a:spAutoFit/>
          </a:bodyPr>
          <a:lstStyle/>
          <a:p>
            <a:r>
              <a:rPr lang="en-US" sz="1600" dirty="0">
                <a:latin typeface="Verdana" pitchFamily="34" charset="0"/>
                <a:ea typeface="Verdana" pitchFamily="34" charset="0"/>
                <a:cs typeface="Verdana" pitchFamily="34" charset="0"/>
              </a:rPr>
              <a:t>A Less Cloudy Future: The Role of Subtropical Subsidence in Climate </a:t>
            </a:r>
            <a:r>
              <a:rPr lang="en-US" sz="1600" dirty="0" smtClean="0">
                <a:latin typeface="Verdana" pitchFamily="34" charset="0"/>
                <a:ea typeface="Verdana" pitchFamily="34" charset="0"/>
                <a:cs typeface="Verdana" pitchFamily="34" charset="0"/>
              </a:rPr>
              <a:t>Sensitivity . </a:t>
            </a:r>
            <a:r>
              <a:rPr lang="en-US" sz="1600" dirty="0">
                <a:latin typeface="Verdana" pitchFamily="34" charset="0"/>
                <a:ea typeface="Verdana" pitchFamily="34" charset="0"/>
                <a:cs typeface="Verdana" pitchFamily="34" charset="0"/>
              </a:rPr>
              <a:t>Fasullo </a:t>
            </a:r>
            <a:r>
              <a:rPr lang="en-US" sz="1600" dirty="0" smtClean="0">
                <a:latin typeface="Verdana" pitchFamily="34" charset="0"/>
                <a:ea typeface="Verdana" pitchFamily="34" charset="0"/>
                <a:cs typeface="Verdana" pitchFamily="34" charset="0"/>
              </a:rPr>
              <a:t> K. Trenberth Science 2012</a:t>
            </a:r>
            <a:endParaRPr lang="en-US" sz="1600" dirty="0">
              <a:latin typeface="Verdana" pitchFamily="34" charset="0"/>
              <a:ea typeface="Verdana" pitchFamily="34" charset="0"/>
              <a:cs typeface="Verdana" pitchFamily="34" charset="0"/>
            </a:endParaRPr>
          </a:p>
        </p:txBody>
      </p:sp>
      <p:sp>
        <p:nvSpPr>
          <p:cNvPr id="4" name="TextBox 3"/>
          <p:cNvSpPr txBox="1"/>
          <p:nvPr/>
        </p:nvSpPr>
        <p:spPr>
          <a:xfrm>
            <a:off x="-19050" y="3429000"/>
            <a:ext cx="2838450" cy="1384995"/>
          </a:xfrm>
          <a:prstGeom prst="rect">
            <a:avLst/>
          </a:prstGeom>
          <a:noFill/>
        </p:spPr>
        <p:txBody>
          <a:bodyPr wrap="square" rtlCol="0">
            <a:spAutoFit/>
          </a:bodyPr>
          <a:lstStyle/>
          <a:p>
            <a:r>
              <a:rPr lang="en-US" sz="1400" dirty="0">
                <a:latin typeface="Verdana" pitchFamily="34" charset="0"/>
                <a:ea typeface="Verdana" pitchFamily="34" charset="0"/>
                <a:cs typeface="Verdana" pitchFamily="34" charset="0"/>
              </a:rPr>
              <a:t>The Impact of Global Warming on Marine Boundary Layer Clouds</a:t>
            </a:r>
          </a:p>
          <a:p>
            <a:r>
              <a:rPr lang="en-US" sz="1400" dirty="0">
                <a:latin typeface="Verdana" pitchFamily="34" charset="0"/>
                <a:ea typeface="Verdana" pitchFamily="34" charset="0"/>
                <a:cs typeface="Verdana" pitchFamily="34" charset="0"/>
              </a:rPr>
              <a:t>over the Eastern Pacific—A Regional Model </a:t>
            </a:r>
            <a:r>
              <a:rPr lang="en-US" sz="1400" dirty="0" smtClean="0">
                <a:latin typeface="Verdana" pitchFamily="34" charset="0"/>
                <a:ea typeface="Verdana" pitchFamily="34" charset="0"/>
                <a:cs typeface="Verdana" pitchFamily="34" charset="0"/>
              </a:rPr>
              <a:t>Study A. LAUER Climate  2010</a:t>
            </a:r>
            <a:endParaRPr lang="en-US" sz="1400" dirty="0">
              <a:latin typeface="Verdana" pitchFamily="34" charset="0"/>
              <a:ea typeface="Verdana" pitchFamily="34" charset="0"/>
              <a:cs typeface="Verdana" pitchFamily="34" charset="0"/>
            </a:endParaRPr>
          </a:p>
        </p:txBody>
      </p:sp>
      <p:pic>
        <p:nvPicPr>
          <p:cNvPr id="2050" name="Picture 2" descr="http://www.skepticalscience.com/pics/uncertainty_sensitivit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299020"/>
            <a:ext cx="5715000" cy="51038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824984" y="2590800"/>
            <a:ext cx="723900" cy="3040141"/>
          </a:xfrm>
          <a:prstGeom prst="rect">
            <a:avLst/>
          </a:prstGeom>
          <a:solidFill>
            <a:srgbClr val="FF00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flipV="1">
            <a:off x="5570220" y="4895660"/>
            <a:ext cx="0" cy="7352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84703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569660"/>
          </a:xfrm>
          <a:prstGeom prst="rect">
            <a:avLst/>
          </a:prstGeom>
          <a:noFill/>
        </p:spPr>
        <p:txBody>
          <a:bodyPr wrap="square" rtlCol="0">
            <a:spAutoFit/>
          </a:bodyPr>
          <a:lstStyle/>
          <a:p>
            <a:pPr algn="ctr"/>
            <a:r>
              <a:rPr lang="en-US" sz="3200" b="1" dirty="0" smtClean="0">
                <a:latin typeface="Verdana"/>
                <a:cs typeface="Verdana"/>
              </a:rPr>
              <a:t>Unavoidable Global Warming</a:t>
            </a:r>
          </a:p>
          <a:p>
            <a:pPr algn="ctr"/>
            <a:r>
              <a:rPr lang="en-US" sz="3200" b="1" dirty="0" smtClean="0">
                <a:latin typeface="Verdana"/>
                <a:cs typeface="Verdana"/>
              </a:rPr>
              <a:t>from All Sources of Definite Additional Temperature Increase by 2100 </a:t>
            </a:r>
            <a:endParaRPr lang="en-US" sz="3200" b="1" dirty="0">
              <a:latin typeface="Verdana"/>
              <a:cs typeface="Verdana"/>
            </a:endParaRPr>
          </a:p>
        </p:txBody>
      </p:sp>
      <p:graphicFrame>
        <p:nvGraphicFramePr>
          <p:cNvPr id="102407" name="Object 7"/>
          <p:cNvGraphicFramePr>
            <a:graphicFrameLocks noChangeAspect="1"/>
          </p:cNvGraphicFramePr>
          <p:nvPr>
            <p:extLst>
              <p:ext uri="{D42A27DB-BD31-4B8C-83A1-F6EECF244321}">
                <p14:modId xmlns:p14="http://schemas.microsoft.com/office/powerpoint/2010/main" val="1590654453"/>
              </p:ext>
            </p:extLst>
          </p:nvPr>
        </p:nvGraphicFramePr>
        <p:xfrm>
          <a:off x="304800" y="1981200"/>
          <a:ext cx="6375400" cy="4546600"/>
        </p:xfrm>
        <a:graphic>
          <a:graphicData uri="http://schemas.openxmlformats.org/presentationml/2006/ole">
            <mc:AlternateContent xmlns:mc="http://schemas.openxmlformats.org/markup-compatibility/2006">
              <mc:Choice xmlns:v="urn:schemas-microsoft-com:vml" Requires="v">
                <p:oleObj spid="_x0000_s102438" name="Document" r:id="rId3" imgW="6375400" imgH="4241800" progId="Word.Document.12">
                  <p:link updateAutomatic="1"/>
                </p:oleObj>
              </mc:Choice>
              <mc:Fallback>
                <p:oleObj name="Document" r:id="rId3" imgW="6375400" imgH="4241800" progId="Word.Document.12">
                  <p:link updateAutomatic="1"/>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981200"/>
                        <a:ext cx="6375400" cy="454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11" name="Picture 2" descr="C:\Users\peter\Desktop\climate\IPC comit.g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898" t="-1" r="10319" b="6213"/>
          <a:stretch/>
        </p:blipFill>
        <p:spPr bwMode="auto">
          <a:xfrm>
            <a:off x="6947468" y="2209800"/>
            <a:ext cx="1967932" cy="1756384"/>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206" t="9510" r="5906" b="7483"/>
          <a:stretch/>
        </p:blipFill>
        <p:spPr bwMode="auto">
          <a:xfrm>
            <a:off x="6934200" y="4572000"/>
            <a:ext cx="2003379" cy="148675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9386</TotalTime>
  <Words>3753</Words>
  <Application>Microsoft Office PowerPoint</Application>
  <PresentationFormat>On-screen Show (4:3)</PresentationFormat>
  <Paragraphs>859</Paragraphs>
  <Slides>91</Slides>
  <Notes>11</Notes>
  <HiddenSlides>0</HiddenSlides>
  <MMClips>0</MMClips>
  <ScaleCrop>false</ScaleCrop>
  <HeadingPairs>
    <vt:vector size="6" baseType="variant">
      <vt:variant>
        <vt:lpstr>Theme</vt:lpstr>
      </vt:variant>
      <vt:variant>
        <vt:i4>1</vt:i4>
      </vt:variant>
      <vt:variant>
        <vt:lpstr>Links</vt:lpstr>
      </vt:variant>
      <vt:variant>
        <vt:i4>1</vt:i4>
      </vt:variant>
      <vt:variant>
        <vt:lpstr>Slide Titles</vt:lpstr>
      </vt:variant>
      <vt:variant>
        <vt:i4>91</vt:i4>
      </vt:variant>
    </vt:vector>
  </HeadingPairs>
  <TitlesOfParts>
    <vt:vector size="93" baseType="lpstr">
      <vt:lpstr>Office Theme</vt:lpstr>
      <vt:lpstr>Document1!OLE_LINK6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dc:creator>
  <cp:lastModifiedBy>peter</cp:lastModifiedBy>
  <cp:revision>1325</cp:revision>
  <dcterms:created xsi:type="dcterms:W3CDTF">2012-11-15T20:42:30Z</dcterms:created>
  <dcterms:modified xsi:type="dcterms:W3CDTF">2012-11-18T04:40:31Z</dcterms:modified>
</cp:coreProperties>
</file>