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7" r:id="rId3"/>
    <p:sldId id="286" r:id="rId4"/>
    <p:sldId id="265" r:id="rId5"/>
    <p:sldId id="287" r:id="rId6"/>
    <p:sldId id="277" r:id="rId7"/>
    <p:sldId id="278" r:id="rId8"/>
    <p:sldId id="288" r:id="rId9"/>
    <p:sldId id="281" r:id="rId10"/>
    <p:sldId id="289" r:id="rId11"/>
    <p:sldId id="290" r:id="rId12"/>
    <p:sldId id="291" r:id="rId13"/>
    <p:sldId id="293" r:id="rId14"/>
    <p:sldId id="292" r:id="rId15"/>
    <p:sldId id="294" r:id="rId16"/>
    <p:sldId id="296" r:id="rId17"/>
    <p:sldId id="297" r:id="rId18"/>
    <p:sldId id="268" r:id="rId19"/>
    <p:sldId id="270" r:id="rId20"/>
    <p:sldId id="269" r:id="rId21"/>
    <p:sldId id="280" r:id="rId22"/>
    <p:sldId id="271" r:id="rId23"/>
    <p:sldId id="272" r:id="rId24"/>
    <p:sldId id="273" r:id="rId25"/>
    <p:sldId id="282" r:id="rId26"/>
    <p:sldId id="284" r:id="rId27"/>
    <p:sldId id="274" r:id="rId28"/>
    <p:sldId id="283" r:id="rId29"/>
    <p:sldId id="285" r:id="rId30"/>
    <p:sldId id="301" r:id="rId31"/>
    <p:sldId id="298" r:id="rId32"/>
    <p:sldId id="299" r:id="rId33"/>
    <p:sldId id="266" r:id="rId34"/>
    <p:sldId id="259" r:id="rId35"/>
    <p:sldId id="258" r:id="rId36"/>
    <p:sldId id="27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4" autoAdjust="0"/>
    <p:restoredTop sz="94718" autoAdjust="0"/>
  </p:normalViewPr>
  <p:slideViewPr>
    <p:cSldViewPr>
      <p:cViewPr varScale="1">
        <p:scale>
          <a:sx n="57" d="100"/>
          <a:sy n="57" d="100"/>
        </p:scale>
        <p:origin x="105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8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wner\Downloads\Documents\MATH%20MODELING\Sea%20Ice%20data\sept%202013%20sea%20i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Sept Sea Ice Extent 2012</a:t>
            </a:r>
          </a:p>
        </c:rich>
      </c:tx>
      <c:layout>
        <c:manualLayout>
          <c:xMode val="edge"/>
          <c:yMode val="edge"/>
          <c:x val="0.23209540034071549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343751537020417"/>
          <c:y val="0.11916674208827395"/>
          <c:w val="0.63373459067190763"/>
          <c:h val="0.75176848583582223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31532692144316793"/>
                  <c:y val="0.2671385042386943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1800" baseline="0" dirty="0"/>
                      <a:t>y = -0.091x + 8.037
R² = 0.724</a:t>
                    </a:r>
                    <a:endParaRPr lang="en-US" sz="1800" dirty="0"/>
                  </a:p>
                </c:rich>
              </c:tx>
              <c:numFmt formatCode="General" sourceLinked="0"/>
            </c:trendlineLbl>
          </c:trendline>
          <c:yVal>
            <c:numRef>
              <c:f>Sheet1!$E$2:$E$35</c:f>
              <c:numCache>
                <c:formatCode>General</c:formatCode>
                <c:ptCount val="34"/>
                <c:pt idx="0">
                  <c:v>7.2</c:v>
                </c:pt>
                <c:pt idx="1">
                  <c:v>7.85</c:v>
                </c:pt>
                <c:pt idx="2">
                  <c:v>7.25</c:v>
                </c:pt>
                <c:pt idx="3">
                  <c:v>7.45</c:v>
                </c:pt>
                <c:pt idx="4">
                  <c:v>7.52</c:v>
                </c:pt>
                <c:pt idx="5">
                  <c:v>7.17</c:v>
                </c:pt>
                <c:pt idx="6">
                  <c:v>6.9300000000000024</c:v>
                </c:pt>
                <c:pt idx="7">
                  <c:v>7.54</c:v>
                </c:pt>
                <c:pt idx="8">
                  <c:v>7.48</c:v>
                </c:pt>
                <c:pt idx="9">
                  <c:v>7.49</c:v>
                </c:pt>
                <c:pt idx="10">
                  <c:v>7.04</c:v>
                </c:pt>
                <c:pt idx="11">
                  <c:v>6.24</c:v>
                </c:pt>
                <c:pt idx="12">
                  <c:v>6.55</c:v>
                </c:pt>
                <c:pt idx="13">
                  <c:v>7.55</c:v>
                </c:pt>
                <c:pt idx="14">
                  <c:v>6.5</c:v>
                </c:pt>
                <c:pt idx="15">
                  <c:v>7.18</c:v>
                </c:pt>
                <c:pt idx="16">
                  <c:v>6.13</c:v>
                </c:pt>
                <c:pt idx="17">
                  <c:v>7.88</c:v>
                </c:pt>
                <c:pt idx="18">
                  <c:v>6.74</c:v>
                </c:pt>
                <c:pt idx="19">
                  <c:v>6.56</c:v>
                </c:pt>
                <c:pt idx="20">
                  <c:v>6.24</c:v>
                </c:pt>
                <c:pt idx="21">
                  <c:v>6.3199999999999985</c:v>
                </c:pt>
                <c:pt idx="22">
                  <c:v>6.75</c:v>
                </c:pt>
                <c:pt idx="23">
                  <c:v>5.96</c:v>
                </c:pt>
                <c:pt idx="24">
                  <c:v>6.1499999999999995</c:v>
                </c:pt>
                <c:pt idx="25">
                  <c:v>6.05</c:v>
                </c:pt>
                <c:pt idx="26">
                  <c:v>5.57</c:v>
                </c:pt>
                <c:pt idx="27">
                  <c:v>5.92</c:v>
                </c:pt>
                <c:pt idx="28">
                  <c:v>4.3</c:v>
                </c:pt>
                <c:pt idx="29">
                  <c:v>4.7300000000000004</c:v>
                </c:pt>
                <c:pt idx="30">
                  <c:v>5.39</c:v>
                </c:pt>
                <c:pt idx="31">
                  <c:v>4.9300000000000024</c:v>
                </c:pt>
                <c:pt idx="32">
                  <c:v>4.6099999999999985</c:v>
                </c:pt>
                <c:pt idx="33">
                  <c:v>3.61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140840"/>
        <c:axId val="314138096"/>
      </c:scatterChart>
      <c:valAx>
        <c:axId val="314140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dirty="0"/>
                  <a:t>Years since 1978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14138096"/>
        <c:crosses val="autoZero"/>
        <c:crossBetween val="midCat"/>
      </c:valAx>
      <c:valAx>
        <c:axId val="3141380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Mill sq km- sea ice extent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4140840"/>
        <c:crosses val="autoZero"/>
        <c:crossBetween val="midCat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Sea Ice Extent Sept 2013</a:t>
            </a:r>
          </a:p>
        </c:rich>
      </c:tx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lt1">
                  <a:alpha val="50000"/>
                </a:schemeClr>
              </a:solidFill>
              <a:round/>
            </a:ln>
            <a:effectLst>
              <a:outerShdw dist="25400" dir="2700000" algn="tl" rotWithShape="0">
                <a:schemeClr val="dk1">
                  <a:tint val="88500"/>
                </a:schemeClr>
              </a:outerShdw>
            </a:effectLst>
          </c:spPr>
          <c:marker>
            <c:symbol val="circle"/>
            <c:size val="6"/>
            <c:spPr>
              <a:solidFill>
                <a:schemeClr val="dk1">
                  <a:tint val="88500"/>
                </a:schemeClr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trendline>
            <c:spPr>
              <a:ln w="28575" cap="rnd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562656453657579"/>
                  <c:y val="0.25138392405319515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/>
                      <a:t>y = -0.089x + 183.9
R² = 0.726</a:t>
                    </a:r>
                    <a:endParaRPr lang="en-US" sz="1800" dirty="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Sheet1!$A$2:$A$36</c:f>
              <c:numCache>
                <c:formatCode>General</c:formatCode>
                <c:ptCount val="35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</c:numCache>
            </c:numRef>
          </c:xVal>
          <c:yVal>
            <c:numRef>
              <c:f>Sheet1!$E$2:$E$36</c:f>
              <c:numCache>
                <c:formatCode>General</c:formatCode>
                <c:ptCount val="35"/>
                <c:pt idx="0">
                  <c:v>7.2</c:v>
                </c:pt>
                <c:pt idx="1">
                  <c:v>7.85</c:v>
                </c:pt>
                <c:pt idx="2">
                  <c:v>7.25</c:v>
                </c:pt>
                <c:pt idx="3">
                  <c:v>7.45</c:v>
                </c:pt>
                <c:pt idx="4">
                  <c:v>7.52</c:v>
                </c:pt>
                <c:pt idx="5">
                  <c:v>7.17</c:v>
                </c:pt>
                <c:pt idx="6">
                  <c:v>6.9300000000000024</c:v>
                </c:pt>
                <c:pt idx="7">
                  <c:v>7.54</c:v>
                </c:pt>
                <c:pt idx="8">
                  <c:v>7.48</c:v>
                </c:pt>
                <c:pt idx="9">
                  <c:v>7.49</c:v>
                </c:pt>
                <c:pt idx="10">
                  <c:v>7.04</c:v>
                </c:pt>
                <c:pt idx="11">
                  <c:v>6.24</c:v>
                </c:pt>
                <c:pt idx="12">
                  <c:v>6.55</c:v>
                </c:pt>
                <c:pt idx="13">
                  <c:v>7.55</c:v>
                </c:pt>
                <c:pt idx="14">
                  <c:v>6.5</c:v>
                </c:pt>
                <c:pt idx="15">
                  <c:v>7.18</c:v>
                </c:pt>
                <c:pt idx="16">
                  <c:v>6.13</c:v>
                </c:pt>
                <c:pt idx="17">
                  <c:v>7.88</c:v>
                </c:pt>
                <c:pt idx="18">
                  <c:v>6.74</c:v>
                </c:pt>
                <c:pt idx="19">
                  <c:v>6.56</c:v>
                </c:pt>
                <c:pt idx="20">
                  <c:v>6.24</c:v>
                </c:pt>
                <c:pt idx="21">
                  <c:v>6.3199999999999985</c:v>
                </c:pt>
                <c:pt idx="22">
                  <c:v>6.75</c:v>
                </c:pt>
                <c:pt idx="23">
                  <c:v>5.96</c:v>
                </c:pt>
                <c:pt idx="24">
                  <c:v>6.1499999999999995</c:v>
                </c:pt>
                <c:pt idx="25">
                  <c:v>6.05</c:v>
                </c:pt>
                <c:pt idx="26">
                  <c:v>5.57</c:v>
                </c:pt>
                <c:pt idx="27">
                  <c:v>5.92</c:v>
                </c:pt>
                <c:pt idx="28">
                  <c:v>4.3</c:v>
                </c:pt>
                <c:pt idx="29">
                  <c:v>4.7300000000000004</c:v>
                </c:pt>
                <c:pt idx="30">
                  <c:v>5.39</c:v>
                </c:pt>
                <c:pt idx="31">
                  <c:v>4.9300000000000024</c:v>
                </c:pt>
                <c:pt idx="32">
                  <c:v>4.63</c:v>
                </c:pt>
                <c:pt idx="33">
                  <c:v>3.63</c:v>
                </c:pt>
                <c:pt idx="34">
                  <c:v>5.35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141624"/>
        <c:axId val="314138488"/>
      </c:scatterChart>
      <c:valAx>
        <c:axId val="314141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658209390492852"/>
              <c:y val="0.909631607682166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138488"/>
        <c:crosses val="autoZero"/>
        <c:crossBetween val="midCat"/>
      </c:valAx>
      <c:valAx>
        <c:axId val="314138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sq  km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141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tint val="88500"/>
      </a:schemeClr>
    </a:solidFill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1197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E14CD-D4AF-4DF1-ACDA-E006EF3E467E}" type="datetimeFigureOut">
              <a:rPr lang="en-US" smtClean="0"/>
              <a:t>7/30/2018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0CA3C-FA52-4B34-960C-55DCAED1D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9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Warming is</a:t>
            </a:r>
            <a:r>
              <a:rPr lang="en-US" baseline="0" dirty="0" smtClean="0"/>
              <a:t> NOT uniform across the planet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4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r>
              <a:rPr lang="en-US" baseline="0" dirty="0" smtClean="0"/>
              <a:t> are not the same. Left – north </a:t>
            </a:r>
            <a:r>
              <a:rPr lang="en-US" baseline="0" dirty="0" err="1" smtClean="0"/>
              <a:t>salem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ny</a:t>
            </a:r>
            <a:r>
              <a:rPr lang="en-US" baseline="0" dirty="0" smtClean="0"/>
              <a:t>  right – Barrow Alaska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33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913E-A9A6-467C-A14D-961DA350A91F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0738-CE53-4D67-BBDA-7B3AB58DF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578FF-7972-4CC6-BF07-9938A706CFCB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574D-26CC-41BD-A4D2-4FF09D507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98F53-ED35-4731-8AEF-A602B6773EB2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C8AC-A17E-488D-B7BE-78BCF5604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28C8-8EC5-4C4D-A290-5EA89F40CC21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394AB-66DF-4004-886C-1397F1377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E6DB-5A86-4422-9A10-C5C8D06B625C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60AF-E19A-4619-A753-8E653C40A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2DDAA-E8ED-4E4A-9828-F743C8A37C10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4270-5467-4156-8242-0AD134398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8AA8F-0CBB-4DC6-909B-E6342D420864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E5F88-85E5-44C9-8B75-600B7BF74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CB93-9E8D-440B-9A14-BFAA401933DE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10488-3AA9-4E13-BF7B-BAC13DD6D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D129-DEC5-4C7C-91ED-69E90AE906AE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83C1-409E-42D9-B087-D61D404CD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8FF1-4C61-4FEE-9C0B-9CAFEFAB35FE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F16D9-1B51-4CFB-9A8B-C3D9DBD08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AF52-CFFC-40FA-B0B9-4B21CD0B7897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1A66-115B-4519-A310-C5A15B969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0299EB-0BBB-4266-870D-0196E4773432}" type="datetimeFigureOut">
              <a:rPr lang="en-US"/>
              <a:pPr>
                <a:defRPr/>
              </a:pPr>
              <a:t>7/30/2018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D5F0C7-3ED0-4E9C-B02B-FAA8A35C2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.gov/news-features/features/arctic-sea-ice-getting-thinner-younger" TargetMode="External"/><Relationship Id="rId2" Type="http://schemas.openxmlformats.org/officeDocument/2006/relationships/hyperlink" Target="http://www.wisd.org/users/0001/docs/GVC/5E%20Model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nasa.gov/vital-signs/carbon-dioxide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limate.nasa.gov/system/internal_resources/details/original/647_Global_Temperature_Data_File.tx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paldhous.github.io/climate-chang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nsidc.org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nsidc.org/arcticseaicenews/charctic-interactive-sea-ice-grap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sidc.org/arcticseaicenews/files/2013/10/Figure3_Sept2013_trend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nsidc.or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izaverb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audience/foreducators/mathandscience/exploration/index.html" TargetMode="External"/><Relationship Id="rId2" Type="http://schemas.openxmlformats.org/officeDocument/2006/relationships/hyperlink" Target="http://www.nasa.gov/audience/foreducators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www.nasa.gov/audience/foreducators/exploringmath/home/index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math.gsfc.nasa.gov/media.html" TargetMode="External"/><Relationship Id="rId2" Type="http://schemas.openxmlformats.org/officeDocument/2006/relationships/hyperlink" Target="http://spacemath.gsfc.nasa.gov/SpaceMat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slearningmedia.org/shared/ellenfalk/math-modeling/" TargetMode="External"/><Relationship Id="rId2" Type="http://schemas.openxmlformats.org/officeDocument/2006/relationships/hyperlink" Target="http://vitalny.pbslearningm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wf.org/Wildlife/Threats-to-Wildlife/Global-Warming/Effects-on-Wildlife-and-Habitat/Ringed-Seals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21.gouv.fr/en/" TargetMode="External"/><Relationship Id="rId2" Type="http://schemas.openxmlformats.org/officeDocument/2006/relationships/hyperlink" Target="http://www.nbcnews.com/storyline/2014-year-in-review/drought-heat-ice-2015-could-be-tipping-point-climate-n273356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athizaverb.com/math_modeling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topics/earth/features/2011-ice-min.html" TargetMode="External"/><Relationship Id="rId2" Type="http://schemas.openxmlformats.org/officeDocument/2006/relationships/hyperlink" Target="http://spacemath.gsfc.nasa.gov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762000" y="2438400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Mathematics Meets the </a:t>
            </a:r>
            <a:r>
              <a:rPr lang="en-US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Cryosphere!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Presented by: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Ellen Falk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North Salem Middle High School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www.mathizaverb.com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 descr="NSIDC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410200"/>
            <a:ext cx="1494363" cy="1169505"/>
          </a:xfrm>
          <a:prstGeom prst="rect">
            <a:avLst/>
          </a:prstGeom>
          <a:noFill/>
        </p:spPr>
      </p:pic>
      <p:pic>
        <p:nvPicPr>
          <p:cNvPr id="16386" name="Picture 2" descr="Click to view full siz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0"/>
            <a:ext cx="5334000" cy="25400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934670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jumble of ice was caused by large rocks and the tide in shallow water below.</a:t>
            </a:r>
            <a:br>
              <a:rPr lang="en-US" dirty="0" smtClean="0"/>
            </a:br>
            <a:r>
              <a:rPr lang="en-US" dirty="0" smtClean="0"/>
              <a:t>Image courtesy Andy Mahoney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5 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Engage</a:t>
            </a:r>
          </a:p>
          <a:p>
            <a:r>
              <a:rPr lang="en-US" dirty="0" smtClean="0"/>
              <a:t>Explore</a:t>
            </a:r>
          </a:p>
          <a:p>
            <a:r>
              <a:rPr lang="en-US" dirty="0" smtClean="0">
                <a:hlinkClick r:id="rId3"/>
              </a:rPr>
              <a:t>Explain</a:t>
            </a:r>
            <a:endParaRPr lang="en-US" dirty="0" smtClean="0"/>
          </a:p>
          <a:p>
            <a:r>
              <a:rPr lang="en-US" dirty="0" smtClean="0"/>
              <a:t>Elaborate / Extend</a:t>
            </a:r>
          </a:p>
          <a:p>
            <a:r>
              <a:rPr lang="en-US" dirty="0" smtClean="0"/>
              <a:t>Evaluate</a:t>
            </a:r>
            <a:endParaRPr lang="en-US" dirty="0"/>
          </a:p>
        </p:txBody>
      </p:sp>
      <p:pic>
        <p:nvPicPr>
          <p:cNvPr id="2050" name="Picture 2" descr="Image result for pictures of students engag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224" y="175260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3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tint val="66000"/>
                <a:satMod val="160000"/>
              </a:schemeClr>
            </a:gs>
            <a:gs pos="2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29226"/>
            <a:ext cx="9144000" cy="51874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8100"/>
            <a:ext cx="76962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Explore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Connect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  <a:hlinkClick r:id="rId3"/>
              </a:rPr>
              <a:t>NASA Vital Signs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63963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Excellent resources and data!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211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10" y="1042737"/>
            <a:ext cx="4855073" cy="12432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Global Temperature Changes</a:t>
            </a:r>
          </a:p>
          <a:p>
            <a:pPr lvl="1"/>
            <a:r>
              <a:rPr lang="en-US" dirty="0" smtClean="0"/>
              <a:t>Visual Engagement- What do the graphs show?</a:t>
            </a:r>
          </a:p>
          <a:p>
            <a:pPr lvl="1"/>
            <a:r>
              <a:rPr lang="en-US" dirty="0" smtClean="0"/>
              <a:t>What could we ask?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421" y="2807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Engage/Explore/Explain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53" y="2567005"/>
            <a:ext cx="3906603" cy="3757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221" y="2546561"/>
            <a:ext cx="3917231" cy="3778039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016669"/>
            <a:ext cx="3865798" cy="13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2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04800"/>
            <a:ext cx="9131968" cy="74996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Explore/Explain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10" y="3223585"/>
            <a:ext cx="4908926" cy="3634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334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Relative Extrema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74721" y="1981200"/>
            <a:ext cx="312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Observations?</a:t>
            </a:r>
          </a:p>
          <a:p>
            <a:endParaRPr lang="en-US" sz="2000" dirty="0" smtClean="0"/>
          </a:p>
          <a:p>
            <a:r>
              <a:rPr lang="en-US" sz="2000" dirty="0" smtClean="0"/>
              <a:t>What about </a:t>
            </a:r>
            <a:r>
              <a:rPr lang="en-US" sz="2000" dirty="0" smtClean="0">
                <a:solidFill>
                  <a:srgbClr val="FF0000"/>
                </a:solidFill>
              </a:rPr>
              <a:t>local</a:t>
            </a:r>
            <a:r>
              <a:rPr lang="en-US" sz="2000" dirty="0" smtClean="0"/>
              <a:t> anomalies? </a:t>
            </a:r>
          </a:p>
          <a:p>
            <a:endParaRPr lang="en-US" sz="2000" dirty="0" smtClean="0"/>
          </a:p>
          <a:p>
            <a:r>
              <a:rPr lang="en-US" sz="2000" dirty="0" smtClean="0"/>
              <a:t>Averaging?</a:t>
            </a:r>
          </a:p>
          <a:p>
            <a:endParaRPr lang="en-US" sz="2000" dirty="0" smtClean="0"/>
          </a:p>
          <a:p>
            <a:r>
              <a:rPr lang="en-US" sz="2000" dirty="0" smtClean="0"/>
              <a:t>How is the data </a:t>
            </a:r>
          </a:p>
          <a:p>
            <a:r>
              <a:rPr lang="en-US" sz="2000" dirty="0" smtClean="0"/>
              <a:t>collected?</a:t>
            </a:r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398921" y="1204292"/>
            <a:ext cx="4572000" cy="203132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2B2B2B"/>
                </a:solidFill>
                <a:latin typeface="Helvetica" panose="020B0604020202020204" pitchFamily="34" charset="0"/>
              </a:rPr>
              <a:t>This graph illustrates the change in global surface temperature relative to 1951-1980 average temperatures. The 10 warmest years in the 134-year record all have occurred since 2000, with the exception of 1998. The year 2015 ranks as the warmest on record. (Source: </a:t>
            </a:r>
            <a:r>
              <a:rPr lang="en-US" dirty="0">
                <a:solidFill>
                  <a:srgbClr val="0E7EE0"/>
                </a:solidFill>
                <a:latin typeface="Helvetica" panose="020B0604020202020204" pitchFamily="34" charset="0"/>
                <a:hlinkClick r:id="rId3"/>
              </a:rPr>
              <a:t>NASA/GISS</a:t>
            </a:r>
            <a:r>
              <a:rPr lang="en-US" dirty="0">
                <a:solidFill>
                  <a:srgbClr val="2B2B2B"/>
                </a:solidFill>
                <a:latin typeface="Helvetica" panose="020B0604020202020204" pitchFamily="34" charset="0"/>
              </a:rPr>
              <a:t>).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5368089" y="4691866"/>
            <a:ext cx="1447800" cy="918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Thinking!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220" y="1828800"/>
            <a:ext cx="8229600" cy="3352800"/>
          </a:xfrm>
        </p:spPr>
        <p:txBody>
          <a:bodyPr/>
          <a:lstStyle/>
          <a:p>
            <a:r>
              <a:rPr lang="en-US" dirty="0" smtClean="0"/>
              <a:t>Now </a:t>
            </a:r>
            <a:r>
              <a:rPr lang="en-US" dirty="0"/>
              <a:t>compare our location to that of the world by clicking on or going to the following link </a:t>
            </a:r>
            <a:r>
              <a:rPr lang="en-US" u="sng" dirty="0">
                <a:hlinkClick r:id="rId2"/>
              </a:rPr>
              <a:t>http://paldhous.github.io/climate-change/</a:t>
            </a:r>
            <a:endParaRPr lang="en-US" dirty="0"/>
          </a:p>
          <a:p>
            <a:r>
              <a:rPr lang="en-US" b="1" i="1" dirty="0" smtClean="0"/>
              <a:t>Explore the Cryosphere! </a:t>
            </a:r>
          </a:p>
          <a:p>
            <a:r>
              <a:rPr lang="en-US" dirty="0" smtClean="0"/>
              <a:t>What do we notice?</a:t>
            </a:r>
            <a:endParaRPr lang="en-US" dirty="0"/>
          </a:p>
        </p:txBody>
      </p:sp>
      <p:pic>
        <p:nvPicPr>
          <p:cNvPr id="3074" name="Picture 2" descr="Image result for pictures of students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19600"/>
            <a:ext cx="386343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1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2">
                <a:lumMod val="60000"/>
                <a:lumOff val="40000"/>
              </a:schemeClr>
            </a:gs>
            <a:gs pos="7000">
              <a:schemeClr val="accent6">
                <a:lumMod val="60000"/>
                <a:lumOff val="40000"/>
              </a:schemeClr>
            </a:gs>
            <a:gs pos="8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84238"/>
          </a:xfrm>
        </p:spPr>
        <p:txBody>
          <a:bodyPr>
            <a:normAutofit/>
          </a:bodyPr>
          <a:lstStyle/>
          <a:p>
            <a:r>
              <a:rPr lang="en-US" dirty="0" smtClean="0"/>
              <a:t>POLL Question…..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971800" y="990600"/>
            <a:ext cx="2420997" cy="3941763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33400" y="990600"/>
            <a:ext cx="2237799" cy="39417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838200"/>
            <a:ext cx="289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the comparison show?</a:t>
            </a:r>
          </a:p>
          <a:p>
            <a:endParaRPr lang="en-US" sz="2800" dirty="0" smtClean="0"/>
          </a:p>
          <a:p>
            <a:r>
              <a:rPr lang="en-US" sz="2800" dirty="0" smtClean="0"/>
              <a:t>Can you determine which graph is closest to the Arctic? Why?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105400"/>
            <a:ext cx="883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the same everywhere!   Connect to previous images.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2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5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3324" y="1261527"/>
            <a:ext cx="8229600" cy="45259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ccess the data and apply linear regression</a:t>
            </a:r>
          </a:p>
          <a:p>
            <a:r>
              <a:rPr lang="en-US" dirty="0" smtClean="0"/>
              <a:t>NASA </a:t>
            </a:r>
            <a:r>
              <a:rPr lang="en-US" dirty="0"/>
              <a:t>V</a:t>
            </a:r>
            <a:r>
              <a:rPr lang="en-US" dirty="0" smtClean="0"/>
              <a:t>ital Signs makes it easy to download data for analysis</a:t>
            </a:r>
          </a:p>
          <a:p>
            <a:r>
              <a:rPr lang="en-US" dirty="0" smtClean="0"/>
              <a:t>Supports practice for working with large TXT files. Need for Excel.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Data- Extend to sea ice question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38" y="4018805"/>
            <a:ext cx="2590800" cy="1643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151" y="4815402"/>
            <a:ext cx="2541665" cy="1694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537" y="4071139"/>
            <a:ext cx="4106697" cy="1031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943600" y="3581400"/>
            <a:ext cx="216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NSIDC data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5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accent1">
                <a:tint val="66000"/>
                <a:satMod val="160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National Snow and Ice Data Center        </a:t>
            </a:r>
            <a:endParaRPr lang="en-US" dirty="0"/>
          </a:p>
        </p:txBody>
      </p:sp>
      <p:pic>
        <p:nvPicPr>
          <p:cNvPr id="24582" name="Picture 6" descr="Click to view full size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19400"/>
            <a:ext cx="6400799" cy="3818503"/>
          </a:xfrm>
          <a:prstGeom prst="rect">
            <a:avLst/>
          </a:prstGeom>
          <a:noFill/>
        </p:spPr>
      </p:pic>
      <p:pic>
        <p:nvPicPr>
          <p:cNvPr id="24586" name="Picture 10" descr="NSIDC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447800"/>
            <a:ext cx="1265763" cy="990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62201" y="1371600"/>
            <a:ext cx="5562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National Snow and Ice Data Center (NSIDC) supports research into our world's frozen realms: the snow, ice, glaciers, frozen ground, and climate interactions that make up Earth's </a:t>
            </a:r>
            <a:r>
              <a:rPr lang="en-US" dirty="0" err="1" smtClean="0"/>
              <a:t>cryosphere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Observations?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5602" name="Picture 2" descr="time se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838200"/>
            <a:ext cx="72390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Interactive Graph</a:t>
            </a:r>
            <a:endParaRPr lang="en-US" dirty="0"/>
          </a:p>
        </p:txBody>
      </p:sp>
      <p:pic>
        <p:nvPicPr>
          <p:cNvPr id="4" name="Content Placeholder 3" descr="chart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315245"/>
            <a:ext cx="6705600" cy="52806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772400" cy="1470025"/>
          </a:xfrm>
        </p:spPr>
        <p:txBody>
          <a:bodyPr/>
          <a:lstStyle/>
          <a:p>
            <a:r>
              <a:rPr lang="en-US" sz="6600" dirty="0" smtClean="0">
                <a:latin typeface="Arial Black" panose="020B0A04020102020204" pitchFamily="34" charset="0"/>
              </a:rPr>
              <a:t>MOTIVATION</a:t>
            </a:r>
            <a:endParaRPr lang="en-US" sz="6600" dirty="0">
              <a:latin typeface="Arial Black" panose="020B0A040201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 smtClean="0"/>
              <a:t>What was my catalyst?</a:t>
            </a:r>
          </a:p>
          <a:p>
            <a:endParaRPr lang="en-US" dirty="0" smtClean="0"/>
          </a:p>
          <a:p>
            <a:r>
              <a:rPr lang="en-US" dirty="0" smtClean="0"/>
              <a:t>Bring it!</a:t>
            </a:r>
          </a:p>
          <a:p>
            <a:r>
              <a:rPr lang="en-US" dirty="0" smtClean="0"/>
              <a:t>STEM-PBL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Data in Context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6626" name="Picture 2" descr="Figure 3. Monthly September ice extent for 1979 to 2013 shows a decline of X.X% per decade.||Credit: National Snow and Ice Data Center |High-resolution image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5211377" cy="3886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2578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3. Monthly September ice extent for 1979 to 2013</a:t>
            </a:r>
          </a:p>
          <a:p>
            <a:r>
              <a:rPr lang="en-US" sz="1600" dirty="0" smtClean="0"/>
              <a:t> shows a decline of 13.7% per decade.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Credit: National Snow and Ice Data Center </a:t>
            </a:r>
            <a:br>
              <a:rPr lang="en-US" sz="1600" dirty="0" smtClean="0"/>
            </a:br>
            <a:r>
              <a:rPr lang="en-US" sz="1600" dirty="0" smtClean="0">
                <a:hlinkClick r:id="rId3"/>
              </a:rPr>
              <a:t>High-resolution image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20574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1447800"/>
            <a:ext cx="312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September average sea ice extent for 2013 was the sixth lowest in the satellite record. </a:t>
            </a:r>
          </a:p>
          <a:p>
            <a:r>
              <a:rPr lang="en-US" dirty="0" smtClean="0"/>
              <a:t>The 2012 September extent was 32% lower than this year’s extent, while the 1981 to 2010 average was 22% higher than this year’s extent. Through 2013, </a:t>
            </a:r>
          </a:p>
          <a:p>
            <a:r>
              <a:rPr lang="en-US" dirty="0" smtClean="0"/>
              <a:t>the September linear rate of decline is 13.7% per decade relative to the 1981 to 2010 average.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90600" y="4953000"/>
            <a:ext cx="36576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pPr algn="l"/>
            <a:r>
              <a:rPr lang="en-US" sz="2000" dirty="0" smtClean="0"/>
              <a:t>Depiction of Arctic sea ice on Sept. 12, 2013, the day before NSIDC estimated sea ice extent hit its annual minimum, with a line showing the 30-year average minimum extent in yellow. The data was provided by the Japan Aerospace Exploration Agency from their GCOM-W1 satellite's AMSR2 instrument.</a:t>
            </a:r>
            <a:endParaRPr lang="en-US" sz="2000" dirty="0"/>
          </a:p>
        </p:txBody>
      </p:sp>
      <p:pic>
        <p:nvPicPr>
          <p:cNvPr id="31746" name="Picture 2" descr="Depiction of Arctic sea ice on Sept. 12, 2013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94378"/>
            <a:ext cx="9144000" cy="5149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SHOW ME THE NUMBERS!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at </a:t>
            </a:r>
            <a:r>
              <a:rPr lang="en-US" dirty="0" smtClean="0">
                <a:hlinkClick r:id="rId2"/>
              </a:rPr>
              <a:t>NSIDC</a:t>
            </a:r>
            <a:endParaRPr lang="en-US" dirty="0" smtClean="0"/>
          </a:p>
          <a:p>
            <a:r>
              <a:rPr lang="en-US" dirty="0" smtClean="0"/>
              <a:t>Go to Data</a:t>
            </a:r>
          </a:p>
          <a:p>
            <a:pPr lvl="1"/>
            <a:r>
              <a:rPr lang="en-US" dirty="0" smtClean="0"/>
              <a:t>Access can change</a:t>
            </a:r>
          </a:p>
          <a:p>
            <a:r>
              <a:rPr lang="en-US" dirty="0" smtClean="0"/>
              <a:t>Sea Ice Index</a:t>
            </a:r>
          </a:p>
          <a:p>
            <a:r>
              <a:rPr lang="en-US" dirty="0" smtClean="0"/>
              <a:t>Select FTP</a:t>
            </a:r>
          </a:p>
          <a:p>
            <a:r>
              <a:rPr lang="en-US" dirty="0" smtClean="0"/>
              <a:t>Save data as a TEXT file.</a:t>
            </a:r>
          </a:p>
          <a:p>
            <a:r>
              <a:rPr lang="en-US" dirty="0" smtClean="0"/>
              <a:t>Use MS Excel to open</a:t>
            </a:r>
            <a:endParaRPr lang="en-US" dirty="0"/>
          </a:p>
        </p:txBody>
      </p:sp>
      <p:pic>
        <p:nvPicPr>
          <p:cNvPr id="6148" name="Picture 4" descr="http://eoimages.gsfc.nasa.gov/images/imagerecords/49000/49932/ArcticSeaIce_dms_201185_06318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0999">
            <a:off x="4866573" y="3216495"/>
            <a:ext cx="4046220" cy="2697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2400" dirty="0" smtClean="0"/>
              <a:t>Sample Data- September Sea Ice Extent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8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data_type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area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4.53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4.83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4.38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4.38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4.63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4.05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4.17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4.66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5.31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4.81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4.46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5.37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4.52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5.08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4.38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5.58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4.84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4.24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4.22</a:t>
                      </a: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Goddard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Linear Regression Model Sept. 2012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58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r>
              <a:rPr lang="en-US" dirty="0" smtClean="0"/>
              <a:t>y = -0.091x + 8.037</a:t>
            </a:r>
          </a:p>
          <a:p>
            <a:r>
              <a:rPr lang="en-US" dirty="0" smtClean="0"/>
              <a:t>0= -0.091x+8.037</a:t>
            </a:r>
          </a:p>
          <a:p>
            <a:r>
              <a:rPr lang="en-US" dirty="0" smtClean="0"/>
              <a:t>X=88.31 years from 1978</a:t>
            </a:r>
          </a:p>
          <a:p>
            <a:r>
              <a:rPr lang="en-US" dirty="0" smtClean="0"/>
              <a:t>1978 + 88.31 = 2066</a:t>
            </a:r>
          </a:p>
          <a:p>
            <a:endParaRPr lang="en-US" dirty="0" smtClean="0"/>
          </a:p>
          <a:p>
            <a:r>
              <a:rPr lang="en-US" dirty="0" smtClean="0"/>
              <a:t>In 2066 sea ice extent will be gone for Sept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Solution 1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Desmos.com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9212" y="1524000"/>
            <a:ext cx="65055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362200"/>
            <a:ext cx="21431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Linear Regression Model Sept. 2013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2665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 = -0.089x + 183.9</a:t>
            </a:r>
          </a:p>
          <a:p>
            <a:r>
              <a:rPr lang="en-US" dirty="0" smtClean="0"/>
              <a:t>0 = -0.089x + 183.9</a:t>
            </a:r>
          </a:p>
          <a:p>
            <a:r>
              <a:rPr lang="en-US" dirty="0" smtClean="0"/>
              <a:t>X= 2066.291</a:t>
            </a:r>
          </a:p>
          <a:p>
            <a:endParaRPr lang="en-US" dirty="0" smtClean="0"/>
          </a:p>
          <a:p>
            <a:r>
              <a:rPr lang="en-US" dirty="0" smtClean="0"/>
              <a:t>Wow ! Compare to the previous model.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solution 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667000"/>
            <a:ext cx="6400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279829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/>
              <a:t>Modeling Arctic Sea Ice –open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questions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When do you think sea ice will be gone?</a:t>
            </a:r>
          </a:p>
          <a:p>
            <a:pPr lvl="1"/>
            <a:r>
              <a:rPr lang="en-US" dirty="0" smtClean="0"/>
              <a:t>At what rate is it decreasing? How fast?</a:t>
            </a:r>
          </a:p>
          <a:p>
            <a:pPr lvl="1"/>
            <a:r>
              <a:rPr lang="en-US" dirty="0" smtClean="0"/>
              <a:t>What month is most important to study and why?</a:t>
            </a:r>
            <a:endParaRPr lang="en-US" dirty="0"/>
          </a:p>
          <a:p>
            <a:pPr lvl="1"/>
            <a:r>
              <a:rPr lang="en-US" dirty="0" smtClean="0"/>
              <a:t>Is Climate change real? Causes?</a:t>
            </a:r>
          </a:p>
          <a:p>
            <a:pPr lvl="1"/>
            <a:r>
              <a:rPr lang="en-US" dirty="0" smtClean="0"/>
              <a:t>Why is it important?</a:t>
            </a:r>
          </a:p>
          <a:p>
            <a:pPr lvl="1"/>
            <a:r>
              <a:rPr lang="en-US" dirty="0" smtClean="0"/>
              <a:t>How was it caused?</a:t>
            </a:r>
            <a:endParaRPr lang="en-US" dirty="0"/>
          </a:p>
          <a:p>
            <a:pPr lvl="1"/>
            <a:r>
              <a:rPr lang="en-US" dirty="0" smtClean="0"/>
              <a:t>Weather verses climate?</a:t>
            </a:r>
          </a:p>
          <a:p>
            <a:pPr lvl="1"/>
            <a:r>
              <a:rPr lang="en-US" dirty="0" smtClean="0"/>
              <a:t>Cryosphere- where is it ? Why is it important?</a:t>
            </a:r>
          </a:p>
          <a:p>
            <a:pPr lvl="1"/>
            <a:r>
              <a:rPr lang="en-US" dirty="0" smtClean="0"/>
              <a:t>World Politics?</a:t>
            </a:r>
          </a:p>
          <a:p>
            <a:pPr marL="393192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02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 December 2012, the National Oceanic and Atmospheric Administration announced that the ringed seal, as well as the bearded seal, </a:t>
            </a:r>
            <a:r>
              <a:rPr lang="en-US" sz="2400" b="1" dirty="0"/>
              <a:t>would be listed as a threatened species under the Endangered Species Act</a:t>
            </a:r>
            <a:r>
              <a:rPr lang="en-US" sz="2400" dirty="0"/>
              <a:t> because of the risks posed by melting sea ice and reduced snowfall.</a:t>
            </a:r>
          </a:p>
        </p:txBody>
      </p:sp>
      <p:pic>
        <p:nvPicPr>
          <p:cNvPr id="1026" name="Picture 2" descr="http://nsidc.org/icelights/files/2010/11/polar_bear_noaa-254x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01">
            <a:off x="361623" y="2230995"/>
            <a:ext cx="3276600" cy="38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sidc.org/sites/nsidc.org/files/styles/juicebox_medium/public/gallery/TS_06_FBurg.jpg?itok=h3vI4r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608" y="2138255"/>
            <a:ext cx="3806452" cy="37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of a ringed seal just below the surf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8294">
            <a:off x="5147852" y="2956337"/>
            <a:ext cx="3799416" cy="28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554" y="6110725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2008, the polar bear was listed as a threatened species under the Endangered Species Act </a:t>
            </a:r>
          </a:p>
        </p:txBody>
      </p:sp>
    </p:spTree>
    <p:extLst>
      <p:ext uri="{BB962C8B-B14F-4D97-AF65-F5344CB8AC3E}">
        <p14:creationId xmlns:p14="http://schemas.microsoft.com/office/powerpoint/2010/main" val="27369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Apply knowledge to Arctic sea ice open ended question.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month of data is best to examine and why? How does sea ice change over time? What are the impacts of this change?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Prepare your findings in present to the UN Committee on Climate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Evaluate- When will sea ice be gone?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Exemplars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 projects from students are available at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>
                <a:hlinkClick r:id="rId3"/>
              </a:rPr>
              <a:t>www.mathizaverb.com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Revision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Reflection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Public Audience</a:t>
            </a:r>
          </a:p>
        </p:txBody>
      </p:sp>
    </p:spTree>
    <p:extLst>
      <p:ext uri="{BB962C8B-B14F-4D97-AF65-F5344CB8AC3E}">
        <p14:creationId xmlns:p14="http://schemas.microsoft.com/office/powerpoint/2010/main" val="6075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Open Ended Questions-How do they facilitate </a:t>
            </a:r>
            <a:r>
              <a:rPr lang="en-US" sz="3600" dirty="0" smtClean="0"/>
              <a:t>mathematical</a:t>
            </a:r>
            <a:r>
              <a:rPr lang="en-US" dirty="0" smtClean="0"/>
              <a:t> thinking?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95" y="1219200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Real and Relevant-How can you connect it to CCLS?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Math has meaning-Why am I learning this?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bg2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00"/>
                </a:solidFill>
              </a:rPr>
              <a:t>Curiosity and Motivation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324600" cy="1143000"/>
          </a:xfrm>
        </p:spPr>
        <p:txBody>
          <a:bodyPr/>
          <a:lstStyle/>
          <a:p>
            <a:r>
              <a:rPr lang="en-US" smtClean="0"/>
              <a:t>NASA FOR </a:t>
            </a:r>
            <a:r>
              <a:rPr lang="en-US" smtClean="0">
                <a:solidFill>
                  <a:srgbClr val="FF0000"/>
                </a:solidFill>
              </a:rPr>
              <a:t>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all starts here: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>
                <a:hlinkClick r:id="rId2"/>
              </a:rPr>
              <a:t>http://www.nasa.gov/audience/foreducators/index.html</a:t>
            </a:r>
            <a:endParaRPr lang="en-US" sz="24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Sample- math and science-vomit comet</a:t>
            </a:r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>
                <a:hlinkClick r:id="rId3"/>
              </a:rPr>
              <a:t>http://www.nasa.gov/audience/foreducators/mathandscience/exploration/index.html</a:t>
            </a:r>
            <a:endParaRPr lang="en-US" dirty="0" smtClean="0"/>
          </a:p>
          <a:p>
            <a:pPr lvl="1" fontAlgn="auto">
              <a:spcAft>
                <a:spcPts val="0"/>
              </a:spcAft>
              <a:buFontTx/>
              <a:buChar char="-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EXPLORING SPACE THROUGH MATH SERIES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4"/>
              </a:rPr>
              <a:t>http://www.nasa.gov/audience/foreducators/exploringmath/home/index.html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4" name="Picture 8" descr="https://encrypted-tbn1.gstatic.com/images?q=tbn:ANd9GcRrg7UTVPgboEqNFNW774krhVElH7cRCQR-evar6Qp5mcPOOs6X3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53128" cy="123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6096000" cy="1143000"/>
          </a:xfrm>
        </p:spPr>
        <p:txBody>
          <a:bodyPr/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Other NASA 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C00000"/>
                </a:solidFill>
              </a:rPr>
              <a:t>Space Math – Dr. </a:t>
            </a:r>
            <a:r>
              <a:rPr lang="en-US" dirty="0" err="1" smtClean="0">
                <a:solidFill>
                  <a:srgbClr val="C00000"/>
                </a:solidFill>
              </a:rPr>
              <a:t>Sten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Odenwald</a:t>
            </a:r>
            <a:endParaRPr lang="en-US" dirty="0" smtClean="0">
              <a:solidFill>
                <a:srgbClr val="C00000"/>
              </a:solidFill>
            </a:endParaRP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dirty="0" smtClean="0"/>
              <a:t>Launching point to the home site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2"/>
              </a:rPr>
              <a:t>http://spacemath.gsfc.nasa.gov/SpaceMath.html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Direct to modules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hlinkClick r:id="rId3"/>
              </a:rPr>
              <a:t>http://spacemath.gsfc.nasa.gov/media.html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C00000"/>
                </a:solidFill>
              </a:rPr>
              <a:t>NASA Video and real science applications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http://www.nasa.gov/topics/earth/features/2011-ice-min.html#backtoTop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marL="971550" lvl="1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12290" name="AutoShape 2" descr="data:image/jpeg;base64,/9j/4AAQSkZJRgABAQAAAQABAAD/2wCEAAkGBwgHBgkIBwgKCgkLDRYPDQwMDRsUFRAWIB0iIiAdHx8kKDQsJCYxJx8fLT0tMTU3Ojo6Iys/RD84QzQ5OjcBCgoKDQwNGg8PGjclHyU3Nzc3Nzc3Nzc3Nzc3Nzc3Nzc3Nzc3Nzc3Nzc3Nzc3Nzc3Nzc3Nzc3Nzc3Nzc3Nzc3N//AABEIAIkAtgMBEQACEQEDEQH/xAAcAAEAAQUBAQAAAAAAAAAAAAAABgEDBAUHCAL/xAA/EAABAwMCAwUFBgQDCQAAAAABAAIDBAURBiEHEjETQVFhcRQiMoGRI0JiobHBFUNSkggzwhYkNDZydJOi4f/EABsBAQACAwEBAAAAAAAAAAAAAAADBQECBAYH/8QAOxEAAgEDAQUECQMCBQUAAAAAAAECAwQRMQUSIUFREyJhcQYygZGhscHR8BRC4TNiFRYjNHJTgqKy8f/aAAwDAQACEQMRAD8A7ggCAIAgCAIAgCAIAgCAIAgCAIAgCAIAgCAIAgCAIAgCAIAgCAIAgCAIAgCAIAgCAIAgCAIAgCAIAgCAIAgCAIAgCAIDBut2t9opjU3OshpYR9+V4GT4Dx+SkpUqlaW7TWWG0tTnV541WalLmWijqK5w6PeeyYfrv+Su6Ho/XnxqSUV72ROsuRE6vjZqKWQ+y0VugZ3Ase9315gPyVnD0etku9Jv88jTtZFgcY9Wx8jntt7g4ZAMB33x3OW3+A2b4Zfv/gx2sjbWzjjXNLW3a0U8rc7vpZHRkD0dnP1C5qvo5B/06j9psqzJ5p3ibpq+vbE2rNHUu/k1Y5Mnyd8J+qprnZF1b95rK8PzJIqkWTMEHG6rTcqgCAIBkICgIPQgoCqAIAgCAIAgCAIAgKE4QHOOInE+l066S3WgMqrmNnOO8cB/F4u8vqrrZux53K7Spwj8X/BFOpjgjhF2vFwvNY6sulVJUzu25pD0HgB0A8gvY0belQjuUlhEDbepg9SpjBdjY0SNE3MGZHPyjcDvxnvWjba4ABrQyTncWPAHK3l+I/sjb4Y0B9g03sTgWy+1doOU5HJyY3+ecLHf3/7fjkFgO23C3wCaaJ4j3fTEkVPI81lsBwaaQ7sH4Hd3p0VVf7Jo3Sclwl1+/U3hNxPQWm9Q27UdtbXWucSRnZzTs6N39Lh3FeLubWrbT3Ki4/M6VJSWUbZQGShOEBHNQX0srYbLa3h10qjy5G4p2d73eg6BQVauH2cdWWllY71N3Vb+nH/yfRfVm+pYG00EcLDlrGhoz1OFMlhJFbObnNyfMvLJqEAQBAEAQBAEAQHNOLmvHWGn/g9qkxcqhmZJB/IYf9R3x4dVebH2ariXa1PVXxZFUnjgjz+XOe8lxLi45JPUlezwkuBzm8s9lopbe+63uskpKASGKJsUfPLUvAyWsBIAAGMuOwyAuSvczVTsaMcy59F5/Y2SWMsuPp9J1BDKauutE7f36uBkrD/YQR9Ctd+8j60Yy8m0/jwHd5Fi9WqtpqeOoPLVUQ91lbA/tGO8i7q3/pcAQtqFenJ7ukuj1/PFGGmagyE85eOZ7vvOO4XXjBgdm8wmXHuBwbnI6plZwC2tgEBvdH6nr9K3ZtfQuLmn3Z6cuw2ZngfA+B7lxXtnTu6W5PXk+htFuLyj09ZrzRXm0Q3Shma6llZzBx25cdQfAg5Xz+vRnQqOnU4NHXHvaEK1hxEji56DT5E0/wAJqgMtYfwj7x8+nqqyvd47tPU9Xsz0dlLFW74R6c/b0+fkbTh/pqW1U8lxumX3Os3eX7ujad+UnxOxP07lLbUNxb0tWcO29pRuZqhR4U46Y0b6+XQma6iiCAIAgCAIAgCAIDVaovcGn7DWXSo3bTsy1ucc7ujW/M4Cntbd3NaNKPMxJ4WTyjdK+pudwnrq2QyVFQ8ySOPif2X0WjSjSpqENEcjeXkxR1Uhg318e8WLTbMAxNpJXgjvcaiQH8mtXHQSdes+eV/6o2eiNYypp2x1AdTNe+WMBriSOxdzAktAPhkbro3JZXHGPiYPu13WqtU7paR4AeOWWJ7eaOVve17Ts4eq1rUIVliS9vNeKGTbz22kvdJLX6fiMdREwvq7aTzGMd74s7uZ4jq3zG65o1qlCXZ19OUvo/Hx5mcJ6EbIIGVYGpRAVwU8gZlJbp58Hl5Gn7zlS7Q27Z2WVKWZdF9eSLvZ+wby9w1Hdj1f05slFvnrKK2OtdPV1Hs0r+d0LXHD3dOg/RfPNp7VrbQq780kui/OJ7zZ2xLWwW8lmXV/TodT4e6I9j5LrdogaojmgheM9n+I/i/RaWttu9+ep57bm2+2zb277vN9fLw+Z0QdN13nliqAIAgCAIAgCAIAgONf4gryQy22SN/UmqlAPq1uf/Zem9HLfLnXfkvmyGq+RxderIAEBI6se3aHt8zd322rkp5B4Nk99h9Mh4VfDuXkov8Ack17OD+ht+0jh6qwNQgL1HV1FDVRVVJK+GeJwdHIw4LStJ041IuM1lMEhuVPBqCilu9vibHXxe9cKKMdcnHbRj+kk+8Puk+Cr6dX9JLsqr7nKT+T+j5kkYSqPEFl9EaqC0TSEGQhjfzVbe+lFnb5VPvvw09/2yehsvRe8r4lV7kfHX3fc2cFDTUo5i0Fw6veei8ld7b2htGXZR4J/tj99WeutNi2Gz49q1lr90vzCPv2prwXRn7MdZXbN+Xiolsl0Go1+M3pCPGXm3+1fH5kv+KRrJyo8ILWb09nV/Dz0NdPd5WTRuo3FhieHh52LiDkL2Gy9gQo/wCrcpOb5LSPl4+J43a23ZXEXRt21Dm+cvsvD/4epdO3Fl3sdDco+lVAyQjPQkbj5HI+S81cUXQrSpvk8FKnlZNiojIQBAEAQBAEAQBAEB5p4x1hqtf14zltO2OFoPdhoP6kr3Wxae5ZRfXLOWo8yJXws0bpvU2mTV3S2l1RDO6J0jZ3t5wMEHAOB1wq3a20Lq1uNynPg1nRG8IRaI9xH0jS6O1FS1UdI6eyVBDhCXuGCPij5uvTcHz8l27Mv53lCUXLE1z+TNZx3X4Gy1LbbRY9X1Ok6Gn9loblSMiL3yuf9uTzRPOc4AdgejioLarWr2qupvMot8uXNe1fIy0lLdNTww0zRXrUdbbL/QOfHTxOMh7VzDC9rsY2O+d/ouna17OhQjVoyxnTnnmYpxzLDJxrbhZYqXTdXVWKnkirIAJA50znAtB94YJ8M/RUlHb9enPer8Y80kjqo2nb1Y0ovDbxxOV0VjZLNHE49q+Rwa1o90ZOy47n0tr1O7bQUfPi/t8z2Nv6KW1GLqXM3LHTgvv8jrUmlbFoK0R3i5NrKiaJwDjSt2BIwRj+nGQS47rkhRur+olUm5S8Xhe7T3FPPakUnSoQjTp+Tb8OK45InqU6YdpJt4046dtRPOI2U87s9nv7w9enf0OV2W3o5D9W6dwu6lng/wA4G/8Ame+3VGOG/Ijmm7NNfb5SW+skHa1Ti2Nh+5gcxcQPAA7LuqXUKFGUdlwSjHWfLpwzxk/gZq055Vfa1Rt8qfN+eOEUdXu3CmzzWSZtK6pdWtpz2L+09xzwNvd6blVuzbydnV3tcvvN6vrx1Ky/vqt5wlwitIrRHn0ghxDsgjrnuX0NYKc9H8E6w1Wg6djncxp5pIvQZyB9HLw23Ke5eN9UmdNJ90nqqCQIAgCAIAgCAIAgCA8t8UP+fr1/3H+kL6Bsn/ZU/L6nJP1mS/RN8m07wxfdKfcwXdnaMH32EAOb8wfrhVd/bK52h2UucSSMsROnajtdFrjSDoYnt7OqibNSzEfA/GWny8CPMrz1rXnZXG+uTw/sTTjyksHKeL8FL/txNPUS8p7CLDebGNvqui1vtpql+nsqWf7sdfh8y+2fYbMlR/UXlTHhnGnxN5pGluVz0hfbpa6c1VyuUjadryWxl7W4DnZOPE+eQuKdrcxn2N7Uxw8Xu+SXD3cDNzfbPhXpStKeYQ4vll8st8eHidOs4rKiy07LxTiGrdEG1ERcHjOMHcbHKjqwhGTjF70eumfYUjnme/FbvHPkeZtSw1mntV1dH2ry+iqQYuY7cow5hx6YK9vs60s3axlTppby5Lj48dTW5v7uvL/VqN+GeHu0OzWbivZbhZzNXxTw1TGDtIOz5mvd38rumM+OF5PaNnKxqKKe83olxl7vxHXY2Na8TlBYitZPgl7SxVaLdWW651s1PRWhlRFzx0kDAWxOaDyyuPQO3OeUfCSFDRua1ecY3Lco9M66cG9X5aHRKvb2WFZ8Zr9793BfUiHCC1V7Lvf7h7M+S4W6mdDHESM9u7Ixk7Z90jOe9em2vUoxoUqMMKEmtOi8im3p1Juc3mXidW4ex3mm0vTUmoqd0FbTExe89r+dg+F2Wk9xx8l57aLoSuHOg8p/Bm0M44nB+Kdk/gmta+NjOWnqCKiHww7cj5O5gvY7IuO3tI5fFcH7PxEFRYkdR/w/hw0hW82cfxB+P/HGqD0h/wB1H/j9WS0fVOmqhJQgCAIAgCAIAgCAoSgPN/Fmlpxrqtn7eMQTtjky05LjjBx8wQvW7JvZu0jClByksrpFeb+iy/AmjZRzv3E1CPvk/KP1eEWqLVtpotGVGn4bdUukmf23tD5W4Eoxg8uOmwWK2x7m7qKpc1F4qOVw6J6+8U76FrXVS1jwWm9x9r5Z8jZ6D4ov05b5qK5UstZDz88HZvDTHnqN+7O/1S49HaT3Vb91LlxZDXvqtxUdWs8yfsNDxB1JQaqvUdzpaWopnmMRzMke1wOOhbjyVns20q2lLs5NPock2pPJup9e22lsltsttts5paN5bUMmla5tXG4EPBwOpzkHuIC447MqyqzrVJcXpw0fI231jCN9p/VVDw/traeko6y50FymdVUtSx7Q3BwOQjGz24w4eK4rq1nfTdSpJQcFh5+fk+RLSTbUIJtvTBHtbaitV9vtDePZpqCqjDWyDtA87EFrsDvG/rsuWyle1aU7azw4ce+00vHd6/Iuv0NrZLtb95lygnx/7ny/PIvN1Dw9qA9t1s94qHB5PbNmAM2T8RaHtDfQZ9V02mxb20e/SnHeerfF+/DOG92pUu0oS4QWkVwX8+0uay4otudmdY9PULqGgdH2T3ykF5ZjHKACQNtupXXZbFdKr29eW9LX2lfKplYR93nVlM3h9HHTx1kVwu5bJPVxuDQZ4Sxr8gHIyGtO39WVihYT/WvOHGGi8HloOS3TC4ca/h0u6tfdf4hWuqA1rGteHBgGd/ePXdTbT2W7pR7LEUs/nBGIVN3UpxM1pZtZU9I+lo6ynraYkNdJycrmOxkHBz3Aj5psvZ1eylJTknF/P3Cc1I6lwYonUegqNzwA6ofJN8i7A/ILz+2qm/ey8MIlpLuk5VUSBAEAQBAEAQBAEBYnphOR2jiWD+XnZ3r4+iw1k3jNw9XXqcn4+WMvttvu8LP+Gf7PLyjo127SfLII+a9L6O11GpKi+fFfn5oc9ZZ4nEuUr1hzgjCZBQDPemQZkVunMrmyN7IMPvuf0aq682pQtkl60paRWr/OpY2Oza123Jd2C1k9ESTTFytLallnu01Sy1TOd9sx+BDM4YEuPAd//wAVJc7MvLxfqbjGVjFNaY1w3zfwLCW0beyXZWGvOb1fkuSMPW2lK/S1fGyrmZVU9SC+mq2fDMBjO2diMj6q92fe0rmn3FuuOq6FHVcnLek8t8yNqwIj6jZzva3LRzEDLjgD1WG8IG/jYZNDVBMZAprhG9jnEHPaMe1wHh/lsz6BcLeLxeMWvc192bftNXTzRyVlPJJSmdrA3tYuc/a469OmwwuiUXGDSeOngalKehlrLpBQ0oa+WeVscYY7mGXEAb/NZlVUKTqS5LJnGXg9aWagjtdqo7fD/l00DIm+fKMZXzitVdarKo+bz7zrSwjNUZkIAgCAIAgCAIAgCAwL7a6e9WirttWMw1MZjJHVuehHmDupaFaVGpGpHVGGsrB5TvlrqtP3mpttbGO2p3FpyNnAjZw9QchfRKFaFzSVSOjORrDwYoAdTPbzMBaechwwT0AAPXvJx5KTjvowZEFNDFCJqsubk5bGOrh+yqri+rVqjt7PDktZco/d+C9pc29hSo01cXzxF6RXrS+y8T5qp5JoM5YyJruVsTTg9OuPDzU1ls+naycnmVR6yer8M8l4EF9tKrdpQ9WmtIrT+WYXMVZYK0uy1dRNFDFNPLJFCCImPeS2MHqGju+S1VOEW5JYb1B9RUwklMZlhYcZBe/3SfDI2Hz2WHPCzgGfT6dukz2GOhlmjJGXQua4Y9c4UMruilxl9DOGZVziZZrGLU+SN9fUztnq2xvDhC1gIYwkbFx53E4O3uhRUpOtW7bHdSwuWc6vy4JDRYNTJTwtpIpmVMfO4uD4TzFzSMb/AA4wc7b9x3XVvS3nFowdR4G6UdU1z9R1kZ7GDMdJzD437hzvkNvU+S89t+93Yq2jq+L+xNSjl5O4ryhOEAQBAEAQBAEAQBAEAQEE4paHZqqgFVQhjLtTN+yLjgSt6lhP6Hx9VbbK2k7Se7P1H8PFfUjnDe01PProxQOcKlgdUt/lnoz1816WUql/3aT3aXOXOX/HousufLqdtNUrFb9Rb1XlHlHxl4/28uZj9rJNOHn7SUuGAW5z5Y/Zd9KhToU1TprEV0K+tXqV6jqVHmT5spUQy0kktNUwPjnYcOa8EFhHXZbxkpJSi+BEWo3cjg4YyDncZW7WVgwfJOSsgIAgPp8ZY7BwT5HPdlaqSayCUaA0XWauuYY0Oit8Th7TU42A/pb4uP5dVX7R2hCzp51k9F9fI3hByZ6Zt1DT22igoqKIRU8DAyNg7gF4OpUlUm5yeWzqSxwMpaAIAgCAIAgCAIAgCAIChOAgMGeM1zuSUYpR8TD/ADvX8P6+nXVre4PQmjPsuMfW+X8/Lz0jOu+Hds1XD2zCKO4saGsqGN2cB0a8d48+o/JWuz9qVbN7usOn2OacN44JqXSV40zUGK6Ub2x59yoYOaJ/o79juvY2l9Qu1mm+PTmc8otGjc4uJJ3JOSV1pcDUotgEAQH1Gx0jmtY0uc44aGjJJ8AFhtJZYOlaJ4TXG7vZV38SUFD17IjEsg9Puj138u9UF9tynS7lDvS68l9yWNJvU7ra7ZRWmhiordAyCmiGGMYPzPifNeSq1Z1puc3lsnSwZijMhAEAQBAEAQBAEAQBAEAQFMDwCAqgLU8ENRC+GoijlieMOY9oc1w8CD1WYycXmLwwQi9cJ9L3RznxU0lBKd+akcGt/tII/JWtDbd5S4N7y8fuRunFkTrOBZz/ALlfRy+E1Pv+RVlD0keO/T9zNXR6MxxwMrifevdMB5QOP7rf/MkP+m/f/BjsX1Nvb+B1sjcHXG7Vc/eWwsbGD5ZOVzVPSKs/Ugl8TKpLmTuw6PsOn8OtdsgjlAx2zhzyf3HdU9xfXFx/Um34ciRRS0N9hcpsEAQBAEAQBAEAQBAE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eg;base64,/9j/4AAQSkZJRgABAQAAAQABAAD/2wCEAAkGBwgHBgkIBwgKCgkLDRYPDQwMDRsUFRAWIB0iIiAdHx8kKDQsJCYxJx8fLT0tMTU3Ojo6Iys/RD84QzQ5OjcBCgoKDQwNGg8PGjclHyU3Nzc3Nzc3Nzc3Nzc3Nzc3Nzc3Nzc3Nzc3Nzc3Nzc3Nzc3Nzc3Nzc3Nzc3Nzc3Nzc3N//AABEIAIkAtgMBEQACEQEDEQH/xAAcAAEAAQUBAQAAAAAAAAAAAAAABgEDBAUHCAL/xAA/EAABAwMCAwUFBgQDCQAAAAABAAIDBAURBiEHEjETQVFhcRQiMoGRI0JiobHBFUNSkggzwhYkNDZydJOi4f/EABsBAQACAwEBAAAAAAAAAAAAAAADBQECBAYH/8QAOxEAAgEDAQUECQMCBQUAAAAAAAECAwQRMQUSIUFREyJhcQYygZGhscHR8BRC4TNiFRYjNHJTgqKy8f/aAAwDAQACEQMRAD8A7ggCAIAgCAIAgCAIAgCAIAgCAIAgCAIAgCAIAgCAIAgCAIAgCAIAgCAIAgCAIAgCAIAgCAIAgCAIAgCAIAgCAIAgCAIDBut2t9opjU3OshpYR9+V4GT4Dx+SkpUqlaW7TWWG0tTnV541WalLmWijqK5w6PeeyYfrv+Su6Ho/XnxqSUV72ROsuRE6vjZqKWQ+y0VugZ3Ase9315gPyVnD0etku9Jv88jTtZFgcY9Wx8jntt7g4ZAMB33x3OW3+A2b4Zfv/gx2sjbWzjjXNLW3a0U8rc7vpZHRkD0dnP1C5qvo5B/06j9psqzJ5p3ibpq+vbE2rNHUu/k1Y5Mnyd8J+qprnZF1b95rK8PzJIqkWTMEHG6rTcqgCAIBkICgIPQgoCqAIAgCAIAgCAIAgKE4QHOOInE+l066S3WgMqrmNnOO8cB/F4u8vqrrZux53K7Spwj8X/BFOpjgjhF2vFwvNY6sulVJUzu25pD0HgB0A8gvY0belQjuUlhEDbepg9SpjBdjY0SNE3MGZHPyjcDvxnvWjba4ABrQyTncWPAHK3l+I/sjb4Y0B9g03sTgWy+1doOU5HJyY3+ecLHf3/7fjkFgO23C3wCaaJ4j3fTEkVPI81lsBwaaQ7sH4Hd3p0VVf7Jo3Sclwl1+/U3hNxPQWm9Q27UdtbXWucSRnZzTs6N39Lh3FeLubWrbT3Ki4/M6VJSWUbZQGShOEBHNQX0srYbLa3h10qjy5G4p2d73eg6BQVauH2cdWWllY71N3Vb+nH/yfRfVm+pYG00EcLDlrGhoz1OFMlhJFbObnNyfMvLJqEAQBAEAQBAEAQHNOLmvHWGn/g9qkxcqhmZJB/IYf9R3x4dVebH2ariXa1PVXxZFUnjgjz+XOe8lxLi45JPUlezwkuBzm8s9lopbe+63uskpKASGKJsUfPLUvAyWsBIAAGMuOwyAuSvczVTsaMcy59F5/Y2SWMsuPp9J1BDKauutE7f36uBkrD/YQR9Ctd+8j60Yy8m0/jwHd5Fi9WqtpqeOoPLVUQ91lbA/tGO8i7q3/pcAQtqFenJ7ukuj1/PFGGmagyE85eOZ7vvOO4XXjBgdm8wmXHuBwbnI6plZwC2tgEBvdH6nr9K3ZtfQuLmn3Z6cuw2ZngfA+B7lxXtnTu6W5PXk+htFuLyj09ZrzRXm0Q3Shma6llZzBx25cdQfAg5Xz+vRnQqOnU4NHXHvaEK1hxEji56DT5E0/wAJqgMtYfwj7x8+nqqyvd47tPU9Xsz0dlLFW74R6c/b0+fkbTh/pqW1U8lxumX3Os3eX7ujad+UnxOxP07lLbUNxb0tWcO29pRuZqhR4U46Y0b6+XQma6iiCAIAgCAIAgCAIDVaovcGn7DWXSo3bTsy1ucc7ujW/M4Cntbd3NaNKPMxJ4WTyjdK+pudwnrq2QyVFQ8ySOPif2X0WjSjSpqENEcjeXkxR1Uhg318e8WLTbMAxNpJXgjvcaiQH8mtXHQSdes+eV/6o2eiNYypp2x1AdTNe+WMBriSOxdzAktAPhkbro3JZXHGPiYPu13WqtU7paR4AeOWWJ7eaOVve17Ts4eq1rUIVliS9vNeKGTbz22kvdJLX6fiMdREwvq7aTzGMd74s7uZ4jq3zG65o1qlCXZ19OUvo/Hx5mcJ6EbIIGVYGpRAVwU8gZlJbp58Hl5Gn7zlS7Q27Z2WVKWZdF9eSLvZ+wby9w1Hdj1f05slFvnrKK2OtdPV1Hs0r+d0LXHD3dOg/RfPNp7VrbQq780kui/OJ7zZ2xLWwW8lmXV/TodT4e6I9j5LrdogaojmgheM9n+I/i/RaWttu9+ep57bm2+2zb277vN9fLw+Z0QdN13nliqAIAgCAIAgCAIAgONf4gryQy22SN/UmqlAPq1uf/Zem9HLfLnXfkvmyGq+RxderIAEBI6se3aHt8zd322rkp5B4Nk99h9Mh4VfDuXkov8Ack17OD+ht+0jh6qwNQgL1HV1FDVRVVJK+GeJwdHIw4LStJ041IuM1lMEhuVPBqCilu9vibHXxe9cKKMdcnHbRj+kk+8Puk+Cr6dX9JLsqr7nKT+T+j5kkYSqPEFl9EaqC0TSEGQhjfzVbe+lFnb5VPvvw09/2yehsvRe8r4lV7kfHX3fc2cFDTUo5i0Fw6veei8ld7b2htGXZR4J/tj99WeutNi2Gz49q1lr90vzCPv2prwXRn7MdZXbN+Xiolsl0Go1+M3pCPGXm3+1fH5kv+KRrJyo8ILWb09nV/Dz0NdPd5WTRuo3FhieHh52LiDkL2Gy9gQo/wCrcpOb5LSPl4+J43a23ZXEXRt21Dm+cvsvD/4epdO3Fl3sdDco+lVAyQjPQkbj5HI+S81cUXQrSpvk8FKnlZNiojIQBAEAQBAEAQBAEB5p4x1hqtf14zltO2OFoPdhoP6kr3Wxae5ZRfXLOWo8yJXws0bpvU2mTV3S2l1RDO6J0jZ3t5wMEHAOB1wq3a20Lq1uNynPg1nRG8IRaI9xH0jS6O1FS1UdI6eyVBDhCXuGCPij5uvTcHz8l27Mv53lCUXLE1z+TNZx3X4Gy1LbbRY9X1Ok6Gn9loblSMiL3yuf9uTzRPOc4AdgejioLarWr2qupvMot8uXNe1fIy0lLdNTww0zRXrUdbbL/QOfHTxOMh7VzDC9rsY2O+d/ouna17OhQjVoyxnTnnmYpxzLDJxrbhZYqXTdXVWKnkirIAJA50znAtB94YJ8M/RUlHb9enPer8Y80kjqo2nb1Y0ovDbxxOV0VjZLNHE49q+Rwa1o90ZOy47n0tr1O7bQUfPi/t8z2Nv6KW1GLqXM3LHTgvv8jrUmlbFoK0R3i5NrKiaJwDjSt2BIwRj+nGQS47rkhRur+olUm5S8Xhe7T3FPPakUnSoQjTp+Tb8OK45InqU6YdpJt4046dtRPOI2U87s9nv7w9enf0OV2W3o5D9W6dwu6lng/wA4G/8Ame+3VGOG/Ijmm7NNfb5SW+skHa1Ti2Nh+5gcxcQPAA7LuqXUKFGUdlwSjHWfLpwzxk/gZq055Vfa1Rt8qfN+eOEUdXu3CmzzWSZtK6pdWtpz2L+09xzwNvd6blVuzbydnV3tcvvN6vrx1Ky/vqt5wlwitIrRHn0ghxDsgjrnuX0NYKc9H8E6w1Wg6djncxp5pIvQZyB9HLw23Ke5eN9UmdNJ90nqqCQIAgCAIAgCAIAgCA8t8UP+fr1/3H+kL6Bsn/ZU/L6nJP1mS/RN8m07wxfdKfcwXdnaMH32EAOb8wfrhVd/bK52h2UucSSMsROnajtdFrjSDoYnt7OqibNSzEfA/GWny8CPMrz1rXnZXG+uTw/sTTjyksHKeL8FL/txNPUS8p7CLDebGNvqui1vtpql+nsqWf7sdfh8y+2fYbMlR/UXlTHhnGnxN5pGluVz0hfbpa6c1VyuUjadryWxl7W4DnZOPE+eQuKdrcxn2N7Uxw8Xu+SXD3cDNzfbPhXpStKeYQ4vll8st8eHidOs4rKiy07LxTiGrdEG1ERcHjOMHcbHKjqwhGTjF70eumfYUjnme/FbvHPkeZtSw1mntV1dH2ry+iqQYuY7cow5hx6YK9vs60s3axlTppby5Lj48dTW5v7uvL/VqN+GeHu0OzWbivZbhZzNXxTw1TGDtIOz5mvd38rumM+OF5PaNnKxqKKe83olxl7vxHXY2Na8TlBYitZPgl7SxVaLdWW651s1PRWhlRFzx0kDAWxOaDyyuPQO3OeUfCSFDRua1ecY3Lco9M66cG9X5aHRKvb2WFZ8Zr9793BfUiHCC1V7Lvf7h7M+S4W6mdDHESM9u7Ixk7Z90jOe9em2vUoxoUqMMKEmtOi8im3p1Juc3mXidW4ex3mm0vTUmoqd0FbTExe89r+dg+F2Wk9xx8l57aLoSuHOg8p/Bm0M44nB+Kdk/gmta+NjOWnqCKiHww7cj5O5gvY7IuO3tI5fFcH7PxEFRYkdR/w/hw0hW82cfxB+P/HGqD0h/wB1H/j9WS0fVOmqhJQgCAIAgCAIAgCAoSgPN/Fmlpxrqtn7eMQTtjky05LjjBx8wQvW7JvZu0jClByksrpFeb+iy/AmjZRzv3E1CPvk/KP1eEWqLVtpotGVGn4bdUukmf23tD5W4Eoxg8uOmwWK2x7m7qKpc1F4qOVw6J6+8U76FrXVS1jwWm9x9r5Z8jZ6D4ov05b5qK5UstZDz88HZvDTHnqN+7O/1S49HaT3Vb91LlxZDXvqtxUdWs8yfsNDxB1JQaqvUdzpaWopnmMRzMke1wOOhbjyVns20q2lLs5NPock2pPJup9e22lsltsttts5paN5bUMmla5tXG4EPBwOpzkHuIC447MqyqzrVJcXpw0fI231jCN9p/VVDw/traeko6y50FymdVUtSx7Q3BwOQjGz24w4eK4rq1nfTdSpJQcFh5+fk+RLSTbUIJtvTBHtbaitV9vtDePZpqCqjDWyDtA87EFrsDvG/rsuWyle1aU7azw4ce+00vHd6/Iuv0NrZLtb95lygnx/7ny/PIvN1Dw9qA9t1s94qHB5PbNmAM2T8RaHtDfQZ9V02mxb20e/SnHeerfF+/DOG92pUu0oS4QWkVwX8+0uay4otudmdY9PULqGgdH2T3ykF5ZjHKACQNtupXXZbFdKr29eW9LX2lfKplYR93nVlM3h9HHTx1kVwu5bJPVxuDQZ4Sxr8gHIyGtO39WVihYT/WvOHGGi8HloOS3TC4ca/h0u6tfdf4hWuqA1rGteHBgGd/ePXdTbT2W7pR7LEUs/nBGIVN3UpxM1pZtZU9I+lo6ynraYkNdJycrmOxkHBz3Aj5psvZ1eylJTknF/P3Cc1I6lwYonUegqNzwA6ofJN8i7A/ILz+2qm/ey8MIlpLuk5VUSBAEAQBAEAQBAEBYnphOR2jiWD+XnZ3r4+iw1k3jNw9XXqcn4+WMvttvu8LP+Gf7PLyjo127SfLII+a9L6O11GpKi+fFfn5oc9ZZ4nEuUr1hzgjCZBQDPemQZkVunMrmyN7IMPvuf0aq682pQtkl60paRWr/OpY2Oza123Jd2C1k9ESTTFytLallnu01Sy1TOd9sx+BDM4YEuPAd//wAVJc7MvLxfqbjGVjFNaY1w3zfwLCW0beyXZWGvOb1fkuSMPW2lK/S1fGyrmZVU9SC+mq2fDMBjO2diMj6q92fe0rmn3FuuOq6FHVcnLek8t8yNqwIj6jZzva3LRzEDLjgD1WG8IG/jYZNDVBMZAprhG9jnEHPaMe1wHh/lsz6BcLeLxeMWvc192bftNXTzRyVlPJJSmdrA3tYuc/a469OmwwuiUXGDSeOngalKehlrLpBQ0oa+WeVscYY7mGXEAb/NZlVUKTqS5LJnGXg9aWagjtdqo7fD/l00DIm+fKMZXzitVdarKo+bz7zrSwjNUZkIAgCAIAgCAIAgCAwL7a6e9WirttWMw1MZjJHVuehHmDupaFaVGpGpHVGGsrB5TvlrqtP3mpttbGO2p3FpyNnAjZw9QchfRKFaFzSVSOjORrDwYoAdTPbzMBaechwwT0AAPXvJx5KTjvowZEFNDFCJqsubk5bGOrh+yqri+rVqjt7PDktZco/d+C9pc29hSo01cXzxF6RXrS+y8T5qp5JoM5YyJruVsTTg9OuPDzU1ls+naycnmVR6yer8M8l4EF9tKrdpQ9WmtIrT+WYXMVZYK0uy1dRNFDFNPLJFCCImPeS2MHqGju+S1VOEW5JYb1B9RUwklMZlhYcZBe/3SfDI2Hz2WHPCzgGfT6dukz2GOhlmjJGXQua4Y9c4UMruilxl9DOGZVziZZrGLU+SN9fUztnq2xvDhC1gIYwkbFx53E4O3uhRUpOtW7bHdSwuWc6vy4JDRYNTJTwtpIpmVMfO4uD4TzFzSMb/AA4wc7b9x3XVvS3nFowdR4G6UdU1z9R1kZ7GDMdJzD437hzvkNvU+S89t+93Yq2jq+L+xNSjl5O4ryhOEAQBAEAQBAEAQBAEAQEE4paHZqqgFVQhjLtTN+yLjgSt6lhP6Hx9VbbK2k7Se7P1H8PFfUjnDe01PProxQOcKlgdUt/lnoz1816WUql/3aT3aXOXOX/HousufLqdtNUrFb9Rb1XlHlHxl4/28uZj9rJNOHn7SUuGAW5z5Y/Zd9KhToU1TprEV0K+tXqV6jqVHmT5spUQy0kktNUwPjnYcOa8EFhHXZbxkpJSi+BEWo3cjg4YyDncZW7WVgwfJOSsgIAgPp8ZY7BwT5HPdlaqSayCUaA0XWauuYY0Oit8Th7TU42A/pb4uP5dVX7R2hCzp51k9F9fI3hByZ6Zt1DT22igoqKIRU8DAyNg7gF4OpUlUm5yeWzqSxwMpaAIAgCAIAgCAIAgCAIChOAgMGeM1zuSUYpR8TD/ADvX8P6+nXVre4PQmjPsuMfW+X8/Lz0jOu+Hds1XD2zCKO4saGsqGN2cB0a8d48+o/JWuz9qVbN7usOn2OacN44JqXSV40zUGK6Ub2x59yoYOaJ/o79juvY2l9Qu1mm+PTmc8otGjc4uJJ3JOSV1pcDUotgEAQH1Gx0jmtY0uc44aGjJJ8AFhtJZYOlaJ4TXG7vZV38SUFD17IjEsg9Puj138u9UF9tynS7lDvS68l9yWNJvU7ra7ZRWmhiordAyCmiGGMYPzPifNeSq1Z1puc3lsnSwZijMhAEAQBAEAQBAEAQBAEAQFMDwCAqgLU8ENRC+GoijlieMOY9oc1w8CD1WYycXmLwwQi9cJ9L3RznxU0lBKd+akcGt/tII/JWtDbd5S4N7y8fuRunFkTrOBZz/ALlfRy+E1Pv+RVlD0keO/T9zNXR6MxxwMrifevdMB5QOP7rf/MkP+m/f/BjsX1Nvb+B1sjcHXG7Vc/eWwsbGD5ZOVzVPSKs/Ugl8TKpLmTuw6PsOn8OtdsgjlAx2zhzyf3HdU9xfXFx/Um34ciRRS0N9hcpsEAQBAEAQBAEAQBAE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jpeg;base64,/9j/4AAQSkZJRgABAQAAAQABAAD/2wCEAAkGBwgHBgkIBwgKCgkLDRYPDQwMDRsUFRAWIB0iIiAdHx8kKDQsJCYxJx8fLT0tMTU3Ojo6Iys/RD84QzQ5OjcBCgoKDQwNGg8PGjclHyU3Nzc3Nzc3Nzc3Nzc3Nzc3Nzc3Nzc3Nzc3Nzc3Nzc3Nzc3Nzc3Nzc3Nzc3Nzc3Nzc3N//AABEIAIkAtgMBEQACEQEDEQH/xAAcAAEAAQUBAQAAAAAAAAAAAAAABgEDBAUHCAL/xAA/EAABAwMCAwUFBgQDCQAAAAABAAIDBAURBiEHEjETQVFhcRQiMoGRI0JiobHBFUNSkggzwhYkNDZydJOi4f/EABsBAQACAwEBAAAAAAAAAAAAAAADBQECBAYH/8QAOxEAAgEDAQUECQMCBQUAAAAAAAECAwQRMQUSIUFREyJhcQYygZGhscHR8BRC4TNiFRYjNHJTgqKy8f/aAAwDAQACEQMRAD8A7ggCAIAgCAIAgCAIAgCAIAgCAIAgCAIAgCAIAgCAIAgCAIAgCAIAgCAIAgCAIAgCAIAgCAIAgCAIAgCAIAgCAIAgCAIDBut2t9opjU3OshpYR9+V4GT4Dx+SkpUqlaW7TWWG0tTnV541WalLmWijqK5w6PeeyYfrv+Su6Ho/XnxqSUV72ROsuRE6vjZqKWQ+y0VugZ3Ase9315gPyVnD0etku9Jv88jTtZFgcY9Wx8jntt7g4ZAMB33x3OW3+A2b4Zfv/gx2sjbWzjjXNLW3a0U8rc7vpZHRkD0dnP1C5qvo5B/06j9psqzJ5p3ibpq+vbE2rNHUu/k1Y5Mnyd8J+qprnZF1b95rK8PzJIqkWTMEHG6rTcqgCAIBkICgIPQgoCqAIAgCAIAgCAIAgKE4QHOOInE+l066S3WgMqrmNnOO8cB/F4u8vqrrZux53K7Spwj8X/BFOpjgjhF2vFwvNY6sulVJUzu25pD0HgB0A8gvY0belQjuUlhEDbepg9SpjBdjY0SNE3MGZHPyjcDvxnvWjba4ABrQyTncWPAHK3l+I/sjb4Y0B9g03sTgWy+1doOU5HJyY3+ecLHf3/7fjkFgO23C3wCaaJ4j3fTEkVPI81lsBwaaQ7sH4Hd3p0VVf7Jo3Sclwl1+/U3hNxPQWm9Q27UdtbXWucSRnZzTs6N39Lh3FeLubWrbT3Ki4/M6VJSWUbZQGShOEBHNQX0srYbLa3h10qjy5G4p2d73eg6BQVauH2cdWWllY71N3Vb+nH/yfRfVm+pYG00EcLDlrGhoz1OFMlhJFbObnNyfMvLJqEAQBAEAQBAEAQHNOLmvHWGn/g9qkxcqhmZJB/IYf9R3x4dVebH2ariXa1PVXxZFUnjgjz+XOe8lxLi45JPUlezwkuBzm8s9lopbe+63uskpKASGKJsUfPLUvAyWsBIAAGMuOwyAuSvczVTsaMcy59F5/Y2SWMsuPp9J1BDKauutE7f36uBkrD/YQR9Ctd+8j60Yy8m0/jwHd5Fi9WqtpqeOoPLVUQ91lbA/tGO8i7q3/pcAQtqFenJ7ukuj1/PFGGmagyE85eOZ7vvOO4XXjBgdm8wmXHuBwbnI6plZwC2tgEBvdH6nr9K3ZtfQuLmn3Z6cuw2ZngfA+B7lxXtnTu6W5PXk+htFuLyj09ZrzRXm0Q3Shma6llZzBx25cdQfAg5Xz+vRnQqOnU4NHXHvaEK1hxEji56DT5E0/wAJqgMtYfwj7x8+nqqyvd47tPU9Xsz0dlLFW74R6c/b0+fkbTh/pqW1U8lxumX3Os3eX7ujad+UnxOxP07lLbUNxb0tWcO29pRuZqhR4U46Y0b6+XQma6iiCAIAgCAIAgCAIDVaovcGn7DWXSo3bTsy1ucc7ujW/M4Cntbd3NaNKPMxJ4WTyjdK+pudwnrq2QyVFQ8ySOPif2X0WjSjSpqENEcjeXkxR1Uhg318e8WLTbMAxNpJXgjvcaiQH8mtXHQSdes+eV/6o2eiNYypp2x1AdTNe+WMBriSOxdzAktAPhkbro3JZXHGPiYPu13WqtU7paR4AeOWWJ7eaOVve17Ts4eq1rUIVliS9vNeKGTbz22kvdJLX6fiMdREwvq7aTzGMd74s7uZ4jq3zG65o1qlCXZ19OUvo/Hx5mcJ6EbIIGVYGpRAVwU8gZlJbp58Hl5Gn7zlS7Q27Z2WVKWZdF9eSLvZ+wby9w1Hdj1f05slFvnrKK2OtdPV1Hs0r+d0LXHD3dOg/RfPNp7VrbQq780kui/OJ7zZ2xLWwW8lmXV/TodT4e6I9j5LrdogaojmgheM9n+I/i/RaWttu9+ep57bm2+2zb277vN9fLw+Z0QdN13nliqAIAgCAIAgCAIAgONf4gryQy22SN/UmqlAPq1uf/Zem9HLfLnXfkvmyGq+RxderIAEBI6se3aHt8zd322rkp5B4Nk99h9Mh4VfDuXkov8Ack17OD+ht+0jh6qwNQgL1HV1FDVRVVJK+GeJwdHIw4LStJ041IuM1lMEhuVPBqCilu9vibHXxe9cKKMdcnHbRj+kk+8Puk+Cr6dX9JLsqr7nKT+T+j5kkYSqPEFl9EaqC0TSEGQhjfzVbe+lFnb5VPvvw09/2yehsvRe8r4lV7kfHX3fc2cFDTUo5i0Fw6veei8ld7b2htGXZR4J/tj99WeutNi2Gz49q1lr90vzCPv2prwXRn7MdZXbN+Xiolsl0Go1+M3pCPGXm3+1fH5kv+KRrJyo8ILWb09nV/Dz0NdPd5WTRuo3FhieHh52LiDkL2Gy9gQo/wCrcpOb5LSPl4+J43a23ZXEXRt21Dm+cvsvD/4epdO3Fl3sdDco+lVAyQjPQkbj5HI+S81cUXQrSpvk8FKnlZNiojIQBAEAQBAEAQBAEB5p4x1hqtf14zltO2OFoPdhoP6kr3Wxae5ZRfXLOWo8yJXws0bpvU2mTV3S2l1RDO6J0jZ3t5wMEHAOB1wq3a20Lq1uNynPg1nRG8IRaI9xH0jS6O1FS1UdI6eyVBDhCXuGCPij5uvTcHz8l27Mv53lCUXLE1z+TNZx3X4Gy1LbbRY9X1Ok6Gn9loblSMiL3yuf9uTzRPOc4AdgejioLarWr2qupvMot8uXNe1fIy0lLdNTww0zRXrUdbbL/QOfHTxOMh7VzDC9rsY2O+d/ouna17OhQjVoyxnTnnmYpxzLDJxrbhZYqXTdXVWKnkirIAJA50znAtB94YJ8M/RUlHb9enPer8Y80kjqo2nb1Y0ovDbxxOV0VjZLNHE49q+Rwa1o90ZOy47n0tr1O7bQUfPi/t8z2Nv6KW1GLqXM3LHTgvv8jrUmlbFoK0R3i5NrKiaJwDjSt2BIwRj+nGQS47rkhRur+olUm5S8Xhe7T3FPPakUnSoQjTp+Tb8OK45InqU6YdpJt4046dtRPOI2U87s9nv7w9enf0OV2W3o5D9W6dwu6lng/wA4G/8Ame+3VGOG/Ijmm7NNfb5SW+skHa1Ti2Nh+5gcxcQPAA7LuqXUKFGUdlwSjHWfLpwzxk/gZq055Vfa1Rt8qfN+eOEUdXu3CmzzWSZtK6pdWtpz2L+09xzwNvd6blVuzbydnV3tcvvN6vrx1Ky/vqt5wlwitIrRHn0ghxDsgjrnuX0NYKc9H8E6w1Wg6djncxp5pIvQZyB9HLw23Ke5eN9UmdNJ90nqqCQIAgCAIAgCAIAgCA8t8UP+fr1/3H+kL6Bsn/ZU/L6nJP1mS/RN8m07wxfdKfcwXdnaMH32EAOb8wfrhVd/bK52h2UucSSMsROnajtdFrjSDoYnt7OqibNSzEfA/GWny8CPMrz1rXnZXG+uTw/sTTjyksHKeL8FL/txNPUS8p7CLDebGNvqui1vtpql+nsqWf7sdfh8y+2fYbMlR/UXlTHhnGnxN5pGluVz0hfbpa6c1VyuUjadryWxl7W4DnZOPE+eQuKdrcxn2N7Uxw8Xu+SXD3cDNzfbPhXpStKeYQ4vll8st8eHidOs4rKiy07LxTiGrdEG1ERcHjOMHcbHKjqwhGTjF70eumfYUjnme/FbvHPkeZtSw1mntV1dH2ry+iqQYuY7cow5hx6YK9vs60s3axlTppby5Lj48dTW5v7uvL/VqN+GeHu0OzWbivZbhZzNXxTw1TGDtIOz5mvd38rumM+OF5PaNnKxqKKe83olxl7vxHXY2Na8TlBYitZPgl7SxVaLdWW651s1PRWhlRFzx0kDAWxOaDyyuPQO3OeUfCSFDRua1ecY3Lco9M66cG9X5aHRKvb2WFZ8Zr9793BfUiHCC1V7Lvf7h7M+S4W6mdDHESM9u7Ixk7Z90jOe9em2vUoxoUqMMKEmtOi8im3p1Juc3mXidW4ex3mm0vTUmoqd0FbTExe89r+dg+F2Wk9xx8l57aLoSuHOg8p/Bm0M44nB+Kdk/gmta+NjOWnqCKiHww7cj5O5gvY7IuO3tI5fFcH7PxEFRYkdR/w/hw0hW82cfxB+P/HGqD0h/wB1H/j9WS0fVOmqhJQgCAIAgCAIAgCAoSgPN/Fmlpxrqtn7eMQTtjky05LjjBx8wQvW7JvZu0jClByksrpFeb+iy/AmjZRzv3E1CPvk/KP1eEWqLVtpotGVGn4bdUukmf23tD5W4Eoxg8uOmwWK2x7m7qKpc1F4qOVw6J6+8U76FrXVS1jwWm9x9r5Z8jZ6D4ov05b5qK5UstZDz88HZvDTHnqN+7O/1S49HaT3Vb91LlxZDXvqtxUdWs8yfsNDxB1JQaqvUdzpaWopnmMRzMke1wOOhbjyVns20q2lLs5NPock2pPJup9e22lsltsttts5paN5bUMmla5tXG4EPBwOpzkHuIC447MqyqzrVJcXpw0fI231jCN9p/VVDw/traeko6y50FymdVUtSx7Q3BwOQjGz24w4eK4rq1nfTdSpJQcFh5+fk+RLSTbUIJtvTBHtbaitV9vtDePZpqCqjDWyDtA87EFrsDvG/rsuWyle1aU7azw4ce+00vHd6/Iuv0NrZLtb95lygnx/7ny/PIvN1Dw9qA9t1s94qHB5PbNmAM2T8RaHtDfQZ9V02mxb20e/SnHeerfF+/DOG92pUu0oS4QWkVwX8+0uay4otudmdY9PULqGgdH2T3ykF5ZjHKACQNtupXXZbFdKr29eW9LX2lfKplYR93nVlM3h9HHTx1kVwu5bJPVxuDQZ4Sxr8gHIyGtO39WVihYT/WvOHGGi8HloOS3TC4ca/h0u6tfdf4hWuqA1rGteHBgGd/ePXdTbT2W7pR7LEUs/nBGIVN3UpxM1pZtZU9I+lo6ynraYkNdJycrmOxkHBz3Aj5psvZ1eylJTknF/P3Cc1I6lwYonUegqNzwA6ofJN8i7A/ILz+2qm/ey8MIlpLuk5VUSBAEAQBAEAQBAEBYnphOR2jiWD+XnZ3r4+iw1k3jNw9XXqcn4+WMvttvu8LP+Gf7PLyjo127SfLII+a9L6O11GpKi+fFfn5oc9ZZ4nEuUr1hzgjCZBQDPemQZkVunMrmyN7IMPvuf0aq682pQtkl60paRWr/OpY2Oza123Jd2C1k9ESTTFytLallnu01Sy1TOd9sx+BDM4YEuPAd//wAVJc7MvLxfqbjGVjFNaY1w3zfwLCW0beyXZWGvOb1fkuSMPW2lK/S1fGyrmZVU9SC+mq2fDMBjO2diMj6q92fe0rmn3FuuOq6FHVcnLek8t8yNqwIj6jZzva3LRzEDLjgD1WG8IG/jYZNDVBMZAprhG9jnEHPaMe1wHh/lsz6BcLeLxeMWvc192bftNXTzRyVlPJJSmdrA3tYuc/a469OmwwuiUXGDSeOngalKehlrLpBQ0oa+WeVscYY7mGXEAb/NZlVUKTqS5LJnGXg9aWagjtdqo7fD/l00DIm+fKMZXzitVdarKo+bz7zrSwjNUZkIAgCAIAgCAIAgCAwL7a6e9WirttWMw1MZjJHVuehHmDupaFaVGpGpHVGGsrB5TvlrqtP3mpttbGO2p3FpyNnAjZw9QchfRKFaFzSVSOjORrDwYoAdTPbzMBaechwwT0AAPXvJx5KTjvowZEFNDFCJqsubk5bGOrh+yqri+rVqjt7PDktZco/d+C9pc29hSo01cXzxF6RXrS+y8T5qp5JoM5YyJruVsTTg9OuPDzU1ls+naycnmVR6yer8M8l4EF9tKrdpQ9WmtIrT+WYXMVZYK0uy1dRNFDFNPLJFCCImPeS2MHqGju+S1VOEW5JYb1B9RUwklMZlhYcZBe/3SfDI2Hz2WHPCzgGfT6dukz2GOhlmjJGXQua4Y9c4UMruilxl9DOGZVziZZrGLU+SN9fUztnq2xvDhC1gIYwkbFx53E4O3uhRUpOtW7bHdSwuWc6vy4JDRYNTJTwtpIpmVMfO4uD4TzFzSMb/AA4wc7b9x3XVvS3nFowdR4G6UdU1z9R1kZ7GDMdJzD437hzvkNvU+S89t+93Yq2jq+L+xNSjl5O4ryhOEAQBAEAQBAEAQBAEAQEE4paHZqqgFVQhjLtTN+yLjgSt6lhP6Hx9VbbK2k7Se7P1H8PFfUjnDe01PProxQOcKlgdUt/lnoz1816WUql/3aT3aXOXOX/HousufLqdtNUrFb9Rb1XlHlHxl4/28uZj9rJNOHn7SUuGAW5z5Y/Zd9KhToU1TprEV0K+tXqV6jqVHmT5spUQy0kktNUwPjnYcOa8EFhHXZbxkpJSi+BEWo3cjg4YyDncZW7WVgwfJOSsgIAgPp8ZY7BwT5HPdlaqSayCUaA0XWauuYY0Oit8Th7TU42A/pb4uP5dVX7R2hCzp51k9F9fI3hByZ6Zt1DT22igoqKIRU8DAyNg7gF4OpUlUm5yeWzqSxwMpaAIAgCAIAgCAIAgCAIChOAgMGeM1zuSUYpR8TD/ADvX8P6+nXVre4PQmjPsuMfW+X8/Lz0jOu+Hds1XD2zCKO4saGsqGN2cB0a8d48+o/JWuz9qVbN7usOn2OacN44JqXSV40zUGK6Ub2x59yoYOaJ/o79juvY2l9Qu1mm+PTmc8otGjc4uJJ3JOSV1pcDUotgEAQH1Gx0jmtY0uc44aGjJJ8AFhtJZYOlaJ4TXG7vZV38SUFD17IjEsg9Puj138u9UF9tynS7lDvS68l9yWNJvU7ra7ZRWmhiordAyCmiGGMYPzPifNeSq1Z1puc3lsnSwZijMhAEAQBAEAQBAEAQBAEAQFMDwCAqgLU8ENRC+GoijlieMOY9oc1w8CD1WYycXmLwwQi9cJ9L3RznxU0lBKd+akcGt/tII/JWtDbd5S4N7y8fuRunFkTrOBZz/ALlfRy+E1Pv+RVlD0keO/T9zNXR6MxxwMrifevdMB5QOP7rf/MkP+m/f/BjsX1Nvb+B1sjcHXG7Vc/eWwsbGD5ZOVzVPSKs/Ugl8TKpLmTuw6PsOn8OtdsgjlAx2zhzyf3HdU9xfXFx/Um34ciRRS0N9hcpsEAQBAEAQBAEAQBAE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s://encrypted-tbn1.gstatic.com/images?q=tbn:ANd9GcRrg7UTVPgboEqNFNW774krhVElH7cRCQR-evar6Qp5mcPOOs6X3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1653128" cy="1238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Free Resource for teachers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http://www.pbslearningmedia.org/shared/ellenfalk/math-modeling/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www.nwf.org/Wildlife/Threats-to-Wildlife/Global-Warming/Effects-on-Wildlife-and-Habitat/Ringed-Seals.aspx</a:t>
            </a:r>
            <a:endParaRPr lang="en-US" dirty="0" smtClean="0"/>
          </a:p>
          <a:p>
            <a:pPr lvl="1"/>
            <a:r>
              <a:rPr lang="en-US" dirty="0"/>
              <a:t>https://www.climate.gov/news-features/understanding-climate/climate-change-minimum-arctic-sea-ice-extent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52400" y="120650"/>
            <a:ext cx="7924800" cy="565150"/>
          </a:xfrm>
        </p:spPr>
        <p:txBody>
          <a:bodyPr/>
          <a:lstStyle/>
          <a:p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</a:rPr>
              <a:t>The Problem- </a:t>
            </a:r>
            <a:r>
              <a:rPr lang="en-US" sz="3200" i="1" dirty="0" smtClean="0">
                <a:solidFill>
                  <a:srgbClr val="FF0000"/>
                </a:solidFill>
              </a:rPr>
              <a:t>Need To Know-entry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3158" y="685800"/>
            <a:ext cx="5111750" cy="5853113"/>
          </a:xfrm>
        </p:spPr>
        <p:txBody>
          <a:bodyPr>
            <a:normAutofit lnSpcReduction="10000"/>
          </a:bodyPr>
          <a:lstStyle/>
          <a:p>
            <a:pPr lvl="5">
              <a:lnSpc>
                <a:spcPct val="80000"/>
              </a:lnSpc>
              <a:buNone/>
            </a:pPr>
            <a:endParaRPr lang="en-US" sz="15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4000" i="1" dirty="0" smtClean="0"/>
              <a:t>We all understand that arctic sea ice is melting.</a:t>
            </a:r>
          </a:p>
          <a:p>
            <a:pPr lvl="1">
              <a:lnSpc>
                <a:spcPct val="80000"/>
              </a:lnSpc>
              <a:buNone/>
            </a:pPr>
            <a:r>
              <a:rPr lang="en-US" sz="4000" i="1" dirty="0" smtClean="0"/>
              <a:t>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4000" i="1" dirty="0" smtClean="0"/>
              <a:t>We hear about it on the </a:t>
            </a:r>
            <a:r>
              <a:rPr lang="en-US" sz="4000" i="1" dirty="0" smtClean="0">
                <a:hlinkClick r:id="rId2"/>
              </a:rPr>
              <a:t>news</a:t>
            </a:r>
            <a:r>
              <a:rPr lang="en-US" sz="4000" i="1" dirty="0" smtClean="0"/>
              <a:t>.</a:t>
            </a:r>
          </a:p>
          <a:p>
            <a:pPr lvl="1">
              <a:lnSpc>
                <a:spcPct val="80000"/>
              </a:lnSpc>
              <a:buNone/>
            </a:pPr>
            <a:endParaRPr lang="en-US" sz="4000" i="1" dirty="0" smtClean="0"/>
          </a:p>
          <a:p>
            <a:pPr lvl="1">
              <a:lnSpc>
                <a:spcPct val="80000"/>
              </a:lnSpc>
              <a:buNone/>
            </a:pPr>
            <a:endParaRPr lang="en-US" sz="4000" i="1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4000" i="1" dirty="0" smtClean="0"/>
              <a:t>Can we determine when sea ice will be completely  gone?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7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>
              <a:lnSpc>
                <a:spcPct val="80000"/>
              </a:lnSpc>
            </a:pPr>
            <a:endParaRPr lang="en-US" sz="27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 lvl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333220" y="5321300"/>
            <a:ext cx="3008313" cy="46910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http://www.cop21.gouv.fr/wp-content/uploads/2015/10/logo-COP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73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Content &amp; Skill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Understandable and </a:t>
            </a:r>
            <a:r>
              <a:rPr lang="en-US" sz="2800" i="1" dirty="0" smtClean="0">
                <a:solidFill>
                  <a:srgbClr val="FF0000"/>
                </a:solidFill>
              </a:rPr>
              <a:t>Engaging</a:t>
            </a:r>
            <a:endParaRPr lang="en-US" sz="2800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content knowledge through research</a:t>
            </a:r>
          </a:p>
          <a:p>
            <a:pPr lvl="1"/>
            <a:r>
              <a:rPr lang="en-US" dirty="0" smtClean="0"/>
              <a:t>Internet research at several reputable websites</a:t>
            </a:r>
          </a:p>
          <a:p>
            <a:pPr lvl="2"/>
            <a:r>
              <a:rPr lang="en-US" dirty="0" smtClean="0"/>
              <a:t>NSIDC, NASA, NOAA</a:t>
            </a:r>
          </a:p>
          <a:p>
            <a:pPr lvl="1"/>
            <a:r>
              <a:rPr lang="en-US" dirty="0" smtClean="0"/>
              <a:t>Film : “NOVA: What’s Up with the Weather”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Build mathematical skills through activities and other related data sets</a:t>
            </a:r>
          </a:p>
          <a:p>
            <a:pPr lvl="1"/>
            <a:r>
              <a:rPr lang="en-US" dirty="0" smtClean="0"/>
              <a:t>Graphing calculator for small set, Excel for larger</a:t>
            </a:r>
          </a:p>
          <a:p>
            <a:pPr lvl="1"/>
            <a:r>
              <a:rPr lang="en-US" dirty="0" smtClean="0"/>
              <a:t>Interpolation, extrapolation, meaning of slope as an average rate of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5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Problem…Refined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through mathematical models how fast sea ice is decreasing.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will sea ice be depleted?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What effect it will have on the climate and the Arctic region?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Purpose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r>
              <a:rPr lang="en-US" dirty="0" smtClean="0"/>
              <a:t>You are a Climate Change Advisor for the UN and have been asked by your committee to make a presentation of the Sea Ice situation in the Arctic for a particular month of study. You must determine when ( in what year for your month ) will sea ice be completely gone.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334001"/>
            <a:ext cx="45793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Voice and Choice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hlinkClick r:id="rId2"/>
              </a:rPr>
              <a:t>www.mathizaverb.com</a:t>
            </a:r>
            <a:endParaRPr lang="en-US" b="1" i="1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9795" y="1600200"/>
            <a:ext cx="628441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Background Knowledge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 for </a:t>
            </a:r>
            <a:r>
              <a:rPr lang="en-US" dirty="0" smtClean="0">
                <a:hlinkClick r:id="rId2"/>
              </a:rPr>
              <a:t>Educators-Space Math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i="1" dirty="0" smtClean="0"/>
              <a:t>NASA </a:t>
            </a:r>
            <a:r>
              <a:rPr lang="en-US" b="1" i="1" dirty="0" err="1" smtClean="0"/>
              <a:t>Cryosphere</a:t>
            </a:r>
            <a:r>
              <a:rPr lang="en-US" b="1" i="1" dirty="0" smtClean="0"/>
              <a:t> Program Manager Tom Wagner shares his insights on the 2011 minimum. (Credit: NASA's Goddard Space Flight Center)  </a:t>
            </a:r>
            <a:r>
              <a:rPr lang="en-US" b="1" i="1" dirty="0" smtClean="0">
                <a:hlinkClick r:id="rId3"/>
              </a:rPr>
              <a:t>video</a:t>
            </a:r>
            <a:endParaRPr lang="en-US" b="1" i="1" dirty="0" smtClean="0"/>
          </a:p>
          <a:p>
            <a:r>
              <a:rPr lang="en-US" b="1" i="1" dirty="0" smtClean="0"/>
              <a:t>CCLS-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1184</Words>
  <Application>Microsoft Office PowerPoint</Application>
  <PresentationFormat>On-screen Show (4:3)</PresentationFormat>
  <Paragraphs>332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Helvetica</vt:lpstr>
      <vt:lpstr>Verdana</vt:lpstr>
      <vt:lpstr>Office Theme</vt:lpstr>
      <vt:lpstr>Mathematics Meets the Cryosphere!</vt:lpstr>
      <vt:lpstr>MOTIVATION</vt:lpstr>
      <vt:lpstr>Modeling Arctic Sea Ice –open questions </vt:lpstr>
      <vt:lpstr>The Problem- Need To Know-entry event</vt:lpstr>
      <vt:lpstr>Build Content &amp; Skill Understandable and Engaging</vt:lpstr>
      <vt:lpstr>The Problem…Refined</vt:lpstr>
      <vt:lpstr>The Purpose</vt:lpstr>
      <vt:lpstr>www.mathizaverb.com</vt:lpstr>
      <vt:lpstr>Background Knowledge</vt:lpstr>
      <vt:lpstr>5 E Model</vt:lpstr>
      <vt:lpstr>Explore and Connect NASA Vital Signs</vt:lpstr>
      <vt:lpstr>Engage/Explore/Explain</vt:lpstr>
      <vt:lpstr>Explore/Explain</vt:lpstr>
      <vt:lpstr>Thinking!</vt:lpstr>
      <vt:lpstr>POLL Question…..</vt:lpstr>
      <vt:lpstr>Data- Extend to sea ice question</vt:lpstr>
      <vt:lpstr>National Snow and Ice Data Center        </vt:lpstr>
      <vt:lpstr>Observations?</vt:lpstr>
      <vt:lpstr>Interactive Graph</vt:lpstr>
      <vt:lpstr>Data in Context</vt:lpstr>
      <vt:lpstr>Depiction of Arctic sea ice on Sept. 12, 2013, the day before NSIDC estimated sea ice extent hit its annual minimum, with a line showing the 30-year average minimum extent in yellow. The data was provided by the Japan Aerospace Exploration Agency from their GCOM-W1 satellite's AMSR2 instrument.</vt:lpstr>
      <vt:lpstr>SHOW ME THE NUMBERS!</vt:lpstr>
      <vt:lpstr>Sample Data- September Sea Ice Extent</vt:lpstr>
      <vt:lpstr>Linear Regression Model Sept. 2012</vt:lpstr>
      <vt:lpstr>Algebraic Solution</vt:lpstr>
      <vt:lpstr>Graphical Solution 1 Desmos.com</vt:lpstr>
      <vt:lpstr>Linear Regression Model Sept. 2013</vt:lpstr>
      <vt:lpstr>Algebraic Solution</vt:lpstr>
      <vt:lpstr>Graphical solution 2</vt:lpstr>
      <vt:lpstr>In December 2012, the National Oceanic and Atmospheric Administration announced that the ringed seal, as well as the bearded seal, would be listed as a threatened species under the Endangered Species Act because of the risks posed by melting sea ice and reduced snowfall.</vt:lpstr>
      <vt:lpstr>Evaluate- When will sea ice be gone?</vt:lpstr>
      <vt:lpstr>Student Exemplars</vt:lpstr>
      <vt:lpstr>Open Ended Questions-How do they facilitate mathematical thinking?</vt:lpstr>
      <vt:lpstr>NASA FOR EDUCATORS</vt:lpstr>
      <vt:lpstr>Other NASA  SOURCES</vt:lpstr>
      <vt:lpstr>Supporting 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NASA, NASCAR and NOAA</dc:title>
  <dc:creator>Owner</dc:creator>
  <cp:lastModifiedBy>Ellen Falk</cp:lastModifiedBy>
  <cp:revision>73</cp:revision>
  <dcterms:created xsi:type="dcterms:W3CDTF">2012-11-09T00:59:24Z</dcterms:created>
  <dcterms:modified xsi:type="dcterms:W3CDTF">2018-07-30T14:24:58Z</dcterms:modified>
</cp:coreProperties>
</file>