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Nixie One"/>
      <p:regular r:id="rId28"/>
    </p:embeddedFont>
    <p:embeddedFont>
      <p:font typeface="Varela Round"/>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Ellen Fal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223380B-518D-4704-BA68-C81CC8BBB5F2}">
  <a:tblStyle styleId="{5223380B-518D-4704-BA68-C81CC8BBB5F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ixieOne-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VarelaRound-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6-06-06T12:02:08.347">
    <p:pos x="6000" y="0"/>
    <p:text>Greetings! Loved the write up- Just a few items: You need to define the variables. See rubric. Can you explain how or why it is that the velocity at zero degrees IS the firing velocity?  Perhaps link to the Myth Buster video? Or link to a physics page like physics classroom.
Then the video would not open and the error message I received was that it was private. Also, have a works cited page if outside sources are used.  Can you fix these things?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 name="Shape 8"/>
        <p:cNvGrpSpPr/>
        <p:nvPr/>
      </p:nvGrpSpPr>
      <p:grpSpPr>
        <a:xfrm>
          <a:off x="0" y="0"/>
          <a:ext cx="0" cy="0"/>
          <a:chOff x="0" y="0"/>
          <a:chExt cx="0" cy="0"/>
        </a:xfrm>
      </p:grpSpPr>
      <p:sp>
        <p:nvSpPr>
          <p:cNvPr id="9" name="Shape 9"/>
          <p:cNvSpPr/>
          <p:nvPr/>
        </p:nvSpPr>
        <p:spPr>
          <a:xfrm>
            <a:off x="7209425" y="502200"/>
            <a:ext cx="206100" cy="2061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0" name="Shape 10"/>
          <p:cNvSpPr/>
          <p:nvPr/>
        </p:nvSpPr>
        <p:spPr>
          <a:xfrm>
            <a:off x="1197475" y="-802775"/>
            <a:ext cx="6749100" cy="6749100"/>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2255425" y="1991825"/>
            <a:ext cx="4633199" cy="1159799"/>
          </a:xfrm>
          <a:prstGeom prst="rect">
            <a:avLst/>
          </a:prstGeom>
        </p:spPr>
        <p:txBody>
          <a:bodyPr anchorCtr="0" anchor="ctr" bIns="91425" lIns="91425" rIns="91425" tIns="91425"/>
          <a:lstStyle>
            <a:lvl1pPr lvl="0" algn="ctr">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p:txBody>
      </p:sp>
      <p:sp>
        <p:nvSpPr>
          <p:cNvPr id="12" name="Shape 12"/>
          <p:cNvSpPr/>
          <p:nvPr/>
        </p:nvSpPr>
        <p:spPr>
          <a:xfrm>
            <a:off x="267550" y="-886750"/>
            <a:ext cx="2347200" cy="2347200"/>
          </a:xfrm>
          <a:prstGeom prst="donut">
            <a:avLst>
              <a:gd fmla="val 29778" name="adj"/>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8348875" y="2882375"/>
            <a:ext cx="978600" cy="978600"/>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a:off x="2255425" y="541800"/>
            <a:ext cx="657600" cy="657600"/>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6752750" y="3465100"/>
            <a:ext cx="2284199" cy="2284199"/>
          </a:xfrm>
          <a:prstGeom prst="donut">
            <a:avLst>
              <a:gd fmla="val 11909"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137775" y="3193200"/>
            <a:ext cx="657600" cy="6576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376550" y="4217275"/>
            <a:ext cx="1207799" cy="1207799"/>
          </a:xfrm>
          <a:prstGeom prst="donut">
            <a:avLst>
              <a:gd fmla="val 42915"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8244625" y="2541950"/>
            <a:ext cx="304799" cy="3047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9" name="Shape 19"/>
          <p:cNvSpPr/>
          <p:nvPr/>
        </p:nvSpPr>
        <p:spPr>
          <a:xfrm>
            <a:off x="7598775" y="-300250"/>
            <a:ext cx="1370700" cy="13707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8244625" y="802850"/>
            <a:ext cx="657600" cy="657600"/>
          </a:xfrm>
          <a:prstGeom prst="ellipse">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213975" y="695900"/>
            <a:ext cx="871499" cy="871499"/>
          </a:xfrm>
          <a:prstGeom prst="ellipse">
            <a:avLst/>
          </a:prstGeom>
          <a:noFill/>
          <a:ln cap="flat" cmpd="sng" w="9525">
            <a:solidFill>
              <a:srgbClr val="00ACC3"/>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a:off x="-122175" y="2933250"/>
            <a:ext cx="1177500" cy="1177500"/>
          </a:xfrm>
          <a:prstGeom prst="ellipse">
            <a:avLst/>
          </a:prstGeom>
          <a:noFill/>
          <a:ln cap="flat" cmpd="sng" w="9525">
            <a:solidFill>
              <a:srgbClr val="BBCD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a:off x="8150075" y="708300"/>
            <a:ext cx="846600" cy="846600"/>
          </a:xfrm>
          <a:prstGeom prst="ellipse">
            <a:avLst/>
          </a:prstGeom>
          <a:noFill/>
          <a:ln cap="flat" cmpd="sng" w="9525">
            <a:solidFill>
              <a:srgbClr val="65BB48"/>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1055325" y="3904575"/>
            <a:ext cx="206100" cy="2061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62" name="Shape 162"/>
        <p:cNvGrpSpPr/>
        <p:nvPr/>
      </p:nvGrpSpPr>
      <p:grpSpPr>
        <a:xfrm>
          <a:off x="0" y="0"/>
          <a:ext cx="0" cy="0"/>
          <a:chOff x="0" y="0"/>
          <a:chExt cx="0" cy="0"/>
        </a:xfrm>
      </p:grpSpPr>
      <p:sp>
        <p:nvSpPr>
          <p:cNvPr id="163" name="Shape 163"/>
          <p:cNvSpPr/>
          <p:nvPr/>
        </p:nvSpPr>
        <p:spPr>
          <a:xfrm>
            <a:off x="419100" y="-1581150"/>
            <a:ext cx="8305799" cy="8305799"/>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4" name="Shape 164"/>
          <p:cNvSpPr/>
          <p:nvPr/>
        </p:nvSpPr>
        <p:spPr>
          <a:xfrm>
            <a:off x="-164200" y="686175"/>
            <a:ext cx="550500" cy="5505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65" name="Shape 165"/>
          <p:cNvSpPr/>
          <p:nvPr/>
        </p:nvSpPr>
        <p:spPr>
          <a:xfrm>
            <a:off x="8204500" y="3898800"/>
            <a:ext cx="447000" cy="447000"/>
          </a:xfrm>
          <a:prstGeom prst="donut">
            <a:avLst>
              <a:gd fmla="val 18608"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100425" y="-196925"/>
            <a:ext cx="741599" cy="741599"/>
          </a:xfrm>
          <a:prstGeom prst="donut">
            <a:avLst>
              <a:gd fmla="val 37879"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67" name="Shape 167"/>
          <p:cNvSpPr/>
          <p:nvPr/>
        </p:nvSpPr>
        <p:spPr>
          <a:xfrm>
            <a:off x="419100" y="686175"/>
            <a:ext cx="188100" cy="1881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68" name="Shape 168"/>
          <p:cNvSpPr/>
          <p:nvPr/>
        </p:nvSpPr>
        <p:spPr>
          <a:xfrm>
            <a:off x="8333725" y="4482500"/>
            <a:ext cx="978600" cy="978600"/>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9" name="Shape 169"/>
          <p:cNvSpPr/>
          <p:nvPr/>
        </p:nvSpPr>
        <p:spPr>
          <a:xfrm>
            <a:off x="741750" y="4449750"/>
            <a:ext cx="397499" cy="397499"/>
          </a:xfrm>
          <a:prstGeom prst="donut">
            <a:avLst>
              <a:gd fmla="val 8754"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70" name="Shape 170"/>
          <p:cNvSpPr/>
          <p:nvPr/>
        </p:nvSpPr>
        <p:spPr>
          <a:xfrm>
            <a:off x="8956300" y="4058696"/>
            <a:ext cx="287100" cy="287100"/>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71" name="Shape 171"/>
          <p:cNvSpPr/>
          <p:nvPr/>
        </p:nvSpPr>
        <p:spPr>
          <a:xfrm>
            <a:off x="-164200" y="4277700"/>
            <a:ext cx="741599" cy="741599"/>
          </a:xfrm>
          <a:prstGeom prst="donut">
            <a:avLst>
              <a:gd fmla="val 39163"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72" name="Shape 172"/>
          <p:cNvSpPr/>
          <p:nvPr/>
        </p:nvSpPr>
        <p:spPr>
          <a:xfrm>
            <a:off x="8568725" y="4717500"/>
            <a:ext cx="508499" cy="5084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73" name="Shape 173"/>
          <p:cNvSpPr/>
          <p:nvPr/>
        </p:nvSpPr>
        <p:spPr>
          <a:xfrm>
            <a:off x="8077475" y="224125"/>
            <a:ext cx="304799" cy="304799"/>
          </a:xfrm>
          <a:prstGeom prst="donut">
            <a:avLst>
              <a:gd fmla="val 30568"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74" name="Shape 174"/>
          <p:cNvSpPr/>
          <p:nvPr/>
        </p:nvSpPr>
        <p:spPr>
          <a:xfrm>
            <a:off x="8553248" y="328373"/>
            <a:ext cx="585599" cy="585599"/>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8876350" y="1187325"/>
            <a:ext cx="447000" cy="4470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76" name="Shape 176"/>
          <p:cNvSpPr/>
          <p:nvPr/>
        </p:nvSpPr>
        <p:spPr>
          <a:xfrm>
            <a:off x="8449000" y="224125"/>
            <a:ext cx="794400" cy="794400"/>
          </a:xfrm>
          <a:prstGeom prst="ellipse">
            <a:avLst/>
          </a:prstGeom>
          <a:noFill/>
          <a:ln cap="flat" cmpd="sng" w="9525">
            <a:solidFill>
              <a:srgbClr val="F8BB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7" name="Shape 177"/>
          <p:cNvSpPr/>
          <p:nvPr/>
        </p:nvSpPr>
        <p:spPr>
          <a:xfrm>
            <a:off x="100425" y="3830625"/>
            <a:ext cx="304799" cy="3047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mpletely blank">
    <p:spTree>
      <p:nvGrpSpPr>
        <p:cNvPr id="178" name="Shape 178"/>
        <p:cNvGrpSpPr/>
        <p:nvPr/>
      </p:nvGrpSpPr>
      <p:grpSpPr>
        <a:xfrm>
          <a:off x="0" y="0"/>
          <a:ext cx="0" cy="0"/>
          <a:chOff x="0" y="0"/>
          <a:chExt cx="0" cy="0"/>
        </a:xfrm>
      </p:grpSpPr>
      <p:sp>
        <p:nvSpPr>
          <p:cNvPr id="179" name="Shape 179"/>
          <p:cNvSpPr/>
          <p:nvPr/>
        </p:nvSpPr>
        <p:spPr>
          <a:xfrm>
            <a:off x="419100" y="-1581150"/>
            <a:ext cx="8305799" cy="8305799"/>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25" name="Shape 25"/>
        <p:cNvGrpSpPr/>
        <p:nvPr/>
      </p:nvGrpSpPr>
      <p:grpSpPr>
        <a:xfrm>
          <a:off x="0" y="0"/>
          <a:ext cx="0" cy="0"/>
          <a:chOff x="0" y="0"/>
          <a:chExt cx="0" cy="0"/>
        </a:xfrm>
      </p:grpSpPr>
      <p:sp>
        <p:nvSpPr>
          <p:cNvPr id="26" name="Shape 26"/>
          <p:cNvSpPr/>
          <p:nvPr/>
        </p:nvSpPr>
        <p:spPr>
          <a:xfrm>
            <a:off x="3058200" y="-295450"/>
            <a:ext cx="3027599" cy="3027899"/>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7" name="Shape 27"/>
          <p:cNvSpPr txBox="1"/>
          <p:nvPr>
            <p:ph type="ctrTitle"/>
          </p:nvPr>
        </p:nvSpPr>
        <p:spPr>
          <a:xfrm>
            <a:off x="1773750" y="2421550"/>
            <a:ext cx="5596499" cy="1159799"/>
          </a:xfrm>
          <a:prstGeom prst="rect">
            <a:avLst/>
          </a:prstGeom>
        </p:spPr>
        <p:txBody>
          <a:bodyPr anchorCtr="0" anchor="b" bIns="91425" lIns="91425" rIns="91425" tIns="91425"/>
          <a:lstStyle>
            <a:lvl1pPr lvl="0" rtl="0" algn="ctr">
              <a:spcBef>
                <a:spcPts val="0"/>
              </a:spcBef>
              <a:buSzPct val="100000"/>
              <a:defRPr sz="36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28" name="Shape 28"/>
          <p:cNvSpPr txBox="1"/>
          <p:nvPr>
            <p:ph idx="1" type="subTitle"/>
          </p:nvPr>
        </p:nvSpPr>
        <p:spPr>
          <a:xfrm>
            <a:off x="1773750" y="3449654"/>
            <a:ext cx="5596499" cy="784799"/>
          </a:xfrm>
          <a:prstGeom prst="rect">
            <a:avLst/>
          </a:prstGeom>
        </p:spPr>
        <p:txBody>
          <a:bodyPr anchorCtr="0" anchor="t" bIns="91425" lIns="91425" rIns="91425" tIns="91425"/>
          <a:lstStyle>
            <a:lvl1pPr lvl="0" rtl="0" algn="ctr">
              <a:spcBef>
                <a:spcPts val="0"/>
              </a:spcBef>
              <a:buClr>
                <a:srgbClr val="A1BECC"/>
              </a:buClr>
              <a:buNone/>
              <a:defRPr b="1">
                <a:solidFill>
                  <a:srgbClr val="A1BECC"/>
                </a:solidFill>
              </a:defRPr>
            </a:lvl1pPr>
            <a:lvl2pPr lvl="1" rtl="0" algn="ctr">
              <a:spcBef>
                <a:spcPts val="0"/>
              </a:spcBef>
              <a:buClr>
                <a:srgbClr val="A1BECC"/>
              </a:buClr>
              <a:buSzPct val="100000"/>
              <a:buNone/>
              <a:defRPr b="1" sz="3000">
                <a:solidFill>
                  <a:srgbClr val="A1BECC"/>
                </a:solidFill>
              </a:defRPr>
            </a:lvl2pPr>
            <a:lvl3pPr lvl="2" rtl="0" algn="ctr">
              <a:spcBef>
                <a:spcPts val="0"/>
              </a:spcBef>
              <a:buClr>
                <a:srgbClr val="A1BECC"/>
              </a:buClr>
              <a:buSzPct val="100000"/>
              <a:buNone/>
              <a:defRPr b="1" sz="3000">
                <a:solidFill>
                  <a:srgbClr val="A1BECC"/>
                </a:solidFill>
              </a:defRPr>
            </a:lvl3pPr>
            <a:lvl4pPr lvl="3" rtl="0" algn="ctr">
              <a:spcBef>
                <a:spcPts val="0"/>
              </a:spcBef>
              <a:buClr>
                <a:srgbClr val="A1BECC"/>
              </a:buClr>
              <a:buSzPct val="100000"/>
              <a:buNone/>
              <a:defRPr b="1" sz="3000">
                <a:solidFill>
                  <a:srgbClr val="A1BECC"/>
                </a:solidFill>
              </a:defRPr>
            </a:lvl4pPr>
            <a:lvl5pPr lvl="4" rtl="0" algn="ctr">
              <a:spcBef>
                <a:spcPts val="0"/>
              </a:spcBef>
              <a:buClr>
                <a:srgbClr val="A1BECC"/>
              </a:buClr>
              <a:buSzPct val="100000"/>
              <a:buNone/>
              <a:defRPr b="1" sz="3000">
                <a:solidFill>
                  <a:srgbClr val="A1BECC"/>
                </a:solidFill>
              </a:defRPr>
            </a:lvl5pPr>
            <a:lvl6pPr lvl="5" rtl="0" algn="ctr">
              <a:spcBef>
                <a:spcPts val="0"/>
              </a:spcBef>
              <a:buClr>
                <a:srgbClr val="A1BECC"/>
              </a:buClr>
              <a:buSzPct val="100000"/>
              <a:buNone/>
              <a:defRPr b="1" sz="3000">
                <a:solidFill>
                  <a:srgbClr val="A1BECC"/>
                </a:solidFill>
              </a:defRPr>
            </a:lvl6pPr>
            <a:lvl7pPr lvl="6" rtl="0" algn="ctr">
              <a:spcBef>
                <a:spcPts val="0"/>
              </a:spcBef>
              <a:buClr>
                <a:srgbClr val="A1BECC"/>
              </a:buClr>
              <a:buSzPct val="100000"/>
              <a:buNone/>
              <a:defRPr b="1" sz="3000">
                <a:solidFill>
                  <a:srgbClr val="A1BECC"/>
                </a:solidFill>
              </a:defRPr>
            </a:lvl7pPr>
            <a:lvl8pPr lvl="7" rtl="0" algn="ctr">
              <a:spcBef>
                <a:spcPts val="0"/>
              </a:spcBef>
              <a:buClr>
                <a:srgbClr val="A1BECC"/>
              </a:buClr>
              <a:buSzPct val="100000"/>
              <a:buNone/>
              <a:defRPr b="1" sz="3000">
                <a:solidFill>
                  <a:srgbClr val="A1BECC"/>
                </a:solidFill>
              </a:defRPr>
            </a:lvl8pPr>
            <a:lvl9pPr lvl="8" rtl="0" algn="ctr">
              <a:spcBef>
                <a:spcPts val="0"/>
              </a:spcBef>
              <a:buClr>
                <a:srgbClr val="A1BECC"/>
              </a:buClr>
              <a:buSzPct val="100000"/>
              <a:buNone/>
              <a:defRPr b="1" sz="3000">
                <a:solidFill>
                  <a:srgbClr val="A1BECC"/>
                </a:solidFill>
              </a:defRPr>
            </a:lvl9pPr>
          </a:lstStyle>
          <a:p/>
        </p:txBody>
      </p:sp>
      <p:sp>
        <p:nvSpPr>
          <p:cNvPr id="29" name="Shape 29"/>
          <p:cNvSpPr/>
          <p:nvPr/>
        </p:nvSpPr>
        <p:spPr>
          <a:xfrm>
            <a:off x="1414537" y="3988225"/>
            <a:ext cx="206100" cy="2061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a:off x="7630150" y="2469625"/>
            <a:ext cx="2347200" cy="2347200"/>
          </a:xfrm>
          <a:prstGeom prst="donut">
            <a:avLst>
              <a:gd fmla="val 29778"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a:off x="376550" y="1139200"/>
            <a:ext cx="978600" cy="9786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240275" y="4662700"/>
            <a:ext cx="657600" cy="6576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231175" y="-571700"/>
            <a:ext cx="2284199" cy="2284199"/>
          </a:xfrm>
          <a:prstGeom prst="donut">
            <a:avLst>
              <a:gd fmla="val 11909" name="adj"/>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7507625" y="917475"/>
            <a:ext cx="657600" cy="6576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35" name="Shape 35"/>
          <p:cNvSpPr/>
          <p:nvPr/>
        </p:nvSpPr>
        <p:spPr>
          <a:xfrm>
            <a:off x="8065925" y="-295450"/>
            <a:ext cx="1207799" cy="1207799"/>
          </a:xfrm>
          <a:prstGeom prst="donut">
            <a:avLst>
              <a:gd fmla="val 42915"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36" name="Shape 36"/>
          <p:cNvSpPr/>
          <p:nvPr/>
        </p:nvSpPr>
        <p:spPr>
          <a:xfrm>
            <a:off x="1417200" y="2052650"/>
            <a:ext cx="304799" cy="3047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37" name="Shape 37"/>
          <p:cNvSpPr/>
          <p:nvPr/>
        </p:nvSpPr>
        <p:spPr>
          <a:xfrm>
            <a:off x="180500" y="4023250"/>
            <a:ext cx="1370700" cy="13707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a:off x="246046" y="3365546"/>
            <a:ext cx="455999" cy="455999"/>
          </a:xfrm>
          <a:prstGeom prst="ellipse">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39" name="Shape 39"/>
          <p:cNvSpPr/>
          <p:nvPr/>
        </p:nvSpPr>
        <p:spPr>
          <a:xfrm>
            <a:off x="7072325" y="4494725"/>
            <a:ext cx="993600" cy="993299"/>
          </a:xfrm>
          <a:prstGeom prst="ellipse">
            <a:avLst/>
          </a:prstGeom>
          <a:noFill/>
          <a:ln cap="flat" cmpd="sng" w="9525">
            <a:solidFill>
              <a:srgbClr val="00ACC3"/>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0" name="Shape 40"/>
          <p:cNvSpPr/>
          <p:nvPr/>
        </p:nvSpPr>
        <p:spPr>
          <a:xfrm>
            <a:off x="7370250" y="780100"/>
            <a:ext cx="932399" cy="932399"/>
          </a:xfrm>
          <a:prstGeom prst="ellipse">
            <a:avLst/>
          </a:prstGeom>
          <a:noFill/>
          <a:ln cap="flat" cmpd="sng" w="9525">
            <a:solidFill>
              <a:srgbClr val="BBCD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1" name="Shape 41"/>
          <p:cNvSpPr/>
          <p:nvPr/>
        </p:nvSpPr>
        <p:spPr>
          <a:xfrm>
            <a:off x="180500" y="3300000"/>
            <a:ext cx="586800" cy="586800"/>
          </a:xfrm>
          <a:prstGeom prst="ellipse">
            <a:avLst/>
          </a:prstGeom>
          <a:noFill/>
          <a:ln cap="flat" cmpd="sng" w="9525">
            <a:solidFill>
              <a:srgbClr val="65BB48"/>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2" name="Shape 42"/>
          <p:cNvSpPr/>
          <p:nvPr/>
        </p:nvSpPr>
        <p:spPr>
          <a:xfrm>
            <a:off x="7733375" y="467300"/>
            <a:ext cx="206100" cy="2061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98175" y="-204700"/>
            <a:ext cx="1550100" cy="1550100"/>
          </a:xfrm>
          <a:prstGeom prst="ellipse">
            <a:avLst/>
          </a:prstGeom>
          <a:noFill/>
          <a:ln cap="flat" cmpd="sng" w="9525">
            <a:solidFill>
              <a:srgbClr val="E8004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44" name="Shape 44"/>
        <p:cNvGrpSpPr/>
        <p:nvPr/>
      </p:nvGrpSpPr>
      <p:grpSpPr>
        <a:xfrm>
          <a:off x="0" y="0"/>
          <a:ext cx="0" cy="0"/>
          <a:chOff x="0" y="0"/>
          <a:chExt cx="0" cy="0"/>
        </a:xfrm>
      </p:grpSpPr>
      <p:sp>
        <p:nvSpPr>
          <p:cNvPr id="45" name="Shape 45"/>
          <p:cNvSpPr/>
          <p:nvPr/>
        </p:nvSpPr>
        <p:spPr>
          <a:xfrm>
            <a:off x="1197475" y="-802775"/>
            <a:ext cx="6749100" cy="6749100"/>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46" name="Shape 46"/>
          <p:cNvSpPr/>
          <p:nvPr/>
        </p:nvSpPr>
        <p:spPr>
          <a:xfrm>
            <a:off x="8334450" y="4139625"/>
            <a:ext cx="424799" cy="4247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a:off x="4308287" y="-1078650"/>
            <a:ext cx="2347200" cy="2347200"/>
          </a:xfrm>
          <a:prstGeom prst="donut">
            <a:avLst>
              <a:gd fmla="val 17100" name="adj"/>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48" name="Shape 48"/>
          <p:cNvSpPr/>
          <p:nvPr/>
        </p:nvSpPr>
        <p:spPr>
          <a:xfrm>
            <a:off x="4047750" y="805125"/>
            <a:ext cx="1048500" cy="1048500"/>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49" name="Shape 49"/>
          <p:cNvSpPr txBox="1"/>
          <p:nvPr>
            <p:ph idx="1" type="body"/>
          </p:nvPr>
        </p:nvSpPr>
        <p:spPr>
          <a:xfrm>
            <a:off x="1880850" y="1920300"/>
            <a:ext cx="5382300" cy="2079599"/>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algn="ctr">
              <a:spcBef>
                <a:spcPts val="0"/>
              </a:spcBef>
              <a:defRPr/>
            </a:lvl9pPr>
          </a:lstStyle>
          <a:p/>
        </p:txBody>
      </p:sp>
      <p:sp>
        <p:nvSpPr>
          <p:cNvPr id="50" name="Shape 50"/>
          <p:cNvSpPr txBox="1"/>
          <p:nvPr/>
        </p:nvSpPr>
        <p:spPr>
          <a:xfrm>
            <a:off x="3593400" y="781368"/>
            <a:ext cx="1957200" cy="653699"/>
          </a:xfrm>
          <a:prstGeom prst="rect">
            <a:avLst/>
          </a:prstGeom>
          <a:noFill/>
          <a:ln>
            <a:noFill/>
          </a:ln>
        </p:spPr>
        <p:txBody>
          <a:bodyPr anchorCtr="0" anchor="t" bIns="91425" lIns="91425" rIns="91425" tIns="91425">
            <a:noAutofit/>
          </a:bodyPr>
          <a:lstStyle/>
          <a:p>
            <a:pPr lvl="0" algn="ctr">
              <a:spcBef>
                <a:spcPts val="0"/>
              </a:spcBef>
              <a:buNone/>
            </a:pPr>
            <a:r>
              <a:rPr lang="en" sz="9600">
                <a:solidFill>
                  <a:srgbClr val="FFFFFF"/>
                </a:solidFill>
                <a:latin typeface="Nixie One"/>
                <a:ea typeface="Nixie One"/>
                <a:cs typeface="Nixie One"/>
                <a:sym typeface="Nixie One"/>
              </a:rPr>
              <a:t>“</a:t>
            </a:r>
          </a:p>
        </p:txBody>
      </p:sp>
      <p:sp>
        <p:nvSpPr>
          <p:cNvPr id="51" name="Shape 51"/>
          <p:cNvSpPr/>
          <p:nvPr/>
        </p:nvSpPr>
        <p:spPr>
          <a:xfrm>
            <a:off x="229225" y="2988350"/>
            <a:ext cx="802799" cy="8030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52" name="Shape 52"/>
          <p:cNvSpPr/>
          <p:nvPr/>
        </p:nvSpPr>
        <p:spPr>
          <a:xfrm>
            <a:off x="-442225" y="3999900"/>
            <a:ext cx="1695899" cy="1695899"/>
          </a:xfrm>
          <a:prstGeom prst="donut">
            <a:avLst>
              <a:gd fmla="val 10084"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a:off x="1334025" y="-231725"/>
            <a:ext cx="1666799" cy="1666799"/>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a:off x="550525" y="710300"/>
            <a:ext cx="481500" cy="481800"/>
          </a:xfrm>
          <a:prstGeom prst="donut">
            <a:avLst>
              <a:gd fmla="val 37274"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a:off x="1032025" y="3791450"/>
            <a:ext cx="304799" cy="3047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a:off x="1217050" y="1311325"/>
            <a:ext cx="304799" cy="304799"/>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7744475" y="1473300"/>
            <a:ext cx="1048500" cy="10485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8050675" y="2042175"/>
            <a:ext cx="1520099" cy="1520099"/>
          </a:xfrm>
          <a:prstGeom prst="donut">
            <a:avLst>
              <a:gd fmla="val 5022" name="adj"/>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a:off x="7969775" y="3713850"/>
            <a:ext cx="597900" cy="598199"/>
          </a:xfrm>
          <a:prstGeom prst="donut">
            <a:avLst>
              <a:gd fmla="val 43984"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60" name="Shape 60"/>
          <p:cNvSpPr/>
          <p:nvPr/>
        </p:nvSpPr>
        <p:spPr>
          <a:xfrm>
            <a:off x="8608775" y="1192100"/>
            <a:ext cx="184200" cy="184200"/>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61" name="Shape 61"/>
        <p:cNvGrpSpPr/>
        <p:nvPr/>
      </p:nvGrpSpPr>
      <p:grpSpPr>
        <a:xfrm>
          <a:off x="0" y="0"/>
          <a:ext cx="0" cy="0"/>
          <a:chOff x="0" y="0"/>
          <a:chExt cx="0" cy="0"/>
        </a:xfrm>
      </p:grpSpPr>
      <p:sp>
        <p:nvSpPr>
          <p:cNvPr id="62" name="Shape 62"/>
          <p:cNvSpPr/>
          <p:nvPr/>
        </p:nvSpPr>
        <p:spPr>
          <a:xfrm>
            <a:off x="1144200" y="2698575"/>
            <a:ext cx="893699" cy="893699"/>
          </a:xfrm>
          <a:prstGeom prst="ellipse">
            <a:avLst/>
          </a:prstGeom>
          <a:noFill/>
          <a:ln cap="flat" cmpd="sng" w="9525">
            <a:solidFill>
              <a:srgbClr val="BBCD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 name="Shape 63"/>
          <p:cNvSpPr txBox="1"/>
          <p:nvPr>
            <p:ph type="title"/>
          </p:nvPr>
        </p:nvSpPr>
        <p:spPr>
          <a:xfrm>
            <a:off x="2935875" y="909050"/>
            <a:ext cx="5275499" cy="641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4" name="Shape 64"/>
          <p:cNvSpPr txBox="1"/>
          <p:nvPr>
            <p:ph idx="1" type="body"/>
          </p:nvPr>
        </p:nvSpPr>
        <p:spPr>
          <a:xfrm>
            <a:off x="2935875" y="1525757"/>
            <a:ext cx="5275499" cy="2786099"/>
          </a:xfrm>
          <a:prstGeom prst="rect">
            <a:avLst/>
          </a:prstGeom>
        </p:spPr>
        <p:txBody>
          <a:bodyPr anchorCtr="0" anchor="t" bIns="91425" lIns="91425" rIns="91425" tIns="91425"/>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5" name="Shape 65"/>
          <p:cNvSpPr/>
          <p:nvPr/>
        </p:nvSpPr>
        <p:spPr>
          <a:xfrm>
            <a:off x="259925" y="-206300"/>
            <a:ext cx="2347200" cy="2347200"/>
          </a:xfrm>
          <a:prstGeom prst="donut">
            <a:avLst>
              <a:gd fmla="val 29778" name="adj"/>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a:off x="-152925" y="1360050"/>
            <a:ext cx="978600" cy="978600"/>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a:off x="2339600" y="243625"/>
            <a:ext cx="657600" cy="657600"/>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a:off x="788725" y="2338650"/>
            <a:ext cx="811199" cy="811199"/>
          </a:xfrm>
          <a:prstGeom prst="donut">
            <a:avLst>
              <a:gd fmla="val 22275"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a:off x="153675" y="4149950"/>
            <a:ext cx="1207799" cy="1207799"/>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1315800" y="3860975"/>
            <a:ext cx="550500" cy="550500"/>
          </a:xfrm>
          <a:prstGeom prst="donut">
            <a:avLst>
              <a:gd fmla="val 42915"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a:off x="438575" y="2993025"/>
            <a:ext cx="304799" cy="3047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a:off x="7744850" y="420475"/>
            <a:ext cx="550500" cy="5505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a:off x="8839500" y="1019775"/>
            <a:ext cx="397499" cy="3974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a:off x="8295350" y="-321125"/>
            <a:ext cx="741599" cy="741599"/>
          </a:xfrm>
          <a:prstGeom prst="donut">
            <a:avLst>
              <a:gd fmla="val 31897"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8651500" y="1616325"/>
            <a:ext cx="188100" cy="1881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2179100" y="83125"/>
            <a:ext cx="978600" cy="978600"/>
          </a:xfrm>
          <a:prstGeom prst="ellipse">
            <a:avLst/>
          </a:prstGeom>
          <a:noFill/>
          <a:ln cap="flat" cmpd="sng" w="9525">
            <a:solidFill>
              <a:srgbClr val="00ACC3"/>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8062825" y="688875"/>
            <a:ext cx="449700" cy="449700"/>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 column + image">
    <p:spTree>
      <p:nvGrpSpPr>
        <p:cNvPr id="78" name="Shape 78"/>
        <p:cNvGrpSpPr/>
        <p:nvPr/>
      </p:nvGrpSpPr>
      <p:grpSpPr>
        <a:xfrm>
          <a:off x="0" y="0"/>
          <a:ext cx="0" cy="0"/>
          <a:chOff x="0" y="0"/>
          <a:chExt cx="0" cy="0"/>
        </a:xfrm>
      </p:grpSpPr>
      <p:sp>
        <p:nvSpPr>
          <p:cNvPr id="79" name="Shape 79"/>
          <p:cNvSpPr txBox="1"/>
          <p:nvPr>
            <p:ph type="title"/>
          </p:nvPr>
        </p:nvSpPr>
        <p:spPr>
          <a:xfrm>
            <a:off x="4572000" y="909050"/>
            <a:ext cx="3639599" cy="6410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1" type="body"/>
          </p:nvPr>
        </p:nvSpPr>
        <p:spPr>
          <a:xfrm>
            <a:off x="4572000" y="1525754"/>
            <a:ext cx="3639599" cy="2786099"/>
          </a:xfrm>
          <a:prstGeom prst="rect">
            <a:avLst/>
          </a:prstGeom>
        </p:spPr>
        <p:txBody>
          <a:bodyPr anchorCtr="0" anchor="t" bIns="91425" lIns="91425" rIns="91425" tIns="91425"/>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p:txBody>
      </p:sp>
      <p:sp>
        <p:nvSpPr>
          <p:cNvPr id="81" name="Shape 81"/>
          <p:cNvSpPr/>
          <p:nvPr/>
        </p:nvSpPr>
        <p:spPr>
          <a:xfrm>
            <a:off x="580275" y="751950"/>
            <a:ext cx="3639599" cy="36395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a:off x="-295650" y="-356450"/>
            <a:ext cx="1057800" cy="1057800"/>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a:off x="2836600" y="179825"/>
            <a:ext cx="978600" cy="978600"/>
          </a:xfrm>
          <a:prstGeom prst="donut">
            <a:avLst>
              <a:gd fmla="val 39527"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a:off x="465975" y="3692750"/>
            <a:ext cx="1019400" cy="10194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1485375" y="4559750"/>
            <a:ext cx="361499" cy="361499"/>
          </a:xfrm>
          <a:prstGeom prst="donut">
            <a:avLst>
              <a:gd fmla="val 29951"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a:off x="2364800" y="346950"/>
            <a:ext cx="274199" cy="273900"/>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a:off x="-472600" y="-533400"/>
            <a:ext cx="1411800" cy="1411800"/>
          </a:xfrm>
          <a:prstGeom prst="ellipse">
            <a:avLst/>
          </a:prstGeom>
          <a:noFill/>
          <a:ln cap="flat" cmpd="sng" w="9525">
            <a:solidFill>
              <a:srgbClr val="00ACC3"/>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a:off x="2899000" y="242225"/>
            <a:ext cx="853799" cy="853799"/>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a:off x="1061150" y="142950"/>
            <a:ext cx="538499" cy="5381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90" name="Shape 90"/>
        <p:cNvGrpSpPr/>
        <p:nvPr/>
      </p:nvGrpSpPr>
      <p:grpSpPr>
        <a:xfrm>
          <a:off x="0" y="0"/>
          <a:ext cx="0" cy="0"/>
          <a:chOff x="0" y="0"/>
          <a:chExt cx="0" cy="0"/>
        </a:xfrm>
      </p:grpSpPr>
      <p:sp>
        <p:nvSpPr>
          <p:cNvPr id="91" name="Shape 91"/>
          <p:cNvSpPr txBox="1"/>
          <p:nvPr>
            <p:ph type="title"/>
          </p:nvPr>
        </p:nvSpPr>
        <p:spPr>
          <a:xfrm>
            <a:off x="2935875" y="909050"/>
            <a:ext cx="5275499" cy="641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2" name="Shape 92"/>
          <p:cNvSpPr txBox="1"/>
          <p:nvPr>
            <p:ph idx="1" type="body"/>
          </p:nvPr>
        </p:nvSpPr>
        <p:spPr>
          <a:xfrm>
            <a:off x="2935875" y="1550150"/>
            <a:ext cx="2560500" cy="33759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93" name="Shape 93"/>
          <p:cNvSpPr txBox="1"/>
          <p:nvPr>
            <p:ph idx="2" type="body"/>
          </p:nvPr>
        </p:nvSpPr>
        <p:spPr>
          <a:xfrm>
            <a:off x="5650848" y="1550150"/>
            <a:ext cx="2560500" cy="3375900"/>
          </a:xfrm>
          <a:prstGeom prst="rect">
            <a:avLst/>
          </a:prstGeom>
        </p:spPr>
        <p:txBody>
          <a:bodyPr anchorCtr="0" anchor="t"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94" name="Shape 94"/>
          <p:cNvSpPr/>
          <p:nvPr/>
        </p:nvSpPr>
        <p:spPr>
          <a:xfrm>
            <a:off x="-358950" y="2194400"/>
            <a:ext cx="2347200" cy="2347200"/>
          </a:xfrm>
          <a:prstGeom prst="donut">
            <a:avLst>
              <a:gd fmla="val 36789"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a:off x="198450" y="-321125"/>
            <a:ext cx="978600" cy="978600"/>
          </a:xfrm>
          <a:prstGeom prst="ellipse">
            <a:avLst/>
          </a:prstGeom>
          <a:noFill/>
          <a:ln cap="flat" cmpd="sng" w="9525">
            <a:solidFill>
              <a:srgbClr val="E8004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198450" y="420475"/>
            <a:ext cx="657600" cy="657600"/>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a:off x="1177050" y="657475"/>
            <a:ext cx="846899" cy="846899"/>
          </a:xfrm>
          <a:prstGeom prst="donut">
            <a:avLst>
              <a:gd fmla="val 22275"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a:off x="887650" y="4142300"/>
            <a:ext cx="1207799" cy="1207799"/>
          </a:xfrm>
          <a:prstGeom prst="ellipse">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a:off x="153675" y="4799600"/>
            <a:ext cx="550500" cy="550500"/>
          </a:xfrm>
          <a:prstGeom prst="donut">
            <a:avLst>
              <a:gd fmla="val 18606"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a:off x="1172525" y="1696950"/>
            <a:ext cx="304799" cy="3047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7844250" y="619275"/>
            <a:ext cx="550500" cy="5505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a:off x="7515500" y="-72500"/>
            <a:ext cx="397499" cy="397499"/>
          </a:xfrm>
          <a:prstGeom prst="donut">
            <a:avLst>
              <a:gd fmla="val 30568"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a:off x="8651500" y="1030850"/>
            <a:ext cx="304799" cy="304799"/>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a:off x="8097900" y="167450"/>
            <a:ext cx="741599" cy="741599"/>
          </a:xfrm>
          <a:prstGeom prst="donut">
            <a:avLst>
              <a:gd fmla="val 8064"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a:off x="8394750" y="1504375"/>
            <a:ext cx="188100" cy="1881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a:off x="-205625" y="2347725"/>
            <a:ext cx="2040599" cy="2040599"/>
          </a:xfrm>
          <a:prstGeom prst="ellipse">
            <a:avLst/>
          </a:prstGeom>
          <a:noFill/>
          <a:ln cap="flat" cmpd="sng" w="9525">
            <a:solidFill>
              <a:srgbClr val="65BB48"/>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305125" y="-214450"/>
            <a:ext cx="765300" cy="765300"/>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a:off x="8532600" y="911950"/>
            <a:ext cx="542699" cy="542699"/>
          </a:xfrm>
          <a:prstGeom prst="ellipse">
            <a:avLst/>
          </a:prstGeom>
          <a:noFill/>
          <a:ln cap="flat" cmpd="sng" w="9525">
            <a:solidFill>
              <a:srgbClr val="F8BB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109" name="Shape 109"/>
        <p:cNvGrpSpPr/>
        <p:nvPr/>
      </p:nvGrpSpPr>
      <p:grpSpPr>
        <a:xfrm>
          <a:off x="0" y="0"/>
          <a:ext cx="0" cy="0"/>
          <a:chOff x="0" y="0"/>
          <a:chExt cx="0" cy="0"/>
        </a:xfrm>
      </p:grpSpPr>
      <p:sp>
        <p:nvSpPr>
          <p:cNvPr id="110" name="Shape 110"/>
          <p:cNvSpPr/>
          <p:nvPr/>
        </p:nvSpPr>
        <p:spPr>
          <a:xfrm>
            <a:off x="8638525" y="1472600"/>
            <a:ext cx="978600" cy="978600"/>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txBox="1"/>
          <p:nvPr>
            <p:ph type="title"/>
          </p:nvPr>
        </p:nvSpPr>
        <p:spPr>
          <a:xfrm>
            <a:off x="2935875" y="909050"/>
            <a:ext cx="5275499" cy="641099"/>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2" name="Shape 112"/>
          <p:cNvSpPr txBox="1"/>
          <p:nvPr>
            <p:ph idx="1" type="body"/>
          </p:nvPr>
        </p:nvSpPr>
        <p:spPr>
          <a:xfrm>
            <a:off x="2935875" y="1550150"/>
            <a:ext cx="1700399" cy="33756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113" name="Shape 113"/>
          <p:cNvSpPr txBox="1"/>
          <p:nvPr>
            <p:ph idx="2" type="body"/>
          </p:nvPr>
        </p:nvSpPr>
        <p:spPr>
          <a:xfrm>
            <a:off x="4723372" y="1550150"/>
            <a:ext cx="1700399" cy="33756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114" name="Shape 114"/>
          <p:cNvSpPr txBox="1"/>
          <p:nvPr>
            <p:ph idx="3" type="body"/>
          </p:nvPr>
        </p:nvSpPr>
        <p:spPr>
          <a:xfrm>
            <a:off x="6510870" y="1550150"/>
            <a:ext cx="1700399" cy="33756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115" name="Shape 115"/>
          <p:cNvSpPr/>
          <p:nvPr/>
        </p:nvSpPr>
        <p:spPr>
          <a:xfrm>
            <a:off x="1016475" y="2981600"/>
            <a:ext cx="440399" cy="440399"/>
          </a:xfrm>
          <a:prstGeom prst="ellipse">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a:off x="-68725" y="3346150"/>
            <a:ext cx="819600" cy="819600"/>
          </a:xfrm>
          <a:prstGeom prst="ellipse">
            <a:avLst/>
          </a:prstGeom>
          <a:noFill/>
          <a:ln cap="flat" cmpd="sng" w="9525">
            <a:solidFill>
              <a:srgbClr val="00D1C6"/>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a:off x="1361475" y="140725"/>
            <a:ext cx="862800" cy="863400"/>
          </a:xfrm>
          <a:prstGeom prst="donut">
            <a:avLst>
              <a:gd fmla="val 43200" name="adj"/>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1438125" y="3422000"/>
            <a:ext cx="1062000" cy="1062000"/>
          </a:xfrm>
          <a:prstGeom prst="donut">
            <a:avLst>
              <a:gd fmla="val 9905"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a:off x="2059425" y="1112475"/>
            <a:ext cx="304799" cy="3047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20" name="Shape 120"/>
          <p:cNvSpPr/>
          <p:nvPr/>
        </p:nvSpPr>
        <p:spPr>
          <a:xfrm>
            <a:off x="8723500" y="270225"/>
            <a:ext cx="550500" cy="5505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a:off x="8546800" y="608625"/>
            <a:ext cx="397499" cy="397499"/>
          </a:xfrm>
          <a:prstGeom prst="donut">
            <a:avLst>
              <a:gd fmla="val 8754"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a:off x="8211275" y="1152650"/>
            <a:ext cx="397499" cy="3974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a:off x="7599600" y="-275250"/>
            <a:ext cx="741599" cy="741599"/>
          </a:xfrm>
          <a:prstGeom prst="donut">
            <a:avLst>
              <a:gd fmla="val 39163"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24" name="Shape 124"/>
          <p:cNvSpPr/>
          <p:nvPr/>
        </p:nvSpPr>
        <p:spPr>
          <a:xfrm>
            <a:off x="9033775" y="1867850"/>
            <a:ext cx="188100" cy="188100"/>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25" name="Shape 125"/>
          <p:cNvSpPr/>
          <p:nvPr/>
        </p:nvSpPr>
        <p:spPr>
          <a:xfrm>
            <a:off x="-480225" y="243625"/>
            <a:ext cx="2347200" cy="2347200"/>
          </a:xfrm>
          <a:prstGeom prst="donut">
            <a:avLst>
              <a:gd fmla="val 21094"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26" name="Shape 126"/>
          <p:cNvSpPr/>
          <p:nvPr/>
        </p:nvSpPr>
        <p:spPr>
          <a:xfrm>
            <a:off x="1016475" y="4091700"/>
            <a:ext cx="1207799" cy="1207799"/>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204075" y="927925"/>
            <a:ext cx="978600" cy="978600"/>
          </a:xfrm>
          <a:prstGeom prst="ellipse">
            <a:avLst/>
          </a:prstGeom>
          <a:noFill/>
          <a:ln cap="flat" cmpd="sng" w="9525">
            <a:solidFill>
              <a:srgbClr val="BBCD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28" name="Shape 128"/>
        <p:cNvGrpSpPr/>
        <p:nvPr/>
      </p:nvGrpSpPr>
      <p:grpSpPr>
        <a:xfrm>
          <a:off x="0" y="0"/>
          <a:ext cx="0" cy="0"/>
          <a:chOff x="0" y="0"/>
          <a:chExt cx="0" cy="0"/>
        </a:xfrm>
      </p:grpSpPr>
      <p:sp>
        <p:nvSpPr>
          <p:cNvPr id="129" name="Shape 129"/>
          <p:cNvSpPr txBox="1"/>
          <p:nvPr>
            <p:ph type="title"/>
          </p:nvPr>
        </p:nvSpPr>
        <p:spPr>
          <a:xfrm>
            <a:off x="2935875" y="909050"/>
            <a:ext cx="5275499" cy="6410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0" name="Shape 130"/>
          <p:cNvSpPr/>
          <p:nvPr/>
        </p:nvSpPr>
        <p:spPr>
          <a:xfrm>
            <a:off x="1280687" y="3669150"/>
            <a:ext cx="206100" cy="2061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31" name="Shape 131"/>
          <p:cNvSpPr/>
          <p:nvPr/>
        </p:nvSpPr>
        <p:spPr>
          <a:xfrm>
            <a:off x="180500" y="4023250"/>
            <a:ext cx="1370700" cy="13707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a:off x="246046" y="3213146"/>
            <a:ext cx="455999" cy="455999"/>
          </a:xfrm>
          <a:prstGeom prst="ellipse">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a:off x="71500" y="3038600"/>
            <a:ext cx="804899" cy="804899"/>
          </a:xfrm>
          <a:prstGeom prst="ellipse">
            <a:avLst/>
          </a:prstGeom>
          <a:noFill/>
          <a:ln cap="flat" cmpd="sng" w="9525">
            <a:solidFill>
              <a:srgbClr val="65BB48"/>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4" name="Shape 134"/>
          <p:cNvSpPr/>
          <p:nvPr/>
        </p:nvSpPr>
        <p:spPr>
          <a:xfrm>
            <a:off x="1280700" y="1608475"/>
            <a:ext cx="1043399" cy="1043999"/>
          </a:xfrm>
          <a:prstGeom prst="donut">
            <a:avLst>
              <a:gd fmla="val 43200"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35" name="Shape 135"/>
          <p:cNvSpPr/>
          <p:nvPr/>
        </p:nvSpPr>
        <p:spPr>
          <a:xfrm>
            <a:off x="1640475" y="-201875"/>
            <a:ext cx="750299" cy="7502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480225" y="243625"/>
            <a:ext cx="2347200" cy="2347200"/>
          </a:xfrm>
          <a:prstGeom prst="donut">
            <a:avLst>
              <a:gd fmla="val 6129" name="adj"/>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37" name="Shape 137"/>
          <p:cNvSpPr/>
          <p:nvPr/>
        </p:nvSpPr>
        <p:spPr>
          <a:xfrm>
            <a:off x="-222975" y="500875"/>
            <a:ext cx="1832699" cy="1832699"/>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 name="Shape 138"/>
          <p:cNvSpPr/>
          <p:nvPr/>
        </p:nvSpPr>
        <p:spPr>
          <a:xfrm>
            <a:off x="1280700" y="3950125"/>
            <a:ext cx="750299" cy="750299"/>
          </a:xfrm>
          <a:prstGeom prst="ellipse">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39" name="Shape 139"/>
          <p:cNvSpPr/>
          <p:nvPr/>
        </p:nvSpPr>
        <p:spPr>
          <a:xfrm>
            <a:off x="7913000" y="600225"/>
            <a:ext cx="550500" cy="5505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a:off x="8703400" y="1608475"/>
            <a:ext cx="287100" cy="287100"/>
          </a:xfrm>
          <a:prstGeom prst="donut">
            <a:avLst>
              <a:gd fmla="val 18608" name="adj"/>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a:off x="8809376" y="886439"/>
            <a:ext cx="416399" cy="416399"/>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a:off x="8118000" y="-244550"/>
            <a:ext cx="741599" cy="741599"/>
          </a:xfrm>
          <a:prstGeom prst="donut">
            <a:avLst>
              <a:gd fmla="val 37879"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7813725" y="312775"/>
            <a:ext cx="188100" cy="188100"/>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44" name="Shape 144"/>
          <p:cNvSpPr/>
          <p:nvPr/>
        </p:nvSpPr>
        <p:spPr>
          <a:xfrm>
            <a:off x="8646900" y="723962"/>
            <a:ext cx="741599" cy="741599"/>
          </a:xfrm>
          <a:prstGeom prst="ellipse">
            <a:avLst/>
          </a:prstGeom>
          <a:noFill/>
          <a:ln cap="flat" cmpd="sng" w="9525">
            <a:solidFill>
              <a:srgbClr val="F8BB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45" name="Shape 145"/>
        <p:cNvGrpSpPr/>
        <p:nvPr/>
      </p:nvGrpSpPr>
      <p:grpSpPr>
        <a:xfrm>
          <a:off x="0" y="0"/>
          <a:ext cx="0" cy="0"/>
          <a:chOff x="0" y="0"/>
          <a:chExt cx="0" cy="0"/>
        </a:xfrm>
      </p:grpSpPr>
      <p:sp>
        <p:nvSpPr>
          <p:cNvPr id="146" name="Shape 146"/>
          <p:cNvSpPr/>
          <p:nvPr/>
        </p:nvSpPr>
        <p:spPr>
          <a:xfrm>
            <a:off x="1197475" y="-802775"/>
            <a:ext cx="6749100" cy="6749100"/>
          </a:xfrm>
          <a:prstGeom prst="ellipse">
            <a:avLst/>
          </a:prstGeom>
          <a:noFill/>
          <a:ln cap="flat" cmpd="sng" w="9525">
            <a:solidFill>
              <a:srgbClr val="A1BECC"/>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7" name="Shape 147"/>
          <p:cNvSpPr txBox="1"/>
          <p:nvPr>
            <p:ph idx="1" type="body"/>
          </p:nvPr>
        </p:nvSpPr>
        <p:spPr>
          <a:xfrm>
            <a:off x="1246225" y="4177700"/>
            <a:ext cx="6651600" cy="519599"/>
          </a:xfrm>
          <a:prstGeom prst="rect">
            <a:avLst/>
          </a:prstGeom>
        </p:spPr>
        <p:txBody>
          <a:bodyPr anchorCtr="0" anchor="t" bIns="91425" lIns="91425" rIns="91425" tIns="91425"/>
          <a:lstStyle>
            <a:lvl1pPr lvl="0" algn="ctr">
              <a:spcBef>
                <a:spcPts val="360"/>
              </a:spcBef>
              <a:buSzPct val="100000"/>
              <a:buNone/>
              <a:defRPr sz="1600"/>
            </a:lvl1pPr>
          </a:lstStyle>
          <a:p/>
        </p:txBody>
      </p:sp>
      <p:sp>
        <p:nvSpPr>
          <p:cNvPr id="148" name="Shape 148"/>
          <p:cNvSpPr/>
          <p:nvPr/>
        </p:nvSpPr>
        <p:spPr>
          <a:xfrm rot="10800000">
            <a:off x="8705950" y="3777262"/>
            <a:ext cx="617399" cy="617399"/>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
        <p:nvSpPr>
          <p:cNvPr id="149" name="Shape 149"/>
          <p:cNvSpPr/>
          <p:nvPr/>
        </p:nvSpPr>
        <p:spPr>
          <a:xfrm rot="10800000">
            <a:off x="608749" y="841360"/>
            <a:ext cx="515400" cy="515400"/>
          </a:xfrm>
          <a:prstGeom prst="donut">
            <a:avLst>
              <a:gd fmla="val 18608" name="adj"/>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50" name="Shape 150"/>
          <p:cNvSpPr/>
          <p:nvPr/>
        </p:nvSpPr>
        <p:spPr>
          <a:xfrm rot="10800000">
            <a:off x="8195021" y="4553299"/>
            <a:ext cx="831600" cy="831600"/>
          </a:xfrm>
          <a:prstGeom prst="donut">
            <a:avLst>
              <a:gd fmla="val 37879" name="adj"/>
            </a:avLst>
          </a:prstGeom>
          <a:solidFill>
            <a:srgbClr val="00ACC3">
              <a:alpha val="86670"/>
            </a:srgbClr>
          </a:solidFill>
          <a:ln>
            <a:noFill/>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rot="10800000">
            <a:off x="8458384" y="4183762"/>
            <a:ext cx="210899" cy="210899"/>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52" name="Shape 152"/>
          <p:cNvSpPr/>
          <p:nvPr/>
        </p:nvSpPr>
        <p:spPr>
          <a:xfrm rot="10800000">
            <a:off x="-153146" y="-444546"/>
            <a:ext cx="1128300" cy="1128300"/>
          </a:xfrm>
          <a:prstGeom prst="ellipse">
            <a:avLst/>
          </a:prstGeom>
          <a:noFill/>
          <a:ln cap="flat" cmpd="sng" w="9525">
            <a:solidFill>
              <a:srgbClr val="ED4A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3" name="Shape 153"/>
          <p:cNvSpPr/>
          <p:nvPr/>
        </p:nvSpPr>
        <p:spPr>
          <a:xfrm rot="10800000">
            <a:off x="8012015" y="133390"/>
            <a:ext cx="434699" cy="434699"/>
          </a:xfrm>
          <a:prstGeom prst="donut">
            <a:avLst>
              <a:gd fmla="val 8754"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rot="10800000">
            <a:off x="-73577" y="841499"/>
            <a:ext cx="330899" cy="330899"/>
          </a:xfrm>
          <a:prstGeom prst="ellipse">
            <a:avLst/>
          </a:prstGeom>
          <a:solidFill>
            <a:srgbClr val="ED4A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rot="10800000">
            <a:off x="8512150" y="133404"/>
            <a:ext cx="811199" cy="811199"/>
          </a:xfrm>
          <a:prstGeom prst="donut">
            <a:avLst>
              <a:gd fmla="val 39163" name="adj"/>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56" name="Shape 156"/>
          <p:cNvSpPr/>
          <p:nvPr/>
        </p:nvSpPr>
        <p:spPr>
          <a:xfrm rot="10800000">
            <a:off x="117997" y="-173402"/>
            <a:ext cx="586199" cy="586199"/>
          </a:xfrm>
          <a:prstGeom prst="ellipse">
            <a:avLst/>
          </a:prstGeom>
          <a:solidFill>
            <a:srgbClr val="E8004C">
              <a:alpha val="86670"/>
            </a:srgbClr>
          </a:solidFill>
          <a:ln>
            <a:noFill/>
          </a:ln>
        </p:spPr>
        <p:txBody>
          <a:bodyPr anchorCtr="0" anchor="ctr" bIns="91425" lIns="91425" rIns="91425" tIns="91425">
            <a:noAutofit/>
          </a:bodyPr>
          <a:lstStyle/>
          <a:p>
            <a:pPr lvl="0">
              <a:spcBef>
                <a:spcPts val="0"/>
              </a:spcBef>
              <a:buNone/>
            </a:pPr>
            <a:r>
              <a:t/>
            </a:r>
            <a:endParaRPr/>
          </a:p>
        </p:txBody>
      </p:sp>
      <p:sp>
        <p:nvSpPr>
          <p:cNvPr id="157" name="Shape 157"/>
          <p:cNvSpPr/>
          <p:nvPr/>
        </p:nvSpPr>
        <p:spPr>
          <a:xfrm rot="10800000">
            <a:off x="748824" y="4695049"/>
            <a:ext cx="345000" cy="345000"/>
          </a:xfrm>
          <a:prstGeom prst="donut">
            <a:avLst>
              <a:gd fmla="val 30568" name="adj"/>
            </a:avLst>
          </a:prstGeom>
          <a:solidFill>
            <a:srgbClr val="65BB48">
              <a:alpha val="86670"/>
            </a:srgbClr>
          </a:solidFill>
          <a:ln>
            <a:noFill/>
          </a:ln>
        </p:spPr>
        <p:txBody>
          <a:bodyPr anchorCtr="0" anchor="ctr" bIns="91425" lIns="91425" rIns="91425" tIns="91425">
            <a:noAutofit/>
          </a:bodyPr>
          <a:lstStyle/>
          <a:p>
            <a:pPr lvl="0">
              <a:spcBef>
                <a:spcPts val="0"/>
              </a:spcBef>
              <a:buNone/>
            </a:pPr>
            <a:r>
              <a:t/>
            </a:r>
            <a:endParaRPr/>
          </a:p>
        </p:txBody>
      </p:sp>
      <p:sp>
        <p:nvSpPr>
          <p:cNvPr id="158" name="Shape 158"/>
          <p:cNvSpPr/>
          <p:nvPr/>
        </p:nvSpPr>
        <p:spPr>
          <a:xfrm rot="10800000">
            <a:off x="-107786" y="4259033"/>
            <a:ext cx="663000" cy="663000"/>
          </a:xfrm>
          <a:prstGeom prst="ellipse">
            <a:avLst/>
          </a:prstGeom>
          <a:solidFill>
            <a:srgbClr val="F8BB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59" name="Shape 159"/>
          <p:cNvSpPr/>
          <p:nvPr/>
        </p:nvSpPr>
        <p:spPr>
          <a:xfrm rot="10800000">
            <a:off x="-316662" y="3443534"/>
            <a:ext cx="506099" cy="506099"/>
          </a:xfrm>
          <a:prstGeom prst="ellipse">
            <a:avLst/>
          </a:prstGeom>
          <a:solidFill>
            <a:srgbClr val="BBCD00">
              <a:alpha val="86670"/>
            </a:srgbClr>
          </a:solidFill>
          <a:ln>
            <a:noFill/>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rot="10800000">
            <a:off x="-226169" y="4140649"/>
            <a:ext cx="899400" cy="899400"/>
          </a:xfrm>
          <a:prstGeom prst="ellipse">
            <a:avLst/>
          </a:prstGeom>
          <a:noFill/>
          <a:ln cap="flat" cmpd="sng" w="9525">
            <a:solidFill>
              <a:srgbClr val="F8BB00"/>
            </a:solidFill>
            <a:prstDash val="dash"/>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p:nvPr/>
        </p:nvSpPr>
        <p:spPr>
          <a:xfrm rot="10800000">
            <a:off x="8700641" y="1100249"/>
            <a:ext cx="333300" cy="333300"/>
          </a:xfrm>
          <a:prstGeom prst="ellipse">
            <a:avLst/>
          </a:prstGeom>
          <a:solidFill>
            <a:srgbClr val="00D1C6">
              <a:alpha val="86920"/>
            </a:srgbClr>
          </a:solidFill>
          <a:ln>
            <a:noFill/>
          </a:ln>
        </p:spPr>
        <p:txBody>
          <a:bodyPr anchorCtr="0" anchor="ctr" bIns="91425" lIns="91425" rIns="91425" tIns="91425">
            <a:noAutofit/>
          </a:bodyPr>
          <a:lstStyle/>
          <a:p>
            <a:pPr lv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935875" y="909050"/>
            <a:ext cx="5275499" cy="641099"/>
          </a:xfrm>
          <a:prstGeom prst="rect">
            <a:avLst/>
          </a:prstGeom>
          <a:noFill/>
          <a:ln>
            <a:noFill/>
          </a:ln>
        </p:spPr>
        <p:txBody>
          <a:bodyPr anchorCtr="0" anchor="b" bIns="91425" lIns="91425" rIns="91425" tIns="91425"/>
          <a:lstStyle>
            <a:lvl1pPr lvl="0">
              <a:spcBef>
                <a:spcPts val="0"/>
              </a:spcBef>
              <a:buClr>
                <a:srgbClr val="617A86"/>
              </a:buClr>
              <a:buSzPct val="100000"/>
              <a:buFont typeface="Nixie One"/>
              <a:buNone/>
              <a:defRPr sz="1800">
                <a:solidFill>
                  <a:srgbClr val="617A86"/>
                </a:solidFill>
                <a:latin typeface="Nixie One"/>
                <a:ea typeface="Nixie One"/>
                <a:cs typeface="Nixie One"/>
                <a:sym typeface="Nixie One"/>
              </a:defRPr>
            </a:lvl1pPr>
            <a:lvl2pPr lvl="1">
              <a:spcBef>
                <a:spcPts val="0"/>
              </a:spcBef>
              <a:buClr>
                <a:srgbClr val="617A86"/>
              </a:buClr>
              <a:buSzPct val="100000"/>
              <a:buFont typeface="Nixie One"/>
              <a:buNone/>
              <a:defRPr sz="1800">
                <a:solidFill>
                  <a:srgbClr val="617A86"/>
                </a:solidFill>
                <a:latin typeface="Nixie One"/>
                <a:ea typeface="Nixie One"/>
                <a:cs typeface="Nixie One"/>
                <a:sym typeface="Nixie One"/>
              </a:defRPr>
            </a:lvl2pPr>
            <a:lvl3pPr lvl="2">
              <a:spcBef>
                <a:spcPts val="0"/>
              </a:spcBef>
              <a:buClr>
                <a:srgbClr val="617A86"/>
              </a:buClr>
              <a:buSzPct val="100000"/>
              <a:buFont typeface="Nixie One"/>
              <a:buNone/>
              <a:defRPr sz="1800">
                <a:solidFill>
                  <a:srgbClr val="617A86"/>
                </a:solidFill>
                <a:latin typeface="Nixie One"/>
                <a:ea typeface="Nixie One"/>
                <a:cs typeface="Nixie One"/>
                <a:sym typeface="Nixie One"/>
              </a:defRPr>
            </a:lvl3pPr>
            <a:lvl4pPr lvl="3">
              <a:spcBef>
                <a:spcPts val="0"/>
              </a:spcBef>
              <a:buClr>
                <a:srgbClr val="617A86"/>
              </a:buClr>
              <a:buSzPct val="100000"/>
              <a:buFont typeface="Nixie One"/>
              <a:buNone/>
              <a:defRPr sz="1800">
                <a:solidFill>
                  <a:srgbClr val="617A86"/>
                </a:solidFill>
                <a:latin typeface="Nixie One"/>
                <a:ea typeface="Nixie One"/>
                <a:cs typeface="Nixie One"/>
                <a:sym typeface="Nixie One"/>
              </a:defRPr>
            </a:lvl4pPr>
            <a:lvl5pPr lvl="4">
              <a:spcBef>
                <a:spcPts val="0"/>
              </a:spcBef>
              <a:buClr>
                <a:srgbClr val="617A86"/>
              </a:buClr>
              <a:buSzPct val="100000"/>
              <a:buFont typeface="Nixie One"/>
              <a:buNone/>
              <a:defRPr sz="1800">
                <a:solidFill>
                  <a:srgbClr val="617A86"/>
                </a:solidFill>
                <a:latin typeface="Nixie One"/>
                <a:ea typeface="Nixie One"/>
                <a:cs typeface="Nixie One"/>
                <a:sym typeface="Nixie One"/>
              </a:defRPr>
            </a:lvl5pPr>
            <a:lvl6pPr lvl="5">
              <a:spcBef>
                <a:spcPts val="0"/>
              </a:spcBef>
              <a:buClr>
                <a:srgbClr val="617A86"/>
              </a:buClr>
              <a:buSzPct val="100000"/>
              <a:buFont typeface="Nixie One"/>
              <a:buNone/>
              <a:defRPr sz="1800">
                <a:solidFill>
                  <a:srgbClr val="617A86"/>
                </a:solidFill>
                <a:latin typeface="Nixie One"/>
                <a:ea typeface="Nixie One"/>
                <a:cs typeface="Nixie One"/>
                <a:sym typeface="Nixie One"/>
              </a:defRPr>
            </a:lvl6pPr>
            <a:lvl7pPr lvl="6">
              <a:spcBef>
                <a:spcPts val="0"/>
              </a:spcBef>
              <a:buClr>
                <a:srgbClr val="617A86"/>
              </a:buClr>
              <a:buSzPct val="100000"/>
              <a:buFont typeface="Nixie One"/>
              <a:buNone/>
              <a:defRPr sz="1800">
                <a:solidFill>
                  <a:srgbClr val="617A86"/>
                </a:solidFill>
                <a:latin typeface="Nixie One"/>
                <a:ea typeface="Nixie One"/>
                <a:cs typeface="Nixie One"/>
                <a:sym typeface="Nixie One"/>
              </a:defRPr>
            </a:lvl7pPr>
            <a:lvl8pPr lvl="7">
              <a:spcBef>
                <a:spcPts val="0"/>
              </a:spcBef>
              <a:buClr>
                <a:srgbClr val="617A86"/>
              </a:buClr>
              <a:buSzPct val="100000"/>
              <a:buFont typeface="Nixie One"/>
              <a:buNone/>
              <a:defRPr sz="1800">
                <a:solidFill>
                  <a:srgbClr val="617A86"/>
                </a:solidFill>
                <a:latin typeface="Nixie One"/>
                <a:ea typeface="Nixie One"/>
                <a:cs typeface="Nixie One"/>
                <a:sym typeface="Nixie One"/>
              </a:defRPr>
            </a:lvl8pPr>
            <a:lvl9pPr lvl="8">
              <a:spcBef>
                <a:spcPts val="0"/>
              </a:spcBef>
              <a:buClr>
                <a:srgbClr val="617A86"/>
              </a:buClr>
              <a:buSzPct val="100000"/>
              <a:buFont typeface="Nixie One"/>
              <a:buNone/>
              <a:defRPr sz="1800">
                <a:solidFill>
                  <a:srgbClr val="617A86"/>
                </a:solidFill>
                <a:latin typeface="Nixie One"/>
                <a:ea typeface="Nixie One"/>
                <a:cs typeface="Nixie One"/>
                <a:sym typeface="Nixie One"/>
              </a:defRPr>
            </a:lvl9pPr>
          </a:lstStyle>
          <a:p/>
        </p:txBody>
      </p:sp>
      <p:sp>
        <p:nvSpPr>
          <p:cNvPr id="7" name="Shape 7"/>
          <p:cNvSpPr txBox="1"/>
          <p:nvPr>
            <p:ph idx="1" type="body"/>
          </p:nvPr>
        </p:nvSpPr>
        <p:spPr>
          <a:xfrm>
            <a:off x="2935875" y="1525757"/>
            <a:ext cx="5275499" cy="2786099"/>
          </a:xfrm>
          <a:prstGeom prst="rect">
            <a:avLst/>
          </a:prstGeom>
          <a:noFill/>
          <a:ln>
            <a:noFill/>
          </a:ln>
        </p:spPr>
        <p:txBody>
          <a:bodyPr anchorCtr="0" anchor="t" bIns="91425" lIns="91425" rIns="91425" tIns="91425"/>
          <a:lstStyle>
            <a:lvl1pPr lvl="0">
              <a:spcBef>
                <a:spcPts val="600"/>
              </a:spcBef>
              <a:buClr>
                <a:srgbClr val="A1BECC"/>
              </a:buClr>
              <a:buSzPct val="100000"/>
              <a:buFont typeface="Varela Round"/>
              <a:buChar char="◎"/>
              <a:defRPr sz="2400">
                <a:solidFill>
                  <a:srgbClr val="617A86"/>
                </a:solidFill>
                <a:latin typeface="Varela Round"/>
                <a:ea typeface="Varela Round"/>
                <a:cs typeface="Varela Round"/>
                <a:sym typeface="Varela Round"/>
              </a:defRPr>
            </a:lvl1pPr>
            <a:lvl2pPr lvl="1">
              <a:spcBef>
                <a:spcPts val="480"/>
              </a:spcBef>
              <a:buClr>
                <a:srgbClr val="A1BECC"/>
              </a:buClr>
              <a:buSzPct val="100000"/>
              <a:buFont typeface="Varela Round"/>
              <a:buChar char="◉"/>
              <a:defRPr sz="2400">
                <a:solidFill>
                  <a:srgbClr val="617A86"/>
                </a:solidFill>
                <a:latin typeface="Varela Round"/>
                <a:ea typeface="Varela Round"/>
                <a:cs typeface="Varela Round"/>
                <a:sym typeface="Varela Round"/>
              </a:defRPr>
            </a:lvl2pPr>
            <a:lvl3pPr lvl="2">
              <a:spcBef>
                <a:spcPts val="480"/>
              </a:spcBef>
              <a:buClr>
                <a:srgbClr val="A1BECC"/>
              </a:buClr>
              <a:buSzPct val="100000"/>
              <a:buFont typeface="Varela Round"/>
              <a:buChar char="￮"/>
              <a:defRPr sz="2400">
                <a:solidFill>
                  <a:srgbClr val="617A86"/>
                </a:solidFill>
                <a:latin typeface="Varela Round"/>
                <a:ea typeface="Varela Round"/>
                <a:cs typeface="Varela Round"/>
                <a:sym typeface="Varela Round"/>
              </a:defRPr>
            </a:lvl3pPr>
            <a:lvl4pPr lvl="3">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4pPr>
            <a:lvl5pPr lvl="4">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5pPr>
            <a:lvl6pPr lvl="5">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6pPr>
            <a:lvl7pPr lvl="6">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7pPr>
            <a:lvl8pPr lvl="7">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8pPr>
            <a:lvl9pPr lvl="8">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gif"/><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5.gif"/><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hyperlink" Target="http://www.youtube.com/watch?v=75Oe5P7Dcwg" TargetMode="Externa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gi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gif"/><Relationship Id="rId5"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s://www.youtube.com/watch?v=D9wQVIEdKh8"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ctrTitle"/>
          </p:nvPr>
        </p:nvSpPr>
        <p:spPr>
          <a:xfrm>
            <a:off x="2255425" y="1991825"/>
            <a:ext cx="4633199" cy="1159799"/>
          </a:xfrm>
          <a:prstGeom prst="rect">
            <a:avLst/>
          </a:prstGeom>
        </p:spPr>
        <p:txBody>
          <a:bodyPr anchorCtr="0" anchor="ctr" bIns="91425" lIns="91425" rIns="91425" tIns="91425">
            <a:noAutofit/>
          </a:bodyPr>
          <a:lstStyle/>
          <a:p>
            <a:pPr lvl="0">
              <a:spcBef>
                <a:spcPts val="0"/>
              </a:spcBef>
              <a:buNone/>
            </a:pPr>
            <a:r>
              <a:rPr b="1" lang="en"/>
              <a:t>Product Testing the Nerf FireStrike</a:t>
            </a:r>
          </a:p>
          <a:p>
            <a:pPr lvl="0">
              <a:spcBef>
                <a:spcPts val="0"/>
              </a:spcBef>
              <a:buNone/>
            </a:pPr>
            <a:r>
              <a:rPr b="1" lang="en" sz="2400"/>
              <a:t>By: Georges Fox-Mills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nvSpPr>
        <p:spPr>
          <a:xfrm>
            <a:off x="1827025" y="240625"/>
            <a:ext cx="6158400" cy="4607700"/>
          </a:xfrm>
          <a:prstGeom prst="rect">
            <a:avLst/>
          </a:prstGeom>
          <a:noFill/>
          <a:ln>
            <a:noFill/>
          </a:ln>
        </p:spPr>
        <p:txBody>
          <a:bodyPr anchorCtr="0" anchor="t" bIns="91425" lIns="91425" rIns="91425" tIns="91425">
            <a:noAutofit/>
          </a:bodyPr>
          <a:lstStyle/>
          <a:p>
            <a:pPr lvl="0">
              <a:spcBef>
                <a:spcPts val="0"/>
              </a:spcBef>
              <a:buNone/>
            </a:pPr>
            <a:r>
              <a:rPr b="1" lang="en" sz="1800">
                <a:latin typeface="Nixie One"/>
                <a:ea typeface="Nixie One"/>
                <a:cs typeface="Nixie One"/>
                <a:sym typeface="Nixie One"/>
              </a:rPr>
              <a:t>Procedure: </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Find a long empty corridor to fire your gun</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Measure height from gun to floor</a:t>
            </a:r>
            <a:br>
              <a:rPr b="1" lang="en" sz="1800">
                <a:latin typeface="Nixie One"/>
                <a:ea typeface="Nixie One"/>
                <a:cs typeface="Nixie One"/>
                <a:sym typeface="Nixie One"/>
              </a:rPr>
            </a:br>
            <a:r>
              <a:rPr b="1" lang="en" sz="1800">
                <a:latin typeface="Nixie One"/>
                <a:ea typeface="Nixie One"/>
                <a:cs typeface="Nixie One"/>
                <a:sym typeface="Nixie One"/>
              </a:rPr>
              <a:t>	</a:t>
            </a:r>
            <a:r>
              <a:rPr b="1" lang="en" sz="1200">
                <a:latin typeface="Nixie One"/>
                <a:ea typeface="Nixie One"/>
                <a:cs typeface="Nixie One"/>
                <a:sym typeface="Nixie One"/>
              </a:rPr>
              <a:t>~We fixed the gun to a desk measuring 0.7366m high</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Make sure that surface of desk is level </a:t>
            </a:r>
            <a:br>
              <a:rPr b="1" lang="en" sz="1800">
                <a:latin typeface="Nixie One"/>
                <a:ea typeface="Nixie One"/>
                <a:cs typeface="Nixie One"/>
                <a:sym typeface="Nixie One"/>
              </a:rPr>
            </a:br>
            <a:r>
              <a:rPr b="1" lang="en" sz="1800">
                <a:latin typeface="Nixie One"/>
                <a:ea typeface="Nixie One"/>
                <a:cs typeface="Nixie One"/>
                <a:sym typeface="Nixie One"/>
              </a:rPr>
              <a:t>and that the gun is firing level as well.</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Fire gun </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Measure distance from gun muzzle to </a:t>
            </a:r>
            <a:br>
              <a:rPr b="1" lang="en" sz="1800">
                <a:latin typeface="Nixie One"/>
                <a:ea typeface="Nixie One"/>
                <a:cs typeface="Nixie One"/>
                <a:sym typeface="Nixie One"/>
              </a:rPr>
            </a:br>
            <a:r>
              <a:rPr b="1" lang="en" sz="1800">
                <a:latin typeface="Nixie One"/>
                <a:ea typeface="Nixie One"/>
                <a:cs typeface="Nixie One"/>
                <a:sym typeface="Nixie One"/>
              </a:rPr>
              <a:t>where the bullet landed</a:t>
            </a:r>
          </a:p>
          <a:p>
            <a:pPr indent="-342900" lvl="0" marL="457200" rtl="0">
              <a:lnSpc>
                <a:spcPct val="150000"/>
              </a:lnSpc>
              <a:spcBef>
                <a:spcPts val="0"/>
              </a:spcBef>
              <a:buSzPct val="100000"/>
              <a:buFont typeface="Nixie One"/>
              <a:buChar char="●"/>
            </a:pPr>
            <a:r>
              <a:rPr b="1" lang="en" sz="1800">
                <a:latin typeface="Nixie One"/>
                <a:ea typeface="Nixie One"/>
                <a:cs typeface="Nixie One"/>
                <a:sym typeface="Nixie One"/>
              </a:rPr>
              <a:t>Collect 5 or more data points. </a:t>
            </a:r>
          </a:p>
        </p:txBody>
      </p:sp>
      <p:pic>
        <p:nvPicPr>
          <p:cNvPr descr="IMG_3976.JPG" id="240" name="Shape 240"/>
          <p:cNvPicPr preferRelativeResize="0"/>
          <p:nvPr/>
        </p:nvPicPr>
        <p:blipFill>
          <a:blip r:embed="rId3">
            <a:alphaModFix/>
          </a:blip>
          <a:stretch>
            <a:fillRect/>
          </a:stretch>
        </p:blipFill>
        <p:spPr>
          <a:xfrm>
            <a:off x="6843119" y="1372500"/>
            <a:ext cx="2019475" cy="2692623"/>
          </a:xfrm>
          <a:prstGeom prst="rect">
            <a:avLst/>
          </a:prstGeom>
          <a:noFill/>
          <a:ln>
            <a:noFill/>
          </a:ln>
        </p:spPr>
      </p:pic>
      <p:pic>
        <p:nvPicPr>
          <p:cNvPr id="241" name="Shape 241"/>
          <p:cNvPicPr preferRelativeResize="0"/>
          <p:nvPr/>
        </p:nvPicPr>
        <p:blipFill>
          <a:blip r:embed="rId4">
            <a:alphaModFix/>
          </a:blip>
          <a:stretch>
            <a:fillRect/>
          </a:stretch>
        </p:blipFill>
        <p:spPr>
          <a:xfrm>
            <a:off x="240625" y="3496025"/>
            <a:ext cx="1624075" cy="96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nvSpPr>
        <p:spPr>
          <a:xfrm>
            <a:off x="2379575" y="311925"/>
            <a:ext cx="2673600" cy="4607700"/>
          </a:xfrm>
          <a:prstGeom prst="rect">
            <a:avLst/>
          </a:prstGeom>
          <a:noFill/>
          <a:ln>
            <a:noFill/>
          </a:ln>
        </p:spPr>
        <p:txBody>
          <a:bodyPr anchorCtr="0" anchor="t" bIns="91425" lIns="91425" rIns="91425" tIns="91425">
            <a:noAutofit/>
          </a:bodyPr>
          <a:lstStyle/>
          <a:p>
            <a:pPr lvl="0">
              <a:lnSpc>
                <a:spcPct val="150000"/>
              </a:lnSpc>
              <a:spcBef>
                <a:spcPts val="0"/>
              </a:spcBef>
              <a:buNone/>
            </a:pPr>
            <a:r>
              <a:rPr b="1" lang="en" sz="1800">
                <a:latin typeface="Nixie One"/>
                <a:ea typeface="Nixie One"/>
                <a:cs typeface="Nixie One"/>
                <a:sym typeface="Nixie One"/>
              </a:rPr>
              <a:t>Data: After firing the gun 5 times we collected consistent data on how far the gun would travel. Collecting this data was important because with this we can discover the firing velocity as well as hang time. </a:t>
            </a:r>
          </a:p>
        </p:txBody>
      </p:sp>
      <p:graphicFrame>
        <p:nvGraphicFramePr>
          <p:cNvPr id="247" name="Shape 247"/>
          <p:cNvGraphicFramePr/>
          <p:nvPr/>
        </p:nvGraphicFramePr>
        <p:xfrm>
          <a:off x="6175100" y="1327512"/>
          <a:ext cx="3000000" cy="3000000"/>
        </p:xfrm>
        <a:graphic>
          <a:graphicData uri="http://schemas.openxmlformats.org/drawingml/2006/table">
            <a:tbl>
              <a:tblPr>
                <a:noFill/>
                <a:tableStyleId>{5223380B-518D-4704-BA68-C81CC8BBB5F2}</a:tableStyleId>
              </a:tblPr>
              <a:tblGrid>
                <a:gridCol w="1213175"/>
                <a:gridCol w="1257750"/>
              </a:tblGrid>
              <a:tr h="428725">
                <a:tc>
                  <a:txBody>
                    <a:bodyPr>
                      <a:noAutofit/>
                    </a:bodyPr>
                    <a:lstStyle/>
                    <a:p>
                      <a:pPr lvl="0" algn="ctr">
                        <a:spcBef>
                          <a:spcPts val="0"/>
                        </a:spcBef>
                        <a:buNone/>
                      </a:pPr>
                      <a:r>
                        <a:rPr b="1" lang="en">
                          <a:latin typeface="Nixie One"/>
                          <a:ea typeface="Nixie One"/>
                          <a:cs typeface="Nixie One"/>
                          <a:sym typeface="Nixie One"/>
                        </a:rPr>
                        <a:t>Trial Number</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X(t)</a:t>
                      </a:r>
                    </a:p>
                  </a:txBody>
                  <a:tcPr marT="91425" marB="91425" marR="91425" marL="91425"/>
                </a:tc>
              </a:tr>
              <a:tr h="432900">
                <a:tc>
                  <a:txBody>
                    <a:bodyPr>
                      <a:noAutofit/>
                    </a:bodyPr>
                    <a:lstStyle/>
                    <a:p>
                      <a:pPr lvl="0" algn="ctr">
                        <a:spcBef>
                          <a:spcPts val="0"/>
                        </a:spcBef>
                        <a:buNone/>
                      </a:pPr>
                      <a:r>
                        <a:rPr b="1" lang="en">
                          <a:latin typeface="Nixie One"/>
                          <a:ea typeface="Nixie One"/>
                          <a:cs typeface="Nixie One"/>
                          <a:sym typeface="Nixie One"/>
                        </a:rPr>
                        <a:t>1</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12.611m</a:t>
                      </a:r>
                    </a:p>
                  </a:txBody>
                  <a:tcPr marT="91425" marB="91425" marR="91425" marL="91425"/>
                </a:tc>
              </a:tr>
              <a:tr h="428725">
                <a:tc>
                  <a:txBody>
                    <a:bodyPr>
                      <a:noAutofit/>
                    </a:bodyPr>
                    <a:lstStyle/>
                    <a:p>
                      <a:pPr lvl="0" algn="ctr">
                        <a:spcBef>
                          <a:spcPts val="0"/>
                        </a:spcBef>
                        <a:buNone/>
                      </a:pPr>
                      <a:r>
                        <a:rPr b="1" lang="en">
                          <a:latin typeface="Nixie One"/>
                          <a:ea typeface="Nixie One"/>
                          <a:cs typeface="Nixie One"/>
                          <a:sym typeface="Nixie One"/>
                        </a:rPr>
                        <a:t>2</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12.6873m</a:t>
                      </a:r>
                    </a:p>
                  </a:txBody>
                  <a:tcPr marT="91425" marB="91425" marR="91425" marL="91425"/>
                </a:tc>
              </a:tr>
              <a:tr h="428725">
                <a:tc>
                  <a:txBody>
                    <a:bodyPr>
                      <a:noAutofit/>
                    </a:bodyPr>
                    <a:lstStyle/>
                    <a:p>
                      <a:pPr lvl="0" algn="ctr">
                        <a:spcBef>
                          <a:spcPts val="0"/>
                        </a:spcBef>
                        <a:buNone/>
                      </a:pPr>
                      <a:r>
                        <a:rPr b="1" lang="en">
                          <a:latin typeface="Nixie One"/>
                          <a:ea typeface="Nixie One"/>
                          <a:cs typeface="Nixie One"/>
                          <a:sym typeface="Nixie One"/>
                        </a:rPr>
                        <a:t>3</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11.43m</a:t>
                      </a:r>
                    </a:p>
                  </a:txBody>
                  <a:tcPr marT="91425" marB="91425" marR="91425" marL="91425"/>
                </a:tc>
              </a:tr>
              <a:tr h="428725">
                <a:tc>
                  <a:txBody>
                    <a:bodyPr>
                      <a:noAutofit/>
                    </a:bodyPr>
                    <a:lstStyle/>
                    <a:p>
                      <a:pPr lvl="0" algn="ctr">
                        <a:spcBef>
                          <a:spcPts val="0"/>
                        </a:spcBef>
                        <a:buNone/>
                      </a:pPr>
                      <a:r>
                        <a:rPr b="1" lang="en">
                          <a:latin typeface="Nixie One"/>
                          <a:ea typeface="Nixie One"/>
                          <a:cs typeface="Nixie One"/>
                          <a:sym typeface="Nixie One"/>
                        </a:rPr>
                        <a:t>4</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13.31m</a:t>
                      </a:r>
                    </a:p>
                  </a:txBody>
                  <a:tcPr marT="91425" marB="91425" marR="91425" marL="91425"/>
                </a:tc>
              </a:tr>
              <a:tr h="428725">
                <a:tc>
                  <a:txBody>
                    <a:bodyPr>
                      <a:noAutofit/>
                    </a:bodyPr>
                    <a:lstStyle/>
                    <a:p>
                      <a:pPr lvl="0" algn="ctr">
                        <a:spcBef>
                          <a:spcPts val="0"/>
                        </a:spcBef>
                        <a:buNone/>
                      </a:pPr>
                      <a:r>
                        <a:rPr b="1" lang="en">
                          <a:latin typeface="Nixie One"/>
                          <a:ea typeface="Nixie One"/>
                          <a:cs typeface="Nixie One"/>
                          <a:sym typeface="Nixie One"/>
                        </a:rPr>
                        <a:t>5</a:t>
                      </a:r>
                    </a:p>
                  </a:txBody>
                  <a:tcPr marT="91425" marB="91425" marR="91425" marL="91425"/>
                </a:tc>
                <a:tc>
                  <a:txBody>
                    <a:bodyPr>
                      <a:noAutofit/>
                    </a:bodyPr>
                    <a:lstStyle/>
                    <a:p>
                      <a:pPr lvl="0" algn="ctr">
                        <a:spcBef>
                          <a:spcPts val="0"/>
                        </a:spcBef>
                        <a:buNone/>
                      </a:pPr>
                      <a:r>
                        <a:rPr b="1" lang="en">
                          <a:latin typeface="Nixie One"/>
                          <a:ea typeface="Nixie One"/>
                          <a:cs typeface="Nixie One"/>
                          <a:sym typeface="Nixie One"/>
                        </a:rPr>
                        <a:t>13.055m</a:t>
                      </a:r>
                    </a:p>
                  </a:txBody>
                  <a:tcPr marT="91425" marB="91425" marR="91425" marL="91425"/>
                </a:tc>
              </a:tr>
            </a:tbl>
          </a:graphicData>
        </a:graphic>
      </p:graphicFrame>
      <p:sp>
        <p:nvSpPr>
          <p:cNvPr id="248" name="Shape 248"/>
          <p:cNvSpPr txBox="1"/>
          <p:nvPr/>
        </p:nvSpPr>
        <p:spPr>
          <a:xfrm>
            <a:off x="6220775" y="4215500"/>
            <a:ext cx="2470800" cy="677400"/>
          </a:xfrm>
          <a:prstGeom prst="rect">
            <a:avLst/>
          </a:prstGeom>
          <a:noFill/>
          <a:ln>
            <a:noFill/>
          </a:ln>
        </p:spPr>
        <p:txBody>
          <a:bodyPr anchorCtr="0" anchor="t" bIns="91425" lIns="91425" rIns="91425" tIns="91425">
            <a:noAutofit/>
          </a:bodyPr>
          <a:lstStyle/>
          <a:p>
            <a:pPr lvl="0" algn="ctr">
              <a:spcBef>
                <a:spcPts val="0"/>
              </a:spcBef>
              <a:buNone/>
            </a:pPr>
            <a:r>
              <a:rPr b="1" lang="en" sz="1800">
                <a:latin typeface="Nixie One"/>
                <a:ea typeface="Nixie One"/>
                <a:cs typeface="Nixie One"/>
                <a:sym typeface="Nixie One"/>
              </a:rPr>
              <a:t>Average Distance:</a:t>
            </a:r>
          </a:p>
          <a:p>
            <a:pPr lvl="0" algn="ctr">
              <a:spcBef>
                <a:spcPts val="0"/>
              </a:spcBef>
              <a:buNone/>
            </a:pPr>
            <a:r>
              <a:rPr b="1" lang="en" sz="1800">
                <a:latin typeface="Nixie One"/>
                <a:ea typeface="Nixie One"/>
                <a:cs typeface="Nixie One"/>
                <a:sym typeface="Nixie One"/>
              </a:rPr>
              <a:t>12.62m</a:t>
            </a:r>
          </a:p>
        </p:txBody>
      </p:sp>
      <p:pic>
        <p:nvPicPr>
          <p:cNvPr id="249" name="Shape 249"/>
          <p:cNvPicPr preferRelativeResize="0"/>
          <p:nvPr/>
        </p:nvPicPr>
        <p:blipFill>
          <a:blip r:embed="rId3">
            <a:alphaModFix/>
          </a:blip>
          <a:stretch>
            <a:fillRect/>
          </a:stretch>
        </p:blipFill>
        <p:spPr>
          <a:xfrm>
            <a:off x="4783900" y="-151525"/>
            <a:ext cx="3100650" cy="1905300"/>
          </a:xfrm>
          <a:prstGeom prst="rect">
            <a:avLst/>
          </a:prstGeom>
          <a:noFill/>
          <a:ln>
            <a:noFill/>
          </a:ln>
        </p:spPr>
      </p:pic>
      <p:pic>
        <p:nvPicPr>
          <p:cNvPr id="250" name="Shape 250"/>
          <p:cNvPicPr preferRelativeResize="0"/>
          <p:nvPr/>
        </p:nvPicPr>
        <p:blipFill>
          <a:blip r:embed="rId4">
            <a:alphaModFix/>
          </a:blip>
          <a:stretch>
            <a:fillRect/>
          </a:stretch>
        </p:blipFill>
        <p:spPr>
          <a:xfrm>
            <a:off x="437249" y="1753775"/>
            <a:ext cx="1628875" cy="1293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IMG_4080.JPG" id="255" name="Shape 255"/>
          <p:cNvPicPr preferRelativeResize="0"/>
          <p:nvPr/>
        </p:nvPicPr>
        <p:blipFill rotWithShape="1">
          <a:blip r:embed="rId3">
            <a:alphaModFix/>
          </a:blip>
          <a:srcRect b="4346" l="3557" r="3566" t="4337"/>
          <a:stretch/>
        </p:blipFill>
        <p:spPr>
          <a:xfrm>
            <a:off x="2610237" y="0"/>
            <a:ext cx="3923516" cy="5143500"/>
          </a:xfrm>
          <a:prstGeom prst="rect">
            <a:avLst/>
          </a:prstGeom>
          <a:noFill/>
          <a:ln>
            <a:noFill/>
          </a:ln>
        </p:spPr>
      </p:pic>
      <p:pic>
        <p:nvPicPr>
          <p:cNvPr id="256" name="Shape 256"/>
          <p:cNvPicPr preferRelativeResize="0"/>
          <p:nvPr/>
        </p:nvPicPr>
        <p:blipFill>
          <a:blip r:embed="rId4">
            <a:alphaModFix/>
          </a:blip>
          <a:stretch>
            <a:fillRect/>
          </a:stretch>
        </p:blipFill>
        <p:spPr>
          <a:xfrm>
            <a:off x="6533750" y="1592900"/>
            <a:ext cx="2610250" cy="1957687"/>
          </a:xfrm>
          <a:prstGeom prst="rect">
            <a:avLst/>
          </a:prstGeom>
          <a:noFill/>
          <a:ln>
            <a:noFill/>
          </a:ln>
        </p:spPr>
      </p:pic>
      <p:pic>
        <p:nvPicPr>
          <p:cNvPr id="257" name="Shape 257"/>
          <p:cNvPicPr preferRelativeResize="0"/>
          <p:nvPr/>
        </p:nvPicPr>
        <p:blipFill>
          <a:blip r:embed="rId5">
            <a:alphaModFix/>
          </a:blip>
          <a:stretch>
            <a:fillRect/>
          </a:stretch>
        </p:blipFill>
        <p:spPr>
          <a:xfrm>
            <a:off x="0" y="1705762"/>
            <a:ext cx="2610250" cy="173196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nvSpPr>
        <p:spPr>
          <a:xfrm>
            <a:off x="2326100" y="213900"/>
            <a:ext cx="5828700" cy="4750200"/>
          </a:xfrm>
          <a:prstGeom prst="rect">
            <a:avLst/>
          </a:prstGeom>
          <a:noFill/>
          <a:ln>
            <a:noFill/>
          </a:ln>
        </p:spPr>
        <p:txBody>
          <a:bodyPr anchorCtr="0" anchor="t" bIns="91425" lIns="91425" rIns="91425" tIns="91425">
            <a:noAutofit/>
          </a:bodyPr>
          <a:lstStyle/>
          <a:p>
            <a:pPr lvl="0">
              <a:lnSpc>
                <a:spcPct val="200000"/>
              </a:lnSpc>
              <a:spcBef>
                <a:spcPts val="0"/>
              </a:spcBef>
              <a:buNone/>
            </a:pPr>
            <a:r>
              <a:rPr b="1" lang="en" sz="1800">
                <a:latin typeface="Nixie One"/>
                <a:ea typeface="Nixie One"/>
                <a:cs typeface="Nixie One"/>
                <a:sym typeface="Nixie One"/>
              </a:rPr>
              <a:t>Now that we have discovered the firing velocity, we are able to use that velocity of 32.55m/s to predict other things, like max possible height of the Nerf Bullet as well as max distance the bullet can travel, and hang time. We are able to use formulas and the velocity we found to predict these things, but we also did real life experiments of firing the gun at 45</a:t>
            </a:r>
            <a:r>
              <a:rPr b="1" baseline="30000" lang="en" sz="1800">
                <a:latin typeface="Nixie One"/>
                <a:ea typeface="Nixie One"/>
                <a:cs typeface="Nixie One"/>
                <a:sym typeface="Nixie One"/>
              </a:rPr>
              <a:t>0</a:t>
            </a:r>
            <a:r>
              <a:rPr b="1" lang="en" sz="1800">
                <a:latin typeface="Nixie One"/>
                <a:ea typeface="Nixie One"/>
                <a:cs typeface="Nixie One"/>
                <a:sym typeface="Nixie One"/>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pic>
        <p:nvPicPr>
          <p:cNvPr descr="IMG_4082.JPG" id="267" name="Shape 267"/>
          <p:cNvPicPr preferRelativeResize="0"/>
          <p:nvPr/>
        </p:nvPicPr>
        <p:blipFill>
          <a:blip r:embed="rId3">
            <a:alphaModFix/>
          </a:blip>
          <a:stretch>
            <a:fillRect/>
          </a:stretch>
        </p:blipFill>
        <p:spPr>
          <a:xfrm>
            <a:off x="2643200" y="0"/>
            <a:ext cx="40855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descr="IMG_4083.JPG" id="272" name="Shape 272"/>
          <p:cNvPicPr preferRelativeResize="0"/>
          <p:nvPr/>
        </p:nvPicPr>
        <p:blipFill rotWithShape="1">
          <a:blip r:embed="rId3">
            <a:alphaModFix/>
          </a:blip>
          <a:srcRect b="34332" l="2641" r="30820" t="1900"/>
          <a:stretch/>
        </p:blipFill>
        <p:spPr>
          <a:xfrm>
            <a:off x="2559325" y="0"/>
            <a:ext cx="402536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nvSpPr>
        <p:spPr>
          <a:xfrm>
            <a:off x="1283375" y="169325"/>
            <a:ext cx="6479100" cy="4776900"/>
          </a:xfrm>
          <a:prstGeom prst="rect">
            <a:avLst/>
          </a:prstGeom>
          <a:noFill/>
          <a:ln>
            <a:noFill/>
          </a:ln>
        </p:spPr>
        <p:txBody>
          <a:bodyPr anchorCtr="0" anchor="t" bIns="91425" lIns="91425" rIns="91425" tIns="91425">
            <a:noAutofit/>
          </a:bodyPr>
          <a:lstStyle/>
          <a:p>
            <a:pPr lvl="0">
              <a:lnSpc>
                <a:spcPct val="200000"/>
              </a:lnSpc>
              <a:spcBef>
                <a:spcPts val="0"/>
              </a:spcBef>
              <a:buNone/>
            </a:pPr>
            <a:r>
              <a:rPr b="1" lang="en" sz="1800">
                <a:latin typeface="Nixie One"/>
                <a:ea typeface="Nixie One"/>
                <a:cs typeface="Nixie One"/>
                <a:sym typeface="Nixie One"/>
              </a:rPr>
              <a:t>The only problem that our experiment has not addressed is air resistance. The number that we got from our experiment are just extrapolated and a prediction. When actually performing the experiment the results will not be nearly that far as our math never accounted for drag. We performed the experiment and got closer data to the claim made by Nerf.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nvSpPr>
        <p:spPr>
          <a:xfrm>
            <a:off x="1283375" y="80200"/>
            <a:ext cx="6612900" cy="4857300"/>
          </a:xfrm>
          <a:prstGeom prst="rect">
            <a:avLst/>
          </a:prstGeom>
          <a:noFill/>
          <a:ln>
            <a:noFill/>
          </a:ln>
        </p:spPr>
        <p:txBody>
          <a:bodyPr anchorCtr="0" anchor="t" bIns="91425" lIns="91425" rIns="91425" tIns="91425">
            <a:noAutofit/>
          </a:bodyPr>
          <a:lstStyle/>
          <a:p>
            <a:pPr lvl="0">
              <a:spcBef>
                <a:spcPts val="0"/>
              </a:spcBef>
              <a:buNone/>
            </a:pPr>
            <a:r>
              <a:rPr b="1" lang="en" sz="1800" u="sng">
                <a:latin typeface="Nixie One"/>
                <a:ea typeface="Nixie One"/>
                <a:cs typeface="Nixie One"/>
                <a:sym typeface="Nixie One"/>
              </a:rPr>
              <a:t>Firing at 45</a:t>
            </a:r>
            <a:r>
              <a:rPr b="1" baseline="30000" lang="en" sz="1800" u="sng">
                <a:latin typeface="Nixie One"/>
                <a:ea typeface="Nixie One"/>
                <a:cs typeface="Nixie One"/>
                <a:sym typeface="Nixie One"/>
              </a:rPr>
              <a:t>o</a:t>
            </a:r>
            <a:r>
              <a:rPr b="1" lang="en" sz="1800" u="sng">
                <a:latin typeface="Nixie One"/>
                <a:ea typeface="Nixie One"/>
                <a:cs typeface="Nixie One"/>
                <a:sym typeface="Nixie One"/>
              </a:rPr>
              <a:t> </a:t>
            </a:r>
          </a:p>
          <a:p>
            <a:pPr lvl="0">
              <a:spcBef>
                <a:spcPts val="0"/>
              </a:spcBef>
              <a:buNone/>
            </a:pPr>
            <a:r>
              <a:rPr b="1" lang="en" sz="1800">
                <a:latin typeface="Nixie One"/>
                <a:ea typeface="Nixie One"/>
                <a:cs typeface="Nixie One"/>
                <a:sym typeface="Nixie One"/>
              </a:rPr>
              <a:t>After using the firing velocity to predict the farthest distance it could travel, however that did not account for wind or air resistance, so some real test shots were necessary. After taking a </a:t>
            </a:r>
          </a:p>
          <a:p>
            <a:pPr lvl="0">
              <a:spcBef>
                <a:spcPts val="0"/>
              </a:spcBef>
              <a:buNone/>
            </a:pPr>
            <a:r>
              <a:rPr b="1" lang="en" sz="1800">
                <a:latin typeface="Nixie One"/>
                <a:ea typeface="Nixie One"/>
                <a:cs typeface="Nixie One"/>
                <a:sym typeface="Nixie One"/>
              </a:rPr>
              <a:t>good amount of test shots </a:t>
            </a:r>
          </a:p>
          <a:p>
            <a:pPr lvl="0">
              <a:spcBef>
                <a:spcPts val="0"/>
              </a:spcBef>
              <a:buNone/>
            </a:pPr>
            <a:r>
              <a:rPr b="1" lang="en" sz="1800">
                <a:latin typeface="Nixie One"/>
                <a:ea typeface="Nixie One"/>
                <a:cs typeface="Nixie One"/>
                <a:sym typeface="Nixie One"/>
              </a:rPr>
              <a:t>We got an average distance</a:t>
            </a:r>
          </a:p>
          <a:p>
            <a:pPr lvl="0">
              <a:spcBef>
                <a:spcPts val="0"/>
              </a:spcBef>
              <a:buNone/>
            </a:pPr>
            <a:r>
              <a:rPr b="1" lang="en" sz="1800">
                <a:latin typeface="Nixie One"/>
                <a:ea typeface="Nixie One"/>
                <a:cs typeface="Nixie One"/>
                <a:sym typeface="Nixie One"/>
              </a:rPr>
              <a:t>of 18.33m which is 60.14 feet. </a:t>
            </a:r>
          </a:p>
          <a:p>
            <a:pPr lvl="0">
              <a:spcBef>
                <a:spcPts val="0"/>
              </a:spcBef>
              <a:buNone/>
            </a:pPr>
            <a:r>
              <a:rPr b="1" lang="en" sz="1800">
                <a:latin typeface="Nixie One"/>
                <a:ea typeface="Nixie One"/>
                <a:cs typeface="Nixie One"/>
                <a:sym typeface="Nixie One"/>
              </a:rPr>
              <a:t>Not quite 75 but a closer </a:t>
            </a:r>
          </a:p>
          <a:p>
            <a:pPr lvl="0">
              <a:spcBef>
                <a:spcPts val="0"/>
              </a:spcBef>
              <a:buNone/>
            </a:pPr>
            <a:r>
              <a:rPr b="1" lang="en" sz="1800">
                <a:latin typeface="Nixie One"/>
                <a:ea typeface="Nixie One"/>
                <a:cs typeface="Nixie One"/>
                <a:sym typeface="Nixie One"/>
              </a:rPr>
              <a:t>number than I was originally </a:t>
            </a:r>
          </a:p>
          <a:p>
            <a:pPr lvl="0">
              <a:spcBef>
                <a:spcPts val="0"/>
              </a:spcBef>
              <a:buNone/>
            </a:pPr>
            <a:r>
              <a:rPr b="1" lang="en" sz="1800">
                <a:latin typeface="Nixie One"/>
                <a:ea typeface="Nixie One"/>
                <a:cs typeface="Nixie One"/>
                <a:sym typeface="Nixie One"/>
              </a:rPr>
              <a:t>expecting. Seems like Nerf’s </a:t>
            </a:r>
          </a:p>
          <a:p>
            <a:pPr lvl="0">
              <a:spcBef>
                <a:spcPts val="0"/>
              </a:spcBef>
              <a:buNone/>
            </a:pPr>
            <a:r>
              <a:rPr b="1" lang="en" sz="1800">
                <a:latin typeface="Nixie One"/>
                <a:ea typeface="Nixie One"/>
                <a:cs typeface="Nixie One"/>
                <a:sym typeface="Nixie One"/>
              </a:rPr>
              <a:t>claims are close to the truth.</a:t>
            </a:r>
          </a:p>
        </p:txBody>
      </p:sp>
      <p:graphicFrame>
        <p:nvGraphicFramePr>
          <p:cNvPr id="283" name="Shape 283"/>
          <p:cNvGraphicFramePr/>
          <p:nvPr/>
        </p:nvGraphicFramePr>
        <p:xfrm>
          <a:off x="4713500" y="1286150"/>
          <a:ext cx="3000000" cy="3000000"/>
        </p:xfrm>
        <a:graphic>
          <a:graphicData uri="http://schemas.openxmlformats.org/drawingml/2006/table">
            <a:tbl>
              <a:tblPr>
                <a:noFill/>
                <a:tableStyleId>{5223380B-518D-4704-BA68-C81CC8BBB5F2}</a:tableStyleId>
              </a:tblPr>
              <a:tblGrid>
                <a:gridCol w="1792475"/>
                <a:gridCol w="1801375"/>
              </a:tblGrid>
              <a:tr h="381000">
                <a:tc>
                  <a:txBody>
                    <a:bodyPr>
                      <a:noAutofit/>
                    </a:bodyPr>
                    <a:lstStyle/>
                    <a:p>
                      <a:pPr lvl="0" algn="ctr">
                        <a:spcBef>
                          <a:spcPts val="0"/>
                        </a:spcBef>
                        <a:buNone/>
                      </a:pPr>
                      <a:r>
                        <a:rPr b="1" lang="en" sz="1800">
                          <a:latin typeface="Nixie One"/>
                          <a:ea typeface="Nixie One"/>
                          <a:cs typeface="Nixie One"/>
                          <a:sym typeface="Nixie One"/>
                        </a:rPr>
                        <a:t>Trial Number</a:t>
                      </a:r>
                    </a:p>
                  </a:txBody>
                  <a:tcPr marT="91425" marB="91425" marR="91425" marL="91425"/>
                </a:tc>
                <a:tc>
                  <a:txBody>
                    <a:bodyPr>
                      <a:noAutofit/>
                    </a:bodyPr>
                    <a:lstStyle/>
                    <a:p>
                      <a:pPr lvl="0" algn="ctr">
                        <a:spcBef>
                          <a:spcPts val="0"/>
                        </a:spcBef>
                        <a:buNone/>
                      </a:pPr>
                      <a:r>
                        <a:rPr b="1" lang="en" sz="1800">
                          <a:latin typeface="Nixie One"/>
                          <a:ea typeface="Nixie One"/>
                          <a:cs typeface="Nixie One"/>
                          <a:sym typeface="Nixie One"/>
                        </a:rPr>
                        <a:t>Distance</a:t>
                      </a:r>
                    </a:p>
                  </a:txBody>
                  <a:tcPr marT="91425" marB="91425" marR="91425" marL="91425"/>
                </a:tc>
              </a:tr>
              <a:tr h="381000">
                <a:tc>
                  <a:txBody>
                    <a:bodyPr>
                      <a:noAutofit/>
                    </a:bodyPr>
                    <a:lstStyle/>
                    <a:p>
                      <a:pPr lvl="0" algn="ctr">
                        <a:spcBef>
                          <a:spcPts val="0"/>
                        </a:spcBef>
                        <a:buNone/>
                      </a:pPr>
                      <a:r>
                        <a:rPr b="1" lang="en" sz="1800">
                          <a:latin typeface="Nixie One"/>
                          <a:ea typeface="Nixie One"/>
                          <a:cs typeface="Nixie One"/>
                          <a:sym typeface="Nixie One"/>
                        </a:rPr>
                        <a:t>Bullet 1</a:t>
                      </a:r>
                    </a:p>
                  </a:txBody>
                  <a:tcPr marT="91425" marB="91425" marR="91425" marL="91425"/>
                </a:tc>
                <a:tc>
                  <a:txBody>
                    <a:bodyPr>
                      <a:noAutofit/>
                    </a:bodyPr>
                    <a:lstStyle/>
                    <a:p>
                      <a:pPr lvl="0" algn="ctr">
                        <a:spcBef>
                          <a:spcPts val="0"/>
                        </a:spcBef>
                        <a:buNone/>
                      </a:pPr>
                      <a:r>
                        <a:rPr b="1" lang="en" sz="1800">
                          <a:latin typeface="Nixie One"/>
                          <a:ea typeface="Nixie One"/>
                          <a:cs typeface="Nixie One"/>
                          <a:sym typeface="Nixie One"/>
                        </a:rPr>
                        <a:t>20.15m</a:t>
                      </a:r>
                    </a:p>
                  </a:txBody>
                  <a:tcPr marT="91425" marB="91425" marR="91425" marL="91425"/>
                </a:tc>
              </a:tr>
              <a:tr h="381000">
                <a:tc>
                  <a:txBody>
                    <a:bodyPr>
                      <a:noAutofit/>
                    </a:bodyPr>
                    <a:lstStyle/>
                    <a:p>
                      <a:pPr lvl="0" algn="ctr">
                        <a:spcBef>
                          <a:spcPts val="0"/>
                        </a:spcBef>
                        <a:buNone/>
                      </a:pPr>
                      <a:r>
                        <a:rPr b="1" lang="en" sz="1800">
                          <a:latin typeface="Nixie One"/>
                          <a:ea typeface="Nixie One"/>
                          <a:cs typeface="Nixie One"/>
                          <a:sym typeface="Nixie One"/>
                        </a:rPr>
                        <a:t>Bullet 2</a:t>
                      </a:r>
                    </a:p>
                  </a:txBody>
                  <a:tcPr marT="91425" marB="91425" marR="91425" marL="91425"/>
                </a:tc>
                <a:tc>
                  <a:txBody>
                    <a:bodyPr>
                      <a:noAutofit/>
                    </a:bodyPr>
                    <a:lstStyle/>
                    <a:p>
                      <a:pPr lvl="0" algn="ctr">
                        <a:spcBef>
                          <a:spcPts val="0"/>
                        </a:spcBef>
                        <a:buNone/>
                      </a:pPr>
                      <a:r>
                        <a:rPr b="1" lang="en" sz="1800">
                          <a:latin typeface="Nixie One"/>
                          <a:ea typeface="Nixie One"/>
                          <a:cs typeface="Nixie One"/>
                          <a:sym typeface="Nixie One"/>
                        </a:rPr>
                        <a:t>16.9m</a:t>
                      </a:r>
                    </a:p>
                  </a:txBody>
                  <a:tcPr marT="91425" marB="91425" marR="91425" marL="91425"/>
                </a:tc>
              </a:tr>
              <a:tr h="381000">
                <a:tc>
                  <a:txBody>
                    <a:bodyPr>
                      <a:noAutofit/>
                    </a:bodyPr>
                    <a:lstStyle/>
                    <a:p>
                      <a:pPr lvl="0" algn="ctr">
                        <a:spcBef>
                          <a:spcPts val="0"/>
                        </a:spcBef>
                        <a:buNone/>
                      </a:pPr>
                      <a:r>
                        <a:rPr b="1" lang="en" sz="1800">
                          <a:latin typeface="Nixie One"/>
                          <a:ea typeface="Nixie One"/>
                          <a:cs typeface="Nixie One"/>
                          <a:sym typeface="Nixie One"/>
                        </a:rPr>
                        <a:t>Bullet 3</a:t>
                      </a:r>
                    </a:p>
                  </a:txBody>
                  <a:tcPr marT="91425" marB="91425" marR="91425" marL="91425"/>
                </a:tc>
                <a:tc>
                  <a:txBody>
                    <a:bodyPr>
                      <a:noAutofit/>
                    </a:bodyPr>
                    <a:lstStyle/>
                    <a:p>
                      <a:pPr lvl="0" algn="ctr">
                        <a:spcBef>
                          <a:spcPts val="0"/>
                        </a:spcBef>
                        <a:buNone/>
                      </a:pPr>
                      <a:r>
                        <a:rPr b="1" lang="en" sz="1800">
                          <a:latin typeface="Nixie One"/>
                          <a:ea typeface="Nixie One"/>
                          <a:cs typeface="Nixie One"/>
                          <a:sym typeface="Nixie One"/>
                        </a:rPr>
                        <a:t>18.2m</a:t>
                      </a:r>
                    </a:p>
                  </a:txBody>
                  <a:tcPr marT="91425" marB="91425" marR="91425" marL="91425"/>
                </a:tc>
              </a:tr>
              <a:tr h="381000">
                <a:tc>
                  <a:txBody>
                    <a:bodyPr>
                      <a:noAutofit/>
                    </a:bodyPr>
                    <a:lstStyle/>
                    <a:p>
                      <a:pPr lvl="0" algn="ctr">
                        <a:spcBef>
                          <a:spcPts val="0"/>
                        </a:spcBef>
                        <a:buNone/>
                      </a:pPr>
                      <a:r>
                        <a:rPr b="1" lang="en" sz="1800">
                          <a:latin typeface="Nixie One"/>
                          <a:ea typeface="Nixie One"/>
                          <a:cs typeface="Nixie One"/>
                          <a:sym typeface="Nixie One"/>
                        </a:rPr>
                        <a:t>Bullet 4</a:t>
                      </a:r>
                    </a:p>
                  </a:txBody>
                  <a:tcPr marT="91425" marB="91425" marR="91425" marL="91425"/>
                </a:tc>
                <a:tc>
                  <a:txBody>
                    <a:bodyPr>
                      <a:noAutofit/>
                    </a:bodyPr>
                    <a:lstStyle/>
                    <a:p>
                      <a:pPr lvl="0" algn="ctr">
                        <a:spcBef>
                          <a:spcPts val="0"/>
                        </a:spcBef>
                        <a:buClr>
                          <a:schemeClr val="dk1"/>
                        </a:buClr>
                        <a:buSzPct val="61111"/>
                        <a:buFont typeface="Arial"/>
                        <a:buNone/>
                      </a:pPr>
                      <a:r>
                        <a:rPr b="1" lang="en" sz="1800">
                          <a:solidFill>
                            <a:schemeClr val="dk1"/>
                          </a:solidFill>
                          <a:latin typeface="Nixie One"/>
                          <a:ea typeface="Nixie One"/>
                          <a:cs typeface="Nixie One"/>
                          <a:sym typeface="Nixie One"/>
                        </a:rPr>
                        <a:t>18.2m</a:t>
                      </a:r>
                    </a:p>
                  </a:txBody>
                  <a:tcPr marT="91425" marB="91425" marR="91425" marL="91425"/>
                </a:tc>
              </a:tr>
              <a:tr h="381000">
                <a:tc>
                  <a:txBody>
                    <a:bodyPr>
                      <a:noAutofit/>
                    </a:bodyPr>
                    <a:lstStyle/>
                    <a:p>
                      <a:pPr lvl="0" algn="ctr">
                        <a:spcBef>
                          <a:spcPts val="0"/>
                        </a:spcBef>
                        <a:buNone/>
                      </a:pPr>
                      <a:r>
                        <a:rPr b="1" lang="en" sz="1800">
                          <a:latin typeface="Nixie One"/>
                          <a:ea typeface="Nixie One"/>
                          <a:cs typeface="Nixie One"/>
                          <a:sym typeface="Nixie One"/>
                        </a:rPr>
                        <a:t>Bullet 5</a:t>
                      </a:r>
                    </a:p>
                  </a:txBody>
                  <a:tcPr marT="91425" marB="91425" marR="91425" marL="91425"/>
                </a:tc>
                <a:tc>
                  <a:txBody>
                    <a:bodyPr>
                      <a:noAutofit/>
                    </a:bodyPr>
                    <a:lstStyle/>
                    <a:p>
                      <a:pPr lvl="0" algn="ctr">
                        <a:spcBef>
                          <a:spcPts val="0"/>
                        </a:spcBef>
                        <a:buClr>
                          <a:schemeClr val="dk1"/>
                        </a:buClr>
                        <a:buSzPct val="61111"/>
                        <a:buFont typeface="Arial"/>
                        <a:buNone/>
                      </a:pPr>
                      <a:r>
                        <a:rPr b="1" lang="en" sz="1800">
                          <a:solidFill>
                            <a:schemeClr val="dk1"/>
                          </a:solidFill>
                          <a:latin typeface="Nixie One"/>
                          <a:ea typeface="Nixie One"/>
                          <a:cs typeface="Nixie One"/>
                          <a:sym typeface="Nixie One"/>
                        </a:rPr>
                        <a:t>18.2m</a:t>
                      </a:r>
                    </a:p>
                  </a:txBody>
                  <a:tcPr marT="91425" marB="91425" marR="91425" marL="91425"/>
                </a:tc>
              </a:tr>
            </a:tbl>
          </a:graphicData>
        </a:graphic>
      </p:graphicFrame>
      <p:sp>
        <p:nvSpPr>
          <p:cNvPr id="284" name="Shape 284"/>
          <p:cNvSpPr txBox="1"/>
          <p:nvPr/>
        </p:nvSpPr>
        <p:spPr>
          <a:xfrm>
            <a:off x="5160275" y="4197675"/>
            <a:ext cx="2700300" cy="445500"/>
          </a:xfrm>
          <a:prstGeom prst="rect">
            <a:avLst/>
          </a:prstGeom>
          <a:noFill/>
          <a:ln>
            <a:noFill/>
          </a:ln>
        </p:spPr>
        <p:txBody>
          <a:bodyPr anchorCtr="0" anchor="t" bIns="91425" lIns="91425" rIns="91425" tIns="91425">
            <a:noAutofit/>
          </a:bodyPr>
          <a:lstStyle/>
          <a:p>
            <a:pPr lvl="0">
              <a:spcBef>
                <a:spcPts val="0"/>
              </a:spcBef>
              <a:buNone/>
            </a:pPr>
            <a:r>
              <a:rPr b="1" lang="en" sz="1800">
                <a:latin typeface="Nixie One"/>
                <a:ea typeface="Nixie One"/>
                <a:cs typeface="Nixie One"/>
                <a:sym typeface="Nixie One"/>
              </a:rPr>
              <a:t>Avg Distance: 18.33m</a:t>
            </a:r>
          </a:p>
        </p:txBody>
      </p:sp>
      <p:pic>
        <p:nvPicPr>
          <p:cNvPr id="285" name="Shape 285"/>
          <p:cNvPicPr preferRelativeResize="0"/>
          <p:nvPr/>
        </p:nvPicPr>
        <p:blipFill>
          <a:blip r:embed="rId3">
            <a:alphaModFix/>
          </a:blip>
          <a:stretch>
            <a:fillRect/>
          </a:stretch>
        </p:blipFill>
        <p:spPr>
          <a:xfrm>
            <a:off x="1864225" y="3538174"/>
            <a:ext cx="1997024" cy="1460050"/>
          </a:xfrm>
          <a:prstGeom prst="rect">
            <a:avLst/>
          </a:prstGeom>
          <a:noFill/>
          <a:ln>
            <a:noFill/>
          </a:ln>
        </p:spPr>
      </p:pic>
      <p:pic>
        <p:nvPicPr>
          <p:cNvPr id="286" name="Shape 286"/>
          <p:cNvPicPr preferRelativeResize="0"/>
          <p:nvPr/>
        </p:nvPicPr>
        <p:blipFill>
          <a:blip r:embed="rId4">
            <a:alphaModFix/>
          </a:blip>
          <a:stretch>
            <a:fillRect/>
          </a:stretch>
        </p:blipFill>
        <p:spPr>
          <a:xfrm>
            <a:off x="2253800" y="3538174"/>
            <a:ext cx="818976" cy="38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descr="Bang Bang" id="291" name="Shape 291" title="Bang">
            <a:hlinkClick r:id="rId3"/>
          </p:cNvPr>
          <p:cNvSpPr/>
          <p:nvPr/>
        </p:nvSpPr>
        <p:spPr>
          <a:xfrm>
            <a:off x="1179750" y="27562"/>
            <a:ext cx="6784500" cy="5088375"/>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nvSpPr>
        <p:spPr>
          <a:xfrm>
            <a:off x="2424150" y="240625"/>
            <a:ext cx="5810700" cy="4670100"/>
          </a:xfrm>
          <a:prstGeom prst="rect">
            <a:avLst/>
          </a:prstGeom>
          <a:noFill/>
          <a:ln>
            <a:noFill/>
          </a:ln>
        </p:spPr>
        <p:txBody>
          <a:bodyPr anchorCtr="0" anchor="t" bIns="91425" lIns="91425" rIns="91425" tIns="91425">
            <a:noAutofit/>
          </a:bodyPr>
          <a:lstStyle/>
          <a:p>
            <a:pPr lvl="0">
              <a:lnSpc>
                <a:spcPct val="150000"/>
              </a:lnSpc>
              <a:spcBef>
                <a:spcPts val="0"/>
              </a:spcBef>
              <a:buNone/>
            </a:pPr>
            <a:r>
              <a:rPr b="1" lang="en" sz="1800">
                <a:latin typeface="Nixie One"/>
                <a:ea typeface="Nixie One"/>
                <a:cs typeface="Nixie One"/>
                <a:sym typeface="Nixie One"/>
              </a:rPr>
              <a:t>After experimentation and “product testing” we have come to the conclusion that while the Nerf gun doesn’t shoot quite 75 feet, sixty feet is still a close number. Using physics and mathematics we were able to find the firing velocity and make our own predictions to what would happen is this experiment were to happen inside a vacuum. We were able to successfully complete this experiment and ended with a final number of a average max distance that the bullet can travel of 60 feet. </a:t>
            </a:r>
          </a:p>
        </p:txBody>
      </p:sp>
      <p:pic>
        <p:nvPicPr>
          <p:cNvPr id="297" name="Shape 297"/>
          <p:cNvPicPr preferRelativeResize="0"/>
          <p:nvPr/>
        </p:nvPicPr>
        <p:blipFill rotWithShape="1">
          <a:blip r:embed="rId3">
            <a:alphaModFix/>
          </a:blip>
          <a:srcRect b="0" l="0" r="0" t="0"/>
          <a:stretch/>
        </p:blipFill>
        <p:spPr>
          <a:xfrm>
            <a:off x="-80200" y="2548950"/>
            <a:ext cx="2540000" cy="2540000"/>
          </a:xfrm>
          <a:prstGeom prst="rect">
            <a:avLst/>
          </a:prstGeom>
          <a:noFill/>
          <a:ln>
            <a:noFill/>
          </a:ln>
        </p:spPr>
      </p:pic>
      <p:pic>
        <p:nvPicPr>
          <p:cNvPr id="298" name="Shape 298"/>
          <p:cNvPicPr preferRelativeResize="0"/>
          <p:nvPr/>
        </p:nvPicPr>
        <p:blipFill>
          <a:blip r:embed="rId4">
            <a:alphaModFix/>
          </a:blip>
          <a:stretch>
            <a:fillRect/>
          </a:stretch>
        </p:blipFill>
        <p:spPr>
          <a:xfrm>
            <a:off x="274373" y="2923225"/>
            <a:ext cx="1830849" cy="85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1218975" y="2894800"/>
            <a:ext cx="3100650" cy="1905300"/>
          </a:xfrm>
          <a:prstGeom prst="rect">
            <a:avLst/>
          </a:prstGeom>
          <a:noFill/>
          <a:ln>
            <a:noFill/>
          </a:ln>
        </p:spPr>
      </p:pic>
      <p:pic>
        <p:nvPicPr>
          <p:cNvPr id="190" name="Shape 190"/>
          <p:cNvPicPr preferRelativeResize="0"/>
          <p:nvPr/>
        </p:nvPicPr>
        <p:blipFill>
          <a:blip r:embed="rId4">
            <a:alphaModFix/>
          </a:blip>
          <a:stretch>
            <a:fillRect/>
          </a:stretch>
        </p:blipFill>
        <p:spPr>
          <a:xfrm>
            <a:off x="3792600" y="2332625"/>
            <a:ext cx="2540000" cy="2540000"/>
          </a:xfrm>
          <a:prstGeom prst="rect">
            <a:avLst/>
          </a:prstGeom>
          <a:noFill/>
          <a:ln>
            <a:noFill/>
          </a:ln>
        </p:spPr>
      </p:pic>
      <p:sp>
        <p:nvSpPr>
          <p:cNvPr id="191" name="Shape 191"/>
          <p:cNvSpPr txBox="1"/>
          <p:nvPr/>
        </p:nvSpPr>
        <p:spPr>
          <a:xfrm>
            <a:off x="2114450" y="184600"/>
            <a:ext cx="4589700" cy="2710200"/>
          </a:xfrm>
          <a:prstGeom prst="rect">
            <a:avLst/>
          </a:prstGeom>
          <a:noFill/>
          <a:ln>
            <a:noFill/>
          </a:ln>
        </p:spPr>
        <p:txBody>
          <a:bodyPr anchorCtr="0" anchor="t" bIns="91425" lIns="91425" rIns="91425" tIns="91425">
            <a:noAutofit/>
          </a:bodyPr>
          <a:lstStyle/>
          <a:p>
            <a:pPr lvl="0">
              <a:spcBef>
                <a:spcPts val="0"/>
              </a:spcBef>
              <a:buNone/>
            </a:pPr>
            <a:r>
              <a:rPr b="1" lang="en" sz="1800">
                <a:latin typeface="Nixie One"/>
                <a:ea typeface="Nixie One"/>
                <a:cs typeface="Nixie One"/>
                <a:sym typeface="Nixie One"/>
              </a:rPr>
              <a:t>Finally, it's Christmas morning, and you’re breaking out your happy dance because the Nerf gun that you were hoping for is under the tree, the box even says this one will go 75 feet! Your boy Santa came through. </a:t>
            </a:r>
          </a:p>
        </p:txBody>
      </p:sp>
      <p:pic>
        <p:nvPicPr>
          <p:cNvPr id="192" name="Shape 192"/>
          <p:cNvPicPr preferRelativeResize="0"/>
          <p:nvPr/>
        </p:nvPicPr>
        <p:blipFill>
          <a:blip r:embed="rId5">
            <a:alphaModFix/>
          </a:blip>
          <a:stretch>
            <a:fillRect/>
          </a:stretch>
        </p:blipFill>
        <p:spPr>
          <a:xfrm>
            <a:off x="6704150" y="2987400"/>
            <a:ext cx="1720100" cy="172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nvSpPr>
        <p:spPr>
          <a:xfrm>
            <a:off x="1310100" y="80200"/>
            <a:ext cx="6693000" cy="4901700"/>
          </a:xfrm>
          <a:prstGeom prst="rect">
            <a:avLst/>
          </a:prstGeom>
          <a:noFill/>
          <a:ln>
            <a:noFill/>
          </a:ln>
        </p:spPr>
        <p:txBody>
          <a:bodyPr anchorCtr="0" anchor="t" bIns="91425" lIns="91425" rIns="91425" tIns="91425">
            <a:noAutofit/>
          </a:bodyPr>
          <a:lstStyle/>
          <a:p>
            <a:pPr lvl="0">
              <a:lnSpc>
                <a:spcPct val="150000"/>
              </a:lnSpc>
              <a:spcBef>
                <a:spcPts val="0"/>
              </a:spcBef>
              <a:buNone/>
            </a:pPr>
            <a:r>
              <a:rPr b="1" lang="en" sz="1800">
                <a:latin typeface="Nixie One"/>
                <a:ea typeface="Nixie One"/>
                <a:cs typeface="Nixie One"/>
                <a:sym typeface="Nixie One"/>
              </a:rPr>
              <a:t>If I were to do this experiment again I wish there was a way to fire this gun in a vacuum to see if our predictions using the various equations would be correct. From this experience we were able to gain knowledge into how product testing occurs and also clarity to see how valid company's claims really are. Setting out to do our best work, our group worked diligently towards the goal of finding the max distance this gun could fire. Working with people that we hadn’t worked with all year was also a valuable experience. The project is intuitive and interesting and I believe that other kids in the future will enjoy doing it as well.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nvSpPr>
        <p:spPr>
          <a:xfrm>
            <a:off x="1345750" y="178250"/>
            <a:ext cx="6532800" cy="4803600"/>
          </a:xfrm>
          <a:prstGeom prst="rect">
            <a:avLst/>
          </a:prstGeom>
          <a:noFill/>
          <a:ln>
            <a:noFill/>
          </a:ln>
        </p:spPr>
        <p:txBody>
          <a:bodyPr anchorCtr="0" anchor="t" bIns="91425" lIns="91425" rIns="91425" tIns="91425">
            <a:noAutofit/>
          </a:bodyPr>
          <a:lstStyle/>
          <a:p>
            <a:pPr lvl="0">
              <a:lnSpc>
                <a:spcPct val="200000"/>
              </a:lnSpc>
              <a:spcBef>
                <a:spcPts val="0"/>
              </a:spcBef>
              <a:buNone/>
            </a:pPr>
            <a:r>
              <a:rPr b="1" lang="en" sz="1800">
                <a:latin typeface="Nixie One"/>
                <a:ea typeface="Nixie One"/>
                <a:cs typeface="Nixie One"/>
                <a:sym typeface="Nixie One"/>
              </a:rPr>
              <a:t>Thanks for a wonderful year of Math Modeling! We were able to undertake a lot of projects and using the STEM method learned about many different topics of math in ways that we haven’t before. Each project had its own draws and completing everyone was no problem! A class I would definitely recommend. HAve a great summer Mrs. Falk :D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1469375" y="1334125"/>
            <a:ext cx="5148100" cy="3426699"/>
          </a:xfrm>
          <a:prstGeom prst="rect">
            <a:avLst/>
          </a:prstGeom>
          <a:noFill/>
          <a:ln>
            <a:noFill/>
          </a:ln>
        </p:spPr>
      </p:pic>
      <p:sp>
        <p:nvSpPr>
          <p:cNvPr id="198" name="Shape 198"/>
          <p:cNvSpPr txBox="1"/>
          <p:nvPr/>
        </p:nvSpPr>
        <p:spPr>
          <a:xfrm>
            <a:off x="1384475" y="100700"/>
            <a:ext cx="6402000" cy="4917000"/>
          </a:xfrm>
          <a:prstGeom prst="rect">
            <a:avLst/>
          </a:prstGeom>
          <a:noFill/>
          <a:ln>
            <a:noFill/>
          </a:ln>
        </p:spPr>
        <p:txBody>
          <a:bodyPr anchorCtr="0" anchor="t" bIns="91425" lIns="91425" rIns="91425" tIns="91425">
            <a:noAutofit/>
          </a:bodyPr>
          <a:lstStyle/>
          <a:p>
            <a:pPr lvl="0" algn="ctr">
              <a:spcBef>
                <a:spcPts val="0"/>
              </a:spcBef>
              <a:buNone/>
            </a:pPr>
            <a:r>
              <a:rPr b="1" lang="en" sz="1800">
                <a:latin typeface="Nixie One"/>
                <a:ea typeface="Nixie One"/>
                <a:cs typeface="Nixie One"/>
                <a:sym typeface="Nixie One"/>
              </a:rPr>
              <a:t>Ecstatic you bolt outside and set up a firing range, extremely excited to see your new gun in action, but when you fire it you become extremely disappointed. It doesn’t seem like this gun can fire nearly up to 75 feet. But it says so on the box! How could they lie to you like that? You’re heartbroken. </a:t>
            </a:r>
          </a:p>
          <a:p>
            <a:pPr lvl="0">
              <a:spcBef>
                <a:spcPts val="0"/>
              </a:spcBef>
              <a:buNone/>
            </a:pPr>
            <a:r>
              <a:t/>
            </a:r>
            <a:endParaRPr b="1"/>
          </a:p>
        </p:txBody>
      </p:sp>
      <p:pic>
        <p:nvPicPr>
          <p:cNvPr id="199" name="Shape 199"/>
          <p:cNvPicPr preferRelativeResize="0"/>
          <p:nvPr/>
        </p:nvPicPr>
        <p:blipFill>
          <a:blip r:embed="rId4">
            <a:alphaModFix/>
          </a:blip>
          <a:stretch>
            <a:fillRect/>
          </a:stretch>
        </p:blipFill>
        <p:spPr>
          <a:xfrm>
            <a:off x="3448474" y="3342998"/>
            <a:ext cx="1282000" cy="598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nvSpPr>
        <p:spPr>
          <a:xfrm>
            <a:off x="2495450" y="998175"/>
            <a:ext cx="4884000" cy="4064100"/>
          </a:xfrm>
          <a:prstGeom prst="rect">
            <a:avLst/>
          </a:prstGeom>
          <a:noFill/>
          <a:ln>
            <a:noFill/>
          </a:ln>
        </p:spPr>
        <p:txBody>
          <a:bodyPr anchorCtr="0" anchor="t" bIns="91425" lIns="91425" rIns="91425" tIns="91425">
            <a:noAutofit/>
          </a:bodyPr>
          <a:lstStyle/>
          <a:p>
            <a:pPr lvl="0">
              <a:spcBef>
                <a:spcPts val="0"/>
              </a:spcBef>
              <a:buNone/>
            </a:pPr>
            <a:r>
              <a:rPr b="1" lang="en" sz="2400">
                <a:latin typeface="Nixie One"/>
                <a:ea typeface="Nixie One"/>
                <a:cs typeface="Nixie One"/>
                <a:sym typeface="Nixie One"/>
              </a:rPr>
              <a:t>Here in Math Modeling, we decided once and for all to put Nerf Guns to the test. Do they really fire as far as they are advertized? We fired and collected data of the Nerf Gun, and using what we have learned in class we found the firing velocity and the max distance that the bullet of the Nerf Gun could travel. </a:t>
            </a:r>
          </a:p>
        </p:txBody>
      </p:sp>
      <p:sp>
        <p:nvSpPr>
          <p:cNvPr id="205" name="Shape 205"/>
          <p:cNvSpPr txBox="1"/>
          <p:nvPr/>
        </p:nvSpPr>
        <p:spPr>
          <a:xfrm>
            <a:off x="2557825" y="106950"/>
            <a:ext cx="4376100" cy="819900"/>
          </a:xfrm>
          <a:prstGeom prst="rect">
            <a:avLst/>
          </a:prstGeom>
          <a:noFill/>
          <a:ln>
            <a:noFill/>
          </a:ln>
        </p:spPr>
        <p:txBody>
          <a:bodyPr anchorCtr="0" anchor="t" bIns="91425" lIns="91425" rIns="91425" tIns="91425">
            <a:noAutofit/>
          </a:bodyPr>
          <a:lstStyle/>
          <a:p>
            <a:pPr lvl="0">
              <a:spcBef>
                <a:spcPts val="0"/>
              </a:spcBef>
              <a:buNone/>
            </a:pPr>
            <a:r>
              <a:rPr b="1" lang="en" sz="3000">
                <a:latin typeface="Nixie One"/>
                <a:ea typeface="Nixie One"/>
                <a:cs typeface="Nixie One"/>
                <a:sym typeface="Nixie One"/>
              </a:rPr>
              <a:t>What is the problem?</a:t>
            </a:r>
            <a:r>
              <a:rPr b="1" lang="en"/>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nvSpPr>
        <p:spPr>
          <a:xfrm>
            <a:off x="2941050" y="499100"/>
            <a:ext cx="6069300" cy="4420500"/>
          </a:xfrm>
          <a:prstGeom prst="rect">
            <a:avLst/>
          </a:prstGeom>
          <a:noFill/>
          <a:ln>
            <a:noFill/>
          </a:ln>
        </p:spPr>
        <p:txBody>
          <a:bodyPr anchorCtr="0" anchor="t" bIns="91425" lIns="91425" rIns="91425" tIns="91425">
            <a:noAutofit/>
          </a:bodyPr>
          <a:lstStyle/>
          <a:p>
            <a:pPr lvl="0">
              <a:spcBef>
                <a:spcPts val="0"/>
              </a:spcBef>
              <a:buNone/>
            </a:pPr>
            <a:r>
              <a:rPr b="1" lang="en" sz="2400">
                <a:latin typeface="Nixie One"/>
                <a:ea typeface="Nixie One"/>
                <a:cs typeface="Nixie One"/>
                <a:sym typeface="Nixie One"/>
              </a:rPr>
              <a:t>Nerf FireStrike Specs:</a:t>
            </a:r>
          </a:p>
          <a:p>
            <a:pPr lvl="0">
              <a:spcBef>
                <a:spcPts val="0"/>
              </a:spcBef>
              <a:buNone/>
            </a:pPr>
            <a:r>
              <a:t/>
            </a:r>
            <a:endParaRPr sz="2400">
              <a:latin typeface="Nixie One"/>
              <a:ea typeface="Nixie One"/>
              <a:cs typeface="Nixie One"/>
              <a:sym typeface="Nixie One"/>
            </a:endParaRPr>
          </a:p>
          <a:p>
            <a:pPr indent="0" lvl="0" marL="0" rtl="0">
              <a:lnSpc>
                <a:spcPct val="150000"/>
              </a:lnSpc>
              <a:spcBef>
                <a:spcPts val="0"/>
              </a:spcBef>
              <a:buNone/>
            </a:pPr>
            <a:r>
              <a:rPr lang="en" sz="1800">
                <a:latin typeface="Nixie One"/>
                <a:ea typeface="Nixie One"/>
                <a:cs typeface="Nixie One"/>
                <a:sym typeface="Nixie One"/>
              </a:rPr>
              <a:t>					</a:t>
            </a:r>
            <a:r>
              <a:rPr b="1" lang="en" sz="1800">
                <a:latin typeface="Nixie One"/>
                <a:ea typeface="Nixie One"/>
                <a:cs typeface="Nixie One"/>
                <a:sym typeface="Nixie One"/>
              </a:rPr>
              <a:t>~Advertised to shoot 75 Feet</a:t>
            </a:r>
          </a:p>
          <a:p>
            <a:pPr indent="0" lvl="0" marL="0" rtl="0">
              <a:lnSpc>
                <a:spcPct val="150000"/>
              </a:lnSpc>
              <a:spcBef>
                <a:spcPts val="0"/>
              </a:spcBef>
              <a:buNone/>
            </a:pPr>
            <a:r>
              <a:rPr b="1" lang="en" sz="1800">
                <a:latin typeface="Nixie One"/>
                <a:ea typeface="Nixie One"/>
                <a:cs typeface="Nixie One"/>
                <a:sym typeface="Nixie One"/>
              </a:rPr>
              <a:t>					~</a:t>
            </a:r>
            <a:r>
              <a:rPr b="1" lang="en" sz="1800">
                <a:solidFill>
                  <a:srgbClr val="333333"/>
                </a:solidFill>
                <a:highlight>
                  <a:srgbClr val="FFFFFF"/>
                </a:highlight>
                <a:latin typeface="Nixie One"/>
                <a:ea typeface="Nixie One"/>
                <a:cs typeface="Nixie One"/>
                <a:sym typeface="Nixie One"/>
              </a:rPr>
              <a:t>23.114 x 19.304 x 4.826 Cm</a:t>
            </a:r>
          </a:p>
          <a:p>
            <a:pPr indent="0" lvl="0" marL="0" rtl="0">
              <a:lnSpc>
                <a:spcPct val="150000"/>
              </a:lnSpc>
              <a:spcBef>
                <a:spcPts val="0"/>
              </a:spcBef>
              <a:buNone/>
            </a:pPr>
            <a:r>
              <a:rPr b="1" lang="en" sz="1800">
                <a:solidFill>
                  <a:srgbClr val="333333"/>
                </a:solidFill>
                <a:highlight>
                  <a:srgbClr val="FFFFFF"/>
                </a:highlight>
                <a:latin typeface="Nixie One"/>
                <a:ea typeface="Nixie One"/>
                <a:cs typeface="Nixie One"/>
                <a:sym typeface="Nixie One"/>
              </a:rPr>
              <a:t>					~280.66 Grams</a:t>
            </a:r>
          </a:p>
          <a:p>
            <a:pPr indent="0" lvl="0" marL="0" rtl="0">
              <a:lnSpc>
                <a:spcPct val="150000"/>
              </a:lnSpc>
              <a:spcBef>
                <a:spcPts val="0"/>
              </a:spcBef>
              <a:buNone/>
            </a:pPr>
            <a:r>
              <a:rPr b="1" lang="en" sz="1800">
                <a:solidFill>
                  <a:srgbClr val="333333"/>
                </a:solidFill>
                <a:highlight>
                  <a:srgbClr val="FFFFFF"/>
                </a:highlight>
                <a:latin typeface="Nixie One"/>
                <a:ea typeface="Nixie One"/>
                <a:cs typeface="Nixie One"/>
                <a:sym typeface="Nixie One"/>
              </a:rPr>
              <a:t>					~Shoots one bullet at a time</a:t>
            </a:r>
          </a:p>
          <a:p>
            <a:pPr indent="0" lvl="0" marL="0">
              <a:lnSpc>
                <a:spcPct val="150000"/>
              </a:lnSpc>
              <a:spcBef>
                <a:spcPts val="0"/>
              </a:spcBef>
              <a:buNone/>
            </a:pPr>
            <a:r>
              <a:rPr b="1" lang="en" sz="1800">
                <a:solidFill>
                  <a:srgbClr val="333333"/>
                </a:solidFill>
                <a:highlight>
                  <a:srgbClr val="FFFFFF"/>
                </a:highlight>
                <a:latin typeface="Nixie One"/>
                <a:ea typeface="Nixie One"/>
                <a:cs typeface="Nixie One"/>
                <a:sym typeface="Nixie One"/>
              </a:rPr>
              <a:t>					~Spring Loading Firing System</a:t>
            </a:r>
          </a:p>
          <a:p>
            <a:pPr lvl="0">
              <a:lnSpc>
                <a:spcPct val="200000"/>
              </a:lnSpc>
              <a:spcBef>
                <a:spcPts val="0"/>
              </a:spcBef>
              <a:buNone/>
            </a:pPr>
            <a:r>
              <a:rPr b="1" lang="en" sz="1800">
                <a:latin typeface="Nixie One"/>
                <a:ea typeface="Nixie One"/>
                <a:cs typeface="Nixie One"/>
                <a:sym typeface="Nixie One"/>
              </a:rPr>
              <a:t>					</a:t>
            </a:r>
          </a:p>
          <a:p>
            <a:pPr lvl="0">
              <a:spcBef>
                <a:spcPts val="0"/>
              </a:spcBef>
              <a:buNone/>
            </a:pPr>
            <a:r>
              <a:t/>
            </a:r>
            <a:endParaRPr sz="2400">
              <a:latin typeface="Nixie One"/>
              <a:ea typeface="Nixie One"/>
              <a:cs typeface="Nixie One"/>
              <a:sym typeface="Nixie One"/>
            </a:endParaRPr>
          </a:p>
          <a:p>
            <a:pPr lvl="0">
              <a:spcBef>
                <a:spcPts val="0"/>
              </a:spcBef>
              <a:buNone/>
            </a:pPr>
            <a:r>
              <a:rPr lang="en" sz="2400">
                <a:latin typeface="Nixie One"/>
                <a:ea typeface="Nixie One"/>
                <a:cs typeface="Nixie One"/>
                <a:sym typeface="Nixie One"/>
              </a:rPr>
              <a:t>					</a:t>
            </a:r>
          </a:p>
          <a:p>
            <a:pPr lvl="0">
              <a:spcBef>
                <a:spcPts val="0"/>
              </a:spcBef>
              <a:buNone/>
            </a:pPr>
            <a:r>
              <a:rPr lang="en" sz="2400">
                <a:latin typeface="Nixie One"/>
                <a:ea typeface="Nixie One"/>
                <a:cs typeface="Nixie One"/>
                <a:sym typeface="Nixie One"/>
              </a:rPr>
              <a:t>				</a:t>
            </a:r>
          </a:p>
        </p:txBody>
      </p:sp>
      <p:pic>
        <p:nvPicPr>
          <p:cNvPr id="211" name="Shape 211"/>
          <p:cNvPicPr preferRelativeResize="0"/>
          <p:nvPr/>
        </p:nvPicPr>
        <p:blipFill>
          <a:blip r:embed="rId3">
            <a:alphaModFix/>
          </a:blip>
          <a:stretch>
            <a:fillRect/>
          </a:stretch>
        </p:blipFill>
        <p:spPr>
          <a:xfrm>
            <a:off x="-240625" y="1190825"/>
            <a:ext cx="5435600" cy="3340100"/>
          </a:xfrm>
          <a:prstGeom prst="rect">
            <a:avLst/>
          </a:prstGeom>
          <a:noFill/>
          <a:ln>
            <a:noFill/>
          </a:ln>
        </p:spPr>
      </p:pic>
      <p:pic>
        <p:nvPicPr>
          <p:cNvPr descr="IMG_3975.JPG" id="212" name="Shape 212"/>
          <p:cNvPicPr preferRelativeResize="0"/>
          <p:nvPr/>
        </p:nvPicPr>
        <p:blipFill rotWithShape="1">
          <a:blip r:embed="rId4">
            <a:alphaModFix/>
          </a:blip>
          <a:srcRect b="18736" l="2184" r="1150" t="26333"/>
          <a:stretch/>
        </p:blipFill>
        <p:spPr>
          <a:xfrm>
            <a:off x="5929799" y="3279700"/>
            <a:ext cx="2282173" cy="1728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descr="IMG_3977.JPG" id="217" name="Shape 217"/>
          <p:cNvPicPr preferRelativeResize="0"/>
          <p:nvPr/>
        </p:nvPicPr>
        <p:blipFill>
          <a:blip r:embed="rId3">
            <a:alphaModFix/>
          </a:blip>
          <a:stretch>
            <a:fillRect/>
          </a:stretch>
        </p:blipFill>
        <p:spPr>
          <a:xfrm flipH="1" rot="5400000">
            <a:off x="332299" y="1046699"/>
            <a:ext cx="4066800" cy="3050100"/>
          </a:xfrm>
          <a:prstGeom prst="rect">
            <a:avLst/>
          </a:prstGeom>
          <a:noFill/>
          <a:ln>
            <a:noFill/>
          </a:ln>
        </p:spPr>
      </p:pic>
      <p:sp>
        <p:nvSpPr>
          <p:cNvPr id="218" name="Shape 218"/>
          <p:cNvSpPr txBox="1"/>
          <p:nvPr/>
        </p:nvSpPr>
        <p:spPr>
          <a:xfrm>
            <a:off x="4028350" y="311925"/>
            <a:ext cx="4046100" cy="4465200"/>
          </a:xfrm>
          <a:prstGeom prst="rect">
            <a:avLst/>
          </a:prstGeom>
          <a:noFill/>
          <a:ln>
            <a:noFill/>
          </a:ln>
        </p:spPr>
        <p:txBody>
          <a:bodyPr anchorCtr="0" anchor="t" bIns="91425" lIns="91425" rIns="91425" tIns="91425">
            <a:noAutofit/>
          </a:bodyPr>
          <a:lstStyle/>
          <a:p>
            <a:pPr lvl="0">
              <a:spcBef>
                <a:spcPts val="0"/>
              </a:spcBef>
              <a:buNone/>
            </a:pPr>
            <a:r>
              <a:rPr b="1" lang="en" sz="1800">
                <a:latin typeface="Nixie One"/>
                <a:ea typeface="Nixie One"/>
                <a:cs typeface="Nixie One"/>
                <a:sym typeface="Nixie One"/>
              </a:rPr>
              <a:t>Gun Modifications:</a:t>
            </a:r>
          </a:p>
          <a:p>
            <a:pPr lvl="0">
              <a:spcBef>
                <a:spcPts val="0"/>
              </a:spcBef>
              <a:buNone/>
            </a:pPr>
            <a:r>
              <a:t/>
            </a:r>
            <a:endParaRPr b="1" sz="1800">
              <a:latin typeface="Nixie One"/>
              <a:ea typeface="Nixie One"/>
              <a:cs typeface="Nixie One"/>
              <a:sym typeface="Nixie One"/>
            </a:endParaRPr>
          </a:p>
          <a:p>
            <a:pPr lvl="0">
              <a:spcBef>
                <a:spcPts val="0"/>
              </a:spcBef>
              <a:buNone/>
            </a:pPr>
            <a:r>
              <a:rPr b="1" lang="en" sz="1800">
                <a:latin typeface="Nixie One"/>
                <a:ea typeface="Nixie One"/>
                <a:cs typeface="Nixie One"/>
                <a:sym typeface="Nixie One"/>
              </a:rPr>
              <a:t>To ensure that the gun would consistently be fired at 0</a:t>
            </a:r>
            <a:r>
              <a:rPr b="1" baseline="30000" lang="en" sz="1800">
                <a:latin typeface="Nixie One"/>
                <a:ea typeface="Nixie One"/>
                <a:cs typeface="Nixie One"/>
                <a:sym typeface="Nixie One"/>
              </a:rPr>
              <a:t>0</a:t>
            </a:r>
            <a:r>
              <a:rPr b="1" lang="en" sz="1800">
                <a:latin typeface="Nixie One"/>
                <a:ea typeface="Nixie One"/>
                <a:cs typeface="Nixie One"/>
                <a:sym typeface="Nixie One"/>
              </a:rPr>
              <a:t>, we glued a protractor level to the muzzle of the gun. The meter stick was attached to create an easier way to prop the gun onto the desk that we were firing it from. Both of these things were done to create consistent and reliable data.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nvSpPr>
        <p:spPr>
          <a:xfrm>
            <a:off x="1372500" y="53475"/>
            <a:ext cx="6488100" cy="4901700"/>
          </a:xfrm>
          <a:prstGeom prst="rect">
            <a:avLst/>
          </a:prstGeom>
          <a:noFill/>
          <a:ln>
            <a:noFill/>
          </a:ln>
        </p:spPr>
        <p:txBody>
          <a:bodyPr anchorCtr="0" anchor="t" bIns="91425" lIns="91425" rIns="91425" tIns="91425">
            <a:noAutofit/>
          </a:bodyPr>
          <a:lstStyle/>
          <a:p>
            <a:pPr lvl="0">
              <a:spcBef>
                <a:spcPts val="0"/>
              </a:spcBef>
              <a:buNone/>
            </a:pPr>
            <a:r>
              <a:rPr b="1" lang="en" sz="2400">
                <a:latin typeface="Nixie One"/>
                <a:ea typeface="Nixie One"/>
                <a:cs typeface="Nixie One"/>
                <a:sym typeface="Nixie One"/>
              </a:rPr>
              <a:t>Why Fire at 0</a:t>
            </a:r>
            <a:r>
              <a:rPr b="1" baseline="30000" lang="en" sz="2400">
                <a:latin typeface="Nixie One"/>
                <a:ea typeface="Nixie One"/>
                <a:cs typeface="Nixie One"/>
                <a:sym typeface="Nixie One"/>
              </a:rPr>
              <a:t>O</a:t>
            </a:r>
            <a:r>
              <a:rPr b="1" lang="en" sz="2400">
                <a:latin typeface="Nixie One"/>
                <a:ea typeface="Nixie One"/>
                <a:cs typeface="Nixie One"/>
                <a:sym typeface="Nixie One"/>
              </a:rPr>
              <a:t>?</a:t>
            </a:r>
          </a:p>
          <a:p>
            <a:pPr lvl="0">
              <a:spcBef>
                <a:spcPts val="0"/>
              </a:spcBef>
              <a:buNone/>
            </a:pPr>
            <a:r>
              <a:t/>
            </a:r>
            <a:endParaRPr b="1" sz="2400">
              <a:latin typeface="Nixie One"/>
              <a:ea typeface="Nixie One"/>
              <a:cs typeface="Nixie One"/>
              <a:sym typeface="Nixie One"/>
            </a:endParaRPr>
          </a:p>
          <a:p>
            <a:pPr lvl="0">
              <a:lnSpc>
                <a:spcPct val="200000"/>
              </a:lnSpc>
              <a:spcBef>
                <a:spcPts val="0"/>
              </a:spcBef>
              <a:buNone/>
            </a:pPr>
            <a:r>
              <a:rPr b="1" lang="en" sz="1800">
                <a:latin typeface="Nixie One"/>
                <a:ea typeface="Nixie One"/>
                <a:cs typeface="Nixie One"/>
                <a:sym typeface="Nixie One"/>
              </a:rPr>
              <a:t>We are firing at a degree of 0 to find the firing velocity. Since the force of gravity on the bullet is a constant of 9.8 m/s</a:t>
            </a:r>
            <a:r>
              <a:rPr b="1" baseline="30000" lang="en" sz="1800">
                <a:latin typeface="Nixie One"/>
                <a:ea typeface="Nixie One"/>
                <a:cs typeface="Nixie One"/>
                <a:sym typeface="Nixie One"/>
              </a:rPr>
              <a:t>2</a:t>
            </a:r>
            <a:r>
              <a:rPr b="1" lang="en" sz="1800">
                <a:latin typeface="Nixie One"/>
                <a:ea typeface="Nixie One"/>
                <a:cs typeface="Nixie One"/>
                <a:sym typeface="Nixie One"/>
              </a:rPr>
              <a:t> downwards, or in the Y-direction, when firing at 0 degrees we are able to calculate the velocity in the X-direction. Gravity only acts on the particle in the Y-component which is why the X-component is constant. </a:t>
            </a:r>
            <a:r>
              <a:rPr b="1" lang="en" sz="1800" u="sng">
                <a:solidFill>
                  <a:schemeClr val="hlink"/>
                </a:solidFill>
                <a:latin typeface="Nixie One"/>
                <a:ea typeface="Nixie One"/>
                <a:cs typeface="Nixie One"/>
                <a:sym typeface="Nixie One"/>
                <a:hlinkClick r:id="rId3"/>
              </a:rPr>
              <a:t>https://www.youtube.com/watch?v=D9wQVIEdKh8</a:t>
            </a:r>
          </a:p>
          <a:p>
            <a:pPr lvl="0">
              <a:spcBef>
                <a:spcPts val="0"/>
              </a:spcBef>
              <a:buNone/>
            </a:pPr>
            <a:r>
              <a:t/>
            </a:r>
            <a:endParaRPr b="1" sz="1800">
              <a:latin typeface="Nixie One"/>
              <a:ea typeface="Nixie One"/>
              <a:cs typeface="Nixie One"/>
              <a:sym typeface="Nixie One"/>
            </a:endParaRPr>
          </a:p>
          <a:p>
            <a:pPr lvl="0">
              <a:spcBef>
                <a:spcPts val="0"/>
              </a:spcBef>
              <a:buNone/>
            </a:pPr>
            <a:r>
              <a:t/>
            </a:r>
            <a:endParaRPr b="1" sz="1800">
              <a:latin typeface="Nixie One"/>
              <a:ea typeface="Nixie One"/>
              <a:cs typeface="Nixie One"/>
              <a:sym typeface="Nixie One"/>
            </a:endParaRPr>
          </a:p>
        </p:txBody>
      </p:sp>
      <p:pic>
        <p:nvPicPr>
          <p:cNvPr descr="Image result for zero degrees" id="224" name="Shape 224"/>
          <p:cNvPicPr preferRelativeResize="0"/>
          <p:nvPr/>
        </p:nvPicPr>
        <p:blipFill>
          <a:blip r:embed="rId4">
            <a:alphaModFix/>
          </a:blip>
          <a:stretch>
            <a:fillRect/>
          </a:stretch>
        </p:blipFill>
        <p:spPr>
          <a:xfrm>
            <a:off x="7147500" y="3356875"/>
            <a:ext cx="1532900" cy="1293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nvSpPr>
        <p:spPr>
          <a:xfrm>
            <a:off x="2085475" y="142600"/>
            <a:ext cx="6060300" cy="4830300"/>
          </a:xfrm>
          <a:prstGeom prst="rect">
            <a:avLst/>
          </a:prstGeom>
          <a:noFill/>
          <a:ln>
            <a:noFill/>
          </a:ln>
        </p:spPr>
        <p:txBody>
          <a:bodyPr anchorCtr="0" anchor="t" bIns="91425" lIns="91425" rIns="91425" tIns="91425">
            <a:noAutofit/>
          </a:bodyPr>
          <a:lstStyle/>
          <a:p>
            <a:pPr lvl="0">
              <a:spcBef>
                <a:spcPts val="0"/>
              </a:spcBef>
              <a:buNone/>
            </a:pPr>
            <a:r>
              <a:rPr b="1" lang="en" sz="1800" u="sng">
                <a:latin typeface="Nixie One"/>
                <a:ea typeface="Nixie One"/>
                <a:cs typeface="Nixie One"/>
                <a:sym typeface="Nixie One"/>
              </a:rPr>
              <a:t>Variables: </a:t>
            </a:r>
          </a:p>
          <a:p>
            <a:pPr lvl="0">
              <a:lnSpc>
                <a:spcPct val="150000"/>
              </a:lnSpc>
              <a:spcBef>
                <a:spcPts val="0"/>
              </a:spcBef>
              <a:buNone/>
            </a:pPr>
            <a:r>
              <a:rPr b="1" lang="en" sz="1800">
                <a:latin typeface="Nixie One"/>
                <a:ea typeface="Nixie One"/>
                <a:cs typeface="Nixie One"/>
                <a:sym typeface="Nixie One"/>
              </a:rPr>
              <a:t>~The force of gravity is “g”, which is 9.8 m/s</a:t>
            </a:r>
            <a:r>
              <a:rPr b="1" baseline="30000" lang="en" sz="1800">
                <a:latin typeface="Nixie One"/>
                <a:ea typeface="Nixie One"/>
                <a:cs typeface="Nixie One"/>
                <a:sym typeface="Nixie One"/>
              </a:rPr>
              <a:t>2</a:t>
            </a:r>
          </a:p>
          <a:p>
            <a:pPr lvl="0">
              <a:lnSpc>
                <a:spcPct val="150000"/>
              </a:lnSpc>
              <a:spcBef>
                <a:spcPts val="0"/>
              </a:spcBef>
              <a:buNone/>
            </a:pPr>
            <a:r>
              <a:rPr b="1" lang="en" sz="1800">
                <a:latin typeface="Nixie One"/>
                <a:ea typeface="Nixie One"/>
                <a:cs typeface="Nixie One"/>
                <a:sym typeface="Nixie One"/>
              </a:rPr>
              <a:t>~“T” is the variable for time</a:t>
            </a:r>
          </a:p>
          <a:p>
            <a:pPr lvl="0">
              <a:lnSpc>
                <a:spcPct val="150000"/>
              </a:lnSpc>
              <a:spcBef>
                <a:spcPts val="0"/>
              </a:spcBef>
              <a:buNone/>
            </a:pPr>
            <a:r>
              <a:rPr b="1" lang="en" sz="1800">
                <a:latin typeface="Nixie One"/>
                <a:ea typeface="Nixie One"/>
                <a:cs typeface="Nixie One"/>
                <a:sym typeface="Nixie One"/>
              </a:rPr>
              <a:t>~The variable “H” represents the height of the bullet</a:t>
            </a:r>
            <a:br>
              <a:rPr b="1" lang="en" sz="1800">
                <a:latin typeface="Nixie One"/>
                <a:ea typeface="Nixie One"/>
                <a:cs typeface="Nixie One"/>
                <a:sym typeface="Nixie One"/>
              </a:rPr>
            </a:br>
            <a:r>
              <a:rPr b="1" lang="en" sz="1800">
                <a:latin typeface="Nixie One"/>
                <a:ea typeface="Nixie One"/>
                <a:cs typeface="Nixie One"/>
                <a:sym typeface="Nixie One"/>
              </a:rPr>
              <a:t>~“V</a:t>
            </a:r>
            <a:r>
              <a:rPr b="1" baseline="-25000" lang="en" sz="1800">
                <a:latin typeface="Nixie One"/>
                <a:ea typeface="Nixie One"/>
                <a:cs typeface="Nixie One"/>
                <a:sym typeface="Nixie One"/>
              </a:rPr>
              <a:t>O</a:t>
            </a:r>
            <a:r>
              <a:rPr b="1" lang="en" sz="1800">
                <a:latin typeface="Nixie One"/>
                <a:ea typeface="Nixie One"/>
                <a:cs typeface="Nixie One"/>
                <a:sym typeface="Nixie One"/>
              </a:rPr>
              <a:t>” or “V</a:t>
            </a:r>
            <a:r>
              <a:rPr b="1" baseline="-25000" lang="en" sz="1800">
                <a:latin typeface="Nixie One"/>
                <a:ea typeface="Nixie One"/>
                <a:cs typeface="Nixie One"/>
                <a:sym typeface="Nixie One"/>
              </a:rPr>
              <a:t>X</a:t>
            </a:r>
            <a:r>
              <a:rPr b="1" lang="en" sz="1800">
                <a:latin typeface="Nixie One"/>
                <a:ea typeface="Nixie One"/>
                <a:cs typeface="Nixie One"/>
                <a:sym typeface="Nixie One"/>
              </a:rPr>
              <a:t>” is the firing velocity, which is also the velocity in the X-direction. </a:t>
            </a:r>
          </a:p>
          <a:p>
            <a:pPr lvl="0">
              <a:lnSpc>
                <a:spcPct val="150000"/>
              </a:lnSpc>
              <a:spcBef>
                <a:spcPts val="0"/>
              </a:spcBef>
              <a:buNone/>
            </a:pPr>
            <a:r>
              <a:rPr b="1" lang="en" sz="1800">
                <a:latin typeface="Nixie One"/>
                <a:ea typeface="Nixie One"/>
                <a:cs typeface="Nixie One"/>
                <a:sym typeface="Nixie One"/>
              </a:rPr>
              <a:t>~“V</a:t>
            </a:r>
            <a:r>
              <a:rPr b="1" baseline="-25000" lang="en" sz="1800">
                <a:latin typeface="Nixie One"/>
                <a:ea typeface="Nixie One"/>
                <a:cs typeface="Nixie One"/>
                <a:sym typeface="Nixie One"/>
              </a:rPr>
              <a:t>Y</a:t>
            </a:r>
            <a:r>
              <a:rPr b="1" lang="en" sz="1800">
                <a:latin typeface="Nixie One"/>
                <a:ea typeface="Nixie One"/>
                <a:cs typeface="Nixie One"/>
                <a:sym typeface="Nixie One"/>
              </a:rPr>
              <a:t>” represents the velocity of the bullet in the Y-direction </a:t>
            </a:r>
          </a:p>
          <a:p>
            <a:pPr lvl="0">
              <a:lnSpc>
                <a:spcPct val="150000"/>
              </a:lnSpc>
              <a:spcBef>
                <a:spcPts val="0"/>
              </a:spcBef>
              <a:buNone/>
            </a:pPr>
            <a:r>
              <a:t/>
            </a:r>
            <a:endParaRPr b="1" sz="1800">
              <a:latin typeface="Nixie One"/>
              <a:ea typeface="Nixie One"/>
              <a:cs typeface="Nixie One"/>
              <a:sym typeface="Nixie One"/>
            </a:endParaRPr>
          </a:p>
          <a:p>
            <a:pPr lvl="0">
              <a:lnSpc>
                <a:spcPct val="150000"/>
              </a:lnSpc>
              <a:spcBef>
                <a:spcPts val="0"/>
              </a:spcBef>
              <a:buNone/>
            </a:pPr>
            <a:r>
              <a:rPr b="1" lang="en" sz="1800">
                <a:latin typeface="Nixie One"/>
                <a:ea typeface="Nixie One"/>
                <a:cs typeface="Nixie One"/>
                <a:sym typeface="Nixie One"/>
              </a:rPr>
              <a:t>The independent variable for this experiment was time, and the dependent variable was everything else that dependent on time. </a:t>
            </a:r>
          </a:p>
          <a:p>
            <a:pPr lvl="0">
              <a:lnSpc>
                <a:spcPct val="150000"/>
              </a:lnSpc>
              <a:spcBef>
                <a:spcPts val="0"/>
              </a:spcBef>
              <a:buNone/>
            </a:pPr>
            <a:r>
              <a:t/>
            </a:r>
            <a:endParaRPr b="1" sz="1800">
              <a:latin typeface="Nixie One"/>
              <a:ea typeface="Nixie One"/>
              <a:cs typeface="Nixie One"/>
              <a:sym typeface="Nixie One"/>
            </a:endParaRPr>
          </a:p>
          <a:p>
            <a:pPr lvl="0">
              <a:spcBef>
                <a:spcPts val="0"/>
              </a:spcBef>
              <a:buNone/>
            </a:pPr>
            <a:r>
              <a:t/>
            </a:r>
            <a:endParaRPr b="1" sz="1800">
              <a:latin typeface="Nixie One"/>
              <a:ea typeface="Nixie One"/>
              <a:cs typeface="Nixie One"/>
              <a:sym typeface="Nixie One"/>
            </a:endParaRPr>
          </a:p>
          <a:p>
            <a:pPr lvl="0">
              <a:spcBef>
                <a:spcPts val="0"/>
              </a:spcBef>
              <a:buNone/>
            </a:pPr>
            <a:r>
              <a:t/>
            </a:r>
            <a:endParaRPr b="1" sz="1800">
              <a:latin typeface="Nixie One"/>
              <a:ea typeface="Nixie One"/>
              <a:cs typeface="Nixie One"/>
              <a:sym typeface="Nixie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nvSpPr>
        <p:spPr>
          <a:xfrm>
            <a:off x="2174600" y="187150"/>
            <a:ext cx="6220800" cy="4678800"/>
          </a:xfrm>
          <a:prstGeom prst="rect">
            <a:avLst/>
          </a:prstGeom>
          <a:noFill/>
          <a:ln>
            <a:noFill/>
          </a:ln>
        </p:spPr>
        <p:txBody>
          <a:bodyPr anchorCtr="0" anchor="t" bIns="91425" lIns="91425" rIns="91425" tIns="91425">
            <a:noAutofit/>
          </a:bodyPr>
          <a:lstStyle/>
          <a:p>
            <a:pPr lvl="0">
              <a:spcBef>
                <a:spcPts val="0"/>
              </a:spcBef>
              <a:buNone/>
            </a:pPr>
            <a:r>
              <a:rPr b="1" lang="en" sz="1800">
                <a:latin typeface="Nixie One"/>
                <a:ea typeface="Nixie One"/>
                <a:cs typeface="Nixie One"/>
                <a:sym typeface="Nixie One"/>
              </a:rPr>
              <a:t>Equations: </a:t>
            </a:r>
          </a:p>
          <a:p>
            <a:pPr lvl="0">
              <a:spcBef>
                <a:spcPts val="0"/>
              </a:spcBef>
              <a:buNone/>
            </a:pPr>
            <a:r>
              <a:t/>
            </a:r>
            <a:endParaRPr b="1" sz="1800">
              <a:latin typeface="Nixie One"/>
              <a:ea typeface="Nixie One"/>
              <a:cs typeface="Nixie One"/>
              <a:sym typeface="Nixie One"/>
            </a:endParaRPr>
          </a:p>
          <a:p>
            <a:pPr lvl="0">
              <a:spcBef>
                <a:spcPts val="0"/>
              </a:spcBef>
              <a:buNone/>
            </a:pPr>
            <a:r>
              <a:rPr b="1" lang="en" sz="1800">
                <a:latin typeface="Nixie One"/>
                <a:ea typeface="Nixie One"/>
                <a:cs typeface="Nixie One"/>
                <a:sym typeface="Nixie One"/>
              </a:rPr>
              <a:t>~The equation </a:t>
            </a:r>
            <a:r>
              <a:rPr b="1" i="1" lang="en" sz="1800">
                <a:latin typeface="Nixie One"/>
                <a:ea typeface="Nixie One"/>
                <a:cs typeface="Nixie One"/>
                <a:sym typeface="Nixie One"/>
              </a:rPr>
              <a:t>H(t) = ½(9.8)t</a:t>
            </a:r>
            <a:r>
              <a:rPr b="1" baseline="30000" i="1" lang="en" sz="1800">
                <a:latin typeface="Nixie One"/>
                <a:ea typeface="Nixie One"/>
                <a:cs typeface="Nixie One"/>
                <a:sym typeface="Nixie One"/>
              </a:rPr>
              <a:t>2</a:t>
            </a:r>
            <a:r>
              <a:rPr b="1" i="1" lang="en" sz="1800">
                <a:latin typeface="Nixie One"/>
                <a:ea typeface="Nixie One"/>
                <a:cs typeface="Nixie One"/>
                <a:sym typeface="Nixie One"/>
              </a:rPr>
              <a:t> </a:t>
            </a:r>
            <a:r>
              <a:rPr b="1" lang="en" sz="1800">
                <a:latin typeface="Nixie One"/>
                <a:ea typeface="Nixie One"/>
                <a:cs typeface="Nixie One"/>
                <a:sym typeface="Nixie One"/>
              </a:rPr>
              <a:t>will be used to find the time taken for the bullet to reach the ground after it is fired</a:t>
            </a:r>
          </a:p>
          <a:p>
            <a:pPr lvl="0">
              <a:spcBef>
                <a:spcPts val="0"/>
              </a:spcBef>
              <a:buNone/>
            </a:pPr>
            <a:r>
              <a:rPr b="1" lang="en" sz="1800">
                <a:latin typeface="Nixie One"/>
                <a:ea typeface="Nixie One"/>
                <a:cs typeface="Nixie One"/>
                <a:sym typeface="Nixie One"/>
              </a:rPr>
              <a:t>~</a:t>
            </a:r>
            <a:r>
              <a:rPr b="1" i="1" lang="en" sz="1800">
                <a:latin typeface="Nixie One"/>
                <a:ea typeface="Nixie One"/>
                <a:cs typeface="Nixie One"/>
                <a:sym typeface="Nixie One"/>
              </a:rPr>
              <a:t>x(t)=V</a:t>
            </a:r>
            <a:r>
              <a:rPr b="1" baseline="-25000" i="1" lang="en" sz="1800">
                <a:latin typeface="Nixie One"/>
                <a:ea typeface="Nixie One"/>
                <a:cs typeface="Nixie One"/>
                <a:sym typeface="Nixie One"/>
              </a:rPr>
              <a:t>o</a:t>
            </a:r>
            <a:r>
              <a:rPr b="1" i="1" lang="en" sz="1800">
                <a:latin typeface="Nixie One"/>
                <a:ea typeface="Nixie One"/>
                <a:cs typeface="Nixie One"/>
                <a:sym typeface="Nixie One"/>
              </a:rPr>
              <a:t>t</a:t>
            </a:r>
            <a:r>
              <a:rPr b="1" lang="en" sz="1800">
                <a:latin typeface="Nixie One"/>
                <a:ea typeface="Nixie One"/>
                <a:cs typeface="Nixie One"/>
                <a:sym typeface="Nixie One"/>
              </a:rPr>
              <a:t> will be used to find the velocity of the bullet in the X-direction</a:t>
            </a:r>
          </a:p>
          <a:p>
            <a:pPr lvl="0">
              <a:spcBef>
                <a:spcPts val="0"/>
              </a:spcBef>
              <a:buNone/>
            </a:pPr>
            <a:r>
              <a:rPr b="1" lang="en" sz="1800">
                <a:latin typeface="Nixie One"/>
                <a:ea typeface="Nixie One"/>
                <a:cs typeface="Nixie One"/>
                <a:sym typeface="Nixie One"/>
              </a:rPr>
              <a:t>~The equation </a:t>
            </a:r>
            <a:r>
              <a:rPr b="1" i="1" lang="en" sz="1800">
                <a:latin typeface="Nixie One"/>
                <a:ea typeface="Nixie One"/>
                <a:cs typeface="Nixie One"/>
                <a:sym typeface="Nixie One"/>
              </a:rPr>
              <a:t>H(t)=½(-9.8)t</a:t>
            </a:r>
            <a:r>
              <a:rPr b="1" baseline="30000" i="1" lang="en" sz="1800">
                <a:latin typeface="Nixie One"/>
                <a:ea typeface="Nixie One"/>
                <a:cs typeface="Nixie One"/>
                <a:sym typeface="Nixie One"/>
              </a:rPr>
              <a:t>2</a:t>
            </a:r>
            <a:r>
              <a:rPr b="1" i="1" lang="en" sz="1800">
                <a:latin typeface="Nixie One"/>
                <a:ea typeface="Nixie One"/>
                <a:cs typeface="Nixie One"/>
                <a:sym typeface="Nixie One"/>
              </a:rPr>
              <a:t>+(V</a:t>
            </a:r>
            <a:r>
              <a:rPr b="1" baseline="-25000" i="1" lang="en" sz="1800">
                <a:latin typeface="Nixie One"/>
                <a:ea typeface="Nixie One"/>
                <a:cs typeface="Nixie One"/>
                <a:sym typeface="Nixie One"/>
              </a:rPr>
              <a:t>Y</a:t>
            </a:r>
            <a:r>
              <a:rPr b="1" i="1" lang="en" sz="1800">
                <a:latin typeface="Nixie One"/>
                <a:ea typeface="Nixie One"/>
                <a:cs typeface="Nixie One"/>
                <a:sym typeface="Nixie One"/>
              </a:rPr>
              <a:t>)t+H</a:t>
            </a:r>
            <a:r>
              <a:rPr b="1" baseline="-25000" i="1" lang="en" sz="1800">
                <a:latin typeface="Nixie One"/>
                <a:ea typeface="Nixie One"/>
                <a:cs typeface="Nixie One"/>
                <a:sym typeface="Nixie One"/>
              </a:rPr>
              <a:t>o </a:t>
            </a:r>
            <a:r>
              <a:rPr b="1" lang="en" sz="1800">
                <a:latin typeface="Nixie One"/>
                <a:ea typeface="Nixie One"/>
                <a:cs typeface="Nixie One"/>
                <a:sym typeface="Nixie One"/>
              </a:rPr>
              <a:t>will be used to find the motion of the projectile on our calculators and will give us the hang time and the maximum height of the projectile.</a:t>
            </a:r>
          </a:p>
          <a:p>
            <a:pPr lvl="0">
              <a:spcBef>
                <a:spcPts val="0"/>
              </a:spcBef>
              <a:buNone/>
            </a:pPr>
            <a:r>
              <a:rPr b="1" lang="en" sz="1800">
                <a:latin typeface="Nixie One"/>
                <a:ea typeface="Nixie One"/>
                <a:cs typeface="Nixie One"/>
                <a:sym typeface="Nixie One"/>
              </a:rPr>
              <a:t>~</a:t>
            </a:r>
            <a:r>
              <a:rPr b="1" i="1" lang="en" sz="1800">
                <a:latin typeface="Nixie One"/>
                <a:ea typeface="Nixie One"/>
                <a:cs typeface="Nixie One"/>
                <a:sym typeface="Nixie One"/>
              </a:rPr>
              <a:t>V</a:t>
            </a:r>
            <a:r>
              <a:rPr b="1" baseline="-25000" i="1" lang="en" sz="1800">
                <a:latin typeface="Nixie One"/>
                <a:ea typeface="Nixie One"/>
                <a:cs typeface="Nixie One"/>
                <a:sym typeface="Nixie One"/>
              </a:rPr>
              <a:t>Y</a:t>
            </a:r>
            <a:r>
              <a:rPr b="1" i="1" lang="en" sz="1800">
                <a:latin typeface="Nixie One"/>
                <a:ea typeface="Nixie One"/>
                <a:cs typeface="Nixie One"/>
                <a:sym typeface="Nixie One"/>
              </a:rPr>
              <a:t>=V</a:t>
            </a:r>
            <a:r>
              <a:rPr b="1" baseline="-25000" i="1" lang="en" sz="1800">
                <a:latin typeface="Nixie One"/>
                <a:ea typeface="Nixie One"/>
                <a:cs typeface="Nixie One"/>
                <a:sym typeface="Nixie One"/>
              </a:rPr>
              <a:t>O</a:t>
            </a:r>
            <a:r>
              <a:rPr b="1" i="1" lang="en" sz="1800">
                <a:latin typeface="Nixie One"/>
                <a:ea typeface="Nixie One"/>
                <a:cs typeface="Nixie One"/>
                <a:sym typeface="Nixie One"/>
              </a:rPr>
              <a:t>sin(⊖)</a:t>
            </a:r>
            <a:r>
              <a:rPr b="1" lang="en" sz="1800">
                <a:latin typeface="Nixie One"/>
                <a:ea typeface="Nixie One"/>
                <a:cs typeface="Nixie One"/>
                <a:sym typeface="Nixie One"/>
              </a:rPr>
              <a:t> will be used to find the velocity in the Y-direction.</a:t>
            </a:r>
          </a:p>
          <a:p>
            <a:pPr lvl="0">
              <a:spcBef>
                <a:spcPts val="0"/>
              </a:spcBef>
              <a:buNone/>
            </a:pPr>
            <a:r>
              <a:rPr b="1" lang="en" sz="1800">
                <a:latin typeface="Nixie One"/>
                <a:ea typeface="Nixie One"/>
                <a:cs typeface="Nixie One"/>
                <a:sym typeface="Nixie One"/>
              </a:rPr>
              <a:t>~Finally, </a:t>
            </a:r>
            <a:r>
              <a:rPr b="1" i="1" lang="en" sz="1800">
                <a:latin typeface="Nixie One"/>
                <a:ea typeface="Nixie One"/>
                <a:cs typeface="Nixie One"/>
                <a:sym typeface="Nixie One"/>
              </a:rPr>
              <a:t>V</a:t>
            </a:r>
            <a:r>
              <a:rPr b="1" baseline="-25000" i="1" lang="en" sz="1800">
                <a:latin typeface="Nixie One"/>
                <a:ea typeface="Nixie One"/>
                <a:cs typeface="Nixie One"/>
                <a:sym typeface="Nixie One"/>
              </a:rPr>
              <a:t>x</a:t>
            </a:r>
            <a:r>
              <a:rPr b="1" i="1" lang="en" sz="1800">
                <a:latin typeface="Nixie One"/>
                <a:ea typeface="Nixie One"/>
                <a:cs typeface="Nixie One"/>
                <a:sym typeface="Nixie One"/>
              </a:rPr>
              <a:t>=V</a:t>
            </a:r>
            <a:r>
              <a:rPr b="1" baseline="-25000" i="1" lang="en" sz="1800">
                <a:latin typeface="Nixie One"/>
                <a:ea typeface="Nixie One"/>
                <a:cs typeface="Nixie One"/>
                <a:sym typeface="Nixie One"/>
              </a:rPr>
              <a:t>O</a:t>
            </a:r>
            <a:r>
              <a:rPr b="1" i="1" lang="en" sz="1800">
                <a:latin typeface="Nixie One"/>
                <a:ea typeface="Nixie One"/>
                <a:cs typeface="Nixie One"/>
                <a:sym typeface="Nixie One"/>
              </a:rPr>
              <a:t>cos(</a:t>
            </a:r>
            <a:r>
              <a:rPr b="1" i="1" lang="en" sz="1800">
                <a:solidFill>
                  <a:schemeClr val="dk1"/>
                </a:solidFill>
                <a:latin typeface="Nixie One"/>
                <a:ea typeface="Nixie One"/>
                <a:cs typeface="Nixie One"/>
                <a:sym typeface="Nixie One"/>
              </a:rPr>
              <a:t>⊖)</a:t>
            </a:r>
            <a:r>
              <a:rPr b="1" lang="en" sz="1800">
                <a:solidFill>
                  <a:schemeClr val="dk1"/>
                </a:solidFill>
                <a:latin typeface="Nixie One"/>
                <a:ea typeface="Nixie One"/>
                <a:cs typeface="Nixie One"/>
                <a:sym typeface="Nixie One"/>
              </a:rPr>
              <a:t> will give us the max distance of the projectile</a:t>
            </a:r>
          </a:p>
        </p:txBody>
      </p:sp>
    </p:spTree>
  </p:cSld>
  <p:clrMapOvr>
    <a:masterClrMapping/>
  </p:clrMapOvr>
</p:sld>
</file>

<file path=ppt/theme/theme1.xml><?xml version="1.0" encoding="utf-8"?>
<a:theme xmlns:a="http://schemas.openxmlformats.org/drawingml/2006/main" xmlns:r="http://schemas.openxmlformats.org/officeDocument/2006/relationships"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