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9144000"/>
  <p:notesSz cx="6858000" cy="9144000"/>
  <p:embeddedFontLst>
    <p:embeddedFont>
      <p:font typeface="Cousine"/>
      <p:regular r:id="rId25"/>
      <p:bold r:id="rId26"/>
      <p:italic r:id="rId27"/>
      <p:boldItalic r:id="rId28"/>
    </p:embeddedFont>
    <p:embeddedFont>
      <p:font typeface="Covered By Your Grace"/>
      <p:regular r:id="rId29"/>
    </p:embeddedFont>
    <p:embeddedFont>
      <p:font typeface="Orbitron"/>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ousine-bold.fntdata"/><Relationship Id="rId25" Type="http://schemas.openxmlformats.org/officeDocument/2006/relationships/font" Target="fonts/Cousine-regular.fntdata"/><Relationship Id="rId28" Type="http://schemas.openxmlformats.org/officeDocument/2006/relationships/font" Target="fonts/Cousine-boldItalic.fntdata"/><Relationship Id="rId27" Type="http://schemas.openxmlformats.org/officeDocument/2006/relationships/font" Target="fonts/Cousine-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overedByYourGrace-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rbitron-bold.fntdata"/><Relationship Id="rId30" Type="http://schemas.openxmlformats.org/officeDocument/2006/relationships/font" Target="fonts/Orbitron-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Shape 5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54" name="Shape 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9" name="Shape 1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1" name="Shape 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8" name="Shape 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p:spTree>
      <p:nvGrpSpPr>
        <p:cNvPr id="10" name="Shape 10"/>
        <p:cNvGrpSpPr/>
        <p:nvPr/>
      </p:nvGrpSpPr>
      <p:grpSpPr>
        <a:xfrm>
          <a:off x="0" y="0"/>
          <a:ext cx="0" cy="0"/>
          <a:chOff x="0" y="0"/>
          <a:chExt cx="0" cy="0"/>
        </a:xfrm>
      </p:grpSpPr>
      <p:sp>
        <p:nvSpPr>
          <p:cNvPr id="11" name="Shape 11"/>
          <p:cNvSpPr txBox="1"/>
          <p:nvPr>
            <p:ph type="ctrTitle"/>
          </p:nvPr>
        </p:nvSpPr>
        <p:spPr>
          <a:xfrm>
            <a:off x="914400" y="4279285"/>
            <a:ext cx="7212600" cy="1546500"/>
          </a:xfrm>
          <a:prstGeom prst="rect">
            <a:avLst/>
          </a:prstGeom>
        </p:spPr>
        <p:txBody>
          <a:bodyPr anchorCtr="0" anchor="b" bIns="91425" lIns="91425" rIns="91425" tIns="91425"/>
          <a:lstStyle>
            <a:lvl1pPr lvl="0">
              <a:spcBef>
                <a:spcPts val="0"/>
              </a:spcBef>
              <a:buSzPct val="100000"/>
              <a:defRPr b="1" sz="5000"/>
            </a:lvl1pPr>
            <a:lvl2pPr lvl="1">
              <a:spcBef>
                <a:spcPts val="0"/>
              </a:spcBef>
              <a:buSzPct val="100000"/>
              <a:defRPr b="1" sz="5000"/>
            </a:lvl2pPr>
            <a:lvl3pPr lvl="2">
              <a:spcBef>
                <a:spcPts val="0"/>
              </a:spcBef>
              <a:buSzPct val="100000"/>
              <a:defRPr b="1" sz="5000"/>
            </a:lvl3pPr>
            <a:lvl4pPr lvl="3">
              <a:spcBef>
                <a:spcPts val="0"/>
              </a:spcBef>
              <a:buSzPct val="100000"/>
              <a:defRPr b="1" sz="5000"/>
            </a:lvl4pPr>
            <a:lvl5pPr lvl="4">
              <a:spcBef>
                <a:spcPts val="0"/>
              </a:spcBef>
              <a:buSzPct val="100000"/>
              <a:defRPr b="1" sz="5000"/>
            </a:lvl5pPr>
            <a:lvl6pPr lvl="5">
              <a:spcBef>
                <a:spcPts val="0"/>
              </a:spcBef>
              <a:buSzPct val="100000"/>
              <a:defRPr b="1" sz="5000"/>
            </a:lvl6pPr>
            <a:lvl7pPr lvl="6">
              <a:spcBef>
                <a:spcPts val="0"/>
              </a:spcBef>
              <a:buSzPct val="100000"/>
              <a:defRPr b="1" sz="5000"/>
            </a:lvl7pPr>
            <a:lvl8pPr lvl="7">
              <a:spcBef>
                <a:spcPts val="0"/>
              </a:spcBef>
              <a:buSzPct val="100000"/>
              <a:defRPr b="1" sz="5000"/>
            </a:lvl8pPr>
            <a:lvl9pPr lvl="8">
              <a:spcBef>
                <a:spcPts val="0"/>
              </a:spcBef>
              <a:buSzPct val="100000"/>
              <a:defRPr b="1" sz="5000"/>
            </a:lvl9pPr>
          </a:lstStyle>
          <a:p/>
        </p:txBody>
      </p:sp>
      <p:sp>
        <p:nvSpPr>
          <p:cNvPr id="12" name="Shape 12"/>
          <p:cNvSpPr/>
          <p:nvPr/>
        </p:nvSpPr>
        <p:spPr>
          <a:xfrm rot="5400000">
            <a:off x="4511745" y="2218169"/>
            <a:ext cx="123450" cy="7106861"/>
          </a:xfrm>
          <a:custGeom>
            <a:pathLst>
              <a:path extrusionOk="0" h="91029" w="4938">
                <a:moveTo>
                  <a:pt x="0" y="0"/>
                </a:moveTo>
                <a:lnTo>
                  <a:pt x="4938" y="0"/>
                </a:lnTo>
                <a:lnTo>
                  <a:pt x="4938" y="91029"/>
                </a:lnTo>
                <a:lnTo>
                  <a:pt x="0" y="91029"/>
                </a:lnTo>
              </a:path>
            </a:pathLst>
          </a:custGeom>
          <a:noFill/>
          <a:ln cap="flat" cmpd="sng" w="9525">
            <a:solidFill>
              <a:srgbClr val="FFFFFF"/>
            </a:solidFill>
            <a:prstDash val="solid"/>
            <a:miter/>
            <a:headEnd len="lg" w="lg" type="none"/>
            <a:tailEnd len="lg" w="lg" type="none"/>
          </a:ln>
        </p:spPr>
      </p:sp>
      <p:sp>
        <p:nvSpPr>
          <p:cNvPr id="13" name="Shape 13"/>
          <p:cNvSpPr/>
          <p:nvPr/>
        </p:nvSpPr>
        <p:spPr>
          <a:xfrm rot="10800000">
            <a:off x="671075" y="4860025"/>
            <a:ext cx="1326899" cy="1326899"/>
          </a:xfrm>
          <a:prstGeom prst="arc">
            <a:avLst>
              <a:gd fmla="val 16200000" name="adj1"/>
              <a:gd fmla="val 0" name="adj2"/>
            </a:avLst>
          </a:prstGeom>
          <a:noFill/>
          <a:ln cap="flat" cmpd="sng" w="9525">
            <a:solidFill>
              <a:srgbClr val="FFFFFF"/>
            </a:solidFill>
            <a:prstDash val="dash"/>
            <a:round/>
            <a:headEnd len="med" w="med" type="triangle"/>
            <a:tailEnd len="med" w="med" type="triangle"/>
          </a:ln>
        </p:spPr>
        <p:txBody>
          <a:bodyPr anchorCtr="0" anchor="ctr" bIns="91425" lIns="91425" rIns="91425" tIns="91425">
            <a:noAutofit/>
          </a:bodyPr>
          <a:lstStyle/>
          <a:p>
            <a:pPr lvl="0">
              <a:spcBef>
                <a:spcPts val="0"/>
              </a:spcBef>
              <a:buNone/>
            </a:pPr>
            <a:r>
              <a:t/>
            </a:r>
            <a:endParaRPr/>
          </a:p>
        </p:txBody>
      </p:sp>
      <p:cxnSp>
        <p:nvCxnSpPr>
          <p:cNvPr id="14" name="Shape 14"/>
          <p:cNvCxnSpPr/>
          <p:nvPr/>
        </p:nvCxnSpPr>
        <p:spPr>
          <a:xfrm>
            <a:off x="8365300" y="3066475"/>
            <a:ext cx="0" cy="2766899"/>
          </a:xfrm>
          <a:prstGeom prst="straightConnector1">
            <a:avLst/>
          </a:prstGeom>
          <a:noFill/>
          <a:ln cap="flat" cmpd="sng" w="9525">
            <a:solidFill>
              <a:srgbClr val="FFFFFF"/>
            </a:solidFill>
            <a:prstDash val="solid"/>
            <a:round/>
            <a:headEnd len="med" w="med" type="triangle"/>
            <a:tailEnd len="med" w="med" type="triangle"/>
          </a:ln>
        </p:spPr>
      </p:cxnSp>
      <p:sp>
        <p:nvSpPr>
          <p:cNvPr id="15" name="Shape 15"/>
          <p:cNvSpPr/>
          <p:nvPr/>
        </p:nvSpPr>
        <p:spPr>
          <a:xfrm rot="-5400000">
            <a:off x="4510270" y="-439080"/>
            <a:ext cx="123450" cy="7106861"/>
          </a:xfrm>
          <a:custGeom>
            <a:pathLst>
              <a:path extrusionOk="0" h="91029" w="4938">
                <a:moveTo>
                  <a:pt x="0" y="0"/>
                </a:moveTo>
                <a:lnTo>
                  <a:pt x="4938" y="0"/>
                </a:lnTo>
                <a:lnTo>
                  <a:pt x="4938" y="91029"/>
                </a:lnTo>
                <a:lnTo>
                  <a:pt x="0" y="91029"/>
                </a:lnTo>
              </a:path>
            </a:pathLst>
          </a:custGeom>
          <a:noFill/>
          <a:ln cap="flat" cmpd="sng" w="9525">
            <a:solidFill>
              <a:srgbClr val="FFFFFF"/>
            </a:solidFill>
            <a:prstDash val="dashDot"/>
            <a:miter/>
            <a:headEnd len="lg" w="lg" type="none"/>
            <a:tailEnd len="lg" w="lg" type="none"/>
          </a:ln>
        </p:spPr>
      </p:sp>
      <p:sp>
        <p:nvSpPr>
          <p:cNvPr id="16" name="Shape 16"/>
          <p:cNvSpPr/>
          <p:nvPr/>
        </p:nvSpPr>
        <p:spPr>
          <a:xfrm>
            <a:off x="7039675" y="2497866"/>
            <a:ext cx="1714199" cy="1714199"/>
          </a:xfrm>
          <a:prstGeom prst="arc">
            <a:avLst>
              <a:gd fmla="val 16200000" name="adj1"/>
              <a:gd fmla="val 0" name="adj2"/>
            </a:avLst>
          </a:prstGeom>
          <a:noFill/>
          <a:ln cap="flat" cmpd="sng" w="9525">
            <a:solidFill>
              <a:srgbClr val="FFFFFF"/>
            </a:solidFill>
            <a:prstDash val="dash"/>
            <a:round/>
            <a:headEnd len="med" w="med" type="triangle"/>
            <a:tailEnd len="med" w="med" type="triangle"/>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ubtitle">
    <p:spTree>
      <p:nvGrpSpPr>
        <p:cNvPr id="17" name="Shape 17"/>
        <p:cNvGrpSpPr/>
        <p:nvPr/>
      </p:nvGrpSpPr>
      <p:grpSpPr>
        <a:xfrm>
          <a:off x="0" y="0"/>
          <a:ext cx="0" cy="0"/>
          <a:chOff x="0" y="0"/>
          <a:chExt cx="0" cy="0"/>
        </a:xfrm>
      </p:grpSpPr>
      <p:sp>
        <p:nvSpPr>
          <p:cNvPr id="18" name="Shape 18"/>
          <p:cNvSpPr/>
          <p:nvPr/>
        </p:nvSpPr>
        <p:spPr>
          <a:xfrm rot="5400000">
            <a:off x="4511745" y="450463"/>
            <a:ext cx="123450" cy="7106861"/>
          </a:xfrm>
          <a:custGeom>
            <a:pathLst>
              <a:path extrusionOk="0" h="91029" w="4938">
                <a:moveTo>
                  <a:pt x="0" y="0"/>
                </a:moveTo>
                <a:lnTo>
                  <a:pt x="4938" y="0"/>
                </a:lnTo>
                <a:lnTo>
                  <a:pt x="4938" y="91029"/>
                </a:lnTo>
                <a:lnTo>
                  <a:pt x="0" y="91029"/>
                </a:lnTo>
              </a:path>
            </a:pathLst>
          </a:custGeom>
          <a:noFill/>
          <a:ln cap="flat" cmpd="sng" w="9525">
            <a:solidFill>
              <a:srgbClr val="FFFFFF"/>
            </a:solidFill>
            <a:prstDash val="solid"/>
            <a:miter/>
            <a:headEnd len="lg" w="lg" type="none"/>
            <a:tailEnd len="lg" w="lg" type="none"/>
          </a:ln>
        </p:spPr>
      </p:sp>
      <p:sp>
        <p:nvSpPr>
          <p:cNvPr id="19" name="Shape 19"/>
          <p:cNvSpPr/>
          <p:nvPr/>
        </p:nvSpPr>
        <p:spPr>
          <a:xfrm rot="-5400000">
            <a:off x="663525" y="1362719"/>
            <a:ext cx="1326899" cy="1326899"/>
          </a:xfrm>
          <a:prstGeom prst="arc">
            <a:avLst>
              <a:gd fmla="val 16200000" name="adj1"/>
              <a:gd fmla="val 0" name="adj2"/>
            </a:avLst>
          </a:prstGeom>
          <a:noFill/>
          <a:ln cap="flat" cmpd="sng" w="9525">
            <a:solidFill>
              <a:srgbClr val="FFFFFF"/>
            </a:solidFill>
            <a:prstDash val="dash"/>
            <a:round/>
            <a:headEnd len="med" w="med" type="triangle"/>
            <a:tailEnd len="med" w="med" type="triangle"/>
          </a:ln>
        </p:spPr>
        <p:txBody>
          <a:bodyPr anchorCtr="0" anchor="ctr" bIns="91425" lIns="91425" rIns="91425" tIns="91425">
            <a:noAutofit/>
          </a:bodyPr>
          <a:lstStyle/>
          <a:p>
            <a:pPr lvl="0">
              <a:spcBef>
                <a:spcPts val="0"/>
              </a:spcBef>
              <a:buNone/>
            </a:pPr>
            <a:r>
              <a:t/>
            </a:r>
            <a:endParaRPr/>
          </a:p>
        </p:txBody>
      </p:sp>
      <p:cxnSp>
        <p:nvCxnSpPr>
          <p:cNvPr id="20" name="Shape 20"/>
          <p:cNvCxnSpPr/>
          <p:nvPr/>
        </p:nvCxnSpPr>
        <p:spPr>
          <a:xfrm>
            <a:off x="8365300" y="1793733"/>
            <a:ext cx="0" cy="2262300"/>
          </a:xfrm>
          <a:prstGeom prst="straightConnector1">
            <a:avLst/>
          </a:prstGeom>
          <a:noFill/>
          <a:ln cap="flat" cmpd="sng" w="9525">
            <a:solidFill>
              <a:srgbClr val="FFFFFF"/>
            </a:solidFill>
            <a:prstDash val="solid"/>
            <a:round/>
            <a:headEnd len="med" w="med" type="triangle"/>
            <a:tailEnd len="med" w="med" type="triangle"/>
          </a:ln>
        </p:spPr>
      </p:cxnSp>
      <p:sp>
        <p:nvSpPr>
          <p:cNvPr id="21" name="Shape 21"/>
          <p:cNvSpPr/>
          <p:nvPr/>
        </p:nvSpPr>
        <p:spPr>
          <a:xfrm rot="-5400000">
            <a:off x="4510270" y="-1711822"/>
            <a:ext cx="123450" cy="7106861"/>
          </a:xfrm>
          <a:custGeom>
            <a:pathLst>
              <a:path extrusionOk="0" h="91029" w="4938">
                <a:moveTo>
                  <a:pt x="0" y="0"/>
                </a:moveTo>
                <a:lnTo>
                  <a:pt x="4938" y="0"/>
                </a:lnTo>
                <a:lnTo>
                  <a:pt x="4938" y="91029"/>
                </a:lnTo>
                <a:lnTo>
                  <a:pt x="0" y="91029"/>
                </a:lnTo>
              </a:path>
            </a:pathLst>
          </a:custGeom>
          <a:noFill/>
          <a:ln cap="flat" cmpd="sng" w="9525">
            <a:solidFill>
              <a:srgbClr val="FFFFFF"/>
            </a:solidFill>
            <a:prstDash val="dashDot"/>
            <a:miter/>
            <a:headEnd len="lg" w="lg" type="none"/>
            <a:tailEnd len="lg" w="lg" type="none"/>
          </a:ln>
        </p:spPr>
      </p:sp>
      <p:sp>
        <p:nvSpPr>
          <p:cNvPr id="22" name="Shape 22"/>
          <p:cNvSpPr/>
          <p:nvPr/>
        </p:nvSpPr>
        <p:spPr>
          <a:xfrm rot="5400000">
            <a:off x="6661378" y="3883740"/>
            <a:ext cx="1714199" cy="1714199"/>
          </a:xfrm>
          <a:prstGeom prst="arc">
            <a:avLst>
              <a:gd fmla="val 16200000" name="adj1"/>
              <a:gd fmla="val 0" name="adj2"/>
            </a:avLst>
          </a:prstGeom>
          <a:noFill/>
          <a:ln cap="flat" cmpd="sng" w="9525">
            <a:solidFill>
              <a:srgbClr val="FFFFFF"/>
            </a:solidFill>
            <a:prstDash val="dash"/>
            <a:round/>
            <a:headEnd len="med" w="med" type="triangle"/>
            <a:tailEnd len="med" w="med" type="triangle"/>
          </a:ln>
        </p:spPr>
        <p:txBody>
          <a:bodyPr anchorCtr="0" anchor="ctr" bIns="91425" lIns="91425" rIns="91425" tIns="91425">
            <a:noAutofit/>
          </a:bodyPr>
          <a:lstStyle/>
          <a:p>
            <a:pPr lvl="0">
              <a:spcBef>
                <a:spcPts val="0"/>
              </a:spcBef>
              <a:buNone/>
            </a:pPr>
            <a:r>
              <a:t/>
            </a:r>
            <a:endParaRPr/>
          </a:p>
        </p:txBody>
      </p:sp>
      <p:sp>
        <p:nvSpPr>
          <p:cNvPr id="23" name="Shape 23"/>
          <p:cNvSpPr txBox="1"/>
          <p:nvPr>
            <p:ph type="ctrTitle"/>
          </p:nvPr>
        </p:nvSpPr>
        <p:spPr>
          <a:xfrm>
            <a:off x="921199" y="2012275"/>
            <a:ext cx="7205700" cy="1546500"/>
          </a:xfrm>
          <a:prstGeom prst="rect">
            <a:avLst/>
          </a:prstGeom>
        </p:spPr>
        <p:txBody>
          <a:bodyPr anchorCtr="0" anchor="t" bIns="91425" lIns="91425" rIns="91425" tIns="91425"/>
          <a:lstStyle>
            <a:lvl1pPr lvl="0" rtl="0">
              <a:spcBef>
                <a:spcPts val="0"/>
              </a:spcBef>
              <a:buSzPct val="100000"/>
              <a:defRPr b="1" sz="3600"/>
            </a:lvl1pPr>
            <a:lvl2pPr lvl="1" rtl="0">
              <a:spcBef>
                <a:spcPts val="0"/>
              </a:spcBef>
              <a:buSzPct val="100000"/>
              <a:defRPr b="1" sz="3600"/>
            </a:lvl2pPr>
            <a:lvl3pPr lvl="2" rtl="0">
              <a:spcBef>
                <a:spcPts val="0"/>
              </a:spcBef>
              <a:buSzPct val="100000"/>
              <a:defRPr b="1" sz="3600"/>
            </a:lvl3pPr>
            <a:lvl4pPr lvl="3" rtl="0">
              <a:spcBef>
                <a:spcPts val="0"/>
              </a:spcBef>
              <a:buSzPct val="100000"/>
              <a:defRPr b="1" sz="3600"/>
            </a:lvl4pPr>
            <a:lvl5pPr lvl="4" rtl="0">
              <a:spcBef>
                <a:spcPts val="0"/>
              </a:spcBef>
              <a:buSzPct val="100000"/>
              <a:defRPr b="1" sz="3600"/>
            </a:lvl5pPr>
            <a:lvl6pPr lvl="5" rtl="0">
              <a:spcBef>
                <a:spcPts val="0"/>
              </a:spcBef>
              <a:buSzPct val="100000"/>
              <a:defRPr b="1" sz="3600"/>
            </a:lvl6pPr>
            <a:lvl7pPr lvl="6" rtl="0">
              <a:spcBef>
                <a:spcPts val="0"/>
              </a:spcBef>
              <a:buSzPct val="100000"/>
              <a:defRPr b="1" sz="3600"/>
            </a:lvl7pPr>
            <a:lvl8pPr lvl="7" rtl="0">
              <a:spcBef>
                <a:spcPts val="0"/>
              </a:spcBef>
              <a:buSzPct val="100000"/>
              <a:defRPr b="1" sz="3600"/>
            </a:lvl8pPr>
            <a:lvl9pPr lvl="8" rtl="0">
              <a:spcBef>
                <a:spcPts val="0"/>
              </a:spcBef>
              <a:buSzPct val="100000"/>
              <a:defRPr b="1" sz="3600"/>
            </a:lvl9pPr>
          </a:lstStyle>
          <a:p/>
        </p:txBody>
      </p:sp>
      <p:sp>
        <p:nvSpPr>
          <p:cNvPr id="24" name="Shape 24"/>
          <p:cNvSpPr txBox="1"/>
          <p:nvPr>
            <p:ph idx="1" type="subTitle"/>
          </p:nvPr>
        </p:nvSpPr>
        <p:spPr>
          <a:xfrm>
            <a:off x="4698564" y="4145091"/>
            <a:ext cx="3542399" cy="1046400"/>
          </a:xfrm>
          <a:prstGeom prst="rect">
            <a:avLst/>
          </a:prstGeom>
        </p:spPr>
        <p:txBody>
          <a:bodyPr anchorCtr="0" anchor="t" bIns="91425" lIns="91425" rIns="91425" tIns="91425"/>
          <a:lstStyle>
            <a:lvl1pPr lvl="0" rtl="0" algn="r">
              <a:spcBef>
                <a:spcPts val="0"/>
              </a:spcBef>
              <a:buClr>
                <a:srgbClr val="FFFFFF"/>
              </a:buClr>
              <a:buSzPct val="100000"/>
              <a:buNone/>
              <a:defRPr sz="1800">
                <a:solidFill>
                  <a:srgbClr val="FFFFFF"/>
                </a:solidFill>
              </a:defRPr>
            </a:lvl1pPr>
            <a:lvl2pPr lvl="1" rtl="0" algn="r">
              <a:spcBef>
                <a:spcPts val="0"/>
              </a:spcBef>
              <a:buClr>
                <a:srgbClr val="FFFFFF"/>
              </a:buClr>
              <a:buSzPct val="100000"/>
              <a:buNone/>
              <a:defRPr sz="1800">
                <a:solidFill>
                  <a:srgbClr val="FFFFFF"/>
                </a:solidFill>
              </a:defRPr>
            </a:lvl2pPr>
            <a:lvl3pPr lvl="2" rtl="0" algn="r">
              <a:spcBef>
                <a:spcPts val="0"/>
              </a:spcBef>
              <a:buClr>
                <a:srgbClr val="FFFFFF"/>
              </a:buClr>
              <a:buSzPct val="100000"/>
              <a:buNone/>
              <a:defRPr sz="1800">
                <a:solidFill>
                  <a:srgbClr val="FFFFFF"/>
                </a:solidFill>
              </a:defRPr>
            </a:lvl3pPr>
            <a:lvl4pPr lvl="3" rtl="0" algn="r">
              <a:spcBef>
                <a:spcPts val="0"/>
              </a:spcBef>
              <a:buClr>
                <a:srgbClr val="FFFFFF"/>
              </a:buClr>
              <a:buNone/>
              <a:defRPr>
                <a:solidFill>
                  <a:srgbClr val="FFFFFF"/>
                </a:solidFill>
              </a:defRPr>
            </a:lvl4pPr>
            <a:lvl5pPr lvl="4" rtl="0" algn="r">
              <a:spcBef>
                <a:spcPts val="0"/>
              </a:spcBef>
              <a:buClr>
                <a:srgbClr val="FFFFFF"/>
              </a:buClr>
              <a:buNone/>
              <a:defRPr>
                <a:solidFill>
                  <a:srgbClr val="FFFFFF"/>
                </a:solidFill>
              </a:defRPr>
            </a:lvl5pPr>
            <a:lvl6pPr lvl="5" rtl="0" algn="r">
              <a:spcBef>
                <a:spcPts val="0"/>
              </a:spcBef>
              <a:buClr>
                <a:srgbClr val="FFFFFF"/>
              </a:buClr>
              <a:buNone/>
              <a:defRPr>
                <a:solidFill>
                  <a:srgbClr val="FFFFFF"/>
                </a:solidFill>
              </a:defRPr>
            </a:lvl6pPr>
            <a:lvl7pPr lvl="6" rtl="0" algn="r">
              <a:spcBef>
                <a:spcPts val="0"/>
              </a:spcBef>
              <a:buClr>
                <a:srgbClr val="FFFFFF"/>
              </a:buClr>
              <a:buNone/>
              <a:defRPr>
                <a:solidFill>
                  <a:srgbClr val="FFFFFF"/>
                </a:solidFill>
              </a:defRPr>
            </a:lvl7pPr>
            <a:lvl8pPr lvl="7" rtl="0" algn="r">
              <a:spcBef>
                <a:spcPts val="0"/>
              </a:spcBef>
              <a:buClr>
                <a:srgbClr val="FFFFFF"/>
              </a:buClr>
              <a:buNone/>
              <a:defRPr>
                <a:solidFill>
                  <a:srgbClr val="FFFFFF"/>
                </a:solidFill>
              </a:defRPr>
            </a:lvl8pPr>
            <a:lvl9pPr lvl="8" rtl="0" algn="r">
              <a:spcBef>
                <a:spcPts val="0"/>
              </a:spcBef>
              <a:buClr>
                <a:srgbClr val="FFFFFF"/>
              </a:buClr>
              <a:buNone/>
              <a:defRPr>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p:spTree>
      <p:nvGrpSpPr>
        <p:cNvPr id="25" name="Shape 25"/>
        <p:cNvGrpSpPr/>
        <p:nvPr/>
      </p:nvGrpSpPr>
      <p:grpSpPr>
        <a:xfrm>
          <a:off x="0" y="0"/>
          <a:ext cx="0" cy="0"/>
          <a:chOff x="0" y="0"/>
          <a:chExt cx="0" cy="0"/>
        </a:xfrm>
      </p:grpSpPr>
      <p:sp>
        <p:nvSpPr>
          <p:cNvPr id="26" name="Shape 26"/>
          <p:cNvSpPr txBox="1"/>
          <p:nvPr>
            <p:ph idx="1" type="body"/>
          </p:nvPr>
        </p:nvSpPr>
        <p:spPr>
          <a:xfrm>
            <a:off x="1413600" y="3187200"/>
            <a:ext cx="6316800" cy="1093199"/>
          </a:xfrm>
          <a:prstGeom prst="rect">
            <a:avLst/>
          </a:prstGeom>
        </p:spPr>
        <p:txBody>
          <a:bodyPr anchorCtr="0" anchor="t" bIns="91425" lIns="91425" rIns="91425" tIns="91425"/>
          <a:lstStyle>
            <a:lvl1pPr lvl="0" rtl="0" algn="ctr">
              <a:spcBef>
                <a:spcPts val="0"/>
              </a:spcBef>
              <a:buSzPct val="100000"/>
              <a:defRPr b="1" sz="2400"/>
            </a:lvl1pPr>
            <a:lvl2pPr lvl="1" rtl="0" algn="ctr">
              <a:spcBef>
                <a:spcPts val="0"/>
              </a:spcBef>
              <a:defRPr b="1"/>
            </a:lvl2pPr>
            <a:lvl3pPr lvl="2" rtl="0" algn="ctr">
              <a:spcBef>
                <a:spcPts val="0"/>
              </a:spcBef>
              <a:defRPr b="1"/>
            </a:lvl3pPr>
            <a:lvl4pPr lvl="3" rtl="0" algn="ctr">
              <a:spcBef>
                <a:spcPts val="0"/>
              </a:spcBef>
              <a:buSzPct val="100000"/>
              <a:defRPr b="1" sz="2400"/>
            </a:lvl4pPr>
            <a:lvl5pPr lvl="4" rtl="0" algn="ctr">
              <a:spcBef>
                <a:spcPts val="0"/>
              </a:spcBef>
              <a:buSzPct val="100000"/>
              <a:defRPr b="1" sz="2400"/>
            </a:lvl5pPr>
            <a:lvl6pPr lvl="5" rtl="0" algn="ctr">
              <a:spcBef>
                <a:spcPts val="0"/>
              </a:spcBef>
              <a:buSzPct val="100000"/>
              <a:defRPr b="1" sz="2400"/>
            </a:lvl6pPr>
            <a:lvl7pPr lvl="6" rtl="0" algn="ctr">
              <a:spcBef>
                <a:spcPts val="0"/>
              </a:spcBef>
              <a:buSzPct val="100000"/>
              <a:defRPr b="1" sz="2400"/>
            </a:lvl7pPr>
            <a:lvl8pPr lvl="7" rtl="0" algn="ctr">
              <a:spcBef>
                <a:spcPts val="0"/>
              </a:spcBef>
              <a:buSzPct val="100000"/>
              <a:defRPr b="1" sz="2400"/>
            </a:lvl8pPr>
            <a:lvl9pPr lvl="8" algn="ctr">
              <a:spcBef>
                <a:spcPts val="0"/>
              </a:spcBef>
              <a:buSzPct val="100000"/>
              <a:defRPr b="1" sz="2400"/>
            </a:lvl9pPr>
          </a:lstStyle>
          <a:p/>
        </p:txBody>
      </p:sp>
      <p:grpSp>
        <p:nvGrpSpPr>
          <p:cNvPr id="27" name="Shape 27"/>
          <p:cNvGrpSpPr/>
          <p:nvPr/>
        </p:nvGrpSpPr>
        <p:grpSpPr>
          <a:xfrm>
            <a:off x="3770055" y="1437725"/>
            <a:ext cx="1580939" cy="1544724"/>
            <a:chOff x="3754950" y="1132925"/>
            <a:chExt cx="1580939" cy="1544724"/>
          </a:xfrm>
        </p:grpSpPr>
        <p:sp>
          <p:nvSpPr>
            <p:cNvPr id="28" name="Shape 28"/>
            <p:cNvSpPr/>
            <p:nvPr/>
          </p:nvSpPr>
          <p:spPr>
            <a:xfrm>
              <a:off x="3907350" y="1285321"/>
              <a:ext cx="1329300" cy="1329300"/>
            </a:xfrm>
            <a:prstGeom prst="ellipse">
              <a:avLst/>
            </a:prstGeom>
            <a:noFill/>
            <a:ln cap="flat" cmpd="sng" w="9525">
              <a:solidFill>
                <a:srgbClr val="FFFFFF"/>
              </a:solidFill>
              <a:prstDash val="dot"/>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9" name="Shape 29"/>
            <p:cNvSpPr/>
            <p:nvPr/>
          </p:nvSpPr>
          <p:spPr>
            <a:xfrm rot="-5400000">
              <a:off x="3754950" y="1132925"/>
              <a:ext cx="1480499" cy="1480499"/>
            </a:xfrm>
            <a:prstGeom prst="arc">
              <a:avLst>
                <a:gd fmla="val 16200000" name="adj1"/>
                <a:gd fmla="val 0" name="adj2"/>
              </a:avLst>
            </a:prstGeom>
            <a:noFill/>
            <a:ln cap="flat" cmpd="sng" w="9525">
              <a:solidFill>
                <a:srgbClr val="FFFFFF"/>
              </a:solidFill>
              <a:prstDash val="dash"/>
              <a:round/>
              <a:headEnd len="med" w="med" type="triangle"/>
              <a:tailEnd len="med" w="med" type="triangle"/>
            </a:ln>
          </p:spPr>
          <p:txBody>
            <a:bodyPr anchorCtr="0" anchor="ctr" bIns="91425" lIns="91425" rIns="91425" tIns="91425">
              <a:noAutofit/>
            </a:bodyPr>
            <a:lstStyle/>
            <a:p>
              <a:pPr lvl="0">
                <a:spcBef>
                  <a:spcPts val="0"/>
                </a:spcBef>
                <a:buNone/>
              </a:pPr>
              <a:r>
                <a:t/>
              </a:r>
              <a:endParaRPr/>
            </a:p>
          </p:txBody>
        </p:sp>
        <p:cxnSp>
          <p:nvCxnSpPr>
            <p:cNvPr id="30" name="Shape 30"/>
            <p:cNvCxnSpPr>
              <a:endCxn id="28" idx="1"/>
            </p:cNvCxnSpPr>
            <p:nvPr/>
          </p:nvCxnSpPr>
          <p:spPr>
            <a:xfrm>
              <a:off x="3890221" y="1268192"/>
              <a:ext cx="211800" cy="211800"/>
            </a:xfrm>
            <a:prstGeom prst="straightConnector1">
              <a:avLst/>
            </a:prstGeom>
            <a:noFill/>
            <a:ln cap="flat" cmpd="sng" w="9525">
              <a:solidFill>
                <a:srgbClr val="FFFFFF"/>
              </a:solidFill>
              <a:prstDash val="dash"/>
              <a:round/>
              <a:headEnd len="lg" w="lg" type="none"/>
              <a:tailEnd len="lg" w="lg" type="none"/>
            </a:ln>
          </p:spPr>
        </p:cxnSp>
        <p:cxnSp>
          <p:nvCxnSpPr>
            <p:cNvPr id="31" name="Shape 31"/>
            <p:cNvCxnSpPr/>
            <p:nvPr/>
          </p:nvCxnSpPr>
          <p:spPr>
            <a:xfrm>
              <a:off x="5335889" y="1276425"/>
              <a:ext cx="0" cy="1393500"/>
            </a:xfrm>
            <a:prstGeom prst="straightConnector1">
              <a:avLst/>
            </a:prstGeom>
            <a:noFill/>
            <a:ln cap="flat" cmpd="sng" w="9525">
              <a:solidFill>
                <a:srgbClr val="FFFFFF"/>
              </a:solidFill>
              <a:prstDash val="solid"/>
              <a:round/>
              <a:headEnd len="med" w="med" type="triangle"/>
              <a:tailEnd len="med" w="med" type="triangle"/>
            </a:ln>
          </p:spPr>
        </p:cxnSp>
        <p:sp>
          <p:nvSpPr>
            <p:cNvPr id="32" name="Shape 32"/>
            <p:cNvSpPr/>
            <p:nvPr/>
          </p:nvSpPr>
          <p:spPr>
            <a:xfrm>
              <a:off x="4222975" y="1683232"/>
              <a:ext cx="698050" cy="549925"/>
            </a:xfrm>
            <a:prstGeom prst="rect">
              <a:avLst/>
            </a:prstGeom>
          </p:spPr>
          <p:txBody>
            <a:bodyPr>
              <a:prstTxWarp prst="textPlain"/>
            </a:bodyPr>
            <a:lstStyle/>
            <a:p>
              <a:pPr lvl="0" algn="ctr"/>
              <a:r>
                <a:rPr b="1" i="0">
                  <a:ln cap="flat" cmpd="sng" w="19050">
                    <a:solidFill>
                      <a:srgbClr val="FFFFFF"/>
                    </a:solidFill>
                    <a:prstDash val="solid"/>
                    <a:round/>
                    <a:headEnd len="med" w="med" type="none"/>
                    <a:tailEnd len="med" w="med" type="none"/>
                  </a:ln>
                  <a:noFill/>
                  <a:latin typeface="Arial"/>
                </a:rPr>
                <a:t>“</a:t>
              </a:r>
            </a:p>
          </p:txBody>
        </p:sp>
        <p:cxnSp>
          <p:nvCxnSpPr>
            <p:cNvPr id="33" name="Shape 33"/>
            <p:cNvCxnSpPr>
              <a:stCxn id="28" idx="5"/>
            </p:cNvCxnSpPr>
            <p:nvPr/>
          </p:nvCxnSpPr>
          <p:spPr>
            <a:xfrm>
              <a:off x="5041978" y="2419949"/>
              <a:ext cx="253800" cy="257700"/>
            </a:xfrm>
            <a:prstGeom prst="straightConnector1">
              <a:avLst/>
            </a:prstGeom>
            <a:noFill/>
            <a:ln cap="flat" cmpd="sng" w="9525">
              <a:solidFill>
                <a:srgbClr val="FFFFFF"/>
              </a:solidFill>
              <a:prstDash val="dash"/>
              <a:round/>
              <a:headEnd len="lg" w="lg" type="none"/>
              <a:tailEnd len="lg" w="lg" type="none"/>
            </a:ln>
          </p:spPr>
        </p:cxnSp>
        <p:cxnSp>
          <p:nvCxnSpPr>
            <p:cNvPr id="34" name="Shape 34"/>
            <p:cNvCxnSpPr/>
            <p:nvPr/>
          </p:nvCxnSpPr>
          <p:spPr>
            <a:xfrm>
              <a:off x="4244700" y="1591868"/>
              <a:ext cx="654599" cy="0"/>
            </a:xfrm>
            <a:prstGeom prst="straightConnector1">
              <a:avLst/>
            </a:prstGeom>
            <a:noFill/>
            <a:ln cap="flat" cmpd="sng" w="9525">
              <a:solidFill>
                <a:srgbClr val="FFFFFF"/>
              </a:solidFill>
              <a:prstDash val="solid"/>
              <a:round/>
              <a:headEnd len="med" w="med" type="triangle"/>
              <a:tailEnd len="med" w="med" type="triangl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 1 column">
    <p:spTree>
      <p:nvGrpSpPr>
        <p:cNvPr id="35" name="Shape 35"/>
        <p:cNvGrpSpPr/>
        <p:nvPr/>
      </p:nvGrpSpPr>
      <p:grpSpPr>
        <a:xfrm>
          <a:off x="0" y="0"/>
          <a:ext cx="0" cy="0"/>
          <a:chOff x="0" y="0"/>
          <a:chExt cx="0" cy="0"/>
        </a:xfrm>
      </p:grpSpPr>
      <p:sp>
        <p:nvSpPr>
          <p:cNvPr id="36" name="Shape 36"/>
          <p:cNvSpPr txBox="1"/>
          <p:nvPr>
            <p:ph type="title"/>
          </p:nvPr>
        </p:nvSpPr>
        <p:spPr>
          <a:xfrm>
            <a:off x="404329" y="658442"/>
            <a:ext cx="8229600" cy="5513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7" name="Shape 37"/>
          <p:cNvSpPr txBox="1"/>
          <p:nvPr>
            <p:ph idx="1" type="body"/>
          </p:nvPr>
        </p:nvSpPr>
        <p:spPr>
          <a:xfrm>
            <a:off x="343224" y="1500000"/>
            <a:ext cx="8290800" cy="48519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 2 columns">
    <p:spTree>
      <p:nvGrpSpPr>
        <p:cNvPr id="38" name="Shape 38"/>
        <p:cNvGrpSpPr/>
        <p:nvPr/>
      </p:nvGrpSpPr>
      <p:grpSpPr>
        <a:xfrm>
          <a:off x="0" y="0"/>
          <a:ext cx="0" cy="0"/>
          <a:chOff x="0" y="0"/>
          <a:chExt cx="0" cy="0"/>
        </a:xfrm>
      </p:grpSpPr>
      <p:sp>
        <p:nvSpPr>
          <p:cNvPr id="39" name="Shape 39"/>
          <p:cNvSpPr txBox="1"/>
          <p:nvPr>
            <p:ph type="title"/>
          </p:nvPr>
        </p:nvSpPr>
        <p:spPr>
          <a:xfrm>
            <a:off x="404329" y="658442"/>
            <a:ext cx="8229600" cy="5513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 type="body"/>
          </p:nvPr>
        </p:nvSpPr>
        <p:spPr>
          <a:xfrm>
            <a:off x="420778" y="1653070"/>
            <a:ext cx="3994500" cy="4967700"/>
          </a:xfrm>
          <a:prstGeom prst="rect">
            <a:avLst/>
          </a:prstGeom>
        </p:spPr>
        <p:txBody>
          <a:bodyPr anchorCtr="0" anchor="t" bIns="91425" lIns="91425" rIns="91425" tIns="91425"/>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1" name="Shape 41"/>
          <p:cNvSpPr txBox="1"/>
          <p:nvPr>
            <p:ph idx="2" type="body"/>
          </p:nvPr>
        </p:nvSpPr>
        <p:spPr>
          <a:xfrm>
            <a:off x="4731380" y="1653070"/>
            <a:ext cx="3994500" cy="4967700"/>
          </a:xfrm>
          <a:prstGeom prst="rect">
            <a:avLst/>
          </a:prstGeom>
        </p:spPr>
        <p:txBody>
          <a:bodyPr anchorCtr="0" anchor="t" bIns="91425" lIns="91425" rIns="91425" tIns="91425"/>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 3 columns">
    <p:spTree>
      <p:nvGrpSpPr>
        <p:cNvPr id="42" name="Shape 42"/>
        <p:cNvGrpSpPr/>
        <p:nvPr/>
      </p:nvGrpSpPr>
      <p:grpSpPr>
        <a:xfrm>
          <a:off x="0" y="0"/>
          <a:ext cx="0" cy="0"/>
          <a:chOff x="0" y="0"/>
          <a:chExt cx="0" cy="0"/>
        </a:xfrm>
      </p:grpSpPr>
      <p:sp>
        <p:nvSpPr>
          <p:cNvPr id="43" name="Shape 43"/>
          <p:cNvSpPr txBox="1"/>
          <p:nvPr>
            <p:ph type="title"/>
          </p:nvPr>
        </p:nvSpPr>
        <p:spPr>
          <a:xfrm>
            <a:off x="404329" y="658442"/>
            <a:ext cx="8229600" cy="551399"/>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4" name="Shape 44"/>
          <p:cNvSpPr txBox="1"/>
          <p:nvPr>
            <p:ph idx="1" type="body"/>
          </p:nvPr>
        </p:nvSpPr>
        <p:spPr>
          <a:xfrm>
            <a:off x="457200" y="1645524"/>
            <a:ext cx="2631900" cy="4464599"/>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5" name="Shape 45"/>
          <p:cNvSpPr txBox="1"/>
          <p:nvPr>
            <p:ph idx="2" type="body"/>
          </p:nvPr>
        </p:nvSpPr>
        <p:spPr>
          <a:xfrm>
            <a:off x="3223963" y="1645524"/>
            <a:ext cx="2631900" cy="4464599"/>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6" name="Shape 46"/>
          <p:cNvSpPr txBox="1"/>
          <p:nvPr>
            <p:ph idx="3" type="body"/>
          </p:nvPr>
        </p:nvSpPr>
        <p:spPr>
          <a:xfrm>
            <a:off x="5990727" y="1645524"/>
            <a:ext cx="2631900" cy="4464599"/>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47" name="Shape 47"/>
        <p:cNvGrpSpPr/>
        <p:nvPr/>
      </p:nvGrpSpPr>
      <p:grpSpPr>
        <a:xfrm>
          <a:off x="0" y="0"/>
          <a:ext cx="0" cy="0"/>
          <a:chOff x="0" y="0"/>
          <a:chExt cx="0" cy="0"/>
        </a:xfrm>
      </p:grpSpPr>
      <p:sp>
        <p:nvSpPr>
          <p:cNvPr id="48" name="Shape 48"/>
          <p:cNvSpPr txBox="1"/>
          <p:nvPr>
            <p:ph type="title"/>
          </p:nvPr>
        </p:nvSpPr>
        <p:spPr>
          <a:xfrm>
            <a:off x="404329" y="658442"/>
            <a:ext cx="8229600" cy="5513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9" name="Shape 49"/>
        <p:cNvGrpSpPr/>
        <p:nvPr/>
      </p:nvGrpSpPr>
      <p:grpSpPr>
        <a:xfrm>
          <a:off x="0" y="0"/>
          <a:ext cx="0" cy="0"/>
          <a:chOff x="0" y="0"/>
          <a:chExt cx="0" cy="0"/>
        </a:xfrm>
      </p:grpSpPr>
      <p:sp>
        <p:nvSpPr>
          <p:cNvPr id="50" name="Shape 50"/>
          <p:cNvSpPr txBox="1"/>
          <p:nvPr>
            <p:ph idx="1" type="body"/>
          </p:nvPr>
        </p:nvSpPr>
        <p:spPr>
          <a:xfrm>
            <a:off x="457200" y="5875078"/>
            <a:ext cx="8229600" cy="692700"/>
          </a:xfrm>
          <a:prstGeom prst="rect">
            <a:avLst/>
          </a:prstGeom>
        </p:spPr>
        <p:txBody>
          <a:bodyPr anchorCtr="0" anchor="t" bIns="91425" lIns="91425" rIns="91425" tIns="91425"/>
          <a:lstStyle>
            <a:lvl1pPr lvl="0" algn="ctr">
              <a:spcBef>
                <a:spcPts val="360"/>
              </a:spcBef>
              <a:buSzPct val="100000"/>
              <a:buNone/>
              <a:defRPr sz="1800"/>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D85C6"/>
        </a:solidFill>
      </p:bgPr>
    </p:bg>
    <p:spTree>
      <p:nvGrpSpPr>
        <p:cNvPr id="5" name="Shape 5"/>
        <p:cNvGrpSpPr/>
        <p:nvPr/>
      </p:nvGrpSpPr>
      <p:grpSpPr>
        <a:xfrm>
          <a:off x="0" y="0"/>
          <a:ext cx="0" cy="0"/>
          <a:chOff x="0" y="0"/>
          <a:chExt cx="0" cy="0"/>
        </a:xfrm>
      </p:grpSpPr>
      <p:pic>
        <p:nvPicPr>
          <p:cNvPr descr="blueprint.png" id="6" name="Shape 6"/>
          <p:cNvPicPr preferRelativeResize="0"/>
          <p:nvPr/>
        </p:nvPicPr>
        <p:blipFill rotWithShape="1">
          <a:blip r:embed="rId1">
            <a:alphaModFix/>
          </a:blip>
          <a:srcRect b="3297" l="0" r="3297" t="0"/>
          <a:stretch/>
        </p:blipFill>
        <p:spPr>
          <a:xfrm>
            <a:off x="0" y="0"/>
            <a:ext cx="9144000" cy="6858000"/>
          </a:xfrm>
          <a:prstGeom prst="rect">
            <a:avLst/>
          </a:prstGeom>
          <a:noFill/>
          <a:ln>
            <a:noFill/>
          </a:ln>
        </p:spPr>
      </p:pic>
      <p:sp>
        <p:nvSpPr>
          <p:cNvPr id="7" name="Shape 7"/>
          <p:cNvSpPr/>
          <p:nvPr/>
        </p:nvSpPr>
        <p:spPr>
          <a:xfrm>
            <a:off x="128400" y="128397"/>
            <a:ext cx="8889600" cy="6593700"/>
          </a:xfrm>
          <a:prstGeom prst="rect">
            <a:avLst/>
          </a:prstGeom>
          <a:no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 name="Shape 8"/>
          <p:cNvSpPr txBox="1"/>
          <p:nvPr>
            <p:ph type="title"/>
          </p:nvPr>
        </p:nvSpPr>
        <p:spPr>
          <a:xfrm>
            <a:off x="404329" y="658442"/>
            <a:ext cx="8229600" cy="551399"/>
          </a:xfrm>
          <a:prstGeom prst="rect">
            <a:avLst/>
          </a:prstGeom>
          <a:noFill/>
          <a:ln>
            <a:noFill/>
          </a:ln>
        </p:spPr>
        <p:txBody>
          <a:bodyPr anchorCtr="0" anchor="t" bIns="91425" lIns="91425" rIns="91425" tIns="91425"/>
          <a:lstStyle>
            <a:lvl1pPr lvl="0">
              <a:spcBef>
                <a:spcPts val="0"/>
              </a:spcBef>
              <a:buClr>
                <a:srgbClr val="FFFFFF"/>
              </a:buClr>
              <a:buSzPct val="100000"/>
              <a:buFont typeface="Cousine"/>
              <a:buNone/>
              <a:defRPr sz="2200">
                <a:solidFill>
                  <a:srgbClr val="FFFFFF"/>
                </a:solidFill>
                <a:latin typeface="Cousine"/>
                <a:ea typeface="Cousine"/>
                <a:cs typeface="Cousine"/>
                <a:sym typeface="Cousine"/>
              </a:defRPr>
            </a:lvl1pPr>
            <a:lvl2pPr lvl="1">
              <a:spcBef>
                <a:spcPts val="0"/>
              </a:spcBef>
              <a:buClr>
                <a:srgbClr val="FFFFFF"/>
              </a:buClr>
              <a:buSzPct val="100000"/>
              <a:buFont typeface="Cousine"/>
              <a:buNone/>
              <a:defRPr sz="2200">
                <a:solidFill>
                  <a:srgbClr val="FFFFFF"/>
                </a:solidFill>
                <a:latin typeface="Cousine"/>
                <a:ea typeface="Cousine"/>
                <a:cs typeface="Cousine"/>
                <a:sym typeface="Cousine"/>
              </a:defRPr>
            </a:lvl2pPr>
            <a:lvl3pPr lvl="2">
              <a:spcBef>
                <a:spcPts val="0"/>
              </a:spcBef>
              <a:buClr>
                <a:srgbClr val="FFFFFF"/>
              </a:buClr>
              <a:buSzPct val="100000"/>
              <a:buFont typeface="Cousine"/>
              <a:buNone/>
              <a:defRPr sz="2200">
                <a:solidFill>
                  <a:srgbClr val="FFFFFF"/>
                </a:solidFill>
                <a:latin typeface="Cousine"/>
                <a:ea typeface="Cousine"/>
                <a:cs typeface="Cousine"/>
                <a:sym typeface="Cousine"/>
              </a:defRPr>
            </a:lvl3pPr>
            <a:lvl4pPr lvl="3">
              <a:spcBef>
                <a:spcPts val="0"/>
              </a:spcBef>
              <a:buClr>
                <a:srgbClr val="FFFFFF"/>
              </a:buClr>
              <a:buSzPct val="100000"/>
              <a:buFont typeface="Cousine"/>
              <a:buNone/>
              <a:defRPr sz="2200">
                <a:solidFill>
                  <a:srgbClr val="FFFFFF"/>
                </a:solidFill>
                <a:latin typeface="Cousine"/>
                <a:ea typeface="Cousine"/>
                <a:cs typeface="Cousine"/>
                <a:sym typeface="Cousine"/>
              </a:defRPr>
            </a:lvl4pPr>
            <a:lvl5pPr lvl="4">
              <a:spcBef>
                <a:spcPts val="0"/>
              </a:spcBef>
              <a:buClr>
                <a:srgbClr val="FFFFFF"/>
              </a:buClr>
              <a:buSzPct val="100000"/>
              <a:buFont typeface="Cousine"/>
              <a:buNone/>
              <a:defRPr sz="2200">
                <a:solidFill>
                  <a:srgbClr val="FFFFFF"/>
                </a:solidFill>
                <a:latin typeface="Cousine"/>
                <a:ea typeface="Cousine"/>
                <a:cs typeface="Cousine"/>
                <a:sym typeface="Cousine"/>
              </a:defRPr>
            </a:lvl5pPr>
            <a:lvl6pPr lvl="5">
              <a:spcBef>
                <a:spcPts val="0"/>
              </a:spcBef>
              <a:buClr>
                <a:srgbClr val="FFFFFF"/>
              </a:buClr>
              <a:buSzPct val="100000"/>
              <a:buFont typeface="Cousine"/>
              <a:buNone/>
              <a:defRPr sz="2200">
                <a:solidFill>
                  <a:srgbClr val="FFFFFF"/>
                </a:solidFill>
                <a:latin typeface="Cousine"/>
                <a:ea typeface="Cousine"/>
                <a:cs typeface="Cousine"/>
                <a:sym typeface="Cousine"/>
              </a:defRPr>
            </a:lvl6pPr>
            <a:lvl7pPr lvl="6">
              <a:spcBef>
                <a:spcPts val="0"/>
              </a:spcBef>
              <a:buClr>
                <a:srgbClr val="FFFFFF"/>
              </a:buClr>
              <a:buSzPct val="100000"/>
              <a:buFont typeface="Cousine"/>
              <a:buNone/>
              <a:defRPr sz="2200">
                <a:solidFill>
                  <a:srgbClr val="FFFFFF"/>
                </a:solidFill>
                <a:latin typeface="Cousine"/>
                <a:ea typeface="Cousine"/>
                <a:cs typeface="Cousine"/>
                <a:sym typeface="Cousine"/>
              </a:defRPr>
            </a:lvl7pPr>
            <a:lvl8pPr lvl="7">
              <a:spcBef>
                <a:spcPts val="0"/>
              </a:spcBef>
              <a:buClr>
                <a:srgbClr val="FFFFFF"/>
              </a:buClr>
              <a:buSzPct val="100000"/>
              <a:buFont typeface="Cousine"/>
              <a:buNone/>
              <a:defRPr sz="2200">
                <a:solidFill>
                  <a:srgbClr val="FFFFFF"/>
                </a:solidFill>
                <a:latin typeface="Cousine"/>
                <a:ea typeface="Cousine"/>
                <a:cs typeface="Cousine"/>
                <a:sym typeface="Cousine"/>
              </a:defRPr>
            </a:lvl8pPr>
            <a:lvl9pPr lvl="8">
              <a:spcBef>
                <a:spcPts val="0"/>
              </a:spcBef>
              <a:buClr>
                <a:srgbClr val="FFFFFF"/>
              </a:buClr>
              <a:buSzPct val="100000"/>
              <a:buFont typeface="Cousine"/>
              <a:buNone/>
              <a:defRPr sz="2200">
                <a:solidFill>
                  <a:srgbClr val="FFFFFF"/>
                </a:solidFill>
                <a:latin typeface="Cousine"/>
                <a:ea typeface="Cousine"/>
                <a:cs typeface="Cousine"/>
                <a:sym typeface="Cousine"/>
              </a:defRPr>
            </a:lvl9pPr>
          </a:lstStyle>
          <a:p/>
        </p:txBody>
      </p:sp>
      <p:sp>
        <p:nvSpPr>
          <p:cNvPr id="9" name="Shape 9"/>
          <p:cNvSpPr txBox="1"/>
          <p:nvPr>
            <p:ph idx="1" type="body"/>
          </p:nvPr>
        </p:nvSpPr>
        <p:spPr>
          <a:xfrm>
            <a:off x="457200" y="1500000"/>
            <a:ext cx="8229600" cy="4851900"/>
          </a:xfrm>
          <a:prstGeom prst="rect">
            <a:avLst/>
          </a:prstGeom>
          <a:noFill/>
          <a:ln>
            <a:noFill/>
          </a:ln>
        </p:spPr>
        <p:txBody>
          <a:bodyPr anchorCtr="0" anchor="t" bIns="91425" lIns="91425" rIns="91425" tIns="91425"/>
          <a:lstStyle>
            <a:lvl1pPr lvl="0">
              <a:spcBef>
                <a:spcPts val="600"/>
              </a:spcBef>
              <a:buClr>
                <a:srgbClr val="FFFFFF"/>
              </a:buClr>
              <a:buSzPct val="100000"/>
              <a:buFont typeface="Cousine"/>
              <a:buChar char="▪"/>
              <a:defRPr sz="3000">
                <a:solidFill>
                  <a:srgbClr val="FFFFFF"/>
                </a:solidFill>
                <a:latin typeface="Cousine"/>
                <a:ea typeface="Cousine"/>
                <a:cs typeface="Cousine"/>
                <a:sym typeface="Cousine"/>
              </a:defRPr>
            </a:lvl1pPr>
            <a:lvl2pPr lvl="1">
              <a:spcBef>
                <a:spcPts val="480"/>
              </a:spcBef>
              <a:buClr>
                <a:srgbClr val="FFFFFF"/>
              </a:buClr>
              <a:buSzPct val="100000"/>
              <a:buFont typeface="Cousine"/>
              <a:buChar char="▫"/>
              <a:defRPr sz="2400">
                <a:solidFill>
                  <a:srgbClr val="FFFFFF"/>
                </a:solidFill>
                <a:latin typeface="Cousine"/>
                <a:ea typeface="Cousine"/>
                <a:cs typeface="Cousine"/>
                <a:sym typeface="Cousine"/>
              </a:defRPr>
            </a:lvl2pPr>
            <a:lvl3pPr lvl="2">
              <a:spcBef>
                <a:spcPts val="480"/>
              </a:spcBef>
              <a:buClr>
                <a:srgbClr val="FFFFFF"/>
              </a:buClr>
              <a:buSzPct val="100000"/>
              <a:buFont typeface="Cousine"/>
              <a:defRPr sz="2400">
                <a:solidFill>
                  <a:srgbClr val="FFFFFF"/>
                </a:solidFill>
                <a:latin typeface="Cousine"/>
                <a:ea typeface="Cousine"/>
                <a:cs typeface="Cousine"/>
                <a:sym typeface="Cousine"/>
              </a:defRPr>
            </a:lvl3pPr>
            <a:lvl4pPr lvl="3">
              <a:spcBef>
                <a:spcPts val="360"/>
              </a:spcBef>
              <a:buClr>
                <a:srgbClr val="FFFFFF"/>
              </a:buClr>
              <a:buSzPct val="100000"/>
              <a:buFont typeface="Cousine"/>
              <a:defRPr sz="1800">
                <a:solidFill>
                  <a:srgbClr val="FFFFFF"/>
                </a:solidFill>
                <a:latin typeface="Cousine"/>
                <a:ea typeface="Cousine"/>
                <a:cs typeface="Cousine"/>
                <a:sym typeface="Cousine"/>
              </a:defRPr>
            </a:lvl4pPr>
            <a:lvl5pPr lvl="4">
              <a:spcBef>
                <a:spcPts val="360"/>
              </a:spcBef>
              <a:buClr>
                <a:srgbClr val="FFFFFF"/>
              </a:buClr>
              <a:buSzPct val="100000"/>
              <a:buFont typeface="Cousine"/>
              <a:defRPr sz="1800">
                <a:solidFill>
                  <a:srgbClr val="FFFFFF"/>
                </a:solidFill>
                <a:latin typeface="Cousine"/>
                <a:ea typeface="Cousine"/>
                <a:cs typeface="Cousine"/>
                <a:sym typeface="Cousine"/>
              </a:defRPr>
            </a:lvl5pPr>
            <a:lvl6pPr lvl="5">
              <a:spcBef>
                <a:spcPts val="360"/>
              </a:spcBef>
              <a:buClr>
                <a:srgbClr val="FFFFFF"/>
              </a:buClr>
              <a:buSzPct val="100000"/>
              <a:buFont typeface="Cousine"/>
              <a:defRPr sz="1800">
                <a:solidFill>
                  <a:srgbClr val="FFFFFF"/>
                </a:solidFill>
                <a:latin typeface="Cousine"/>
                <a:ea typeface="Cousine"/>
                <a:cs typeface="Cousine"/>
                <a:sym typeface="Cousine"/>
              </a:defRPr>
            </a:lvl6pPr>
            <a:lvl7pPr lvl="6">
              <a:spcBef>
                <a:spcPts val="360"/>
              </a:spcBef>
              <a:buClr>
                <a:srgbClr val="FFFFFF"/>
              </a:buClr>
              <a:buSzPct val="100000"/>
              <a:buFont typeface="Cousine"/>
              <a:defRPr sz="1800">
                <a:solidFill>
                  <a:srgbClr val="FFFFFF"/>
                </a:solidFill>
                <a:latin typeface="Cousine"/>
                <a:ea typeface="Cousine"/>
                <a:cs typeface="Cousine"/>
                <a:sym typeface="Cousine"/>
              </a:defRPr>
            </a:lvl7pPr>
            <a:lvl8pPr lvl="7">
              <a:spcBef>
                <a:spcPts val="360"/>
              </a:spcBef>
              <a:buClr>
                <a:srgbClr val="FFFFFF"/>
              </a:buClr>
              <a:buSzPct val="100000"/>
              <a:buFont typeface="Cousine"/>
              <a:defRPr sz="1800">
                <a:solidFill>
                  <a:srgbClr val="FFFFFF"/>
                </a:solidFill>
                <a:latin typeface="Cousine"/>
                <a:ea typeface="Cousine"/>
                <a:cs typeface="Cousine"/>
                <a:sym typeface="Cousine"/>
              </a:defRPr>
            </a:lvl8pPr>
            <a:lvl9pPr lvl="8">
              <a:spcBef>
                <a:spcPts val="360"/>
              </a:spcBef>
              <a:buClr>
                <a:srgbClr val="FFFFFF"/>
              </a:buClr>
              <a:buSzPct val="100000"/>
              <a:buFont typeface="Cousine"/>
              <a:defRPr sz="1800">
                <a:solidFill>
                  <a:srgbClr val="FFFFFF"/>
                </a:solidFill>
                <a:latin typeface="Cousine"/>
                <a:ea typeface="Cousine"/>
                <a:cs typeface="Cousine"/>
                <a:sym typeface="Cousine"/>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www.youtube.com/watch?v=I2FaGb8TQXE" TargetMode="Externa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itunes.apple.com/us/app/converter-plus-units-currencies/id370146222?mt=8" TargetMode="External"/><Relationship Id="rId4" Type="http://schemas.openxmlformats.org/officeDocument/2006/relationships/hyperlink" Target="https://itunes.apple.com/us/app/graphncalc83/id744882019?mt=8" TargetMode="External"/><Relationship Id="rId9" Type="http://schemas.openxmlformats.org/officeDocument/2006/relationships/image" Target="../media/image10.jpg"/><Relationship Id="rId5" Type="http://schemas.openxmlformats.org/officeDocument/2006/relationships/hyperlink" Target="https://www.desmos.com/" TargetMode="External"/><Relationship Id="rId6" Type="http://schemas.openxmlformats.org/officeDocument/2006/relationships/hyperlink" Target="https://pixlr.com/editor/" TargetMode="External"/><Relationship Id="rId7" Type="http://schemas.openxmlformats.org/officeDocument/2006/relationships/hyperlink" Target="https://www.explorelearning.com/" TargetMode="External"/><Relationship Id="rId8"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hyperlink" Target="http://www.youtube.com/watch?v=usoFnFg6q9c" TargetMode="External"/><Relationship Id="rId4" Type="http://schemas.openxmlformats.org/officeDocument/2006/relationships/image" Target="../media/image11.jp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Shape 56"/>
          <p:cNvSpPr txBox="1"/>
          <p:nvPr>
            <p:ph type="ctrTitle"/>
          </p:nvPr>
        </p:nvSpPr>
        <p:spPr>
          <a:xfrm>
            <a:off x="914400" y="4279285"/>
            <a:ext cx="7212600" cy="1546500"/>
          </a:xfrm>
          <a:prstGeom prst="rect">
            <a:avLst/>
          </a:prstGeom>
        </p:spPr>
        <p:txBody>
          <a:bodyPr anchorCtr="0" anchor="b" bIns="91425" lIns="91425" rIns="91425" tIns="91425">
            <a:noAutofit/>
          </a:bodyPr>
          <a:lstStyle/>
          <a:p>
            <a:pPr lvl="0">
              <a:spcBef>
                <a:spcPts val="0"/>
              </a:spcBef>
              <a:buClr>
                <a:schemeClr val="dk1"/>
              </a:buClr>
              <a:buSzPct val="25000"/>
              <a:buFont typeface="Arial"/>
              <a:buNone/>
            </a:pPr>
            <a:r>
              <a:rPr lang="en">
                <a:solidFill>
                  <a:schemeClr val="lt1"/>
                </a:solidFill>
                <a:latin typeface="Orbitron"/>
                <a:ea typeface="Orbitron"/>
                <a:cs typeface="Orbitron"/>
                <a:sym typeface="Orbitron"/>
              </a:rPr>
              <a:t>Nerf “Triad X3” Product Test</a:t>
            </a:r>
          </a:p>
          <a:p>
            <a:pPr lvl="0">
              <a:spcBef>
                <a:spcPts val="0"/>
              </a:spcBef>
              <a:buClr>
                <a:schemeClr val="dk1"/>
              </a:buClr>
              <a:buSzPct val="25000"/>
              <a:buFont typeface="Arial"/>
              <a:buNone/>
            </a:pPr>
            <a:r>
              <a:rPr lang="en">
                <a:solidFill>
                  <a:schemeClr val="lt1"/>
                </a:solidFill>
                <a:latin typeface="Orbitron"/>
                <a:ea typeface="Orbitron"/>
                <a:cs typeface="Orbitron"/>
                <a:sym typeface="Orbitron"/>
              </a:rPr>
              <a:t>Jack Zimmer</a:t>
            </a:r>
          </a:p>
        </p:txBody>
      </p:sp>
      <p:pic>
        <p:nvPicPr>
          <p:cNvPr descr="File_000.png" id="57" name="Shape 57"/>
          <p:cNvPicPr preferRelativeResize="0"/>
          <p:nvPr/>
        </p:nvPicPr>
        <p:blipFill>
          <a:blip r:embed="rId3">
            <a:alphaModFix amt="76000"/>
          </a:blip>
          <a:stretch>
            <a:fillRect/>
          </a:stretch>
        </p:blipFill>
        <p:spPr>
          <a:xfrm>
            <a:off x="3267387" y="292724"/>
            <a:ext cx="2609223" cy="26092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Shape 131"/>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lang="en" sz="3000">
                <a:latin typeface="Orbitron"/>
                <a:ea typeface="Orbitron"/>
                <a:cs typeface="Orbitron"/>
                <a:sym typeface="Orbitron"/>
              </a:rPr>
              <a:t>Explore Learning</a:t>
            </a:r>
          </a:p>
        </p:txBody>
      </p:sp>
      <p:sp>
        <p:nvSpPr>
          <p:cNvPr id="132" name="Shape 132"/>
          <p:cNvSpPr txBox="1"/>
          <p:nvPr>
            <p:ph idx="1" type="body"/>
          </p:nvPr>
        </p:nvSpPr>
        <p:spPr>
          <a:xfrm>
            <a:off x="343224" y="1500000"/>
            <a:ext cx="8290800" cy="4851900"/>
          </a:xfrm>
          <a:prstGeom prst="rect">
            <a:avLst/>
          </a:prstGeom>
        </p:spPr>
        <p:txBody>
          <a:bodyPr anchorCtr="0" anchor="t" bIns="91425" lIns="91425" rIns="91425" tIns="91425">
            <a:noAutofit/>
          </a:bodyPr>
          <a:lstStyle/>
          <a:p>
            <a:pPr lvl="0">
              <a:spcBef>
                <a:spcPts val="0"/>
              </a:spcBef>
              <a:buNone/>
            </a:pPr>
            <a:r>
              <a:rPr lang="en" sz="2400">
                <a:latin typeface="Orbitron"/>
                <a:ea typeface="Orbitron"/>
                <a:cs typeface="Orbitron"/>
                <a:sym typeface="Orbitron"/>
              </a:rPr>
              <a:t>After I converted the feet/second into meters per second I was able to go back to the work our class did in explore learning to simulate the nerf gun inside the golf simulation.</a:t>
            </a:r>
          </a:p>
        </p:txBody>
      </p:sp>
      <p:pic>
        <p:nvPicPr>
          <p:cNvPr descr="xplorelrning.PNG" id="133" name="Shape 133"/>
          <p:cNvPicPr preferRelativeResize="0"/>
          <p:nvPr/>
        </p:nvPicPr>
        <p:blipFill>
          <a:blip r:embed="rId3">
            <a:alphaModFix/>
          </a:blip>
          <a:stretch>
            <a:fillRect/>
          </a:stretch>
        </p:blipFill>
        <p:spPr>
          <a:xfrm>
            <a:off x="2278563" y="3291172"/>
            <a:ext cx="4586874" cy="30607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Shape 138"/>
          <p:cNvSpPr txBox="1"/>
          <p:nvPr>
            <p:ph type="title"/>
          </p:nvPr>
        </p:nvSpPr>
        <p:spPr>
          <a:xfrm>
            <a:off x="396000" y="266050"/>
            <a:ext cx="8511000" cy="551400"/>
          </a:xfrm>
          <a:prstGeom prst="rect">
            <a:avLst/>
          </a:prstGeom>
        </p:spPr>
        <p:txBody>
          <a:bodyPr anchorCtr="0" anchor="t" bIns="91425" lIns="91425" rIns="91425" tIns="91425">
            <a:noAutofit/>
          </a:bodyPr>
          <a:lstStyle/>
          <a:p>
            <a:pPr lvl="0" rtl="0">
              <a:spcBef>
                <a:spcPts val="0"/>
              </a:spcBef>
              <a:buNone/>
            </a:pPr>
            <a:r>
              <a:rPr b="1" lang="en" sz="2800" u="sng">
                <a:latin typeface="Orbitron"/>
                <a:ea typeface="Orbitron"/>
                <a:cs typeface="Orbitron"/>
                <a:sym typeface="Orbitron"/>
              </a:rPr>
              <a:t>Calculating Horizontal Position of The Projectile</a:t>
            </a:r>
          </a:p>
        </p:txBody>
      </p:sp>
      <p:sp>
        <p:nvSpPr>
          <p:cNvPr id="139" name="Shape 139"/>
          <p:cNvSpPr txBox="1"/>
          <p:nvPr>
            <p:ph idx="1" type="body"/>
          </p:nvPr>
        </p:nvSpPr>
        <p:spPr>
          <a:xfrm>
            <a:off x="395999" y="1161125"/>
            <a:ext cx="8290800" cy="4851900"/>
          </a:xfrm>
          <a:prstGeom prst="rect">
            <a:avLst/>
          </a:prstGeom>
        </p:spPr>
        <p:txBody>
          <a:bodyPr anchorCtr="0" anchor="t" bIns="91425" lIns="91425" rIns="91425" tIns="91425">
            <a:noAutofit/>
          </a:bodyPr>
          <a:lstStyle/>
          <a:p>
            <a:pPr lvl="0" rtl="0">
              <a:spcBef>
                <a:spcPts val="500"/>
              </a:spcBef>
              <a:buClr>
                <a:schemeClr val="dk1"/>
              </a:buClr>
              <a:buSzPct val="61111"/>
              <a:buFont typeface="Arial"/>
              <a:buNone/>
            </a:pPr>
            <a:r>
              <a:rPr lang="en" sz="1800">
                <a:latin typeface="Orbitron"/>
                <a:ea typeface="Orbitron"/>
                <a:cs typeface="Orbitron"/>
                <a:sym typeface="Orbitron"/>
              </a:rPr>
              <a:t>In order to find the maximum height it took for the projectile to hit the ground from the 45</a:t>
            </a:r>
            <a:r>
              <a:rPr baseline="30000" lang="en" sz="1800">
                <a:latin typeface="Orbitron"/>
                <a:ea typeface="Orbitron"/>
                <a:cs typeface="Orbitron"/>
                <a:sym typeface="Orbitron"/>
              </a:rPr>
              <a:t>o</a:t>
            </a:r>
            <a:r>
              <a:rPr lang="en" sz="1800">
                <a:latin typeface="Orbitron"/>
                <a:ea typeface="Orbitron"/>
                <a:cs typeface="Orbitron"/>
                <a:sym typeface="Orbitron"/>
              </a:rPr>
              <a:t> angle we had to collect the data from the x intercept. Where the function intersected with the x axis was the amount of time in seconds for the bullet to hit the ground. </a:t>
            </a:r>
          </a:p>
          <a:p>
            <a:pPr lvl="0" rtl="0">
              <a:spcBef>
                <a:spcPts val="500"/>
              </a:spcBef>
              <a:buClr>
                <a:schemeClr val="dk1"/>
              </a:buClr>
              <a:buSzPct val="61111"/>
              <a:buFont typeface="Arial"/>
              <a:buNone/>
            </a:pPr>
            <a:r>
              <a:t/>
            </a:r>
            <a:endParaRPr sz="1800">
              <a:latin typeface="Orbitron"/>
              <a:ea typeface="Orbitron"/>
              <a:cs typeface="Orbitron"/>
              <a:sym typeface="Orbitron"/>
            </a:endParaRPr>
          </a:p>
          <a:p>
            <a:pPr lvl="0" rtl="0">
              <a:spcBef>
                <a:spcPts val="500"/>
              </a:spcBef>
              <a:buClr>
                <a:schemeClr val="dk1"/>
              </a:buClr>
              <a:buSzPct val="61111"/>
              <a:buFont typeface="Arial"/>
              <a:buNone/>
            </a:pPr>
            <a:r>
              <a:rPr lang="en" sz="1800">
                <a:latin typeface="Orbitron"/>
                <a:ea typeface="Orbitron"/>
                <a:cs typeface="Orbitron"/>
                <a:sym typeface="Orbitron"/>
              </a:rPr>
              <a:t>Then we had to find V</a:t>
            </a:r>
            <a:r>
              <a:rPr baseline="-25000" lang="en" sz="1800">
                <a:latin typeface="Orbitron"/>
                <a:ea typeface="Orbitron"/>
                <a:cs typeface="Orbitron"/>
                <a:sym typeface="Orbitron"/>
              </a:rPr>
              <a:t>X</a:t>
            </a:r>
            <a:r>
              <a:rPr lang="en" sz="1800">
                <a:latin typeface="Orbitron"/>
                <a:ea typeface="Orbitron"/>
                <a:cs typeface="Orbitron"/>
                <a:sym typeface="Orbitron"/>
              </a:rPr>
              <a:t> by setting it equal to our velocity times cos(45). Once we did this we calculated that V</a:t>
            </a:r>
            <a:r>
              <a:rPr baseline="-25000" lang="en" sz="1800">
                <a:latin typeface="Orbitron"/>
                <a:ea typeface="Orbitron"/>
                <a:cs typeface="Orbitron"/>
                <a:sym typeface="Orbitron"/>
              </a:rPr>
              <a:t>X</a:t>
            </a:r>
            <a:r>
              <a:rPr lang="en" sz="1800">
                <a:latin typeface="Orbitron"/>
                <a:ea typeface="Orbitron"/>
                <a:cs typeface="Orbitron"/>
                <a:sym typeface="Orbitron"/>
              </a:rPr>
              <a:t>=71.2764</a:t>
            </a:r>
          </a:p>
          <a:p>
            <a:pPr lvl="0" rtl="0">
              <a:spcBef>
                <a:spcPts val="500"/>
              </a:spcBef>
              <a:buClr>
                <a:schemeClr val="dk1"/>
              </a:buClr>
              <a:buSzPct val="61111"/>
              <a:buFont typeface="Arial"/>
              <a:buNone/>
            </a:pPr>
            <a:r>
              <a:t/>
            </a:r>
            <a:endParaRPr sz="1800">
              <a:latin typeface="Orbitron"/>
              <a:ea typeface="Orbitron"/>
              <a:cs typeface="Orbitron"/>
              <a:sym typeface="Orbitron"/>
            </a:endParaRPr>
          </a:p>
          <a:p>
            <a:pPr lvl="0" rtl="0">
              <a:spcBef>
                <a:spcPts val="500"/>
              </a:spcBef>
              <a:buClr>
                <a:schemeClr val="dk1"/>
              </a:buClr>
              <a:buSzPct val="61111"/>
              <a:buFont typeface="Arial"/>
              <a:buNone/>
            </a:pPr>
            <a:r>
              <a:rPr lang="en" sz="1800">
                <a:latin typeface="Orbitron"/>
                <a:ea typeface="Orbitron"/>
                <a:cs typeface="Orbitron"/>
                <a:sym typeface="Orbitron"/>
              </a:rPr>
              <a:t>Once we found V</a:t>
            </a:r>
            <a:r>
              <a:rPr baseline="-25000" lang="en" sz="1800">
                <a:latin typeface="Orbitron"/>
                <a:ea typeface="Orbitron"/>
                <a:cs typeface="Orbitron"/>
                <a:sym typeface="Orbitron"/>
              </a:rPr>
              <a:t>X</a:t>
            </a:r>
            <a:r>
              <a:rPr lang="en" sz="1800">
                <a:latin typeface="Orbitron"/>
                <a:ea typeface="Orbitron"/>
                <a:cs typeface="Orbitron"/>
                <a:sym typeface="Orbitron"/>
              </a:rPr>
              <a:t> we had to input the solution into the formula x(t)=V</a:t>
            </a:r>
            <a:r>
              <a:rPr baseline="-25000" lang="en" sz="1800">
                <a:latin typeface="Orbitron"/>
                <a:ea typeface="Orbitron"/>
                <a:cs typeface="Orbitron"/>
                <a:sym typeface="Orbitron"/>
              </a:rPr>
              <a:t>X</a:t>
            </a:r>
            <a:r>
              <a:rPr lang="en" sz="1800">
                <a:latin typeface="Orbitron"/>
                <a:ea typeface="Orbitron"/>
                <a:cs typeface="Orbitron"/>
                <a:sym typeface="Orbitron"/>
              </a:rPr>
              <a:t> * t . T stood for the time the bullet was in the air at the 45</a:t>
            </a:r>
            <a:r>
              <a:rPr baseline="30000" lang="en" sz="1800">
                <a:latin typeface="Orbitron"/>
                <a:ea typeface="Orbitron"/>
                <a:cs typeface="Orbitron"/>
                <a:sym typeface="Orbitron"/>
              </a:rPr>
              <a:t>O</a:t>
            </a:r>
            <a:r>
              <a:rPr lang="en" sz="1800">
                <a:latin typeface="Orbitron"/>
                <a:ea typeface="Orbitron"/>
                <a:cs typeface="Orbitron"/>
                <a:sym typeface="Orbitron"/>
              </a:rPr>
              <a:t> angle. Then all we had to do to find the horizontal position of the projectile was to multiply the time the bullet took to hit the ground by V</a:t>
            </a:r>
            <a:r>
              <a:rPr baseline="-25000" lang="en" sz="1800">
                <a:latin typeface="Orbitron"/>
                <a:ea typeface="Orbitron"/>
                <a:cs typeface="Orbitron"/>
                <a:sym typeface="Orbitron"/>
              </a:rPr>
              <a:t>X</a:t>
            </a:r>
            <a:r>
              <a:rPr lang="en" sz="1800">
                <a:latin typeface="Orbitron"/>
                <a:ea typeface="Orbitron"/>
                <a:cs typeface="Orbitron"/>
                <a:sym typeface="Orbitron"/>
              </a:rPr>
              <a:t>.  After Doing this I calculated that the maximum distance, or X(T) was equal to 320.174 feet.</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Shape 144"/>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b="1" lang="en" sz="3000">
                <a:latin typeface="Orbitron"/>
                <a:ea typeface="Orbitron"/>
                <a:cs typeface="Orbitron"/>
                <a:sym typeface="Orbitron"/>
              </a:rPr>
              <a:t>Different Variables</a:t>
            </a:r>
          </a:p>
        </p:txBody>
      </p:sp>
      <p:sp>
        <p:nvSpPr>
          <p:cNvPr id="145" name="Shape 145"/>
          <p:cNvSpPr txBox="1"/>
          <p:nvPr>
            <p:ph idx="1" type="body"/>
          </p:nvPr>
        </p:nvSpPr>
        <p:spPr>
          <a:xfrm>
            <a:off x="343224" y="1500000"/>
            <a:ext cx="4159200" cy="4851900"/>
          </a:xfrm>
          <a:prstGeom prst="rect">
            <a:avLst/>
          </a:prstGeom>
        </p:spPr>
        <p:txBody>
          <a:bodyPr anchorCtr="0" anchor="t" bIns="91425" lIns="91425" rIns="91425" tIns="91425">
            <a:noAutofit/>
          </a:bodyPr>
          <a:lstStyle/>
          <a:p>
            <a:pPr lvl="0">
              <a:spcBef>
                <a:spcPts val="0"/>
              </a:spcBef>
              <a:buNone/>
            </a:pPr>
            <a:r>
              <a:rPr b="1" lang="en">
                <a:latin typeface="Orbitron"/>
                <a:ea typeface="Orbitron"/>
                <a:cs typeface="Orbitron"/>
                <a:sym typeface="Orbitron"/>
              </a:rPr>
              <a:t>Independant</a:t>
            </a:r>
          </a:p>
          <a:p>
            <a:pPr indent="-381000" lvl="0" marL="457200" rtl="0">
              <a:spcBef>
                <a:spcPts val="0"/>
              </a:spcBef>
              <a:buSzPct val="100000"/>
              <a:buFont typeface="Orbitron"/>
            </a:pPr>
            <a:r>
              <a:rPr lang="en" sz="2400">
                <a:latin typeface="Orbitron"/>
                <a:ea typeface="Orbitron"/>
                <a:cs typeface="Orbitron"/>
                <a:sym typeface="Orbitron"/>
              </a:rPr>
              <a:t>Height of the muzzle to the ground</a:t>
            </a:r>
          </a:p>
          <a:p>
            <a:pPr indent="-381000" lvl="0" marL="457200" rtl="0">
              <a:spcBef>
                <a:spcPts val="0"/>
              </a:spcBef>
              <a:buSzPct val="100000"/>
              <a:buFont typeface="Orbitron"/>
            </a:pPr>
            <a:r>
              <a:rPr lang="en" sz="2400">
                <a:latin typeface="Orbitron"/>
                <a:ea typeface="Orbitron"/>
                <a:cs typeface="Orbitron"/>
                <a:sym typeface="Orbitron"/>
              </a:rPr>
              <a:t>Type of gun used</a:t>
            </a:r>
          </a:p>
          <a:p>
            <a:pPr indent="-381000" lvl="0" marL="457200" rtl="0">
              <a:spcBef>
                <a:spcPts val="0"/>
              </a:spcBef>
              <a:buSzPct val="100000"/>
              <a:buFont typeface="Orbitron"/>
            </a:pPr>
            <a:r>
              <a:rPr lang="en" sz="2400">
                <a:latin typeface="Orbitron"/>
                <a:ea typeface="Orbitron"/>
                <a:cs typeface="Orbitron"/>
                <a:sym typeface="Orbitron"/>
              </a:rPr>
              <a:t>The angle the weapon is fired</a:t>
            </a:r>
          </a:p>
          <a:p>
            <a:pPr indent="-381000" lvl="0" marL="457200" rtl="0">
              <a:spcBef>
                <a:spcPts val="0"/>
              </a:spcBef>
              <a:buSzPct val="100000"/>
              <a:buFont typeface="Orbitron"/>
            </a:pPr>
            <a:r>
              <a:rPr lang="en" sz="2400">
                <a:latin typeface="Orbitron"/>
                <a:ea typeface="Orbitron"/>
                <a:cs typeface="Orbitron"/>
                <a:sym typeface="Orbitron"/>
              </a:rPr>
              <a:t>Wind</a:t>
            </a:r>
          </a:p>
          <a:p>
            <a:pPr indent="-381000" lvl="0" marL="457200">
              <a:spcBef>
                <a:spcPts val="0"/>
              </a:spcBef>
              <a:buSzPct val="100000"/>
              <a:buFont typeface="Orbitron"/>
            </a:pPr>
            <a:r>
              <a:rPr lang="en" sz="2400">
                <a:latin typeface="Orbitron"/>
                <a:ea typeface="Orbitron"/>
                <a:cs typeface="Orbitron"/>
                <a:sym typeface="Orbitron"/>
              </a:rPr>
              <a:t>Whether or not we tested the gun in a vacuum</a:t>
            </a:r>
          </a:p>
        </p:txBody>
      </p:sp>
      <p:sp>
        <p:nvSpPr>
          <p:cNvPr id="146" name="Shape 146"/>
          <p:cNvSpPr txBox="1"/>
          <p:nvPr>
            <p:ph idx="1" type="body"/>
          </p:nvPr>
        </p:nvSpPr>
        <p:spPr>
          <a:xfrm>
            <a:off x="4649449" y="1500000"/>
            <a:ext cx="4159199" cy="4851900"/>
          </a:xfrm>
          <a:prstGeom prst="rect">
            <a:avLst/>
          </a:prstGeom>
        </p:spPr>
        <p:txBody>
          <a:bodyPr anchorCtr="0" anchor="t" bIns="91425" lIns="91425" rIns="91425" tIns="91425">
            <a:noAutofit/>
          </a:bodyPr>
          <a:lstStyle/>
          <a:p>
            <a:pPr lvl="0">
              <a:spcBef>
                <a:spcPts val="0"/>
              </a:spcBef>
              <a:buNone/>
            </a:pPr>
            <a:r>
              <a:rPr b="1" lang="en">
                <a:latin typeface="Orbitron"/>
                <a:ea typeface="Orbitron"/>
                <a:cs typeface="Orbitron"/>
                <a:sym typeface="Orbitron"/>
              </a:rPr>
              <a:t>Dependant</a:t>
            </a:r>
          </a:p>
          <a:p>
            <a:pPr indent="-381000" lvl="0" marL="457200" rtl="0">
              <a:spcBef>
                <a:spcPts val="0"/>
              </a:spcBef>
              <a:buSzPct val="100000"/>
              <a:buFont typeface="Orbitron"/>
            </a:pPr>
            <a:r>
              <a:rPr lang="en" sz="2400">
                <a:latin typeface="Orbitron"/>
                <a:ea typeface="Orbitron"/>
                <a:cs typeface="Orbitron"/>
                <a:sym typeface="Orbitron"/>
              </a:rPr>
              <a:t>Distance the dart fires</a:t>
            </a:r>
          </a:p>
          <a:p>
            <a:pPr indent="-381000" lvl="0" marL="457200" rtl="0">
              <a:spcBef>
                <a:spcPts val="0"/>
              </a:spcBef>
              <a:buSzPct val="100000"/>
              <a:buFont typeface="Orbitron"/>
            </a:pPr>
            <a:r>
              <a:rPr lang="en" sz="2400">
                <a:latin typeface="Orbitron"/>
                <a:ea typeface="Orbitron"/>
                <a:cs typeface="Orbitron"/>
                <a:sym typeface="Orbitron"/>
              </a:rPr>
              <a:t>Maximum Height</a:t>
            </a:r>
          </a:p>
          <a:p>
            <a:pPr indent="-381000" lvl="0" marL="457200" rtl="0">
              <a:spcBef>
                <a:spcPts val="0"/>
              </a:spcBef>
              <a:buSzPct val="100000"/>
              <a:buFont typeface="Orbitron"/>
            </a:pPr>
            <a:r>
              <a:rPr lang="en" sz="2400">
                <a:latin typeface="Orbitron"/>
                <a:ea typeface="Orbitron"/>
                <a:cs typeface="Orbitron"/>
                <a:sym typeface="Orbitron"/>
              </a:rPr>
              <a:t>Time the dart is in the air</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Shape 151"/>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b="1" lang="en" sz="3000">
                <a:latin typeface="Orbitron"/>
                <a:ea typeface="Orbitron"/>
                <a:cs typeface="Orbitron"/>
                <a:sym typeface="Orbitron"/>
              </a:rPr>
              <a:t>Testing Location</a:t>
            </a:r>
          </a:p>
        </p:txBody>
      </p:sp>
      <p:sp>
        <p:nvSpPr>
          <p:cNvPr id="152" name="Shape 152"/>
          <p:cNvSpPr txBox="1"/>
          <p:nvPr>
            <p:ph idx="1" type="body"/>
          </p:nvPr>
        </p:nvSpPr>
        <p:spPr>
          <a:xfrm>
            <a:off x="373725" y="1040400"/>
            <a:ext cx="8290800" cy="2517900"/>
          </a:xfrm>
          <a:prstGeom prst="rect">
            <a:avLst/>
          </a:prstGeom>
        </p:spPr>
        <p:txBody>
          <a:bodyPr anchorCtr="0" anchor="t" bIns="91425" lIns="91425" rIns="91425" tIns="91425">
            <a:noAutofit/>
          </a:bodyPr>
          <a:lstStyle/>
          <a:p>
            <a:pPr lvl="0">
              <a:spcBef>
                <a:spcPts val="0"/>
              </a:spcBef>
              <a:buNone/>
            </a:pPr>
            <a:r>
              <a:rPr lang="en" sz="1800">
                <a:latin typeface="Orbitron"/>
                <a:ea typeface="Orbitron"/>
                <a:cs typeface="Orbitron"/>
                <a:sym typeface="Orbitron"/>
              </a:rPr>
              <a:t>We needed to find a testing location that was just above the maximum height that the gun could shoot. We had originally planned to test fire in the gym because there would be no wind indoors and would have enough distance for our guns to shoot. Although, we did not expect that the bullet could exced the height of the ceiling so in order to compromise on a location, we went outside in a strip of land between the buildings. This allowed us to have less variables acting on the bullet, like wind and the confines of a building.</a:t>
            </a:r>
          </a:p>
        </p:txBody>
      </p:sp>
      <p:pic>
        <p:nvPicPr>
          <p:cNvPr descr="Screen Shot 2016-06-06 at 10.30.05 AM.png" id="153" name="Shape 153"/>
          <p:cNvPicPr preferRelativeResize="0"/>
          <p:nvPr/>
        </p:nvPicPr>
        <p:blipFill rotWithShape="1">
          <a:blip r:embed="rId3">
            <a:alphaModFix/>
          </a:blip>
          <a:srcRect b="22384" l="0" r="0" t="0"/>
          <a:stretch/>
        </p:blipFill>
        <p:spPr>
          <a:xfrm>
            <a:off x="1541425" y="3771675"/>
            <a:ext cx="6548899" cy="2765274"/>
          </a:xfrm>
          <a:prstGeom prst="rect">
            <a:avLst/>
          </a:prstGeom>
          <a:noFill/>
          <a:ln>
            <a:noFill/>
          </a:ln>
        </p:spPr>
      </p:pic>
      <p:sp>
        <p:nvSpPr>
          <p:cNvPr id="154" name="Shape 154"/>
          <p:cNvSpPr txBox="1"/>
          <p:nvPr/>
        </p:nvSpPr>
        <p:spPr>
          <a:xfrm>
            <a:off x="4808975" y="3456875"/>
            <a:ext cx="13800" cy="13104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155" name="Shape 155"/>
          <p:cNvSpPr/>
          <p:nvPr/>
        </p:nvSpPr>
        <p:spPr>
          <a:xfrm>
            <a:off x="3002453" y="4979875"/>
            <a:ext cx="198303" cy="348871"/>
          </a:xfrm>
          <a:custGeom>
            <a:pathLst>
              <a:path extrusionOk="0" h="15963" w="6741">
                <a:moveTo>
                  <a:pt x="3431" y="439"/>
                </a:moveTo>
                <a:lnTo>
                  <a:pt x="3577" y="488"/>
                </a:lnTo>
                <a:lnTo>
                  <a:pt x="3748" y="536"/>
                </a:lnTo>
                <a:lnTo>
                  <a:pt x="3699" y="609"/>
                </a:lnTo>
                <a:lnTo>
                  <a:pt x="3699" y="682"/>
                </a:lnTo>
                <a:lnTo>
                  <a:pt x="3723" y="731"/>
                </a:lnTo>
                <a:lnTo>
                  <a:pt x="3748" y="755"/>
                </a:lnTo>
                <a:lnTo>
                  <a:pt x="3845" y="780"/>
                </a:lnTo>
                <a:lnTo>
                  <a:pt x="3918" y="780"/>
                </a:lnTo>
                <a:lnTo>
                  <a:pt x="3991" y="755"/>
                </a:lnTo>
                <a:lnTo>
                  <a:pt x="4088" y="731"/>
                </a:lnTo>
                <a:lnTo>
                  <a:pt x="4161" y="780"/>
                </a:lnTo>
                <a:lnTo>
                  <a:pt x="4088" y="828"/>
                </a:lnTo>
                <a:lnTo>
                  <a:pt x="4040" y="853"/>
                </a:lnTo>
                <a:lnTo>
                  <a:pt x="4015" y="926"/>
                </a:lnTo>
                <a:lnTo>
                  <a:pt x="3991" y="974"/>
                </a:lnTo>
                <a:lnTo>
                  <a:pt x="3967" y="1047"/>
                </a:lnTo>
                <a:lnTo>
                  <a:pt x="3991" y="1072"/>
                </a:lnTo>
                <a:lnTo>
                  <a:pt x="4015" y="1096"/>
                </a:lnTo>
                <a:lnTo>
                  <a:pt x="4137" y="1096"/>
                </a:lnTo>
                <a:lnTo>
                  <a:pt x="4259" y="1072"/>
                </a:lnTo>
                <a:lnTo>
                  <a:pt x="4429" y="999"/>
                </a:lnTo>
                <a:lnTo>
                  <a:pt x="4502" y="1096"/>
                </a:lnTo>
                <a:lnTo>
                  <a:pt x="4332" y="1193"/>
                </a:lnTo>
                <a:lnTo>
                  <a:pt x="4186" y="1291"/>
                </a:lnTo>
                <a:lnTo>
                  <a:pt x="4137" y="1339"/>
                </a:lnTo>
                <a:lnTo>
                  <a:pt x="4113" y="1388"/>
                </a:lnTo>
                <a:lnTo>
                  <a:pt x="4113" y="1412"/>
                </a:lnTo>
                <a:lnTo>
                  <a:pt x="4113" y="1436"/>
                </a:lnTo>
                <a:lnTo>
                  <a:pt x="4210" y="1485"/>
                </a:lnTo>
                <a:lnTo>
                  <a:pt x="4307" y="1485"/>
                </a:lnTo>
                <a:lnTo>
                  <a:pt x="4405" y="1461"/>
                </a:lnTo>
                <a:lnTo>
                  <a:pt x="4551" y="1436"/>
                </a:lnTo>
                <a:lnTo>
                  <a:pt x="4672" y="1364"/>
                </a:lnTo>
                <a:lnTo>
                  <a:pt x="4745" y="1509"/>
                </a:lnTo>
                <a:lnTo>
                  <a:pt x="4429" y="1582"/>
                </a:lnTo>
                <a:lnTo>
                  <a:pt x="4332" y="1631"/>
                </a:lnTo>
                <a:lnTo>
                  <a:pt x="4210" y="1680"/>
                </a:lnTo>
                <a:lnTo>
                  <a:pt x="4113" y="1753"/>
                </a:lnTo>
                <a:lnTo>
                  <a:pt x="4040" y="1826"/>
                </a:lnTo>
                <a:lnTo>
                  <a:pt x="4040" y="1874"/>
                </a:lnTo>
                <a:lnTo>
                  <a:pt x="4064" y="1899"/>
                </a:lnTo>
                <a:lnTo>
                  <a:pt x="4283" y="1899"/>
                </a:lnTo>
                <a:lnTo>
                  <a:pt x="4502" y="1850"/>
                </a:lnTo>
                <a:lnTo>
                  <a:pt x="4818" y="1801"/>
                </a:lnTo>
                <a:lnTo>
                  <a:pt x="4818" y="1947"/>
                </a:lnTo>
                <a:lnTo>
                  <a:pt x="4794" y="2093"/>
                </a:lnTo>
                <a:lnTo>
                  <a:pt x="4794" y="2118"/>
                </a:lnTo>
                <a:lnTo>
                  <a:pt x="4770" y="2118"/>
                </a:lnTo>
                <a:lnTo>
                  <a:pt x="4502" y="2166"/>
                </a:lnTo>
                <a:lnTo>
                  <a:pt x="4234" y="2264"/>
                </a:lnTo>
                <a:lnTo>
                  <a:pt x="4015" y="2312"/>
                </a:lnTo>
                <a:lnTo>
                  <a:pt x="3894" y="2361"/>
                </a:lnTo>
                <a:lnTo>
                  <a:pt x="3796" y="2410"/>
                </a:lnTo>
                <a:lnTo>
                  <a:pt x="3796" y="2434"/>
                </a:lnTo>
                <a:lnTo>
                  <a:pt x="3796" y="2483"/>
                </a:lnTo>
                <a:lnTo>
                  <a:pt x="3821" y="2531"/>
                </a:lnTo>
                <a:lnTo>
                  <a:pt x="3894" y="2580"/>
                </a:lnTo>
                <a:lnTo>
                  <a:pt x="3991" y="2604"/>
                </a:lnTo>
                <a:lnTo>
                  <a:pt x="4210" y="2604"/>
                </a:lnTo>
                <a:lnTo>
                  <a:pt x="4453" y="2580"/>
                </a:lnTo>
                <a:lnTo>
                  <a:pt x="4672" y="2507"/>
                </a:lnTo>
                <a:lnTo>
                  <a:pt x="4672" y="2507"/>
                </a:lnTo>
                <a:lnTo>
                  <a:pt x="4526" y="2750"/>
                </a:lnTo>
                <a:lnTo>
                  <a:pt x="4283" y="2750"/>
                </a:lnTo>
                <a:lnTo>
                  <a:pt x="4064" y="2775"/>
                </a:lnTo>
                <a:lnTo>
                  <a:pt x="3845" y="2823"/>
                </a:lnTo>
                <a:lnTo>
                  <a:pt x="3723" y="2848"/>
                </a:lnTo>
                <a:lnTo>
                  <a:pt x="3626" y="2896"/>
                </a:lnTo>
                <a:lnTo>
                  <a:pt x="3626" y="2921"/>
                </a:lnTo>
                <a:lnTo>
                  <a:pt x="3602" y="2969"/>
                </a:lnTo>
                <a:lnTo>
                  <a:pt x="3626" y="2994"/>
                </a:lnTo>
                <a:lnTo>
                  <a:pt x="3650" y="2994"/>
                </a:lnTo>
                <a:lnTo>
                  <a:pt x="3918" y="3091"/>
                </a:lnTo>
                <a:lnTo>
                  <a:pt x="4064" y="3115"/>
                </a:lnTo>
                <a:lnTo>
                  <a:pt x="4234" y="3115"/>
                </a:lnTo>
                <a:lnTo>
                  <a:pt x="4040" y="3286"/>
                </a:lnTo>
                <a:lnTo>
                  <a:pt x="3869" y="3213"/>
                </a:lnTo>
                <a:lnTo>
                  <a:pt x="3675" y="3188"/>
                </a:lnTo>
                <a:lnTo>
                  <a:pt x="3504" y="3213"/>
                </a:lnTo>
                <a:lnTo>
                  <a:pt x="3407" y="3237"/>
                </a:lnTo>
                <a:lnTo>
                  <a:pt x="3358" y="3286"/>
                </a:lnTo>
                <a:lnTo>
                  <a:pt x="3334" y="3310"/>
                </a:lnTo>
                <a:lnTo>
                  <a:pt x="3334" y="3334"/>
                </a:lnTo>
                <a:lnTo>
                  <a:pt x="3358" y="3407"/>
                </a:lnTo>
                <a:lnTo>
                  <a:pt x="3480" y="3456"/>
                </a:lnTo>
                <a:lnTo>
                  <a:pt x="3602" y="3480"/>
                </a:lnTo>
                <a:lnTo>
                  <a:pt x="3383" y="3480"/>
                </a:lnTo>
                <a:lnTo>
                  <a:pt x="3139" y="3456"/>
                </a:lnTo>
                <a:lnTo>
                  <a:pt x="2920" y="3383"/>
                </a:lnTo>
                <a:lnTo>
                  <a:pt x="2701" y="3261"/>
                </a:lnTo>
                <a:lnTo>
                  <a:pt x="2507" y="3115"/>
                </a:lnTo>
                <a:lnTo>
                  <a:pt x="2337" y="2945"/>
                </a:lnTo>
                <a:lnTo>
                  <a:pt x="2191" y="2750"/>
                </a:lnTo>
                <a:lnTo>
                  <a:pt x="2093" y="2531"/>
                </a:lnTo>
                <a:lnTo>
                  <a:pt x="2020" y="2288"/>
                </a:lnTo>
                <a:lnTo>
                  <a:pt x="1996" y="2069"/>
                </a:lnTo>
                <a:lnTo>
                  <a:pt x="1972" y="1826"/>
                </a:lnTo>
                <a:lnTo>
                  <a:pt x="2020" y="1582"/>
                </a:lnTo>
                <a:lnTo>
                  <a:pt x="2069" y="1364"/>
                </a:lnTo>
                <a:lnTo>
                  <a:pt x="2191" y="1169"/>
                </a:lnTo>
                <a:lnTo>
                  <a:pt x="2312" y="974"/>
                </a:lnTo>
                <a:lnTo>
                  <a:pt x="2483" y="828"/>
                </a:lnTo>
                <a:lnTo>
                  <a:pt x="2653" y="731"/>
                </a:lnTo>
                <a:lnTo>
                  <a:pt x="2799" y="658"/>
                </a:lnTo>
                <a:lnTo>
                  <a:pt x="2896" y="682"/>
                </a:lnTo>
                <a:lnTo>
                  <a:pt x="2969" y="682"/>
                </a:lnTo>
                <a:lnTo>
                  <a:pt x="3042" y="658"/>
                </a:lnTo>
                <a:lnTo>
                  <a:pt x="3115" y="561"/>
                </a:lnTo>
                <a:lnTo>
                  <a:pt x="3261" y="512"/>
                </a:lnTo>
                <a:lnTo>
                  <a:pt x="3431" y="439"/>
                </a:lnTo>
                <a:close/>
                <a:moveTo>
                  <a:pt x="3869" y="4454"/>
                </a:moveTo>
                <a:lnTo>
                  <a:pt x="4137" y="4478"/>
                </a:lnTo>
                <a:lnTo>
                  <a:pt x="4040" y="4575"/>
                </a:lnTo>
                <a:lnTo>
                  <a:pt x="4015" y="4624"/>
                </a:lnTo>
                <a:lnTo>
                  <a:pt x="4015" y="4673"/>
                </a:lnTo>
                <a:lnTo>
                  <a:pt x="4064" y="4721"/>
                </a:lnTo>
                <a:lnTo>
                  <a:pt x="4113" y="4770"/>
                </a:lnTo>
                <a:lnTo>
                  <a:pt x="4186" y="4770"/>
                </a:lnTo>
                <a:lnTo>
                  <a:pt x="4429" y="4697"/>
                </a:lnTo>
                <a:lnTo>
                  <a:pt x="4672" y="4624"/>
                </a:lnTo>
                <a:lnTo>
                  <a:pt x="4745" y="4600"/>
                </a:lnTo>
                <a:lnTo>
                  <a:pt x="4867" y="4648"/>
                </a:lnTo>
                <a:lnTo>
                  <a:pt x="4745" y="4673"/>
                </a:lnTo>
                <a:lnTo>
                  <a:pt x="4648" y="4721"/>
                </a:lnTo>
                <a:lnTo>
                  <a:pt x="4526" y="4770"/>
                </a:lnTo>
                <a:lnTo>
                  <a:pt x="4478" y="4867"/>
                </a:lnTo>
                <a:lnTo>
                  <a:pt x="4453" y="4940"/>
                </a:lnTo>
                <a:lnTo>
                  <a:pt x="4478" y="4965"/>
                </a:lnTo>
                <a:lnTo>
                  <a:pt x="4502" y="4965"/>
                </a:lnTo>
                <a:lnTo>
                  <a:pt x="4624" y="4989"/>
                </a:lnTo>
                <a:lnTo>
                  <a:pt x="4770" y="4965"/>
                </a:lnTo>
                <a:lnTo>
                  <a:pt x="5013" y="4940"/>
                </a:lnTo>
                <a:lnTo>
                  <a:pt x="5183" y="4940"/>
                </a:lnTo>
                <a:lnTo>
                  <a:pt x="5329" y="4916"/>
                </a:lnTo>
                <a:lnTo>
                  <a:pt x="5378" y="4965"/>
                </a:lnTo>
                <a:lnTo>
                  <a:pt x="5232" y="4989"/>
                </a:lnTo>
                <a:lnTo>
                  <a:pt x="5110" y="5038"/>
                </a:lnTo>
                <a:lnTo>
                  <a:pt x="5013" y="5111"/>
                </a:lnTo>
                <a:lnTo>
                  <a:pt x="4964" y="5232"/>
                </a:lnTo>
                <a:lnTo>
                  <a:pt x="4964" y="5281"/>
                </a:lnTo>
                <a:lnTo>
                  <a:pt x="4989" y="5305"/>
                </a:lnTo>
                <a:lnTo>
                  <a:pt x="5086" y="5354"/>
                </a:lnTo>
                <a:lnTo>
                  <a:pt x="5159" y="5354"/>
                </a:lnTo>
                <a:lnTo>
                  <a:pt x="5354" y="5330"/>
                </a:lnTo>
                <a:lnTo>
                  <a:pt x="5694" y="5330"/>
                </a:lnTo>
                <a:lnTo>
                  <a:pt x="5792" y="5476"/>
                </a:lnTo>
                <a:lnTo>
                  <a:pt x="5621" y="5524"/>
                </a:lnTo>
                <a:lnTo>
                  <a:pt x="5475" y="5597"/>
                </a:lnTo>
                <a:lnTo>
                  <a:pt x="5451" y="5622"/>
                </a:lnTo>
                <a:lnTo>
                  <a:pt x="5475" y="5646"/>
                </a:lnTo>
                <a:lnTo>
                  <a:pt x="5548" y="5695"/>
                </a:lnTo>
                <a:lnTo>
                  <a:pt x="5646" y="5719"/>
                </a:lnTo>
                <a:lnTo>
                  <a:pt x="5816" y="5743"/>
                </a:lnTo>
                <a:lnTo>
                  <a:pt x="5938" y="5743"/>
                </a:lnTo>
                <a:lnTo>
                  <a:pt x="6011" y="5914"/>
                </a:lnTo>
                <a:lnTo>
                  <a:pt x="5840" y="5962"/>
                </a:lnTo>
                <a:lnTo>
                  <a:pt x="5767" y="5987"/>
                </a:lnTo>
                <a:lnTo>
                  <a:pt x="5719" y="6035"/>
                </a:lnTo>
                <a:lnTo>
                  <a:pt x="5694" y="6084"/>
                </a:lnTo>
                <a:lnTo>
                  <a:pt x="5719" y="6108"/>
                </a:lnTo>
                <a:lnTo>
                  <a:pt x="5913" y="6157"/>
                </a:lnTo>
                <a:lnTo>
                  <a:pt x="6108" y="6181"/>
                </a:lnTo>
                <a:lnTo>
                  <a:pt x="6157" y="6400"/>
                </a:lnTo>
                <a:lnTo>
                  <a:pt x="6084" y="6400"/>
                </a:lnTo>
                <a:lnTo>
                  <a:pt x="5938" y="6425"/>
                </a:lnTo>
                <a:lnTo>
                  <a:pt x="5889" y="6473"/>
                </a:lnTo>
                <a:lnTo>
                  <a:pt x="5816" y="6522"/>
                </a:lnTo>
                <a:lnTo>
                  <a:pt x="5816" y="6546"/>
                </a:lnTo>
                <a:lnTo>
                  <a:pt x="5816" y="6595"/>
                </a:lnTo>
                <a:lnTo>
                  <a:pt x="5840" y="6644"/>
                </a:lnTo>
                <a:lnTo>
                  <a:pt x="5889" y="6692"/>
                </a:lnTo>
                <a:lnTo>
                  <a:pt x="5962" y="6717"/>
                </a:lnTo>
                <a:lnTo>
                  <a:pt x="6084" y="6717"/>
                </a:lnTo>
                <a:lnTo>
                  <a:pt x="6230" y="6692"/>
                </a:lnTo>
                <a:lnTo>
                  <a:pt x="6278" y="6887"/>
                </a:lnTo>
                <a:lnTo>
                  <a:pt x="6059" y="6887"/>
                </a:lnTo>
                <a:lnTo>
                  <a:pt x="6035" y="6911"/>
                </a:lnTo>
                <a:lnTo>
                  <a:pt x="6011" y="6936"/>
                </a:lnTo>
                <a:lnTo>
                  <a:pt x="6011" y="6984"/>
                </a:lnTo>
                <a:lnTo>
                  <a:pt x="6035" y="7033"/>
                </a:lnTo>
                <a:lnTo>
                  <a:pt x="6084" y="7082"/>
                </a:lnTo>
                <a:lnTo>
                  <a:pt x="6157" y="7106"/>
                </a:lnTo>
                <a:lnTo>
                  <a:pt x="6303" y="7130"/>
                </a:lnTo>
                <a:lnTo>
                  <a:pt x="6327" y="7301"/>
                </a:lnTo>
                <a:lnTo>
                  <a:pt x="6157" y="7301"/>
                </a:lnTo>
                <a:lnTo>
                  <a:pt x="6084" y="7325"/>
                </a:lnTo>
                <a:lnTo>
                  <a:pt x="6035" y="7374"/>
                </a:lnTo>
                <a:lnTo>
                  <a:pt x="6011" y="7447"/>
                </a:lnTo>
                <a:lnTo>
                  <a:pt x="6011" y="7471"/>
                </a:lnTo>
                <a:lnTo>
                  <a:pt x="6035" y="7520"/>
                </a:lnTo>
                <a:lnTo>
                  <a:pt x="6084" y="7544"/>
                </a:lnTo>
                <a:lnTo>
                  <a:pt x="6132" y="7568"/>
                </a:lnTo>
                <a:lnTo>
                  <a:pt x="6254" y="7593"/>
                </a:lnTo>
                <a:lnTo>
                  <a:pt x="6351" y="7617"/>
                </a:lnTo>
                <a:lnTo>
                  <a:pt x="6351" y="7739"/>
                </a:lnTo>
                <a:lnTo>
                  <a:pt x="6157" y="7739"/>
                </a:lnTo>
                <a:lnTo>
                  <a:pt x="6132" y="7763"/>
                </a:lnTo>
                <a:lnTo>
                  <a:pt x="6084" y="7787"/>
                </a:lnTo>
                <a:lnTo>
                  <a:pt x="6059" y="7860"/>
                </a:lnTo>
                <a:lnTo>
                  <a:pt x="6059" y="7885"/>
                </a:lnTo>
                <a:lnTo>
                  <a:pt x="6059" y="7909"/>
                </a:lnTo>
                <a:lnTo>
                  <a:pt x="6132" y="7982"/>
                </a:lnTo>
                <a:lnTo>
                  <a:pt x="6230" y="8006"/>
                </a:lnTo>
                <a:lnTo>
                  <a:pt x="6327" y="8031"/>
                </a:lnTo>
                <a:lnTo>
                  <a:pt x="6327" y="8177"/>
                </a:lnTo>
                <a:lnTo>
                  <a:pt x="6205" y="8201"/>
                </a:lnTo>
                <a:lnTo>
                  <a:pt x="6157" y="8225"/>
                </a:lnTo>
                <a:lnTo>
                  <a:pt x="6108" y="8250"/>
                </a:lnTo>
                <a:lnTo>
                  <a:pt x="6084" y="8298"/>
                </a:lnTo>
                <a:lnTo>
                  <a:pt x="6084" y="8323"/>
                </a:lnTo>
                <a:lnTo>
                  <a:pt x="6084" y="8371"/>
                </a:lnTo>
                <a:lnTo>
                  <a:pt x="6108" y="8420"/>
                </a:lnTo>
                <a:lnTo>
                  <a:pt x="6205" y="8469"/>
                </a:lnTo>
                <a:lnTo>
                  <a:pt x="6303" y="8469"/>
                </a:lnTo>
                <a:lnTo>
                  <a:pt x="6278" y="8590"/>
                </a:lnTo>
                <a:lnTo>
                  <a:pt x="6205" y="8639"/>
                </a:lnTo>
                <a:lnTo>
                  <a:pt x="6181" y="8712"/>
                </a:lnTo>
                <a:lnTo>
                  <a:pt x="6181" y="8809"/>
                </a:lnTo>
                <a:lnTo>
                  <a:pt x="6205" y="8834"/>
                </a:lnTo>
                <a:lnTo>
                  <a:pt x="6254" y="8882"/>
                </a:lnTo>
                <a:lnTo>
                  <a:pt x="6327" y="8907"/>
                </a:lnTo>
                <a:lnTo>
                  <a:pt x="6327" y="8931"/>
                </a:lnTo>
                <a:lnTo>
                  <a:pt x="6327" y="8980"/>
                </a:lnTo>
                <a:lnTo>
                  <a:pt x="6303" y="9028"/>
                </a:lnTo>
                <a:lnTo>
                  <a:pt x="6254" y="9101"/>
                </a:lnTo>
                <a:lnTo>
                  <a:pt x="6157" y="9199"/>
                </a:lnTo>
                <a:lnTo>
                  <a:pt x="6084" y="9223"/>
                </a:lnTo>
                <a:lnTo>
                  <a:pt x="6011" y="9199"/>
                </a:lnTo>
                <a:lnTo>
                  <a:pt x="5962" y="9174"/>
                </a:lnTo>
                <a:lnTo>
                  <a:pt x="5913" y="9126"/>
                </a:lnTo>
                <a:lnTo>
                  <a:pt x="5865" y="9053"/>
                </a:lnTo>
                <a:lnTo>
                  <a:pt x="5865" y="9004"/>
                </a:lnTo>
                <a:lnTo>
                  <a:pt x="5865" y="8858"/>
                </a:lnTo>
                <a:lnTo>
                  <a:pt x="5865" y="8834"/>
                </a:lnTo>
                <a:lnTo>
                  <a:pt x="5913" y="8542"/>
                </a:lnTo>
                <a:lnTo>
                  <a:pt x="5938" y="8201"/>
                </a:lnTo>
                <a:lnTo>
                  <a:pt x="5913" y="7812"/>
                </a:lnTo>
                <a:lnTo>
                  <a:pt x="5865" y="7398"/>
                </a:lnTo>
                <a:lnTo>
                  <a:pt x="5792" y="7009"/>
                </a:lnTo>
                <a:lnTo>
                  <a:pt x="5719" y="6838"/>
                </a:lnTo>
                <a:lnTo>
                  <a:pt x="5646" y="6668"/>
                </a:lnTo>
                <a:lnTo>
                  <a:pt x="5548" y="6522"/>
                </a:lnTo>
                <a:lnTo>
                  <a:pt x="5451" y="6400"/>
                </a:lnTo>
                <a:lnTo>
                  <a:pt x="5329" y="6327"/>
                </a:lnTo>
                <a:lnTo>
                  <a:pt x="5208" y="6254"/>
                </a:lnTo>
                <a:lnTo>
                  <a:pt x="5135" y="6254"/>
                </a:lnTo>
                <a:lnTo>
                  <a:pt x="5086" y="6279"/>
                </a:lnTo>
                <a:lnTo>
                  <a:pt x="5062" y="6327"/>
                </a:lnTo>
                <a:lnTo>
                  <a:pt x="5037" y="6376"/>
                </a:lnTo>
                <a:lnTo>
                  <a:pt x="4818" y="6376"/>
                </a:lnTo>
                <a:lnTo>
                  <a:pt x="4745" y="6400"/>
                </a:lnTo>
                <a:lnTo>
                  <a:pt x="4672" y="6449"/>
                </a:lnTo>
                <a:lnTo>
                  <a:pt x="4648" y="6546"/>
                </a:lnTo>
                <a:lnTo>
                  <a:pt x="4672" y="6571"/>
                </a:lnTo>
                <a:lnTo>
                  <a:pt x="4697" y="6595"/>
                </a:lnTo>
                <a:lnTo>
                  <a:pt x="4770" y="6619"/>
                </a:lnTo>
                <a:lnTo>
                  <a:pt x="4867" y="6619"/>
                </a:lnTo>
                <a:lnTo>
                  <a:pt x="4964" y="6644"/>
                </a:lnTo>
                <a:lnTo>
                  <a:pt x="4916" y="6887"/>
                </a:lnTo>
                <a:lnTo>
                  <a:pt x="4770" y="6911"/>
                </a:lnTo>
                <a:lnTo>
                  <a:pt x="4624" y="6960"/>
                </a:lnTo>
                <a:lnTo>
                  <a:pt x="4478" y="7033"/>
                </a:lnTo>
                <a:lnTo>
                  <a:pt x="4356" y="7130"/>
                </a:lnTo>
                <a:lnTo>
                  <a:pt x="4356" y="7155"/>
                </a:lnTo>
                <a:lnTo>
                  <a:pt x="4356" y="7179"/>
                </a:lnTo>
                <a:lnTo>
                  <a:pt x="4356" y="7203"/>
                </a:lnTo>
                <a:lnTo>
                  <a:pt x="4380" y="7228"/>
                </a:lnTo>
                <a:lnTo>
                  <a:pt x="4648" y="7228"/>
                </a:lnTo>
                <a:lnTo>
                  <a:pt x="4916" y="7203"/>
                </a:lnTo>
                <a:lnTo>
                  <a:pt x="4916" y="7349"/>
                </a:lnTo>
                <a:lnTo>
                  <a:pt x="4770" y="7374"/>
                </a:lnTo>
                <a:lnTo>
                  <a:pt x="4672" y="7398"/>
                </a:lnTo>
                <a:lnTo>
                  <a:pt x="4575" y="7422"/>
                </a:lnTo>
                <a:lnTo>
                  <a:pt x="4478" y="7471"/>
                </a:lnTo>
                <a:lnTo>
                  <a:pt x="4405" y="7544"/>
                </a:lnTo>
                <a:lnTo>
                  <a:pt x="4405" y="7568"/>
                </a:lnTo>
                <a:lnTo>
                  <a:pt x="4405" y="7593"/>
                </a:lnTo>
                <a:lnTo>
                  <a:pt x="4502" y="7641"/>
                </a:lnTo>
                <a:lnTo>
                  <a:pt x="4624" y="7666"/>
                </a:lnTo>
                <a:lnTo>
                  <a:pt x="4770" y="7690"/>
                </a:lnTo>
                <a:lnTo>
                  <a:pt x="4916" y="7690"/>
                </a:lnTo>
                <a:lnTo>
                  <a:pt x="4916" y="7909"/>
                </a:lnTo>
                <a:lnTo>
                  <a:pt x="4697" y="7909"/>
                </a:lnTo>
                <a:lnTo>
                  <a:pt x="4478" y="7958"/>
                </a:lnTo>
                <a:lnTo>
                  <a:pt x="4405" y="7982"/>
                </a:lnTo>
                <a:lnTo>
                  <a:pt x="4332" y="8031"/>
                </a:lnTo>
                <a:lnTo>
                  <a:pt x="4307" y="8079"/>
                </a:lnTo>
                <a:lnTo>
                  <a:pt x="4307" y="8128"/>
                </a:lnTo>
                <a:lnTo>
                  <a:pt x="4332" y="8152"/>
                </a:lnTo>
                <a:lnTo>
                  <a:pt x="4405" y="8201"/>
                </a:lnTo>
                <a:lnTo>
                  <a:pt x="4526" y="8225"/>
                </a:lnTo>
                <a:lnTo>
                  <a:pt x="4794" y="8201"/>
                </a:lnTo>
                <a:lnTo>
                  <a:pt x="4916" y="8201"/>
                </a:lnTo>
                <a:lnTo>
                  <a:pt x="4916" y="8420"/>
                </a:lnTo>
                <a:lnTo>
                  <a:pt x="4770" y="8396"/>
                </a:lnTo>
                <a:lnTo>
                  <a:pt x="4648" y="8420"/>
                </a:lnTo>
                <a:lnTo>
                  <a:pt x="4478" y="8469"/>
                </a:lnTo>
                <a:lnTo>
                  <a:pt x="4405" y="8493"/>
                </a:lnTo>
                <a:lnTo>
                  <a:pt x="4332" y="8542"/>
                </a:lnTo>
                <a:lnTo>
                  <a:pt x="4307" y="8566"/>
                </a:lnTo>
                <a:lnTo>
                  <a:pt x="4307" y="8590"/>
                </a:lnTo>
                <a:lnTo>
                  <a:pt x="4356" y="8639"/>
                </a:lnTo>
                <a:lnTo>
                  <a:pt x="4429" y="8688"/>
                </a:lnTo>
                <a:lnTo>
                  <a:pt x="4502" y="8712"/>
                </a:lnTo>
                <a:lnTo>
                  <a:pt x="4672" y="8736"/>
                </a:lnTo>
                <a:lnTo>
                  <a:pt x="4794" y="8736"/>
                </a:lnTo>
                <a:lnTo>
                  <a:pt x="4916" y="8712"/>
                </a:lnTo>
                <a:lnTo>
                  <a:pt x="4916" y="8980"/>
                </a:lnTo>
                <a:lnTo>
                  <a:pt x="4770" y="9004"/>
                </a:lnTo>
                <a:lnTo>
                  <a:pt x="4624" y="9028"/>
                </a:lnTo>
                <a:lnTo>
                  <a:pt x="4356" y="9126"/>
                </a:lnTo>
                <a:lnTo>
                  <a:pt x="4332" y="9150"/>
                </a:lnTo>
                <a:lnTo>
                  <a:pt x="4356" y="9174"/>
                </a:lnTo>
                <a:lnTo>
                  <a:pt x="4478" y="9223"/>
                </a:lnTo>
                <a:lnTo>
                  <a:pt x="4599" y="9247"/>
                </a:lnTo>
                <a:lnTo>
                  <a:pt x="4843" y="9247"/>
                </a:lnTo>
                <a:lnTo>
                  <a:pt x="4940" y="9223"/>
                </a:lnTo>
                <a:lnTo>
                  <a:pt x="4940" y="9466"/>
                </a:lnTo>
                <a:lnTo>
                  <a:pt x="4770" y="9490"/>
                </a:lnTo>
                <a:lnTo>
                  <a:pt x="4575" y="9515"/>
                </a:lnTo>
                <a:lnTo>
                  <a:pt x="4380" y="9563"/>
                </a:lnTo>
                <a:lnTo>
                  <a:pt x="4356" y="9588"/>
                </a:lnTo>
                <a:lnTo>
                  <a:pt x="4332" y="9661"/>
                </a:lnTo>
                <a:lnTo>
                  <a:pt x="4332" y="9709"/>
                </a:lnTo>
                <a:lnTo>
                  <a:pt x="4356" y="9758"/>
                </a:lnTo>
                <a:lnTo>
                  <a:pt x="4453" y="9807"/>
                </a:lnTo>
                <a:lnTo>
                  <a:pt x="4526" y="9831"/>
                </a:lnTo>
                <a:lnTo>
                  <a:pt x="4721" y="9855"/>
                </a:lnTo>
                <a:lnTo>
                  <a:pt x="4964" y="9855"/>
                </a:lnTo>
                <a:lnTo>
                  <a:pt x="4964" y="10026"/>
                </a:lnTo>
                <a:lnTo>
                  <a:pt x="4818" y="10026"/>
                </a:lnTo>
                <a:lnTo>
                  <a:pt x="4672" y="10050"/>
                </a:lnTo>
                <a:lnTo>
                  <a:pt x="4551" y="10099"/>
                </a:lnTo>
                <a:lnTo>
                  <a:pt x="4405" y="10172"/>
                </a:lnTo>
                <a:lnTo>
                  <a:pt x="4405" y="10196"/>
                </a:lnTo>
                <a:lnTo>
                  <a:pt x="4405" y="10220"/>
                </a:lnTo>
                <a:lnTo>
                  <a:pt x="4551" y="10269"/>
                </a:lnTo>
                <a:lnTo>
                  <a:pt x="4697" y="10318"/>
                </a:lnTo>
                <a:lnTo>
                  <a:pt x="4916" y="10318"/>
                </a:lnTo>
                <a:lnTo>
                  <a:pt x="4989" y="10269"/>
                </a:lnTo>
                <a:lnTo>
                  <a:pt x="4989" y="10561"/>
                </a:lnTo>
                <a:lnTo>
                  <a:pt x="4867" y="10561"/>
                </a:lnTo>
                <a:lnTo>
                  <a:pt x="4721" y="10610"/>
                </a:lnTo>
                <a:lnTo>
                  <a:pt x="4551" y="10658"/>
                </a:lnTo>
                <a:lnTo>
                  <a:pt x="4478" y="10707"/>
                </a:lnTo>
                <a:lnTo>
                  <a:pt x="4429" y="10780"/>
                </a:lnTo>
                <a:lnTo>
                  <a:pt x="4429" y="10804"/>
                </a:lnTo>
                <a:lnTo>
                  <a:pt x="4478" y="10853"/>
                </a:lnTo>
                <a:lnTo>
                  <a:pt x="4551" y="10902"/>
                </a:lnTo>
                <a:lnTo>
                  <a:pt x="4721" y="10902"/>
                </a:lnTo>
                <a:lnTo>
                  <a:pt x="4867" y="10877"/>
                </a:lnTo>
                <a:lnTo>
                  <a:pt x="5013" y="10829"/>
                </a:lnTo>
                <a:lnTo>
                  <a:pt x="5013" y="10853"/>
                </a:lnTo>
                <a:lnTo>
                  <a:pt x="5013" y="10950"/>
                </a:lnTo>
                <a:lnTo>
                  <a:pt x="4843" y="10999"/>
                </a:lnTo>
                <a:lnTo>
                  <a:pt x="4672" y="11048"/>
                </a:lnTo>
                <a:lnTo>
                  <a:pt x="4599" y="11072"/>
                </a:lnTo>
                <a:lnTo>
                  <a:pt x="4502" y="11121"/>
                </a:lnTo>
                <a:lnTo>
                  <a:pt x="4502" y="11169"/>
                </a:lnTo>
                <a:lnTo>
                  <a:pt x="4502" y="11218"/>
                </a:lnTo>
                <a:lnTo>
                  <a:pt x="4575" y="11291"/>
                </a:lnTo>
                <a:lnTo>
                  <a:pt x="4648" y="11340"/>
                </a:lnTo>
                <a:lnTo>
                  <a:pt x="4843" y="11340"/>
                </a:lnTo>
                <a:lnTo>
                  <a:pt x="5037" y="11315"/>
                </a:lnTo>
                <a:lnTo>
                  <a:pt x="5037" y="11461"/>
                </a:lnTo>
                <a:lnTo>
                  <a:pt x="4916" y="11486"/>
                </a:lnTo>
                <a:lnTo>
                  <a:pt x="4794" y="11510"/>
                </a:lnTo>
                <a:lnTo>
                  <a:pt x="4551" y="11607"/>
                </a:lnTo>
                <a:lnTo>
                  <a:pt x="4502" y="11632"/>
                </a:lnTo>
                <a:lnTo>
                  <a:pt x="4478" y="11656"/>
                </a:lnTo>
                <a:lnTo>
                  <a:pt x="4502" y="11753"/>
                </a:lnTo>
                <a:lnTo>
                  <a:pt x="4526" y="11802"/>
                </a:lnTo>
                <a:lnTo>
                  <a:pt x="4599" y="11851"/>
                </a:lnTo>
                <a:lnTo>
                  <a:pt x="4721" y="11851"/>
                </a:lnTo>
                <a:lnTo>
                  <a:pt x="4843" y="11826"/>
                </a:lnTo>
                <a:lnTo>
                  <a:pt x="4964" y="11802"/>
                </a:lnTo>
                <a:lnTo>
                  <a:pt x="5062" y="11753"/>
                </a:lnTo>
                <a:lnTo>
                  <a:pt x="5062" y="11948"/>
                </a:lnTo>
                <a:lnTo>
                  <a:pt x="4843" y="11997"/>
                </a:lnTo>
                <a:lnTo>
                  <a:pt x="4672" y="12070"/>
                </a:lnTo>
                <a:lnTo>
                  <a:pt x="4551" y="12191"/>
                </a:lnTo>
                <a:lnTo>
                  <a:pt x="4551" y="12216"/>
                </a:lnTo>
                <a:lnTo>
                  <a:pt x="4575" y="12240"/>
                </a:lnTo>
                <a:lnTo>
                  <a:pt x="4624" y="12264"/>
                </a:lnTo>
                <a:lnTo>
                  <a:pt x="4697" y="12289"/>
                </a:lnTo>
                <a:lnTo>
                  <a:pt x="5086" y="12289"/>
                </a:lnTo>
                <a:lnTo>
                  <a:pt x="5110" y="12483"/>
                </a:lnTo>
                <a:lnTo>
                  <a:pt x="4916" y="12532"/>
                </a:lnTo>
                <a:lnTo>
                  <a:pt x="4745" y="12629"/>
                </a:lnTo>
                <a:lnTo>
                  <a:pt x="4624" y="12727"/>
                </a:lnTo>
                <a:lnTo>
                  <a:pt x="4599" y="12800"/>
                </a:lnTo>
                <a:lnTo>
                  <a:pt x="4599" y="12848"/>
                </a:lnTo>
                <a:lnTo>
                  <a:pt x="4624" y="12873"/>
                </a:lnTo>
                <a:lnTo>
                  <a:pt x="4697" y="12897"/>
                </a:lnTo>
                <a:lnTo>
                  <a:pt x="4770" y="12897"/>
                </a:lnTo>
                <a:lnTo>
                  <a:pt x="4916" y="12873"/>
                </a:lnTo>
                <a:lnTo>
                  <a:pt x="5135" y="12824"/>
                </a:lnTo>
                <a:lnTo>
                  <a:pt x="5135" y="13067"/>
                </a:lnTo>
                <a:lnTo>
                  <a:pt x="4964" y="13140"/>
                </a:lnTo>
                <a:lnTo>
                  <a:pt x="4818" y="13165"/>
                </a:lnTo>
                <a:lnTo>
                  <a:pt x="4697" y="13238"/>
                </a:lnTo>
                <a:lnTo>
                  <a:pt x="4648" y="13286"/>
                </a:lnTo>
                <a:lnTo>
                  <a:pt x="4648" y="13311"/>
                </a:lnTo>
                <a:lnTo>
                  <a:pt x="4672" y="13335"/>
                </a:lnTo>
                <a:lnTo>
                  <a:pt x="4770" y="13384"/>
                </a:lnTo>
                <a:lnTo>
                  <a:pt x="4891" y="13408"/>
                </a:lnTo>
                <a:lnTo>
                  <a:pt x="5037" y="13384"/>
                </a:lnTo>
                <a:lnTo>
                  <a:pt x="5159" y="13359"/>
                </a:lnTo>
                <a:lnTo>
                  <a:pt x="5183" y="13530"/>
                </a:lnTo>
                <a:lnTo>
                  <a:pt x="5062" y="13578"/>
                </a:lnTo>
                <a:lnTo>
                  <a:pt x="4940" y="13627"/>
                </a:lnTo>
                <a:lnTo>
                  <a:pt x="4867" y="13676"/>
                </a:lnTo>
                <a:lnTo>
                  <a:pt x="4818" y="13700"/>
                </a:lnTo>
                <a:lnTo>
                  <a:pt x="4794" y="13749"/>
                </a:lnTo>
                <a:lnTo>
                  <a:pt x="4818" y="13797"/>
                </a:lnTo>
                <a:lnTo>
                  <a:pt x="4891" y="13846"/>
                </a:lnTo>
                <a:lnTo>
                  <a:pt x="4989" y="13870"/>
                </a:lnTo>
                <a:lnTo>
                  <a:pt x="5110" y="13846"/>
                </a:lnTo>
                <a:lnTo>
                  <a:pt x="5208" y="13822"/>
                </a:lnTo>
                <a:lnTo>
                  <a:pt x="5232" y="13919"/>
                </a:lnTo>
                <a:lnTo>
                  <a:pt x="5208" y="13919"/>
                </a:lnTo>
                <a:lnTo>
                  <a:pt x="4940" y="13992"/>
                </a:lnTo>
                <a:lnTo>
                  <a:pt x="4891" y="14016"/>
                </a:lnTo>
                <a:lnTo>
                  <a:pt x="4818" y="14065"/>
                </a:lnTo>
                <a:lnTo>
                  <a:pt x="4745" y="14138"/>
                </a:lnTo>
                <a:lnTo>
                  <a:pt x="4721" y="14187"/>
                </a:lnTo>
                <a:lnTo>
                  <a:pt x="4745" y="14211"/>
                </a:lnTo>
                <a:lnTo>
                  <a:pt x="4843" y="14260"/>
                </a:lnTo>
                <a:lnTo>
                  <a:pt x="4916" y="14284"/>
                </a:lnTo>
                <a:lnTo>
                  <a:pt x="5135" y="14284"/>
                </a:lnTo>
                <a:lnTo>
                  <a:pt x="5256" y="14235"/>
                </a:lnTo>
                <a:lnTo>
                  <a:pt x="5281" y="14406"/>
                </a:lnTo>
                <a:lnTo>
                  <a:pt x="5037" y="14430"/>
                </a:lnTo>
                <a:lnTo>
                  <a:pt x="4964" y="14454"/>
                </a:lnTo>
                <a:lnTo>
                  <a:pt x="4891" y="14527"/>
                </a:lnTo>
                <a:lnTo>
                  <a:pt x="4843" y="14576"/>
                </a:lnTo>
                <a:lnTo>
                  <a:pt x="4843" y="14625"/>
                </a:lnTo>
                <a:lnTo>
                  <a:pt x="4867" y="14649"/>
                </a:lnTo>
                <a:lnTo>
                  <a:pt x="4916" y="14698"/>
                </a:lnTo>
                <a:lnTo>
                  <a:pt x="4964" y="14722"/>
                </a:lnTo>
                <a:lnTo>
                  <a:pt x="5110" y="14722"/>
                </a:lnTo>
                <a:lnTo>
                  <a:pt x="5329" y="14698"/>
                </a:lnTo>
                <a:lnTo>
                  <a:pt x="5354" y="14868"/>
                </a:lnTo>
                <a:lnTo>
                  <a:pt x="5208" y="14892"/>
                </a:lnTo>
                <a:lnTo>
                  <a:pt x="5062" y="14965"/>
                </a:lnTo>
                <a:lnTo>
                  <a:pt x="5037" y="14990"/>
                </a:lnTo>
                <a:lnTo>
                  <a:pt x="5037" y="15014"/>
                </a:lnTo>
                <a:lnTo>
                  <a:pt x="5062" y="15038"/>
                </a:lnTo>
                <a:lnTo>
                  <a:pt x="5232" y="15087"/>
                </a:lnTo>
                <a:lnTo>
                  <a:pt x="5427" y="15111"/>
                </a:lnTo>
                <a:lnTo>
                  <a:pt x="5475" y="15136"/>
                </a:lnTo>
                <a:lnTo>
                  <a:pt x="5548" y="15160"/>
                </a:lnTo>
                <a:lnTo>
                  <a:pt x="5646" y="15160"/>
                </a:lnTo>
                <a:lnTo>
                  <a:pt x="5694" y="15209"/>
                </a:lnTo>
                <a:lnTo>
                  <a:pt x="5743" y="15282"/>
                </a:lnTo>
                <a:lnTo>
                  <a:pt x="5767" y="15355"/>
                </a:lnTo>
                <a:lnTo>
                  <a:pt x="5792" y="15428"/>
                </a:lnTo>
                <a:lnTo>
                  <a:pt x="5767" y="15501"/>
                </a:lnTo>
                <a:lnTo>
                  <a:pt x="5694" y="15574"/>
                </a:lnTo>
                <a:lnTo>
                  <a:pt x="5621" y="15598"/>
                </a:lnTo>
                <a:lnTo>
                  <a:pt x="5524" y="15622"/>
                </a:lnTo>
                <a:lnTo>
                  <a:pt x="5427" y="15622"/>
                </a:lnTo>
                <a:lnTo>
                  <a:pt x="5208" y="15574"/>
                </a:lnTo>
                <a:lnTo>
                  <a:pt x="4794" y="15452"/>
                </a:lnTo>
                <a:lnTo>
                  <a:pt x="4599" y="15403"/>
                </a:lnTo>
                <a:lnTo>
                  <a:pt x="4599" y="15330"/>
                </a:lnTo>
                <a:lnTo>
                  <a:pt x="4502" y="14990"/>
                </a:lnTo>
                <a:lnTo>
                  <a:pt x="4380" y="14673"/>
                </a:lnTo>
                <a:lnTo>
                  <a:pt x="4283" y="14333"/>
                </a:lnTo>
                <a:lnTo>
                  <a:pt x="4186" y="13992"/>
                </a:lnTo>
                <a:lnTo>
                  <a:pt x="4113" y="13651"/>
                </a:lnTo>
                <a:lnTo>
                  <a:pt x="4064" y="13335"/>
                </a:lnTo>
                <a:lnTo>
                  <a:pt x="4015" y="12678"/>
                </a:lnTo>
                <a:lnTo>
                  <a:pt x="3967" y="12191"/>
                </a:lnTo>
                <a:lnTo>
                  <a:pt x="3942" y="11948"/>
                </a:lnTo>
                <a:lnTo>
                  <a:pt x="3894" y="11705"/>
                </a:lnTo>
                <a:lnTo>
                  <a:pt x="3821" y="11486"/>
                </a:lnTo>
                <a:lnTo>
                  <a:pt x="3748" y="11267"/>
                </a:lnTo>
                <a:lnTo>
                  <a:pt x="3626" y="11048"/>
                </a:lnTo>
                <a:lnTo>
                  <a:pt x="3480" y="10877"/>
                </a:lnTo>
                <a:lnTo>
                  <a:pt x="3431" y="10853"/>
                </a:lnTo>
                <a:lnTo>
                  <a:pt x="3383" y="10829"/>
                </a:lnTo>
                <a:lnTo>
                  <a:pt x="3285" y="10853"/>
                </a:lnTo>
                <a:lnTo>
                  <a:pt x="3212" y="10877"/>
                </a:lnTo>
                <a:lnTo>
                  <a:pt x="3139" y="10950"/>
                </a:lnTo>
                <a:lnTo>
                  <a:pt x="3066" y="11023"/>
                </a:lnTo>
                <a:lnTo>
                  <a:pt x="2823" y="11023"/>
                </a:lnTo>
                <a:lnTo>
                  <a:pt x="2774" y="11048"/>
                </a:lnTo>
                <a:lnTo>
                  <a:pt x="2726" y="11072"/>
                </a:lnTo>
                <a:lnTo>
                  <a:pt x="2701" y="11096"/>
                </a:lnTo>
                <a:lnTo>
                  <a:pt x="2701" y="11121"/>
                </a:lnTo>
                <a:lnTo>
                  <a:pt x="2701" y="11169"/>
                </a:lnTo>
                <a:lnTo>
                  <a:pt x="2726" y="11194"/>
                </a:lnTo>
                <a:lnTo>
                  <a:pt x="2823" y="11242"/>
                </a:lnTo>
                <a:lnTo>
                  <a:pt x="2969" y="11242"/>
                </a:lnTo>
                <a:lnTo>
                  <a:pt x="2945" y="11364"/>
                </a:lnTo>
                <a:lnTo>
                  <a:pt x="2847" y="11340"/>
                </a:lnTo>
                <a:lnTo>
                  <a:pt x="2750" y="11364"/>
                </a:lnTo>
                <a:lnTo>
                  <a:pt x="2677" y="11364"/>
                </a:lnTo>
                <a:lnTo>
                  <a:pt x="2604" y="11388"/>
                </a:lnTo>
                <a:lnTo>
                  <a:pt x="2556" y="11437"/>
                </a:lnTo>
                <a:lnTo>
                  <a:pt x="2531" y="11461"/>
                </a:lnTo>
                <a:lnTo>
                  <a:pt x="2556" y="11510"/>
                </a:lnTo>
                <a:lnTo>
                  <a:pt x="2580" y="11583"/>
                </a:lnTo>
                <a:lnTo>
                  <a:pt x="2628" y="11607"/>
                </a:lnTo>
                <a:lnTo>
                  <a:pt x="2750" y="11656"/>
                </a:lnTo>
                <a:lnTo>
                  <a:pt x="2920" y="11680"/>
                </a:lnTo>
                <a:lnTo>
                  <a:pt x="2896" y="11851"/>
                </a:lnTo>
                <a:lnTo>
                  <a:pt x="2628" y="11875"/>
                </a:lnTo>
                <a:lnTo>
                  <a:pt x="2458" y="11899"/>
                </a:lnTo>
                <a:lnTo>
                  <a:pt x="2361" y="11924"/>
                </a:lnTo>
                <a:lnTo>
                  <a:pt x="2288" y="11948"/>
                </a:lnTo>
                <a:lnTo>
                  <a:pt x="2288" y="11972"/>
                </a:lnTo>
                <a:lnTo>
                  <a:pt x="2288" y="11997"/>
                </a:lnTo>
                <a:lnTo>
                  <a:pt x="2337" y="12045"/>
                </a:lnTo>
                <a:lnTo>
                  <a:pt x="2410" y="12094"/>
                </a:lnTo>
                <a:lnTo>
                  <a:pt x="2507" y="12118"/>
                </a:lnTo>
                <a:lnTo>
                  <a:pt x="2604" y="12143"/>
                </a:lnTo>
                <a:lnTo>
                  <a:pt x="2896" y="12143"/>
                </a:lnTo>
                <a:lnTo>
                  <a:pt x="2896" y="12216"/>
                </a:lnTo>
                <a:lnTo>
                  <a:pt x="2628" y="12289"/>
                </a:lnTo>
                <a:lnTo>
                  <a:pt x="2507" y="12313"/>
                </a:lnTo>
                <a:lnTo>
                  <a:pt x="2385" y="12362"/>
                </a:lnTo>
                <a:lnTo>
                  <a:pt x="2361" y="12386"/>
                </a:lnTo>
                <a:lnTo>
                  <a:pt x="2337" y="12410"/>
                </a:lnTo>
                <a:lnTo>
                  <a:pt x="2361" y="12483"/>
                </a:lnTo>
                <a:lnTo>
                  <a:pt x="2410" y="12532"/>
                </a:lnTo>
                <a:lnTo>
                  <a:pt x="2483" y="12556"/>
                </a:lnTo>
                <a:lnTo>
                  <a:pt x="2604" y="12581"/>
                </a:lnTo>
                <a:lnTo>
                  <a:pt x="2726" y="12556"/>
                </a:lnTo>
                <a:lnTo>
                  <a:pt x="2872" y="12556"/>
                </a:lnTo>
                <a:lnTo>
                  <a:pt x="2823" y="12824"/>
                </a:lnTo>
                <a:lnTo>
                  <a:pt x="2677" y="12775"/>
                </a:lnTo>
                <a:lnTo>
                  <a:pt x="2337" y="12775"/>
                </a:lnTo>
                <a:lnTo>
                  <a:pt x="2264" y="12824"/>
                </a:lnTo>
                <a:lnTo>
                  <a:pt x="2239" y="12848"/>
                </a:lnTo>
                <a:lnTo>
                  <a:pt x="2239" y="12897"/>
                </a:lnTo>
                <a:lnTo>
                  <a:pt x="2239" y="12970"/>
                </a:lnTo>
                <a:lnTo>
                  <a:pt x="2312" y="13019"/>
                </a:lnTo>
                <a:lnTo>
                  <a:pt x="2385" y="13043"/>
                </a:lnTo>
                <a:lnTo>
                  <a:pt x="2458" y="13067"/>
                </a:lnTo>
                <a:lnTo>
                  <a:pt x="2628" y="13092"/>
                </a:lnTo>
                <a:lnTo>
                  <a:pt x="2799" y="13092"/>
                </a:lnTo>
                <a:lnTo>
                  <a:pt x="2774" y="13262"/>
                </a:lnTo>
                <a:lnTo>
                  <a:pt x="2458" y="13262"/>
                </a:lnTo>
                <a:lnTo>
                  <a:pt x="2361" y="13286"/>
                </a:lnTo>
                <a:lnTo>
                  <a:pt x="2264" y="13335"/>
                </a:lnTo>
                <a:lnTo>
                  <a:pt x="2239" y="13359"/>
                </a:lnTo>
                <a:lnTo>
                  <a:pt x="2239" y="13408"/>
                </a:lnTo>
                <a:lnTo>
                  <a:pt x="2312" y="13481"/>
                </a:lnTo>
                <a:lnTo>
                  <a:pt x="2410" y="13505"/>
                </a:lnTo>
                <a:lnTo>
                  <a:pt x="2483" y="13530"/>
                </a:lnTo>
                <a:lnTo>
                  <a:pt x="2726" y="13530"/>
                </a:lnTo>
                <a:lnTo>
                  <a:pt x="2701" y="13724"/>
                </a:lnTo>
                <a:lnTo>
                  <a:pt x="2483" y="13749"/>
                </a:lnTo>
                <a:lnTo>
                  <a:pt x="2312" y="13749"/>
                </a:lnTo>
                <a:lnTo>
                  <a:pt x="2264" y="13773"/>
                </a:lnTo>
                <a:lnTo>
                  <a:pt x="2191" y="13822"/>
                </a:lnTo>
                <a:lnTo>
                  <a:pt x="2166" y="13870"/>
                </a:lnTo>
                <a:lnTo>
                  <a:pt x="2166" y="13943"/>
                </a:lnTo>
                <a:lnTo>
                  <a:pt x="2215" y="13992"/>
                </a:lnTo>
                <a:lnTo>
                  <a:pt x="2239" y="14041"/>
                </a:lnTo>
                <a:lnTo>
                  <a:pt x="2361" y="14089"/>
                </a:lnTo>
                <a:lnTo>
                  <a:pt x="2628" y="14089"/>
                </a:lnTo>
                <a:lnTo>
                  <a:pt x="2604" y="14260"/>
                </a:lnTo>
                <a:lnTo>
                  <a:pt x="2385" y="14260"/>
                </a:lnTo>
                <a:lnTo>
                  <a:pt x="2264" y="14284"/>
                </a:lnTo>
                <a:lnTo>
                  <a:pt x="2166" y="14333"/>
                </a:lnTo>
                <a:lnTo>
                  <a:pt x="2118" y="14357"/>
                </a:lnTo>
                <a:lnTo>
                  <a:pt x="2118" y="14406"/>
                </a:lnTo>
                <a:lnTo>
                  <a:pt x="2142" y="14454"/>
                </a:lnTo>
                <a:lnTo>
                  <a:pt x="2191" y="14479"/>
                </a:lnTo>
                <a:lnTo>
                  <a:pt x="2312" y="14527"/>
                </a:lnTo>
                <a:lnTo>
                  <a:pt x="2458" y="14527"/>
                </a:lnTo>
                <a:lnTo>
                  <a:pt x="2580" y="14503"/>
                </a:lnTo>
                <a:lnTo>
                  <a:pt x="2531" y="14868"/>
                </a:lnTo>
                <a:lnTo>
                  <a:pt x="2531" y="14844"/>
                </a:lnTo>
                <a:lnTo>
                  <a:pt x="2434" y="14819"/>
                </a:lnTo>
                <a:lnTo>
                  <a:pt x="2312" y="14795"/>
                </a:lnTo>
                <a:lnTo>
                  <a:pt x="2191" y="14795"/>
                </a:lnTo>
                <a:lnTo>
                  <a:pt x="2093" y="14844"/>
                </a:lnTo>
                <a:lnTo>
                  <a:pt x="2069" y="14868"/>
                </a:lnTo>
                <a:lnTo>
                  <a:pt x="2069" y="14892"/>
                </a:lnTo>
                <a:lnTo>
                  <a:pt x="2069" y="14917"/>
                </a:lnTo>
                <a:lnTo>
                  <a:pt x="2093" y="14941"/>
                </a:lnTo>
                <a:lnTo>
                  <a:pt x="2166" y="14990"/>
                </a:lnTo>
                <a:lnTo>
                  <a:pt x="2264" y="14990"/>
                </a:lnTo>
                <a:lnTo>
                  <a:pt x="2458" y="15014"/>
                </a:lnTo>
                <a:lnTo>
                  <a:pt x="2507" y="15014"/>
                </a:lnTo>
                <a:lnTo>
                  <a:pt x="2531" y="14990"/>
                </a:lnTo>
                <a:lnTo>
                  <a:pt x="2531" y="15136"/>
                </a:lnTo>
                <a:lnTo>
                  <a:pt x="2045" y="15452"/>
                </a:lnTo>
                <a:lnTo>
                  <a:pt x="1801" y="15549"/>
                </a:lnTo>
                <a:lnTo>
                  <a:pt x="1680" y="15598"/>
                </a:lnTo>
                <a:lnTo>
                  <a:pt x="1534" y="15622"/>
                </a:lnTo>
                <a:lnTo>
                  <a:pt x="1436" y="15622"/>
                </a:lnTo>
                <a:lnTo>
                  <a:pt x="1339" y="15598"/>
                </a:lnTo>
                <a:lnTo>
                  <a:pt x="1266" y="15549"/>
                </a:lnTo>
                <a:lnTo>
                  <a:pt x="1242" y="15501"/>
                </a:lnTo>
                <a:lnTo>
                  <a:pt x="1242" y="15452"/>
                </a:lnTo>
                <a:lnTo>
                  <a:pt x="1266" y="15355"/>
                </a:lnTo>
                <a:lnTo>
                  <a:pt x="1315" y="15282"/>
                </a:lnTo>
                <a:lnTo>
                  <a:pt x="1485" y="15136"/>
                </a:lnTo>
                <a:lnTo>
                  <a:pt x="1534" y="15111"/>
                </a:lnTo>
                <a:lnTo>
                  <a:pt x="1582" y="15063"/>
                </a:lnTo>
                <a:lnTo>
                  <a:pt x="1607" y="15014"/>
                </a:lnTo>
                <a:lnTo>
                  <a:pt x="1631" y="14941"/>
                </a:lnTo>
                <a:lnTo>
                  <a:pt x="1655" y="14308"/>
                </a:lnTo>
                <a:lnTo>
                  <a:pt x="1680" y="13676"/>
                </a:lnTo>
                <a:lnTo>
                  <a:pt x="1704" y="12410"/>
                </a:lnTo>
                <a:lnTo>
                  <a:pt x="1728" y="11121"/>
                </a:lnTo>
                <a:lnTo>
                  <a:pt x="1753" y="10488"/>
                </a:lnTo>
                <a:lnTo>
                  <a:pt x="1801" y="9855"/>
                </a:lnTo>
                <a:lnTo>
                  <a:pt x="1826" y="9223"/>
                </a:lnTo>
                <a:lnTo>
                  <a:pt x="1826" y="8590"/>
                </a:lnTo>
                <a:lnTo>
                  <a:pt x="1850" y="7958"/>
                </a:lnTo>
                <a:lnTo>
                  <a:pt x="1923" y="7349"/>
                </a:lnTo>
                <a:lnTo>
                  <a:pt x="1996" y="6911"/>
                </a:lnTo>
                <a:lnTo>
                  <a:pt x="1996" y="6692"/>
                </a:lnTo>
                <a:lnTo>
                  <a:pt x="1972" y="6571"/>
                </a:lnTo>
                <a:lnTo>
                  <a:pt x="1923" y="6498"/>
                </a:lnTo>
                <a:lnTo>
                  <a:pt x="1947" y="6425"/>
                </a:lnTo>
                <a:lnTo>
                  <a:pt x="1947" y="6352"/>
                </a:lnTo>
                <a:lnTo>
                  <a:pt x="1923" y="6303"/>
                </a:lnTo>
                <a:lnTo>
                  <a:pt x="1874" y="6254"/>
                </a:lnTo>
                <a:lnTo>
                  <a:pt x="1801" y="6230"/>
                </a:lnTo>
                <a:lnTo>
                  <a:pt x="1704" y="6254"/>
                </a:lnTo>
                <a:lnTo>
                  <a:pt x="1558" y="6230"/>
                </a:lnTo>
                <a:lnTo>
                  <a:pt x="1485" y="6230"/>
                </a:lnTo>
                <a:lnTo>
                  <a:pt x="1436" y="6254"/>
                </a:lnTo>
                <a:lnTo>
                  <a:pt x="1388" y="6303"/>
                </a:lnTo>
                <a:lnTo>
                  <a:pt x="1412" y="6352"/>
                </a:lnTo>
                <a:lnTo>
                  <a:pt x="1412" y="6376"/>
                </a:lnTo>
                <a:lnTo>
                  <a:pt x="1509" y="6425"/>
                </a:lnTo>
                <a:lnTo>
                  <a:pt x="1485" y="6449"/>
                </a:lnTo>
                <a:lnTo>
                  <a:pt x="1388" y="6449"/>
                </a:lnTo>
                <a:lnTo>
                  <a:pt x="1193" y="6473"/>
                </a:lnTo>
                <a:lnTo>
                  <a:pt x="1096" y="6522"/>
                </a:lnTo>
                <a:lnTo>
                  <a:pt x="1071" y="6522"/>
                </a:lnTo>
                <a:lnTo>
                  <a:pt x="1096" y="6546"/>
                </a:lnTo>
                <a:lnTo>
                  <a:pt x="1144" y="6619"/>
                </a:lnTo>
                <a:lnTo>
                  <a:pt x="1193" y="6644"/>
                </a:lnTo>
                <a:lnTo>
                  <a:pt x="1266" y="6668"/>
                </a:lnTo>
                <a:lnTo>
                  <a:pt x="1339" y="6692"/>
                </a:lnTo>
                <a:lnTo>
                  <a:pt x="1315" y="6741"/>
                </a:lnTo>
                <a:lnTo>
                  <a:pt x="1193" y="6765"/>
                </a:lnTo>
                <a:lnTo>
                  <a:pt x="1096" y="6790"/>
                </a:lnTo>
                <a:lnTo>
                  <a:pt x="998" y="6863"/>
                </a:lnTo>
                <a:lnTo>
                  <a:pt x="998" y="6887"/>
                </a:lnTo>
                <a:lnTo>
                  <a:pt x="1096" y="6936"/>
                </a:lnTo>
                <a:lnTo>
                  <a:pt x="1193" y="6960"/>
                </a:lnTo>
                <a:lnTo>
                  <a:pt x="1217" y="6960"/>
                </a:lnTo>
                <a:lnTo>
                  <a:pt x="1193" y="7106"/>
                </a:lnTo>
                <a:lnTo>
                  <a:pt x="1047" y="7082"/>
                </a:lnTo>
                <a:lnTo>
                  <a:pt x="950" y="7106"/>
                </a:lnTo>
                <a:lnTo>
                  <a:pt x="877" y="7130"/>
                </a:lnTo>
                <a:lnTo>
                  <a:pt x="804" y="7203"/>
                </a:lnTo>
                <a:lnTo>
                  <a:pt x="804" y="7252"/>
                </a:lnTo>
                <a:lnTo>
                  <a:pt x="828" y="7301"/>
                </a:lnTo>
                <a:lnTo>
                  <a:pt x="852" y="7325"/>
                </a:lnTo>
                <a:lnTo>
                  <a:pt x="901" y="7349"/>
                </a:lnTo>
                <a:lnTo>
                  <a:pt x="1023" y="7374"/>
                </a:lnTo>
                <a:lnTo>
                  <a:pt x="1096" y="7398"/>
                </a:lnTo>
                <a:lnTo>
                  <a:pt x="1047" y="7568"/>
                </a:lnTo>
                <a:lnTo>
                  <a:pt x="950" y="7568"/>
                </a:lnTo>
                <a:lnTo>
                  <a:pt x="852" y="7593"/>
                </a:lnTo>
                <a:lnTo>
                  <a:pt x="731" y="7617"/>
                </a:lnTo>
                <a:lnTo>
                  <a:pt x="706" y="7641"/>
                </a:lnTo>
                <a:lnTo>
                  <a:pt x="682" y="7690"/>
                </a:lnTo>
                <a:lnTo>
                  <a:pt x="706" y="7739"/>
                </a:lnTo>
                <a:lnTo>
                  <a:pt x="731" y="7763"/>
                </a:lnTo>
                <a:lnTo>
                  <a:pt x="755" y="7812"/>
                </a:lnTo>
                <a:lnTo>
                  <a:pt x="828" y="7836"/>
                </a:lnTo>
                <a:lnTo>
                  <a:pt x="925" y="7860"/>
                </a:lnTo>
                <a:lnTo>
                  <a:pt x="974" y="7860"/>
                </a:lnTo>
                <a:lnTo>
                  <a:pt x="950" y="7958"/>
                </a:lnTo>
                <a:lnTo>
                  <a:pt x="804" y="7982"/>
                </a:lnTo>
                <a:lnTo>
                  <a:pt x="731" y="8006"/>
                </a:lnTo>
                <a:lnTo>
                  <a:pt x="658" y="8031"/>
                </a:lnTo>
                <a:lnTo>
                  <a:pt x="658" y="8055"/>
                </a:lnTo>
                <a:lnTo>
                  <a:pt x="658" y="8079"/>
                </a:lnTo>
                <a:lnTo>
                  <a:pt x="731" y="8104"/>
                </a:lnTo>
                <a:lnTo>
                  <a:pt x="804" y="8128"/>
                </a:lnTo>
                <a:lnTo>
                  <a:pt x="950" y="8128"/>
                </a:lnTo>
                <a:lnTo>
                  <a:pt x="950" y="8274"/>
                </a:lnTo>
                <a:lnTo>
                  <a:pt x="828" y="8298"/>
                </a:lnTo>
                <a:lnTo>
                  <a:pt x="779" y="8323"/>
                </a:lnTo>
                <a:lnTo>
                  <a:pt x="731" y="8347"/>
                </a:lnTo>
                <a:lnTo>
                  <a:pt x="706" y="8396"/>
                </a:lnTo>
                <a:lnTo>
                  <a:pt x="706" y="8420"/>
                </a:lnTo>
                <a:lnTo>
                  <a:pt x="731" y="8469"/>
                </a:lnTo>
                <a:lnTo>
                  <a:pt x="755" y="8493"/>
                </a:lnTo>
                <a:lnTo>
                  <a:pt x="828" y="8517"/>
                </a:lnTo>
                <a:lnTo>
                  <a:pt x="901" y="8517"/>
                </a:lnTo>
                <a:lnTo>
                  <a:pt x="974" y="8712"/>
                </a:lnTo>
                <a:lnTo>
                  <a:pt x="974" y="8834"/>
                </a:lnTo>
                <a:lnTo>
                  <a:pt x="974" y="8931"/>
                </a:lnTo>
                <a:lnTo>
                  <a:pt x="950" y="9028"/>
                </a:lnTo>
                <a:lnTo>
                  <a:pt x="901" y="9101"/>
                </a:lnTo>
                <a:lnTo>
                  <a:pt x="828" y="9174"/>
                </a:lnTo>
                <a:lnTo>
                  <a:pt x="731" y="9223"/>
                </a:lnTo>
                <a:lnTo>
                  <a:pt x="633" y="9223"/>
                </a:lnTo>
                <a:lnTo>
                  <a:pt x="512" y="9199"/>
                </a:lnTo>
                <a:lnTo>
                  <a:pt x="414" y="9150"/>
                </a:lnTo>
                <a:lnTo>
                  <a:pt x="341" y="9101"/>
                </a:lnTo>
                <a:lnTo>
                  <a:pt x="268" y="9028"/>
                </a:lnTo>
                <a:lnTo>
                  <a:pt x="268" y="8980"/>
                </a:lnTo>
                <a:lnTo>
                  <a:pt x="268" y="8931"/>
                </a:lnTo>
                <a:lnTo>
                  <a:pt x="293" y="8882"/>
                </a:lnTo>
                <a:lnTo>
                  <a:pt x="366" y="8858"/>
                </a:lnTo>
                <a:lnTo>
                  <a:pt x="390" y="8834"/>
                </a:lnTo>
                <a:lnTo>
                  <a:pt x="414" y="8809"/>
                </a:lnTo>
                <a:lnTo>
                  <a:pt x="487" y="8517"/>
                </a:lnTo>
                <a:lnTo>
                  <a:pt x="512" y="8225"/>
                </a:lnTo>
                <a:lnTo>
                  <a:pt x="560" y="7641"/>
                </a:lnTo>
                <a:lnTo>
                  <a:pt x="560" y="7057"/>
                </a:lnTo>
                <a:lnTo>
                  <a:pt x="609" y="6741"/>
                </a:lnTo>
                <a:lnTo>
                  <a:pt x="633" y="6473"/>
                </a:lnTo>
                <a:lnTo>
                  <a:pt x="731" y="6108"/>
                </a:lnTo>
                <a:lnTo>
                  <a:pt x="877" y="5792"/>
                </a:lnTo>
                <a:lnTo>
                  <a:pt x="1047" y="5524"/>
                </a:lnTo>
                <a:lnTo>
                  <a:pt x="1242" y="5281"/>
                </a:lnTo>
                <a:lnTo>
                  <a:pt x="1485" y="5062"/>
                </a:lnTo>
                <a:lnTo>
                  <a:pt x="1753" y="4892"/>
                </a:lnTo>
                <a:lnTo>
                  <a:pt x="2069" y="4746"/>
                </a:lnTo>
                <a:lnTo>
                  <a:pt x="2410" y="4624"/>
                </a:lnTo>
                <a:lnTo>
                  <a:pt x="2872" y="4527"/>
                </a:lnTo>
                <a:lnTo>
                  <a:pt x="3358" y="4478"/>
                </a:lnTo>
                <a:lnTo>
                  <a:pt x="3407" y="4502"/>
                </a:lnTo>
                <a:lnTo>
                  <a:pt x="3480" y="4502"/>
                </a:lnTo>
                <a:lnTo>
                  <a:pt x="3529" y="4478"/>
                </a:lnTo>
                <a:lnTo>
                  <a:pt x="3577" y="4454"/>
                </a:lnTo>
                <a:close/>
                <a:moveTo>
                  <a:pt x="3261" y="1"/>
                </a:moveTo>
                <a:lnTo>
                  <a:pt x="3066" y="25"/>
                </a:lnTo>
                <a:lnTo>
                  <a:pt x="2896" y="123"/>
                </a:lnTo>
                <a:lnTo>
                  <a:pt x="2823" y="171"/>
                </a:lnTo>
                <a:lnTo>
                  <a:pt x="2750" y="244"/>
                </a:lnTo>
                <a:lnTo>
                  <a:pt x="2531" y="317"/>
                </a:lnTo>
                <a:lnTo>
                  <a:pt x="2337" y="463"/>
                </a:lnTo>
                <a:lnTo>
                  <a:pt x="2142" y="609"/>
                </a:lnTo>
                <a:lnTo>
                  <a:pt x="1972" y="804"/>
                </a:lnTo>
                <a:lnTo>
                  <a:pt x="1826" y="1023"/>
                </a:lnTo>
                <a:lnTo>
                  <a:pt x="1704" y="1242"/>
                </a:lnTo>
                <a:lnTo>
                  <a:pt x="1631" y="1461"/>
                </a:lnTo>
                <a:lnTo>
                  <a:pt x="1582" y="1680"/>
                </a:lnTo>
                <a:lnTo>
                  <a:pt x="1558" y="1874"/>
                </a:lnTo>
                <a:lnTo>
                  <a:pt x="1582" y="2069"/>
                </a:lnTo>
                <a:lnTo>
                  <a:pt x="1582" y="2239"/>
                </a:lnTo>
                <a:lnTo>
                  <a:pt x="1631" y="2410"/>
                </a:lnTo>
                <a:lnTo>
                  <a:pt x="1680" y="2580"/>
                </a:lnTo>
                <a:lnTo>
                  <a:pt x="1728" y="2750"/>
                </a:lnTo>
                <a:lnTo>
                  <a:pt x="1826" y="2921"/>
                </a:lnTo>
                <a:lnTo>
                  <a:pt x="1899" y="3067"/>
                </a:lnTo>
                <a:lnTo>
                  <a:pt x="2020" y="3213"/>
                </a:lnTo>
                <a:lnTo>
                  <a:pt x="2142" y="3334"/>
                </a:lnTo>
                <a:lnTo>
                  <a:pt x="2264" y="3456"/>
                </a:lnTo>
                <a:lnTo>
                  <a:pt x="2410" y="3578"/>
                </a:lnTo>
                <a:lnTo>
                  <a:pt x="2556" y="3675"/>
                </a:lnTo>
                <a:lnTo>
                  <a:pt x="2701" y="3748"/>
                </a:lnTo>
                <a:lnTo>
                  <a:pt x="2872" y="3821"/>
                </a:lnTo>
                <a:lnTo>
                  <a:pt x="3066" y="3894"/>
                </a:lnTo>
                <a:lnTo>
                  <a:pt x="3310" y="3918"/>
                </a:lnTo>
                <a:lnTo>
                  <a:pt x="3261" y="4016"/>
                </a:lnTo>
                <a:lnTo>
                  <a:pt x="3237" y="4113"/>
                </a:lnTo>
                <a:lnTo>
                  <a:pt x="2750" y="4162"/>
                </a:lnTo>
                <a:lnTo>
                  <a:pt x="2361" y="4235"/>
                </a:lnTo>
                <a:lnTo>
                  <a:pt x="1996" y="4356"/>
                </a:lnTo>
                <a:lnTo>
                  <a:pt x="1655" y="4502"/>
                </a:lnTo>
                <a:lnTo>
                  <a:pt x="1339" y="4697"/>
                </a:lnTo>
                <a:lnTo>
                  <a:pt x="1071" y="4916"/>
                </a:lnTo>
                <a:lnTo>
                  <a:pt x="828" y="5184"/>
                </a:lnTo>
                <a:lnTo>
                  <a:pt x="609" y="5500"/>
                </a:lnTo>
                <a:lnTo>
                  <a:pt x="439" y="5865"/>
                </a:lnTo>
                <a:lnTo>
                  <a:pt x="341" y="6206"/>
                </a:lnTo>
                <a:lnTo>
                  <a:pt x="268" y="6571"/>
                </a:lnTo>
                <a:lnTo>
                  <a:pt x="220" y="6936"/>
                </a:lnTo>
                <a:lnTo>
                  <a:pt x="195" y="7301"/>
                </a:lnTo>
                <a:lnTo>
                  <a:pt x="171" y="7982"/>
                </a:lnTo>
                <a:lnTo>
                  <a:pt x="171" y="8347"/>
                </a:lnTo>
                <a:lnTo>
                  <a:pt x="195" y="8688"/>
                </a:lnTo>
                <a:lnTo>
                  <a:pt x="147" y="8712"/>
                </a:lnTo>
                <a:lnTo>
                  <a:pt x="98" y="8761"/>
                </a:lnTo>
                <a:lnTo>
                  <a:pt x="49" y="8809"/>
                </a:lnTo>
                <a:lnTo>
                  <a:pt x="25" y="8882"/>
                </a:lnTo>
                <a:lnTo>
                  <a:pt x="1" y="9004"/>
                </a:lnTo>
                <a:lnTo>
                  <a:pt x="49" y="9150"/>
                </a:lnTo>
                <a:lnTo>
                  <a:pt x="98" y="9223"/>
                </a:lnTo>
                <a:lnTo>
                  <a:pt x="147" y="9296"/>
                </a:lnTo>
                <a:lnTo>
                  <a:pt x="293" y="9418"/>
                </a:lnTo>
                <a:lnTo>
                  <a:pt x="463" y="9490"/>
                </a:lnTo>
                <a:lnTo>
                  <a:pt x="633" y="9515"/>
                </a:lnTo>
                <a:lnTo>
                  <a:pt x="828" y="9515"/>
                </a:lnTo>
                <a:lnTo>
                  <a:pt x="901" y="9466"/>
                </a:lnTo>
                <a:lnTo>
                  <a:pt x="974" y="9442"/>
                </a:lnTo>
                <a:lnTo>
                  <a:pt x="1120" y="9320"/>
                </a:lnTo>
                <a:lnTo>
                  <a:pt x="1193" y="9174"/>
                </a:lnTo>
                <a:lnTo>
                  <a:pt x="1266" y="9004"/>
                </a:lnTo>
                <a:lnTo>
                  <a:pt x="1290" y="8834"/>
                </a:lnTo>
                <a:lnTo>
                  <a:pt x="1266" y="8663"/>
                </a:lnTo>
                <a:lnTo>
                  <a:pt x="1217" y="8493"/>
                </a:lnTo>
                <a:lnTo>
                  <a:pt x="1266" y="8396"/>
                </a:lnTo>
                <a:lnTo>
                  <a:pt x="1290" y="8274"/>
                </a:lnTo>
                <a:lnTo>
                  <a:pt x="1315" y="8031"/>
                </a:lnTo>
                <a:lnTo>
                  <a:pt x="1412" y="7593"/>
                </a:lnTo>
                <a:lnTo>
                  <a:pt x="1534" y="7179"/>
                </a:lnTo>
                <a:lnTo>
                  <a:pt x="1631" y="6887"/>
                </a:lnTo>
                <a:lnTo>
                  <a:pt x="1582" y="7130"/>
                </a:lnTo>
                <a:lnTo>
                  <a:pt x="1534" y="7471"/>
                </a:lnTo>
                <a:lnTo>
                  <a:pt x="1509" y="7812"/>
                </a:lnTo>
                <a:lnTo>
                  <a:pt x="1436" y="9028"/>
                </a:lnTo>
                <a:lnTo>
                  <a:pt x="1363" y="10220"/>
                </a:lnTo>
                <a:lnTo>
                  <a:pt x="1315" y="11413"/>
                </a:lnTo>
                <a:lnTo>
                  <a:pt x="1290" y="12581"/>
                </a:lnTo>
                <a:lnTo>
                  <a:pt x="1266" y="13773"/>
                </a:lnTo>
                <a:lnTo>
                  <a:pt x="1217" y="14941"/>
                </a:lnTo>
                <a:lnTo>
                  <a:pt x="1217" y="14965"/>
                </a:lnTo>
                <a:lnTo>
                  <a:pt x="1120" y="15038"/>
                </a:lnTo>
                <a:lnTo>
                  <a:pt x="1023" y="15136"/>
                </a:lnTo>
                <a:lnTo>
                  <a:pt x="974" y="15233"/>
                </a:lnTo>
                <a:lnTo>
                  <a:pt x="925" y="15379"/>
                </a:lnTo>
                <a:lnTo>
                  <a:pt x="925" y="15501"/>
                </a:lnTo>
                <a:lnTo>
                  <a:pt x="925" y="15622"/>
                </a:lnTo>
                <a:lnTo>
                  <a:pt x="998" y="15720"/>
                </a:lnTo>
                <a:lnTo>
                  <a:pt x="1071" y="15841"/>
                </a:lnTo>
                <a:lnTo>
                  <a:pt x="1169" y="15890"/>
                </a:lnTo>
                <a:lnTo>
                  <a:pt x="1266" y="15939"/>
                </a:lnTo>
                <a:lnTo>
                  <a:pt x="1363" y="15963"/>
                </a:lnTo>
                <a:lnTo>
                  <a:pt x="1704" y="15963"/>
                </a:lnTo>
                <a:lnTo>
                  <a:pt x="1923" y="15890"/>
                </a:lnTo>
                <a:lnTo>
                  <a:pt x="2142" y="15793"/>
                </a:lnTo>
                <a:lnTo>
                  <a:pt x="2337" y="15671"/>
                </a:lnTo>
                <a:lnTo>
                  <a:pt x="2701" y="15452"/>
                </a:lnTo>
                <a:lnTo>
                  <a:pt x="2774" y="15428"/>
                </a:lnTo>
                <a:lnTo>
                  <a:pt x="2847" y="15403"/>
                </a:lnTo>
                <a:lnTo>
                  <a:pt x="2920" y="15330"/>
                </a:lnTo>
                <a:lnTo>
                  <a:pt x="2945" y="15233"/>
                </a:lnTo>
                <a:lnTo>
                  <a:pt x="3091" y="13870"/>
                </a:lnTo>
                <a:lnTo>
                  <a:pt x="3237" y="12508"/>
                </a:lnTo>
                <a:lnTo>
                  <a:pt x="3310" y="11802"/>
                </a:lnTo>
                <a:lnTo>
                  <a:pt x="3334" y="11461"/>
                </a:lnTo>
                <a:lnTo>
                  <a:pt x="3431" y="11096"/>
                </a:lnTo>
                <a:lnTo>
                  <a:pt x="3480" y="11194"/>
                </a:lnTo>
                <a:lnTo>
                  <a:pt x="3529" y="11315"/>
                </a:lnTo>
                <a:lnTo>
                  <a:pt x="3577" y="11559"/>
                </a:lnTo>
                <a:lnTo>
                  <a:pt x="3650" y="11997"/>
                </a:lnTo>
                <a:lnTo>
                  <a:pt x="3699" y="12508"/>
                </a:lnTo>
                <a:lnTo>
                  <a:pt x="3723" y="13043"/>
                </a:lnTo>
                <a:lnTo>
                  <a:pt x="3748" y="13359"/>
                </a:lnTo>
                <a:lnTo>
                  <a:pt x="3821" y="13651"/>
                </a:lnTo>
                <a:lnTo>
                  <a:pt x="3942" y="14260"/>
                </a:lnTo>
                <a:lnTo>
                  <a:pt x="4113" y="14844"/>
                </a:lnTo>
                <a:lnTo>
                  <a:pt x="4259" y="15428"/>
                </a:lnTo>
                <a:lnTo>
                  <a:pt x="4283" y="15501"/>
                </a:lnTo>
                <a:lnTo>
                  <a:pt x="4332" y="15525"/>
                </a:lnTo>
                <a:lnTo>
                  <a:pt x="4380" y="15598"/>
                </a:lnTo>
                <a:lnTo>
                  <a:pt x="4478" y="15671"/>
                </a:lnTo>
                <a:lnTo>
                  <a:pt x="4697" y="15793"/>
                </a:lnTo>
                <a:lnTo>
                  <a:pt x="4940" y="15866"/>
                </a:lnTo>
                <a:lnTo>
                  <a:pt x="5110" y="15914"/>
                </a:lnTo>
                <a:lnTo>
                  <a:pt x="5354" y="15963"/>
                </a:lnTo>
                <a:lnTo>
                  <a:pt x="5694" y="15963"/>
                </a:lnTo>
                <a:lnTo>
                  <a:pt x="5816" y="15914"/>
                </a:lnTo>
                <a:lnTo>
                  <a:pt x="5938" y="15866"/>
                </a:lnTo>
                <a:lnTo>
                  <a:pt x="6011" y="15793"/>
                </a:lnTo>
                <a:lnTo>
                  <a:pt x="6108" y="15671"/>
                </a:lnTo>
                <a:lnTo>
                  <a:pt x="6157" y="15525"/>
                </a:lnTo>
                <a:lnTo>
                  <a:pt x="6157" y="15379"/>
                </a:lnTo>
                <a:lnTo>
                  <a:pt x="6108" y="15209"/>
                </a:lnTo>
                <a:lnTo>
                  <a:pt x="6035" y="15087"/>
                </a:lnTo>
                <a:lnTo>
                  <a:pt x="5962" y="14965"/>
                </a:lnTo>
                <a:lnTo>
                  <a:pt x="5840" y="14868"/>
                </a:lnTo>
                <a:lnTo>
                  <a:pt x="5694" y="14819"/>
                </a:lnTo>
                <a:lnTo>
                  <a:pt x="5621" y="14333"/>
                </a:lnTo>
                <a:lnTo>
                  <a:pt x="5548" y="13822"/>
                </a:lnTo>
                <a:lnTo>
                  <a:pt x="5475" y="12824"/>
                </a:lnTo>
                <a:lnTo>
                  <a:pt x="5402" y="10853"/>
                </a:lnTo>
                <a:lnTo>
                  <a:pt x="5281" y="8542"/>
                </a:lnTo>
                <a:lnTo>
                  <a:pt x="5256" y="7836"/>
                </a:lnTo>
                <a:lnTo>
                  <a:pt x="5232" y="7106"/>
                </a:lnTo>
                <a:lnTo>
                  <a:pt x="5256" y="7033"/>
                </a:lnTo>
                <a:lnTo>
                  <a:pt x="5256" y="6984"/>
                </a:lnTo>
                <a:lnTo>
                  <a:pt x="5232" y="6936"/>
                </a:lnTo>
                <a:lnTo>
                  <a:pt x="5208" y="6887"/>
                </a:lnTo>
                <a:lnTo>
                  <a:pt x="5183" y="6619"/>
                </a:lnTo>
                <a:lnTo>
                  <a:pt x="5305" y="6863"/>
                </a:lnTo>
                <a:lnTo>
                  <a:pt x="5402" y="7130"/>
                </a:lnTo>
                <a:lnTo>
                  <a:pt x="5475" y="7398"/>
                </a:lnTo>
                <a:lnTo>
                  <a:pt x="5500" y="7666"/>
                </a:lnTo>
                <a:lnTo>
                  <a:pt x="5524" y="7958"/>
                </a:lnTo>
                <a:lnTo>
                  <a:pt x="5548" y="8250"/>
                </a:lnTo>
                <a:lnTo>
                  <a:pt x="5524" y="8785"/>
                </a:lnTo>
                <a:lnTo>
                  <a:pt x="5524" y="8834"/>
                </a:lnTo>
                <a:lnTo>
                  <a:pt x="5548" y="8907"/>
                </a:lnTo>
                <a:lnTo>
                  <a:pt x="5524" y="9004"/>
                </a:lnTo>
                <a:lnTo>
                  <a:pt x="5548" y="9126"/>
                </a:lnTo>
                <a:lnTo>
                  <a:pt x="5573" y="9247"/>
                </a:lnTo>
                <a:lnTo>
                  <a:pt x="5621" y="9345"/>
                </a:lnTo>
                <a:lnTo>
                  <a:pt x="5694" y="9418"/>
                </a:lnTo>
                <a:lnTo>
                  <a:pt x="5767" y="9466"/>
                </a:lnTo>
                <a:lnTo>
                  <a:pt x="5840" y="9515"/>
                </a:lnTo>
                <a:lnTo>
                  <a:pt x="5938" y="9539"/>
                </a:lnTo>
                <a:lnTo>
                  <a:pt x="6011" y="9563"/>
                </a:lnTo>
                <a:lnTo>
                  <a:pt x="6205" y="9563"/>
                </a:lnTo>
                <a:lnTo>
                  <a:pt x="6303" y="9515"/>
                </a:lnTo>
                <a:lnTo>
                  <a:pt x="6424" y="9442"/>
                </a:lnTo>
                <a:lnTo>
                  <a:pt x="6546" y="9320"/>
                </a:lnTo>
                <a:lnTo>
                  <a:pt x="6619" y="9199"/>
                </a:lnTo>
                <a:lnTo>
                  <a:pt x="6668" y="9053"/>
                </a:lnTo>
                <a:lnTo>
                  <a:pt x="6668" y="8907"/>
                </a:lnTo>
                <a:lnTo>
                  <a:pt x="6643" y="8785"/>
                </a:lnTo>
                <a:lnTo>
                  <a:pt x="6643" y="8736"/>
                </a:lnTo>
                <a:lnTo>
                  <a:pt x="6692" y="8420"/>
                </a:lnTo>
                <a:lnTo>
                  <a:pt x="6716" y="8079"/>
                </a:lnTo>
                <a:lnTo>
                  <a:pt x="6741" y="7739"/>
                </a:lnTo>
                <a:lnTo>
                  <a:pt x="6716" y="7398"/>
                </a:lnTo>
                <a:lnTo>
                  <a:pt x="6692" y="7057"/>
                </a:lnTo>
                <a:lnTo>
                  <a:pt x="6643" y="6717"/>
                </a:lnTo>
                <a:lnTo>
                  <a:pt x="6570" y="6400"/>
                </a:lnTo>
                <a:lnTo>
                  <a:pt x="6473" y="6060"/>
                </a:lnTo>
                <a:lnTo>
                  <a:pt x="6473" y="6011"/>
                </a:lnTo>
                <a:lnTo>
                  <a:pt x="6424" y="5962"/>
                </a:lnTo>
                <a:lnTo>
                  <a:pt x="6230" y="5500"/>
                </a:lnTo>
                <a:lnTo>
                  <a:pt x="6132" y="5257"/>
                </a:lnTo>
                <a:lnTo>
                  <a:pt x="5986" y="5038"/>
                </a:lnTo>
                <a:lnTo>
                  <a:pt x="5889" y="4916"/>
                </a:lnTo>
                <a:lnTo>
                  <a:pt x="5792" y="4770"/>
                </a:lnTo>
                <a:lnTo>
                  <a:pt x="5670" y="4673"/>
                </a:lnTo>
                <a:lnTo>
                  <a:pt x="5548" y="4551"/>
                </a:lnTo>
                <a:lnTo>
                  <a:pt x="5256" y="4381"/>
                </a:lnTo>
                <a:lnTo>
                  <a:pt x="4964" y="4259"/>
                </a:lnTo>
                <a:lnTo>
                  <a:pt x="4648" y="4162"/>
                </a:lnTo>
                <a:lnTo>
                  <a:pt x="4332" y="4113"/>
                </a:lnTo>
                <a:lnTo>
                  <a:pt x="3991" y="4089"/>
                </a:lnTo>
                <a:lnTo>
                  <a:pt x="3650" y="4089"/>
                </a:lnTo>
                <a:lnTo>
                  <a:pt x="3650" y="4064"/>
                </a:lnTo>
                <a:lnTo>
                  <a:pt x="3650" y="3918"/>
                </a:lnTo>
                <a:lnTo>
                  <a:pt x="3821" y="3870"/>
                </a:lnTo>
                <a:lnTo>
                  <a:pt x="3991" y="3797"/>
                </a:lnTo>
                <a:lnTo>
                  <a:pt x="4161" y="3724"/>
                </a:lnTo>
                <a:lnTo>
                  <a:pt x="4332" y="3626"/>
                </a:lnTo>
                <a:lnTo>
                  <a:pt x="4478" y="3505"/>
                </a:lnTo>
                <a:lnTo>
                  <a:pt x="4624" y="3359"/>
                </a:lnTo>
                <a:lnTo>
                  <a:pt x="4770" y="3237"/>
                </a:lnTo>
                <a:lnTo>
                  <a:pt x="4891" y="3067"/>
                </a:lnTo>
                <a:lnTo>
                  <a:pt x="4989" y="2896"/>
                </a:lnTo>
                <a:lnTo>
                  <a:pt x="5086" y="2726"/>
                </a:lnTo>
                <a:lnTo>
                  <a:pt x="5159" y="2556"/>
                </a:lnTo>
                <a:lnTo>
                  <a:pt x="5232" y="2385"/>
                </a:lnTo>
                <a:lnTo>
                  <a:pt x="5281" y="2191"/>
                </a:lnTo>
                <a:lnTo>
                  <a:pt x="5305" y="2020"/>
                </a:lnTo>
                <a:lnTo>
                  <a:pt x="5305" y="1826"/>
                </a:lnTo>
                <a:lnTo>
                  <a:pt x="5281" y="1655"/>
                </a:lnTo>
                <a:lnTo>
                  <a:pt x="5232" y="1436"/>
                </a:lnTo>
                <a:lnTo>
                  <a:pt x="5135" y="1218"/>
                </a:lnTo>
                <a:lnTo>
                  <a:pt x="5037" y="1023"/>
                </a:lnTo>
                <a:lnTo>
                  <a:pt x="4916" y="853"/>
                </a:lnTo>
                <a:lnTo>
                  <a:pt x="4770" y="682"/>
                </a:lnTo>
                <a:lnTo>
                  <a:pt x="4599" y="512"/>
                </a:lnTo>
                <a:lnTo>
                  <a:pt x="4429" y="366"/>
                </a:lnTo>
                <a:lnTo>
                  <a:pt x="4234" y="244"/>
                </a:lnTo>
                <a:lnTo>
                  <a:pt x="4088" y="171"/>
                </a:lnTo>
                <a:lnTo>
                  <a:pt x="3894" y="98"/>
                </a:lnTo>
                <a:lnTo>
                  <a:pt x="3699" y="25"/>
                </a:lnTo>
                <a:lnTo>
                  <a:pt x="3480" y="1"/>
                </a:lnTo>
                <a:close/>
              </a:path>
            </a:pathLst>
          </a:custGeom>
          <a:solidFill>
            <a:schemeClr val="lt1"/>
          </a:solidFill>
          <a:ln cap="flat" cmpd="sng" w="9525">
            <a:solidFill>
              <a:schemeClr val="l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sz="1100"/>
          </a:p>
        </p:txBody>
      </p:sp>
      <p:sp>
        <p:nvSpPr>
          <p:cNvPr id="156" name="Shape 156"/>
          <p:cNvSpPr/>
          <p:nvPr/>
        </p:nvSpPr>
        <p:spPr>
          <a:xfrm>
            <a:off x="3156125" y="4605150"/>
            <a:ext cx="2366392" cy="551416"/>
          </a:xfrm>
          <a:custGeom>
            <a:pathLst>
              <a:path extrusionOk="0" h="21546" w="91997">
                <a:moveTo>
                  <a:pt x="0" y="21546"/>
                </a:moveTo>
                <a:cubicBezTo>
                  <a:pt x="7062" y="18014"/>
                  <a:pt x="27042" y="2496"/>
                  <a:pt x="42375" y="359"/>
                </a:cubicBezTo>
                <a:cubicBezTo>
                  <a:pt x="57707" y="-1778"/>
                  <a:pt x="83726" y="7328"/>
                  <a:pt x="91997" y="8722"/>
                </a:cubicBezTo>
              </a:path>
            </a:pathLst>
          </a:custGeom>
          <a:noFill/>
          <a:ln cap="flat" cmpd="sng" w="28575">
            <a:solidFill>
              <a:schemeClr val="lt1"/>
            </a:solidFill>
            <a:prstDash val="dash"/>
            <a:round/>
            <a:headEnd len="lg" w="lg" type="none"/>
            <a:tailEnd len="lg" w="lg" type="stealth"/>
          </a:ln>
        </p:spPr>
      </p:sp>
      <p:pic>
        <p:nvPicPr>
          <p:cNvPr descr="Elite_dart.jpg" id="157" name="Shape 157"/>
          <p:cNvPicPr preferRelativeResize="0"/>
          <p:nvPr/>
        </p:nvPicPr>
        <p:blipFill rotWithShape="1">
          <a:blip r:embed="rId4">
            <a:alphaModFix/>
          </a:blip>
          <a:srcRect b="0" l="41105" r="40252" t="0"/>
          <a:stretch/>
        </p:blipFill>
        <p:spPr>
          <a:xfrm rot="6176289">
            <a:off x="5615305" y="4683425"/>
            <a:ext cx="119026" cy="3948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Shape 162"/>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b="1" lang="en" sz="3000">
                <a:latin typeface="Orbitron"/>
                <a:ea typeface="Orbitron"/>
                <a:cs typeface="Orbitron"/>
                <a:sym typeface="Orbitron"/>
              </a:rPr>
              <a:t>Wind And Its Effects On Projectiles</a:t>
            </a:r>
          </a:p>
        </p:txBody>
      </p:sp>
      <p:sp>
        <p:nvSpPr>
          <p:cNvPr id="163" name="Shape 163"/>
          <p:cNvSpPr txBox="1"/>
          <p:nvPr>
            <p:ph idx="1" type="body"/>
          </p:nvPr>
        </p:nvSpPr>
        <p:spPr>
          <a:xfrm>
            <a:off x="373724" y="1049325"/>
            <a:ext cx="8290800" cy="4851900"/>
          </a:xfrm>
          <a:prstGeom prst="rect">
            <a:avLst/>
          </a:prstGeom>
        </p:spPr>
        <p:txBody>
          <a:bodyPr anchorCtr="0" anchor="t" bIns="91425" lIns="91425" rIns="91425" tIns="91425">
            <a:noAutofit/>
          </a:bodyPr>
          <a:lstStyle/>
          <a:p>
            <a:pPr lvl="0">
              <a:spcBef>
                <a:spcPts val="0"/>
              </a:spcBef>
              <a:buNone/>
            </a:pPr>
            <a:r>
              <a:rPr lang="en" sz="1800">
                <a:latin typeface="Orbitron"/>
                <a:ea typeface="Orbitron"/>
                <a:cs typeface="Orbitron"/>
                <a:sym typeface="Orbitron"/>
              </a:rPr>
              <a:t>Wind can affect a mid air projectile many ways. It can be pushed and pulled which would case the bullet to deviate from its projected distance. This can be shown in the video below when we fired our Nerf Gun at an angle of 45</a:t>
            </a:r>
            <a:r>
              <a:rPr baseline="30000" lang="en" sz="1800">
                <a:latin typeface="Orbitron"/>
                <a:ea typeface="Orbitron"/>
                <a:cs typeface="Orbitron"/>
                <a:sym typeface="Orbitron"/>
              </a:rPr>
              <a:t>O</a:t>
            </a:r>
            <a:r>
              <a:rPr lang="en" sz="1800">
                <a:latin typeface="Orbitron"/>
                <a:ea typeface="Orbitron"/>
                <a:cs typeface="Orbitron"/>
                <a:sym typeface="Orbitron"/>
              </a:rPr>
              <a:t> and recorded the bullet in slow motion. It shows that after it's fired, the bullet veirs to the left and gets moved while it's in the air.</a:t>
            </a:r>
          </a:p>
        </p:txBody>
      </p:sp>
      <p:sp>
        <p:nvSpPr>
          <p:cNvPr id="164" name="Shape 164" title="Nerf shot test 1">
            <a:hlinkClick r:id="rId3"/>
          </p:cNvPr>
          <p:cNvSpPr/>
          <p:nvPr/>
        </p:nvSpPr>
        <p:spPr>
          <a:xfrm>
            <a:off x="2018475" y="3154775"/>
            <a:ext cx="4572000" cy="3429000"/>
          </a:xfrm>
          <a:prstGeom prst="rect">
            <a:avLst/>
          </a:prstGeom>
          <a:blipFill>
            <a:blip r:embed="rId4">
              <a:alphaModFix/>
            </a:blip>
            <a:stretch>
              <a:fillRect/>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type="title"/>
          </p:nvPr>
        </p:nvSpPr>
        <p:spPr>
          <a:xfrm>
            <a:off x="404326" y="658450"/>
            <a:ext cx="4987800" cy="551400"/>
          </a:xfrm>
          <a:prstGeom prst="rect">
            <a:avLst/>
          </a:prstGeom>
        </p:spPr>
        <p:txBody>
          <a:bodyPr anchorCtr="0" anchor="t" bIns="91425" lIns="91425" rIns="91425" tIns="91425">
            <a:noAutofit/>
          </a:bodyPr>
          <a:lstStyle/>
          <a:p>
            <a:pPr lvl="0">
              <a:spcBef>
                <a:spcPts val="0"/>
              </a:spcBef>
              <a:buNone/>
            </a:pPr>
            <a:r>
              <a:rPr b="1" lang="en" sz="3000">
                <a:latin typeface="Orbitron"/>
                <a:ea typeface="Orbitron"/>
                <a:cs typeface="Orbitron"/>
                <a:sym typeface="Orbitron"/>
              </a:rPr>
              <a:t>Tools That Were Used</a:t>
            </a:r>
          </a:p>
        </p:txBody>
      </p:sp>
      <p:sp>
        <p:nvSpPr>
          <p:cNvPr id="170" name="Shape 170"/>
          <p:cNvSpPr txBox="1"/>
          <p:nvPr>
            <p:ph idx="1" type="body"/>
          </p:nvPr>
        </p:nvSpPr>
        <p:spPr>
          <a:xfrm>
            <a:off x="343225" y="1320325"/>
            <a:ext cx="4713900" cy="5031600"/>
          </a:xfrm>
          <a:prstGeom prst="rect">
            <a:avLst/>
          </a:prstGeom>
        </p:spPr>
        <p:txBody>
          <a:bodyPr anchorCtr="0" anchor="t" bIns="91425" lIns="91425" rIns="91425" tIns="91425">
            <a:noAutofit/>
          </a:bodyPr>
          <a:lstStyle/>
          <a:p>
            <a:pPr lvl="0">
              <a:spcBef>
                <a:spcPts val="0"/>
              </a:spcBef>
              <a:buNone/>
            </a:pPr>
            <a:r>
              <a:rPr b="1" lang="en" sz="2400">
                <a:solidFill>
                  <a:schemeClr val="lt1"/>
                </a:solidFill>
                <a:latin typeface="Orbitron"/>
                <a:ea typeface="Orbitron"/>
                <a:cs typeface="Orbitron"/>
                <a:sym typeface="Orbitron"/>
                <a:hlinkClick r:id="rId3"/>
              </a:rPr>
              <a:t>Converter+</a:t>
            </a:r>
          </a:p>
          <a:p>
            <a:pPr indent="-355600" lvl="0" marL="457200" rtl="0">
              <a:spcBef>
                <a:spcPts val="0"/>
              </a:spcBef>
              <a:buSzPct val="100000"/>
              <a:buFont typeface="Orbitron"/>
            </a:pPr>
            <a:r>
              <a:rPr lang="en" sz="2000">
                <a:latin typeface="Orbitron"/>
                <a:ea typeface="Orbitron"/>
                <a:cs typeface="Orbitron"/>
                <a:sym typeface="Orbitron"/>
              </a:rPr>
              <a:t>Conversions</a:t>
            </a:r>
          </a:p>
          <a:p>
            <a:pPr indent="-355600" lvl="0" marL="457200" rtl="0">
              <a:spcBef>
                <a:spcPts val="0"/>
              </a:spcBef>
              <a:buSzPct val="100000"/>
              <a:buFont typeface="Orbitron"/>
            </a:pPr>
            <a:r>
              <a:rPr lang="en" sz="2000">
                <a:latin typeface="Orbitron"/>
                <a:ea typeface="Orbitron"/>
                <a:cs typeface="Orbitron"/>
                <a:sym typeface="Orbitron"/>
              </a:rPr>
              <a:t>Calculations</a:t>
            </a:r>
          </a:p>
          <a:p>
            <a:pPr lvl="0" rtl="0">
              <a:spcBef>
                <a:spcPts val="0"/>
              </a:spcBef>
              <a:buNone/>
            </a:pPr>
            <a:r>
              <a:rPr b="1" lang="en" sz="2400">
                <a:solidFill>
                  <a:schemeClr val="lt1"/>
                </a:solidFill>
                <a:latin typeface="Orbitron"/>
                <a:ea typeface="Orbitron"/>
                <a:cs typeface="Orbitron"/>
                <a:sym typeface="Orbitron"/>
                <a:hlinkClick r:id="rId4"/>
              </a:rPr>
              <a:t>GraphNCalc63</a:t>
            </a:r>
          </a:p>
          <a:p>
            <a:pPr indent="-355600" lvl="0" marL="457200" rtl="0">
              <a:spcBef>
                <a:spcPts val="0"/>
              </a:spcBef>
              <a:buSzPct val="100000"/>
              <a:buFont typeface="Orbitron"/>
            </a:pPr>
            <a:r>
              <a:rPr lang="en" sz="2000">
                <a:latin typeface="Orbitron"/>
                <a:ea typeface="Orbitron"/>
                <a:cs typeface="Orbitron"/>
                <a:sym typeface="Orbitron"/>
              </a:rPr>
              <a:t>Calculations</a:t>
            </a:r>
          </a:p>
          <a:p>
            <a:pPr indent="-355600" lvl="0" marL="457200" rtl="0">
              <a:spcBef>
                <a:spcPts val="0"/>
              </a:spcBef>
              <a:buSzPct val="100000"/>
              <a:buFont typeface="Orbitron"/>
            </a:pPr>
            <a:r>
              <a:rPr lang="en" sz="2000">
                <a:latin typeface="Orbitron"/>
                <a:ea typeface="Orbitron"/>
                <a:cs typeface="Orbitron"/>
                <a:sym typeface="Orbitron"/>
              </a:rPr>
              <a:t>Graphing</a:t>
            </a:r>
          </a:p>
          <a:p>
            <a:pPr lvl="0" rtl="0">
              <a:spcBef>
                <a:spcPts val="0"/>
              </a:spcBef>
              <a:buNone/>
            </a:pPr>
            <a:r>
              <a:rPr b="1" lang="en" sz="2400">
                <a:solidFill>
                  <a:schemeClr val="lt1"/>
                </a:solidFill>
                <a:latin typeface="Orbitron"/>
                <a:ea typeface="Orbitron"/>
                <a:cs typeface="Orbitron"/>
                <a:sym typeface="Orbitron"/>
                <a:hlinkClick r:id="rId5"/>
              </a:rPr>
              <a:t>Desmos</a:t>
            </a:r>
          </a:p>
          <a:p>
            <a:pPr indent="-355600" lvl="0" marL="457200" rtl="0">
              <a:spcBef>
                <a:spcPts val="0"/>
              </a:spcBef>
              <a:buSzPct val="100000"/>
              <a:buFont typeface="Orbitron"/>
            </a:pPr>
            <a:r>
              <a:rPr lang="en" sz="2000">
                <a:latin typeface="Orbitron"/>
                <a:ea typeface="Orbitron"/>
                <a:cs typeface="Orbitron"/>
                <a:sym typeface="Orbitron"/>
              </a:rPr>
              <a:t>Graphing</a:t>
            </a:r>
          </a:p>
          <a:p>
            <a:pPr lvl="0" rtl="0">
              <a:spcBef>
                <a:spcPts val="0"/>
              </a:spcBef>
              <a:buNone/>
            </a:pPr>
            <a:r>
              <a:rPr b="1" lang="en" sz="2400">
                <a:solidFill>
                  <a:schemeClr val="lt1"/>
                </a:solidFill>
                <a:latin typeface="Orbitron"/>
                <a:ea typeface="Orbitron"/>
                <a:cs typeface="Orbitron"/>
                <a:sym typeface="Orbitron"/>
                <a:hlinkClick r:id="rId6"/>
              </a:rPr>
              <a:t>Pixlr</a:t>
            </a:r>
          </a:p>
          <a:p>
            <a:pPr indent="-355600" lvl="0" marL="457200" rtl="0">
              <a:spcBef>
                <a:spcPts val="0"/>
              </a:spcBef>
              <a:buClr>
                <a:schemeClr val="lt1"/>
              </a:buClr>
              <a:buSzPct val="100000"/>
              <a:buFont typeface="Orbitron"/>
            </a:pPr>
            <a:r>
              <a:rPr lang="en" sz="2000">
                <a:solidFill>
                  <a:schemeClr val="lt1"/>
                </a:solidFill>
                <a:latin typeface="Orbitron"/>
                <a:ea typeface="Orbitron"/>
                <a:cs typeface="Orbitron"/>
                <a:sym typeface="Orbitron"/>
              </a:rPr>
              <a:t>Image Editing</a:t>
            </a:r>
          </a:p>
          <a:p>
            <a:pPr lvl="0" rtl="0">
              <a:spcBef>
                <a:spcPts val="0"/>
              </a:spcBef>
              <a:buNone/>
            </a:pPr>
            <a:r>
              <a:rPr b="1" lang="en" sz="2400">
                <a:solidFill>
                  <a:schemeClr val="lt1"/>
                </a:solidFill>
                <a:latin typeface="Orbitron"/>
                <a:ea typeface="Orbitron"/>
                <a:cs typeface="Orbitron"/>
                <a:sym typeface="Orbitron"/>
                <a:hlinkClick r:id="rId7"/>
              </a:rPr>
              <a:t>Explore Learning</a:t>
            </a:r>
          </a:p>
          <a:p>
            <a:pPr indent="-355600" lvl="0" marL="457200" rtl="0">
              <a:spcBef>
                <a:spcPts val="0"/>
              </a:spcBef>
              <a:buClr>
                <a:schemeClr val="lt1"/>
              </a:buClr>
              <a:buSzPct val="100000"/>
              <a:buFont typeface="Orbitron"/>
            </a:pPr>
            <a:r>
              <a:rPr lang="en" sz="2000">
                <a:solidFill>
                  <a:schemeClr val="lt1"/>
                </a:solidFill>
                <a:latin typeface="Orbitron"/>
                <a:ea typeface="Orbitron"/>
                <a:cs typeface="Orbitron"/>
                <a:sym typeface="Orbitron"/>
              </a:rPr>
              <a:t>Simulation</a:t>
            </a:r>
          </a:p>
        </p:txBody>
      </p:sp>
      <p:pic>
        <p:nvPicPr>
          <p:cNvPr descr="iphone cap.PNG" id="171" name="Shape 171"/>
          <p:cNvPicPr preferRelativeResize="0"/>
          <p:nvPr/>
        </p:nvPicPr>
        <p:blipFill rotWithShape="1">
          <a:blip r:embed="rId8">
            <a:alphaModFix/>
          </a:blip>
          <a:srcRect b="0" l="28774" r="0" t="0"/>
          <a:stretch/>
        </p:blipFill>
        <p:spPr>
          <a:xfrm>
            <a:off x="5392175" y="0"/>
            <a:ext cx="3751824" cy="6858000"/>
          </a:xfrm>
          <a:prstGeom prst="rect">
            <a:avLst/>
          </a:prstGeom>
          <a:noFill/>
          <a:ln>
            <a:noFill/>
          </a:ln>
        </p:spPr>
      </p:pic>
      <p:pic>
        <p:nvPicPr>
          <p:cNvPr descr="File_000.jpeg" id="172" name="Shape 172"/>
          <p:cNvPicPr preferRelativeResize="0"/>
          <p:nvPr/>
        </p:nvPicPr>
        <p:blipFill>
          <a:blip r:embed="rId9">
            <a:alphaModFix/>
          </a:blip>
          <a:stretch>
            <a:fillRect/>
          </a:stretch>
        </p:blipFill>
        <p:spPr>
          <a:xfrm>
            <a:off x="5722400" y="1549599"/>
            <a:ext cx="2130324" cy="37587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Shape 177"/>
          <p:cNvSpPr/>
          <p:nvPr/>
        </p:nvSpPr>
        <p:spPr>
          <a:xfrm>
            <a:off x="5539030" y="839912"/>
            <a:ext cx="2483749" cy="5226869"/>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alpha val="14620"/>
            </a:srgbClr>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8" name="Shape 178"/>
          <p:cNvSpPr/>
          <p:nvPr/>
        </p:nvSpPr>
        <p:spPr>
          <a:xfrm>
            <a:off x="5715000" y="1572650"/>
            <a:ext cx="2131800" cy="3761400"/>
          </a:xfrm>
          <a:prstGeom prst="rect">
            <a:avLst/>
          </a:prstGeom>
          <a:noFill/>
          <a:ln cap="flat" cmpd="sng" w="19050">
            <a:solidFill>
              <a:srgbClr val="D9D9D9"/>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t/>
            </a:r>
            <a:endParaRPr sz="1000">
              <a:solidFill>
                <a:srgbClr val="FFFFFF"/>
              </a:solidFill>
              <a:latin typeface="Cousine"/>
              <a:ea typeface="Cousine"/>
              <a:cs typeface="Cousine"/>
              <a:sym typeface="Cousine"/>
            </a:endParaRPr>
          </a:p>
        </p:txBody>
      </p:sp>
      <p:sp>
        <p:nvSpPr>
          <p:cNvPr id="179" name="Shape 179"/>
          <p:cNvSpPr txBox="1"/>
          <p:nvPr>
            <p:ph idx="4294967295" type="body"/>
          </p:nvPr>
        </p:nvSpPr>
        <p:spPr>
          <a:xfrm>
            <a:off x="294300" y="983750"/>
            <a:ext cx="3558300" cy="4599300"/>
          </a:xfrm>
          <a:prstGeom prst="rect">
            <a:avLst/>
          </a:prstGeom>
        </p:spPr>
        <p:txBody>
          <a:bodyPr anchorCtr="0" anchor="t" bIns="91425" lIns="91425" rIns="91425" tIns="91425">
            <a:noAutofit/>
          </a:bodyPr>
          <a:lstStyle/>
          <a:p>
            <a:pPr lvl="0" rtl="0">
              <a:spcBef>
                <a:spcPts val="0"/>
              </a:spcBef>
              <a:buNone/>
            </a:pPr>
            <a:r>
              <a:rPr b="1" lang="en">
                <a:latin typeface="Orbitron"/>
                <a:ea typeface="Orbitron"/>
                <a:cs typeface="Orbitron"/>
                <a:sym typeface="Orbitron"/>
              </a:rPr>
              <a:t>iPHONE Recordings</a:t>
            </a:r>
          </a:p>
          <a:p>
            <a:pPr lvl="0" rtl="0">
              <a:spcBef>
                <a:spcPts val="0"/>
              </a:spcBef>
              <a:buNone/>
            </a:pPr>
            <a:r>
              <a:t/>
            </a:r>
            <a:endParaRPr sz="1800">
              <a:latin typeface="Orbitron"/>
              <a:ea typeface="Orbitron"/>
              <a:cs typeface="Orbitron"/>
              <a:sym typeface="Orbitron"/>
            </a:endParaRPr>
          </a:p>
          <a:p>
            <a:pPr lvl="0">
              <a:spcBef>
                <a:spcPts val="0"/>
              </a:spcBef>
              <a:buNone/>
            </a:pPr>
            <a:r>
              <a:rPr lang="en" sz="1800">
                <a:latin typeface="Orbitron"/>
                <a:ea typeface="Orbitron"/>
                <a:cs typeface="Orbitron"/>
                <a:sym typeface="Orbitron"/>
              </a:rPr>
              <a:t>We were able to use our iPhones to record footage of in air bullet movement.</a:t>
            </a:r>
          </a:p>
          <a:p>
            <a:pPr lvl="0">
              <a:spcBef>
                <a:spcPts val="0"/>
              </a:spcBef>
              <a:buNone/>
            </a:pPr>
            <a:r>
              <a:t/>
            </a:r>
            <a:endParaRPr sz="1800">
              <a:latin typeface="Orbitron"/>
              <a:ea typeface="Orbitron"/>
              <a:cs typeface="Orbitron"/>
              <a:sym typeface="Orbitron"/>
            </a:endParaRPr>
          </a:p>
          <a:p>
            <a:pPr lvl="0">
              <a:spcBef>
                <a:spcPts val="0"/>
              </a:spcBef>
              <a:buNone/>
            </a:pPr>
            <a:r>
              <a:rPr lang="en" sz="1700">
                <a:latin typeface="Orbitron"/>
                <a:ea typeface="Orbitron"/>
                <a:cs typeface="Orbitron"/>
                <a:sym typeface="Orbitron"/>
              </a:rPr>
              <a:t>This allowed us to see, in</a:t>
            </a:r>
          </a:p>
          <a:p>
            <a:pPr lvl="0">
              <a:spcBef>
                <a:spcPts val="0"/>
              </a:spcBef>
              <a:buNone/>
            </a:pPr>
            <a:r>
              <a:rPr lang="en" sz="1700">
                <a:latin typeface="Orbitron"/>
                <a:ea typeface="Orbitron"/>
                <a:cs typeface="Orbitron"/>
                <a:sym typeface="Orbitron"/>
              </a:rPr>
              <a:t>real time, the effects air</a:t>
            </a:r>
          </a:p>
          <a:p>
            <a:pPr lvl="0" rtl="0">
              <a:spcBef>
                <a:spcPts val="0"/>
              </a:spcBef>
              <a:buNone/>
            </a:pPr>
            <a:r>
              <a:rPr lang="en" sz="1700">
                <a:latin typeface="Orbitron"/>
                <a:ea typeface="Orbitron"/>
                <a:cs typeface="Orbitron"/>
                <a:sym typeface="Orbitron"/>
              </a:rPr>
              <a:t>has on the nerf dart bullets</a:t>
            </a:r>
          </a:p>
        </p:txBody>
      </p:sp>
      <p:sp>
        <p:nvSpPr>
          <p:cNvPr id="180" name="Shape 180" title="Firing test 2">
            <a:hlinkClick r:id="rId3"/>
          </p:cNvPr>
          <p:cNvSpPr/>
          <p:nvPr/>
        </p:nvSpPr>
        <p:spPr>
          <a:xfrm>
            <a:off x="4231687" y="1572650"/>
            <a:ext cx="5198925" cy="3899150"/>
          </a:xfrm>
          <a:prstGeom prst="rect">
            <a:avLst/>
          </a:prstGeom>
          <a:blipFill>
            <a:blip r:embed="rId4">
              <a:alphaModFix/>
            </a:blip>
            <a:stretch>
              <a:fillRect/>
            </a:stretch>
          </a:blipFill>
          <a:ln>
            <a:noFill/>
          </a:ln>
        </p:spPr>
      </p:sp>
      <p:pic>
        <p:nvPicPr>
          <p:cNvPr id="181" name="Shape 181"/>
          <p:cNvPicPr preferRelativeResize="0"/>
          <p:nvPr/>
        </p:nvPicPr>
        <p:blipFill>
          <a:blip r:embed="rId5">
            <a:alphaModFix/>
          </a:blip>
          <a:stretch>
            <a:fillRect/>
          </a:stretch>
        </p:blipFill>
        <p:spPr>
          <a:xfrm>
            <a:off x="4643150" y="0"/>
            <a:ext cx="4500849" cy="6858000"/>
          </a:xfrm>
          <a:prstGeom prst="rect">
            <a:avLst/>
          </a:prstGeom>
          <a:noFill/>
          <a:ln>
            <a:noFill/>
          </a:ln>
        </p:spPr>
      </p:pic>
      <p:pic>
        <p:nvPicPr>
          <p:cNvPr id="182" name="Shape 182"/>
          <p:cNvPicPr preferRelativeResize="0"/>
          <p:nvPr/>
        </p:nvPicPr>
        <p:blipFill rotWithShape="1">
          <a:blip r:embed="rId5">
            <a:alphaModFix/>
          </a:blip>
          <a:srcRect b="0" l="0" r="80529" t="0"/>
          <a:stretch/>
        </p:blipFill>
        <p:spPr>
          <a:xfrm>
            <a:off x="3852600" y="0"/>
            <a:ext cx="87635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ph type="title"/>
          </p:nvPr>
        </p:nvSpPr>
        <p:spPr>
          <a:xfrm>
            <a:off x="404329" y="658442"/>
            <a:ext cx="8229600" cy="551399"/>
          </a:xfrm>
          <a:prstGeom prst="rect">
            <a:avLst/>
          </a:prstGeom>
        </p:spPr>
        <p:txBody>
          <a:bodyPr anchorCtr="0" anchor="t" bIns="91425" lIns="91425" rIns="91425" tIns="91425">
            <a:noAutofit/>
          </a:bodyPr>
          <a:lstStyle/>
          <a:p>
            <a:pPr lvl="0" rtl="0">
              <a:spcBef>
                <a:spcPts val="0"/>
              </a:spcBef>
              <a:buNone/>
            </a:pPr>
            <a:r>
              <a:rPr b="1" lang="en" sz="3000">
                <a:latin typeface="Orbitron"/>
                <a:ea typeface="Orbitron"/>
                <a:cs typeface="Orbitron"/>
                <a:sym typeface="Orbitron"/>
              </a:rPr>
              <a:t>Weapon Testing Process</a:t>
            </a:r>
          </a:p>
        </p:txBody>
      </p:sp>
      <p:sp>
        <p:nvSpPr>
          <p:cNvPr id="188" name="Shape 188"/>
          <p:cNvSpPr txBox="1"/>
          <p:nvPr>
            <p:ph idx="1" type="body"/>
          </p:nvPr>
        </p:nvSpPr>
        <p:spPr>
          <a:xfrm>
            <a:off x="373725" y="1328800"/>
            <a:ext cx="3880200" cy="5199300"/>
          </a:xfrm>
          <a:prstGeom prst="rect">
            <a:avLst/>
          </a:prstGeom>
        </p:spPr>
        <p:txBody>
          <a:bodyPr anchorCtr="0" anchor="t" bIns="91425" lIns="91425" rIns="91425" tIns="91425">
            <a:noAutofit/>
          </a:bodyPr>
          <a:lstStyle/>
          <a:p>
            <a:pPr lvl="0">
              <a:spcBef>
                <a:spcPts val="0"/>
              </a:spcBef>
              <a:buNone/>
            </a:pPr>
            <a:r>
              <a:rPr b="1" lang="en" sz="1800">
                <a:latin typeface="Orbitron"/>
                <a:ea typeface="Orbitron"/>
                <a:cs typeface="Orbitron"/>
                <a:sym typeface="Orbitron"/>
              </a:rPr>
              <a:t>First Test:</a:t>
            </a:r>
          </a:p>
          <a:p>
            <a:pPr lvl="0" rtl="0">
              <a:spcBef>
                <a:spcPts val="0"/>
              </a:spcBef>
              <a:buNone/>
            </a:pPr>
            <a:r>
              <a:rPr lang="en" sz="1800">
                <a:latin typeface="Orbitron"/>
                <a:ea typeface="Orbitron"/>
                <a:cs typeface="Orbitron"/>
                <a:sym typeface="Orbitron"/>
              </a:rPr>
              <a:t>For our original test we shot our gun at exactly 0</a:t>
            </a:r>
            <a:r>
              <a:rPr baseline="30000" lang="en" sz="1800">
                <a:latin typeface="Orbitron"/>
                <a:ea typeface="Orbitron"/>
                <a:cs typeface="Orbitron"/>
                <a:sym typeface="Orbitron"/>
              </a:rPr>
              <a:t>o</a:t>
            </a:r>
            <a:r>
              <a:rPr lang="en" sz="1800">
                <a:latin typeface="Orbitron"/>
                <a:ea typeface="Orbitron"/>
                <a:cs typeface="Orbitron"/>
                <a:sym typeface="Orbitron"/>
              </a:rPr>
              <a:t>; this allowed us to to calculate the time it takes for the bullet to  hit the ground. Since the dart’s height was not increasing we did not have to test it outside; we were able to test in a long corridor. Also because we shot the gun on a tile floor and each tile is exactly 1 foot we were able to easily calculate the distance the nerf dart went.</a:t>
            </a:r>
          </a:p>
        </p:txBody>
      </p:sp>
      <p:sp>
        <p:nvSpPr>
          <p:cNvPr id="189" name="Shape 189"/>
          <p:cNvSpPr txBox="1"/>
          <p:nvPr/>
        </p:nvSpPr>
        <p:spPr>
          <a:xfrm>
            <a:off x="4808975" y="3456875"/>
            <a:ext cx="13800" cy="13104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190" name="Shape 190"/>
          <p:cNvSpPr txBox="1"/>
          <p:nvPr>
            <p:ph idx="1" type="body"/>
          </p:nvPr>
        </p:nvSpPr>
        <p:spPr>
          <a:xfrm>
            <a:off x="4655200" y="1328800"/>
            <a:ext cx="3880200" cy="5199300"/>
          </a:xfrm>
          <a:prstGeom prst="rect">
            <a:avLst/>
          </a:prstGeom>
        </p:spPr>
        <p:txBody>
          <a:bodyPr anchorCtr="0" anchor="t" bIns="91425" lIns="91425" rIns="91425" tIns="91425">
            <a:noAutofit/>
          </a:bodyPr>
          <a:lstStyle/>
          <a:p>
            <a:pPr lvl="0" rtl="0">
              <a:spcBef>
                <a:spcPts val="0"/>
              </a:spcBef>
              <a:buNone/>
            </a:pPr>
            <a:r>
              <a:rPr b="1" lang="en" sz="1800">
                <a:latin typeface="Orbitron"/>
                <a:ea typeface="Orbitron"/>
                <a:cs typeface="Orbitron"/>
                <a:sym typeface="Orbitron"/>
              </a:rPr>
              <a:t>First second:</a:t>
            </a:r>
          </a:p>
          <a:p>
            <a:pPr lvl="0">
              <a:spcBef>
                <a:spcPts val="0"/>
              </a:spcBef>
              <a:buNone/>
            </a:pPr>
            <a:r>
              <a:rPr lang="en" sz="1800">
                <a:latin typeface="Orbitron"/>
                <a:ea typeface="Orbitron"/>
                <a:cs typeface="Orbitron"/>
                <a:sym typeface="Orbitron"/>
              </a:rPr>
              <a:t>For our second test we had to test outside. This meant because of extra variables, such as wind and drag, we had to test the gun an increased number of times.</a:t>
            </a:r>
          </a:p>
          <a:p>
            <a:pPr lvl="0" rtl="0">
              <a:spcBef>
                <a:spcPts val="0"/>
              </a:spcBef>
              <a:buNone/>
            </a:pPr>
            <a:r>
              <a:rPr lang="en" sz="1800">
                <a:latin typeface="Orbitron"/>
                <a:ea typeface="Orbitron"/>
                <a:cs typeface="Orbitron"/>
                <a:sym typeface="Orbitron"/>
              </a:rPr>
              <a:t>Since we were shooting the gun a long distance we had to use paces to calculate the maximum distance our Nerf Dart could go.</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Shape 195"/>
          <p:cNvSpPr txBox="1"/>
          <p:nvPr>
            <p:ph type="title"/>
          </p:nvPr>
        </p:nvSpPr>
        <p:spPr>
          <a:xfrm>
            <a:off x="404329" y="658442"/>
            <a:ext cx="8229600" cy="551399"/>
          </a:xfrm>
          <a:prstGeom prst="rect">
            <a:avLst/>
          </a:prstGeom>
        </p:spPr>
        <p:txBody>
          <a:bodyPr anchorCtr="0" anchor="t" bIns="91425" lIns="91425" rIns="91425" tIns="91425">
            <a:noAutofit/>
          </a:bodyPr>
          <a:lstStyle/>
          <a:p>
            <a:pPr lvl="0" rtl="0">
              <a:spcBef>
                <a:spcPts val="0"/>
              </a:spcBef>
              <a:buNone/>
            </a:pPr>
            <a:r>
              <a:rPr b="1" lang="en" sz="3000">
                <a:latin typeface="Orbitron"/>
                <a:ea typeface="Orbitron"/>
                <a:cs typeface="Orbitron"/>
                <a:sym typeface="Orbitron"/>
              </a:rPr>
              <a:t>Paces</a:t>
            </a:r>
          </a:p>
        </p:txBody>
      </p:sp>
      <p:sp>
        <p:nvSpPr>
          <p:cNvPr id="196" name="Shape 196"/>
          <p:cNvSpPr txBox="1"/>
          <p:nvPr>
            <p:ph idx="1" type="body"/>
          </p:nvPr>
        </p:nvSpPr>
        <p:spPr>
          <a:xfrm>
            <a:off x="373725" y="1328800"/>
            <a:ext cx="8260200" cy="5199300"/>
          </a:xfrm>
          <a:prstGeom prst="rect">
            <a:avLst/>
          </a:prstGeom>
        </p:spPr>
        <p:txBody>
          <a:bodyPr anchorCtr="0" anchor="t" bIns="91425" lIns="91425" rIns="91425" tIns="91425">
            <a:noAutofit/>
          </a:bodyPr>
          <a:lstStyle/>
          <a:p>
            <a:pPr lvl="0" rtl="0">
              <a:spcBef>
                <a:spcPts val="0"/>
              </a:spcBef>
              <a:buNone/>
            </a:pPr>
            <a:r>
              <a:rPr lang="en" sz="1800">
                <a:latin typeface="Orbitron"/>
                <a:ea typeface="Orbitron"/>
                <a:cs typeface="Orbitron"/>
                <a:sym typeface="Orbitron"/>
              </a:rPr>
              <a:t>Since our second testing process was over a long distance and on difficult terrain to measure we had to use paces. In order to count paces we counted every other step from the gun to the dart. After we did this we had to calculate how much 1 pace was. Since each pace is individual to the person walking them we had to measure the distance a pace took for the same person that walked the distance. We calculated that one pace was 4.5 feet and, since we walked an average of 17.5 we calculated the nerf dart went a distance of 78.75 feet.</a:t>
            </a:r>
          </a:p>
        </p:txBody>
      </p:sp>
      <p:sp>
        <p:nvSpPr>
          <p:cNvPr id="197" name="Shape 197"/>
          <p:cNvSpPr txBox="1"/>
          <p:nvPr/>
        </p:nvSpPr>
        <p:spPr>
          <a:xfrm>
            <a:off x="4808975" y="3456875"/>
            <a:ext cx="13800" cy="1310400"/>
          </a:xfrm>
          <a:prstGeom prst="rect">
            <a:avLst/>
          </a:prstGeom>
          <a:noFill/>
          <a:ln>
            <a:noFill/>
          </a:ln>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Shape 202"/>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b="1" lang="en" sz="3000">
                <a:latin typeface="Orbitron"/>
                <a:ea typeface="Orbitron"/>
                <a:cs typeface="Orbitron"/>
                <a:sym typeface="Orbitron"/>
              </a:rPr>
              <a:t>Conclusion</a:t>
            </a:r>
          </a:p>
        </p:txBody>
      </p:sp>
      <p:sp>
        <p:nvSpPr>
          <p:cNvPr id="203" name="Shape 203"/>
          <p:cNvSpPr txBox="1"/>
          <p:nvPr>
            <p:ph idx="1" type="body"/>
          </p:nvPr>
        </p:nvSpPr>
        <p:spPr>
          <a:xfrm>
            <a:off x="343224" y="1500000"/>
            <a:ext cx="8290800" cy="4851900"/>
          </a:xfrm>
          <a:prstGeom prst="rect">
            <a:avLst/>
          </a:prstGeom>
        </p:spPr>
        <p:txBody>
          <a:bodyPr anchorCtr="0" anchor="t" bIns="91425" lIns="91425" rIns="91425" tIns="91425">
            <a:noAutofit/>
          </a:bodyPr>
          <a:lstStyle/>
          <a:p>
            <a:pPr lvl="0">
              <a:spcBef>
                <a:spcPts val="0"/>
              </a:spcBef>
              <a:buNone/>
            </a:pPr>
            <a:r>
              <a:rPr lang="en" sz="2400">
                <a:latin typeface="Orbitron"/>
                <a:ea typeface="Orbitron"/>
                <a:cs typeface="Orbitron"/>
                <a:sym typeface="Orbitron"/>
              </a:rPr>
              <a:t>In conclusion, our calculated maximum distance of </a:t>
            </a:r>
            <a:r>
              <a:rPr lang="en" sz="1800">
                <a:solidFill>
                  <a:schemeClr val="lt1"/>
                </a:solidFill>
                <a:latin typeface="Orbitron"/>
                <a:ea typeface="Orbitron"/>
                <a:cs typeface="Orbitron"/>
                <a:sym typeface="Orbitron"/>
              </a:rPr>
              <a:t>320.174 feet, </a:t>
            </a:r>
            <a:r>
              <a:rPr lang="en" sz="2400">
                <a:latin typeface="Orbitron"/>
                <a:ea typeface="Orbitron"/>
                <a:cs typeface="Orbitron"/>
                <a:sym typeface="Orbitron"/>
              </a:rPr>
              <a:t>was a lot farther than the our actual distance of </a:t>
            </a:r>
            <a:r>
              <a:rPr lang="en" sz="1800">
                <a:solidFill>
                  <a:schemeClr val="lt1"/>
                </a:solidFill>
                <a:latin typeface="Orbitron"/>
                <a:ea typeface="Orbitron"/>
                <a:cs typeface="Orbitron"/>
                <a:sym typeface="Orbitron"/>
              </a:rPr>
              <a:t>78.75 feet. This meant that our data could have been affected by two factors; drag and human error. In the calculations we never calculated for the drag the bullet would have while it is in the air. Also we could have made a mistake when setting the angle or counting the paces. This could have had an effect on the final solution which would make it seem longer than it actually would be.</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Shape 62"/>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b="1" lang="en" sz="3000" u="sng">
                <a:latin typeface="Orbitron"/>
                <a:ea typeface="Orbitron"/>
                <a:cs typeface="Orbitron"/>
                <a:sym typeface="Orbitron"/>
              </a:rPr>
              <a:t>Our Goal</a:t>
            </a:r>
          </a:p>
        </p:txBody>
      </p:sp>
      <p:sp>
        <p:nvSpPr>
          <p:cNvPr id="63" name="Shape 63"/>
          <p:cNvSpPr txBox="1"/>
          <p:nvPr>
            <p:ph idx="1" type="body"/>
          </p:nvPr>
        </p:nvSpPr>
        <p:spPr>
          <a:xfrm>
            <a:off x="343224" y="1500000"/>
            <a:ext cx="8290800" cy="4851900"/>
          </a:xfrm>
          <a:prstGeom prst="rect">
            <a:avLst/>
          </a:prstGeom>
          <a:ln cap="flat" cmpd="sng" w="9525">
            <a:solidFill>
              <a:schemeClr val="lt1"/>
            </a:solidFill>
            <a:prstDash val="solid"/>
            <a:round/>
            <a:headEnd len="med" w="med" type="none"/>
            <a:tailEnd len="med" w="med" type="none"/>
          </a:ln>
        </p:spPr>
        <p:txBody>
          <a:bodyPr anchorCtr="0" anchor="t" bIns="91425" lIns="91425" rIns="91425" tIns="91425">
            <a:noAutofit/>
          </a:bodyPr>
          <a:lstStyle/>
          <a:p>
            <a:pPr lvl="0">
              <a:spcBef>
                <a:spcPts val="0"/>
              </a:spcBef>
              <a:buNone/>
            </a:pPr>
            <a:r>
              <a:rPr lang="en" sz="2400">
                <a:latin typeface="Orbitron"/>
                <a:ea typeface="Orbitron"/>
                <a:cs typeface="Orbitron"/>
                <a:sym typeface="Orbitron"/>
              </a:rPr>
              <a:t>The goal of our group was to calculate the maximum distance that we can shoot the Nerf Fun. We were taught the formulas needed to calculate the distance the dart can go. Then we compared our collected data to the claim that was made on the box.</a:t>
            </a:r>
          </a:p>
        </p:txBody>
      </p:sp>
      <p:sp>
        <p:nvSpPr>
          <p:cNvPr id="64" name="Shape 64"/>
          <p:cNvSpPr/>
          <p:nvPr/>
        </p:nvSpPr>
        <p:spPr>
          <a:xfrm>
            <a:off x="600196" y="4722170"/>
            <a:ext cx="521168" cy="859514"/>
          </a:xfrm>
          <a:custGeom>
            <a:pathLst>
              <a:path extrusionOk="0" h="21073" w="8542">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pic>
        <p:nvPicPr>
          <p:cNvPr descr="File_000.png" id="65" name="Shape 65"/>
          <p:cNvPicPr preferRelativeResize="0"/>
          <p:nvPr/>
        </p:nvPicPr>
        <p:blipFill rotWithShape="1">
          <a:blip r:embed="rId3">
            <a:alphaModFix/>
          </a:blip>
          <a:srcRect b="-9590" l="-3190" r="3190" t="9590"/>
          <a:stretch/>
        </p:blipFill>
        <p:spPr>
          <a:xfrm rot="-1103430">
            <a:off x="915383" y="4722750"/>
            <a:ext cx="621849" cy="621849"/>
          </a:xfrm>
          <a:prstGeom prst="rect">
            <a:avLst/>
          </a:prstGeom>
          <a:noFill/>
          <a:ln>
            <a:noFill/>
          </a:ln>
        </p:spPr>
      </p:pic>
      <p:sp>
        <p:nvSpPr>
          <p:cNvPr id="66" name="Shape 66"/>
          <p:cNvSpPr/>
          <p:nvPr/>
        </p:nvSpPr>
        <p:spPr>
          <a:xfrm>
            <a:off x="7558521" y="4932424"/>
            <a:ext cx="930436" cy="859477"/>
          </a:xfrm>
          <a:custGeom>
            <a:pathLst>
              <a:path extrusionOk="0" h="18420" w="17715">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7" name="Shape 67"/>
          <p:cNvSpPr/>
          <p:nvPr/>
        </p:nvSpPr>
        <p:spPr>
          <a:xfrm>
            <a:off x="1380050" y="4151414"/>
            <a:ext cx="6628000" cy="1275400"/>
          </a:xfrm>
          <a:custGeom>
            <a:pathLst>
              <a:path extrusionOk="0" h="51016" w="265120">
                <a:moveTo>
                  <a:pt x="0" y="23417"/>
                </a:moveTo>
                <a:cubicBezTo>
                  <a:pt x="5784" y="20838"/>
                  <a:pt x="21187" y="11708"/>
                  <a:pt x="34708" y="7945"/>
                </a:cubicBezTo>
                <a:cubicBezTo>
                  <a:pt x="48228" y="4181"/>
                  <a:pt x="64049" y="1951"/>
                  <a:pt x="81125" y="836"/>
                </a:cubicBezTo>
                <a:cubicBezTo>
                  <a:pt x="98200" y="-279"/>
                  <a:pt x="121618" y="-279"/>
                  <a:pt x="137160" y="1254"/>
                </a:cubicBezTo>
                <a:cubicBezTo>
                  <a:pt x="152702" y="2787"/>
                  <a:pt x="160995" y="5784"/>
                  <a:pt x="174377" y="10036"/>
                </a:cubicBezTo>
                <a:cubicBezTo>
                  <a:pt x="187758" y="14287"/>
                  <a:pt x="202325" y="19932"/>
                  <a:pt x="217449" y="26762"/>
                </a:cubicBezTo>
                <a:cubicBezTo>
                  <a:pt x="232572" y="33592"/>
                  <a:pt x="257174" y="46973"/>
                  <a:pt x="265120" y="51016"/>
                </a:cubicBezTo>
              </a:path>
            </a:pathLst>
          </a:custGeom>
          <a:noFill/>
          <a:ln cap="flat" cmpd="sng" w="28575">
            <a:solidFill>
              <a:schemeClr val="lt1"/>
            </a:solidFill>
            <a:prstDash val="dash"/>
            <a:round/>
            <a:headEnd len="lg" w="lg" type="none"/>
            <a:tailEnd len="lg" w="lg" type="none"/>
          </a:ln>
        </p:spPr>
      </p:sp>
      <p:cxnSp>
        <p:nvCxnSpPr>
          <p:cNvPr id="68" name="Shape 68"/>
          <p:cNvCxnSpPr/>
          <p:nvPr/>
        </p:nvCxnSpPr>
        <p:spPr>
          <a:xfrm flipH="1" rot="10800000">
            <a:off x="1380050" y="5581675"/>
            <a:ext cx="6095700" cy="30000"/>
          </a:xfrm>
          <a:prstGeom prst="straightConnector1">
            <a:avLst/>
          </a:prstGeom>
          <a:noFill/>
          <a:ln cap="flat" cmpd="sng" w="9525">
            <a:solidFill>
              <a:schemeClr val="lt1"/>
            </a:solidFill>
            <a:prstDash val="solid"/>
            <a:round/>
            <a:headEnd len="lg" w="lg" type="none"/>
            <a:tailEnd len="lg" w="lg" type="triangle"/>
          </a:ln>
        </p:spPr>
      </p:cxnSp>
      <p:sp>
        <p:nvSpPr>
          <p:cNvPr id="69" name="Shape 69"/>
          <p:cNvSpPr txBox="1"/>
          <p:nvPr/>
        </p:nvSpPr>
        <p:spPr>
          <a:xfrm>
            <a:off x="4114800" y="5530000"/>
            <a:ext cx="345600" cy="335100"/>
          </a:xfrm>
          <a:prstGeom prst="rect">
            <a:avLst/>
          </a:prstGeom>
          <a:noFill/>
          <a:ln>
            <a:noFill/>
          </a:ln>
        </p:spPr>
        <p:txBody>
          <a:bodyPr anchorCtr="0" anchor="t" bIns="91425" lIns="91425" rIns="91425" tIns="91425">
            <a:noAutofit/>
          </a:bodyPr>
          <a:lstStyle/>
          <a:p>
            <a:pPr lvl="0">
              <a:spcBef>
                <a:spcPts val="0"/>
              </a:spcBef>
              <a:buNone/>
            </a:pPr>
            <a:r>
              <a:rPr b="1" lang="en" sz="2400">
                <a:solidFill>
                  <a:schemeClr val="lt1"/>
                </a:solidFill>
              </a:rPr>
              <a:t>X</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type="title"/>
          </p:nvPr>
        </p:nvSpPr>
        <p:spPr>
          <a:xfrm>
            <a:off x="404329" y="658442"/>
            <a:ext cx="8229600" cy="551399"/>
          </a:xfrm>
          <a:prstGeom prst="rect">
            <a:avLst/>
          </a:prstGeom>
        </p:spPr>
        <p:txBody>
          <a:bodyPr anchorCtr="0" anchor="t" bIns="91425" lIns="91425" rIns="91425" tIns="91425">
            <a:noAutofit/>
          </a:bodyPr>
          <a:lstStyle/>
          <a:p>
            <a:pPr lvl="0" rtl="0">
              <a:spcBef>
                <a:spcPts val="0"/>
              </a:spcBef>
              <a:buNone/>
            </a:pPr>
            <a:r>
              <a:rPr b="1" lang="en" sz="3000">
                <a:latin typeface="Orbitron"/>
                <a:ea typeface="Orbitron"/>
                <a:cs typeface="Orbitron"/>
                <a:sym typeface="Orbitron"/>
              </a:rPr>
              <a:t>Final Reflection</a:t>
            </a:r>
          </a:p>
        </p:txBody>
      </p:sp>
      <p:sp>
        <p:nvSpPr>
          <p:cNvPr id="209" name="Shape 209"/>
          <p:cNvSpPr txBox="1"/>
          <p:nvPr>
            <p:ph idx="1" type="body"/>
          </p:nvPr>
        </p:nvSpPr>
        <p:spPr>
          <a:xfrm>
            <a:off x="373725" y="1328800"/>
            <a:ext cx="8260200" cy="5199300"/>
          </a:xfrm>
          <a:prstGeom prst="rect">
            <a:avLst/>
          </a:prstGeom>
        </p:spPr>
        <p:txBody>
          <a:bodyPr anchorCtr="0" anchor="t" bIns="91425" lIns="91425" rIns="91425" tIns="91425">
            <a:noAutofit/>
          </a:bodyPr>
          <a:lstStyle/>
          <a:p>
            <a:pPr lvl="0" rtl="0">
              <a:spcBef>
                <a:spcPts val="0"/>
              </a:spcBef>
              <a:buNone/>
            </a:pPr>
            <a:r>
              <a:rPr lang="en" sz="1800">
                <a:latin typeface="Orbitron"/>
                <a:ea typeface="Orbitron"/>
                <a:cs typeface="Orbitron"/>
                <a:sym typeface="Orbitron"/>
              </a:rPr>
              <a:t>Overall I enjoyed this project allot. It has taught me how to collect data to predict locations of a projectile without testing it. If I were to do this project again, I would have liked to create a rig to more accurately shoot the nerf gun. This would have allowed us to have the correct angle every time at the exact height we would have wanted. Also, I would have liked to be able to test multiple guns. This would have allowed a diversity in the types of weapons that were used by our classmates. Furthermore I would have wanted to put more focus on calculating the drag and wind resistance on the bullet to find out more accurately how far the bullet could go.</a:t>
            </a:r>
          </a:p>
        </p:txBody>
      </p:sp>
      <p:sp>
        <p:nvSpPr>
          <p:cNvPr id="210" name="Shape 210"/>
          <p:cNvSpPr txBox="1"/>
          <p:nvPr/>
        </p:nvSpPr>
        <p:spPr>
          <a:xfrm>
            <a:off x="4808975" y="3456875"/>
            <a:ext cx="13800" cy="1310400"/>
          </a:xfrm>
          <a:prstGeom prst="rect">
            <a:avLst/>
          </a:prstGeom>
          <a:noFill/>
          <a:ln>
            <a:noFill/>
          </a:ln>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Shape 74"/>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b="1" lang="en" sz="3000" u="sng">
                <a:latin typeface="Orbitron"/>
                <a:ea typeface="Orbitron"/>
                <a:cs typeface="Orbitron"/>
                <a:sym typeface="Orbitron"/>
              </a:rPr>
              <a:t>The Gun We Used:</a:t>
            </a:r>
            <a:r>
              <a:rPr b="1" lang="en" sz="3000"/>
              <a:t>   </a:t>
            </a:r>
            <a:r>
              <a:rPr lang="en" sz="3000">
                <a:latin typeface="Orbitron"/>
                <a:ea typeface="Orbitron"/>
                <a:cs typeface="Orbitron"/>
                <a:sym typeface="Orbitron"/>
              </a:rPr>
              <a:t>Traid X3</a:t>
            </a:r>
          </a:p>
        </p:txBody>
      </p:sp>
      <p:sp>
        <p:nvSpPr>
          <p:cNvPr id="75" name="Shape 75"/>
          <p:cNvSpPr txBox="1"/>
          <p:nvPr>
            <p:ph idx="1" type="body"/>
          </p:nvPr>
        </p:nvSpPr>
        <p:spPr>
          <a:xfrm>
            <a:off x="4850625" y="1500000"/>
            <a:ext cx="3783300" cy="5139300"/>
          </a:xfrm>
          <a:prstGeom prst="rect">
            <a:avLst/>
          </a:prstGeom>
        </p:spPr>
        <p:txBody>
          <a:bodyPr anchorCtr="0" anchor="t" bIns="91425" lIns="91425" rIns="91425" tIns="91425">
            <a:noAutofit/>
          </a:bodyPr>
          <a:lstStyle/>
          <a:p>
            <a:pPr lvl="0" rtl="0">
              <a:spcBef>
                <a:spcPts val="0"/>
              </a:spcBef>
              <a:buNone/>
            </a:pPr>
            <a:r>
              <a:rPr b="1" lang="en">
                <a:latin typeface="Orbitron"/>
                <a:ea typeface="Orbitron"/>
                <a:cs typeface="Orbitron"/>
                <a:sym typeface="Orbitron"/>
              </a:rPr>
              <a:t>Claim:</a:t>
            </a:r>
          </a:p>
          <a:p>
            <a:pPr lvl="0" rtl="0">
              <a:spcBef>
                <a:spcPts val="0"/>
              </a:spcBef>
              <a:buNone/>
            </a:pPr>
            <a:r>
              <a:rPr lang="en">
                <a:latin typeface="Orbitron"/>
                <a:ea typeface="Orbitron"/>
                <a:cs typeface="Orbitron"/>
                <a:sym typeface="Orbitron"/>
              </a:rPr>
              <a:t>Fired Up To 75</a:t>
            </a:r>
          </a:p>
          <a:p>
            <a:pPr lvl="0" rtl="0">
              <a:spcBef>
                <a:spcPts val="0"/>
              </a:spcBef>
              <a:buNone/>
            </a:pPr>
            <a:r>
              <a:rPr b="1" lang="en">
                <a:latin typeface="Orbitron"/>
                <a:ea typeface="Orbitron"/>
                <a:cs typeface="Orbitron"/>
                <a:sym typeface="Orbitron"/>
              </a:rPr>
              <a:t>Bullet Used:</a:t>
            </a:r>
          </a:p>
          <a:p>
            <a:pPr lvl="0" rtl="0">
              <a:spcBef>
                <a:spcPts val="0"/>
              </a:spcBef>
              <a:buNone/>
            </a:pPr>
            <a:r>
              <a:rPr lang="en">
                <a:latin typeface="Orbitron"/>
                <a:ea typeface="Orbitron"/>
                <a:cs typeface="Orbitron"/>
                <a:sym typeface="Orbitron"/>
              </a:rPr>
              <a:t>N Strike Elite</a:t>
            </a:r>
          </a:p>
          <a:p>
            <a:pPr lvl="0" rtl="0">
              <a:spcBef>
                <a:spcPts val="0"/>
              </a:spcBef>
              <a:buNone/>
            </a:pPr>
            <a:r>
              <a:rPr b="1" lang="en">
                <a:latin typeface="Orbitron"/>
                <a:ea typeface="Orbitron"/>
                <a:cs typeface="Orbitron"/>
                <a:sym typeface="Orbitron"/>
              </a:rPr>
              <a:t>Firing Location:</a:t>
            </a:r>
          </a:p>
          <a:p>
            <a:pPr lvl="0">
              <a:spcBef>
                <a:spcPts val="0"/>
              </a:spcBef>
              <a:buNone/>
            </a:pPr>
            <a:r>
              <a:rPr lang="en" sz="2400">
                <a:latin typeface="Orbitron"/>
                <a:ea typeface="Orbitron"/>
                <a:cs typeface="Orbitron"/>
                <a:sym typeface="Orbitron"/>
              </a:rPr>
              <a:t>Outside In between buildings with slow moving winds</a:t>
            </a:r>
          </a:p>
          <a:p>
            <a:pPr lvl="0">
              <a:spcBef>
                <a:spcPts val="0"/>
              </a:spcBef>
              <a:buNone/>
            </a:pPr>
            <a:r>
              <a:rPr b="1" lang="en" sz="2400">
                <a:latin typeface="Orbitron"/>
                <a:ea typeface="Orbitron"/>
                <a:cs typeface="Orbitron"/>
                <a:sym typeface="Orbitron"/>
              </a:rPr>
              <a:t>Type of weapon:</a:t>
            </a:r>
          </a:p>
          <a:p>
            <a:pPr lvl="0" rtl="0">
              <a:spcBef>
                <a:spcPts val="0"/>
              </a:spcBef>
              <a:buNone/>
            </a:pPr>
            <a:r>
              <a:t/>
            </a:r>
            <a:endParaRPr sz="2400">
              <a:latin typeface="Orbitron"/>
              <a:ea typeface="Orbitron"/>
              <a:cs typeface="Orbitron"/>
              <a:sym typeface="Orbitron"/>
            </a:endParaRPr>
          </a:p>
        </p:txBody>
      </p:sp>
      <p:pic>
        <p:nvPicPr>
          <p:cNvPr descr="File_000.jpeg" id="76" name="Shape 76"/>
          <p:cNvPicPr preferRelativeResize="0"/>
          <p:nvPr/>
        </p:nvPicPr>
        <p:blipFill rotWithShape="1">
          <a:blip r:embed="rId3">
            <a:alphaModFix/>
          </a:blip>
          <a:srcRect b="1681" l="6651" r="7297" t="2248"/>
          <a:stretch/>
        </p:blipFill>
        <p:spPr>
          <a:xfrm>
            <a:off x="343225" y="1500000"/>
            <a:ext cx="4098075" cy="4575000"/>
          </a:xfrm>
          <a:prstGeom prst="rect">
            <a:avLst/>
          </a:prstGeom>
          <a:noFill/>
          <a:ln>
            <a:noFill/>
          </a:ln>
        </p:spPr>
      </p:pic>
      <p:sp>
        <p:nvSpPr>
          <p:cNvPr id="77" name="Shape 77"/>
          <p:cNvSpPr/>
          <p:nvPr/>
        </p:nvSpPr>
        <p:spPr>
          <a:xfrm>
            <a:off x="5004850" y="764050"/>
            <a:ext cx="1902600" cy="445800"/>
          </a:xfrm>
          <a:prstGeom prst="rect">
            <a:avLst/>
          </a:prstGeom>
          <a:noFill/>
          <a:ln cap="flat" cmpd="sng" w="28575">
            <a:solidFill>
              <a:schemeClr val="l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78" name="Shape 78"/>
          <p:cNvCxnSpPr/>
          <p:nvPr/>
        </p:nvCxnSpPr>
        <p:spPr>
          <a:xfrm>
            <a:off x="4816300" y="2670975"/>
            <a:ext cx="3434400" cy="0"/>
          </a:xfrm>
          <a:prstGeom prst="straightConnector1">
            <a:avLst/>
          </a:prstGeom>
          <a:noFill/>
          <a:ln cap="flat" cmpd="sng" w="19050">
            <a:solidFill>
              <a:schemeClr val="lt1"/>
            </a:solidFill>
            <a:prstDash val="solid"/>
            <a:round/>
            <a:headEnd len="lg" w="lg" type="none"/>
            <a:tailEnd len="lg" w="lg" type="none"/>
          </a:ln>
        </p:spPr>
      </p:cxnSp>
      <p:cxnSp>
        <p:nvCxnSpPr>
          <p:cNvPr id="79" name="Shape 79"/>
          <p:cNvCxnSpPr/>
          <p:nvPr/>
        </p:nvCxnSpPr>
        <p:spPr>
          <a:xfrm rot="10800000">
            <a:off x="4852900" y="3735050"/>
            <a:ext cx="3361200" cy="3900"/>
          </a:xfrm>
          <a:prstGeom prst="straightConnector1">
            <a:avLst/>
          </a:prstGeom>
          <a:noFill/>
          <a:ln cap="flat" cmpd="sng" w="19050">
            <a:solidFill>
              <a:schemeClr val="lt1"/>
            </a:solidFill>
            <a:prstDash val="solid"/>
            <a:round/>
            <a:headEnd len="lg" w="lg" type="none"/>
            <a:tailEnd len="lg" w="lg" type="none"/>
          </a:ln>
        </p:spPr>
      </p:cxnSp>
      <p:cxnSp>
        <p:nvCxnSpPr>
          <p:cNvPr id="80" name="Shape 80"/>
          <p:cNvCxnSpPr/>
          <p:nvPr/>
        </p:nvCxnSpPr>
        <p:spPr>
          <a:xfrm>
            <a:off x="4884400" y="5435125"/>
            <a:ext cx="3298200" cy="0"/>
          </a:xfrm>
          <a:prstGeom prst="straightConnector1">
            <a:avLst/>
          </a:prstGeom>
          <a:noFill/>
          <a:ln cap="flat" cmpd="sng" w="19050">
            <a:solidFill>
              <a:schemeClr val="lt1"/>
            </a:solidFill>
            <a:prstDash val="solid"/>
            <a:round/>
            <a:headEnd len="lg" w="lg" type="none"/>
            <a:tailEnd len="lg" w="lg"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Shape 85"/>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b="1" lang="en" sz="3000">
                <a:latin typeface="Orbitron"/>
                <a:ea typeface="Orbitron"/>
                <a:cs typeface="Orbitron"/>
                <a:sym typeface="Orbitron"/>
              </a:rPr>
              <a:t>Nerf’s Claim</a:t>
            </a:r>
          </a:p>
        </p:txBody>
      </p:sp>
      <p:sp>
        <p:nvSpPr>
          <p:cNvPr id="86" name="Shape 86"/>
          <p:cNvSpPr txBox="1"/>
          <p:nvPr>
            <p:ph idx="1" type="body"/>
          </p:nvPr>
        </p:nvSpPr>
        <p:spPr>
          <a:xfrm>
            <a:off x="270049" y="1063500"/>
            <a:ext cx="5354400" cy="4851900"/>
          </a:xfrm>
          <a:prstGeom prst="rect">
            <a:avLst/>
          </a:prstGeom>
        </p:spPr>
        <p:txBody>
          <a:bodyPr anchorCtr="0" anchor="t" bIns="91425" lIns="91425" rIns="91425" tIns="91425">
            <a:noAutofit/>
          </a:bodyPr>
          <a:lstStyle/>
          <a:p>
            <a:pPr lvl="0">
              <a:spcBef>
                <a:spcPts val="0"/>
              </a:spcBef>
              <a:buNone/>
            </a:pPr>
            <a:r>
              <a:rPr lang="en" sz="2400">
                <a:latin typeface="Orbitron"/>
                <a:ea typeface="Orbitron"/>
                <a:cs typeface="Orbitron"/>
                <a:sym typeface="Orbitron"/>
              </a:rPr>
              <a:t>They made a claim that the gun we were shooting shot up to 75 feet, but they did not include how they test the guns. If they shot the gun in a vacuum it would go alot further because there would be no wind resistance to slow down the bullet while it's in the air. I contacted Hasbro but they did not give me the number because Nerf didn't have a customer support number</a:t>
            </a:r>
            <a:r>
              <a:rPr lang="en">
                <a:latin typeface="Orbitron"/>
                <a:ea typeface="Orbitron"/>
                <a:cs typeface="Orbitron"/>
                <a:sym typeface="Orbitron"/>
              </a:rPr>
              <a:t>.</a:t>
            </a:r>
          </a:p>
        </p:txBody>
      </p:sp>
      <p:pic>
        <p:nvPicPr>
          <p:cNvPr descr="pTRU1-14999135_alternate1_dt.jpg" id="87" name="Shape 87"/>
          <p:cNvPicPr preferRelativeResize="0"/>
          <p:nvPr/>
        </p:nvPicPr>
        <p:blipFill rotWithShape="1">
          <a:blip r:embed="rId3">
            <a:alphaModFix/>
          </a:blip>
          <a:srcRect b="62608" l="45794" r="6690" t="0"/>
          <a:stretch/>
        </p:blipFill>
        <p:spPr>
          <a:xfrm>
            <a:off x="5990350" y="1063500"/>
            <a:ext cx="1700475" cy="1338150"/>
          </a:xfrm>
          <a:prstGeom prst="rect">
            <a:avLst/>
          </a:prstGeom>
          <a:noFill/>
          <a:ln>
            <a:noFill/>
          </a:ln>
        </p:spPr>
      </p:pic>
      <p:cxnSp>
        <p:nvCxnSpPr>
          <p:cNvPr id="88" name="Shape 88"/>
          <p:cNvCxnSpPr/>
          <p:nvPr/>
        </p:nvCxnSpPr>
        <p:spPr>
          <a:xfrm rot="10800000">
            <a:off x="7464300" y="1966500"/>
            <a:ext cx="648300" cy="1024500"/>
          </a:xfrm>
          <a:prstGeom prst="straightConnector1">
            <a:avLst/>
          </a:prstGeom>
          <a:noFill/>
          <a:ln cap="flat" cmpd="sng" w="38100">
            <a:solidFill>
              <a:schemeClr val="lt1"/>
            </a:solidFill>
            <a:prstDash val="solid"/>
            <a:round/>
            <a:headEnd len="lg" w="lg" type="none"/>
            <a:tailEnd len="lg" w="lg"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Shape 93"/>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lang="en">
                <a:latin typeface="Orbitron"/>
                <a:ea typeface="Orbitron"/>
                <a:cs typeface="Orbitron"/>
                <a:sym typeface="Orbitron"/>
              </a:rPr>
              <a:t>Original Plan</a:t>
            </a:r>
          </a:p>
        </p:txBody>
      </p:sp>
      <p:sp>
        <p:nvSpPr>
          <p:cNvPr id="94" name="Shape 94"/>
          <p:cNvSpPr txBox="1"/>
          <p:nvPr>
            <p:ph idx="1" type="body"/>
          </p:nvPr>
        </p:nvSpPr>
        <p:spPr>
          <a:xfrm>
            <a:off x="404325" y="998200"/>
            <a:ext cx="8103900" cy="2965800"/>
          </a:xfrm>
          <a:prstGeom prst="rect">
            <a:avLst/>
          </a:prstGeom>
        </p:spPr>
        <p:txBody>
          <a:bodyPr anchorCtr="0" anchor="t" bIns="91425" lIns="91425" rIns="91425" tIns="91425">
            <a:noAutofit/>
          </a:bodyPr>
          <a:lstStyle/>
          <a:p>
            <a:pPr lvl="0">
              <a:spcBef>
                <a:spcPts val="0"/>
              </a:spcBef>
              <a:buNone/>
            </a:pPr>
            <a:r>
              <a:rPr lang="en" sz="1800">
                <a:latin typeface="Orbitron"/>
                <a:ea typeface="Orbitron"/>
                <a:cs typeface="Orbitron"/>
                <a:sym typeface="Orbitron"/>
              </a:rPr>
              <a:t>When we wanted to test the nerf gun we came up with many different designs. Our first planned design was to attach a nerf gun to a music stand. We wanted to use this because we could easily adjust the angle of the nerf gun, there would be a set height, we could easily add a gravity protractor to find the angle, and it was sturdy so it couldn't be bumped into or accidently adjusted. </a:t>
            </a:r>
          </a:p>
        </p:txBody>
      </p:sp>
      <p:pic>
        <p:nvPicPr>
          <p:cNvPr descr="File_000.jpeg" id="95" name="Shape 95"/>
          <p:cNvPicPr preferRelativeResize="0"/>
          <p:nvPr/>
        </p:nvPicPr>
        <p:blipFill rotWithShape="1">
          <a:blip r:embed="rId3">
            <a:alphaModFix/>
          </a:blip>
          <a:srcRect b="5294" l="6400" r="9608" t="0"/>
          <a:stretch/>
        </p:blipFill>
        <p:spPr>
          <a:xfrm rot="-5400000">
            <a:off x="2831887" y="2064337"/>
            <a:ext cx="3480199" cy="5668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Shape 100"/>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lang="en" sz="3000">
                <a:latin typeface="Orbitron"/>
                <a:ea typeface="Orbitron"/>
                <a:cs typeface="Orbitron"/>
                <a:sym typeface="Orbitron"/>
              </a:rPr>
              <a:t>Final Plan</a:t>
            </a:r>
          </a:p>
        </p:txBody>
      </p:sp>
      <p:sp>
        <p:nvSpPr>
          <p:cNvPr id="101" name="Shape 101"/>
          <p:cNvSpPr txBox="1"/>
          <p:nvPr>
            <p:ph idx="1" type="body"/>
          </p:nvPr>
        </p:nvSpPr>
        <p:spPr>
          <a:xfrm>
            <a:off x="343224" y="1500000"/>
            <a:ext cx="8290800" cy="4851900"/>
          </a:xfrm>
          <a:prstGeom prst="rect">
            <a:avLst/>
          </a:prstGeom>
        </p:spPr>
        <p:txBody>
          <a:bodyPr anchorCtr="0" anchor="t" bIns="91425" lIns="91425" rIns="91425" tIns="91425">
            <a:noAutofit/>
          </a:bodyPr>
          <a:lstStyle/>
          <a:p>
            <a:pPr lvl="0">
              <a:spcBef>
                <a:spcPts val="0"/>
              </a:spcBef>
              <a:buNone/>
            </a:pPr>
            <a:r>
              <a:rPr lang="en" sz="2400">
                <a:latin typeface="Orbitron"/>
                <a:ea typeface="Orbitron"/>
                <a:cs typeface="Orbitron"/>
                <a:sym typeface="Orbitron"/>
              </a:rPr>
              <a:t>Our Final plan was to attach the weighted protractor to gun itself, then shoot it at the height of a desk. This made it easier because it was difficult to find time to create a rig for the nerf gun and, with a more simplistic design we were able to test more often in more locations.</a:t>
            </a:r>
          </a:p>
        </p:txBody>
      </p:sp>
      <p:pic>
        <p:nvPicPr>
          <p:cNvPr id="102" name="Shape 102"/>
          <p:cNvPicPr preferRelativeResize="0"/>
          <p:nvPr/>
        </p:nvPicPr>
        <p:blipFill>
          <a:blip r:embed="rId3">
            <a:alphaModFix/>
          </a:blip>
          <a:stretch>
            <a:fillRect/>
          </a:stretch>
        </p:blipFill>
        <p:spPr>
          <a:xfrm>
            <a:off x="2423000" y="4011225"/>
            <a:ext cx="4192249" cy="2571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Shape 107"/>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b="1" lang="en" sz="3000">
                <a:latin typeface="Orbitron"/>
                <a:ea typeface="Orbitron"/>
                <a:cs typeface="Orbitron"/>
                <a:sym typeface="Orbitron"/>
              </a:rPr>
              <a:t>How We Calculated Firing Velocity</a:t>
            </a:r>
          </a:p>
        </p:txBody>
      </p:sp>
      <p:sp>
        <p:nvSpPr>
          <p:cNvPr id="108" name="Shape 108"/>
          <p:cNvSpPr txBox="1"/>
          <p:nvPr>
            <p:ph idx="1" type="body"/>
          </p:nvPr>
        </p:nvSpPr>
        <p:spPr>
          <a:xfrm>
            <a:off x="268275" y="1071800"/>
            <a:ext cx="8501700" cy="3162900"/>
          </a:xfrm>
          <a:prstGeom prst="rect">
            <a:avLst/>
          </a:prstGeom>
        </p:spPr>
        <p:txBody>
          <a:bodyPr anchorCtr="0" anchor="t" bIns="91425" lIns="91425" rIns="91425" tIns="91425">
            <a:noAutofit/>
          </a:bodyPr>
          <a:lstStyle/>
          <a:p>
            <a:pPr lvl="0">
              <a:spcBef>
                <a:spcPts val="0"/>
              </a:spcBef>
              <a:buNone/>
            </a:pPr>
            <a:r>
              <a:rPr lang="en" sz="1800">
                <a:latin typeface="Orbitron"/>
                <a:ea typeface="Orbitron"/>
                <a:cs typeface="Orbitron"/>
                <a:sym typeface="Orbitron"/>
              </a:rPr>
              <a:t>We first needed to calculate the speed our projectile moved in the air. We did this by using the formula h(t)=(1/2)(9.8)t^2. We then had to convert the 9.8 or the “G” to 32 because we wanted to use feet instead of meters. Once we found out the amount of time the projectile stays in the air at our firing height We needed to use the equation x(t)=v</a:t>
            </a:r>
            <a:r>
              <a:rPr baseline="-25000" lang="en" sz="1800">
                <a:latin typeface="Orbitron"/>
                <a:ea typeface="Orbitron"/>
                <a:cs typeface="Orbitron"/>
                <a:sym typeface="Orbitron"/>
              </a:rPr>
              <a:t>O</a:t>
            </a:r>
            <a:r>
              <a:rPr lang="en" sz="1800">
                <a:latin typeface="Orbitron"/>
                <a:ea typeface="Orbitron"/>
                <a:cs typeface="Orbitron"/>
                <a:sym typeface="Orbitron"/>
              </a:rPr>
              <a:t>t. We then plugged in our previous data to find out that our V</a:t>
            </a:r>
            <a:r>
              <a:rPr baseline="-25000" lang="en" sz="1800">
                <a:latin typeface="Orbitron"/>
                <a:ea typeface="Orbitron"/>
                <a:cs typeface="Orbitron"/>
                <a:sym typeface="Orbitron"/>
              </a:rPr>
              <a:t>O</a:t>
            </a:r>
            <a:r>
              <a:rPr lang="en" sz="1800">
                <a:latin typeface="Orbitron"/>
                <a:ea typeface="Orbitron"/>
                <a:cs typeface="Orbitron"/>
                <a:sym typeface="Orbitron"/>
              </a:rPr>
              <a:t> (or Initial Velocity) = 100.8 ft/s. Then we could convert this into miles per hour to interpret how fast it's going. We then used a conversion app to convert our feet per second into miles per hour and calculated that our dart moves 68.72 mph</a:t>
            </a:r>
            <a:br>
              <a:rPr lang="en" sz="1800">
                <a:latin typeface="Orbitron"/>
                <a:ea typeface="Orbitron"/>
                <a:cs typeface="Orbitron"/>
                <a:sym typeface="Orbitron"/>
              </a:rPr>
            </a:br>
          </a:p>
        </p:txBody>
      </p:sp>
      <p:pic>
        <p:nvPicPr>
          <p:cNvPr descr="File_000.jpeg" id="109" name="Shape 109"/>
          <p:cNvPicPr preferRelativeResize="0"/>
          <p:nvPr/>
        </p:nvPicPr>
        <p:blipFill>
          <a:blip r:embed="rId3">
            <a:alphaModFix/>
          </a:blip>
          <a:stretch>
            <a:fillRect/>
          </a:stretch>
        </p:blipFill>
        <p:spPr>
          <a:xfrm>
            <a:off x="1989338" y="4165498"/>
            <a:ext cx="5708323" cy="2692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Shape 114"/>
          <p:cNvSpPr txBox="1"/>
          <p:nvPr>
            <p:ph type="title"/>
          </p:nvPr>
        </p:nvSpPr>
        <p:spPr>
          <a:xfrm>
            <a:off x="457204" y="266042"/>
            <a:ext cx="8229600" cy="551400"/>
          </a:xfrm>
          <a:prstGeom prst="rect">
            <a:avLst/>
          </a:prstGeom>
        </p:spPr>
        <p:txBody>
          <a:bodyPr anchorCtr="0" anchor="t" bIns="91425" lIns="91425" rIns="91425" tIns="91425">
            <a:noAutofit/>
          </a:bodyPr>
          <a:lstStyle/>
          <a:p>
            <a:pPr lvl="0">
              <a:spcBef>
                <a:spcPts val="0"/>
              </a:spcBef>
              <a:buNone/>
            </a:pPr>
            <a:r>
              <a:rPr b="1" lang="en" sz="3000">
                <a:latin typeface="Orbitron"/>
                <a:ea typeface="Orbitron"/>
                <a:cs typeface="Orbitron"/>
                <a:sym typeface="Orbitron"/>
              </a:rPr>
              <a:t>Calculating the Height Of The Projectile</a:t>
            </a:r>
          </a:p>
        </p:txBody>
      </p:sp>
      <p:sp>
        <p:nvSpPr>
          <p:cNvPr id="115" name="Shape 115"/>
          <p:cNvSpPr txBox="1"/>
          <p:nvPr>
            <p:ph idx="1" type="body"/>
          </p:nvPr>
        </p:nvSpPr>
        <p:spPr>
          <a:xfrm>
            <a:off x="395999" y="1161125"/>
            <a:ext cx="8290800" cy="4851900"/>
          </a:xfrm>
          <a:prstGeom prst="rect">
            <a:avLst/>
          </a:prstGeom>
        </p:spPr>
        <p:txBody>
          <a:bodyPr anchorCtr="0" anchor="t" bIns="91425" lIns="91425" rIns="91425" tIns="91425">
            <a:noAutofit/>
          </a:bodyPr>
          <a:lstStyle/>
          <a:p>
            <a:pPr lvl="0">
              <a:spcBef>
                <a:spcPts val="500"/>
              </a:spcBef>
              <a:buNone/>
            </a:pPr>
            <a:r>
              <a:rPr lang="en" sz="1800">
                <a:latin typeface="Orbitron"/>
                <a:ea typeface="Orbitron"/>
                <a:cs typeface="Orbitron"/>
                <a:sym typeface="Orbitron"/>
              </a:rPr>
              <a:t>In order to calculate the height of the projectile we needed to use these formulas                          and                   .</a:t>
            </a:r>
          </a:p>
          <a:p>
            <a:pPr lvl="0">
              <a:spcBef>
                <a:spcPts val="500"/>
              </a:spcBef>
              <a:buNone/>
            </a:pPr>
            <a:r>
              <a:t/>
            </a:r>
            <a:endParaRPr sz="1800">
              <a:latin typeface="Orbitron"/>
              <a:ea typeface="Orbitron"/>
              <a:cs typeface="Orbitron"/>
              <a:sym typeface="Orbitron"/>
            </a:endParaRPr>
          </a:p>
          <a:p>
            <a:pPr lvl="0">
              <a:spcBef>
                <a:spcPts val="500"/>
              </a:spcBef>
              <a:buNone/>
            </a:pPr>
            <a:r>
              <a:rPr lang="en" sz="1800">
                <a:latin typeface="Orbitron"/>
                <a:ea typeface="Orbitron"/>
                <a:cs typeface="Orbitron"/>
                <a:sym typeface="Orbitron"/>
              </a:rPr>
              <a:t>Then we had to take our data and input it into the formulas.</a:t>
            </a:r>
          </a:p>
          <a:p>
            <a:pPr indent="-342900" lvl="0" marL="457200" rtl="0">
              <a:spcBef>
                <a:spcPts val="500"/>
              </a:spcBef>
              <a:buSzPct val="100000"/>
              <a:buFont typeface="Orbitron"/>
            </a:pPr>
            <a:r>
              <a:rPr lang="en" sz="1800">
                <a:latin typeface="Orbitron"/>
                <a:ea typeface="Orbitron"/>
                <a:cs typeface="Orbitron"/>
                <a:sym typeface="Orbitron"/>
              </a:rPr>
              <a:t>First we found V</a:t>
            </a:r>
            <a:r>
              <a:rPr baseline="-25000" lang="en" sz="1800">
                <a:latin typeface="Orbitron"/>
                <a:ea typeface="Orbitron"/>
                <a:cs typeface="Orbitron"/>
                <a:sym typeface="Orbitron"/>
              </a:rPr>
              <a:t>y</a:t>
            </a:r>
            <a:r>
              <a:rPr lang="en" sz="1800">
                <a:latin typeface="Orbitron"/>
                <a:ea typeface="Orbitron"/>
                <a:cs typeface="Orbitron"/>
                <a:sym typeface="Orbitron"/>
              </a:rPr>
              <a:t> by multiplying our velocity by Sin(45</a:t>
            </a:r>
            <a:r>
              <a:rPr baseline="30000" lang="en" sz="1800">
                <a:latin typeface="Orbitron"/>
                <a:ea typeface="Orbitron"/>
                <a:cs typeface="Orbitron"/>
                <a:sym typeface="Orbitron"/>
              </a:rPr>
              <a:t>o</a:t>
            </a:r>
            <a:r>
              <a:rPr lang="en" sz="1800">
                <a:latin typeface="Orbitron"/>
                <a:ea typeface="Orbitron"/>
                <a:cs typeface="Orbitron"/>
                <a:sym typeface="Orbitron"/>
              </a:rPr>
              <a:t>) </a:t>
            </a:r>
          </a:p>
          <a:p>
            <a:pPr lvl="0">
              <a:spcBef>
                <a:spcPts val="500"/>
              </a:spcBef>
              <a:buNone/>
            </a:pPr>
            <a:r>
              <a:t/>
            </a:r>
            <a:endParaRPr sz="1800">
              <a:latin typeface="Orbitron"/>
              <a:ea typeface="Orbitron"/>
              <a:cs typeface="Orbitron"/>
              <a:sym typeface="Orbitron"/>
            </a:endParaRPr>
          </a:p>
          <a:p>
            <a:pPr lvl="0" rtl="0">
              <a:spcBef>
                <a:spcPts val="500"/>
              </a:spcBef>
              <a:buNone/>
            </a:pPr>
            <a:r>
              <a:rPr lang="en" sz="1800">
                <a:latin typeface="Orbitron"/>
                <a:ea typeface="Orbitron"/>
                <a:cs typeface="Orbitron"/>
                <a:sym typeface="Orbitron"/>
              </a:rPr>
              <a:t>Then we input the rest of the data into the formula to have the final equation for max height to be: </a:t>
            </a:r>
            <a:r>
              <a:rPr lang="en" sz="2400">
                <a:latin typeface="Covered By Your Grace"/>
                <a:ea typeface="Covered By Your Grace"/>
                <a:cs typeface="Covered By Your Grace"/>
                <a:sym typeface="Covered By Your Grace"/>
              </a:rPr>
              <a:t>H(t)=-16T</a:t>
            </a:r>
            <a:r>
              <a:rPr baseline="30000" lang="en" sz="2400">
                <a:latin typeface="Covered By Your Grace"/>
                <a:ea typeface="Covered By Your Grace"/>
                <a:cs typeface="Covered By Your Grace"/>
                <a:sym typeface="Covered By Your Grace"/>
              </a:rPr>
              <a:t>2</a:t>
            </a:r>
            <a:r>
              <a:rPr lang="en" sz="2400">
                <a:latin typeface="Covered By Your Grace"/>
                <a:ea typeface="Covered By Your Grace"/>
                <a:cs typeface="Covered By Your Grace"/>
                <a:sym typeface="Covered By Your Grace"/>
              </a:rPr>
              <a:t>+71.3T+2.583</a:t>
            </a:r>
          </a:p>
          <a:p>
            <a:pPr lvl="0" rtl="0">
              <a:spcBef>
                <a:spcPts val="500"/>
              </a:spcBef>
              <a:buNone/>
            </a:pPr>
            <a:r>
              <a:t/>
            </a:r>
            <a:endParaRPr sz="1800">
              <a:solidFill>
                <a:schemeClr val="lt1"/>
              </a:solidFill>
              <a:latin typeface="Orbitron"/>
              <a:ea typeface="Orbitron"/>
              <a:cs typeface="Orbitron"/>
              <a:sym typeface="Orbitron"/>
            </a:endParaRPr>
          </a:p>
          <a:p>
            <a:pPr lvl="0" rtl="0">
              <a:spcBef>
                <a:spcPts val="500"/>
              </a:spcBef>
              <a:buClr>
                <a:schemeClr val="dk1"/>
              </a:buClr>
              <a:buSzPct val="61111"/>
              <a:buFont typeface="Arial"/>
              <a:buNone/>
            </a:pPr>
            <a:r>
              <a:rPr lang="en" sz="1800">
                <a:solidFill>
                  <a:schemeClr val="lt1"/>
                </a:solidFill>
                <a:latin typeface="Orbitron"/>
                <a:ea typeface="Orbitron"/>
                <a:cs typeface="Orbitron"/>
                <a:sym typeface="Orbitron"/>
              </a:rPr>
              <a:t>By using Desmos we calculated that the maximum height of our projectile is 82.016</a:t>
            </a:r>
          </a:p>
        </p:txBody>
      </p:sp>
      <p:pic>
        <p:nvPicPr>
          <p:cNvPr descr="File_000.jpeg" id="116" name="Shape 116"/>
          <p:cNvPicPr preferRelativeResize="0"/>
          <p:nvPr/>
        </p:nvPicPr>
        <p:blipFill rotWithShape="1">
          <a:blip r:embed="rId3">
            <a:alphaModFix amt="82000"/>
          </a:blip>
          <a:srcRect b="53504" l="31577" r="19275" t="34974"/>
          <a:stretch/>
        </p:blipFill>
        <p:spPr>
          <a:xfrm>
            <a:off x="2443575" y="1658775"/>
            <a:ext cx="1516072" cy="329973"/>
          </a:xfrm>
          <a:prstGeom prst="rect">
            <a:avLst/>
          </a:prstGeom>
          <a:noFill/>
          <a:ln>
            <a:noFill/>
          </a:ln>
        </p:spPr>
      </p:pic>
      <p:pic>
        <p:nvPicPr>
          <p:cNvPr descr="File_000.jpeg" id="117" name="Shape 117"/>
          <p:cNvPicPr preferRelativeResize="0"/>
          <p:nvPr/>
        </p:nvPicPr>
        <p:blipFill rotWithShape="1">
          <a:blip r:embed="rId4">
            <a:alphaModFix amt="82000"/>
          </a:blip>
          <a:srcRect b="36280" l="30408" r="37992" t="55679"/>
          <a:stretch/>
        </p:blipFill>
        <p:spPr>
          <a:xfrm>
            <a:off x="4501400" y="1658774"/>
            <a:ext cx="1121546" cy="285373"/>
          </a:xfrm>
          <a:prstGeom prst="rect">
            <a:avLst/>
          </a:prstGeom>
          <a:noFill/>
          <a:ln>
            <a:noFill/>
          </a:ln>
        </p:spPr>
      </p:pic>
      <p:pic>
        <p:nvPicPr>
          <p:cNvPr descr="File_000.jpeg" id="118" name="Shape 118"/>
          <p:cNvPicPr preferRelativeResize="0"/>
          <p:nvPr/>
        </p:nvPicPr>
        <p:blipFill rotWithShape="1">
          <a:blip r:embed="rId5">
            <a:alphaModFix amt="82000"/>
          </a:blip>
          <a:srcRect b="28013" l="12835" r="4031" t="28735"/>
          <a:stretch/>
        </p:blipFill>
        <p:spPr>
          <a:xfrm>
            <a:off x="2426337" y="4939774"/>
            <a:ext cx="4230123" cy="1650673"/>
          </a:xfrm>
          <a:prstGeom prst="rect">
            <a:avLst/>
          </a:prstGeom>
          <a:noFill/>
          <a:ln>
            <a:noFill/>
          </a:ln>
        </p:spPr>
      </p:pic>
      <p:sp>
        <p:nvSpPr>
          <p:cNvPr id="119" name="Shape 119"/>
          <p:cNvSpPr/>
          <p:nvPr/>
        </p:nvSpPr>
        <p:spPr>
          <a:xfrm>
            <a:off x="4777025" y="3549400"/>
            <a:ext cx="2327700" cy="330000"/>
          </a:xfrm>
          <a:prstGeom prst="rect">
            <a:avLst/>
          </a:prstGeom>
          <a:noFill/>
          <a:ln cap="flat" cmpd="sng" w="28575">
            <a:solidFill>
              <a:schemeClr val="l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Shape 124"/>
          <p:cNvSpPr txBox="1"/>
          <p:nvPr>
            <p:ph type="title"/>
          </p:nvPr>
        </p:nvSpPr>
        <p:spPr>
          <a:xfrm>
            <a:off x="404329" y="658442"/>
            <a:ext cx="8229600" cy="551399"/>
          </a:xfrm>
          <a:prstGeom prst="rect">
            <a:avLst/>
          </a:prstGeom>
        </p:spPr>
        <p:txBody>
          <a:bodyPr anchorCtr="0" anchor="t" bIns="91425" lIns="91425" rIns="91425" tIns="91425">
            <a:noAutofit/>
          </a:bodyPr>
          <a:lstStyle/>
          <a:p>
            <a:pPr lvl="0">
              <a:spcBef>
                <a:spcPts val="0"/>
              </a:spcBef>
              <a:buNone/>
            </a:pPr>
            <a:r>
              <a:rPr b="1" lang="en" sz="3000">
                <a:latin typeface="Orbitron"/>
                <a:ea typeface="Orbitron"/>
                <a:cs typeface="Orbitron"/>
                <a:sym typeface="Orbitron"/>
              </a:rPr>
              <a:t>Desmos							</a:t>
            </a:r>
          </a:p>
        </p:txBody>
      </p:sp>
      <p:sp>
        <p:nvSpPr>
          <p:cNvPr id="125" name="Shape 125"/>
          <p:cNvSpPr txBox="1"/>
          <p:nvPr>
            <p:ph idx="1" type="body"/>
          </p:nvPr>
        </p:nvSpPr>
        <p:spPr>
          <a:xfrm>
            <a:off x="373725" y="1147425"/>
            <a:ext cx="3782100" cy="4851900"/>
          </a:xfrm>
          <a:prstGeom prst="rect">
            <a:avLst/>
          </a:prstGeom>
        </p:spPr>
        <p:txBody>
          <a:bodyPr anchorCtr="0" anchor="t" bIns="91425" lIns="91425" rIns="91425" tIns="91425">
            <a:noAutofit/>
          </a:bodyPr>
          <a:lstStyle/>
          <a:p>
            <a:pPr lvl="0">
              <a:spcBef>
                <a:spcPts val="0"/>
              </a:spcBef>
              <a:buNone/>
            </a:pPr>
            <a:r>
              <a:rPr lang="en">
                <a:latin typeface="Orbitron"/>
                <a:ea typeface="Orbitron"/>
                <a:cs typeface="Orbitron"/>
                <a:sym typeface="Orbitron"/>
              </a:rPr>
              <a:t>After all of our data was entered into the formula </a:t>
            </a:r>
            <a:r>
              <a:rPr b="1" lang="en">
                <a:solidFill>
                  <a:srgbClr val="E1E1E1"/>
                </a:solidFill>
                <a:latin typeface="Orbitron"/>
                <a:ea typeface="Orbitron"/>
                <a:cs typeface="Orbitron"/>
                <a:sym typeface="Orbitron"/>
              </a:rPr>
              <a:t>H(t)=-16T</a:t>
            </a:r>
            <a:r>
              <a:rPr b="1" baseline="30000" lang="en">
                <a:solidFill>
                  <a:srgbClr val="E1E1E1"/>
                </a:solidFill>
                <a:latin typeface="Orbitron"/>
                <a:ea typeface="Orbitron"/>
                <a:cs typeface="Orbitron"/>
                <a:sym typeface="Orbitron"/>
              </a:rPr>
              <a:t>2</a:t>
            </a:r>
            <a:r>
              <a:rPr b="1" lang="en">
                <a:solidFill>
                  <a:srgbClr val="E1E1E1"/>
                </a:solidFill>
                <a:latin typeface="Orbitron"/>
                <a:ea typeface="Orbitron"/>
                <a:cs typeface="Orbitron"/>
                <a:sym typeface="Orbitron"/>
              </a:rPr>
              <a:t>+71.3T+2.583</a:t>
            </a:r>
            <a:r>
              <a:rPr lang="en">
                <a:latin typeface="Orbitron"/>
                <a:ea typeface="Orbitron"/>
                <a:cs typeface="Orbitron"/>
                <a:sym typeface="Orbitron"/>
              </a:rPr>
              <a:t>, we then inserted it into desmos to find the maximum height. </a:t>
            </a:r>
          </a:p>
        </p:txBody>
      </p:sp>
      <p:pic>
        <p:nvPicPr>
          <p:cNvPr id="126" name="Shape 126"/>
          <p:cNvPicPr preferRelativeResize="0"/>
          <p:nvPr/>
        </p:nvPicPr>
        <p:blipFill>
          <a:blip r:embed="rId3">
            <a:alphaModFix/>
          </a:blip>
          <a:stretch>
            <a:fillRect/>
          </a:stretch>
        </p:blipFill>
        <p:spPr>
          <a:xfrm>
            <a:off x="4093398" y="927474"/>
            <a:ext cx="4646300" cy="4896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alent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