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60" r:id="rId1"/>
  </p:sldMasterIdLst>
  <p:notesMasterIdLst>
    <p:notesMasterId r:id="rId79"/>
  </p:notesMasterIdLst>
  <p:handoutMasterIdLst>
    <p:handoutMasterId r:id="rId80"/>
  </p:handoutMasterIdLst>
  <p:sldIdLst>
    <p:sldId id="447" r:id="rId2"/>
    <p:sldId id="332" r:id="rId3"/>
    <p:sldId id="271" r:id="rId4"/>
    <p:sldId id="335" r:id="rId5"/>
    <p:sldId id="333" r:id="rId6"/>
    <p:sldId id="334" r:id="rId7"/>
    <p:sldId id="336" r:id="rId8"/>
    <p:sldId id="337" r:id="rId9"/>
    <p:sldId id="338" r:id="rId10"/>
    <p:sldId id="339" r:id="rId11"/>
    <p:sldId id="535" r:id="rId12"/>
    <p:sldId id="536" r:id="rId13"/>
    <p:sldId id="340" r:id="rId14"/>
    <p:sldId id="570" r:id="rId15"/>
    <p:sldId id="648" r:id="rId16"/>
    <p:sldId id="572" r:id="rId17"/>
    <p:sldId id="573" r:id="rId18"/>
    <p:sldId id="574" r:id="rId19"/>
    <p:sldId id="650" r:id="rId20"/>
    <p:sldId id="651" r:id="rId21"/>
    <p:sldId id="576" r:id="rId22"/>
    <p:sldId id="577" r:id="rId23"/>
    <p:sldId id="578" r:id="rId24"/>
    <p:sldId id="579" r:id="rId25"/>
    <p:sldId id="580" r:id="rId26"/>
    <p:sldId id="581" r:id="rId27"/>
    <p:sldId id="582" r:id="rId28"/>
    <p:sldId id="583" r:id="rId29"/>
    <p:sldId id="584" r:id="rId30"/>
    <p:sldId id="569" r:id="rId31"/>
    <p:sldId id="585" r:id="rId32"/>
    <p:sldId id="586" r:id="rId33"/>
    <p:sldId id="649" r:id="rId34"/>
    <p:sldId id="587" r:id="rId35"/>
    <p:sldId id="588" r:id="rId36"/>
    <p:sldId id="589" r:id="rId37"/>
    <p:sldId id="590" r:id="rId38"/>
    <p:sldId id="591" r:id="rId39"/>
    <p:sldId id="592" r:id="rId40"/>
    <p:sldId id="593" r:id="rId41"/>
    <p:sldId id="594" r:id="rId42"/>
    <p:sldId id="595" r:id="rId43"/>
    <p:sldId id="596" r:id="rId44"/>
    <p:sldId id="614" r:id="rId45"/>
    <p:sldId id="652" r:id="rId46"/>
    <p:sldId id="653" r:id="rId47"/>
    <p:sldId id="654" r:id="rId48"/>
    <p:sldId id="655" r:id="rId49"/>
    <p:sldId id="619" r:id="rId50"/>
    <p:sldId id="620" r:id="rId51"/>
    <p:sldId id="658" r:id="rId52"/>
    <p:sldId id="657" r:id="rId53"/>
    <p:sldId id="623" r:id="rId54"/>
    <p:sldId id="624" r:id="rId55"/>
    <p:sldId id="625" r:id="rId56"/>
    <p:sldId id="626" r:id="rId57"/>
    <p:sldId id="627" r:id="rId58"/>
    <p:sldId id="628" r:id="rId59"/>
    <p:sldId id="629" r:id="rId60"/>
    <p:sldId id="630" r:id="rId61"/>
    <p:sldId id="631" r:id="rId62"/>
    <p:sldId id="632" r:id="rId63"/>
    <p:sldId id="633" r:id="rId64"/>
    <p:sldId id="634" r:id="rId65"/>
    <p:sldId id="635" r:id="rId66"/>
    <p:sldId id="636" r:id="rId67"/>
    <p:sldId id="637" r:id="rId68"/>
    <p:sldId id="638" r:id="rId69"/>
    <p:sldId id="639" r:id="rId70"/>
    <p:sldId id="640" r:id="rId71"/>
    <p:sldId id="641" r:id="rId72"/>
    <p:sldId id="642" r:id="rId73"/>
    <p:sldId id="643" r:id="rId74"/>
    <p:sldId id="644" r:id="rId75"/>
    <p:sldId id="645" r:id="rId76"/>
    <p:sldId id="646" r:id="rId77"/>
    <p:sldId id="647" r:id="rId78"/>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33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4" autoAdjust="0"/>
    <p:restoredTop sz="84248" autoAdjust="0"/>
  </p:normalViewPr>
  <p:slideViewPr>
    <p:cSldViewPr>
      <p:cViewPr>
        <p:scale>
          <a:sx n="75" d="100"/>
          <a:sy n="75" d="100"/>
        </p:scale>
        <p:origin x="-702" y="-352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5730"/>
    </p:cViewPr>
  </p:sorterViewPr>
  <p:notesViewPr>
    <p:cSldViewPr>
      <p:cViewPr varScale="1">
        <p:scale>
          <a:sx n="87" d="100"/>
          <a:sy n="87" d="100"/>
        </p:scale>
        <p:origin x="-3822" y="-7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image" Target="../media/image14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2133D-2537-4BC1-892B-3E4A9C9C41C5}" type="doc">
      <dgm:prSet loTypeId="urn:microsoft.com/office/officeart/2005/8/layout/chevron1" loCatId="process" qsTypeId="urn:microsoft.com/office/officeart/2005/8/quickstyle/simple1" qsCatId="simple" csTypeId="urn:microsoft.com/office/officeart/2005/8/colors/accent1_2" csCatId="accent1" phldr="1"/>
      <dgm:spPr/>
    </dgm:pt>
    <dgm:pt modelId="{2C9F76A2-88F9-4015-A198-6A6738C36BDD}">
      <dgm:prSet phldrT="[Text]"/>
      <dgm:spPr/>
      <dgm:t>
        <a:bodyPr/>
        <a:lstStyle/>
        <a:p>
          <a:r>
            <a:rPr lang="en-US" dirty="0" smtClean="0"/>
            <a:t>Pre-Analytic</a:t>
          </a:r>
          <a:endParaRPr lang="en-US" dirty="0"/>
        </a:p>
      </dgm:t>
    </dgm:pt>
    <dgm:pt modelId="{49BEDC06-E075-4F91-9D4F-3177E007FAE5}" type="parTrans" cxnId="{7B8B55D2-2918-4A8F-AB1D-58FE4E6A61D3}">
      <dgm:prSet/>
      <dgm:spPr/>
      <dgm:t>
        <a:bodyPr/>
        <a:lstStyle/>
        <a:p>
          <a:endParaRPr lang="en-US"/>
        </a:p>
      </dgm:t>
    </dgm:pt>
    <dgm:pt modelId="{79BF77B0-A419-46BB-9DA9-A0417F3F600F}" type="sibTrans" cxnId="{7B8B55D2-2918-4A8F-AB1D-58FE4E6A61D3}">
      <dgm:prSet/>
      <dgm:spPr/>
      <dgm:t>
        <a:bodyPr/>
        <a:lstStyle/>
        <a:p>
          <a:endParaRPr lang="en-US"/>
        </a:p>
      </dgm:t>
    </dgm:pt>
    <dgm:pt modelId="{4EE6D7A3-5D9F-4408-87F5-730609B16C5A}">
      <dgm:prSet phldrT="[Text]"/>
      <dgm:spPr/>
      <dgm:t>
        <a:bodyPr/>
        <a:lstStyle/>
        <a:p>
          <a:r>
            <a:rPr lang="en-US" dirty="0" smtClean="0"/>
            <a:t>Analytic</a:t>
          </a:r>
          <a:endParaRPr lang="en-US" dirty="0"/>
        </a:p>
      </dgm:t>
    </dgm:pt>
    <dgm:pt modelId="{AF966E1C-76D6-4424-8E55-4659887AF328}" type="parTrans" cxnId="{99AF5F28-9EF7-456E-BF82-B49C7A56064E}">
      <dgm:prSet/>
      <dgm:spPr/>
      <dgm:t>
        <a:bodyPr/>
        <a:lstStyle/>
        <a:p>
          <a:endParaRPr lang="en-US"/>
        </a:p>
      </dgm:t>
    </dgm:pt>
    <dgm:pt modelId="{A13A96D2-B8B8-4DC4-9BC0-27B445569DFA}" type="sibTrans" cxnId="{99AF5F28-9EF7-456E-BF82-B49C7A56064E}">
      <dgm:prSet/>
      <dgm:spPr/>
      <dgm:t>
        <a:bodyPr/>
        <a:lstStyle/>
        <a:p>
          <a:endParaRPr lang="en-US"/>
        </a:p>
      </dgm:t>
    </dgm:pt>
    <dgm:pt modelId="{96061C1F-8D06-46A8-B4B9-F00A2F325866}">
      <dgm:prSet phldrT="[Text]"/>
      <dgm:spPr/>
      <dgm:t>
        <a:bodyPr/>
        <a:lstStyle/>
        <a:p>
          <a:r>
            <a:rPr lang="en-US" dirty="0" smtClean="0"/>
            <a:t>Post-Analytic</a:t>
          </a:r>
          <a:endParaRPr lang="en-US" dirty="0"/>
        </a:p>
      </dgm:t>
    </dgm:pt>
    <dgm:pt modelId="{1069BFF6-336B-454C-8EE2-4048A065AE14}" type="parTrans" cxnId="{0F88294D-5A38-4882-80A6-5E7A7D39142E}">
      <dgm:prSet/>
      <dgm:spPr/>
      <dgm:t>
        <a:bodyPr/>
        <a:lstStyle/>
        <a:p>
          <a:endParaRPr lang="en-US"/>
        </a:p>
      </dgm:t>
    </dgm:pt>
    <dgm:pt modelId="{698C833E-83E5-4C78-9BC3-52C2314E6F01}" type="sibTrans" cxnId="{0F88294D-5A38-4882-80A6-5E7A7D39142E}">
      <dgm:prSet/>
      <dgm:spPr/>
      <dgm:t>
        <a:bodyPr/>
        <a:lstStyle/>
        <a:p>
          <a:endParaRPr lang="en-US"/>
        </a:p>
      </dgm:t>
    </dgm:pt>
    <dgm:pt modelId="{DDCFEBE7-7FD9-4FFB-BA4C-4A688D272B49}" type="pres">
      <dgm:prSet presAssocID="{B6F2133D-2537-4BC1-892B-3E4A9C9C41C5}" presName="Name0" presStyleCnt="0">
        <dgm:presLayoutVars>
          <dgm:dir/>
          <dgm:animLvl val="lvl"/>
          <dgm:resizeHandles val="exact"/>
        </dgm:presLayoutVars>
      </dgm:prSet>
      <dgm:spPr/>
    </dgm:pt>
    <dgm:pt modelId="{E94CF497-77A7-4CDF-8589-87AE6B566859}" type="pres">
      <dgm:prSet presAssocID="{2C9F76A2-88F9-4015-A198-6A6738C36BDD}" presName="parTxOnly" presStyleLbl="node1" presStyleIdx="0" presStyleCnt="3">
        <dgm:presLayoutVars>
          <dgm:chMax val="0"/>
          <dgm:chPref val="0"/>
          <dgm:bulletEnabled val="1"/>
        </dgm:presLayoutVars>
      </dgm:prSet>
      <dgm:spPr/>
      <dgm:t>
        <a:bodyPr/>
        <a:lstStyle/>
        <a:p>
          <a:endParaRPr lang="en-US"/>
        </a:p>
      </dgm:t>
    </dgm:pt>
    <dgm:pt modelId="{4134F497-C499-446D-821C-7225134FCB96}" type="pres">
      <dgm:prSet presAssocID="{79BF77B0-A419-46BB-9DA9-A0417F3F600F}" presName="parTxOnlySpace" presStyleCnt="0"/>
      <dgm:spPr/>
    </dgm:pt>
    <dgm:pt modelId="{690B3092-8DD5-4E0A-866E-F5123D63CD02}" type="pres">
      <dgm:prSet presAssocID="{4EE6D7A3-5D9F-4408-87F5-730609B16C5A}" presName="parTxOnly" presStyleLbl="node1" presStyleIdx="1" presStyleCnt="3">
        <dgm:presLayoutVars>
          <dgm:chMax val="0"/>
          <dgm:chPref val="0"/>
          <dgm:bulletEnabled val="1"/>
        </dgm:presLayoutVars>
      </dgm:prSet>
      <dgm:spPr/>
      <dgm:t>
        <a:bodyPr/>
        <a:lstStyle/>
        <a:p>
          <a:endParaRPr lang="en-US"/>
        </a:p>
      </dgm:t>
    </dgm:pt>
    <dgm:pt modelId="{DE92BBC4-B395-46D4-B954-6208B611C6B2}" type="pres">
      <dgm:prSet presAssocID="{A13A96D2-B8B8-4DC4-9BC0-27B445569DFA}" presName="parTxOnlySpace" presStyleCnt="0"/>
      <dgm:spPr/>
    </dgm:pt>
    <dgm:pt modelId="{26E1C19B-639F-4504-AAA3-9A4B37A43ACF}" type="pres">
      <dgm:prSet presAssocID="{96061C1F-8D06-46A8-B4B9-F00A2F325866}" presName="parTxOnly" presStyleLbl="node1" presStyleIdx="2" presStyleCnt="3">
        <dgm:presLayoutVars>
          <dgm:chMax val="0"/>
          <dgm:chPref val="0"/>
          <dgm:bulletEnabled val="1"/>
        </dgm:presLayoutVars>
      </dgm:prSet>
      <dgm:spPr/>
      <dgm:t>
        <a:bodyPr/>
        <a:lstStyle/>
        <a:p>
          <a:endParaRPr lang="en-US"/>
        </a:p>
      </dgm:t>
    </dgm:pt>
  </dgm:ptLst>
  <dgm:cxnLst>
    <dgm:cxn modelId="{B57ED9B0-92C0-4D31-9781-FEE4B1D71853}" type="presOf" srcId="{96061C1F-8D06-46A8-B4B9-F00A2F325866}" destId="{26E1C19B-639F-4504-AAA3-9A4B37A43ACF}" srcOrd="0" destOrd="0" presId="urn:microsoft.com/office/officeart/2005/8/layout/chevron1"/>
    <dgm:cxn modelId="{0F88294D-5A38-4882-80A6-5E7A7D39142E}" srcId="{B6F2133D-2537-4BC1-892B-3E4A9C9C41C5}" destId="{96061C1F-8D06-46A8-B4B9-F00A2F325866}" srcOrd="2" destOrd="0" parTransId="{1069BFF6-336B-454C-8EE2-4048A065AE14}" sibTransId="{698C833E-83E5-4C78-9BC3-52C2314E6F01}"/>
    <dgm:cxn modelId="{6DD88698-5D08-4C23-BAC4-71B123A856C5}" type="presOf" srcId="{2C9F76A2-88F9-4015-A198-6A6738C36BDD}" destId="{E94CF497-77A7-4CDF-8589-87AE6B566859}" srcOrd="0" destOrd="0" presId="urn:microsoft.com/office/officeart/2005/8/layout/chevron1"/>
    <dgm:cxn modelId="{A335BB79-1C30-4F34-AF70-8C39670A01FA}" type="presOf" srcId="{B6F2133D-2537-4BC1-892B-3E4A9C9C41C5}" destId="{DDCFEBE7-7FD9-4FFB-BA4C-4A688D272B49}" srcOrd="0" destOrd="0" presId="urn:microsoft.com/office/officeart/2005/8/layout/chevron1"/>
    <dgm:cxn modelId="{75314845-F579-4FDF-A2C7-E9530FB53ADD}" type="presOf" srcId="{4EE6D7A3-5D9F-4408-87F5-730609B16C5A}" destId="{690B3092-8DD5-4E0A-866E-F5123D63CD02}" srcOrd="0" destOrd="0" presId="urn:microsoft.com/office/officeart/2005/8/layout/chevron1"/>
    <dgm:cxn modelId="{7B8B55D2-2918-4A8F-AB1D-58FE4E6A61D3}" srcId="{B6F2133D-2537-4BC1-892B-3E4A9C9C41C5}" destId="{2C9F76A2-88F9-4015-A198-6A6738C36BDD}" srcOrd="0" destOrd="0" parTransId="{49BEDC06-E075-4F91-9D4F-3177E007FAE5}" sibTransId="{79BF77B0-A419-46BB-9DA9-A0417F3F600F}"/>
    <dgm:cxn modelId="{99AF5F28-9EF7-456E-BF82-B49C7A56064E}" srcId="{B6F2133D-2537-4BC1-892B-3E4A9C9C41C5}" destId="{4EE6D7A3-5D9F-4408-87F5-730609B16C5A}" srcOrd="1" destOrd="0" parTransId="{AF966E1C-76D6-4424-8E55-4659887AF328}" sibTransId="{A13A96D2-B8B8-4DC4-9BC0-27B445569DFA}"/>
    <dgm:cxn modelId="{FCB6D830-8CF7-40EE-917B-6526A1FD9880}" type="presParOf" srcId="{DDCFEBE7-7FD9-4FFB-BA4C-4A688D272B49}" destId="{E94CF497-77A7-4CDF-8589-87AE6B566859}" srcOrd="0" destOrd="0" presId="urn:microsoft.com/office/officeart/2005/8/layout/chevron1"/>
    <dgm:cxn modelId="{DE374C31-DAE0-4051-B23C-8D790A97367C}" type="presParOf" srcId="{DDCFEBE7-7FD9-4FFB-BA4C-4A688D272B49}" destId="{4134F497-C499-446D-821C-7225134FCB96}" srcOrd="1" destOrd="0" presId="urn:microsoft.com/office/officeart/2005/8/layout/chevron1"/>
    <dgm:cxn modelId="{3F32B571-8040-4A5F-9449-E589183A4B5C}" type="presParOf" srcId="{DDCFEBE7-7FD9-4FFB-BA4C-4A688D272B49}" destId="{690B3092-8DD5-4E0A-866E-F5123D63CD02}" srcOrd="2" destOrd="0" presId="urn:microsoft.com/office/officeart/2005/8/layout/chevron1"/>
    <dgm:cxn modelId="{19DA9627-45C8-45B4-8C52-3B140EA0328B}" type="presParOf" srcId="{DDCFEBE7-7FD9-4FFB-BA4C-4A688D272B49}" destId="{DE92BBC4-B395-46D4-B954-6208B611C6B2}" srcOrd="3" destOrd="0" presId="urn:microsoft.com/office/officeart/2005/8/layout/chevron1"/>
    <dgm:cxn modelId="{959FD118-FB6D-4524-AFE9-3B2DFF96502E}" type="presParOf" srcId="{DDCFEBE7-7FD9-4FFB-BA4C-4A688D272B49}" destId="{26E1C19B-639F-4504-AAA3-9A4B37A43AC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5B773-E955-4CD9-8960-D6B5794B54F9}" type="doc">
      <dgm:prSet loTypeId="urn:microsoft.com/office/officeart/2008/layout/VerticalCurvedList" loCatId="list" qsTypeId="urn:microsoft.com/office/officeart/2005/8/quickstyle/3d5" qsCatId="3D" csTypeId="urn:microsoft.com/office/officeart/2005/8/colors/accent1_2" csCatId="accent1" phldr="1"/>
      <dgm:spPr/>
      <dgm:t>
        <a:bodyPr/>
        <a:lstStyle/>
        <a:p>
          <a:endParaRPr lang="en-US"/>
        </a:p>
      </dgm:t>
    </dgm:pt>
    <dgm:pt modelId="{CE6AF5C3-E3DE-4E5B-ACA7-0B5AB6527665}">
      <dgm:prSet phldrT="[Text]" custT="1"/>
      <dgm:spPr/>
      <dgm:t>
        <a:bodyPr/>
        <a:lstStyle/>
        <a:p>
          <a:r>
            <a:rPr lang="en-US" sz="2000" dirty="0" smtClean="0"/>
            <a:t>    Shipping</a:t>
          </a:r>
          <a:endParaRPr lang="en-US" sz="2000" dirty="0"/>
        </a:p>
      </dgm:t>
    </dgm:pt>
    <dgm:pt modelId="{1D48D313-C288-420D-9C31-35B4785443E5}" type="parTrans" cxnId="{785B428C-5C98-46E4-8151-6CBC1FBCFE71}">
      <dgm:prSet/>
      <dgm:spPr/>
      <dgm:t>
        <a:bodyPr/>
        <a:lstStyle/>
        <a:p>
          <a:endParaRPr lang="en-US"/>
        </a:p>
      </dgm:t>
    </dgm:pt>
    <dgm:pt modelId="{F7D03953-9B93-4F48-ADFE-0AB8FB3166C5}" type="sibTrans" cxnId="{785B428C-5C98-46E4-8151-6CBC1FBCFE71}">
      <dgm:prSet/>
      <dgm:spPr/>
      <dgm:t>
        <a:bodyPr/>
        <a:lstStyle/>
        <a:p>
          <a:endParaRPr lang="en-US"/>
        </a:p>
      </dgm:t>
    </dgm:pt>
    <dgm:pt modelId="{19916B8F-C1ED-44E5-866E-88E4DC595737}" type="pres">
      <dgm:prSet presAssocID="{F635B773-E955-4CD9-8960-D6B5794B54F9}" presName="Name0" presStyleCnt="0">
        <dgm:presLayoutVars>
          <dgm:chMax val="7"/>
          <dgm:chPref val="7"/>
          <dgm:dir/>
        </dgm:presLayoutVars>
      </dgm:prSet>
      <dgm:spPr/>
      <dgm:t>
        <a:bodyPr/>
        <a:lstStyle/>
        <a:p>
          <a:endParaRPr lang="en-US"/>
        </a:p>
      </dgm:t>
    </dgm:pt>
    <dgm:pt modelId="{6FD7890B-CADA-4502-8DD4-DFF580C155F3}" type="pres">
      <dgm:prSet presAssocID="{F635B773-E955-4CD9-8960-D6B5794B54F9}" presName="Name1" presStyleCnt="0"/>
      <dgm:spPr/>
      <dgm:t>
        <a:bodyPr/>
        <a:lstStyle/>
        <a:p>
          <a:endParaRPr lang="en-US"/>
        </a:p>
      </dgm:t>
    </dgm:pt>
    <dgm:pt modelId="{AD098774-5D97-45F2-A3FB-FE0C4A7059CA}" type="pres">
      <dgm:prSet presAssocID="{F635B773-E955-4CD9-8960-D6B5794B54F9}" presName="cycle" presStyleCnt="0"/>
      <dgm:spPr/>
      <dgm:t>
        <a:bodyPr/>
        <a:lstStyle/>
        <a:p>
          <a:endParaRPr lang="en-US"/>
        </a:p>
      </dgm:t>
    </dgm:pt>
    <dgm:pt modelId="{79473052-2D8F-4FBF-B407-DF71A1A03F44}" type="pres">
      <dgm:prSet presAssocID="{F635B773-E955-4CD9-8960-D6B5794B54F9}" presName="srcNode" presStyleLbl="node1" presStyleIdx="0" presStyleCnt="1"/>
      <dgm:spPr/>
      <dgm:t>
        <a:bodyPr/>
        <a:lstStyle/>
        <a:p>
          <a:endParaRPr lang="en-US"/>
        </a:p>
      </dgm:t>
    </dgm:pt>
    <dgm:pt modelId="{985D12C2-61C7-4433-95DF-217D7167363E}" type="pres">
      <dgm:prSet presAssocID="{F635B773-E955-4CD9-8960-D6B5794B54F9}" presName="conn" presStyleLbl="parChTrans1D2" presStyleIdx="0" presStyleCnt="1"/>
      <dgm:spPr/>
      <dgm:t>
        <a:bodyPr/>
        <a:lstStyle/>
        <a:p>
          <a:endParaRPr lang="en-US"/>
        </a:p>
      </dgm:t>
    </dgm:pt>
    <dgm:pt modelId="{B538FDBB-8CC0-4FCB-B92F-D9A95D0FAE2B}" type="pres">
      <dgm:prSet presAssocID="{F635B773-E955-4CD9-8960-D6B5794B54F9}" presName="extraNode" presStyleLbl="node1" presStyleIdx="0" presStyleCnt="1"/>
      <dgm:spPr/>
      <dgm:t>
        <a:bodyPr/>
        <a:lstStyle/>
        <a:p>
          <a:endParaRPr lang="en-US"/>
        </a:p>
      </dgm:t>
    </dgm:pt>
    <dgm:pt modelId="{6D959D1F-A33E-453C-9AB8-27B9F8F9B4F2}" type="pres">
      <dgm:prSet presAssocID="{F635B773-E955-4CD9-8960-D6B5794B54F9}" presName="dstNode" presStyleLbl="node1" presStyleIdx="0" presStyleCnt="1"/>
      <dgm:spPr/>
      <dgm:t>
        <a:bodyPr/>
        <a:lstStyle/>
        <a:p>
          <a:endParaRPr lang="en-US"/>
        </a:p>
      </dgm:t>
    </dgm:pt>
    <dgm:pt modelId="{B64DC8F3-9634-434D-801D-307DD76E4D0C}" type="pres">
      <dgm:prSet presAssocID="{CE6AF5C3-E3DE-4E5B-ACA7-0B5AB6527665}" presName="text_1" presStyleLbl="node1" presStyleIdx="0" presStyleCnt="1" custScaleX="48246" custScaleY="99324" custLinFactNeighborX="-20607" custLinFactNeighborY="2650">
        <dgm:presLayoutVars>
          <dgm:bulletEnabled val="1"/>
        </dgm:presLayoutVars>
      </dgm:prSet>
      <dgm:spPr/>
      <dgm:t>
        <a:bodyPr/>
        <a:lstStyle/>
        <a:p>
          <a:endParaRPr lang="en-US"/>
        </a:p>
      </dgm:t>
    </dgm:pt>
    <dgm:pt modelId="{B8BA419E-8EE7-4A5A-BE01-791A22B7449A}" type="pres">
      <dgm:prSet presAssocID="{CE6AF5C3-E3DE-4E5B-ACA7-0B5AB6527665}" presName="accent_1" presStyleCnt="0"/>
      <dgm:spPr/>
      <dgm:t>
        <a:bodyPr/>
        <a:lstStyle/>
        <a:p>
          <a:endParaRPr lang="en-US"/>
        </a:p>
      </dgm:t>
    </dgm:pt>
    <dgm:pt modelId="{B7ACAD56-F4B8-4873-BB3C-0BBF2B33EF65}" type="pres">
      <dgm:prSet presAssocID="{CE6AF5C3-E3DE-4E5B-ACA7-0B5AB6527665}" presName="accentRepeatNode" presStyleLbl="solidFgAcc1" presStyleIdx="0" presStyleCnt="1"/>
      <dgm:spPr/>
      <dgm:t>
        <a:bodyPr/>
        <a:lstStyle/>
        <a:p>
          <a:endParaRPr lang="en-US"/>
        </a:p>
      </dgm:t>
    </dgm:pt>
  </dgm:ptLst>
  <dgm:cxnLst>
    <dgm:cxn modelId="{265F2583-9792-410C-BBCC-44308AFEE821}" type="presOf" srcId="{F635B773-E955-4CD9-8960-D6B5794B54F9}" destId="{19916B8F-C1ED-44E5-866E-88E4DC595737}" srcOrd="0" destOrd="0" presId="urn:microsoft.com/office/officeart/2008/layout/VerticalCurvedList"/>
    <dgm:cxn modelId="{785B428C-5C98-46E4-8151-6CBC1FBCFE71}" srcId="{F635B773-E955-4CD9-8960-D6B5794B54F9}" destId="{CE6AF5C3-E3DE-4E5B-ACA7-0B5AB6527665}" srcOrd="0" destOrd="0" parTransId="{1D48D313-C288-420D-9C31-35B4785443E5}" sibTransId="{F7D03953-9B93-4F48-ADFE-0AB8FB3166C5}"/>
    <dgm:cxn modelId="{7AF02E69-E45F-4705-8899-C96B6FC77549}" type="presOf" srcId="{F7D03953-9B93-4F48-ADFE-0AB8FB3166C5}" destId="{985D12C2-61C7-4433-95DF-217D7167363E}" srcOrd="0" destOrd="0" presId="urn:microsoft.com/office/officeart/2008/layout/VerticalCurvedList"/>
    <dgm:cxn modelId="{82CD7E79-F16B-4BF2-9A48-73C85AB3D109}" type="presOf" srcId="{CE6AF5C3-E3DE-4E5B-ACA7-0B5AB6527665}" destId="{B64DC8F3-9634-434D-801D-307DD76E4D0C}" srcOrd="0" destOrd="0" presId="urn:microsoft.com/office/officeart/2008/layout/VerticalCurvedList"/>
    <dgm:cxn modelId="{37D80962-557C-497E-8F0C-BD8DDC410444}" type="presParOf" srcId="{19916B8F-C1ED-44E5-866E-88E4DC595737}" destId="{6FD7890B-CADA-4502-8DD4-DFF580C155F3}" srcOrd="0" destOrd="0" presId="urn:microsoft.com/office/officeart/2008/layout/VerticalCurvedList"/>
    <dgm:cxn modelId="{F02F8E9E-6FE6-43B7-9729-4DFF6E118254}" type="presParOf" srcId="{6FD7890B-CADA-4502-8DD4-DFF580C155F3}" destId="{AD098774-5D97-45F2-A3FB-FE0C4A7059CA}" srcOrd="0" destOrd="0" presId="urn:microsoft.com/office/officeart/2008/layout/VerticalCurvedList"/>
    <dgm:cxn modelId="{8A80D827-2184-46EC-8EC6-62174657A50E}" type="presParOf" srcId="{AD098774-5D97-45F2-A3FB-FE0C4A7059CA}" destId="{79473052-2D8F-4FBF-B407-DF71A1A03F44}" srcOrd="0" destOrd="0" presId="urn:microsoft.com/office/officeart/2008/layout/VerticalCurvedList"/>
    <dgm:cxn modelId="{42ACD638-5CCD-46C7-BE3B-C7765DC1A771}" type="presParOf" srcId="{AD098774-5D97-45F2-A3FB-FE0C4A7059CA}" destId="{985D12C2-61C7-4433-95DF-217D7167363E}" srcOrd="1" destOrd="0" presId="urn:microsoft.com/office/officeart/2008/layout/VerticalCurvedList"/>
    <dgm:cxn modelId="{3AA183DC-A9A3-4D38-918C-43A6A2872BC3}" type="presParOf" srcId="{AD098774-5D97-45F2-A3FB-FE0C4A7059CA}" destId="{B538FDBB-8CC0-4FCB-B92F-D9A95D0FAE2B}" srcOrd="2" destOrd="0" presId="urn:microsoft.com/office/officeart/2008/layout/VerticalCurvedList"/>
    <dgm:cxn modelId="{9E333846-A6C3-42C6-9984-F3A5CDE568EA}" type="presParOf" srcId="{AD098774-5D97-45F2-A3FB-FE0C4A7059CA}" destId="{6D959D1F-A33E-453C-9AB8-27B9F8F9B4F2}" srcOrd="3" destOrd="0" presId="urn:microsoft.com/office/officeart/2008/layout/VerticalCurvedList"/>
    <dgm:cxn modelId="{6D183602-AEDD-4250-85B8-D076069C4FBB}" type="presParOf" srcId="{6FD7890B-CADA-4502-8DD4-DFF580C155F3}" destId="{B64DC8F3-9634-434D-801D-307DD76E4D0C}" srcOrd="1" destOrd="0" presId="urn:microsoft.com/office/officeart/2008/layout/VerticalCurvedList"/>
    <dgm:cxn modelId="{527D1E5D-87D0-4E0E-9A2C-0E44C0212DFC}" type="presParOf" srcId="{6FD7890B-CADA-4502-8DD4-DFF580C155F3}" destId="{B8BA419E-8EE7-4A5A-BE01-791A22B7449A}" srcOrd="2" destOrd="0" presId="urn:microsoft.com/office/officeart/2008/layout/VerticalCurvedList"/>
    <dgm:cxn modelId="{84500865-85DC-4B00-B876-EC5E7398FA0B}" type="presParOf" srcId="{B8BA419E-8EE7-4A5A-BE01-791A22B7449A}" destId="{B7ACAD56-F4B8-4873-BB3C-0BBF2B33EF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35B773-E955-4CD9-8960-D6B5794B54F9}" type="doc">
      <dgm:prSet loTypeId="urn:microsoft.com/office/officeart/2008/layout/VerticalCurvedList" loCatId="list" qsTypeId="urn:microsoft.com/office/officeart/2005/8/quickstyle/3d5" qsCatId="3D" csTypeId="urn:microsoft.com/office/officeart/2005/8/colors/accent1_2" csCatId="accent1" phldr="1"/>
      <dgm:spPr/>
      <dgm:t>
        <a:bodyPr/>
        <a:lstStyle/>
        <a:p>
          <a:endParaRPr lang="en-US"/>
        </a:p>
      </dgm:t>
    </dgm:pt>
    <dgm:pt modelId="{CE6AF5C3-E3DE-4E5B-ACA7-0B5AB6527665}">
      <dgm:prSet phldrT="[Text]"/>
      <dgm:spPr/>
      <dgm:t>
        <a:bodyPr/>
        <a:lstStyle/>
        <a:p>
          <a:r>
            <a:rPr lang="en-US" dirty="0" smtClean="0"/>
            <a:t>Shipping</a:t>
          </a:r>
          <a:endParaRPr lang="en-US" dirty="0"/>
        </a:p>
      </dgm:t>
    </dgm:pt>
    <dgm:pt modelId="{1D48D313-C288-420D-9C31-35B4785443E5}" type="parTrans" cxnId="{785B428C-5C98-46E4-8151-6CBC1FBCFE71}">
      <dgm:prSet/>
      <dgm:spPr/>
      <dgm:t>
        <a:bodyPr/>
        <a:lstStyle/>
        <a:p>
          <a:endParaRPr lang="en-US"/>
        </a:p>
      </dgm:t>
    </dgm:pt>
    <dgm:pt modelId="{F7D03953-9B93-4F48-ADFE-0AB8FB3166C5}" type="sibTrans" cxnId="{785B428C-5C98-46E4-8151-6CBC1FBCFE71}">
      <dgm:prSet/>
      <dgm:spPr/>
      <dgm:t>
        <a:bodyPr/>
        <a:lstStyle/>
        <a:p>
          <a:endParaRPr lang="en-US"/>
        </a:p>
      </dgm:t>
    </dgm:pt>
    <dgm:pt modelId="{F4105AB5-1039-4B4C-A3DB-534DE583F50F}">
      <dgm:prSet phldrT="[Text]"/>
      <dgm:spPr/>
      <dgm:t>
        <a:bodyPr/>
        <a:lstStyle/>
        <a:p>
          <a:r>
            <a:rPr lang="en-US" dirty="0" smtClean="0"/>
            <a:t>Receipt &amp; Storage</a:t>
          </a:r>
          <a:endParaRPr lang="en-US" dirty="0"/>
        </a:p>
      </dgm:t>
    </dgm:pt>
    <dgm:pt modelId="{280A1BD3-B9A7-4175-9288-F9ED3460CBD5}" type="parTrans" cxnId="{8BD40105-6760-4EEF-8D72-FE5DFA1AD7DF}">
      <dgm:prSet/>
      <dgm:spPr/>
      <dgm:t>
        <a:bodyPr/>
        <a:lstStyle/>
        <a:p>
          <a:endParaRPr lang="en-US"/>
        </a:p>
      </dgm:t>
    </dgm:pt>
    <dgm:pt modelId="{EC68602F-E3B5-4F0F-84C0-42AC7A16C08B}" type="sibTrans" cxnId="{8BD40105-6760-4EEF-8D72-FE5DFA1AD7DF}">
      <dgm:prSet/>
      <dgm:spPr/>
      <dgm:t>
        <a:bodyPr/>
        <a:lstStyle/>
        <a:p>
          <a:endParaRPr lang="en-US"/>
        </a:p>
      </dgm:t>
    </dgm:pt>
    <dgm:pt modelId="{080060AA-D697-48C0-A432-621BB16D121C}">
      <dgm:prSet phldrT="[Text]"/>
      <dgm:spPr/>
      <dgm:t>
        <a:bodyPr/>
        <a:lstStyle/>
        <a:p>
          <a:r>
            <a:rPr lang="en-US" dirty="0" smtClean="0"/>
            <a:t>Instrument/ Material </a:t>
          </a:r>
          <a:endParaRPr lang="en-US" dirty="0"/>
        </a:p>
      </dgm:t>
    </dgm:pt>
    <dgm:pt modelId="{C54DA15F-D35E-4FDD-8E3E-D049E7C75744}" type="parTrans" cxnId="{20113060-E2FC-40BF-884B-E0F4188760D8}">
      <dgm:prSet/>
      <dgm:spPr/>
      <dgm:t>
        <a:bodyPr/>
        <a:lstStyle/>
        <a:p>
          <a:endParaRPr lang="en-US"/>
        </a:p>
      </dgm:t>
    </dgm:pt>
    <dgm:pt modelId="{14F8BD94-B7B2-4DE7-AE29-2CBBF01E7A23}" type="sibTrans" cxnId="{20113060-E2FC-40BF-884B-E0F4188760D8}">
      <dgm:prSet/>
      <dgm:spPr/>
      <dgm:t>
        <a:bodyPr/>
        <a:lstStyle/>
        <a:p>
          <a:endParaRPr lang="en-US"/>
        </a:p>
      </dgm:t>
    </dgm:pt>
    <dgm:pt modelId="{19916B8F-C1ED-44E5-866E-88E4DC595737}" type="pres">
      <dgm:prSet presAssocID="{F635B773-E955-4CD9-8960-D6B5794B54F9}" presName="Name0" presStyleCnt="0">
        <dgm:presLayoutVars>
          <dgm:chMax val="7"/>
          <dgm:chPref val="7"/>
          <dgm:dir/>
        </dgm:presLayoutVars>
      </dgm:prSet>
      <dgm:spPr/>
      <dgm:t>
        <a:bodyPr/>
        <a:lstStyle/>
        <a:p>
          <a:endParaRPr lang="en-US"/>
        </a:p>
      </dgm:t>
    </dgm:pt>
    <dgm:pt modelId="{6FD7890B-CADA-4502-8DD4-DFF580C155F3}" type="pres">
      <dgm:prSet presAssocID="{F635B773-E955-4CD9-8960-D6B5794B54F9}" presName="Name1" presStyleCnt="0"/>
      <dgm:spPr/>
      <dgm:t>
        <a:bodyPr/>
        <a:lstStyle/>
        <a:p>
          <a:endParaRPr lang="en-US"/>
        </a:p>
      </dgm:t>
    </dgm:pt>
    <dgm:pt modelId="{AD098774-5D97-45F2-A3FB-FE0C4A7059CA}" type="pres">
      <dgm:prSet presAssocID="{F635B773-E955-4CD9-8960-D6B5794B54F9}" presName="cycle" presStyleCnt="0"/>
      <dgm:spPr/>
      <dgm:t>
        <a:bodyPr/>
        <a:lstStyle/>
        <a:p>
          <a:endParaRPr lang="en-US"/>
        </a:p>
      </dgm:t>
    </dgm:pt>
    <dgm:pt modelId="{79473052-2D8F-4FBF-B407-DF71A1A03F44}" type="pres">
      <dgm:prSet presAssocID="{F635B773-E955-4CD9-8960-D6B5794B54F9}" presName="srcNode" presStyleLbl="node1" presStyleIdx="0" presStyleCnt="3"/>
      <dgm:spPr/>
      <dgm:t>
        <a:bodyPr/>
        <a:lstStyle/>
        <a:p>
          <a:endParaRPr lang="en-US"/>
        </a:p>
      </dgm:t>
    </dgm:pt>
    <dgm:pt modelId="{985D12C2-61C7-4433-95DF-217D7167363E}" type="pres">
      <dgm:prSet presAssocID="{F635B773-E955-4CD9-8960-D6B5794B54F9}" presName="conn" presStyleLbl="parChTrans1D2" presStyleIdx="0" presStyleCnt="1"/>
      <dgm:spPr/>
      <dgm:t>
        <a:bodyPr/>
        <a:lstStyle/>
        <a:p>
          <a:endParaRPr lang="en-US"/>
        </a:p>
      </dgm:t>
    </dgm:pt>
    <dgm:pt modelId="{B538FDBB-8CC0-4FCB-B92F-D9A95D0FAE2B}" type="pres">
      <dgm:prSet presAssocID="{F635B773-E955-4CD9-8960-D6B5794B54F9}" presName="extraNode" presStyleLbl="node1" presStyleIdx="0" presStyleCnt="3"/>
      <dgm:spPr/>
      <dgm:t>
        <a:bodyPr/>
        <a:lstStyle/>
        <a:p>
          <a:endParaRPr lang="en-US"/>
        </a:p>
      </dgm:t>
    </dgm:pt>
    <dgm:pt modelId="{6D959D1F-A33E-453C-9AB8-27B9F8F9B4F2}" type="pres">
      <dgm:prSet presAssocID="{F635B773-E955-4CD9-8960-D6B5794B54F9}" presName="dstNode" presStyleLbl="node1" presStyleIdx="0" presStyleCnt="3"/>
      <dgm:spPr/>
      <dgm:t>
        <a:bodyPr/>
        <a:lstStyle/>
        <a:p>
          <a:endParaRPr lang="en-US"/>
        </a:p>
      </dgm:t>
    </dgm:pt>
    <dgm:pt modelId="{B64DC8F3-9634-434D-801D-307DD76E4D0C}" type="pres">
      <dgm:prSet presAssocID="{CE6AF5C3-E3DE-4E5B-ACA7-0B5AB6527665}" presName="text_1" presStyleLbl="node1" presStyleIdx="0" presStyleCnt="3" custScaleX="98125" custScaleY="105919" custLinFactNeighborX="-7655" custLinFactNeighborY="2650">
        <dgm:presLayoutVars>
          <dgm:bulletEnabled val="1"/>
        </dgm:presLayoutVars>
      </dgm:prSet>
      <dgm:spPr/>
      <dgm:t>
        <a:bodyPr/>
        <a:lstStyle/>
        <a:p>
          <a:endParaRPr lang="en-US"/>
        </a:p>
      </dgm:t>
    </dgm:pt>
    <dgm:pt modelId="{B8BA419E-8EE7-4A5A-BE01-791A22B7449A}" type="pres">
      <dgm:prSet presAssocID="{CE6AF5C3-E3DE-4E5B-ACA7-0B5AB6527665}" presName="accent_1" presStyleCnt="0"/>
      <dgm:spPr/>
      <dgm:t>
        <a:bodyPr/>
        <a:lstStyle/>
        <a:p>
          <a:endParaRPr lang="en-US"/>
        </a:p>
      </dgm:t>
    </dgm:pt>
    <dgm:pt modelId="{B7ACAD56-F4B8-4873-BB3C-0BBF2B33EF65}" type="pres">
      <dgm:prSet presAssocID="{CE6AF5C3-E3DE-4E5B-ACA7-0B5AB6527665}" presName="accentRepeatNode" presStyleLbl="solidFgAcc1" presStyleIdx="0" presStyleCnt="3"/>
      <dgm:spPr/>
      <dgm:t>
        <a:bodyPr/>
        <a:lstStyle/>
        <a:p>
          <a:endParaRPr lang="en-US"/>
        </a:p>
      </dgm:t>
    </dgm:pt>
    <dgm:pt modelId="{30946641-C68E-416C-80B6-EF799A52F499}" type="pres">
      <dgm:prSet presAssocID="{F4105AB5-1039-4B4C-A3DB-534DE583F50F}" presName="text_2" presStyleLbl="node1" presStyleIdx="1" presStyleCnt="3" custScaleX="87937" custScaleY="103378">
        <dgm:presLayoutVars>
          <dgm:bulletEnabled val="1"/>
        </dgm:presLayoutVars>
      </dgm:prSet>
      <dgm:spPr/>
      <dgm:t>
        <a:bodyPr/>
        <a:lstStyle/>
        <a:p>
          <a:endParaRPr lang="en-US"/>
        </a:p>
      </dgm:t>
    </dgm:pt>
    <dgm:pt modelId="{B254583B-F665-4FE3-BE21-AED7F2E3EB88}" type="pres">
      <dgm:prSet presAssocID="{F4105AB5-1039-4B4C-A3DB-534DE583F50F}" presName="accent_2" presStyleCnt="0"/>
      <dgm:spPr/>
      <dgm:t>
        <a:bodyPr/>
        <a:lstStyle/>
        <a:p>
          <a:endParaRPr lang="en-US"/>
        </a:p>
      </dgm:t>
    </dgm:pt>
    <dgm:pt modelId="{14AC2164-8A26-474B-B5B0-CAD37F36C99C}" type="pres">
      <dgm:prSet presAssocID="{F4105AB5-1039-4B4C-A3DB-534DE583F50F}" presName="accentRepeatNode" presStyleLbl="solidFgAcc1" presStyleIdx="1" presStyleCnt="3"/>
      <dgm:spPr/>
      <dgm:t>
        <a:bodyPr/>
        <a:lstStyle/>
        <a:p>
          <a:endParaRPr lang="en-US"/>
        </a:p>
      </dgm:t>
    </dgm:pt>
    <dgm:pt modelId="{F397A4C5-DE89-4610-BE53-E224ED5954F3}" type="pres">
      <dgm:prSet presAssocID="{080060AA-D697-48C0-A432-621BB16D121C}" presName="text_3" presStyleLbl="node1" presStyleIdx="2" presStyleCnt="3" custScaleX="95606" custScaleY="103183" custLinFactNeighborX="-3256" custLinFactNeighborY="13431">
        <dgm:presLayoutVars>
          <dgm:bulletEnabled val="1"/>
        </dgm:presLayoutVars>
      </dgm:prSet>
      <dgm:spPr/>
      <dgm:t>
        <a:bodyPr/>
        <a:lstStyle/>
        <a:p>
          <a:endParaRPr lang="en-US"/>
        </a:p>
      </dgm:t>
    </dgm:pt>
    <dgm:pt modelId="{F3975F0B-C4D3-4D80-9899-0DE454293C74}" type="pres">
      <dgm:prSet presAssocID="{080060AA-D697-48C0-A432-621BB16D121C}" presName="accent_3" presStyleCnt="0"/>
      <dgm:spPr/>
      <dgm:t>
        <a:bodyPr/>
        <a:lstStyle/>
        <a:p>
          <a:endParaRPr lang="en-US"/>
        </a:p>
      </dgm:t>
    </dgm:pt>
    <dgm:pt modelId="{08710A62-07AB-4CF4-8E66-D10FBDC2571F}" type="pres">
      <dgm:prSet presAssocID="{080060AA-D697-48C0-A432-621BB16D121C}" presName="accentRepeatNode" presStyleLbl="solidFgAcc1" presStyleIdx="2" presStyleCnt="3"/>
      <dgm:spPr/>
      <dgm:t>
        <a:bodyPr/>
        <a:lstStyle/>
        <a:p>
          <a:endParaRPr lang="en-US"/>
        </a:p>
      </dgm:t>
    </dgm:pt>
  </dgm:ptLst>
  <dgm:cxnLst>
    <dgm:cxn modelId="{C4450D73-CE6C-405D-9351-083ED014F03E}" type="presOf" srcId="{F635B773-E955-4CD9-8960-D6B5794B54F9}" destId="{19916B8F-C1ED-44E5-866E-88E4DC595737}" srcOrd="0" destOrd="0" presId="urn:microsoft.com/office/officeart/2008/layout/VerticalCurvedList"/>
    <dgm:cxn modelId="{DAF06E1D-6EB2-41AE-B100-B9B1EF4BFF0E}" type="presOf" srcId="{F4105AB5-1039-4B4C-A3DB-534DE583F50F}" destId="{30946641-C68E-416C-80B6-EF799A52F499}" srcOrd="0" destOrd="0" presId="urn:microsoft.com/office/officeart/2008/layout/VerticalCurvedList"/>
    <dgm:cxn modelId="{785B428C-5C98-46E4-8151-6CBC1FBCFE71}" srcId="{F635B773-E955-4CD9-8960-D6B5794B54F9}" destId="{CE6AF5C3-E3DE-4E5B-ACA7-0B5AB6527665}" srcOrd="0" destOrd="0" parTransId="{1D48D313-C288-420D-9C31-35B4785443E5}" sibTransId="{F7D03953-9B93-4F48-ADFE-0AB8FB3166C5}"/>
    <dgm:cxn modelId="{D9AB4AE2-F95C-4081-ADAF-73008B683A2D}" type="presOf" srcId="{CE6AF5C3-E3DE-4E5B-ACA7-0B5AB6527665}" destId="{B64DC8F3-9634-434D-801D-307DD76E4D0C}" srcOrd="0" destOrd="0" presId="urn:microsoft.com/office/officeart/2008/layout/VerticalCurvedList"/>
    <dgm:cxn modelId="{08DE4B7D-5C8A-4BBD-A880-DCCB02DF9FB5}" type="presOf" srcId="{080060AA-D697-48C0-A432-621BB16D121C}" destId="{F397A4C5-DE89-4610-BE53-E224ED5954F3}" srcOrd="0" destOrd="0" presId="urn:microsoft.com/office/officeart/2008/layout/VerticalCurvedList"/>
    <dgm:cxn modelId="{20113060-E2FC-40BF-884B-E0F4188760D8}" srcId="{F635B773-E955-4CD9-8960-D6B5794B54F9}" destId="{080060AA-D697-48C0-A432-621BB16D121C}" srcOrd="2" destOrd="0" parTransId="{C54DA15F-D35E-4FDD-8E3E-D049E7C75744}" sibTransId="{14F8BD94-B7B2-4DE7-AE29-2CBBF01E7A23}"/>
    <dgm:cxn modelId="{82E4A10B-0EC5-4457-BDC5-534CE86125BD}" type="presOf" srcId="{F7D03953-9B93-4F48-ADFE-0AB8FB3166C5}" destId="{985D12C2-61C7-4433-95DF-217D7167363E}" srcOrd="0" destOrd="0" presId="urn:microsoft.com/office/officeart/2008/layout/VerticalCurvedList"/>
    <dgm:cxn modelId="{8BD40105-6760-4EEF-8D72-FE5DFA1AD7DF}" srcId="{F635B773-E955-4CD9-8960-D6B5794B54F9}" destId="{F4105AB5-1039-4B4C-A3DB-534DE583F50F}" srcOrd="1" destOrd="0" parTransId="{280A1BD3-B9A7-4175-9288-F9ED3460CBD5}" sibTransId="{EC68602F-E3B5-4F0F-84C0-42AC7A16C08B}"/>
    <dgm:cxn modelId="{709DC76C-C71C-4F8F-BB39-1BA80BA0BB59}" type="presParOf" srcId="{19916B8F-C1ED-44E5-866E-88E4DC595737}" destId="{6FD7890B-CADA-4502-8DD4-DFF580C155F3}" srcOrd="0" destOrd="0" presId="urn:microsoft.com/office/officeart/2008/layout/VerticalCurvedList"/>
    <dgm:cxn modelId="{F82E3E2E-4A31-44C8-92A2-D7C569BFC02E}" type="presParOf" srcId="{6FD7890B-CADA-4502-8DD4-DFF580C155F3}" destId="{AD098774-5D97-45F2-A3FB-FE0C4A7059CA}" srcOrd="0" destOrd="0" presId="urn:microsoft.com/office/officeart/2008/layout/VerticalCurvedList"/>
    <dgm:cxn modelId="{B372D2DD-0B22-4B1A-AC95-05CB5DC95AA1}" type="presParOf" srcId="{AD098774-5D97-45F2-A3FB-FE0C4A7059CA}" destId="{79473052-2D8F-4FBF-B407-DF71A1A03F44}" srcOrd="0" destOrd="0" presId="urn:microsoft.com/office/officeart/2008/layout/VerticalCurvedList"/>
    <dgm:cxn modelId="{2C929F4D-EF75-421B-9AD2-39EB029D0272}" type="presParOf" srcId="{AD098774-5D97-45F2-A3FB-FE0C4A7059CA}" destId="{985D12C2-61C7-4433-95DF-217D7167363E}" srcOrd="1" destOrd="0" presId="urn:microsoft.com/office/officeart/2008/layout/VerticalCurvedList"/>
    <dgm:cxn modelId="{66462DD0-60E6-4A78-95AC-A4947CA29C6C}" type="presParOf" srcId="{AD098774-5D97-45F2-A3FB-FE0C4A7059CA}" destId="{B538FDBB-8CC0-4FCB-B92F-D9A95D0FAE2B}" srcOrd="2" destOrd="0" presId="urn:microsoft.com/office/officeart/2008/layout/VerticalCurvedList"/>
    <dgm:cxn modelId="{47D2A16B-9ACB-4276-BC16-B1DD198D07EC}" type="presParOf" srcId="{AD098774-5D97-45F2-A3FB-FE0C4A7059CA}" destId="{6D959D1F-A33E-453C-9AB8-27B9F8F9B4F2}" srcOrd="3" destOrd="0" presId="urn:microsoft.com/office/officeart/2008/layout/VerticalCurvedList"/>
    <dgm:cxn modelId="{45265C4D-6D84-4998-98BF-6710E2CACB4B}" type="presParOf" srcId="{6FD7890B-CADA-4502-8DD4-DFF580C155F3}" destId="{B64DC8F3-9634-434D-801D-307DD76E4D0C}" srcOrd="1" destOrd="0" presId="urn:microsoft.com/office/officeart/2008/layout/VerticalCurvedList"/>
    <dgm:cxn modelId="{DEEAB2EC-AFA2-4CDB-8BE8-F1FB623CE39C}" type="presParOf" srcId="{6FD7890B-CADA-4502-8DD4-DFF580C155F3}" destId="{B8BA419E-8EE7-4A5A-BE01-791A22B7449A}" srcOrd="2" destOrd="0" presId="urn:microsoft.com/office/officeart/2008/layout/VerticalCurvedList"/>
    <dgm:cxn modelId="{8473D611-7792-4BF0-9123-AAC50A3A21E0}" type="presParOf" srcId="{B8BA419E-8EE7-4A5A-BE01-791A22B7449A}" destId="{B7ACAD56-F4B8-4873-BB3C-0BBF2B33EF65}" srcOrd="0" destOrd="0" presId="urn:microsoft.com/office/officeart/2008/layout/VerticalCurvedList"/>
    <dgm:cxn modelId="{803C9446-687D-4EB4-B58E-9EB0C4D97F90}" type="presParOf" srcId="{6FD7890B-CADA-4502-8DD4-DFF580C155F3}" destId="{30946641-C68E-416C-80B6-EF799A52F499}" srcOrd="3" destOrd="0" presId="urn:microsoft.com/office/officeart/2008/layout/VerticalCurvedList"/>
    <dgm:cxn modelId="{ABC01B7A-855D-4E7E-9704-A45463C0D915}" type="presParOf" srcId="{6FD7890B-CADA-4502-8DD4-DFF580C155F3}" destId="{B254583B-F665-4FE3-BE21-AED7F2E3EB88}" srcOrd="4" destOrd="0" presId="urn:microsoft.com/office/officeart/2008/layout/VerticalCurvedList"/>
    <dgm:cxn modelId="{AC1E8EF7-8156-435C-B0E9-35F3F8CC62B2}" type="presParOf" srcId="{B254583B-F665-4FE3-BE21-AED7F2E3EB88}" destId="{14AC2164-8A26-474B-B5B0-CAD37F36C99C}" srcOrd="0" destOrd="0" presId="urn:microsoft.com/office/officeart/2008/layout/VerticalCurvedList"/>
    <dgm:cxn modelId="{CD767896-CC50-4236-B094-DD43A4E403AA}" type="presParOf" srcId="{6FD7890B-CADA-4502-8DD4-DFF580C155F3}" destId="{F397A4C5-DE89-4610-BE53-E224ED5954F3}" srcOrd="5" destOrd="0" presId="urn:microsoft.com/office/officeart/2008/layout/VerticalCurvedList"/>
    <dgm:cxn modelId="{BCCB05B1-E308-492D-A29A-8EC5B8366F51}" type="presParOf" srcId="{6FD7890B-CADA-4502-8DD4-DFF580C155F3}" destId="{F3975F0B-C4D3-4D80-9899-0DE454293C74}" srcOrd="6" destOrd="0" presId="urn:microsoft.com/office/officeart/2008/layout/VerticalCurvedList"/>
    <dgm:cxn modelId="{9AA36B11-D4E2-4666-BCF2-CC154438A7B6}" type="presParOf" srcId="{F3975F0B-C4D3-4D80-9899-0DE454293C74}" destId="{08710A62-07AB-4CF4-8E66-D10FBDC257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F2133D-2537-4BC1-892B-3E4A9C9C41C5}" type="doc">
      <dgm:prSet loTypeId="urn:microsoft.com/office/officeart/2005/8/layout/hProcess4" loCatId="process" qsTypeId="urn:microsoft.com/office/officeart/2005/8/quickstyle/3d5" qsCatId="3D" csTypeId="urn:microsoft.com/office/officeart/2005/8/colors/accent1_2" csCatId="accent1" phldr="1"/>
      <dgm:spPr/>
    </dgm:pt>
    <dgm:pt modelId="{2C9F76A2-88F9-4015-A198-6A6738C36BDD}">
      <dgm:prSet phldrT="[Text]"/>
      <dgm:spPr/>
      <dgm:t>
        <a:bodyPr/>
        <a:lstStyle/>
        <a:p>
          <a:r>
            <a:rPr lang="en-US" dirty="0" smtClean="0"/>
            <a:t>Pre-Analytic</a:t>
          </a:r>
        </a:p>
        <a:p>
          <a:r>
            <a:rPr lang="en-US" b="1" u="sng" dirty="0" smtClean="0"/>
            <a:t>Specimen</a:t>
          </a:r>
          <a:endParaRPr lang="en-US" b="1" u="sng" dirty="0"/>
        </a:p>
      </dgm:t>
    </dgm:pt>
    <dgm:pt modelId="{49BEDC06-E075-4F91-9D4F-3177E007FAE5}" type="parTrans" cxnId="{7B8B55D2-2918-4A8F-AB1D-58FE4E6A61D3}">
      <dgm:prSet/>
      <dgm:spPr/>
      <dgm:t>
        <a:bodyPr/>
        <a:lstStyle/>
        <a:p>
          <a:endParaRPr lang="en-US"/>
        </a:p>
      </dgm:t>
    </dgm:pt>
    <dgm:pt modelId="{79BF77B0-A419-46BB-9DA9-A0417F3F600F}" type="sibTrans" cxnId="{7B8B55D2-2918-4A8F-AB1D-58FE4E6A61D3}">
      <dgm:prSet/>
      <dgm:spPr/>
      <dgm:t>
        <a:bodyPr/>
        <a:lstStyle/>
        <a:p>
          <a:endParaRPr lang="en-US"/>
        </a:p>
      </dgm:t>
    </dgm:pt>
    <dgm:pt modelId="{4EE6D7A3-5D9F-4408-87F5-730609B16C5A}">
      <dgm:prSet phldrT="[Text]"/>
      <dgm:spPr/>
      <dgm:t>
        <a:bodyPr/>
        <a:lstStyle/>
        <a:p>
          <a:r>
            <a:rPr lang="en-US" dirty="0" smtClean="0"/>
            <a:t>Analytic</a:t>
          </a:r>
        </a:p>
        <a:p>
          <a:r>
            <a:rPr lang="en-US" b="1" u="sng" dirty="0" smtClean="0"/>
            <a:t>Test</a:t>
          </a:r>
          <a:endParaRPr lang="en-US" b="1" u="sng" dirty="0"/>
        </a:p>
      </dgm:t>
    </dgm:pt>
    <dgm:pt modelId="{AF966E1C-76D6-4424-8E55-4659887AF328}" type="parTrans" cxnId="{99AF5F28-9EF7-456E-BF82-B49C7A56064E}">
      <dgm:prSet/>
      <dgm:spPr/>
      <dgm:t>
        <a:bodyPr/>
        <a:lstStyle/>
        <a:p>
          <a:endParaRPr lang="en-US"/>
        </a:p>
      </dgm:t>
    </dgm:pt>
    <dgm:pt modelId="{A13A96D2-B8B8-4DC4-9BC0-27B445569DFA}" type="sibTrans" cxnId="{99AF5F28-9EF7-456E-BF82-B49C7A56064E}">
      <dgm:prSet/>
      <dgm:spPr/>
      <dgm:t>
        <a:bodyPr/>
        <a:lstStyle/>
        <a:p>
          <a:endParaRPr lang="en-US"/>
        </a:p>
      </dgm:t>
    </dgm:pt>
    <dgm:pt modelId="{96061C1F-8D06-46A8-B4B9-F00A2F325866}">
      <dgm:prSet phldrT="[Text]"/>
      <dgm:spPr/>
      <dgm:t>
        <a:bodyPr/>
        <a:lstStyle/>
        <a:p>
          <a:r>
            <a:rPr lang="en-US" dirty="0" smtClean="0"/>
            <a:t>Post-Analytic</a:t>
          </a:r>
        </a:p>
        <a:p>
          <a:r>
            <a:rPr lang="en-US" b="1" u="sng" dirty="0" smtClean="0"/>
            <a:t>Results</a:t>
          </a:r>
          <a:endParaRPr lang="en-US" b="1" u="sng" dirty="0"/>
        </a:p>
      </dgm:t>
    </dgm:pt>
    <dgm:pt modelId="{1069BFF6-336B-454C-8EE2-4048A065AE14}" type="parTrans" cxnId="{0F88294D-5A38-4882-80A6-5E7A7D39142E}">
      <dgm:prSet/>
      <dgm:spPr/>
      <dgm:t>
        <a:bodyPr/>
        <a:lstStyle/>
        <a:p>
          <a:endParaRPr lang="en-US"/>
        </a:p>
      </dgm:t>
    </dgm:pt>
    <dgm:pt modelId="{698C833E-83E5-4C78-9BC3-52C2314E6F01}" type="sibTrans" cxnId="{0F88294D-5A38-4882-80A6-5E7A7D39142E}">
      <dgm:prSet/>
      <dgm:spPr/>
      <dgm:t>
        <a:bodyPr/>
        <a:lstStyle/>
        <a:p>
          <a:endParaRPr lang="en-US"/>
        </a:p>
      </dgm:t>
    </dgm:pt>
    <dgm:pt modelId="{417B4D93-9A18-4BE7-8454-136BA0D793EA}" type="pres">
      <dgm:prSet presAssocID="{B6F2133D-2537-4BC1-892B-3E4A9C9C41C5}" presName="Name0" presStyleCnt="0">
        <dgm:presLayoutVars>
          <dgm:dir/>
          <dgm:animLvl val="lvl"/>
          <dgm:resizeHandles val="exact"/>
        </dgm:presLayoutVars>
      </dgm:prSet>
      <dgm:spPr/>
    </dgm:pt>
    <dgm:pt modelId="{B99543B3-7B47-49AE-848C-280D03BF98F5}" type="pres">
      <dgm:prSet presAssocID="{B6F2133D-2537-4BC1-892B-3E4A9C9C41C5}" presName="tSp" presStyleCnt="0"/>
      <dgm:spPr/>
    </dgm:pt>
    <dgm:pt modelId="{5240B4B8-82E5-488C-9B2C-89A32B89BE4B}" type="pres">
      <dgm:prSet presAssocID="{B6F2133D-2537-4BC1-892B-3E4A9C9C41C5}" presName="bSp" presStyleCnt="0"/>
      <dgm:spPr/>
    </dgm:pt>
    <dgm:pt modelId="{99DF3D16-3190-41FA-8E22-DC89B039616A}" type="pres">
      <dgm:prSet presAssocID="{B6F2133D-2537-4BC1-892B-3E4A9C9C41C5}" presName="process" presStyleCnt="0"/>
      <dgm:spPr/>
    </dgm:pt>
    <dgm:pt modelId="{9115FF89-70E6-41EF-B17B-413294714FF5}" type="pres">
      <dgm:prSet presAssocID="{2C9F76A2-88F9-4015-A198-6A6738C36BDD}" presName="composite1" presStyleCnt="0"/>
      <dgm:spPr/>
    </dgm:pt>
    <dgm:pt modelId="{3EE0C79D-6940-4692-AB03-2B9CA5FC4AF6}" type="pres">
      <dgm:prSet presAssocID="{2C9F76A2-88F9-4015-A198-6A6738C36BDD}" presName="dummyNode1" presStyleLbl="node1" presStyleIdx="0" presStyleCnt="3"/>
      <dgm:spPr/>
    </dgm:pt>
    <dgm:pt modelId="{AED17E88-416D-45C3-B167-6420E496024B}" type="pres">
      <dgm:prSet presAssocID="{2C9F76A2-88F9-4015-A198-6A6738C36BDD}" presName="childNode1" presStyleLbl="b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E8EE83B3-C8C7-4D68-98D8-6B2D2EFCF969}" type="pres">
      <dgm:prSet presAssocID="{2C9F76A2-88F9-4015-A198-6A6738C36BDD}" presName="childNode1tx" presStyleLbl="bgAcc1" presStyleIdx="0" presStyleCnt="3">
        <dgm:presLayoutVars>
          <dgm:bulletEnabled val="1"/>
        </dgm:presLayoutVars>
      </dgm:prSet>
      <dgm:spPr/>
    </dgm:pt>
    <dgm:pt modelId="{BDCFF8F8-0EC6-4655-B8DC-0D6CD6C9CF43}" type="pres">
      <dgm:prSet presAssocID="{2C9F76A2-88F9-4015-A198-6A6738C36BDD}" presName="parentNode1" presStyleLbl="node1" presStyleIdx="0" presStyleCnt="3">
        <dgm:presLayoutVars>
          <dgm:chMax val="1"/>
          <dgm:bulletEnabled val="1"/>
        </dgm:presLayoutVars>
      </dgm:prSet>
      <dgm:spPr/>
      <dgm:t>
        <a:bodyPr/>
        <a:lstStyle/>
        <a:p>
          <a:endParaRPr lang="en-US"/>
        </a:p>
      </dgm:t>
    </dgm:pt>
    <dgm:pt modelId="{03BE816C-D444-4F48-A5D3-87FEB59C5E4E}" type="pres">
      <dgm:prSet presAssocID="{2C9F76A2-88F9-4015-A198-6A6738C36BDD}" presName="connSite1" presStyleCnt="0"/>
      <dgm:spPr/>
    </dgm:pt>
    <dgm:pt modelId="{E64EA8FC-7C4A-4036-8697-CBDB3C0DCDD4}" type="pres">
      <dgm:prSet presAssocID="{79BF77B0-A419-46BB-9DA9-A0417F3F600F}" presName="Name9" presStyleLbl="sibTrans2D1" presStyleIdx="0" presStyleCnt="2"/>
      <dgm:spPr/>
      <dgm:t>
        <a:bodyPr/>
        <a:lstStyle/>
        <a:p>
          <a:endParaRPr lang="en-US"/>
        </a:p>
      </dgm:t>
    </dgm:pt>
    <dgm:pt modelId="{19B92FBA-8018-4739-AB02-907CA415E2D2}" type="pres">
      <dgm:prSet presAssocID="{4EE6D7A3-5D9F-4408-87F5-730609B16C5A}" presName="composite2" presStyleCnt="0"/>
      <dgm:spPr/>
    </dgm:pt>
    <dgm:pt modelId="{45F54312-26D4-487F-8E48-805692E0B731}" type="pres">
      <dgm:prSet presAssocID="{4EE6D7A3-5D9F-4408-87F5-730609B16C5A}" presName="dummyNode2" presStyleLbl="node1" presStyleIdx="0" presStyleCnt="3"/>
      <dgm:spPr/>
    </dgm:pt>
    <dgm:pt modelId="{D052052C-AFA8-4137-9C81-4DC88BA4D9A8}" type="pres">
      <dgm:prSet presAssocID="{4EE6D7A3-5D9F-4408-87F5-730609B16C5A}" presName="childNode2" presStyleLbl="b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EE93C1DC-8B63-4D59-B532-9EE72D08C944}" type="pres">
      <dgm:prSet presAssocID="{4EE6D7A3-5D9F-4408-87F5-730609B16C5A}" presName="childNode2tx" presStyleLbl="bgAcc1" presStyleIdx="1" presStyleCnt="3">
        <dgm:presLayoutVars>
          <dgm:bulletEnabled val="1"/>
        </dgm:presLayoutVars>
      </dgm:prSet>
      <dgm:spPr/>
    </dgm:pt>
    <dgm:pt modelId="{3B4A4B32-225A-44C2-B921-41A4D11E69B3}" type="pres">
      <dgm:prSet presAssocID="{4EE6D7A3-5D9F-4408-87F5-730609B16C5A}" presName="parentNode2" presStyleLbl="node1" presStyleIdx="1" presStyleCnt="3">
        <dgm:presLayoutVars>
          <dgm:chMax val="0"/>
          <dgm:bulletEnabled val="1"/>
        </dgm:presLayoutVars>
      </dgm:prSet>
      <dgm:spPr/>
      <dgm:t>
        <a:bodyPr/>
        <a:lstStyle/>
        <a:p>
          <a:endParaRPr lang="en-US"/>
        </a:p>
      </dgm:t>
    </dgm:pt>
    <dgm:pt modelId="{13037EE5-98C1-43B5-B754-2A81D6655C8F}" type="pres">
      <dgm:prSet presAssocID="{4EE6D7A3-5D9F-4408-87F5-730609B16C5A}" presName="connSite2" presStyleCnt="0"/>
      <dgm:spPr/>
    </dgm:pt>
    <dgm:pt modelId="{37EB1127-8FD5-4D3D-86E1-CB59B372F125}" type="pres">
      <dgm:prSet presAssocID="{A13A96D2-B8B8-4DC4-9BC0-27B445569DFA}" presName="Name18" presStyleLbl="sibTrans2D1" presStyleIdx="1" presStyleCnt="2"/>
      <dgm:spPr/>
      <dgm:t>
        <a:bodyPr/>
        <a:lstStyle/>
        <a:p>
          <a:endParaRPr lang="en-US"/>
        </a:p>
      </dgm:t>
    </dgm:pt>
    <dgm:pt modelId="{1B0C2FB3-9154-4854-9D13-478C70504DD9}" type="pres">
      <dgm:prSet presAssocID="{96061C1F-8D06-46A8-B4B9-F00A2F325866}" presName="composite1" presStyleCnt="0"/>
      <dgm:spPr/>
    </dgm:pt>
    <dgm:pt modelId="{46DCEFB9-8526-45B9-A0E7-D8CC4274CA71}" type="pres">
      <dgm:prSet presAssocID="{96061C1F-8D06-46A8-B4B9-F00A2F325866}" presName="dummyNode1" presStyleLbl="node1" presStyleIdx="1" presStyleCnt="3"/>
      <dgm:spPr/>
    </dgm:pt>
    <dgm:pt modelId="{7979622A-C083-4EB8-931B-1DDF52E69D46}" type="pres">
      <dgm:prSet presAssocID="{96061C1F-8D06-46A8-B4B9-F00A2F325866}" presName="childNode1" presStyleLbl="bgAcc1" presStyleIdx="2" presStyleCnt="3">
        <dgm:presLayoutVars>
          <dgm:bulletEnabled val="1"/>
        </dgm:presLayoutVars>
      </dgm:prSet>
      <dgm:spPr>
        <a:blipFill rotWithShape="0">
          <a:blip xmlns:r="http://schemas.openxmlformats.org/officeDocument/2006/relationships" r:embed="rId3"/>
          <a:stretch>
            <a:fillRect/>
          </a:stretch>
        </a:blipFill>
      </dgm:spPr>
    </dgm:pt>
    <dgm:pt modelId="{D0F97650-05BD-47DF-AAF1-15835B106B5A}" type="pres">
      <dgm:prSet presAssocID="{96061C1F-8D06-46A8-B4B9-F00A2F325866}" presName="childNode1tx" presStyleLbl="bgAcc1" presStyleIdx="2" presStyleCnt="3">
        <dgm:presLayoutVars>
          <dgm:bulletEnabled val="1"/>
        </dgm:presLayoutVars>
      </dgm:prSet>
      <dgm:spPr/>
    </dgm:pt>
    <dgm:pt modelId="{266630F0-684F-41F7-B043-82464CF06B49}" type="pres">
      <dgm:prSet presAssocID="{96061C1F-8D06-46A8-B4B9-F00A2F325866}" presName="parentNode1" presStyleLbl="node1" presStyleIdx="2" presStyleCnt="3">
        <dgm:presLayoutVars>
          <dgm:chMax val="1"/>
          <dgm:bulletEnabled val="1"/>
        </dgm:presLayoutVars>
      </dgm:prSet>
      <dgm:spPr/>
      <dgm:t>
        <a:bodyPr/>
        <a:lstStyle/>
        <a:p>
          <a:endParaRPr lang="en-US"/>
        </a:p>
      </dgm:t>
    </dgm:pt>
    <dgm:pt modelId="{2993965F-62E9-4AB1-A6B6-282FCABFF9EE}" type="pres">
      <dgm:prSet presAssocID="{96061C1F-8D06-46A8-B4B9-F00A2F325866}" presName="connSite1" presStyleCnt="0"/>
      <dgm:spPr/>
    </dgm:pt>
  </dgm:ptLst>
  <dgm:cxnLst>
    <dgm:cxn modelId="{71F52152-B101-44A9-B1BD-B09A3919A318}" type="presOf" srcId="{79BF77B0-A419-46BB-9DA9-A0417F3F600F}" destId="{E64EA8FC-7C4A-4036-8697-CBDB3C0DCDD4}" srcOrd="0" destOrd="0" presId="urn:microsoft.com/office/officeart/2005/8/layout/hProcess4"/>
    <dgm:cxn modelId="{DCAF554E-B8F8-49E6-86DF-BE2EC51FD8B8}" type="presOf" srcId="{4EE6D7A3-5D9F-4408-87F5-730609B16C5A}" destId="{3B4A4B32-225A-44C2-B921-41A4D11E69B3}" srcOrd="0" destOrd="0" presId="urn:microsoft.com/office/officeart/2005/8/layout/hProcess4"/>
    <dgm:cxn modelId="{598B0385-9438-43D4-98E0-E08ABE0D545A}" type="presOf" srcId="{A13A96D2-B8B8-4DC4-9BC0-27B445569DFA}" destId="{37EB1127-8FD5-4D3D-86E1-CB59B372F125}" srcOrd="0" destOrd="0" presId="urn:microsoft.com/office/officeart/2005/8/layout/hProcess4"/>
    <dgm:cxn modelId="{99AF5F28-9EF7-456E-BF82-B49C7A56064E}" srcId="{B6F2133D-2537-4BC1-892B-3E4A9C9C41C5}" destId="{4EE6D7A3-5D9F-4408-87F5-730609B16C5A}" srcOrd="1" destOrd="0" parTransId="{AF966E1C-76D6-4424-8E55-4659887AF328}" sibTransId="{A13A96D2-B8B8-4DC4-9BC0-27B445569DFA}"/>
    <dgm:cxn modelId="{71152C6A-5EDA-4C73-B6D7-0769B9274F9C}" type="presOf" srcId="{B6F2133D-2537-4BC1-892B-3E4A9C9C41C5}" destId="{417B4D93-9A18-4BE7-8454-136BA0D793EA}" srcOrd="0" destOrd="0" presId="urn:microsoft.com/office/officeart/2005/8/layout/hProcess4"/>
    <dgm:cxn modelId="{2000F9D5-571A-4D38-B287-48D98731E39F}" type="presOf" srcId="{2C9F76A2-88F9-4015-A198-6A6738C36BDD}" destId="{BDCFF8F8-0EC6-4655-B8DC-0D6CD6C9CF43}" srcOrd="0" destOrd="0" presId="urn:microsoft.com/office/officeart/2005/8/layout/hProcess4"/>
    <dgm:cxn modelId="{0F88294D-5A38-4882-80A6-5E7A7D39142E}" srcId="{B6F2133D-2537-4BC1-892B-3E4A9C9C41C5}" destId="{96061C1F-8D06-46A8-B4B9-F00A2F325866}" srcOrd="2" destOrd="0" parTransId="{1069BFF6-336B-454C-8EE2-4048A065AE14}" sibTransId="{698C833E-83E5-4C78-9BC3-52C2314E6F01}"/>
    <dgm:cxn modelId="{20664648-F192-4FB9-AD96-A21D16E4431C}" type="presOf" srcId="{96061C1F-8D06-46A8-B4B9-F00A2F325866}" destId="{266630F0-684F-41F7-B043-82464CF06B49}" srcOrd="0" destOrd="0" presId="urn:microsoft.com/office/officeart/2005/8/layout/hProcess4"/>
    <dgm:cxn modelId="{7B8B55D2-2918-4A8F-AB1D-58FE4E6A61D3}" srcId="{B6F2133D-2537-4BC1-892B-3E4A9C9C41C5}" destId="{2C9F76A2-88F9-4015-A198-6A6738C36BDD}" srcOrd="0" destOrd="0" parTransId="{49BEDC06-E075-4F91-9D4F-3177E007FAE5}" sibTransId="{79BF77B0-A419-46BB-9DA9-A0417F3F600F}"/>
    <dgm:cxn modelId="{2654AA7C-2CA4-468B-880E-4217851EFF17}" type="presParOf" srcId="{417B4D93-9A18-4BE7-8454-136BA0D793EA}" destId="{B99543B3-7B47-49AE-848C-280D03BF98F5}" srcOrd="0" destOrd="0" presId="urn:microsoft.com/office/officeart/2005/8/layout/hProcess4"/>
    <dgm:cxn modelId="{918E4991-FAD4-4ADD-B850-9F49B416EFFC}" type="presParOf" srcId="{417B4D93-9A18-4BE7-8454-136BA0D793EA}" destId="{5240B4B8-82E5-488C-9B2C-89A32B89BE4B}" srcOrd="1" destOrd="0" presId="urn:microsoft.com/office/officeart/2005/8/layout/hProcess4"/>
    <dgm:cxn modelId="{6D1719FE-E71C-48EA-AFDA-3D1FC58B9596}" type="presParOf" srcId="{417B4D93-9A18-4BE7-8454-136BA0D793EA}" destId="{99DF3D16-3190-41FA-8E22-DC89B039616A}" srcOrd="2" destOrd="0" presId="urn:microsoft.com/office/officeart/2005/8/layout/hProcess4"/>
    <dgm:cxn modelId="{58BE89C4-4EF1-4024-A2AA-FD222F52E0A9}" type="presParOf" srcId="{99DF3D16-3190-41FA-8E22-DC89B039616A}" destId="{9115FF89-70E6-41EF-B17B-413294714FF5}" srcOrd="0" destOrd="0" presId="urn:microsoft.com/office/officeart/2005/8/layout/hProcess4"/>
    <dgm:cxn modelId="{2F1C2297-B14E-40D2-AACD-1E5F0EC21AEB}" type="presParOf" srcId="{9115FF89-70E6-41EF-B17B-413294714FF5}" destId="{3EE0C79D-6940-4692-AB03-2B9CA5FC4AF6}" srcOrd="0" destOrd="0" presId="urn:microsoft.com/office/officeart/2005/8/layout/hProcess4"/>
    <dgm:cxn modelId="{F64971BE-4BC9-48A3-8C58-CAA3C8D8E943}" type="presParOf" srcId="{9115FF89-70E6-41EF-B17B-413294714FF5}" destId="{AED17E88-416D-45C3-B167-6420E496024B}" srcOrd="1" destOrd="0" presId="urn:microsoft.com/office/officeart/2005/8/layout/hProcess4"/>
    <dgm:cxn modelId="{AF7E9CAA-8F91-4B9D-A7D2-E44203F88D43}" type="presParOf" srcId="{9115FF89-70E6-41EF-B17B-413294714FF5}" destId="{E8EE83B3-C8C7-4D68-98D8-6B2D2EFCF969}" srcOrd="2" destOrd="0" presId="urn:microsoft.com/office/officeart/2005/8/layout/hProcess4"/>
    <dgm:cxn modelId="{B266B0FE-8906-47F0-B8ED-11D88A032743}" type="presParOf" srcId="{9115FF89-70E6-41EF-B17B-413294714FF5}" destId="{BDCFF8F8-0EC6-4655-B8DC-0D6CD6C9CF43}" srcOrd="3" destOrd="0" presId="urn:microsoft.com/office/officeart/2005/8/layout/hProcess4"/>
    <dgm:cxn modelId="{B397B4C7-6452-4569-A7DB-BFF116798496}" type="presParOf" srcId="{9115FF89-70E6-41EF-B17B-413294714FF5}" destId="{03BE816C-D444-4F48-A5D3-87FEB59C5E4E}" srcOrd="4" destOrd="0" presId="urn:microsoft.com/office/officeart/2005/8/layout/hProcess4"/>
    <dgm:cxn modelId="{9453DB63-37EA-45EA-88E3-44F24FCD8461}" type="presParOf" srcId="{99DF3D16-3190-41FA-8E22-DC89B039616A}" destId="{E64EA8FC-7C4A-4036-8697-CBDB3C0DCDD4}" srcOrd="1" destOrd="0" presId="urn:microsoft.com/office/officeart/2005/8/layout/hProcess4"/>
    <dgm:cxn modelId="{6E906053-7802-404E-961C-12ADF417821E}" type="presParOf" srcId="{99DF3D16-3190-41FA-8E22-DC89B039616A}" destId="{19B92FBA-8018-4739-AB02-907CA415E2D2}" srcOrd="2" destOrd="0" presId="urn:microsoft.com/office/officeart/2005/8/layout/hProcess4"/>
    <dgm:cxn modelId="{64ACDA28-F73B-4C5A-8997-8CAC5D3947E2}" type="presParOf" srcId="{19B92FBA-8018-4739-AB02-907CA415E2D2}" destId="{45F54312-26D4-487F-8E48-805692E0B731}" srcOrd="0" destOrd="0" presId="urn:microsoft.com/office/officeart/2005/8/layout/hProcess4"/>
    <dgm:cxn modelId="{5A9B0308-0554-4C11-8F3D-77B26B5C5054}" type="presParOf" srcId="{19B92FBA-8018-4739-AB02-907CA415E2D2}" destId="{D052052C-AFA8-4137-9C81-4DC88BA4D9A8}" srcOrd="1" destOrd="0" presId="urn:microsoft.com/office/officeart/2005/8/layout/hProcess4"/>
    <dgm:cxn modelId="{DA819E4A-7A39-44B4-91C6-F3A609CAD6E9}" type="presParOf" srcId="{19B92FBA-8018-4739-AB02-907CA415E2D2}" destId="{EE93C1DC-8B63-4D59-B532-9EE72D08C944}" srcOrd="2" destOrd="0" presId="urn:microsoft.com/office/officeart/2005/8/layout/hProcess4"/>
    <dgm:cxn modelId="{F4450B96-D394-4817-A1C0-E555BD41E0BD}" type="presParOf" srcId="{19B92FBA-8018-4739-AB02-907CA415E2D2}" destId="{3B4A4B32-225A-44C2-B921-41A4D11E69B3}" srcOrd="3" destOrd="0" presId="urn:microsoft.com/office/officeart/2005/8/layout/hProcess4"/>
    <dgm:cxn modelId="{E331A709-EA1B-4DDE-8C77-795A522E931F}" type="presParOf" srcId="{19B92FBA-8018-4739-AB02-907CA415E2D2}" destId="{13037EE5-98C1-43B5-B754-2A81D6655C8F}" srcOrd="4" destOrd="0" presId="urn:microsoft.com/office/officeart/2005/8/layout/hProcess4"/>
    <dgm:cxn modelId="{C754A434-7882-47BC-B595-2D39B2EE753D}" type="presParOf" srcId="{99DF3D16-3190-41FA-8E22-DC89B039616A}" destId="{37EB1127-8FD5-4D3D-86E1-CB59B372F125}" srcOrd="3" destOrd="0" presId="urn:microsoft.com/office/officeart/2005/8/layout/hProcess4"/>
    <dgm:cxn modelId="{6BBCA4F2-4952-4DAF-8851-F85D7CD49989}" type="presParOf" srcId="{99DF3D16-3190-41FA-8E22-DC89B039616A}" destId="{1B0C2FB3-9154-4854-9D13-478C70504DD9}" srcOrd="4" destOrd="0" presId="urn:microsoft.com/office/officeart/2005/8/layout/hProcess4"/>
    <dgm:cxn modelId="{1C5AA73A-05EB-4E2F-BBB8-B627A7987EB3}" type="presParOf" srcId="{1B0C2FB3-9154-4854-9D13-478C70504DD9}" destId="{46DCEFB9-8526-45B9-A0E7-D8CC4274CA71}" srcOrd="0" destOrd="0" presId="urn:microsoft.com/office/officeart/2005/8/layout/hProcess4"/>
    <dgm:cxn modelId="{20D09F85-571F-4276-837D-B05F11979307}" type="presParOf" srcId="{1B0C2FB3-9154-4854-9D13-478C70504DD9}" destId="{7979622A-C083-4EB8-931B-1DDF52E69D46}" srcOrd="1" destOrd="0" presId="urn:microsoft.com/office/officeart/2005/8/layout/hProcess4"/>
    <dgm:cxn modelId="{B0481891-5BEA-489C-AC12-6017521F97D7}" type="presParOf" srcId="{1B0C2FB3-9154-4854-9D13-478C70504DD9}" destId="{D0F97650-05BD-47DF-AAF1-15835B106B5A}" srcOrd="2" destOrd="0" presId="urn:microsoft.com/office/officeart/2005/8/layout/hProcess4"/>
    <dgm:cxn modelId="{9850112A-01FE-4088-ACA3-BD70C659415E}" type="presParOf" srcId="{1B0C2FB3-9154-4854-9D13-478C70504DD9}" destId="{266630F0-684F-41F7-B043-82464CF06B49}" srcOrd="3" destOrd="0" presId="urn:microsoft.com/office/officeart/2005/8/layout/hProcess4"/>
    <dgm:cxn modelId="{5097921D-10EE-442B-A600-C74301EFCB7F}" type="presParOf" srcId="{1B0C2FB3-9154-4854-9D13-478C70504DD9}" destId="{2993965F-62E9-4AB1-A6B6-282FCABFF9EE}" srcOrd="4" destOrd="0" presId="urn:microsoft.com/office/officeart/2005/8/layout/hProcess4"/>
  </dgm:cxnLst>
  <dgm:bg/>
  <dgm:whole>
    <a:ln w="127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CF497-77A7-4CDF-8589-87AE6B566859}">
      <dsp:nvSpPr>
        <dsp:cNvPr id="0" name=""/>
        <dsp:cNvSpPr/>
      </dsp:nvSpPr>
      <dsp:spPr>
        <a:xfrm>
          <a:off x="2411" y="1607234"/>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Pre-Analytic</a:t>
          </a:r>
          <a:endParaRPr lang="en-US" sz="3400" kern="1200" dirty="0"/>
        </a:p>
      </dsp:txBody>
      <dsp:txXfrm>
        <a:off x="589895" y="1607234"/>
        <a:ext cx="1762452" cy="1174968"/>
      </dsp:txXfrm>
    </dsp:sp>
    <dsp:sp modelId="{690B3092-8DD5-4E0A-866E-F5123D63CD02}">
      <dsp:nvSpPr>
        <dsp:cNvPr id="0" name=""/>
        <dsp:cNvSpPr/>
      </dsp:nvSpPr>
      <dsp:spPr>
        <a:xfrm>
          <a:off x="2646089" y="1607234"/>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Analytic</a:t>
          </a:r>
          <a:endParaRPr lang="en-US" sz="3400" kern="1200" dirty="0"/>
        </a:p>
      </dsp:txBody>
      <dsp:txXfrm>
        <a:off x="3233573" y="1607234"/>
        <a:ext cx="1762452" cy="1174968"/>
      </dsp:txXfrm>
    </dsp:sp>
    <dsp:sp modelId="{26E1C19B-639F-4504-AAA3-9A4B37A43ACF}">
      <dsp:nvSpPr>
        <dsp:cNvPr id="0" name=""/>
        <dsp:cNvSpPr/>
      </dsp:nvSpPr>
      <dsp:spPr>
        <a:xfrm>
          <a:off x="5289768" y="1607234"/>
          <a:ext cx="2937420" cy="11749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017" tIns="45339" rIns="45339" bIns="45339" numCol="1" spcCol="1270" anchor="ctr" anchorCtr="0">
          <a:noAutofit/>
        </a:bodyPr>
        <a:lstStyle/>
        <a:p>
          <a:pPr lvl="0" algn="ctr" defTabSz="1511300">
            <a:lnSpc>
              <a:spcPct val="90000"/>
            </a:lnSpc>
            <a:spcBef>
              <a:spcPct val="0"/>
            </a:spcBef>
            <a:spcAft>
              <a:spcPct val="35000"/>
            </a:spcAft>
          </a:pPr>
          <a:r>
            <a:rPr lang="en-US" sz="3400" kern="1200" dirty="0" smtClean="0"/>
            <a:t>Post-Analytic</a:t>
          </a:r>
          <a:endParaRPr lang="en-US" sz="3400" kern="1200" dirty="0"/>
        </a:p>
      </dsp:txBody>
      <dsp:txXfrm>
        <a:off x="5877252" y="1607234"/>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3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325"/>
          </a:xfrm>
          <a:prstGeom prst="rect">
            <a:avLst/>
          </a:prstGeom>
        </p:spPr>
        <p:txBody>
          <a:bodyPr vert="horz" lIns="91440" tIns="45720" rIns="91440" bIns="45720" rtlCol="0"/>
          <a:lstStyle>
            <a:lvl1pPr algn="r">
              <a:defRPr sz="1200"/>
            </a:lvl1pPr>
          </a:lstStyle>
          <a:p>
            <a:fld id="{235ECAA7-A445-49AC-B873-D1C3250F20A3}" type="datetimeFigureOut">
              <a:rPr lang="en-US" smtClean="0"/>
              <a:t>6/25/2012</a:t>
            </a:fld>
            <a:endParaRPr lang="en-US" dirty="0"/>
          </a:p>
        </p:txBody>
      </p:sp>
      <p:sp>
        <p:nvSpPr>
          <p:cNvPr id="4" name="Footer Placeholder 3"/>
          <p:cNvSpPr>
            <a:spLocks noGrp="1"/>
          </p:cNvSpPr>
          <p:nvPr>
            <p:ph type="ftr" sz="quarter" idx="2"/>
          </p:nvPr>
        </p:nvSpPr>
        <p:spPr>
          <a:xfrm>
            <a:off x="0" y="8757301"/>
            <a:ext cx="3004820" cy="4613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57301"/>
            <a:ext cx="3004820" cy="461325"/>
          </a:xfrm>
          <a:prstGeom prst="rect">
            <a:avLst/>
          </a:prstGeom>
        </p:spPr>
        <p:txBody>
          <a:bodyPr vert="horz" lIns="91440" tIns="45720" rIns="91440" bIns="45720" rtlCol="0" anchor="b"/>
          <a:lstStyle>
            <a:lvl1pPr algn="r">
              <a:defRPr sz="1200"/>
            </a:lvl1pPr>
          </a:lstStyle>
          <a:p>
            <a:fld id="{0979E360-06E4-4A4F-BED8-37C99872D972}" type="slidenum">
              <a:rPr lang="en-US" smtClean="0"/>
              <a:t>‹#›</a:t>
            </a:fld>
            <a:endParaRPr lang="en-US" dirty="0"/>
          </a:p>
        </p:txBody>
      </p:sp>
    </p:spTree>
    <p:extLst>
      <p:ext uri="{BB962C8B-B14F-4D97-AF65-F5344CB8AC3E}">
        <p14:creationId xmlns:p14="http://schemas.microsoft.com/office/powerpoint/2010/main" val="994801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7C5B2D69-5ADF-4B2B-B97E-059B92E3E247}" type="datetimeFigureOut">
              <a:rPr lang="en-US" smtClean="0"/>
              <a:t>6/25/2012</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6"/>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B581C70F-0E20-4D24-9772-13D5E0DC95B4}" type="slidenum">
              <a:rPr lang="en-US" smtClean="0"/>
              <a:t>‹#›</a:t>
            </a:fld>
            <a:endParaRPr lang="en-US" dirty="0"/>
          </a:p>
        </p:txBody>
      </p:sp>
    </p:spTree>
    <p:extLst>
      <p:ext uri="{BB962C8B-B14F-4D97-AF65-F5344CB8AC3E}">
        <p14:creationId xmlns:p14="http://schemas.microsoft.com/office/powerpoint/2010/main" val="425131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psmile.org/"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time restrictions for our afternoon presentations we need to begin on time. We have allowed time at</a:t>
            </a:r>
            <a:r>
              <a:rPr lang="en-US" baseline="0" dirty="0" smtClean="0"/>
              <a:t> the end for questions and tomorrow morning we will be available for individual questions and assistance from 9 – 12 in the SMILE drop-in room located in _______.</a:t>
            </a:r>
            <a:endParaRPr lang="en-US" dirty="0" smtClean="0"/>
          </a:p>
          <a:p>
            <a:r>
              <a:rPr lang="en-US" dirty="0" smtClean="0"/>
              <a:t>We have two handouts available for you at the door that look similar. One is the General SMILE Investigation form and one is the Microbiology Testing Investigation form. These forms, guidelines on their use</a:t>
            </a:r>
            <a:r>
              <a:rPr lang="en-US" baseline="0" dirty="0" smtClean="0"/>
              <a:t> and our presentation slides will be available on www.pSMILE.org, our website after the summer meetings. </a:t>
            </a:r>
          </a:p>
          <a:p>
            <a:r>
              <a:rPr lang="en-US" baseline="0" dirty="0" smtClean="0"/>
              <a:t>Please be sure to sign in with your e-mail address so that you can receive a certificate of attendance. Due to the short time frame we have had to revise our topic as both investigation and troubleshooting are full topics for presentations.</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1</a:t>
            </a:fld>
            <a:endParaRPr lang="en-US" dirty="0"/>
          </a:p>
        </p:txBody>
      </p:sp>
    </p:spTree>
    <p:extLst>
      <p:ext uri="{BB962C8B-B14F-4D97-AF65-F5344CB8AC3E}">
        <p14:creationId xmlns:p14="http://schemas.microsoft.com/office/powerpoint/2010/main" val="787353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form has been revised</a:t>
            </a:r>
            <a:r>
              <a:rPr lang="en-US" baseline="0" dirty="0" smtClean="0"/>
              <a:t> to address t</a:t>
            </a:r>
            <a:r>
              <a:rPr lang="en-US" dirty="0" smtClean="0"/>
              <a:t>he 3 phases of clinical lab testing;</a:t>
            </a:r>
            <a:r>
              <a:rPr lang="en-US" baseline="0" dirty="0" smtClean="0"/>
              <a:t> pre-analytical/analytical/post-analytical. </a:t>
            </a:r>
          </a:p>
          <a:p>
            <a:r>
              <a:rPr lang="en-US" sz="1200" kern="1200" dirty="0" smtClean="0">
                <a:solidFill>
                  <a:schemeClr val="tx1"/>
                </a:solidFill>
                <a:effectLst/>
                <a:latin typeface="+mn-lt"/>
                <a:ea typeface="+mn-ea"/>
                <a:cs typeface="+mn-cs"/>
              </a:rPr>
              <a:t>We will lead you through these phases using the new, improved SMILE investigation forms</a:t>
            </a:r>
            <a:r>
              <a:rPr lang="en-US" sz="1200" kern="1200" baseline="0" dirty="0" smtClean="0">
                <a:solidFill>
                  <a:schemeClr val="tx1"/>
                </a:solidFill>
                <a:effectLst/>
                <a:latin typeface="+mn-lt"/>
                <a:ea typeface="+mn-ea"/>
                <a:cs typeface="+mn-cs"/>
              </a:rPr>
              <a:t> with examples of good responses from the labs we monitor.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10</a:t>
            </a:fld>
            <a:endParaRPr lang="en-US" dirty="0"/>
          </a:p>
        </p:txBody>
      </p:sp>
    </p:spTree>
    <p:extLst>
      <p:ext uri="{BB962C8B-B14F-4D97-AF65-F5344CB8AC3E}">
        <p14:creationId xmlns:p14="http://schemas.microsoft.com/office/powerpoint/2010/main" val="3629118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overview, the new form is three</a:t>
            </a:r>
            <a:r>
              <a:rPr lang="en-US" baseline="0" dirty="0" smtClean="0"/>
              <a:t> pages which expands as it is completed. </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11</a:t>
            </a:fld>
            <a:endParaRPr lang="en-US" dirty="0"/>
          </a:p>
        </p:txBody>
      </p:sp>
    </p:spTree>
    <p:extLst>
      <p:ext uri="{BB962C8B-B14F-4D97-AF65-F5344CB8AC3E}">
        <p14:creationId xmlns:p14="http://schemas.microsoft.com/office/powerpoint/2010/main" val="1872835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of the form collects information</a:t>
            </a:r>
            <a:r>
              <a:rPr lang="en-US" baseline="0" dirty="0" smtClean="0"/>
              <a:t> from the survey. Lab name, EQA provider and account number. Specific survey, if an analyzer is applicable. Dates pertaining to receipt, performance, submission, evaluation. There is an area to capture previous problems and the investigator or person completing the form.</a:t>
            </a:r>
          </a:p>
          <a:p>
            <a:r>
              <a:rPr lang="en-US" baseline="0" dirty="0" smtClean="0"/>
              <a:t>There is plenty of room to document results from the unacceptable event with repeat results and peer group responses.</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12</a:t>
            </a:fld>
            <a:endParaRPr lang="en-US" dirty="0"/>
          </a:p>
        </p:txBody>
      </p:sp>
    </p:spTree>
    <p:extLst>
      <p:ext uri="{BB962C8B-B14F-4D97-AF65-F5344CB8AC3E}">
        <p14:creationId xmlns:p14="http://schemas.microsoft.com/office/powerpoint/2010/main" val="110017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now I am ready to hand off to the presenters we have lined up to help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the pain out of the investigative process”.</a:t>
            </a:r>
          </a:p>
          <a:p>
            <a:r>
              <a:rPr lang="en-US" baseline="0" dirty="0" smtClean="0"/>
              <a:t>Omar will start us off by reviewing the Pre-analytic processes within the laboratory for possible problem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13</a:t>
            </a:fld>
            <a:endParaRPr lang="en-US" dirty="0"/>
          </a:p>
        </p:txBody>
      </p:sp>
    </p:spTree>
    <p:extLst>
      <p:ext uri="{BB962C8B-B14F-4D97-AF65-F5344CB8AC3E}">
        <p14:creationId xmlns:p14="http://schemas.microsoft.com/office/powerpoint/2010/main" val="20984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pre-analytical:  </a:t>
            </a:r>
            <a:r>
              <a:rPr lang="en-US" sz="2400" b="1"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 it sounds it involves</a:t>
            </a:r>
            <a:r>
              <a:rPr lang="en-US" baseline="0" dirty="0" smtClean="0"/>
              <a:t> the processes before the actual analysis of the sample. </a:t>
            </a:r>
            <a:r>
              <a:rPr lang="en-US" sz="1200" b="1" dirty="0" smtClean="0"/>
              <a:t>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stage of processing can account for 30-75% error of testing.</a:t>
            </a:r>
            <a:r>
              <a:rPr lang="en-US" sz="1200" b="1" dirty="0" smtClean="0"/>
              <a:t> Click</a:t>
            </a:r>
          </a:p>
          <a:p>
            <a:endParaRPr lang="en-US" baseline="0" dirty="0" smtClean="0"/>
          </a:p>
          <a:p>
            <a:pPr defTabSz="923087">
              <a:defRPr/>
            </a:pPr>
            <a:r>
              <a:rPr lang="en-US" dirty="0" smtClean="0"/>
              <a:t>Preanalytical errors are largely attributable to human mistakes and </a:t>
            </a:r>
          </a:p>
          <a:p>
            <a:pPr marL="0" marR="0" indent="0" algn="l" defTabSz="923087" rtl="0" eaLnBrk="1" fontAlgn="auto" latinLnBrk="0" hangingPunct="1">
              <a:lnSpc>
                <a:spcPct val="100000"/>
              </a:lnSpc>
              <a:spcBef>
                <a:spcPts val="0"/>
              </a:spcBef>
              <a:spcAft>
                <a:spcPts val="0"/>
              </a:spcAft>
              <a:buClrTx/>
              <a:buSzTx/>
              <a:buFontTx/>
              <a:buNone/>
              <a:tabLst/>
              <a:defRPr/>
            </a:pPr>
            <a:r>
              <a:rPr lang="en-US" dirty="0" smtClean="0"/>
              <a:t>the majority of these errors are preventable. </a:t>
            </a:r>
            <a:r>
              <a:rPr lang="en-US" sz="1200" b="1" dirty="0" smtClean="0"/>
              <a:t>Click</a:t>
            </a:r>
          </a:p>
          <a:p>
            <a:pPr defTabSz="923087">
              <a:defRPr/>
            </a:pPr>
            <a:endParaRPr lang="en-US" dirty="0" smtClean="0"/>
          </a:p>
          <a:p>
            <a:pPr marL="0" marR="0" indent="0" algn="l" defTabSz="923087" rtl="0" eaLnBrk="1" fontAlgn="auto" latinLnBrk="0" hangingPunct="1">
              <a:lnSpc>
                <a:spcPct val="100000"/>
              </a:lnSpc>
              <a:spcBef>
                <a:spcPts val="0"/>
              </a:spcBef>
              <a:spcAft>
                <a:spcPts val="0"/>
              </a:spcAft>
              <a:buClrTx/>
              <a:buSzTx/>
              <a:buFontTx/>
              <a:buNone/>
              <a:tabLst/>
              <a:defRPr/>
            </a:pPr>
            <a:r>
              <a:rPr lang="en-US" dirty="0" smtClean="0"/>
              <a:t>The Preanalytical phase involves much more human handling, compared to the analytical and post analytical phases.</a:t>
            </a:r>
            <a:r>
              <a:rPr lang="en-US" sz="1200" b="1" dirty="0" smtClean="0"/>
              <a:t> Click</a:t>
            </a:r>
          </a:p>
          <a:p>
            <a:pPr defTabSz="923087">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14</a:t>
            </a:fld>
            <a:endParaRPr lang="en-US" dirty="0"/>
          </a:p>
        </p:txBody>
      </p:sp>
    </p:spTree>
    <p:extLst>
      <p:ext uri="{BB962C8B-B14F-4D97-AF65-F5344CB8AC3E}">
        <p14:creationId xmlns:p14="http://schemas.microsoft.com/office/powerpoint/2010/main" val="197926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15</a:t>
            </a:fld>
            <a:endParaRPr lang="en-US" dirty="0"/>
          </a:p>
        </p:txBody>
      </p:sp>
    </p:spTree>
    <p:extLst>
      <p:ext uri="{BB962C8B-B14F-4D97-AF65-F5344CB8AC3E}">
        <p14:creationId xmlns:p14="http://schemas.microsoft.com/office/powerpoint/2010/main" val="2712695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area to investigate for pre-analytical errors?</a:t>
            </a:r>
            <a:r>
              <a:rPr lang="en-US" sz="1200" b="1" dirty="0" smtClean="0"/>
              <a:t> Click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Pre-analytical investigation process involves three areas the: </a:t>
            </a:r>
            <a:r>
              <a:rPr lang="en-US" sz="1200" b="1" dirty="0" smtClean="0"/>
              <a:t>Click</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Samples </a:t>
            </a:r>
            <a:r>
              <a:rPr lang="en-US" sz="1200" b="1" dirty="0" smtClean="0"/>
              <a:t>Click</a:t>
            </a:r>
          </a:p>
          <a:p>
            <a:pPr marL="0" indent="0">
              <a:buFont typeface="Arial"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Instrument/Reagent: </a:t>
            </a:r>
            <a:r>
              <a:rPr lang="en-US" sz="1200" b="1" dirty="0" smtClean="0"/>
              <a:t>Click</a:t>
            </a:r>
          </a:p>
          <a:p>
            <a:pPr marL="0" indent="0">
              <a:buFont typeface="Arial"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Reagent/Material: </a:t>
            </a:r>
            <a:r>
              <a:rPr lang="en-US" sz="1200" b="1" dirty="0" smtClean="0"/>
              <a:t>Click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indent="0">
              <a:buFont typeface="Arial" pitchFamily="34" charset="0"/>
              <a:buNone/>
            </a:pPr>
            <a:endParaRPr lang="en-US" baseline="0" dirty="0" smtClean="0"/>
          </a:p>
          <a:p>
            <a:pPr marL="171450" indent="-171450">
              <a:buFont typeface="Arial" pitchFamily="34" charset="0"/>
              <a:buChar char="•"/>
            </a:pPr>
            <a:r>
              <a:rPr lang="en-US" baseline="0" dirty="0" smtClean="0"/>
              <a:t>These questions are applicable to both forms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So let’s look at areas you need to check in an investigation using the form: </a:t>
            </a:r>
            <a:r>
              <a:rPr lang="en-US" sz="1200" b="1" dirty="0" smtClean="0"/>
              <a:t>Click</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16</a:t>
            </a:fld>
            <a:endParaRPr lang="en-US" dirty="0"/>
          </a:p>
        </p:txBody>
      </p:sp>
    </p:spTree>
    <p:extLst>
      <p:ext uri="{BB962C8B-B14F-4D97-AF65-F5344CB8AC3E}">
        <p14:creationId xmlns:p14="http://schemas.microsoft.com/office/powerpoint/2010/main" val="3897575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 Lets look at Sample</a:t>
            </a:r>
            <a:r>
              <a:rPr lang="en-US" baseline="0" dirty="0" smtClean="0"/>
              <a:t> errors at this point they include: </a:t>
            </a:r>
            <a:r>
              <a:rPr lang="en-US" sz="1200" b="1" dirty="0" smtClean="0"/>
              <a:t>Click</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Sample shipping/transportation: </a:t>
            </a:r>
            <a:r>
              <a:rPr lang="en-US" sz="1200" b="1" dirty="0" smtClean="0"/>
              <a:t>Click</a:t>
            </a:r>
          </a:p>
          <a:p>
            <a:pPr marL="0" indent="0">
              <a:buFont typeface="Arial"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Receiving: </a:t>
            </a:r>
            <a:r>
              <a:rPr lang="en-US" sz="1200" b="1" dirty="0" smtClean="0"/>
              <a:t>Click</a:t>
            </a:r>
          </a:p>
          <a:p>
            <a:pPr marL="0" indent="0">
              <a:buFont typeface="Arial"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Handling: </a:t>
            </a:r>
            <a:r>
              <a:rPr lang="en-US" sz="1200" b="1" dirty="0" smtClean="0"/>
              <a:t>Click</a:t>
            </a:r>
          </a:p>
          <a:p>
            <a:pPr marL="171450"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17</a:t>
            </a:fld>
            <a:endParaRPr lang="en-US" dirty="0"/>
          </a:p>
        </p:txBody>
      </p:sp>
    </p:spTree>
    <p:extLst>
      <p:ext uri="{BB962C8B-B14F-4D97-AF65-F5344CB8AC3E}">
        <p14:creationId xmlns:p14="http://schemas.microsoft.com/office/powerpoint/2010/main" val="389757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Start with -------  </a:t>
            </a:r>
            <a:r>
              <a:rPr lang="en-US" sz="1200" b="0" i="0" u="none" strike="noStrike" kern="1200" baseline="0" dirty="0" smtClean="0">
                <a:solidFill>
                  <a:schemeClr val="tx1"/>
                </a:solidFill>
                <a:latin typeface="+mn-lt"/>
                <a:ea typeface="+mn-ea"/>
                <a:cs typeface="+mn-cs"/>
              </a:rPr>
              <a:t>Shipping is single most important step in distributing EQA panels; we must ensure </a:t>
            </a:r>
            <a:r>
              <a:rPr lang="en-US" sz="1200" b="1" i="0" u="none" strike="noStrike" kern="1200" baseline="0" dirty="0" smtClean="0">
                <a:solidFill>
                  <a:schemeClr val="tx1"/>
                </a:solidFill>
                <a:latin typeface="+mn-lt"/>
                <a:ea typeface="+mn-ea"/>
                <a:cs typeface="+mn-cs"/>
              </a:rPr>
              <a:t>transport requirements and regulations</a:t>
            </a:r>
          </a:p>
          <a:p>
            <a:r>
              <a:rPr lang="en-US" sz="1200" b="0" i="0" u="none" strike="noStrike" kern="1200" baseline="0" dirty="0" smtClean="0">
                <a:solidFill>
                  <a:schemeClr val="tx1"/>
                </a:solidFill>
                <a:latin typeface="+mn-lt"/>
                <a:ea typeface="+mn-ea"/>
                <a:cs typeface="+mn-cs"/>
              </a:rPr>
              <a:t>are followed at all time . Remember that this is the time where the samples are most vulnerable.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p>
          <a:p>
            <a:endParaRPr lang="en-US" sz="1200" b="0" i="0" u="none" strike="noStrike" kern="1200" baseline="0" dirty="0" smtClean="0">
              <a:solidFill>
                <a:schemeClr val="tx1"/>
              </a:solidFill>
              <a:latin typeface="+mn-lt"/>
              <a:ea typeface="+mn-ea"/>
              <a:cs typeface="+mn-cs"/>
            </a:endParaRPr>
          </a:p>
          <a:p>
            <a:r>
              <a:rPr lang="en-US" dirty="0" smtClean="0"/>
              <a:t>First we will look at the question dealing with the sample shipping</a:t>
            </a:r>
          </a:p>
          <a:p>
            <a:pPr lvl="1"/>
            <a:r>
              <a:rPr lang="en-US" dirty="0" smtClean="0"/>
              <a:t>Specifically the transportation of the samples</a:t>
            </a:r>
          </a:p>
          <a:p>
            <a:pPr lvl="1"/>
            <a:r>
              <a:rPr lang="en-US" dirty="0" smtClean="0"/>
              <a:t>Read question    -----    check to see how long it took to get the sample to the laboratory</a:t>
            </a:r>
          </a:p>
          <a:p>
            <a:pPr lvl="1"/>
            <a:endParaRPr lang="en-US" dirty="0" smtClean="0"/>
          </a:p>
          <a:p>
            <a:r>
              <a:rPr lang="en-US" sz="2400" b="1" dirty="0" smtClean="0"/>
              <a:t>Click</a:t>
            </a:r>
          </a:p>
        </p:txBody>
      </p:sp>
      <p:sp>
        <p:nvSpPr>
          <p:cNvPr id="4" name="Slide Number Placeholder 3"/>
          <p:cNvSpPr>
            <a:spLocks noGrp="1"/>
          </p:cNvSpPr>
          <p:nvPr>
            <p:ph type="sldNum" sz="quarter" idx="10"/>
          </p:nvPr>
        </p:nvSpPr>
        <p:spPr/>
        <p:txBody>
          <a:bodyPr/>
          <a:lstStyle/>
          <a:p>
            <a:fld id="{B581C70F-0E20-4D24-9772-13D5E0DC95B4}" type="slidenum">
              <a:rPr lang="en-US" smtClean="0"/>
              <a:t>18</a:t>
            </a:fld>
            <a:endParaRPr lang="en-US" dirty="0"/>
          </a:p>
        </p:txBody>
      </p:sp>
    </p:spTree>
    <p:extLst>
      <p:ext uri="{BB962C8B-B14F-4D97-AF65-F5344CB8AC3E}">
        <p14:creationId xmlns:p14="http://schemas.microsoft.com/office/powerpoint/2010/main" val="225427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 example ----here is what</a:t>
            </a:r>
            <a:r>
              <a:rPr lang="en-US" baseline="0" dirty="0" smtClean="0"/>
              <a:t> you can see----- on your chemistry survey results---- if there was a delay….. note the enzymes results. </a:t>
            </a:r>
            <a:endParaRPr lang="en-US" sz="1200" b="1" dirty="0" smtClean="0"/>
          </a:p>
          <a:p>
            <a:pPr lvl="1"/>
            <a:endParaRPr lang="en-US" baseline="0" dirty="0" smtClean="0"/>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explanation – temperature sensitive</a:t>
            </a:r>
            <a:endParaRPr lang="en-US" dirty="0" smtClean="0"/>
          </a:p>
          <a:p>
            <a:pPr lvl="1"/>
            <a:r>
              <a:rPr lang="en-US" baseline="0" dirty="0" smtClean="0"/>
              <a:t>As you all know enzymes are sensitive to temperature and thus first to deteriorate if proper temp is not ensured. </a:t>
            </a:r>
          </a:p>
          <a:p>
            <a:pPr lvl="1"/>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US" baseline="0" dirty="0" smtClean="0"/>
              <a:t>…</a:t>
            </a:r>
            <a:r>
              <a:rPr lang="en-US" sz="1200" b="0" i="0" u="none" strike="noStrike" kern="1200" baseline="0" dirty="0" smtClean="0">
                <a:solidFill>
                  <a:schemeClr val="tx1"/>
                </a:solidFill>
                <a:latin typeface="+mn-lt"/>
                <a:ea typeface="+mn-ea"/>
                <a:cs typeface="+mn-cs"/>
              </a:rPr>
              <a:t>here is a response from one of our laboratories.</a:t>
            </a:r>
          </a:p>
          <a:p>
            <a:pPr lvl="1"/>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19</a:t>
            </a:fld>
            <a:endParaRPr lang="en-US" dirty="0"/>
          </a:p>
        </p:txBody>
      </p:sp>
    </p:spTree>
    <p:extLst>
      <p:ext uri="{BB962C8B-B14F-4D97-AF65-F5344CB8AC3E}">
        <p14:creationId xmlns:p14="http://schemas.microsoft.com/office/powerpoint/2010/main" val="153120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training session titled </a:t>
            </a:r>
            <a:r>
              <a:rPr lang="en-US" sz="1200" b="1" kern="1200" dirty="0" smtClean="0">
                <a:solidFill>
                  <a:schemeClr val="tx1"/>
                </a:solidFill>
                <a:effectLst/>
                <a:latin typeface="+mn-lt"/>
                <a:ea typeface="+mn-ea"/>
                <a:cs typeface="+mn-cs"/>
              </a:rPr>
              <a:t>Investigation and Troubleshooting of EQA </a:t>
            </a:r>
            <a:r>
              <a:rPr lang="en-US" sz="1200" kern="1200" dirty="0" smtClean="0">
                <a:solidFill>
                  <a:schemeClr val="tx1"/>
                </a:solidFill>
                <a:effectLst/>
                <a:latin typeface="+mn-lt"/>
                <a:ea typeface="+mn-ea"/>
                <a:cs typeface="+mn-cs"/>
              </a:rPr>
              <a:t>which we have retitled as “Taking the Pain out of the Investigative Process”. Good afternoon, my name is Peggy Coulter and I am one of the QA/QC Coordinators with the SMILE contract at Johns Hopkins University.</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a:t>
            </a:fld>
            <a:endParaRPr lang="en-US" dirty="0"/>
          </a:p>
        </p:txBody>
      </p:sp>
    </p:spTree>
    <p:extLst>
      <p:ext uri="{BB962C8B-B14F-4D97-AF65-F5344CB8AC3E}">
        <p14:creationId xmlns:p14="http://schemas.microsoft.com/office/powerpoint/2010/main" val="178276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Same question  ----------------Sample</a:t>
            </a:r>
            <a:r>
              <a:rPr lang="en-US" sz="1200" b="1" baseline="0" dirty="0" smtClean="0"/>
              <a:t> Integrity </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20</a:t>
            </a:fld>
            <a:endParaRPr lang="en-US" dirty="0"/>
          </a:p>
        </p:txBody>
      </p:sp>
    </p:spTree>
    <p:extLst>
      <p:ext uri="{BB962C8B-B14F-4D97-AF65-F5344CB8AC3E}">
        <p14:creationId xmlns:p14="http://schemas.microsoft.com/office/powerpoint/2010/main" val="3176302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a:t>
            </a:r>
            <a:r>
              <a:rPr lang="en-US" baseline="0" dirty="0" smtClean="0"/>
              <a:t> an example </a:t>
            </a:r>
            <a:r>
              <a:rPr lang="en-US" dirty="0" smtClean="0"/>
              <a:t> where</a:t>
            </a:r>
            <a:r>
              <a:rPr lang="en-US" baseline="0" dirty="0" smtClean="0"/>
              <a:t>  the lab noted on their IR  the root cause was specimen integrity….. Clearly that is not the case as only one sample is unacceptable.</a:t>
            </a:r>
            <a:r>
              <a:rPr lang="en-US" sz="1200" b="1" dirty="0" smtClean="0"/>
              <a:t> Click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21</a:t>
            </a:fld>
            <a:endParaRPr lang="en-US" dirty="0"/>
          </a:p>
        </p:txBody>
      </p:sp>
    </p:spTree>
    <p:extLst>
      <p:ext uri="{BB962C8B-B14F-4D97-AF65-F5344CB8AC3E}">
        <p14:creationId xmlns:p14="http://schemas.microsoft.com/office/powerpoint/2010/main" val="144629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a:t>
            </a:r>
            <a:r>
              <a:rPr lang="en-US" baseline="0" dirty="0" smtClean="0"/>
              <a:t> Read</a:t>
            </a:r>
            <a:endParaRPr lang="en-US" dirty="0" smtClean="0"/>
          </a:p>
          <a:p>
            <a:r>
              <a:rPr lang="en-US" dirty="0" smtClean="0"/>
              <a:t>Here is an</a:t>
            </a:r>
            <a:r>
              <a:rPr lang="en-US" baseline="0" dirty="0" smtClean="0"/>
              <a:t> example of a survey storage requirements.</a:t>
            </a:r>
          </a:p>
          <a:p>
            <a:endParaRPr lang="en-US" baseline="0" dirty="0" smtClean="0"/>
          </a:p>
          <a:p>
            <a:r>
              <a:rPr lang="en-US" b="1" baseline="0" dirty="0" smtClean="0"/>
              <a:t>Check</a:t>
            </a:r>
            <a:r>
              <a:rPr lang="en-US" baseline="0" dirty="0" smtClean="0"/>
              <a:t> your documentation to see what Was the temperature before and after sample received --------- and note if not required</a:t>
            </a:r>
            <a:r>
              <a:rPr lang="en-US" dirty="0" smtClean="0"/>
              <a:t>. ……</a:t>
            </a:r>
            <a:r>
              <a:rPr lang="en-US" baseline="0" dirty="0" smtClean="0"/>
              <a:t> delay in sample analysis may not indicate </a:t>
            </a:r>
            <a:r>
              <a:rPr lang="en-US" dirty="0" smtClean="0"/>
              <a:t> or nullify the integrity</a:t>
            </a:r>
            <a:r>
              <a:rPr lang="en-US" baseline="0" dirty="0" smtClean="0"/>
              <a:t> of the survey.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Here is a response by one of our labs:   </a:t>
            </a:r>
            <a:r>
              <a:rPr lang="en-US" sz="1200" kern="1200" dirty="0" smtClean="0">
                <a:solidFill>
                  <a:srgbClr val="0000FF"/>
                </a:solidFill>
                <a:effectLst/>
                <a:latin typeface="+mn-lt"/>
                <a:ea typeface="Times New Roman"/>
                <a:cs typeface="Times New Roman"/>
              </a:rPr>
              <a:t>Survey arrived with all  the dry ice melted and 30 </a:t>
            </a:r>
            <a:r>
              <a:rPr lang="en-US" sz="1200" kern="1200" baseline="30000" dirty="0" smtClean="0">
                <a:solidFill>
                  <a:srgbClr val="0000FF"/>
                </a:solidFill>
                <a:effectLst/>
                <a:latin typeface="+mn-lt"/>
                <a:ea typeface="Times New Roman"/>
                <a:cs typeface="Times New Roman"/>
              </a:rPr>
              <a:t>o</a:t>
            </a:r>
            <a:r>
              <a:rPr lang="en-US" sz="1200" kern="1200" dirty="0" smtClean="0">
                <a:solidFill>
                  <a:srgbClr val="0000FF"/>
                </a:solidFill>
                <a:effectLst/>
                <a:latin typeface="+mn-lt"/>
                <a:ea typeface="Times New Roman"/>
                <a:cs typeface="Times New Roman"/>
              </a:rPr>
              <a:t>C</a:t>
            </a:r>
            <a:endParaRPr lang="en-US" sz="1000" dirty="0" smtClean="0">
              <a:solidFill>
                <a:srgbClr val="0000FF"/>
              </a:solidFill>
              <a:effectLst/>
              <a:latin typeface="Times New Roman"/>
              <a:ea typeface="Times New Roman"/>
            </a:endParaRPr>
          </a:p>
          <a:p>
            <a:endParaRPr lang="en-US" b="1" baseline="0" dirty="0" smtClean="0"/>
          </a:p>
          <a:p>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22</a:t>
            </a:fld>
            <a:endParaRPr lang="en-US" dirty="0"/>
          </a:p>
        </p:txBody>
      </p:sp>
    </p:spTree>
    <p:extLst>
      <p:ext uri="{BB962C8B-B14F-4D97-AF65-F5344CB8AC3E}">
        <p14:creationId xmlns:p14="http://schemas.microsoft.com/office/powerpoint/2010/main" val="3897575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Read question - </a:t>
            </a:r>
            <a:r>
              <a:rPr lang="en-US" sz="1200" b="0" i="0" u="none" strike="noStrike" kern="1200" baseline="0" dirty="0" smtClean="0">
                <a:solidFill>
                  <a:schemeClr val="tx1"/>
                </a:solidFill>
                <a:latin typeface="+mn-lt"/>
                <a:ea typeface="+mn-ea"/>
                <a:cs typeface="+mn-cs"/>
              </a:rPr>
              <a:t>Check  to see if the “</a:t>
            </a:r>
            <a:r>
              <a:rPr lang="en-US" sz="1200" b="1" i="0" u="none" strike="noStrike" kern="1200" baseline="0" dirty="0" smtClean="0">
                <a:solidFill>
                  <a:schemeClr val="tx1"/>
                </a:solidFill>
                <a:latin typeface="+mn-lt"/>
                <a:ea typeface="+mn-ea"/>
                <a:cs typeface="+mn-cs"/>
              </a:rPr>
              <a:t>Kit contents are correct and</a:t>
            </a:r>
            <a:r>
              <a:rPr lang="en-US" sz="1200" b="0" i="0" u="none" strike="noStrike" kern="1200" baseline="0" dirty="0" smtClean="0">
                <a:solidFill>
                  <a:schemeClr val="tx1"/>
                </a:solidFill>
                <a:latin typeface="+mn-lt"/>
                <a:ea typeface="+mn-ea"/>
                <a:cs typeface="+mn-cs"/>
              </a:rPr>
              <a:t>; in </a:t>
            </a:r>
            <a:r>
              <a:rPr lang="en-US" sz="1200" b="1" i="0" u="none" strike="noStrike" kern="1200" baseline="0" dirty="0" smtClean="0">
                <a:solidFill>
                  <a:schemeClr val="tx1"/>
                </a:solidFill>
                <a:latin typeface="+mn-lt"/>
                <a:ea typeface="+mn-ea"/>
                <a:cs typeface="+mn-cs"/>
              </a:rPr>
              <a:t>acceptable condition”</a:t>
            </a:r>
            <a:r>
              <a:rPr lang="en-US" b="1" baseline="0" dirty="0" smtClean="0"/>
              <a:t>.</a:t>
            </a:r>
          </a:p>
          <a:p>
            <a:endParaRPr lang="en-US" baseline="0" dirty="0" smtClean="0"/>
          </a:p>
          <a:p>
            <a:r>
              <a:rPr lang="en-US" baseline="0" dirty="0" smtClean="0"/>
              <a:t>This is a comment we saw</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23</a:t>
            </a:fld>
            <a:endParaRPr lang="en-US" dirty="0"/>
          </a:p>
        </p:txBody>
      </p:sp>
    </p:spTree>
    <p:extLst>
      <p:ext uri="{BB962C8B-B14F-4D97-AF65-F5344CB8AC3E}">
        <p14:creationId xmlns:p14="http://schemas.microsoft.com/office/powerpoint/2010/main" val="2254273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Next is the handling of the sample</a:t>
            </a:r>
          </a:p>
          <a:p>
            <a:pPr marL="171450" indent="-171450">
              <a:buFont typeface="Arial" pitchFamily="34" charset="0"/>
              <a:buChar char="•"/>
            </a:pPr>
            <a:r>
              <a:rPr lang="en-US" dirty="0" smtClean="0"/>
              <a:t>Read question ---- check</a:t>
            </a:r>
            <a:r>
              <a:rPr lang="en-US" baseline="0" dirty="0" smtClean="0"/>
              <a:t> back on all instructions to make sure that the specimens were reconstituted  properly.</a:t>
            </a:r>
          </a:p>
          <a:p>
            <a:endParaRPr lang="en-US" dirty="0" smtClean="0"/>
          </a:p>
          <a:p>
            <a:endParaRPr lang="en-US" dirty="0" smtClean="0"/>
          </a:p>
          <a:p>
            <a:r>
              <a:rPr lang="en-US" b="1" dirty="0" smtClean="0"/>
              <a:t>You </a:t>
            </a:r>
            <a:r>
              <a:rPr lang="en-US" dirty="0" smtClean="0"/>
              <a:t>can go back and talk to the technologist who conducted the testing and ask if………. </a:t>
            </a:r>
            <a:r>
              <a:rPr lang="en-US" b="1" dirty="0" smtClean="0"/>
              <a:t>Click</a:t>
            </a:r>
            <a:endParaRPr lang="en-US" b="1" dirty="0"/>
          </a:p>
        </p:txBody>
      </p:sp>
      <p:sp>
        <p:nvSpPr>
          <p:cNvPr id="4" name="Slide Number Placeholder 3"/>
          <p:cNvSpPr>
            <a:spLocks noGrp="1"/>
          </p:cNvSpPr>
          <p:nvPr>
            <p:ph type="sldNum" sz="quarter" idx="10"/>
          </p:nvPr>
        </p:nvSpPr>
        <p:spPr/>
        <p:txBody>
          <a:bodyPr/>
          <a:lstStyle/>
          <a:p>
            <a:fld id="{B581C70F-0E20-4D24-9772-13D5E0DC95B4}" type="slidenum">
              <a:rPr lang="en-US" smtClean="0"/>
              <a:t>24</a:t>
            </a:fld>
            <a:endParaRPr lang="en-US" dirty="0"/>
          </a:p>
        </p:txBody>
      </p:sp>
    </p:spTree>
    <p:extLst>
      <p:ext uri="{BB962C8B-B14F-4D97-AF65-F5344CB8AC3E}">
        <p14:creationId xmlns:p14="http://schemas.microsoft.com/office/powerpoint/2010/main" val="2254273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Question  --- Check to see if there were any special instructions on handling the specimens   --- </a:t>
            </a:r>
            <a:r>
              <a:rPr lang="en-US" b="1" dirty="0" smtClean="0"/>
              <a:t>Click</a:t>
            </a:r>
          </a:p>
          <a:p>
            <a:endParaRPr lang="en-US" dirty="0" smtClean="0"/>
          </a:p>
          <a:p>
            <a:endParaRPr lang="en-US" dirty="0" smtClean="0"/>
          </a:p>
          <a:p>
            <a:r>
              <a:rPr lang="en-US" dirty="0" smtClean="0"/>
              <a:t>------- Here is an example of a special instruction for running the specimens</a:t>
            </a:r>
          </a:p>
          <a:p>
            <a:endParaRPr lang="en-US" dirty="0" smtClean="0"/>
          </a:p>
          <a:p>
            <a:r>
              <a:rPr lang="en-US" dirty="0" smtClean="0"/>
              <a:t>------</a:t>
            </a:r>
            <a:r>
              <a:rPr lang="en-US" b="1" dirty="0" smtClean="0"/>
              <a:t> Check</a:t>
            </a:r>
            <a:r>
              <a:rPr lang="en-US" b="1" baseline="0" dirty="0" smtClean="0"/>
              <a:t> </a:t>
            </a:r>
            <a:r>
              <a:rPr lang="en-US" baseline="0" dirty="0" smtClean="0"/>
              <a:t>if the Technologist follow these instruction.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25</a:t>
            </a:fld>
            <a:endParaRPr lang="en-US" dirty="0"/>
          </a:p>
        </p:txBody>
      </p:sp>
    </p:spTree>
    <p:extLst>
      <p:ext uri="{BB962C8B-B14F-4D97-AF65-F5344CB8AC3E}">
        <p14:creationId xmlns:p14="http://schemas.microsoft.com/office/powerpoint/2010/main" val="2518976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a:t>
            </a:r>
            <a:r>
              <a:rPr lang="en-US" b="1" dirty="0" smtClean="0"/>
              <a:t>example    -------</a:t>
            </a:r>
            <a:r>
              <a:rPr lang="en-US" b="1" baseline="0" dirty="0" smtClean="0"/>
              <a:t> you</a:t>
            </a:r>
            <a:r>
              <a:rPr lang="en-US" baseline="0" dirty="0" smtClean="0"/>
              <a:t> may see if the survey was not run as</a:t>
            </a:r>
            <a:r>
              <a:rPr lang="en-US" b="1" baseline="0" dirty="0" smtClean="0"/>
              <a:t> indicated </a:t>
            </a:r>
            <a:r>
              <a:rPr lang="en-US" baseline="0" dirty="0" smtClean="0"/>
              <a:t>by the special instruction…….. </a:t>
            </a:r>
            <a:r>
              <a:rPr lang="en-US" b="1" baseline="0" dirty="0" smtClean="0"/>
              <a:t>in this case the QC mode.    </a:t>
            </a:r>
            <a:r>
              <a:rPr lang="en-US" baseline="0" dirty="0" smtClean="0"/>
              <a:t>Most of the analytes would be unacceptable especially in the differential section.</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26</a:t>
            </a:fld>
            <a:endParaRPr lang="en-US" dirty="0"/>
          </a:p>
        </p:txBody>
      </p:sp>
    </p:spTree>
    <p:extLst>
      <p:ext uri="{BB962C8B-B14F-4D97-AF65-F5344CB8AC3E}">
        <p14:creationId xmlns:p14="http://schemas.microsoft.com/office/powerpoint/2010/main" val="396732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quest</a:t>
            </a:r>
            <a:r>
              <a:rPr lang="en-US" baseline="0" dirty="0" smtClean="0"/>
              <a:t>ion – Read</a:t>
            </a:r>
          </a:p>
          <a:p>
            <a:r>
              <a:rPr lang="en-US" b="1" baseline="0" dirty="0" smtClean="0"/>
              <a:t>Go back to check ----- </a:t>
            </a:r>
            <a:r>
              <a:rPr lang="en-US" baseline="0" dirty="0" smtClean="0"/>
              <a:t>if the survey  tubes had been labeled  correctly. ------ </a:t>
            </a:r>
            <a:r>
              <a:rPr lang="en-US" b="1" baseline="0" dirty="0" smtClean="0"/>
              <a:t>Ask the tech </a:t>
            </a:r>
            <a:r>
              <a:rPr lang="en-US" baseline="0" dirty="0" smtClean="0"/>
              <a:t>that performed if correct samples were run.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Click:</a:t>
            </a:r>
            <a:r>
              <a:rPr lang="en-US" b="1" baseline="0" dirty="0" smtClean="0"/>
              <a:t>  </a:t>
            </a:r>
            <a:r>
              <a:rPr lang="en-US" baseline="0" dirty="0" smtClean="0"/>
              <a:t>Here is an </a:t>
            </a:r>
            <a:r>
              <a:rPr lang="en-US" dirty="0" smtClean="0"/>
              <a:t>example  where </a:t>
            </a:r>
            <a:r>
              <a:rPr lang="en-US" b="1" dirty="0" smtClean="0"/>
              <a:t>sample D and E </a:t>
            </a:r>
            <a:r>
              <a:rPr lang="en-US" dirty="0" smtClean="0"/>
              <a:t>were switch during</a:t>
            </a:r>
            <a:r>
              <a:rPr lang="en-US" baseline="0" dirty="0" smtClean="0"/>
              <a:t> the analysis</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27</a:t>
            </a:fld>
            <a:endParaRPr lang="en-US" dirty="0"/>
          </a:p>
        </p:txBody>
      </p:sp>
    </p:spTree>
    <p:extLst>
      <p:ext uri="{BB962C8B-B14F-4D97-AF65-F5344CB8AC3E}">
        <p14:creationId xmlns:p14="http://schemas.microsoft.com/office/powerpoint/2010/main" val="965403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next area </a:t>
            </a:r>
            <a:r>
              <a:rPr lang="en-US" dirty="0" smtClean="0"/>
              <a:t>to check is if equipment were used for testing</a:t>
            </a:r>
          </a:p>
          <a:p>
            <a:endParaRPr lang="en-US" dirty="0" smtClean="0"/>
          </a:p>
          <a:p>
            <a:r>
              <a:rPr lang="en-US" dirty="0" smtClean="0"/>
              <a:t>Proper maintenance of medical equipment is </a:t>
            </a:r>
            <a:r>
              <a:rPr lang="en-US" b="1" dirty="0" smtClean="0"/>
              <a:t>essential;----- Click</a:t>
            </a:r>
          </a:p>
          <a:p>
            <a:endParaRPr lang="en-US" dirty="0" smtClean="0"/>
          </a:p>
          <a:p>
            <a:pPr marL="171450" indent="-171450">
              <a:buFont typeface="Arial" pitchFamily="34" charset="0"/>
              <a:buChar char="•"/>
            </a:pPr>
            <a:r>
              <a:rPr lang="en-US" dirty="0" smtClean="0"/>
              <a:t>Read question  </a:t>
            </a:r>
            <a:r>
              <a:rPr lang="en-US" b="1" dirty="0" smtClean="0"/>
              <a:t>--   Check </a:t>
            </a:r>
            <a:r>
              <a:rPr lang="en-US" dirty="0" smtClean="0"/>
              <a:t>the maintenance logs to make sure all maintenance had been performed before testing</a:t>
            </a:r>
          </a:p>
          <a:p>
            <a:endParaRPr lang="en-US" dirty="0" smtClean="0"/>
          </a:p>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28</a:t>
            </a:fld>
            <a:endParaRPr lang="en-US" dirty="0"/>
          </a:p>
        </p:txBody>
      </p:sp>
    </p:spTree>
    <p:extLst>
      <p:ext uri="{BB962C8B-B14F-4D97-AF65-F5344CB8AC3E}">
        <p14:creationId xmlns:p14="http://schemas.microsoft.com/office/powerpoint/2010/main" val="261209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The last two questions </a:t>
            </a:r>
            <a:r>
              <a:rPr lang="en-US" dirty="0" smtClean="0"/>
              <a:t>deal with reagent/material: </a:t>
            </a:r>
            <a:r>
              <a:rPr lang="en-US" b="1" dirty="0" smtClean="0"/>
              <a:t>Click</a:t>
            </a:r>
          </a:p>
          <a:p>
            <a:pPr marL="0" indent="0">
              <a:buFont typeface="Arial" pitchFamily="34" charset="0"/>
              <a:buNone/>
            </a:pPr>
            <a:endParaRPr lang="en-US" dirty="0" smtClean="0"/>
          </a:p>
          <a:p>
            <a:pPr marL="171450" indent="-171450">
              <a:buFont typeface="Arial"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Read Question  --- </a:t>
            </a:r>
            <a:r>
              <a:rPr lang="en-US" b="1" dirty="0" smtClean="0"/>
              <a:t>check if the</a:t>
            </a:r>
            <a:r>
              <a:rPr lang="en-US" b="1" baseline="0" dirty="0" smtClean="0"/>
              <a:t> technologist </a:t>
            </a:r>
            <a:r>
              <a:rPr lang="en-US" baseline="0" dirty="0" smtClean="0"/>
              <a:t>used the  correct and current lot #; check reagent logs to make sure all were within expiration dates. </a:t>
            </a:r>
            <a:r>
              <a:rPr lang="en-US" b="1" dirty="0" smtClean="0"/>
              <a:t>Click</a:t>
            </a:r>
          </a:p>
          <a:p>
            <a:pPr marL="0" indent="0">
              <a:buFont typeface="Arial" pitchFamily="34" charset="0"/>
              <a:buNone/>
            </a:pPr>
            <a:endParaRPr lang="en-US" baseline="0" dirty="0" smtClean="0"/>
          </a:p>
          <a:p>
            <a:pPr marL="171450" indent="-171450">
              <a:buFont typeface="Arial" pitchFamily="34" charset="0"/>
              <a:buChar char="•"/>
            </a:pPr>
            <a:endParaRPr lang="en-US" baseline="0" dirty="0" smtClean="0"/>
          </a:p>
          <a:p>
            <a:pPr marL="171450" indent="-171450">
              <a:buFont typeface="Arial" pitchFamily="34" charset="0"/>
              <a:buChar char="•"/>
            </a:pPr>
            <a:r>
              <a:rPr lang="en-US" dirty="0" smtClean="0"/>
              <a:t>Read question</a:t>
            </a:r>
            <a:r>
              <a:rPr lang="en-US" baseline="0" dirty="0" smtClean="0"/>
              <a:t>  </a:t>
            </a:r>
            <a:r>
              <a:rPr lang="en-US" b="1" baseline="0" dirty="0" smtClean="0"/>
              <a:t>-- </a:t>
            </a:r>
            <a:r>
              <a:rPr lang="en-US" b="1" dirty="0" smtClean="0"/>
              <a:t>Check with testing staff to </a:t>
            </a:r>
            <a:r>
              <a:rPr lang="en-US" dirty="0" smtClean="0"/>
              <a:t>make sure that all</a:t>
            </a:r>
            <a:r>
              <a:rPr lang="en-US" baseline="0" dirty="0" smtClean="0"/>
              <a:t> materials are </a:t>
            </a:r>
            <a:r>
              <a:rPr lang="en-US" dirty="0" smtClean="0"/>
              <a:t>maintained and stored at proper temperature.</a:t>
            </a:r>
          </a:p>
          <a:p>
            <a:pPr marL="171450" indent="-171450">
              <a:buFont typeface="Arial" pitchFamily="34" charset="0"/>
              <a:buChar char="•"/>
            </a:pPr>
            <a:endParaRPr lang="en-US" dirty="0" smtClean="0"/>
          </a:p>
          <a:p>
            <a:pPr marL="0" indent="0">
              <a:buFont typeface="Arial" pitchFamily="34" charset="0"/>
              <a:buNone/>
            </a:pPr>
            <a:r>
              <a:rPr lang="en-US" b="1" dirty="0" smtClean="0"/>
              <a:t>So this brings</a:t>
            </a:r>
            <a:r>
              <a:rPr lang="en-US" b="1" baseline="0" dirty="0" smtClean="0"/>
              <a:t> me to the end of my section    And know </a:t>
            </a:r>
            <a:r>
              <a:rPr lang="en-US" baseline="0" dirty="0" smtClean="0"/>
              <a:t>I will turn it</a:t>
            </a:r>
            <a:r>
              <a:rPr lang="en-US" b="1" baseline="0" dirty="0" smtClean="0"/>
              <a:t> over </a:t>
            </a:r>
            <a:r>
              <a:rPr lang="en-US" baseline="0" dirty="0" smtClean="0"/>
              <a:t>to Heidi who will be presenting the analytical Section</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29</a:t>
            </a:fld>
            <a:endParaRPr lang="en-US" dirty="0"/>
          </a:p>
        </p:txBody>
      </p:sp>
    </p:spTree>
    <p:extLst>
      <p:ext uri="{BB962C8B-B14F-4D97-AF65-F5344CB8AC3E}">
        <p14:creationId xmlns:p14="http://schemas.microsoft.com/office/powerpoint/2010/main" val="190285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Before we begin our presentation topic …. we  would like to acknowledge the following –</a:t>
            </a:r>
          </a:p>
          <a:p>
            <a:pPr lvl="1"/>
            <a:r>
              <a:rPr lang="en-US" dirty="0" smtClean="0">
                <a:cs typeface="Arial" charset="0"/>
              </a:rPr>
              <a:t>NIH/DAIDS -Daniella Livnat and Mike Ussery</a:t>
            </a:r>
          </a:p>
          <a:p>
            <a:pPr lvl="1">
              <a:buFont typeface="Wingdings 2" pitchFamily="18" charset="2"/>
              <a:buNone/>
            </a:pPr>
            <a:r>
              <a:rPr lang="en-US" dirty="0" smtClean="0">
                <a:cs typeface="Arial" charset="0"/>
              </a:rPr>
              <a:t>	</a:t>
            </a:r>
            <a:r>
              <a:rPr lang="en-US" sz="2000" dirty="0" smtClean="0"/>
              <a:t>Contract No. HHSN266200500001C </a:t>
            </a:r>
            <a:endParaRPr lang="en-US" sz="2000" dirty="0" smtClean="0">
              <a:cs typeface="Arial" charset="0"/>
            </a:endParaRPr>
          </a:p>
          <a:p>
            <a:pPr lvl="1"/>
            <a:r>
              <a:rPr lang="en-US" dirty="0" smtClean="0">
                <a:cs typeface="Arial" charset="0"/>
              </a:rPr>
              <a:t>IMPAACT Network</a:t>
            </a:r>
          </a:p>
          <a:p>
            <a:pPr lvl="1"/>
            <a:r>
              <a:rPr lang="en-US" dirty="0" smtClean="0">
                <a:cs typeface="Arial" charset="0"/>
              </a:rPr>
              <a:t>Johns Hopkins University</a:t>
            </a:r>
          </a:p>
          <a:p>
            <a:pPr lvl="2"/>
            <a:r>
              <a:rPr lang="en-US" sz="2400" dirty="0" smtClean="0">
                <a:cs typeface="Arial" charset="0"/>
              </a:rPr>
              <a:t>Dr. Robert Miller - Principal Investigator </a:t>
            </a:r>
          </a:p>
          <a:p>
            <a:pPr lvl="2"/>
            <a:r>
              <a:rPr lang="en-US" sz="2400" dirty="0" smtClean="0">
                <a:cs typeface="Arial" charset="0"/>
              </a:rPr>
              <a:t>Barbara Parsons  - Operations Manager</a:t>
            </a:r>
          </a:p>
          <a:p>
            <a:pPr lvl="2"/>
            <a:r>
              <a:rPr lang="en-US" sz="2400" dirty="0" smtClean="0">
                <a:cs typeface="Arial" charset="0"/>
              </a:rPr>
              <a:t>Kurt Michael - Project Manager</a:t>
            </a:r>
          </a:p>
          <a:p>
            <a:pPr lvl="2"/>
            <a:r>
              <a:rPr lang="en-US" sz="2400" dirty="0" smtClean="0">
                <a:cs typeface="Arial" charset="0"/>
              </a:rPr>
              <a:t>SMILE Staff</a:t>
            </a:r>
          </a:p>
          <a:p>
            <a:pPr>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8EE38-3908-4465-9229-E7DAC2DE9B2A}"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30</a:t>
            </a:fld>
            <a:endParaRPr lang="en-US" dirty="0"/>
          </a:p>
        </p:txBody>
      </p:sp>
    </p:spTree>
    <p:extLst>
      <p:ext uri="{BB962C8B-B14F-4D97-AF65-F5344CB8AC3E}">
        <p14:creationId xmlns:p14="http://schemas.microsoft.com/office/powerpoint/2010/main" val="2237988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Omar.</a:t>
            </a:r>
          </a:p>
          <a:p>
            <a:endParaRPr lang="en-US" dirty="0" smtClean="0"/>
          </a:p>
          <a:p>
            <a:r>
              <a:rPr lang="en-US" dirty="0" smtClean="0"/>
              <a:t>As Omar said I will be going over the analytical process.</a:t>
            </a:r>
            <a:r>
              <a:rPr lang="en-US" baseline="0" dirty="0" smtClean="0"/>
              <a:t>  Whether you are doing an investigation for EQA or patients the areas you should investigate are basically the same. It is the actual testing of the sample.</a:t>
            </a:r>
            <a:endParaRPr lang="en-US" dirty="0" smtClean="0"/>
          </a:p>
          <a:p>
            <a:endParaRPr lang="en-US" dirty="0" smtClean="0"/>
          </a:p>
          <a:p>
            <a:r>
              <a:rPr lang="en-US" dirty="0" smtClean="0"/>
              <a:t>Testing</a:t>
            </a:r>
            <a:r>
              <a:rPr lang="en-US" baseline="0" dirty="0" smtClean="0"/>
              <a:t> usually fall into three categories and they can be - </a:t>
            </a:r>
            <a:endParaRPr lang="en-US" dirty="0" smtClean="0"/>
          </a:p>
          <a:p>
            <a:endParaRPr lang="en-US" baseline="0" dirty="0" smtClean="0"/>
          </a:p>
          <a:p>
            <a:r>
              <a:rPr lang="en-US" baseline="0" dirty="0" smtClean="0"/>
              <a:t>Quantitative – numerical results</a:t>
            </a:r>
          </a:p>
          <a:p>
            <a:r>
              <a:rPr lang="en-US" baseline="0" dirty="0" smtClean="0"/>
              <a:t>Qualitative – Pos/neg results</a:t>
            </a:r>
          </a:p>
          <a:p>
            <a:r>
              <a:rPr lang="en-US" baseline="0" dirty="0" smtClean="0"/>
              <a:t>Microbiology which includes bacteriology, mycology, Mycobacteriology and parasitology – identification of organism, susceptibility testing</a:t>
            </a:r>
          </a:p>
          <a:p>
            <a:endParaRPr lang="en-US" baseline="0" dirty="0" smtClean="0"/>
          </a:p>
          <a:p>
            <a:r>
              <a:rPr lang="en-US" baseline="0" dirty="0" smtClean="0"/>
              <a:t>So starting with the General investigation form we will go through questions you should be asking when you have unacceptable results.</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31</a:t>
            </a:fld>
            <a:endParaRPr lang="en-US" dirty="0"/>
          </a:p>
        </p:txBody>
      </p:sp>
    </p:spTree>
    <p:extLst>
      <p:ext uri="{BB962C8B-B14F-4D97-AF65-F5344CB8AC3E}">
        <p14:creationId xmlns:p14="http://schemas.microsoft.com/office/powerpoint/2010/main" val="3014542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We start </a:t>
            </a:r>
            <a:r>
              <a:rPr lang="en-US" baseline="0" dirty="0" smtClean="0"/>
              <a:t>with </a:t>
            </a:r>
            <a:r>
              <a:rPr lang="en-US" dirty="0" smtClean="0"/>
              <a:t>Quantitative</a:t>
            </a:r>
            <a:r>
              <a:rPr lang="en-US" baseline="0" dirty="0" smtClean="0"/>
              <a:t> testing  question first</a:t>
            </a:r>
          </a:p>
          <a:p>
            <a:pPr marL="173079" indent="-173079" defTabSz="923087">
              <a:buFont typeface="Arial" pitchFamily="34" charset="0"/>
              <a:buChar char="•"/>
              <a:defRPr/>
            </a:pPr>
            <a:r>
              <a:rPr lang="en-US" baseline="0" dirty="0" smtClean="0"/>
              <a:t>EQA History-  </a:t>
            </a:r>
          </a:p>
          <a:p>
            <a:pPr marL="173079" indent="-173079" defTabSz="923087">
              <a:buFont typeface="Arial" pitchFamily="34" charset="0"/>
              <a:buChar char="•"/>
              <a:defRPr/>
            </a:pPr>
            <a:r>
              <a:rPr lang="en-US" baseline="0" dirty="0" smtClean="0"/>
              <a:t>Read question</a:t>
            </a:r>
          </a:p>
          <a:p>
            <a:pPr marL="630279" lvl="1" indent="-173079" defTabSz="923087">
              <a:buFont typeface="Arial" pitchFamily="34" charset="0"/>
              <a:buChar char="•"/>
              <a:defRPr/>
            </a:pPr>
            <a:r>
              <a:rPr lang="en-US" baseline="0" dirty="0" smtClean="0"/>
              <a:t>When we look at EQA results the terms bias, shifts or trends have slightly different mean than when looking  at QC charts</a:t>
            </a:r>
          </a:p>
          <a:p>
            <a:pPr marL="457200" lvl="1" indent="0" defTabSz="923087">
              <a:buFont typeface="Arial" pitchFamily="34" charset="0"/>
              <a:buNone/>
              <a:defRPr/>
            </a:pPr>
            <a:r>
              <a:rPr lang="en-US" baseline="0" dirty="0" smtClean="0"/>
              <a:t>SDI values are used which are calculated by taking the result minus the mean and dividing it by the SD for that answer. So for</a:t>
            </a:r>
          </a:p>
          <a:p>
            <a:pPr marL="1085850" lvl="2" indent="-171450">
              <a:buFont typeface="Arial" pitchFamily="34" charset="0"/>
              <a:buChar char="•"/>
            </a:pPr>
            <a:r>
              <a:rPr lang="en-US" baseline="0" dirty="0" smtClean="0"/>
              <a:t>a bias  is </a:t>
            </a:r>
            <a:r>
              <a:rPr lang="en-US" sz="1200" kern="1200" dirty="0" smtClean="0">
                <a:solidFill>
                  <a:schemeClr val="tx1"/>
                </a:solidFill>
                <a:effectLst/>
                <a:latin typeface="+mn-lt"/>
                <a:ea typeface="+mn-ea"/>
                <a:cs typeface="+mn-cs"/>
              </a:rPr>
              <a:t>indicated when two or more specimen’s SDI in a single EQA event are </a:t>
            </a:r>
            <a:r>
              <a:rPr lang="en-US" sz="1200" u="sng" kern="1200" dirty="0" smtClean="0">
                <a:solidFill>
                  <a:schemeClr val="tx1"/>
                </a:solidFill>
                <a:effectLst/>
                <a:latin typeface="+mn-lt"/>
                <a:ea typeface="+mn-ea"/>
                <a:cs typeface="+mn-cs"/>
              </a:rPr>
              <a:t>&gt;</a:t>
            </a:r>
            <a:r>
              <a:rPr lang="en-US" sz="1200" kern="1200" dirty="0" smtClean="0">
                <a:solidFill>
                  <a:schemeClr val="tx1"/>
                </a:solidFill>
                <a:effectLst/>
                <a:latin typeface="+mn-lt"/>
                <a:ea typeface="+mn-ea"/>
                <a:cs typeface="+mn-cs"/>
              </a:rPr>
              <a:t> ± 2.0</a:t>
            </a:r>
            <a:r>
              <a:rPr lang="en-US" sz="1200" kern="1200" baseline="0" dirty="0" smtClean="0">
                <a:solidFill>
                  <a:schemeClr val="tx1"/>
                </a:solidFill>
                <a:effectLst/>
                <a:latin typeface="+mn-lt"/>
                <a:ea typeface="+mn-ea"/>
                <a:cs typeface="+mn-cs"/>
              </a:rPr>
              <a:t> as seen with this ex. </a:t>
            </a:r>
            <a:endParaRPr lang="en-US" dirty="0"/>
          </a:p>
          <a:p>
            <a:pPr marL="1543050" lvl="3" indent="-171450">
              <a:buFont typeface="Arial" pitchFamily="34" charset="0"/>
              <a:buChar char="•"/>
            </a:pPr>
            <a:r>
              <a:rPr lang="en-US" kern="1200" dirty="0" smtClean="0">
                <a:solidFill>
                  <a:schemeClr val="tx1"/>
                </a:solidFill>
                <a:effectLst/>
                <a:latin typeface="+mn-lt"/>
                <a:ea typeface="+mn-ea"/>
                <a:cs typeface="+mn-cs"/>
              </a:rPr>
              <a:t>This could indicate that your instrument may need adjustment of the calibration or laser.</a:t>
            </a:r>
          </a:p>
          <a:p>
            <a:pPr marL="1087479" lvl="2" indent="-173079" defTabSz="923087">
              <a:buFont typeface="Arial" pitchFamily="34" charset="0"/>
              <a:buChar char="•"/>
              <a:defRPr/>
            </a:pPr>
            <a:r>
              <a:rPr lang="en-US" baseline="0" dirty="0" smtClean="0"/>
              <a:t>A shift </a:t>
            </a:r>
            <a:r>
              <a:rPr lang="en-US" sz="1200" kern="1200" dirty="0" smtClean="0">
                <a:solidFill>
                  <a:schemeClr val="tx1"/>
                </a:solidFill>
                <a:effectLst/>
                <a:latin typeface="+mn-lt"/>
                <a:ea typeface="+mn-ea"/>
                <a:cs typeface="+mn-cs"/>
              </a:rPr>
              <a:t>is indicated when all the specimens in a EQA event are at least 1 SDI on the opposite side of the mean from the previous event</a:t>
            </a:r>
            <a:r>
              <a:rPr lang="en-US" sz="1200" kern="1200" baseline="0" dirty="0" smtClean="0">
                <a:solidFill>
                  <a:schemeClr val="tx1"/>
                </a:solidFill>
                <a:effectLst/>
                <a:latin typeface="+mn-lt"/>
                <a:ea typeface="+mn-ea"/>
                <a:cs typeface="+mn-cs"/>
              </a:rPr>
              <a:t> as seen here with this ex</a:t>
            </a:r>
          </a:p>
          <a:p>
            <a:pPr marL="1544679" lvl="3" indent="-173079" defTabSz="923087">
              <a:buFont typeface="Arial" pitchFamily="34" charset="0"/>
              <a:buChar char="•"/>
              <a:defRPr/>
            </a:pPr>
            <a:r>
              <a:rPr lang="en-US" dirty="0" smtClean="0"/>
              <a:t>May be seen if you had service – parts changed or adjustments made.</a:t>
            </a:r>
            <a:endParaRPr lang="en-US" baseline="0" dirty="0" smtClean="0"/>
          </a:p>
          <a:p>
            <a:pPr marL="1087479" lvl="2" indent="-173079" defTabSz="923087">
              <a:buFont typeface="Arial" pitchFamily="34" charset="0"/>
              <a:buChar char="•"/>
              <a:defRPr/>
            </a:pPr>
            <a:r>
              <a:rPr lang="en-US" baseline="0" dirty="0" smtClean="0"/>
              <a:t>trend </a:t>
            </a:r>
            <a:r>
              <a:rPr lang="en-US" sz="1200" kern="1200" dirty="0" smtClean="0">
                <a:solidFill>
                  <a:schemeClr val="tx1"/>
                </a:solidFill>
                <a:effectLst/>
                <a:latin typeface="+mn-lt"/>
                <a:ea typeface="+mn-ea"/>
                <a:cs typeface="+mn-cs"/>
              </a:rPr>
              <a:t>is indicated when the SDIs increase progressively in one direction for three consecutive EQA events</a:t>
            </a:r>
            <a:r>
              <a:rPr lang="en-US" sz="1200" kern="1200" baseline="0" dirty="0" smtClean="0">
                <a:solidFill>
                  <a:schemeClr val="tx1"/>
                </a:solidFill>
                <a:effectLst/>
                <a:latin typeface="+mn-lt"/>
                <a:ea typeface="+mn-ea"/>
                <a:cs typeface="+mn-cs"/>
              </a:rPr>
              <a:t> away from the mean. If the decrease toward the mean this is a good thing</a:t>
            </a:r>
          </a:p>
          <a:p>
            <a:pPr marL="1544679" lvl="3" indent="-173079" defTabSz="923087">
              <a:buFont typeface="Arial" pitchFamily="34" charset="0"/>
              <a:buChar char="•"/>
              <a:defRPr/>
            </a:pPr>
            <a:r>
              <a:rPr lang="en-US" dirty="0" smtClean="0"/>
              <a:t>Could indicate a part such as a lamp wearing out, may need replaced.</a:t>
            </a:r>
            <a:endParaRPr lang="en-US" baseline="0" dirty="0" smtClean="0"/>
          </a:p>
          <a:p>
            <a:pPr marL="914400" lvl="2" indent="0" defTabSz="923087">
              <a:buFont typeface="Arial"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32</a:t>
            </a:fld>
            <a:endParaRPr lang="en-US" dirty="0"/>
          </a:p>
        </p:txBody>
      </p:sp>
    </p:spTree>
    <p:extLst>
      <p:ext uri="{BB962C8B-B14F-4D97-AF65-F5344CB8AC3E}">
        <p14:creationId xmlns:p14="http://schemas.microsoft.com/office/powerpoint/2010/main" val="193143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Accutest charts look</a:t>
            </a:r>
            <a:r>
              <a:rPr lang="en-US" baseline="0" dirty="0" smtClean="0"/>
              <a:t> different from the CAP charts. The are turned onto their side and the points are either above or below the mean.</a:t>
            </a:r>
          </a:p>
          <a:p>
            <a:r>
              <a:rPr lang="en-US" dirty="0"/>
              <a:t>Any of these should be noted and investigated into the cause</a:t>
            </a:r>
          </a:p>
        </p:txBody>
      </p:sp>
      <p:sp>
        <p:nvSpPr>
          <p:cNvPr id="4" name="Slide Number Placeholder 3"/>
          <p:cNvSpPr>
            <a:spLocks noGrp="1"/>
          </p:cNvSpPr>
          <p:nvPr>
            <p:ph type="sldNum" sz="quarter" idx="10"/>
          </p:nvPr>
        </p:nvSpPr>
        <p:spPr/>
        <p:txBody>
          <a:bodyPr/>
          <a:lstStyle/>
          <a:p>
            <a:fld id="{B581C70F-0E20-4D24-9772-13D5E0DC95B4}" type="slidenum">
              <a:rPr lang="en-US" smtClean="0"/>
              <a:t>33</a:t>
            </a:fld>
            <a:endParaRPr lang="en-US" dirty="0"/>
          </a:p>
        </p:txBody>
      </p:sp>
    </p:spTree>
    <p:extLst>
      <p:ext uri="{BB962C8B-B14F-4D97-AF65-F5344CB8AC3E}">
        <p14:creationId xmlns:p14="http://schemas.microsoft.com/office/powerpoint/2010/main" val="99766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9" indent="-173079" defTabSz="923087">
              <a:buFont typeface="Arial" pitchFamily="34" charset="0"/>
              <a:buChar char="•"/>
              <a:defRPr/>
            </a:pPr>
            <a:r>
              <a:rPr lang="en-US" baseline="0" dirty="0" smtClean="0"/>
              <a:t>Which leads to our next Question which ask read</a:t>
            </a:r>
          </a:p>
          <a:p>
            <a:pPr marL="173079" indent="-173079" defTabSz="923087">
              <a:buFont typeface="Arial" pitchFamily="34" charset="0"/>
              <a:buChar char="•"/>
              <a:defRPr/>
            </a:pPr>
            <a:r>
              <a:rPr lang="en-US" baseline="0" dirty="0" smtClean="0"/>
              <a:t>check the instrument log for any Instrument problems such as changed parts, adjustments </a:t>
            </a:r>
          </a:p>
          <a:p>
            <a:pPr marL="173079" indent="-173079" defTabSz="923087">
              <a:buFont typeface="Arial" pitchFamily="34" charset="0"/>
              <a:buChar char="•"/>
              <a:defRPr/>
            </a:pPr>
            <a:r>
              <a:rPr lang="en-US" baseline="0" dirty="0" smtClean="0"/>
              <a:t>Here is an example from an investigation that had instrument problems</a:t>
            </a:r>
          </a:p>
          <a:p>
            <a:pPr marL="173079" indent="-173079" defTabSz="923087">
              <a:buFont typeface="Arial" pitchFamily="34" charset="0"/>
              <a:buChar char="•"/>
              <a:defRPr/>
            </a:pPr>
            <a:r>
              <a:rPr lang="en-US" dirty="0" smtClean="0"/>
              <a:t>About a month after the EQA event the site noticed some trends and bias on the QC and high differential results. Service was halted and service called. A new laser was installed. When they got their EQA results they had 40% on their monocytes %. They retested the samples and all results were in the acceptable range. Most like cause of the unacceptable results was the bad laser at the time of the eqa event.</a:t>
            </a:r>
            <a:endParaRPr lang="en-US" baseline="0" dirty="0" smtClean="0"/>
          </a:p>
          <a:p>
            <a:pPr defTabSz="923087">
              <a:defRPr/>
            </a:pP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34</a:t>
            </a:fld>
            <a:endParaRPr lang="en-US" dirty="0"/>
          </a:p>
        </p:txBody>
      </p:sp>
    </p:spTree>
    <p:extLst>
      <p:ext uri="{BB962C8B-B14F-4D97-AF65-F5344CB8AC3E}">
        <p14:creationId xmlns:p14="http://schemas.microsoft.com/office/powerpoint/2010/main" val="193143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9" indent="-173079" defTabSz="923087">
              <a:buFont typeface="Arial" pitchFamily="34" charset="0"/>
              <a:buChar char="•"/>
              <a:defRPr/>
            </a:pPr>
            <a:r>
              <a:rPr lang="en-US" baseline="0" dirty="0" smtClean="0"/>
              <a:t>Next check the Calibration History</a:t>
            </a:r>
          </a:p>
          <a:p>
            <a:pPr marL="173079" indent="-173079" defTabSz="923087">
              <a:buFont typeface="Arial" pitchFamily="34" charset="0"/>
              <a:buChar char="•"/>
              <a:defRPr/>
            </a:pPr>
            <a:r>
              <a:rPr lang="en-US" baseline="0" dirty="0" smtClean="0"/>
              <a:t>Read question</a:t>
            </a:r>
          </a:p>
          <a:p>
            <a:pPr marL="173079" indent="-173079" defTabSz="923087">
              <a:buFont typeface="Arial" pitchFamily="34" charset="0"/>
              <a:buChar char="•"/>
              <a:defRPr/>
            </a:pPr>
            <a:r>
              <a:rPr lang="en-US" baseline="0" dirty="0" smtClean="0"/>
              <a:t>Check expiration dates – used within expiration dates</a:t>
            </a:r>
          </a:p>
          <a:p>
            <a:pPr marL="173079" indent="-173079" defTabSz="923087">
              <a:buFont typeface="Arial" pitchFamily="34" charset="0"/>
              <a:buChar char="•"/>
              <a:defRPr/>
            </a:pPr>
            <a:r>
              <a:rPr lang="en-US" baseline="0" dirty="0" smtClean="0"/>
              <a:t>Check calibration factors make sure entered correctly </a:t>
            </a:r>
          </a:p>
          <a:p>
            <a:pPr marL="173079" indent="-173079" defTabSz="923087">
              <a:buFont typeface="Arial" pitchFamily="34" charset="0"/>
              <a:buChar char="•"/>
              <a:defRPr/>
            </a:pPr>
            <a:r>
              <a:rPr lang="en-US" baseline="0" dirty="0" smtClean="0"/>
              <a:t>Check the calibrator OD/values- compare to previous calibrations should be similar. If you have acceptability criteria for data points make sure they were in</a:t>
            </a:r>
          </a:p>
          <a:p>
            <a:pPr marL="173079" indent="-173079" defTabSz="923087">
              <a:buFont typeface="Arial" pitchFamily="34" charset="0"/>
              <a:buChar char="•"/>
              <a:defRPr/>
            </a:pPr>
            <a:r>
              <a:rPr lang="en-US" baseline="0" dirty="0" smtClean="0"/>
              <a:t>All of these could influence your results</a:t>
            </a:r>
          </a:p>
          <a:p>
            <a:pPr defTabSz="923087">
              <a:defRPr/>
            </a:pPr>
            <a:r>
              <a:rPr lang="en-US" baseline="0" dirty="0" smtClean="0"/>
              <a:t>Here is an example from an investigation  on a chemistry</a:t>
            </a:r>
            <a:r>
              <a:rPr lang="en-US" dirty="0" smtClean="0"/>
              <a:t> linearity.</a:t>
            </a:r>
          </a:p>
          <a:p>
            <a:pPr defTabSz="923087">
              <a:defRPr/>
            </a:pPr>
            <a:r>
              <a:rPr lang="en-US" baseline="0" dirty="0" smtClean="0"/>
              <a:t>One</a:t>
            </a:r>
            <a:r>
              <a:rPr lang="en-US" dirty="0" smtClean="0"/>
              <a:t> of the upper points was outside the allowable limit. When they checked ther calibration documentation they say that one of the upper factors point was incorrectly entered. Since the first linearity a new calibration had been performed and an new linearity was evaluated. This analyte was linear in the full range now so most likely cause was the incorrect factor point.</a:t>
            </a: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35</a:t>
            </a:fld>
            <a:endParaRPr lang="en-US" dirty="0"/>
          </a:p>
        </p:txBody>
      </p:sp>
    </p:spTree>
    <p:extLst>
      <p:ext uri="{BB962C8B-B14F-4D97-AF65-F5344CB8AC3E}">
        <p14:creationId xmlns:p14="http://schemas.microsoft.com/office/powerpoint/2010/main" val="193143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9" indent="-173079" defTabSz="923087">
              <a:buFont typeface="Arial" pitchFamily="34" charset="0"/>
              <a:buChar char="•"/>
              <a:defRPr/>
            </a:pPr>
            <a:r>
              <a:rPr lang="en-US" baseline="0" dirty="0" smtClean="0"/>
              <a:t>The next  questions pertain to the QC and what it was doing around the time of the unacceptable result which may help point out a problem.</a:t>
            </a:r>
          </a:p>
          <a:p>
            <a:pPr marL="173079" marR="0" lvl="0" indent="-173079" algn="l" defTabSz="923087"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First question ask how you have established your QC mean and ranges - either lab established or manufacturer’s. </a:t>
            </a:r>
          </a:p>
          <a:p>
            <a:pPr marL="630279" marR="0" lvl="1" indent="-173079" algn="l" defTabSz="923087"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This could indicate whether your mean and range are appropriate for your instrument.</a:t>
            </a:r>
          </a:p>
          <a:p>
            <a:pPr marL="457200" marR="0" lvl="1" indent="0" algn="l" defTabSz="923087"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3079" marR="0" lvl="0" indent="-173079" algn="l" defTabSz="923087"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Next question ask if you all levels of your QC are within acceptable range. Check your QC charts at the time of the testing to make sure all were within acceptable criteria. </a:t>
            </a:r>
          </a:p>
          <a:p>
            <a:pPr marL="173079" marR="0" lvl="0" indent="-173079" algn="l" defTabSz="923087"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173079" marR="0" lvl="0" indent="-173079" algn="l" defTabSz="923087"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For Qualitative testing you want to make sure that QC was run and that the appropriate results were recorded. </a:t>
            </a:r>
          </a:p>
          <a:p>
            <a:pPr marL="0" marR="0" lvl="0" indent="0" algn="l" defTabSz="923087"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173079" marR="0" lvl="0" indent="-173079" algn="l" defTabSz="923087"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Next question ask if you use Westgard QC rules and which ones you use. Does everyone know what I mean by Westgard rules? It is a </a:t>
            </a:r>
            <a:r>
              <a:rPr lang="en-US" sz="1200" kern="1200" dirty="0" smtClean="0">
                <a:solidFill>
                  <a:schemeClr val="tx1"/>
                </a:solidFill>
                <a:effectLst/>
                <a:latin typeface="+mn-lt"/>
                <a:ea typeface="+mn-ea"/>
                <a:cs typeface="+mn-cs"/>
              </a:rPr>
              <a:t>multi-rule QC system that 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combination of decision criteria or control rules to decide whether an analytical run is in-control or out-of-control</a:t>
            </a:r>
            <a:r>
              <a:rPr lang="en-US" sz="1200" kern="1200" baseline="0" dirty="0" smtClean="0">
                <a:solidFill>
                  <a:schemeClr val="tx1"/>
                </a:solidFill>
                <a:effectLst/>
                <a:latin typeface="+mn-lt"/>
                <a:ea typeface="+mn-ea"/>
                <a:cs typeface="+mn-cs"/>
              </a:rPr>
              <a:t>. If you want to learn more about these rules check out our Resource section of our website.</a:t>
            </a:r>
          </a:p>
          <a:p>
            <a:pPr marR="0" lvl="0" algn="l" defTabSz="923087" rtl="0" eaLnBrk="1" fontAlgn="auto" latinLnBrk="0" hangingPunct="1">
              <a:lnSpc>
                <a:spcPct val="100000"/>
              </a:lnSpc>
              <a:spcBef>
                <a:spcPts val="0"/>
              </a:spcBef>
              <a:spcAft>
                <a:spcPts val="0"/>
              </a:spcAft>
              <a:buClrTx/>
              <a:buSzTx/>
              <a:tabLst/>
              <a:defRPr/>
            </a:pPr>
            <a:r>
              <a:rPr lang="en-US" sz="1200" kern="1200" baseline="0" dirty="0" smtClean="0">
                <a:solidFill>
                  <a:schemeClr val="tx1"/>
                </a:solidFill>
                <a:effectLst/>
                <a:latin typeface="+mn-lt"/>
                <a:ea typeface="+mn-ea"/>
                <a:cs typeface="+mn-cs"/>
              </a:rPr>
              <a:t> Note any out of control rules during the time the unacceptable results was run</a:t>
            </a: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36</a:t>
            </a:fld>
            <a:endParaRPr lang="en-US" dirty="0"/>
          </a:p>
        </p:txBody>
      </p:sp>
    </p:spTree>
    <p:extLst>
      <p:ext uri="{BB962C8B-B14F-4D97-AF65-F5344CB8AC3E}">
        <p14:creationId xmlns:p14="http://schemas.microsoft.com/office/powerpoint/2010/main" val="193143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question  7 ask about your QC charts </a:t>
            </a:r>
          </a:p>
          <a:p>
            <a:pPr marL="630279" marR="0" lvl="1" indent="-173079" algn="l" defTabSz="923087"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Ideally you should have points on either side of your mean but sometimes you may have bias, trends or shifts Here is an example of a QC chart that show all three possibilities</a:t>
            </a:r>
          </a:p>
          <a:p>
            <a:pPr marL="1087479" lvl="2" indent="-173079" defTabSz="923087">
              <a:buFont typeface="Arial" pitchFamily="34" charset="0"/>
              <a:buChar char="•"/>
              <a:defRPr/>
            </a:pPr>
            <a:r>
              <a:rPr lang="en-US" baseline="0" dirty="0" smtClean="0"/>
              <a:t>First - Bias where QC points run on one side of the mean this could indicate you need to adjust your mean especially if you are using manufacturer’s mean and ranges. </a:t>
            </a:r>
          </a:p>
          <a:p>
            <a:pPr marL="1087479" lvl="2" indent="-173079" defTabSz="923087">
              <a:buFont typeface="Arial" pitchFamily="34" charset="0"/>
              <a:buChar char="•"/>
              <a:defRPr/>
            </a:pPr>
            <a:r>
              <a:rPr lang="en-US" baseline="0" dirty="0" smtClean="0"/>
              <a:t>Shifts – where QC points moves abruptly to the opposite side of the mean and stays there.</a:t>
            </a:r>
            <a:r>
              <a:rPr lang="en-US" dirty="0" smtClean="0"/>
              <a:t> This could happen where you have opened up a new vial and it differs significantly from the last vial, or may be a problem with your instrument</a:t>
            </a:r>
            <a:endParaRPr lang="en-US" baseline="0" dirty="0" smtClean="0"/>
          </a:p>
          <a:p>
            <a:pPr marL="1087479" lvl="2" indent="-173079" defTabSz="923087">
              <a:buFont typeface="Arial" pitchFamily="34" charset="0"/>
              <a:buChar char="•"/>
              <a:defRPr/>
            </a:pPr>
            <a:r>
              <a:rPr lang="en-US" baseline="0" dirty="0" smtClean="0"/>
              <a:t>trend – where the QC moves either in a upward or downward steady direction  </a:t>
            </a:r>
            <a:r>
              <a:rPr lang="en-US" dirty="0" smtClean="0"/>
              <a:t>could occur with a lamp wearing out.</a:t>
            </a:r>
          </a:p>
          <a:p>
            <a:pPr lvl="1" defTabSz="923087">
              <a:defRPr/>
            </a:pPr>
            <a:r>
              <a:rPr lang="en-US" baseline="0" dirty="0" smtClean="0"/>
              <a:t>All</a:t>
            </a:r>
            <a:r>
              <a:rPr lang="en-US" dirty="0" smtClean="0"/>
              <a:t> should be noted and investigated for the cause.</a:t>
            </a:r>
            <a:endParaRPr lang="en-US" baseline="0" dirty="0" smtClean="0"/>
          </a:p>
          <a:p>
            <a:pPr marL="914400" lvl="2" indent="0" defTabSz="923087">
              <a:buFont typeface="Arial" pitchFamily="34" charset="0"/>
              <a:buNone/>
              <a:defRPr/>
            </a:pPr>
            <a:endParaRPr lang="en-US" baseline="0" dirty="0" smtClean="0"/>
          </a:p>
          <a:p>
            <a:pPr marL="173079" lvl="0" indent="-173079" defTabSz="923087">
              <a:buFont typeface="Arial" pitchFamily="34" charset="0"/>
              <a:buChar char="•"/>
              <a:defRPr/>
            </a:pPr>
            <a:r>
              <a:rPr lang="en-US" baseline="0" dirty="0" smtClean="0"/>
              <a:t>The last question for your QC ask if you monitor your instrument precision by monitoring CV – Coefficient of Variation</a:t>
            </a:r>
          </a:p>
          <a:p>
            <a:pPr marL="1087479" lvl="2" indent="-173079" defTabSz="923087">
              <a:buFont typeface="Arial" pitchFamily="34" charset="0"/>
              <a:buChar char="•"/>
              <a:defRPr/>
            </a:pPr>
            <a:r>
              <a:rPr lang="en-US" baseline="0" dirty="0" smtClean="0"/>
              <a:t>If it was out of acceptable criteria it could indicate a precision problem with your instrument.</a:t>
            </a:r>
          </a:p>
        </p:txBody>
      </p:sp>
      <p:sp>
        <p:nvSpPr>
          <p:cNvPr id="4" name="Slide Number Placeholder 3"/>
          <p:cNvSpPr>
            <a:spLocks noGrp="1"/>
          </p:cNvSpPr>
          <p:nvPr>
            <p:ph type="sldNum" sz="quarter" idx="10"/>
          </p:nvPr>
        </p:nvSpPr>
        <p:spPr/>
        <p:txBody>
          <a:bodyPr/>
          <a:lstStyle/>
          <a:p>
            <a:fld id="{B581C70F-0E20-4D24-9772-13D5E0DC95B4}" type="slidenum">
              <a:rPr lang="en-US" smtClean="0"/>
              <a:t>37</a:t>
            </a:fld>
            <a:endParaRPr lang="en-US" dirty="0"/>
          </a:p>
        </p:txBody>
      </p:sp>
    </p:spTree>
    <p:extLst>
      <p:ext uri="{BB962C8B-B14F-4D97-AF65-F5344CB8AC3E}">
        <p14:creationId xmlns:p14="http://schemas.microsoft.com/office/powerpoint/2010/main" val="193143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9" indent="-173079" defTabSz="923087">
              <a:buFont typeface="Arial" pitchFamily="34" charset="0"/>
              <a:buChar char="•"/>
              <a:defRPr/>
            </a:pPr>
            <a:r>
              <a:rPr lang="en-US" baseline="0" dirty="0" smtClean="0"/>
              <a:t>The last area to check for Quantitate testing is Calculations – read question</a:t>
            </a:r>
          </a:p>
          <a:p>
            <a:pPr marL="630279" lvl="1" indent="-173079" defTabSz="923087">
              <a:buFont typeface="Arial" pitchFamily="34" charset="0"/>
              <a:buChar char="•"/>
              <a:defRPr/>
            </a:pPr>
            <a:r>
              <a:rPr lang="en-US" baseline="0" dirty="0" smtClean="0"/>
              <a:t>A calculation may have been needed for a dilution if the result was outside your analytical measurement range (AMR) –  check to  make sure correct factor was used</a:t>
            </a:r>
          </a:p>
          <a:p>
            <a:pPr marL="630279" lvl="1" indent="-173079" defTabSz="923087">
              <a:buFont typeface="Arial" pitchFamily="34" charset="0"/>
              <a:buChar char="•"/>
              <a:defRPr/>
            </a:pPr>
            <a:r>
              <a:rPr lang="en-US" baseline="0" dirty="0" smtClean="0"/>
              <a:t>Or is may be an analyte that needs a calculation for the result such as LDL Cholesterol, Micro Albumin/Creatinine Ratio check to make sure calculation performed correctly or</a:t>
            </a:r>
          </a:p>
          <a:p>
            <a:pPr marL="630279" lvl="1" indent="-173079" defTabSz="923087">
              <a:buFont typeface="Arial" pitchFamily="34" charset="0"/>
              <a:buChar char="•"/>
              <a:defRPr/>
            </a:pPr>
            <a:r>
              <a:rPr lang="en-US" baseline="0" dirty="0" smtClean="0"/>
              <a:t>Check analytes used for calculation for unacceptable results which could also caused the calculated result to be unacceptable.</a:t>
            </a:r>
          </a:p>
          <a:p>
            <a:pPr marL="457200" lvl="1" indent="0" defTabSz="923087">
              <a:buFont typeface="Arial" pitchFamily="34" charset="0"/>
              <a:buNone/>
              <a:defRPr/>
            </a:pPr>
            <a:endParaRPr lang="en-US" baseline="0" dirty="0" smtClean="0"/>
          </a:p>
          <a:p>
            <a:pPr marL="173079" lvl="0" indent="-173079" defTabSz="923087">
              <a:buFont typeface="Arial" pitchFamily="34" charset="0"/>
              <a:buChar char="•"/>
              <a:defRPr/>
            </a:pPr>
            <a:r>
              <a:rPr lang="en-US" baseline="0" dirty="0" smtClean="0"/>
              <a:t>Now we will switch to the microbiology form and look at the questions under analytical section</a:t>
            </a:r>
          </a:p>
        </p:txBody>
      </p:sp>
      <p:sp>
        <p:nvSpPr>
          <p:cNvPr id="4" name="Slide Number Placeholder 3"/>
          <p:cNvSpPr>
            <a:spLocks noGrp="1"/>
          </p:cNvSpPr>
          <p:nvPr>
            <p:ph type="sldNum" sz="quarter" idx="10"/>
          </p:nvPr>
        </p:nvSpPr>
        <p:spPr/>
        <p:txBody>
          <a:bodyPr/>
          <a:lstStyle/>
          <a:p>
            <a:fld id="{B581C70F-0E20-4D24-9772-13D5E0DC95B4}" type="slidenum">
              <a:rPr lang="en-US" smtClean="0"/>
              <a:t>38</a:t>
            </a:fld>
            <a:endParaRPr lang="en-US" dirty="0"/>
          </a:p>
        </p:txBody>
      </p:sp>
    </p:spTree>
    <p:extLst>
      <p:ext uri="{BB962C8B-B14F-4D97-AF65-F5344CB8AC3E}">
        <p14:creationId xmlns:p14="http://schemas.microsoft.com/office/powerpoint/2010/main" val="193143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3087">
              <a:buFont typeface="Arial" pitchFamily="34" charset="0"/>
              <a:buChar char="•"/>
              <a:defRPr/>
            </a:pPr>
            <a:r>
              <a:rPr lang="en-US" baseline="0" dirty="0" smtClean="0"/>
              <a:t>Question 1 – were they analyzed the same as any routine patient testing? </a:t>
            </a:r>
          </a:p>
          <a:p>
            <a:pPr marL="628650" lvl="1" indent="-171450" defTabSz="923087">
              <a:buFont typeface="Arial" pitchFamily="34" charset="0"/>
              <a:buChar char="•"/>
              <a:defRPr/>
            </a:pPr>
            <a:r>
              <a:rPr lang="en-US" baseline="0" dirty="0" smtClean="0"/>
              <a:t>Check to make sure you handled the testing the same way as your patient</a:t>
            </a:r>
          </a:p>
          <a:p>
            <a:pPr marL="628650" lvl="1" indent="-171450" defTabSz="923087">
              <a:buFont typeface="Arial" pitchFamily="34" charset="0"/>
              <a:buChar char="•"/>
              <a:defRPr/>
            </a:pPr>
            <a:r>
              <a:rPr lang="en-US" baseline="0" dirty="0" smtClean="0"/>
              <a:t>Here is a parasitology survey result from one</a:t>
            </a:r>
            <a:r>
              <a:rPr lang="en-US" dirty="0" smtClean="0"/>
              <a:t> of our sites. These two specimens were photographs. The site did not realize they were of permanent stain – testing not performed at their site. They tried to result them getting unacceptable results. This was their response on the investigation.  So it is important that you analyze samples as you would your patients.</a:t>
            </a:r>
            <a:endParaRPr lang="en-US" baseline="0" dirty="0" smtClean="0"/>
          </a:p>
          <a:p>
            <a:pPr marL="457200" lvl="1" indent="0" defTabSz="923087">
              <a:buFont typeface="Arial" pitchFamily="34" charset="0"/>
              <a:buNone/>
              <a:defRPr/>
            </a:pPr>
            <a:endParaRPr lang="en-US" baseline="0" dirty="0" smtClean="0"/>
          </a:p>
          <a:p>
            <a:pPr marL="171450" indent="-171450" defTabSz="923087">
              <a:buFont typeface="Arial" pitchFamily="34" charset="0"/>
              <a:buChar char="•"/>
              <a:defRPr/>
            </a:pPr>
            <a:r>
              <a:rPr lang="en-US" baseline="0" dirty="0" smtClean="0"/>
              <a:t>Question 2 ask if the Correct Algorithm – Check to make sure all testing was performed for the organism Did it nee supplemental confirmatory testing,</a:t>
            </a:r>
            <a:r>
              <a:rPr lang="en-US" dirty="0" smtClean="0"/>
              <a:t> again was same way as a patient sample.</a:t>
            </a:r>
            <a:endParaRPr lang="en-US" baseline="0" dirty="0" smtClean="0"/>
          </a:p>
          <a:p>
            <a:pPr marL="171450" indent="-171450" defTabSz="923087">
              <a:buFont typeface="Arial" pitchFamily="34" charset="0"/>
              <a:buChar char="•"/>
              <a:defRPr/>
            </a:pPr>
            <a:endParaRPr lang="en-US" baseline="0" dirty="0" smtClean="0"/>
          </a:p>
          <a:p>
            <a:pPr marL="0" indent="0" defTabSz="923087">
              <a:buFont typeface="Arial" pitchFamily="34" charset="0"/>
              <a:buNone/>
              <a:defRPr/>
            </a:pPr>
            <a:endParaRPr lang="en-US" baseline="0" dirty="0" smtClean="0"/>
          </a:p>
          <a:p>
            <a:pPr marL="0" indent="0" defTabSz="923087">
              <a:buFont typeface="Arial" pitchFamily="34" charset="0"/>
              <a:buNone/>
              <a:defRPr/>
            </a:pPr>
            <a:endParaRPr lang="en-US" baseline="0" dirty="0" smtClean="0"/>
          </a:p>
          <a:p>
            <a:pPr marL="171450" indent="-171450" defTabSz="923087">
              <a:buFont typeface="Arial"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9314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SMILE investigation form has been revised to </a:t>
            </a:r>
            <a:r>
              <a:rPr lang="en-US" baseline="0" dirty="0" smtClean="0"/>
              <a:t>follow the typical laboratory workflow. This new format will add structure to the investigative process. In this presentation we will walk you through the investigative process using the form and examples of lab errors found during the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this time I would like to introduce our presenters and our presentation outline: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start off with the Introduction followed by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Omar Dualeh who will discuss the Pre-analytic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Heidi Hanes will discuss the Analytic processes section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Arden Bongco the Post-analytic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Orlinda Maforo will close out the investigation and the presentation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4</a:t>
            </a:fld>
            <a:endParaRPr lang="en-US" dirty="0"/>
          </a:p>
        </p:txBody>
      </p:sp>
    </p:spTree>
    <p:extLst>
      <p:ext uri="{BB962C8B-B14F-4D97-AF65-F5344CB8AC3E}">
        <p14:creationId xmlns:p14="http://schemas.microsoft.com/office/powerpoint/2010/main" val="2712367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3087">
              <a:buFont typeface="Arial" pitchFamily="34" charset="0"/>
              <a:buChar char="•"/>
              <a:defRPr/>
            </a:pPr>
            <a:r>
              <a:rPr lang="en-US" dirty="0"/>
              <a:t>Question 3  were Recommended Practice performed on the testing– These could come from CLSI or ASM guidelines such as appropriate drugs for susceptibility testing. This is an example from one of our sites for a bacterial susceptibility testing. The sample was graded as unacceptable. It was unacceptable because according to CLSI Guideline 100M this antibiotic fall into the Other category. It falls into the inappropriate reporting category for this type of organism and specimen because there are more appropriate drugs in the other categories.</a:t>
            </a:r>
          </a:p>
          <a:p>
            <a:pPr marL="0" indent="0" defTabSz="923087">
              <a:buFont typeface="Arial" pitchFamily="34" charset="0"/>
              <a:buNone/>
              <a:defRPr/>
            </a:pPr>
            <a:endParaRPr lang="en-US" baseline="0" dirty="0" smtClean="0"/>
          </a:p>
          <a:p>
            <a:pPr marL="0" indent="0" defTabSz="923087">
              <a:buFont typeface="Arial" pitchFamily="34" charset="0"/>
              <a:buNone/>
              <a:defRPr/>
            </a:pPr>
            <a:endParaRPr lang="en-US" baseline="0" dirty="0" smtClean="0"/>
          </a:p>
          <a:p>
            <a:pPr marL="171450" indent="-171450" defTabSz="923087">
              <a:buFont typeface="Arial"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93143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3087">
              <a:buFont typeface="Arial" pitchFamily="34" charset="0"/>
              <a:buChar char="•"/>
              <a:defRPr/>
            </a:pPr>
            <a:r>
              <a:rPr lang="en-US" baseline="0" dirty="0" smtClean="0"/>
              <a:t>Question 4  were the organisms identified to the same Level as routine patient testing. This is an</a:t>
            </a:r>
            <a:r>
              <a:rPr lang="en-US" dirty="0" smtClean="0"/>
              <a:t> example of a mycology survey. The site usually reports Candid albicnas or Candid, not albicans. They tried to report to a specie level they usually don’t perform and got an unacceptable results. So report only to the level you do normally for patient testing.</a:t>
            </a:r>
            <a:endParaRPr lang="en-US" baseline="0" dirty="0" smtClean="0"/>
          </a:p>
          <a:p>
            <a:pPr marL="171450" indent="-171450" defTabSz="923087">
              <a:buFont typeface="Arial" pitchFamily="34" charset="0"/>
              <a:buChar char="•"/>
              <a:defRPr/>
            </a:pPr>
            <a:endParaRPr lang="en-US" baseline="0" dirty="0" smtClean="0"/>
          </a:p>
          <a:p>
            <a:pPr marL="171450" indent="-171450" defTabSz="923087">
              <a:buFont typeface="Arial" pitchFamily="34" charset="0"/>
              <a:buChar char="•"/>
              <a:defRPr/>
            </a:pPr>
            <a:r>
              <a:rPr lang="en-US" baseline="0" dirty="0" smtClean="0"/>
              <a:t>Question 5  looks at previous EQA History – Whether you may had similar unacceptable values in previous events this could indicate a problem in your testing/interpretations procedure.</a:t>
            </a:r>
          </a:p>
          <a:p>
            <a:pPr marL="171450" indent="-171450" defTabSz="923087">
              <a:buFont typeface="Arial" pitchFamily="34" charset="0"/>
              <a:buChar char="•"/>
              <a:defRPr/>
            </a:pPr>
            <a:endParaRPr lang="en-US" baseline="0" dirty="0" smtClean="0"/>
          </a:p>
          <a:p>
            <a:pPr marL="171450" indent="-171450" defTabSz="923087">
              <a:buFont typeface="Arial" pitchFamily="34" charset="0"/>
              <a:buChar char="•"/>
              <a:defRPr/>
            </a:pPr>
            <a:r>
              <a:rPr lang="en-US" baseline="0" dirty="0" smtClean="0"/>
              <a:t>Now we will look at the last two questions that are common to all three types of testing</a:t>
            </a:r>
          </a:p>
          <a:p>
            <a:pPr marL="0" indent="0" defTabSz="923087">
              <a:buFont typeface="Arial" pitchFamily="34" charset="0"/>
              <a:buNone/>
              <a:defRPr/>
            </a:pPr>
            <a:endParaRPr lang="en-US" baseline="0" dirty="0" smtClean="0"/>
          </a:p>
          <a:p>
            <a:pPr defTabSz="923087">
              <a:defRPr/>
            </a:pPr>
            <a:endParaRPr lang="en-US" baseline="0"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3143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Did you contact either the instrument or reagent manufacturer to see if there had been any problems</a:t>
            </a:r>
          </a:p>
          <a:p>
            <a:pPr marL="171450" indent="-171450">
              <a:buFont typeface="Arial" pitchFamily="34" charset="0"/>
              <a:buChar char="•"/>
            </a:pPr>
            <a:r>
              <a:rPr lang="en-US" baseline="0" dirty="0" smtClean="0"/>
              <a:t>Product Alerts such as incorrect calibration factor </a:t>
            </a:r>
          </a:p>
          <a:p>
            <a:pPr marL="171450" indent="-171450">
              <a:buFont typeface="Arial" pitchFamily="34" charset="0"/>
              <a:buChar char="•"/>
            </a:pPr>
            <a:r>
              <a:rPr lang="en-US" dirty="0" smtClean="0"/>
              <a:t>Questionable</a:t>
            </a:r>
            <a:r>
              <a:rPr lang="en-US" baseline="0" dirty="0" smtClean="0"/>
              <a:t> lot number problems</a:t>
            </a:r>
          </a:p>
          <a:p>
            <a:pPr marL="171450" indent="-171450">
              <a:buFont typeface="Arial" pitchFamily="34" charset="0"/>
              <a:buChar char="•"/>
            </a:pPr>
            <a:r>
              <a:rPr lang="en-US" baseline="0" dirty="0" smtClean="0"/>
              <a:t>Request service</a:t>
            </a:r>
          </a:p>
          <a:p>
            <a:pPr marL="0" indent="0">
              <a:buFont typeface="Arial" pitchFamily="34" charset="0"/>
              <a:buNone/>
            </a:pPr>
            <a:endParaRPr lang="en-US" baseline="0" dirty="0" smtClean="0"/>
          </a:p>
          <a:p>
            <a:pPr marL="0" indent="0">
              <a:buFont typeface="Arial" pitchFamily="34" charset="0"/>
              <a:buNone/>
            </a:pPr>
            <a:r>
              <a:rPr lang="en-US" baseline="0" dirty="0" smtClean="0"/>
              <a:t>And final question ask if questionable results are reviewed before reporting by either a supervisor/Pathologist. </a:t>
            </a:r>
          </a:p>
          <a:p>
            <a:pPr marL="0" indent="0">
              <a:buFont typeface="Arial" pitchFamily="34" charset="0"/>
              <a:buNone/>
            </a:pPr>
            <a:r>
              <a:rPr lang="en-US" baseline="0" dirty="0" smtClean="0"/>
              <a:t> </a:t>
            </a:r>
          </a:p>
        </p:txBody>
      </p:sp>
      <p:sp>
        <p:nvSpPr>
          <p:cNvPr id="4" name="Slide Number Placeholder 3"/>
          <p:cNvSpPr>
            <a:spLocks noGrp="1"/>
          </p:cNvSpPr>
          <p:nvPr>
            <p:ph type="sldNum" sz="quarter" idx="10"/>
          </p:nvPr>
        </p:nvSpPr>
        <p:spPr/>
        <p:txBody>
          <a:bodyPr/>
          <a:lstStyle/>
          <a:p>
            <a:fld id="{B581C70F-0E20-4D24-9772-13D5E0DC95B4}" type="slidenum">
              <a:rPr lang="en-US" smtClean="0"/>
              <a:t>42</a:t>
            </a:fld>
            <a:endParaRPr lang="en-US" dirty="0"/>
          </a:p>
        </p:txBody>
      </p:sp>
    </p:spTree>
    <p:extLst>
      <p:ext uri="{BB962C8B-B14F-4D97-AF65-F5344CB8AC3E}">
        <p14:creationId xmlns:p14="http://schemas.microsoft.com/office/powerpoint/2010/main" val="193143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as I ride off into the sunset hopefully I have given you something to think about</a:t>
            </a:r>
            <a:r>
              <a:rPr lang="en-US" baseline="0" dirty="0" smtClean="0"/>
              <a:t>.</a:t>
            </a:r>
            <a:endParaRPr lang="en-US" dirty="0" smtClean="0"/>
          </a:p>
          <a:p>
            <a:r>
              <a:rPr lang="en-US" dirty="0" smtClean="0"/>
              <a:t>I</a:t>
            </a:r>
            <a:r>
              <a:rPr lang="en-US" baseline="0" dirty="0" smtClean="0"/>
              <a:t> will now turn it over to Arden that will talk about the Post Analytical process sections </a:t>
            </a:r>
          </a:p>
          <a:p>
            <a:r>
              <a:rPr lang="en-US" baseline="0" dirty="0" smtClean="0"/>
              <a:t>Thanks you</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43</a:t>
            </a:fld>
            <a:endParaRPr lang="en-US" dirty="0"/>
          </a:p>
        </p:txBody>
      </p:sp>
    </p:spTree>
    <p:extLst>
      <p:ext uri="{BB962C8B-B14F-4D97-AF65-F5344CB8AC3E}">
        <p14:creationId xmlns:p14="http://schemas.microsoft.com/office/powerpoint/2010/main" val="152388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906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Thank you, Heidi.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(CLICK)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will now move to the </a:t>
            </a:r>
            <a:r>
              <a:rPr kumimoji="0" lang="en-US" sz="1200" b="0" i="0" u="none" strike="noStrike" kern="1200" cap="none" spc="0" normalizeH="0" baseline="0" noProof="0" dirty="0" smtClean="0">
                <a:ln>
                  <a:noFill/>
                </a:ln>
                <a:solidFill>
                  <a:prstClr val="black"/>
                </a:solidFill>
                <a:effectLst/>
                <a:uLnTx/>
                <a:uFillTx/>
                <a:latin typeface="Arial"/>
                <a:ea typeface="+mn-ea"/>
                <a:cs typeface="Arial"/>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POST-ANALYTICAL phase as this concludes and summarizes all previous observations. Based on SMILE’s experience with various sites’ failed EQA </a:t>
            </a:r>
          </a:p>
          <a:p>
            <a:pPr marL="0" marR="0" lvl="0" indent="0" algn="l" defTabSz="90906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090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challenge involving POST-ANALYTICAL errors,  failures may  be grouped into (3) primary identified areas such as:</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(CLICK)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Result Transcription ( automated, manual, &amp; faxed )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(CLICK)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 Instrument/ reagent/ or method reported or selected on the result form:</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(CLICK)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 Incorrect units / decimal places/ or peer group used:</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(CLICK)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Elements that are ALL  prone to common pitfalls but are easily avoided through </a:t>
            </a:r>
            <a:r>
              <a:rPr kumimoji="0" lang="en-US" sz="1200" b="1" i="0" u="none" strike="noStrike" kern="1200" cap="none" spc="0" normalizeH="0" baseline="0" noProof="0" dirty="0" smtClean="0">
                <a:ln>
                  <a:noFill/>
                </a:ln>
                <a:solidFill>
                  <a:srgbClr val="FF0000"/>
                </a:solidFill>
                <a:effectLst/>
                <a:uLnTx/>
                <a:uFillTx/>
                <a:latin typeface="+mn-lt"/>
                <a:ea typeface="+mn-ea"/>
                <a:cs typeface="+mn-cs"/>
              </a:rPr>
              <a:t>(CLICK)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careful attention to </a:t>
            </a:r>
            <a:r>
              <a:rPr kumimoji="0" lang="en-US" sz="1200" b="1" i="0" u="none" strike="noStrike" kern="1200" cap="none" spc="0" normalizeH="0" baseline="0" noProof="0" dirty="0" smtClean="0">
                <a:ln>
                  <a:noFill/>
                </a:ln>
                <a:solidFill>
                  <a:srgbClr val="FF0000"/>
                </a:solidFill>
                <a:effectLst/>
                <a:uLnTx/>
                <a:uFillTx/>
                <a:latin typeface="+mn-lt"/>
                <a:ea typeface="+mn-ea"/>
                <a:cs typeface="+mn-cs"/>
              </a:rPr>
              <a:t>(CLICK)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D E T A I L 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 will now embark on these mentioned areas as we go through each of the questions presented in the post-analytical section</a:t>
            </a:r>
          </a:p>
          <a:p>
            <a:pPr marL="0" marR="0">
              <a:lnSpc>
                <a:spcPct val="115000"/>
              </a:lnSpc>
              <a:spcBef>
                <a:spcPts val="0"/>
              </a:spcBef>
              <a:spcAft>
                <a:spcPts val="0"/>
              </a:spcAft>
            </a:pPr>
            <a:r>
              <a:rPr lang="en-US" sz="2000" b="1" kern="1200" dirty="0" smtClean="0">
                <a:solidFill>
                  <a:srgbClr val="000000"/>
                </a:solidFill>
                <a:effectLst/>
                <a:latin typeface="+mn-lt"/>
                <a:ea typeface="+mn-ea"/>
                <a:cs typeface="+mn-cs"/>
              </a:rPr>
              <a:t>#44</a:t>
            </a:r>
            <a:r>
              <a:rPr lang="en-US" sz="18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Thank you, Heidi.  We will now move to the POST-ANALYTICAL phase as this concludes and summarizes all previous </a:t>
            </a:r>
            <a:r>
              <a:rPr lang="en-US" sz="1200" kern="1200" dirty="0" smtClean="0">
                <a:solidFill>
                  <a:srgbClr val="000000"/>
                </a:solidFill>
                <a:effectLst/>
                <a:highlight>
                  <a:srgbClr val="FFFF00"/>
                </a:highlight>
                <a:latin typeface="+mn-lt"/>
                <a:ea typeface="+mn-ea"/>
                <a:cs typeface="+mn-cs"/>
              </a:rPr>
              <a:t>observations.</a:t>
            </a:r>
            <a:r>
              <a:rPr lang="en-US" sz="1200" kern="1200" dirty="0" smtClean="0">
                <a:solidFill>
                  <a:srgbClr val="000000"/>
                </a:solidFill>
                <a:effectLst/>
                <a:latin typeface="+mn-lt"/>
                <a:ea typeface="+mn-ea"/>
                <a:cs typeface="+mn-cs"/>
              </a:rPr>
              <a:t> Based on SMILE’s experience with various sites’ failed EQA challenge involving post-analytical errors, FAILURES may be grouped into (3) primary identified areas </a:t>
            </a:r>
            <a:r>
              <a:rPr lang="en-US" sz="1200" kern="1200" dirty="0" smtClean="0">
                <a:solidFill>
                  <a:srgbClr val="000000"/>
                </a:solidFill>
                <a:effectLst/>
                <a:highlight>
                  <a:srgbClr val="FFFF00"/>
                </a:highlight>
                <a:latin typeface="+mn-lt"/>
                <a:ea typeface="+mn-ea"/>
                <a:cs typeface="+mn-cs"/>
              </a:rPr>
              <a:t>such as</a:t>
            </a:r>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 </a:t>
            </a:r>
            <a:endParaRPr lang="en-US" sz="16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Times New Roman"/>
                <a:cs typeface="Times New Roman"/>
              </a:rPr>
              <a:t> </a:t>
            </a:r>
            <a:endParaRPr lang="en-US" sz="16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a.) Result Transcriptio</a:t>
            </a:r>
            <a:r>
              <a:rPr lang="en-US" sz="1200" kern="1200" dirty="0" smtClean="0">
                <a:solidFill>
                  <a:srgbClr val="000000"/>
                </a:solidFill>
                <a:effectLst/>
                <a:highlight>
                  <a:srgbClr val="FFFF00"/>
                </a:highlight>
                <a:latin typeface="+mn-lt"/>
                <a:ea typeface="+mn-ea"/>
                <a:cs typeface="+mn-cs"/>
              </a:rPr>
              <a:t>n</a:t>
            </a:r>
            <a:r>
              <a:rPr lang="en-US" sz="1200" kern="1200" dirty="0" smtClean="0">
                <a:solidFill>
                  <a:srgbClr val="000000"/>
                </a:solidFill>
                <a:effectLst/>
                <a:latin typeface="+mn-lt"/>
                <a:ea typeface="+mn-ea"/>
                <a:cs typeface="+mn-cs"/>
              </a:rPr>
              <a:t> </a:t>
            </a:r>
            <a:endParaRPr lang="en-US" sz="16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b.) Instrument/ reagent/ or method reported or selected on the result </a:t>
            </a:r>
            <a:r>
              <a:rPr lang="en-US" sz="1200" kern="1200" dirty="0" smtClean="0">
                <a:solidFill>
                  <a:srgbClr val="000000"/>
                </a:solidFill>
                <a:effectLst/>
                <a:highlight>
                  <a:srgbClr val="FFFF00"/>
                </a:highlight>
                <a:latin typeface="+mn-lt"/>
                <a:ea typeface="+mn-ea"/>
                <a:cs typeface="+mn-cs"/>
              </a:rPr>
              <a:t>form</a:t>
            </a:r>
            <a:endParaRPr lang="en-US" sz="16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c.) Incorrect units / decimal places/ or peer group </a:t>
            </a:r>
            <a:r>
              <a:rPr lang="en-US" sz="1200" kern="1200" dirty="0" smtClean="0">
                <a:solidFill>
                  <a:srgbClr val="000000"/>
                </a:solidFill>
                <a:effectLst/>
                <a:highlight>
                  <a:srgbClr val="FFFF00"/>
                </a:highlight>
                <a:latin typeface="+mn-lt"/>
                <a:ea typeface="+mn-ea"/>
                <a:cs typeface="+mn-cs"/>
              </a:rPr>
              <a:t>used</a:t>
            </a:r>
            <a:endParaRPr lang="en-US" sz="16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 </a:t>
            </a:r>
            <a:endParaRPr lang="en-US" sz="16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Elements that are ALL prone to common pitfalls but are </a:t>
            </a:r>
            <a:r>
              <a:rPr lang="en-US" sz="1200" kern="1200" dirty="0" smtClean="0">
                <a:solidFill>
                  <a:srgbClr val="000000"/>
                </a:solidFill>
                <a:effectLst/>
                <a:highlight>
                  <a:srgbClr val="FFFF00"/>
                </a:highlight>
                <a:latin typeface="+mn-lt"/>
                <a:ea typeface="+mn-ea"/>
                <a:cs typeface="+mn-cs"/>
              </a:rPr>
              <a:t>easily</a:t>
            </a:r>
            <a:r>
              <a:rPr lang="en-US" sz="1200" kern="1200" dirty="0" smtClean="0">
                <a:solidFill>
                  <a:srgbClr val="000000"/>
                </a:solidFill>
                <a:effectLst/>
                <a:latin typeface="+mn-lt"/>
                <a:ea typeface="+mn-ea"/>
                <a:cs typeface="+mn-cs"/>
              </a:rPr>
              <a:t> avoided through</a:t>
            </a:r>
            <a:r>
              <a:rPr lang="en-US" sz="1200" b="1" kern="1200" dirty="0" smtClean="0">
                <a:solidFill>
                  <a:srgbClr val="FF0000"/>
                </a:solidFill>
                <a:effectLst/>
                <a:latin typeface="+mn-lt"/>
                <a:ea typeface="+mn-ea"/>
                <a:cs typeface="+mn-cs"/>
              </a:rPr>
              <a:t> </a:t>
            </a:r>
            <a:r>
              <a:rPr lang="en-US" sz="1200" kern="1200" dirty="0" smtClean="0">
                <a:solidFill>
                  <a:srgbClr val="000000"/>
                </a:solidFill>
                <a:effectLst/>
                <a:latin typeface="+mn-lt"/>
                <a:ea typeface="+mn-ea"/>
                <a:cs typeface="+mn-cs"/>
              </a:rPr>
              <a:t>careful attention </a:t>
            </a:r>
            <a:r>
              <a:rPr lang="en-US" sz="1200" kern="1200" dirty="0" smtClean="0">
                <a:solidFill>
                  <a:srgbClr val="000000"/>
                </a:solidFill>
                <a:effectLst/>
                <a:highlight>
                  <a:srgbClr val="FFFF00"/>
                </a:highlight>
                <a:latin typeface="+mn-lt"/>
                <a:ea typeface="+mn-ea"/>
                <a:cs typeface="+mn-cs"/>
              </a:rPr>
              <a:t>to</a:t>
            </a:r>
            <a:r>
              <a:rPr lang="en-US" sz="1200" kern="1200" dirty="0" smtClean="0">
                <a:solidFill>
                  <a:srgbClr val="000000"/>
                </a:solidFill>
                <a:effectLst/>
                <a:latin typeface="+mn-lt"/>
                <a:ea typeface="+mn-ea"/>
                <a:cs typeface="+mn-cs"/>
              </a:rPr>
              <a:t>  D E T A I L S. We will now embark on these mentioned areas as we go through each of the</a:t>
            </a:r>
            <a:r>
              <a:rPr lang="en-US" sz="1800"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questions presented in the post-analytical section using our new general  investigation report  form. Along with each item are actual examples of “failed” EQA’s.</a:t>
            </a:r>
            <a:endParaRPr lang="en-US" sz="1600" dirty="0" smtClean="0">
              <a:effectLst/>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using our new general  IR form. Along with each item are actual examples of “failed” EQA’s.</a:t>
            </a:r>
          </a:p>
        </p:txBody>
      </p:sp>
      <p:sp>
        <p:nvSpPr>
          <p:cNvPr id="4" name="Slide Number Placeholder 3"/>
          <p:cNvSpPr>
            <a:spLocks noGrp="1"/>
          </p:cNvSpPr>
          <p:nvPr>
            <p:ph type="sldNum" sz="quarter" idx="10"/>
          </p:nvPr>
        </p:nvSpPr>
        <p:spPr/>
        <p:txBody>
          <a:bodyPr/>
          <a:lstStyle/>
          <a:p>
            <a:fld id="{B581C70F-0E20-4D24-9772-13D5E0DC95B4}"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897575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b="1" kern="1200" dirty="0" smtClean="0">
                <a:solidFill>
                  <a:srgbClr val="000000"/>
                </a:solidFill>
                <a:effectLst/>
                <a:latin typeface="+mn-lt"/>
                <a:ea typeface="+mn-ea"/>
                <a:cs typeface="+mn-cs"/>
              </a:rPr>
              <a:t>#45</a:t>
            </a:r>
            <a:r>
              <a:rPr lang="en-US" sz="1200" kern="1200" dirty="0" smtClean="0">
                <a:solidFill>
                  <a:srgbClr val="000000"/>
                </a:solidFill>
                <a:effectLst/>
                <a:latin typeface="+mn-lt"/>
                <a:ea typeface="+mn-ea"/>
                <a:cs typeface="+mn-cs"/>
              </a:rPr>
              <a:t> </a:t>
            </a:r>
            <a:r>
              <a:rPr lang="en-US" sz="1200" b="1" kern="1200" dirty="0" smtClean="0">
                <a:solidFill>
                  <a:srgbClr val="FF0000"/>
                </a:solidFill>
                <a:effectLst/>
                <a:latin typeface="+mn-lt"/>
                <a:ea typeface="+mn-ea"/>
                <a:cs typeface="+mn-cs"/>
              </a:rPr>
              <a:t>Let us start with </a:t>
            </a:r>
            <a:r>
              <a:rPr lang="en-US" sz="1200" b="1" kern="1200" dirty="0" smtClean="0">
                <a:solidFill>
                  <a:srgbClr val="FF0000"/>
                </a:solidFill>
                <a:effectLst/>
                <a:highlight>
                  <a:srgbClr val="FFFF00"/>
                </a:highlight>
                <a:latin typeface="+mn-lt"/>
                <a:ea typeface="+mn-ea"/>
                <a:cs typeface="+mn-cs"/>
              </a:rPr>
              <a:t>question</a:t>
            </a:r>
            <a:r>
              <a:rPr lang="en-US" sz="1200" b="1" kern="1200" dirty="0" smtClean="0">
                <a:solidFill>
                  <a:srgbClr val="FF0000"/>
                </a:solidFill>
                <a:effectLst/>
                <a:latin typeface="+mn-lt"/>
                <a:ea typeface="+mn-ea"/>
                <a:cs typeface="+mn-cs"/>
              </a:rPr>
              <a:t> #1</a:t>
            </a:r>
            <a:r>
              <a:rPr lang="en-US" sz="1200" kern="1200" dirty="0" smtClean="0">
                <a:solidFill>
                  <a:srgbClr val="FF0000"/>
                </a:solidFill>
                <a:effectLst/>
                <a:latin typeface="+mn-lt"/>
                <a:ea typeface="+mn-ea"/>
                <a:cs typeface="+mn-cs"/>
              </a:rPr>
              <a:t>  </a:t>
            </a:r>
            <a:r>
              <a:rPr lang="en-US" sz="1200" kern="1200" dirty="0" smtClean="0">
                <a:solidFill>
                  <a:srgbClr val="000000"/>
                </a:solidFill>
                <a:effectLst/>
                <a:latin typeface="+mn-lt"/>
                <a:ea typeface="+mn-ea"/>
                <a:cs typeface="+mn-cs"/>
              </a:rPr>
              <a:t>“</a:t>
            </a:r>
            <a:r>
              <a:rPr lang="en-US" sz="1200" b="1" kern="1200" dirty="0" smtClean="0">
                <a:solidFill>
                  <a:srgbClr val="000000"/>
                </a:solidFill>
                <a:effectLst/>
                <a:latin typeface="+mn-lt"/>
                <a:ea typeface="+mn-ea"/>
                <a:cs typeface="+mn-cs"/>
              </a:rPr>
              <a:t>Were the results correctly transcribed from the  instrument print-out / worksheets to the EQA result </a:t>
            </a:r>
            <a:r>
              <a:rPr lang="en-US" sz="1200" b="1" kern="1200" dirty="0" smtClean="0">
                <a:solidFill>
                  <a:srgbClr val="000000"/>
                </a:solidFill>
                <a:effectLst/>
                <a:highlight>
                  <a:srgbClr val="FFFF00"/>
                </a:highlight>
                <a:latin typeface="+mn-lt"/>
                <a:ea typeface="+mn-ea"/>
                <a:cs typeface="+mn-cs"/>
              </a:rPr>
              <a:t>form</a:t>
            </a:r>
            <a:r>
              <a:rPr lang="en-US" sz="1200" b="1" kern="1200" dirty="0" smtClean="0">
                <a:solidFill>
                  <a:srgbClr val="000000"/>
                </a:solidFill>
                <a:effectLst/>
                <a:latin typeface="+mn-lt"/>
                <a:ea typeface="+mn-ea"/>
                <a:cs typeface="+mn-cs"/>
              </a:rPr>
              <a:t>?</a:t>
            </a: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 </a:t>
            </a:r>
          </a:p>
          <a:p>
            <a:pPr marL="0" marR="0">
              <a:spcBef>
                <a:spcPts val="0"/>
              </a:spcBef>
              <a:spcAft>
                <a:spcPts val="0"/>
              </a:spcAft>
            </a:pPr>
            <a:r>
              <a:rPr lang="en-US" sz="1200" kern="1200" dirty="0" smtClean="0">
                <a:solidFill>
                  <a:srgbClr val="000000"/>
                </a:solidFill>
                <a:effectLst/>
                <a:latin typeface="+mn-lt"/>
                <a:ea typeface="+mn-ea"/>
                <a:cs typeface="+mn-cs"/>
              </a:rPr>
              <a:t>Based on the submitted IR, the table provided shows that the two results for BLOOD PARASITE, BP 12&amp;13 were “accidentally” switched upon recording.  The error was confirmed to be a TRANSCRIPTION </a:t>
            </a:r>
            <a:r>
              <a:rPr lang="en-US" sz="1200" kern="1200" dirty="0" smtClean="0">
                <a:solidFill>
                  <a:srgbClr val="000000"/>
                </a:solidFill>
                <a:effectLst/>
                <a:highlight>
                  <a:srgbClr val="FFFF00"/>
                </a:highlight>
                <a:latin typeface="+mn-lt"/>
                <a:ea typeface="+mn-ea"/>
                <a:cs typeface="+mn-cs"/>
              </a:rPr>
              <a:t>erro</a:t>
            </a:r>
            <a:r>
              <a:rPr lang="en-US" sz="1200" kern="1200" dirty="0" smtClean="0">
                <a:solidFill>
                  <a:srgbClr val="000000"/>
                </a:solidFill>
                <a:effectLst/>
                <a:latin typeface="+mn-lt"/>
                <a:ea typeface="+mn-ea"/>
                <a:cs typeface="+mn-cs"/>
              </a:rPr>
              <a:t>r upon comparison of repeated result to the intended result . Plasmodium/ </a:t>
            </a:r>
            <a:r>
              <a:rPr lang="en-US" sz="1200" kern="1200" dirty="0" err="1" smtClean="0">
                <a:solidFill>
                  <a:srgbClr val="000000"/>
                </a:solidFill>
                <a:effectLst/>
                <a:latin typeface="+mn-lt"/>
                <a:ea typeface="+mn-ea"/>
                <a:cs typeface="+mn-cs"/>
              </a:rPr>
              <a:t>Babesia</a:t>
            </a:r>
            <a:r>
              <a:rPr lang="en-US" sz="1200" kern="1200" dirty="0" smtClean="0">
                <a:solidFill>
                  <a:srgbClr val="000000"/>
                </a:solidFill>
                <a:effectLst/>
                <a:latin typeface="+mn-lt"/>
                <a:ea typeface="+mn-ea"/>
                <a:cs typeface="+mn-cs"/>
              </a:rPr>
              <a:t> spp. was reported as BP </a:t>
            </a:r>
            <a:r>
              <a:rPr lang="en-US" sz="1200" b="1" kern="1200" dirty="0" smtClean="0">
                <a:solidFill>
                  <a:srgbClr val="000000"/>
                </a:solidFill>
                <a:effectLst/>
                <a:latin typeface="+mn-lt"/>
                <a:ea typeface="+mn-ea"/>
                <a:cs typeface="+mn-cs"/>
              </a:rPr>
              <a:t>not</a:t>
            </a:r>
            <a:r>
              <a:rPr lang="en-US" sz="1200" kern="1200" dirty="0" smtClean="0">
                <a:solidFill>
                  <a:srgbClr val="000000"/>
                </a:solidFill>
                <a:effectLst/>
                <a:latin typeface="+mn-lt"/>
                <a:ea typeface="+mn-ea"/>
                <a:cs typeface="+mn-cs"/>
              </a:rPr>
              <a:t> Plasmodium/ </a:t>
            </a:r>
            <a:r>
              <a:rPr lang="en-US" sz="1200" kern="1200" dirty="0" err="1" smtClean="0">
                <a:solidFill>
                  <a:srgbClr val="000000"/>
                </a:solidFill>
                <a:effectLst/>
                <a:latin typeface="+mn-lt"/>
                <a:ea typeface="+mn-ea"/>
                <a:cs typeface="+mn-cs"/>
              </a:rPr>
              <a:t>Babesia</a:t>
            </a:r>
            <a:r>
              <a:rPr lang="en-US" sz="1200" kern="1200" dirty="0" smtClean="0">
                <a:solidFill>
                  <a:srgbClr val="000000"/>
                </a:solidFill>
                <a:effectLst/>
                <a:latin typeface="+mn-lt"/>
                <a:ea typeface="+mn-ea"/>
                <a:cs typeface="+mn-cs"/>
              </a:rPr>
              <a:t> spp. </a:t>
            </a:r>
            <a:r>
              <a:rPr lang="en-US" sz="1400" b="1" i="1" u="sng" kern="1200" dirty="0" smtClean="0">
                <a:solidFill>
                  <a:srgbClr val="0000FF"/>
                </a:solidFill>
                <a:effectLst/>
                <a:latin typeface="+mn-lt"/>
                <a:ea typeface="+mn-ea"/>
                <a:cs typeface="+mn-cs"/>
              </a:rPr>
              <a:t>INSTEAD</a:t>
            </a:r>
            <a:r>
              <a:rPr lang="en-US" sz="1200" kern="1200" dirty="0" smtClean="0">
                <a:solidFill>
                  <a:srgbClr val="000000"/>
                </a:solidFill>
                <a:effectLst/>
                <a:latin typeface="+mn-lt"/>
                <a:ea typeface="+mn-ea"/>
                <a:cs typeface="+mn-cs"/>
              </a:rPr>
              <a:t> and vice </a:t>
            </a:r>
            <a:r>
              <a:rPr lang="en-US" sz="1200" kern="1200" dirty="0" smtClean="0">
                <a:solidFill>
                  <a:srgbClr val="000000"/>
                </a:solidFill>
                <a:effectLst/>
                <a:highlight>
                  <a:srgbClr val="FFFF00"/>
                </a:highlight>
                <a:latin typeface="+mn-lt"/>
                <a:ea typeface="+mn-ea"/>
                <a:cs typeface="+mn-cs"/>
              </a:rPr>
              <a:t>versa</a:t>
            </a:r>
            <a:r>
              <a:rPr lang="en-US" sz="1200" kern="1200" dirty="0" smtClean="0">
                <a:solidFill>
                  <a:srgbClr val="000000"/>
                </a:solidFill>
                <a:effectLst/>
                <a:latin typeface="+mn-lt"/>
                <a:ea typeface="+mn-ea"/>
                <a:cs typeface="+mn-cs"/>
              </a:rPr>
              <a:t>. </a:t>
            </a:r>
            <a:endParaRPr lang="en-US" sz="12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 A transcription error mainly due to result switching.</a:t>
            </a:r>
            <a:endParaRPr lang="en-US" sz="1200" dirty="0" smtClean="0">
              <a:effectLst/>
              <a:latin typeface="Times New Roman"/>
              <a:ea typeface="Times New Roman"/>
            </a:endParaRPr>
          </a:p>
          <a:p>
            <a:pPr marL="0" marR="0">
              <a:lnSpc>
                <a:spcPct val="115000"/>
              </a:lnSpc>
              <a:spcBef>
                <a:spcPts val="0"/>
              </a:spcBef>
              <a:spcAft>
                <a:spcPts val="1000"/>
              </a:spcAft>
            </a:pPr>
            <a:r>
              <a:rPr lang="en-US" sz="1100" dirty="0" smtClean="0">
                <a:effectLst/>
                <a:latin typeface="+mn-lt"/>
                <a:ea typeface="Calibri"/>
                <a:cs typeface="Times New Roman"/>
              </a:rPr>
              <a:t> </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pPr/>
              <a:t>45</a:t>
            </a:fld>
            <a:endParaRPr lang="en-US" dirty="0"/>
          </a:p>
        </p:txBody>
      </p:sp>
    </p:spTree>
    <p:extLst>
      <p:ext uri="{BB962C8B-B14F-4D97-AF65-F5344CB8AC3E}">
        <p14:creationId xmlns:p14="http://schemas.microsoft.com/office/powerpoint/2010/main" val="11425989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1" kern="1200" dirty="0" smtClean="0">
                <a:solidFill>
                  <a:srgbClr val="000000"/>
                </a:solidFill>
                <a:effectLst/>
                <a:latin typeface="+mn-lt"/>
                <a:ea typeface="+mn-ea"/>
                <a:cs typeface="+mn-cs"/>
              </a:rPr>
              <a:t>#46</a:t>
            </a:r>
            <a:r>
              <a:rPr lang="en-US" sz="1100" b="1" kern="1200" dirty="0" smtClean="0">
                <a:solidFill>
                  <a:srgbClr val="000000"/>
                </a:solidFill>
                <a:effectLst/>
                <a:latin typeface="+mn-lt"/>
                <a:ea typeface="+mn-ea"/>
                <a:cs typeface="+mn-cs"/>
              </a:rPr>
              <a:t>  </a:t>
            </a:r>
            <a:endParaRPr lang="en-US" sz="1050" dirty="0" smtClean="0">
              <a:effectLst/>
              <a:latin typeface="+mn-lt"/>
              <a:ea typeface="Calibri"/>
              <a:cs typeface="Times New Roman"/>
            </a:endParaRPr>
          </a:p>
          <a:p>
            <a:pPr marL="0" marR="0">
              <a:lnSpc>
                <a:spcPct val="115000"/>
              </a:lnSpc>
              <a:spcBef>
                <a:spcPts val="0"/>
              </a:spcBef>
              <a:spcAft>
                <a:spcPts val="0"/>
              </a:spcAft>
            </a:pPr>
            <a:r>
              <a:rPr lang="en-US" sz="1200" b="1" kern="1200" dirty="0" smtClean="0">
                <a:solidFill>
                  <a:srgbClr val="FF0000"/>
                </a:solidFill>
                <a:effectLst/>
                <a:latin typeface="+mn-lt"/>
                <a:ea typeface="+mn-ea"/>
                <a:cs typeface="+mn-cs"/>
              </a:rPr>
              <a:t>Still</a:t>
            </a:r>
            <a:r>
              <a:rPr lang="en-US" sz="1200" kern="1200" dirty="0" smtClean="0">
                <a:solidFill>
                  <a:srgbClr val="000000"/>
                </a:solidFill>
                <a:effectLst/>
                <a:latin typeface="+mn-lt"/>
                <a:ea typeface="+mn-ea"/>
                <a:cs typeface="+mn-cs"/>
              </a:rPr>
              <a:t> on question #1 but a different scenario. Looking at the submitted </a:t>
            </a:r>
            <a:r>
              <a:rPr lang="en-US" sz="1200" kern="1200" dirty="0" smtClean="0">
                <a:solidFill>
                  <a:srgbClr val="000000"/>
                </a:solidFill>
                <a:effectLst/>
                <a:highlight>
                  <a:srgbClr val="FFFF00"/>
                </a:highlight>
                <a:latin typeface="+mn-lt"/>
                <a:ea typeface="+mn-ea"/>
                <a:cs typeface="+mn-cs"/>
              </a:rPr>
              <a:t>IR</a:t>
            </a:r>
            <a:r>
              <a:rPr lang="en-US" sz="1200" kern="1200" dirty="0" smtClean="0">
                <a:solidFill>
                  <a:srgbClr val="000000"/>
                </a:solidFill>
                <a:effectLst/>
                <a:latin typeface="+mn-lt"/>
                <a:ea typeface="+mn-ea"/>
                <a:cs typeface="+mn-cs"/>
              </a:rPr>
              <a:t>, a clear evidence of transcription error is shown here wherein a </a:t>
            </a:r>
            <a:r>
              <a:rPr lang="en-US" sz="1200" b="1" kern="1200" dirty="0" smtClean="0">
                <a:solidFill>
                  <a:srgbClr val="000000"/>
                </a:solidFill>
                <a:effectLst/>
                <a:latin typeface="+mn-lt"/>
                <a:ea typeface="+mn-ea"/>
                <a:cs typeface="+mn-cs"/>
              </a:rPr>
              <a:t>CALCIUM</a:t>
            </a:r>
            <a:r>
              <a:rPr lang="en-US" sz="1200" kern="1200" dirty="0" smtClean="0">
                <a:solidFill>
                  <a:srgbClr val="000000"/>
                </a:solidFill>
                <a:effectLst/>
                <a:latin typeface="+mn-lt"/>
                <a:ea typeface="+mn-ea"/>
                <a:cs typeface="+mn-cs"/>
              </a:rPr>
              <a:t> value of 9.17 was erroneously reported as  8.17 upon comparison and verification against the instrument </a:t>
            </a:r>
            <a:r>
              <a:rPr lang="en-US" sz="1200" kern="1200" dirty="0" smtClean="0">
                <a:solidFill>
                  <a:srgbClr val="000000"/>
                </a:solidFill>
                <a:effectLst/>
                <a:highlight>
                  <a:srgbClr val="FFFF00"/>
                </a:highlight>
                <a:latin typeface="+mn-lt"/>
                <a:ea typeface="+mn-ea"/>
                <a:cs typeface="+mn-cs"/>
              </a:rPr>
              <a:t>printout</a:t>
            </a:r>
            <a:r>
              <a:rPr lang="en-US" sz="1200" b="1" kern="1200" dirty="0" smtClean="0">
                <a:solidFill>
                  <a:srgbClr val="000000"/>
                </a:solidFill>
                <a:effectLst/>
                <a:latin typeface="+mn-lt"/>
                <a:ea typeface="+mn-ea"/>
                <a:cs typeface="+mn-cs"/>
              </a:rPr>
              <a:t>. </a:t>
            </a:r>
            <a:r>
              <a:rPr lang="en-US" sz="1200" kern="1200" dirty="0" err="1" smtClean="0">
                <a:solidFill>
                  <a:srgbClr val="000000"/>
                </a:solidFill>
                <a:effectLst/>
                <a:latin typeface="+mn-lt"/>
                <a:ea typeface="+mn-ea"/>
                <a:cs typeface="+mn-cs"/>
              </a:rPr>
              <a:t>Anotherexample</a:t>
            </a:r>
            <a:r>
              <a:rPr lang="en-US" sz="1200" kern="1200" dirty="0" smtClean="0">
                <a:solidFill>
                  <a:srgbClr val="000000"/>
                </a:solidFill>
                <a:effectLst/>
                <a:latin typeface="+mn-lt"/>
                <a:ea typeface="+mn-ea"/>
                <a:cs typeface="+mn-cs"/>
              </a:rPr>
              <a:t> of transcription error primarily due to </a:t>
            </a:r>
            <a:r>
              <a:rPr lang="en-US" sz="1200" b="1" kern="1200" dirty="0" smtClean="0">
                <a:solidFill>
                  <a:srgbClr val="000000"/>
                </a:solidFill>
                <a:effectLst/>
                <a:latin typeface="+mn-lt"/>
                <a:ea typeface="+mn-ea"/>
                <a:cs typeface="+mn-cs"/>
              </a:rPr>
              <a:t>CLERICAL mistake.</a:t>
            </a:r>
            <a:endParaRPr lang="en-US" sz="1050" dirty="0" smtClean="0">
              <a:effectLst/>
              <a:latin typeface="+mn-lt"/>
              <a:ea typeface="Calibri"/>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 </a:t>
            </a:r>
            <a:endParaRPr lang="en-US" sz="105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pPr/>
              <a:t>46</a:t>
            </a:fld>
            <a:endParaRPr lang="en-US" dirty="0"/>
          </a:p>
        </p:txBody>
      </p:sp>
    </p:spTree>
    <p:extLst>
      <p:ext uri="{BB962C8B-B14F-4D97-AF65-F5344CB8AC3E}">
        <p14:creationId xmlns:p14="http://schemas.microsoft.com/office/powerpoint/2010/main" val="3199634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a:t>
            </a:r>
            <a:r>
              <a:rPr lang="en-US" dirty="0" smtClean="0"/>
              <a:t>  </a:t>
            </a:r>
            <a:r>
              <a:rPr lang="en-US" b="1" dirty="0" smtClean="0"/>
              <a:t>(CLICK #1)</a:t>
            </a:r>
            <a:r>
              <a:rPr lang="en-US" b="1" baseline="0" dirty="0" smtClean="0"/>
              <a:t> </a:t>
            </a:r>
            <a:r>
              <a:rPr lang="en-US" b="0" dirty="0" smtClean="0"/>
              <a:t>Let us now move</a:t>
            </a:r>
            <a:r>
              <a:rPr lang="en-US" b="0" baseline="0" dirty="0" smtClean="0"/>
              <a:t> on</a:t>
            </a:r>
            <a:r>
              <a:rPr lang="en-US" b="0" dirty="0" smtClean="0"/>
              <a:t> to question</a:t>
            </a:r>
            <a:r>
              <a:rPr lang="en-US" b="0" baseline="0" dirty="0" smtClean="0"/>
              <a:t> #2 </a:t>
            </a:r>
            <a:r>
              <a:rPr lang="en-US" b="1" baseline="0" dirty="0" smtClean="0"/>
              <a:t>“Did the EQA result form match the electronic result submitted? If no, how do you assess the accuracy of transcribed results?” </a:t>
            </a:r>
            <a:r>
              <a:rPr lang="en-US" b="1" dirty="0" smtClean="0"/>
              <a:t>(CLICK #1</a:t>
            </a:r>
            <a:r>
              <a:rPr lang="en-US" b="0" dirty="0" smtClean="0"/>
              <a:t>)</a:t>
            </a:r>
            <a:r>
              <a:rPr lang="en-US" b="0" baseline="0" dirty="0" smtClean="0"/>
              <a:t>. In this instance, the </a:t>
            </a:r>
          </a:p>
          <a:p>
            <a:endParaRPr lang="en-US" b="0" baseline="0" dirty="0" smtClean="0"/>
          </a:p>
          <a:p>
            <a:r>
              <a:rPr lang="en-US" b="0" baseline="0" dirty="0" smtClean="0"/>
              <a:t>laboratory had originally faxed their results which were found to be discrepant caused by the PROVIDER upon result recording. </a:t>
            </a:r>
            <a:r>
              <a:rPr lang="en-US" b="0" dirty="0" smtClean="0"/>
              <a:t>As </a:t>
            </a:r>
            <a:r>
              <a:rPr lang="en-US" dirty="0" smtClean="0"/>
              <a:t>each laboratory ‘s available resources  and technology varies </a:t>
            </a:r>
            <a:r>
              <a:rPr lang="en-US" b="1" dirty="0" smtClean="0"/>
              <a:t>(CLICK #1</a:t>
            </a:r>
            <a:r>
              <a:rPr lang="en-US" b="0" dirty="0" smtClean="0"/>
              <a:t>)</a:t>
            </a:r>
            <a:r>
              <a:rPr lang="en-US" b="0" baseline="0" dirty="0" smtClean="0"/>
              <a:t>,</a:t>
            </a:r>
            <a:r>
              <a:rPr lang="en-US" baseline="0" dirty="0" smtClean="0"/>
              <a:t> submission of results are </a:t>
            </a:r>
          </a:p>
          <a:p>
            <a:endParaRPr lang="en-US" baseline="0" dirty="0" smtClean="0"/>
          </a:p>
          <a:p>
            <a:r>
              <a:rPr lang="en-US" baseline="0" dirty="0" smtClean="0"/>
              <a:t>handled in various ways or modes such as the fig:</a:t>
            </a:r>
            <a:r>
              <a:rPr lang="en-US" b="1" dirty="0" smtClean="0"/>
              <a:t>(CLICK #1</a:t>
            </a:r>
            <a:r>
              <a:rPr lang="en-US" b="0" dirty="0" smtClean="0"/>
              <a:t>)</a:t>
            </a:r>
            <a:r>
              <a:rPr lang="en-US" b="0" baseline="0" dirty="0" smtClean="0"/>
              <a:t> </a:t>
            </a:r>
            <a:endParaRPr lang="en-US" baseline="0" dirty="0" smtClean="0"/>
          </a:p>
          <a:p>
            <a:endParaRPr lang="en-US" baseline="0" dirty="0" smtClean="0"/>
          </a:p>
          <a:p>
            <a:r>
              <a:rPr lang="en-US" baseline="0" dirty="0" smtClean="0"/>
              <a:t>a.) electronic or on-line entry </a:t>
            </a:r>
            <a:r>
              <a:rPr lang="en-US" b="1" dirty="0" smtClean="0"/>
              <a:t>(CLICK #1</a:t>
            </a:r>
            <a:r>
              <a:rPr lang="en-US" b="0" dirty="0" smtClean="0"/>
              <a:t>)</a:t>
            </a:r>
            <a:r>
              <a:rPr lang="en-US" b="0" baseline="0" dirty="0" smtClean="0"/>
              <a:t>. </a:t>
            </a:r>
            <a:endParaRPr lang="en-US" baseline="0" dirty="0" smtClean="0"/>
          </a:p>
          <a:p>
            <a:pPr defTabSz="909068">
              <a:defRPr/>
            </a:pPr>
            <a:endParaRPr lang="en-US" baseline="0" dirty="0" smtClean="0"/>
          </a:p>
          <a:p>
            <a:pPr marL="0" marR="0">
              <a:lnSpc>
                <a:spcPct val="115000"/>
              </a:lnSpc>
              <a:spcBef>
                <a:spcPts val="0"/>
              </a:spcBef>
              <a:spcAft>
                <a:spcPts val="0"/>
              </a:spcAft>
            </a:pPr>
            <a:r>
              <a:rPr lang="en-US" baseline="0" dirty="0" smtClean="0"/>
              <a:t>b.) faxed method </a:t>
            </a:r>
            <a:r>
              <a:rPr lang="en-US" sz="1400" b="1" kern="1200" dirty="0" smtClean="0">
                <a:solidFill>
                  <a:srgbClr val="000000"/>
                </a:solidFill>
                <a:effectLst/>
                <a:latin typeface="+mn-lt"/>
                <a:ea typeface="+mn-ea"/>
                <a:cs typeface="+mn-cs"/>
              </a:rPr>
              <a:t>#47</a:t>
            </a:r>
            <a:r>
              <a:rPr lang="en-US" sz="1200" kern="1200" dirty="0" smtClean="0">
                <a:solidFill>
                  <a:srgbClr val="000000"/>
                </a:solidFill>
                <a:effectLst/>
                <a:latin typeface="+mn-lt"/>
                <a:ea typeface="+mn-ea"/>
                <a:cs typeface="+mn-cs"/>
              </a:rPr>
              <a:t>  </a:t>
            </a:r>
            <a:r>
              <a:rPr lang="en-US" sz="1200" b="1" kern="1200" dirty="0" smtClean="0">
                <a:solidFill>
                  <a:srgbClr val="000000"/>
                </a:solidFill>
                <a:effectLst/>
                <a:latin typeface="+mn-lt"/>
                <a:ea typeface="+mn-ea"/>
                <a:cs typeface="+mn-cs"/>
              </a:rPr>
              <a:t> </a:t>
            </a:r>
            <a:r>
              <a:rPr lang="en-US" sz="1200" b="1" kern="1200" dirty="0" smtClean="0">
                <a:solidFill>
                  <a:srgbClr val="FF0000"/>
                </a:solidFill>
                <a:effectLst/>
                <a:latin typeface="+mn-lt"/>
                <a:ea typeface="+mn-ea"/>
                <a:cs typeface="+mn-cs"/>
              </a:rPr>
              <a:t>Let us now move to question #2</a:t>
            </a:r>
            <a:r>
              <a:rPr lang="en-US" sz="1200" kern="1200" dirty="0" smtClean="0">
                <a:solidFill>
                  <a:srgbClr val="FF0000"/>
                </a:solidFill>
                <a:effectLst/>
                <a:latin typeface="+mn-lt"/>
                <a:ea typeface="+mn-ea"/>
                <a:cs typeface="+mn-cs"/>
              </a:rPr>
              <a:t> </a:t>
            </a:r>
            <a:r>
              <a:rPr lang="en-US" sz="1200" b="1" kern="1200" dirty="0" smtClean="0">
                <a:solidFill>
                  <a:srgbClr val="000000"/>
                </a:solidFill>
                <a:effectLst/>
                <a:latin typeface="+mn-lt"/>
                <a:ea typeface="+mn-ea"/>
                <a:cs typeface="+mn-cs"/>
              </a:rPr>
              <a:t>“Did the completed EQA result form match the electronic results submitted? If no, how do you assure the accuracy of transcribed results?”</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In this instance, the laboratory </a:t>
            </a:r>
            <a:r>
              <a:rPr lang="en-US" sz="1200" kern="1200" dirty="0" smtClean="0">
                <a:solidFill>
                  <a:srgbClr val="000000"/>
                </a:solidFill>
                <a:effectLst/>
                <a:highlight>
                  <a:srgbClr val="FFFF00"/>
                </a:highlight>
                <a:latin typeface="+mn-lt"/>
                <a:ea typeface="+mn-ea"/>
                <a:cs typeface="+mn-cs"/>
              </a:rPr>
              <a:t>had</a:t>
            </a:r>
            <a:r>
              <a:rPr lang="en-US" sz="1200" kern="1200" dirty="0" smtClean="0">
                <a:solidFill>
                  <a:srgbClr val="000000"/>
                </a:solidFill>
                <a:effectLst/>
                <a:latin typeface="+mn-lt"/>
                <a:ea typeface="+mn-ea"/>
                <a:cs typeface="+mn-cs"/>
              </a:rPr>
              <a:t> originally faxed their results which were found to be discrepant caused by the PROVIDER upon result recording. As each laboratory ‘s available resources  and technology varies, submission of </a:t>
            </a:r>
            <a:r>
              <a:rPr lang="en-US" sz="1200" kern="1200" dirty="0" smtClean="0">
                <a:solidFill>
                  <a:srgbClr val="000000"/>
                </a:solidFill>
                <a:effectLst/>
                <a:highlight>
                  <a:srgbClr val="FFFF00"/>
                </a:highlight>
                <a:latin typeface="+mn-lt"/>
                <a:ea typeface="+mn-ea"/>
                <a:cs typeface="+mn-cs"/>
              </a:rPr>
              <a:t>results</a:t>
            </a:r>
            <a:r>
              <a:rPr lang="en-US" sz="1200" kern="1200" dirty="0" smtClean="0">
                <a:solidFill>
                  <a:srgbClr val="000000"/>
                </a:solidFill>
                <a:effectLst/>
                <a:latin typeface="+mn-lt"/>
                <a:ea typeface="+mn-ea"/>
                <a:cs typeface="+mn-cs"/>
              </a:rPr>
              <a:t> are handled in various ways or modes such as the </a:t>
            </a:r>
            <a:r>
              <a:rPr lang="en-US" sz="1200" kern="1200" dirty="0" err="1" smtClean="0">
                <a:solidFill>
                  <a:srgbClr val="000000"/>
                </a:solidFill>
                <a:effectLst/>
                <a:highlight>
                  <a:srgbClr val="FFFF00"/>
                </a:highlight>
                <a:latin typeface="+mn-lt"/>
                <a:ea typeface="+mn-ea"/>
                <a:cs typeface="+mn-cs"/>
              </a:rPr>
              <a:t>ffg</a:t>
            </a:r>
            <a:r>
              <a:rPr lang="en-US" sz="1200" kern="1200" dirty="0" smtClean="0">
                <a:solidFill>
                  <a:srgbClr val="000000"/>
                </a:solidFill>
                <a:effectLst/>
                <a:highlight>
                  <a:srgbClr val="FFFF00"/>
                </a:highlight>
                <a:latin typeface="+mn-lt"/>
                <a:ea typeface="+mn-ea"/>
                <a:cs typeface="+mn-cs"/>
              </a:rPr>
              <a:t>:</a:t>
            </a:r>
          </a:p>
          <a:p>
            <a:pPr marL="0" marR="0">
              <a:lnSpc>
                <a:spcPct val="115000"/>
              </a:lnSpc>
              <a:spcBef>
                <a:spcPts val="0"/>
              </a:spcBef>
              <a:spcAft>
                <a:spcPts val="0"/>
              </a:spcAft>
            </a:pPr>
            <a:endParaRPr lang="en-US" sz="11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lphaLcParenR"/>
            </a:pPr>
            <a:r>
              <a:rPr lang="en-US" sz="1200" kern="1200" dirty="0" smtClean="0">
                <a:solidFill>
                  <a:srgbClr val="000000"/>
                </a:solidFill>
                <a:effectLst/>
                <a:latin typeface="+mn-lt"/>
                <a:ea typeface="+mn-ea"/>
                <a:cs typeface="+mn-cs"/>
              </a:rPr>
              <a:t>via electronic or on-line entr</a:t>
            </a:r>
            <a:r>
              <a:rPr lang="en-US" sz="1200" kern="1200" dirty="0" smtClean="0">
                <a:solidFill>
                  <a:srgbClr val="000000"/>
                </a:solidFill>
                <a:effectLst/>
                <a:highlight>
                  <a:srgbClr val="FFFF00"/>
                </a:highlight>
                <a:latin typeface="+mn-lt"/>
                <a:ea typeface="+mn-ea"/>
                <a:cs typeface="+mn-cs"/>
              </a:rPr>
              <a:t>y</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       </a:t>
            </a:r>
            <a:endParaRPr lang="en-US" sz="1100" kern="1200" dirty="0" smtClean="0">
              <a:solidFill>
                <a:schemeClr val="tx1"/>
              </a:solidFill>
              <a:effectLst/>
              <a:latin typeface="+mn-lt"/>
              <a:ea typeface="+mn-ea"/>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b.) faxed method </a:t>
            </a:r>
            <a:endParaRPr lang="en-US" sz="1100" dirty="0" smtClean="0">
              <a:effectLst/>
              <a:latin typeface="+mn-lt"/>
              <a:ea typeface="Calibri"/>
              <a:cs typeface="Times New Roman"/>
            </a:endParaRPr>
          </a:p>
          <a:p>
            <a:pPr marL="0" marR="0">
              <a:lnSpc>
                <a:spcPct val="115000"/>
              </a:lnSpc>
              <a:spcBef>
                <a:spcPts val="0"/>
              </a:spcBef>
              <a:spcAft>
                <a:spcPts val="1000"/>
              </a:spcAft>
            </a:pPr>
            <a:r>
              <a:rPr lang="en-US" sz="1100" dirty="0" smtClean="0">
                <a:effectLst/>
                <a:latin typeface="+mn-lt"/>
                <a:ea typeface="Calibri"/>
                <a:cs typeface="Times New Roman"/>
              </a:rPr>
              <a:t> </a:t>
            </a:r>
          </a:p>
          <a:p>
            <a:pPr defTabSz="909068">
              <a:defRPr/>
            </a:pP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pPr/>
              <a:t>47</a:t>
            </a:fld>
            <a:endParaRPr lang="en-US" dirty="0"/>
          </a:p>
        </p:txBody>
      </p:sp>
    </p:spTree>
    <p:extLst>
      <p:ext uri="{BB962C8B-B14F-4D97-AF65-F5344CB8AC3E}">
        <p14:creationId xmlns:p14="http://schemas.microsoft.com/office/powerpoint/2010/main" val="620126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kern="1200" dirty="0" smtClean="0">
                <a:solidFill>
                  <a:srgbClr val="000000"/>
                </a:solidFill>
                <a:effectLst/>
                <a:latin typeface="+mn-lt"/>
                <a:ea typeface="+mn-ea"/>
                <a:cs typeface="+mn-cs"/>
              </a:rPr>
              <a:t>#48</a:t>
            </a:r>
            <a:r>
              <a:rPr lang="en-US" sz="1600" b="1" kern="1200" dirty="0" smtClean="0">
                <a:solidFill>
                  <a:srgbClr val="000000"/>
                </a:solidFill>
                <a:effectLst/>
                <a:latin typeface="+mn-lt"/>
                <a:ea typeface="+mn-ea"/>
                <a:cs typeface="+mn-cs"/>
              </a:rPr>
              <a:t> </a:t>
            </a:r>
            <a:r>
              <a:rPr lang="en-US" sz="1600" b="1" kern="1200" dirty="0" smtClean="0">
                <a:solidFill>
                  <a:srgbClr val="FF0000"/>
                </a:solidFill>
                <a:effectLst/>
                <a:highlight>
                  <a:srgbClr val="FFFF00"/>
                </a:highlight>
                <a:latin typeface="+mn-lt"/>
                <a:ea typeface="+mn-ea"/>
                <a:cs typeface="+mn-cs"/>
              </a:rPr>
              <a:t>Next</a:t>
            </a:r>
            <a:r>
              <a:rPr lang="en-US" sz="1600" b="1" kern="1200" dirty="0" smtClean="0">
                <a:solidFill>
                  <a:srgbClr val="FF0000"/>
                </a:solidFill>
                <a:effectLst/>
                <a:latin typeface="+mn-lt"/>
                <a:ea typeface="+mn-ea"/>
                <a:cs typeface="+mn-cs"/>
              </a:rPr>
              <a:t>  is</a:t>
            </a:r>
            <a:r>
              <a:rPr lang="en-US" sz="1600" kern="1200" dirty="0" smtClean="0">
                <a:solidFill>
                  <a:srgbClr val="FF0000"/>
                </a:solidFill>
                <a:effectLst/>
                <a:latin typeface="+mn-lt"/>
                <a:ea typeface="+mn-ea"/>
                <a:cs typeface="+mn-cs"/>
              </a:rPr>
              <a:t> </a:t>
            </a:r>
            <a:r>
              <a:rPr lang="en-US" sz="1600" b="1" kern="1200" dirty="0" smtClean="0">
                <a:solidFill>
                  <a:srgbClr val="000000"/>
                </a:solidFill>
                <a:effectLst/>
                <a:latin typeface="+mn-lt"/>
                <a:ea typeface="+mn-ea"/>
                <a:cs typeface="+mn-cs"/>
              </a:rPr>
              <a:t>“Were the correct instrument/ method/ reagent reported on the EQA result </a:t>
            </a:r>
            <a:r>
              <a:rPr lang="en-US" sz="1600" b="1" kern="1200" dirty="0" smtClean="0">
                <a:solidFill>
                  <a:srgbClr val="000000"/>
                </a:solidFill>
                <a:effectLst/>
                <a:highlight>
                  <a:srgbClr val="FFFF00"/>
                </a:highlight>
                <a:latin typeface="+mn-lt"/>
                <a:ea typeface="+mn-ea"/>
                <a:cs typeface="+mn-cs"/>
              </a:rPr>
              <a:t>form</a:t>
            </a:r>
            <a:r>
              <a:rPr lang="en-US" sz="1600" b="1" kern="1200" dirty="0" smtClean="0">
                <a:solidFill>
                  <a:srgbClr val="000000"/>
                </a:solidFill>
                <a:effectLst/>
                <a:latin typeface="+mn-lt"/>
                <a:ea typeface="+mn-ea"/>
                <a:cs typeface="+mn-cs"/>
              </a:rPr>
              <a:t>?”  </a:t>
            </a:r>
            <a:endParaRPr lang="en-US" sz="1800" dirty="0" smtClean="0">
              <a:effectLst/>
              <a:latin typeface="Times New Roman"/>
              <a:ea typeface="Times New Roman"/>
            </a:endParaRPr>
          </a:p>
          <a:p>
            <a:pPr marL="0" marR="0">
              <a:spcBef>
                <a:spcPts val="0"/>
              </a:spcBef>
              <a:spcAft>
                <a:spcPts val="0"/>
              </a:spcAft>
            </a:pPr>
            <a:r>
              <a:rPr lang="en-US" sz="1200" kern="1200" dirty="0" smtClean="0">
                <a:solidFill>
                  <a:srgbClr val="000000"/>
                </a:solidFill>
                <a:effectLst/>
                <a:latin typeface="+mn-lt"/>
                <a:ea typeface="+mn-ea"/>
                <a:cs typeface="+mn-cs"/>
              </a:rPr>
              <a:t>Our table here shows 3 out of 5 challenges for TBIL was unsuccessful, NOT really an evaluation to be excited about, huh!!!  Per site response to this IR, </a:t>
            </a:r>
            <a:r>
              <a:rPr lang="en-US" sz="1200" kern="1200" dirty="0" smtClean="0">
                <a:solidFill>
                  <a:srgbClr val="000000"/>
                </a:solidFill>
                <a:effectLst/>
                <a:highlight>
                  <a:srgbClr val="FFFF00"/>
                </a:highlight>
                <a:latin typeface="+mn-lt"/>
                <a:ea typeface="+mn-ea"/>
                <a:cs typeface="+mn-cs"/>
              </a:rPr>
              <a:t>the lab</a:t>
            </a:r>
            <a:r>
              <a:rPr lang="en-US" sz="1200" kern="1200" dirty="0" smtClean="0">
                <a:solidFill>
                  <a:srgbClr val="000000"/>
                </a:solidFill>
                <a:effectLst/>
                <a:latin typeface="+mn-lt"/>
                <a:ea typeface="+mn-ea"/>
                <a:cs typeface="+mn-cs"/>
              </a:rPr>
              <a:t> </a:t>
            </a:r>
            <a:r>
              <a:rPr lang="en-US" sz="1200" kern="1200" dirty="0" smtClean="0">
                <a:effectLst/>
                <a:latin typeface="+mn-lt"/>
                <a:ea typeface="+mn-ea"/>
                <a:cs typeface="+mn-cs"/>
              </a:rPr>
              <a:t>started using VANADATE OXIDATION, a new REAGENT based on a completely different principle and methodology from the original. The tech neglected to capture the changes when the EQA result form was filled out for correct method and instrument code.  As such, evaluation was continued to be carried out base</a:t>
            </a:r>
            <a:r>
              <a:rPr lang="en-US" sz="1200" kern="1200" dirty="0" smtClean="0">
                <a:solidFill>
                  <a:srgbClr val="000000"/>
                </a:solidFill>
                <a:effectLst/>
                <a:latin typeface="+mn-lt"/>
                <a:ea typeface="+mn-ea"/>
                <a:cs typeface="+mn-cs"/>
              </a:rPr>
              <a:t>d on </a:t>
            </a:r>
            <a:r>
              <a:rPr lang="en-US" sz="1200" kern="1200" dirty="0" err="1" smtClean="0">
                <a:solidFill>
                  <a:srgbClr val="000000"/>
                </a:solidFill>
                <a:effectLst/>
                <a:latin typeface="+mn-lt"/>
                <a:ea typeface="+mn-ea"/>
                <a:cs typeface="+mn-cs"/>
              </a:rPr>
              <a:t>the”old</a:t>
            </a:r>
            <a:r>
              <a:rPr lang="en-US" sz="1200" kern="1200" dirty="0" smtClean="0">
                <a:solidFill>
                  <a:srgbClr val="000000"/>
                </a:solidFill>
                <a:effectLst/>
                <a:latin typeface="+mn-lt"/>
                <a:ea typeface="+mn-ea"/>
                <a:cs typeface="+mn-cs"/>
              </a:rPr>
              <a:t>” </a:t>
            </a:r>
            <a:r>
              <a:rPr lang="en-US" sz="1200" b="1" kern="1200" dirty="0" smtClean="0">
                <a:solidFill>
                  <a:srgbClr val="000000"/>
                </a:solidFill>
                <a:effectLst/>
                <a:latin typeface="+mn-lt"/>
                <a:ea typeface="+mn-ea"/>
                <a:cs typeface="+mn-cs"/>
              </a:rPr>
              <a:t>method</a:t>
            </a:r>
            <a:r>
              <a:rPr lang="en-US" sz="1200" kern="1200" dirty="0" smtClean="0">
                <a:solidFill>
                  <a:srgbClr val="000000"/>
                </a:solidFill>
                <a:effectLst/>
                <a:latin typeface="+mn-lt"/>
                <a:ea typeface="+mn-ea"/>
                <a:cs typeface="+mn-cs"/>
              </a:rPr>
              <a:t> as recorded and reflected on the original subscription submitted to the provider.  Incorrect peer group was used for comparison and grading which led to a</a:t>
            </a:r>
            <a:r>
              <a:rPr lang="en-US" sz="1800"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consequence of failed EQA as shown by this</a:t>
            </a:r>
            <a:r>
              <a:rPr lang="en-US" sz="1800"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survey</a:t>
            </a:r>
            <a:r>
              <a:rPr lang="en-US" sz="1800"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result.  Upon investigation and discovery of the discrepancy, </a:t>
            </a:r>
            <a:r>
              <a:rPr lang="en-US" sz="1200" kern="1200" dirty="0" smtClean="0">
                <a:solidFill>
                  <a:srgbClr val="000000"/>
                </a:solidFill>
                <a:effectLst/>
                <a:highlight>
                  <a:srgbClr val="FFFF00"/>
                </a:highlight>
                <a:latin typeface="+mn-lt"/>
                <a:ea typeface="+mn-ea"/>
                <a:cs typeface="+mn-cs"/>
              </a:rPr>
              <a:t>re-evaluation</a:t>
            </a:r>
            <a:r>
              <a:rPr lang="en-US" sz="1200" kern="1200" dirty="0" smtClean="0">
                <a:solidFill>
                  <a:srgbClr val="000000"/>
                </a:solidFill>
                <a:effectLst/>
                <a:latin typeface="+mn-lt"/>
                <a:ea typeface="+mn-ea"/>
                <a:cs typeface="+mn-cs"/>
              </a:rPr>
              <a:t> was performed with the appropriate method selected</a:t>
            </a:r>
            <a:r>
              <a:rPr lang="en-US" sz="1800"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and survey was found to be successful for all (5) challenges eliminating the need for repeat testing.</a:t>
            </a:r>
            <a:endParaRPr lang="en-US" sz="18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pPr/>
              <a:t>48</a:t>
            </a:fld>
            <a:endParaRPr lang="en-US" dirty="0"/>
          </a:p>
        </p:txBody>
      </p:sp>
    </p:spTree>
    <p:extLst>
      <p:ext uri="{BB962C8B-B14F-4D97-AF65-F5344CB8AC3E}">
        <p14:creationId xmlns:p14="http://schemas.microsoft.com/office/powerpoint/2010/main" val="612733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kern="1200" dirty="0" smtClean="0">
                <a:solidFill>
                  <a:srgbClr val="000000"/>
                </a:solidFill>
                <a:effectLst/>
                <a:latin typeface="+mn-lt"/>
                <a:ea typeface="+mn-ea"/>
                <a:cs typeface="+mn-cs"/>
              </a:rPr>
              <a:t>#49</a:t>
            </a:r>
            <a:r>
              <a:rPr lang="en-US" sz="1200" b="1" kern="1200" dirty="0" smtClean="0">
                <a:solidFill>
                  <a:srgbClr val="000000"/>
                </a:solidFill>
                <a:effectLst/>
                <a:latin typeface="+mn-lt"/>
                <a:ea typeface="+mn-ea"/>
                <a:cs typeface="+mn-cs"/>
              </a:rPr>
              <a:t> </a:t>
            </a:r>
            <a:r>
              <a:rPr lang="en-US" sz="1200" b="1" i="1" kern="1200" dirty="0" smtClean="0">
                <a:solidFill>
                  <a:srgbClr val="FF0000"/>
                </a:solidFill>
                <a:effectLst/>
                <a:highlight>
                  <a:srgbClr val="FFFF00"/>
                </a:highlight>
                <a:latin typeface="+mn-lt"/>
                <a:ea typeface="+mn-ea"/>
                <a:cs typeface="+mn-cs"/>
              </a:rPr>
              <a:t>As</a:t>
            </a:r>
            <a:r>
              <a:rPr lang="en-US" sz="1200" b="1" i="1" kern="1200" dirty="0" smtClean="0">
                <a:solidFill>
                  <a:srgbClr val="FF0000"/>
                </a:solidFill>
                <a:effectLst/>
                <a:latin typeface="+mn-lt"/>
                <a:ea typeface="+mn-ea"/>
                <a:cs typeface="+mn-cs"/>
              </a:rPr>
              <a:t> an investigative tool</a:t>
            </a: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the </a:t>
            </a:r>
            <a:r>
              <a:rPr lang="en-US" sz="1200" b="1" kern="1200" dirty="0" smtClean="0">
                <a:solidFill>
                  <a:srgbClr val="000000"/>
                </a:solidFill>
                <a:effectLst/>
                <a:latin typeface="+mn-lt"/>
                <a:ea typeface="+mn-ea"/>
                <a:cs typeface="+mn-cs"/>
              </a:rPr>
              <a:t>accuracy</a:t>
            </a:r>
            <a:r>
              <a:rPr lang="en-US" sz="1200" kern="1200" dirty="0" smtClean="0">
                <a:solidFill>
                  <a:srgbClr val="000000"/>
                </a:solidFill>
                <a:effectLst/>
                <a:latin typeface="+mn-lt"/>
                <a:ea typeface="+mn-ea"/>
                <a:cs typeface="+mn-cs"/>
              </a:rPr>
              <a:t> of information supplied i.e. METHOD, INSTRUMENT &amp;/or REAGENT (original and new) </a:t>
            </a:r>
            <a:r>
              <a:rPr lang="en-US" sz="1200" kern="1200" dirty="0" smtClean="0">
                <a:solidFill>
                  <a:srgbClr val="000000"/>
                </a:solidFill>
                <a:effectLst/>
                <a:highlight>
                  <a:srgbClr val="FFFF00"/>
                </a:highlight>
                <a:latin typeface="+mn-lt"/>
                <a:ea typeface="+mn-ea"/>
                <a:cs typeface="+mn-cs"/>
              </a:rPr>
              <a:t>CODE</a:t>
            </a:r>
            <a:r>
              <a:rPr lang="en-US" sz="1200" kern="1200" dirty="0" smtClean="0">
                <a:solidFill>
                  <a:srgbClr val="000000"/>
                </a:solidFill>
                <a:effectLst/>
                <a:latin typeface="+mn-lt"/>
                <a:ea typeface="+mn-ea"/>
                <a:cs typeface="+mn-cs"/>
              </a:rPr>
              <a:t> as needed on the result form must be verified. </a:t>
            </a:r>
            <a:endParaRPr lang="en-US" sz="1100" dirty="0" smtClean="0">
              <a:effectLst/>
              <a:latin typeface="+mn-lt"/>
              <a:ea typeface="Calibri"/>
              <a:cs typeface="Times New Roman"/>
            </a:endParaRPr>
          </a:p>
          <a:p>
            <a:pPr marL="0" marR="0">
              <a:lnSpc>
                <a:spcPct val="115000"/>
              </a:lnSpc>
              <a:spcBef>
                <a:spcPts val="0"/>
              </a:spcBef>
              <a:spcAft>
                <a:spcPts val="1000"/>
              </a:spcAft>
            </a:pPr>
            <a:r>
              <a:rPr lang="en-US" sz="1100" dirty="0" smtClean="0">
                <a:effectLst/>
                <a:latin typeface="+mn-lt"/>
                <a:ea typeface="Calibri"/>
                <a:cs typeface="Times New Roman"/>
              </a:rPr>
              <a:t> </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pPr/>
              <a:t>49</a:t>
            </a:fld>
            <a:endParaRPr lang="en-US" dirty="0"/>
          </a:p>
        </p:txBody>
      </p:sp>
    </p:spTree>
    <p:extLst>
      <p:ext uri="{BB962C8B-B14F-4D97-AF65-F5344CB8AC3E}">
        <p14:creationId xmlns:p14="http://schemas.microsoft.com/office/powerpoint/2010/main" val="139182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our Presentation is to provide the QA Manager/Supervisor with the tools to assist</a:t>
            </a:r>
            <a:r>
              <a:rPr lang="en-US" baseline="0" dirty="0" smtClean="0"/>
              <a:t> in the </a:t>
            </a:r>
            <a:r>
              <a:rPr lang="en-US" dirty="0" smtClean="0"/>
              <a:t>development of an investigative process for External Quality Assurance failures. </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5</a:t>
            </a:fld>
            <a:endParaRPr lang="en-US" dirty="0"/>
          </a:p>
        </p:txBody>
      </p:sp>
    </p:spTree>
    <p:extLst>
      <p:ext uri="{BB962C8B-B14F-4D97-AF65-F5344CB8AC3E}">
        <p14:creationId xmlns:p14="http://schemas.microsoft.com/office/powerpoint/2010/main" val="33174851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b="1" kern="1200" dirty="0" smtClean="0">
                <a:solidFill>
                  <a:srgbClr val="000000"/>
                </a:solidFill>
                <a:effectLst/>
                <a:latin typeface="+mn-lt"/>
                <a:ea typeface="+mn-ea"/>
              </a:rPr>
              <a:t>#50</a:t>
            </a:r>
            <a:r>
              <a:rPr lang="en-US" sz="1200" b="1" kern="1200" dirty="0" smtClean="0">
                <a:solidFill>
                  <a:srgbClr val="FF0000"/>
                </a:solidFill>
                <a:effectLst/>
                <a:latin typeface="Times New Roman"/>
                <a:ea typeface="+mn-ea"/>
                <a:cs typeface="+mn-cs"/>
              </a:rPr>
              <a:t> </a:t>
            </a:r>
            <a:r>
              <a:rPr lang="en-US" sz="1200" b="1" kern="1200" dirty="0" smtClean="0">
                <a:solidFill>
                  <a:srgbClr val="FF0000"/>
                </a:solidFill>
                <a:effectLst/>
                <a:latin typeface="+mn-lt"/>
                <a:ea typeface="+mn-ea"/>
              </a:rPr>
              <a:t>COMMUNICATION</a:t>
            </a:r>
            <a:r>
              <a:rPr lang="en-US" sz="1200" kern="1200" dirty="0" smtClean="0">
                <a:solidFill>
                  <a:srgbClr val="000000"/>
                </a:solidFill>
                <a:effectLst/>
                <a:latin typeface="+mn-lt"/>
                <a:ea typeface="+mn-ea"/>
              </a:rPr>
              <a:t> is an important aspect for a successful EQA and is a </a:t>
            </a:r>
            <a:r>
              <a:rPr lang="en-US" sz="1200" kern="1200" dirty="0" smtClean="0">
                <a:solidFill>
                  <a:srgbClr val="000000"/>
                </a:solidFill>
                <a:effectLst/>
                <a:highlight>
                  <a:srgbClr val="FFFF00"/>
                </a:highlight>
                <a:latin typeface="+mn-lt"/>
                <a:ea typeface="+mn-ea"/>
              </a:rPr>
              <a:t>vital</a:t>
            </a:r>
            <a:r>
              <a:rPr lang="en-US" sz="1200" kern="1200" dirty="0" smtClean="0">
                <a:solidFill>
                  <a:srgbClr val="000000"/>
                </a:solidFill>
                <a:effectLst/>
                <a:latin typeface="+mn-lt"/>
                <a:ea typeface="+mn-ea"/>
              </a:rPr>
              <a:t> component of an investigation process.  Recognition of a need to </a:t>
            </a:r>
            <a:r>
              <a:rPr lang="en-US" sz="1200" kern="1200" dirty="0" smtClean="0">
                <a:solidFill>
                  <a:srgbClr val="000000"/>
                </a:solidFill>
                <a:effectLst/>
                <a:highlight>
                  <a:srgbClr val="FFFF00"/>
                </a:highlight>
                <a:latin typeface="+mn-lt"/>
                <a:ea typeface="+mn-ea"/>
              </a:rPr>
              <a:t>check</a:t>
            </a:r>
            <a:r>
              <a:rPr lang="en-US" sz="1200" kern="1200" dirty="0" smtClean="0">
                <a:solidFill>
                  <a:srgbClr val="000000"/>
                </a:solidFill>
                <a:effectLst/>
                <a:latin typeface="+mn-lt"/>
                <a:ea typeface="+mn-ea"/>
              </a:rPr>
              <a:t> or consult with manufacturer or SMILE coordinator for any questions without relying on “assumption” plays an important key in obtaining a satisfactory performance. This needs to include “</a:t>
            </a:r>
            <a:r>
              <a:rPr lang="en-US" sz="1200" kern="1200" dirty="0" smtClean="0">
                <a:solidFill>
                  <a:srgbClr val="000000"/>
                </a:solidFill>
                <a:effectLst/>
                <a:highlight>
                  <a:srgbClr val="FFFF00"/>
                </a:highlight>
                <a:latin typeface="+mn-lt"/>
                <a:ea typeface="+mn-ea"/>
              </a:rPr>
              <a:t>correct</a:t>
            </a:r>
            <a:r>
              <a:rPr lang="en-US" sz="1200" kern="1200" dirty="0" smtClean="0">
                <a:solidFill>
                  <a:srgbClr val="000000"/>
                </a:solidFill>
                <a:effectLst/>
                <a:latin typeface="+mn-lt"/>
                <a:ea typeface="+mn-ea"/>
              </a:rPr>
              <a:t> peer group” </a:t>
            </a:r>
            <a:r>
              <a:rPr lang="en-US" sz="1200" kern="1200" dirty="0" smtClean="0">
                <a:solidFill>
                  <a:srgbClr val="000000"/>
                </a:solidFill>
                <a:effectLst/>
                <a:highlight>
                  <a:srgbClr val="FFFF00"/>
                </a:highlight>
                <a:latin typeface="+mn-lt"/>
                <a:ea typeface="+mn-ea"/>
              </a:rPr>
              <a:t>selection</a:t>
            </a:r>
            <a:r>
              <a:rPr lang="en-US" sz="1200" kern="1200" dirty="0" smtClean="0">
                <a:solidFill>
                  <a:srgbClr val="000000"/>
                </a:solidFill>
                <a:effectLst/>
                <a:latin typeface="+mn-lt"/>
                <a:ea typeface="+mn-ea"/>
              </a:rPr>
              <a:t> for accurate grading.</a:t>
            </a:r>
            <a:endParaRPr lang="en-US" sz="1200" dirty="0" smtClean="0">
              <a:effectLst/>
              <a:latin typeface="Times New Roman"/>
              <a:ea typeface="Times New Roman"/>
            </a:endParaRP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pPr/>
              <a:t>50</a:t>
            </a:fld>
            <a:endParaRPr lang="en-US" dirty="0"/>
          </a:p>
        </p:txBody>
      </p:sp>
    </p:spTree>
    <p:extLst>
      <p:ext uri="{BB962C8B-B14F-4D97-AF65-F5344CB8AC3E}">
        <p14:creationId xmlns:p14="http://schemas.microsoft.com/office/powerpoint/2010/main" val="2763757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#8(CLICK#1) </a:t>
            </a:r>
            <a:r>
              <a:rPr lang="en-US" b="0" dirty="0" smtClean="0"/>
              <a:t>Moving now to question #4, </a:t>
            </a:r>
            <a:r>
              <a:rPr lang="en-US" b="1" dirty="0" smtClean="0"/>
              <a:t>“Were</a:t>
            </a:r>
            <a:r>
              <a:rPr lang="en-US" b="1" baseline="0" dirty="0" smtClean="0"/>
              <a:t> the correct units reported?” </a:t>
            </a:r>
            <a:r>
              <a:rPr lang="en-US" b="1" dirty="0" smtClean="0"/>
              <a:t>(CLICK)</a:t>
            </a:r>
            <a:r>
              <a:rPr lang="en-US" b="0" baseline="0" dirty="0" smtClean="0"/>
              <a:t> Based on IR submission, the lab reported the results in percent</a:t>
            </a:r>
            <a:r>
              <a:rPr lang="en-US" b="1" dirty="0" smtClean="0"/>
              <a:t>(CLICK #2)</a:t>
            </a:r>
            <a:r>
              <a:rPr lang="en-US" b="0" baseline="0" dirty="0" smtClean="0"/>
              <a:t>   instead of reporting it in fraction commonly seen with Hematology surveys. </a:t>
            </a:r>
            <a:r>
              <a:rPr lang="en-US" b="1" dirty="0" smtClean="0"/>
              <a:t>(CLICK)</a:t>
            </a:r>
            <a:r>
              <a:rPr lang="en-US" b="0" baseline="0" dirty="0" smtClean="0"/>
              <a:t> We also need to be aware in certain instances where the  “reporting unit”  is particularly specified</a:t>
            </a:r>
            <a:r>
              <a:rPr lang="en-US" b="1" dirty="0" smtClean="0"/>
              <a:t>(CLICK#1)</a:t>
            </a:r>
            <a:r>
              <a:rPr lang="en-US" b="0" baseline="0" dirty="0" smtClean="0"/>
              <a:t>  by the provider per kit instruction as shown on  this example </a:t>
            </a:r>
            <a:r>
              <a:rPr lang="en-US" b="1" dirty="0" smtClean="0"/>
              <a:t>(CLICK#1)</a:t>
            </a:r>
            <a:r>
              <a:rPr lang="en-US" b="0" baseline="0" dirty="0" smtClean="0"/>
              <a:t> where Sysmex users were instructed to report  RDW as RDW-SD.</a:t>
            </a:r>
            <a:endParaRPr lang="en-US" b="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pPr/>
              <a:t>51</a:t>
            </a:fld>
            <a:endParaRPr lang="en-US" dirty="0"/>
          </a:p>
        </p:txBody>
      </p:sp>
    </p:spTree>
    <p:extLst>
      <p:ext uri="{BB962C8B-B14F-4D97-AF65-F5344CB8AC3E}">
        <p14:creationId xmlns:p14="http://schemas.microsoft.com/office/powerpoint/2010/main" val="3969290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kern="1200" dirty="0" smtClean="0">
                <a:solidFill>
                  <a:srgbClr val="000000"/>
                </a:solidFill>
                <a:effectLst/>
                <a:latin typeface="+mn-lt"/>
                <a:ea typeface="+mn-ea"/>
                <a:cs typeface="+mn-cs"/>
              </a:rPr>
              <a:t>#52 </a:t>
            </a:r>
            <a:r>
              <a:rPr lang="en-US" sz="1200" b="1" kern="1200" dirty="0" smtClean="0">
                <a:solidFill>
                  <a:srgbClr val="FF0000"/>
                </a:solidFill>
                <a:effectLst/>
                <a:latin typeface="+mn-lt"/>
                <a:ea typeface="+mn-ea"/>
                <a:cs typeface="+mn-cs"/>
              </a:rPr>
              <a:t>Question # 5</a:t>
            </a:r>
            <a:r>
              <a:rPr lang="en-US" sz="1200" kern="1200" dirty="0" smtClean="0">
                <a:solidFill>
                  <a:srgbClr val="000000"/>
                </a:solidFill>
                <a:effectLst/>
                <a:latin typeface="+mn-lt"/>
                <a:ea typeface="+mn-ea"/>
                <a:cs typeface="+mn-cs"/>
              </a:rPr>
              <a:t>, </a:t>
            </a:r>
            <a:r>
              <a:rPr lang="en-US" sz="1200" b="1" kern="1200" dirty="0" smtClean="0">
                <a:solidFill>
                  <a:srgbClr val="000000"/>
                </a:solidFill>
                <a:effectLst/>
                <a:latin typeface="+mn-lt"/>
                <a:ea typeface="+mn-ea"/>
                <a:cs typeface="+mn-cs"/>
              </a:rPr>
              <a:t>“Were results reported with correct decimal </a:t>
            </a:r>
            <a:r>
              <a:rPr lang="en-US" sz="1200" b="1" kern="1200" dirty="0" smtClean="0">
                <a:solidFill>
                  <a:srgbClr val="000000"/>
                </a:solidFill>
                <a:effectLst/>
                <a:highlight>
                  <a:srgbClr val="FFFF00"/>
                </a:highlight>
                <a:latin typeface="+mn-lt"/>
                <a:ea typeface="+mn-ea"/>
                <a:cs typeface="+mn-cs"/>
              </a:rPr>
              <a:t>place</a:t>
            </a:r>
            <a:r>
              <a:rPr lang="en-US" sz="1200" b="1" kern="1200" dirty="0" smtClean="0">
                <a:solidFill>
                  <a:srgbClr val="000000"/>
                </a:solidFill>
                <a:effectLst/>
                <a:latin typeface="+mn-lt"/>
                <a:ea typeface="+mn-ea"/>
                <a:cs typeface="+mn-cs"/>
              </a:rPr>
              <a:t>?”</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dirty="0" smtClean="0">
                <a:effectLst/>
                <a:latin typeface="Times New Roman"/>
                <a:ea typeface="Times New Roman"/>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b="1" i="1" kern="1200" dirty="0" smtClean="0">
                <a:solidFill>
                  <a:srgbClr val="FF0000"/>
                </a:solidFill>
                <a:effectLst/>
                <a:latin typeface="+mn-lt"/>
                <a:ea typeface="+mn-ea"/>
                <a:cs typeface="+mn-cs"/>
              </a:rPr>
              <a:t>This table exemplifies</a:t>
            </a:r>
            <a:r>
              <a:rPr lang="en-US" sz="1200" kern="1200" dirty="0" smtClean="0">
                <a:solidFill>
                  <a:srgbClr val="FF0000"/>
                </a:solidFill>
                <a:effectLst/>
                <a:latin typeface="+mn-lt"/>
                <a:ea typeface="+mn-ea"/>
                <a:cs typeface="+mn-cs"/>
              </a:rPr>
              <a:t>  </a:t>
            </a:r>
            <a:r>
              <a:rPr lang="en-US" sz="1200" kern="1200" dirty="0" smtClean="0">
                <a:solidFill>
                  <a:srgbClr val="000000"/>
                </a:solidFill>
                <a:effectLst/>
                <a:latin typeface="+mn-lt"/>
                <a:ea typeface="+mn-ea"/>
                <a:cs typeface="+mn-cs"/>
              </a:rPr>
              <a:t>a common example of a misplaced decimal point where a platelet result  of 150 x109/L  was  incorrectly  captured and reported by the site as 15 x10 9/L instead, a significant difference between the actual  versus the reported value obtained due to decimal point </a:t>
            </a:r>
            <a:r>
              <a:rPr lang="en-US" sz="1200" b="1" kern="1200" dirty="0" smtClean="0">
                <a:solidFill>
                  <a:srgbClr val="000000"/>
                </a:solidFill>
                <a:effectLst/>
                <a:latin typeface="+mn-lt"/>
                <a:ea typeface="+mn-ea"/>
                <a:cs typeface="+mn-cs"/>
              </a:rPr>
              <a:t>transposition </a:t>
            </a:r>
            <a:r>
              <a:rPr lang="en-US" sz="1200" b="1" kern="1200" dirty="0" smtClean="0">
                <a:solidFill>
                  <a:srgbClr val="000000"/>
                </a:solidFill>
                <a:effectLst/>
                <a:highlight>
                  <a:srgbClr val="FFFF00"/>
                </a:highlight>
                <a:latin typeface="+mn-lt"/>
                <a:ea typeface="+mn-ea"/>
                <a:cs typeface="+mn-cs"/>
              </a:rPr>
              <a:t>…</a:t>
            </a: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an error that perhaps carries serious potential  or impact with  study participants.</a:t>
            </a:r>
            <a:endParaRPr lang="en-US" sz="1100" dirty="0" smtClean="0">
              <a:effectLst/>
              <a:latin typeface="+mn-lt"/>
              <a:ea typeface="Calibri"/>
              <a:cs typeface="Times New Roman"/>
            </a:endParaRPr>
          </a:p>
          <a:p>
            <a:pPr marL="0" marR="0">
              <a:lnSpc>
                <a:spcPct val="115000"/>
              </a:lnSpc>
              <a:spcBef>
                <a:spcPts val="0"/>
              </a:spcBef>
              <a:spcAft>
                <a:spcPts val="1000"/>
              </a:spcAft>
            </a:pPr>
            <a:r>
              <a:rPr lang="en-US" sz="1000" dirty="0" smtClean="0">
                <a:effectLst/>
                <a:latin typeface="+mn-lt"/>
                <a:ea typeface="Calibri"/>
                <a:cs typeface="Times New Roman"/>
              </a:rPr>
              <a:t> </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pPr/>
              <a:t>52</a:t>
            </a:fld>
            <a:endParaRPr lang="en-US" dirty="0"/>
          </a:p>
        </p:txBody>
      </p:sp>
    </p:spTree>
    <p:extLst>
      <p:ext uri="{BB962C8B-B14F-4D97-AF65-F5344CB8AC3E}">
        <p14:creationId xmlns:p14="http://schemas.microsoft.com/office/powerpoint/2010/main" val="13235412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kern="1200" dirty="0" smtClean="0">
                <a:solidFill>
                  <a:srgbClr val="000000"/>
                </a:solidFill>
                <a:effectLst/>
                <a:latin typeface="+mn-lt"/>
                <a:ea typeface="+mn-ea"/>
                <a:cs typeface="+mn-cs"/>
              </a:rPr>
              <a:t>#53</a:t>
            </a:r>
            <a:r>
              <a:rPr lang="en-US" sz="1200" b="1" kern="1200" dirty="0" smtClean="0">
                <a:solidFill>
                  <a:srgbClr val="000000"/>
                </a:solidFill>
                <a:effectLst/>
                <a:latin typeface="+mn-lt"/>
                <a:ea typeface="+mn-ea"/>
                <a:cs typeface="+mn-cs"/>
              </a:rPr>
              <a:t> </a:t>
            </a:r>
            <a:r>
              <a:rPr lang="en-US" sz="1200" b="1" kern="1200" dirty="0" smtClean="0">
                <a:solidFill>
                  <a:srgbClr val="FF0000"/>
                </a:solidFill>
                <a:effectLst/>
                <a:latin typeface="+mn-lt"/>
                <a:ea typeface="+mn-ea"/>
                <a:cs typeface="+mn-cs"/>
              </a:rPr>
              <a:t>Next question is, </a:t>
            </a:r>
            <a:r>
              <a:rPr lang="en-US" sz="1200" b="1" kern="1200" dirty="0" smtClean="0">
                <a:solidFill>
                  <a:srgbClr val="000000"/>
                </a:solidFill>
                <a:effectLst/>
                <a:latin typeface="+mn-lt"/>
                <a:ea typeface="+mn-ea"/>
                <a:cs typeface="+mn-cs"/>
              </a:rPr>
              <a:t>“Were your results graded in the appropriate  peer </a:t>
            </a:r>
            <a:r>
              <a:rPr lang="en-US" sz="1200" b="1" kern="1200" dirty="0" smtClean="0">
                <a:solidFill>
                  <a:srgbClr val="000000"/>
                </a:solidFill>
                <a:effectLst/>
                <a:highlight>
                  <a:srgbClr val="FFFF00"/>
                </a:highlight>
                <a:latin typeface="+mn-lt"/>
                <a:ea typeface="+mn-ea"/>
                <a:cs typeface="+mn-cs"/>
              </a:rPr>
              <a:t>group</a:t>
            </a:r>
            <a:r>
              <a:rPr lang="en-US" sz="1200" b="1" kern="1200" dirty="0" smtClean="0">
                <a:solidFill>
                  <a:srgbClr val="000000"/>
                </a:solidFill>
                <a:effectLst/>
                <a:latin typeface="+mn-lt"/>
                <a:ea typeface="+mn-ea"/>
                <a:cs typeface="+mn-cs"/>
              </a:rPr>
              <a:t>?”.</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b="1" kern="1200" dirty="0" smtClean="0">
                <a:solidFill>
                  <a:srgbClr val="000000"/>
                </a:solidFill>
                <a:effectLst/>
                <a:latin typeface="+mn-lt"/>
                <a:ea typeface="+mn-ea"/>
                <a:cs typeface="+mn-cs"/>
              </a:rPr>
              <a:t>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b="1" i="1" kern="1200" dirty="0" smtClean="0">
                <a:solidFill>
                  <a:srgbClr val="FF0000"/>
                </a:solidFill>
                <a:effectLst/>
                <a:latin typeface="+mn-lt"/>
                <a:ea typeface="+mn-ea"/>
                <a:cs typeface="+mn-cs"/>
              </a:rPr>
              <a:t>As part</a:t>
            </a:r>
            <a:r>
              <a:rPr lang="en-US" sz="1200" kern="1200" dirty="0" smtClean="0">
                <a:solidFill>
                  <a:srgbClr val="000000"/>
                </a:solidFill>
                <a:effectLst/>
                <a:latin typeface="+mn-lt"/>
                <a:ea typeface="+mn-ea"/>
                <a:cs typeface="+mn-cs"/>
              </a:rPr>
              <a:t> </a:t>
            </a:r>
            <a:r>
              <a:rPr lang="en-US" sz="1200" b="1" i="1" kern="1200" dirty="0" smtClean="0">
                <a:solidFill>
                  <a:srgbClr val="FF0000"/>
                </a:solidFill>
                <a:effectLst/>
                <a:latin typeface="+mn-lt"/>
                <a:ea typeface="+mn-ea"/>
                <a:cs typeface="+mn-cs"/>
              </a:rPr>
              <a:t>of the investigation </a:t>
            </a:r>
            <a:r>
              <a:rPr lang="en-US" sz="1200" b="1" i="1" kern="1200" dirty="0" smtClean="0">
                <a:solidFill>
                  <a:srgbClr val="FF0000"/>
                </a:solidFill>
                <a:effectLst/>
                <a:highlight>
                  <a:srgbClr val="FFFF00"/>
                </a:highlight>
                <a:latin typeface="+mn-lt"/>
                <a:ea typeface="+mn-ea"/>
                <a:cs typeface="+mn-cs"/>
              </a:rPr>
              <a:t>process</a:t>
            </a:r>
            <a:r>
              <a:rPr lang="en-US" sz="1200" kern="1200" dirty="0" smtClean="0">
                <a:solidFill>
                  <a:srgbClr val="000000"/>
                </a:solidFill>
                <a:effectLst/>
                <a:highlight>
                  <a:srgbClr val="FFFF00"/>
                </a:highlight>
                <a:latin typeface="+mn-lt"/>
                <a:ea typeface="+mn-ea"/>
                <a:cs typeface="+mn-cs"/>
              </a:rPr>
              <a:t>,</a:t>
            </a:r>
            <a:r>
              <a:rPr lang="en-US" sz="1200" kern="1200" dirty="0" smtClean="0">
                <a:solidFill>
                  <a:srgbClr val="000000"/>
                </a:solidFill>
                <a:effectLst/>
                <a:latin typeface="+mn-lt"/>
                <a:ea typeface="+mn-ea"/>
                <a:cs typeface="+mn-cs"/>
              </a:rPr>
              <a:t> review of submitted information must be thoroughly checked and verified to ensure that method </a:t>
            </a:r>
            <a:r>
              <a:rPr lang="en-US" sz="1200" kern="1200" dirty="0" smtClean="0">
                <a:solidFill>
                  <a:srgbClr val="000000"/>
                </a:solidFill>
                <a:effectLst/>
                <a:highlight>
                  <a:srgbClr val="FFFF00"/>
                </a:highlight>
                <a:latin typeface="+mn-lt"/>
                <a:ea typeface="+mn-ea"/>
                <a:cs typeface="+mn-cs"/>
              </a:rPr>
              <a:t>reported</a:t>
            </a:r>
            <a:r>
              <a:rPr lang="en-US" sz="1200" kern="1200" dirty="0" smtClean="0">
                <a:solidFill>
                  <a:srgbClr val="000000"/>
                </a:solidFill>
                <a:effectLst/>
                <a:latin typeface="+mn-lt"/>
                <a:ea typeface="+mn-ea"/>
                <a:cs typeface="+mn-cs"/>
              </a:rPr>
              <a:t> matches actual testing for accurate evaluation against the correct peer group and graded appropriately,  </a:t>
            </a:r>
            <a:r>
              <a:rPr lang="en-US" sz="1200" dirty="0" smtClean="0">
                <a:effectLst/>
                <a:latin typeface="+mn-lt"/>
                <a:ea typeface="Times New Roman"/>
                <a:cs typeface="Calibri"/>
              </a:rPr>
              <a:t>as shown on the next slide…</a:t>
            </a:r>
            <a:endParaRPr lang="en-US" sz="1100" dirty="0" smtClean="0">
              <a:effectLst/>
              <a:latin typeface="+mn-lt"/>
              <a:ea typeface="Calibri"/>
              <a:cs typeface="Times New Roman"/>
            </a:endParaRPr>
          </a:p>
          <a:p>
            <a:pPr marL="0" marR="0">
              <a:lnSpc>
                <a:spcPct val="115000"/>
              </a:lnSpc>
              <a:spcBef>
                <a:spcPts val="0"/>
              </a:spcBef>
              <a:spcAft>
                <a:spcPts val="1000"/>
              </a:spcAft>
            </a:pPr>
            <a:r>
              <a:rPr lang="en-US" sz="1000" dirty="0" smtClean="0">
                <a:effectLst/>
                <a:latin typeface="+mn-lt"/>
                <a:ea typeface="Calibri"/>
                <a:cs typeface="Times New Roman"/>
              </a:rPr>
              <a:t> </a:t>
            </a:r>
            <a:endParaRPr lang="en-US" sz="1100" dirty="0" smtClean="0">
              <a:effectLst/>
              <a:latin typeface="+mn-lt"/>
              <a:ea typeface="Calibri"/>
              <a:cs typeface="Times New Roman"/>
            </a:endParaRPr>
          </a:p>
          <a:p>
            <a:pPr marL="0" marR="0">
              <a:lnSpc>
                <a:spcPct val="115000"/>
              </a:lnSpc>
              <a:spcBef>
                <a:spcPts val="0"/>
              </a:spcBef>
              <a:spcAft>
                <a:spcPts val="1000"/>
              </a:spcAft>
            </a:pPr>
            <a:r>
              <a:rPr lang="en-US" sz="1000" dirty="0" smtClean="0">
                <a:effectLst/>
                <a:latin typeface="+mn-lt"/>
                <a:ea typeface="Calibri"/>
                <a:cs typeface="Times New Roman"/>
              </a:rPr>
              <a:t> </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pPr/>
              <a:t>53</a:t>
            </a:fld>
            <a:endParaRPr lang="en-US" dirty="0"/>
          </a:p>
        </p:txBody>
      </p:sp>
    </p:spTree>
    <p:extLst>
      <p:ext uri="{BB962C8B-B14F-4D97-AF65-F5344CB8AC3E}">
        <p14:creationId xmlns:p14="http://schemas.microsoft.com/office/powerpoint/2010/main" val="3738142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kern="1200" dirty="0" smtClean="0">
                <a:solidFill>
                  <a:srgbClr val="000000"/>
                </a:solidFill>
                <a:effectLst/>
                <a:latin typeface="+mn-lt"/>
                <a:ea typeface="+mn-ea"/>
                <a:cs typeface="+mn-cs"/>
              </a:rPr>
              <a:t>#54</a:t>
            </a:r>
            <a:r>
              <a:rPr lang="en-US" sz="1200" b="1" kern="1200" dirty="0" smtClean="0">
                <a:solidFill>
                  <a:srgbClr val="000000"/>
                </a:solidFill>
                <a:effectLst/>
                <a:latin typeface="+mn-lt"/>
                <a:ea typeface="+mn-ea"/>
                <a:cs typeface="+mn-cs"/>
              </a:rPr>
              <a:t>                                                                                                            </a:t>
            </a:r>
            <a:r>
              <a:rPr lang="en-US" sz="1200" b="1" kern="1200" dirty="0" smtClean="0">
                <a:solidFill>
                  <a:srgbClr val="FF0000"/>
                </a:solidFill>
                <a:effectLst/>
                <a:latin typeface="+mn-lt"/>
                <a:ea typeface="+mn-ea"/>
                <a:cs typeface="+mn-cs"/>
              </a:rPr>
              <a:t>This </a:t>
            </a:r>
            <a:r>
              <a:rPr lang="en-US" sz="1200" b="1" kern="1200" dirty="0" smtClean="0">
                <a:solidFill>
                  <a:srgbClr val="FF0000"/>
                </a:solidFill>
                <a:effectLst/>
                <a:highlight>
                  <a:srgbClr val="FFFF00"/>
                </a:highlight>
                <a:latin typeface="+mn-lt"/>
                <a:ea typeface="+mn-ea"/>
                <a:cs typeface="+mn-cs"/>
              </a:rPr>
              <a:t>IR</a:t>
            </a:r>
            <a:r>
              <a:rPr lang="en-US" sz="1200" b="1" kern="1200" dirty="0" smtClean="0">
                <a:solidFill>
                  <a:srgbClr val="FF0000"/>
                </a:solidFill>
                <a:effectLst/>
                <a:latin typeface="+mn-lt"/>
                <a:ea typeface="+mn-ea"/>
                <a:cs typeface="+mn-cs"/>
              </a:rPr>
              <a:t> shows </a:t>
            </a:r>
            <a:r>
              <a:rPr lang="en-US" sz="1200" kern="1200" dirty="0" smtClean="0">
                <a:solidFill>
                  <a:srgbClr val="000000"/>
                </a:solidFill>
                <a:effectLst/>
                <a:latin typeface="+mn-lt"/>
                <a:ea typeface="+mn-ea"/>
                <a:cs typeface="+mn-cs"/>
              </a:rPr>
              <a:t>that HDL Cholesterol was evaluated and graded </a:t>
            </a:r>
            <a:r>
              <a:rPr lang="en-US" sz="1200" kern="1200" dirty="0" smtClean="0">
                <a:solidFill>
                  <a:srgbClr val="000000"/>
                </a:solidFill>
                <a:effectLst/>
                <a:highlight>
                  <a:srgbClr val="FFFF00"/>
                </a:highlight>
                <a:latin typeface="+mn-lt"/>
                <a:ea typeface="+mn-ea"/>
                <a:cs typeface="+mn-cs"/>
              </a:rPr>
              <a:t>based</a:t>
            </a:r>
            <a:r>
              <a:rPr lang="en-US" sz="1200" kern="1200" dirty="0" smtClean="0">
                <a:solidFill>
                  <a:srgbClr val="000000"/>
                </a:solidFill>
                <a:effectLst/>
                <a:latin typeface="+mn-lt"/>
                <a:ea typeface="+mn-ea"/>
                <a:cs typeface="+mn-cs"/>
              </a:rPr>
              <a:t> on “Method Mean” leading to unfavorable outcome.   </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latin typeface="+mn-lt"/>
                <a:ea typeface="+mn-ea"/>
                <a:cs typeface="+mn-cs"/>
              </a:rPr>
              <a:t>But, upon resolution of the discrepancy with the </a:t>
            </a:r>
            <a:r>
              <a:rPr lang="en-US" sz="1200" kern="1200" dirty="0" err="1" smtClean="0">
                <a:solidFill>
                  <a:srgbClr val="000000"/>
                </a:solidFill>
                <a:effectLst/>
                <a:latin typeface="+mn-lt"/>
                <a:ea typeface="+mn-ea"/>
                <a:cs typeface="+mn-cs"/>
              </a:rPr>
              <a:t>analyte</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200" kern="1200" dirty="0" smtClean="0">
                <a:solidFill>
                  <a:srgbClr val="000000"/>
                </a:solidFill>
                <a:effectLst/>
                <a:highlight>
                  <a:srgbClr val="FFFF00"/>
                </a:highlight>
                <a:latin typeface="+mn-lt"/>
                <a:ea typeface="+mn-ea"/>
                <a:cs typeface="+mn-cs"/>
              </a:rPr>
              <a:t>re-evaluated</a:t>
            </a:r>
            <a:r>
              <a:rPr lang="en-US" sz="1200" kern="1200" dirty="0" smtClean="0">
                <a:solidFill>
                  <a:srgbClr val="000000"/>
                </a:solidFill>
                <a:effectLst/>
                <a:latin typeface="+mn-lt"/>
                <a:ea typeface="+mn-ea"/>
                <a:cs typeface="+mn-cs"/>
              </a:rPr>
              <a:t>  appropriately against the correct peer group (based on “</a:t>
            </a:r>
            <a:r>
              <a:rPr lang="en-US" sz="1200" b="1" kern="1200" dirty="0" smtClean="0">
                <a:solidFill>
                  <a:srgbClr val="000000"/>
                </a:solidFill>
                <a:effectLst/>
                <a:latin typeface="+mn-lt"/>
                <a:ea typeface="+mn-ea"/>
                <a:cs typeface="+mn-cs"/>
              </a:rPr>
              <a:t>instrument</a:t>
            </a:r>
            <a:r>
              <a:rPr lang="en-US" sz="1200" kern="1200" dirty="0" smtClean="0">
                <a:solidFill>
                  <a:srgbClr val="000000"/>
                </a:solidFill>
                <a:effectLst/>
                <a:latin typeface="+mn-lt"/>
                <a:ea typeface="+mn-ea"/>
                <a:cs typeface="+mn-cs"/>
              </a:rPr>
              <a:t>” peer group ) seen on the </a:t>
            </a:r>
            <a:r>
              <a:rPr lang="en-US" sz="1200" kern="1200" dirty="0" err="1" smtClean="0">
                <a:solidFill>
                  <a:srgbClr val="000000"/>
                </a:solidFill>
                <a:effectLst/>
                <a:latin typeface="+mn-lt"/>
                <a:ea typeface="+mn-ea"/>
                <a:cs typeface="+mn-cs"/>
              </a:rPr>
              <a:t>ffg</a:t>
            </a:r>
            <a:r>
              <a:rPr lang="en-US" sz="1200" kern="1200" dirty="0" smtClean="0">
                <a:solidFill>
                  <a:srgbClr val="000000"/>
                </a:solidFill>
                <a:effectLst/>
                <a:latin typeface="+mn-lt"/>
                <a:ea typeface="+mn-ea"/>
                <a:cs typeface="+mn-cs"/>
              </a:rPr>
              <a:t>. table, an excellent performance is immediately noted. This scenario may be seen in instances where instrument and reagents are from different manufacturers.</a:t>
            </a:r>
            <a:endParaRPr lang="en-US" sz="1100" dirty="0" smtClean="0">
              <a:effectLst/>
              <a:latin typeface="+mn-lt"/>
              <a:ea typeface="Calibri"/>
              <a:cs typeface="Times New Roman"/>
            </a:endParaRPr>
          </a:p>
          <a:p>
            <a:pPr marL="0" marR="0">
              <a:lnSpc>
                <a:spcPct val="115000"/>
              </a:lnSpc>
              <a:spcBef>
                <a:spcPts val="0"/>
              </a:spcBef>
              <a:spcAft>
                <a:spcPts val="1000"/>
              </a:spcAft>
            </a:pPr>
            <a:r>
              <a:rPr lang="en-US" sz="1100" dirty="0" smtClean="0">
                <a:effectLst/>
                <a:latin typeface="+mn-lt"/>
                <a:ea typeface="Calibri"/>
                <a:cs typeface="Times New Roman"/>
              </a:rPr>
              <a:t> </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54</a:t>
            </a:fld>
            <a:endParaRPr lang="en-US" dirty="0"/>
          </a:p>
        </p:txBody>
      </p:sp>
    </p:spTree>
    <p:extLst>
      <p:ext uri="{BB962C8B-B14F-4D97-AF65-F5344CB8AC3E}">
        <p14:creationId xmlns:p14="http://schemas.microsoft.com/office/powerpoint/2010/main" val="602980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600" b="1" kern="1200" dirty="0" smtClean="0">
                <a:solidFill>
                  <a:srgbClr val="000000"/>
                </a:solidFill>
                <a:effectLst/>
                <a:latin typeface="+mn-lt"/>
                <a:ea typeface="+mn-ea"/>
                <a:cs typeface="+mn-cs"/>
              </a:rPr>
              <a:t>#55</a:t>
            </a: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A “</a:t>
            </a:r>
            <a:r>
              <a:rPr lang="en-US" sz="1200" b="1" kern="1200" dirty="0" smtClean="0">
                <a:solidFill>
                  <a:srgbClr val="0000FF"/>
                </a:solidFill>
                <a:effectLst/>
                <a:latin typeface="+mn-lt"/>
                <a:ea typeface="+mn-ea"/>
                <a:cs typeface="+mn-cs"/>
              </a:rPr>
              <a:t>Reporting Code Selection</a:t>
            </a:r>
            <a:r>
              <a:rPr lang="en-US" sz="1200" kern="1200" dirty="0" smtClean="0">
                <a:solidFill>
                  <a:srgbClr val="000000"/>
                </a:solidFill>
                <a:effectLst/>
                <a:latin typeface="+mn-lt"/>
                <a:ea typeface="+mn-ea"/>
                <a:cs typeface="+mn-cs"/>
              </a:rPr>
              <a:t>” section is available for reference which is specifically intended to guide and instruct users on how to accurately fill out the </a:t>
            </a:r>
            <a:r>
              <a:rPr lang="en-US" sz="1200" kern="1200" dirty="0" smtClean="0">
                <a:solidFill>
                  <a:srgbClr val="000000"/>
                </a:solidFill>
                <a:effectLst/>
                <a:highlight>
                  <a:srgbClr val="FFFF00"/>
                </a:highlight>
                <a:latin typeface="+mn-lt"/>
                <a:ea typeface="+mn-ea"/>
                <a:cs typeface="+mn-cs"/>
              </a:rPr>
              <a:t>form</a:t>
            </a:r>
            <a:r>
              <a:rPr lang="en-US" sz="1200" kern="1200" dirty="0" smtClean="0">
                <a:solidFill>
                  <a:srgbClr val="000000"/>
                </a:solidFill>
                <a:effectLst/>
                <a:latin typeface="+mn-lt"/>
                <a:ea typeface="+mn-ea"/>
                <a:cs typeface="+mn-cs"/>
              </a:rPr>
              <a:t> and </a:t>
            </a:r>
            <a:r>
              <a:rPr lang="en-US" sz="1200" kern="1200" dirty="0" smtClean="0">
                <a:solidFill>
                  <a:srgbClr val="000000"/>
                </a:solidFill>
                <a:effectLst/>
                <a:highlight>
                  <a:srgbClr val="FFFF00"/>
                </a:highlight>
                <a:latin typeface="+mn-lt"/>
                <a:ea typeface="+mn-ea"/>
                <a:cs typeface="+mn-cs"/>
              </a:rPr>
              <a:t>pick</a:t>
            </a:r>
            <a:r>
              <a:rPr lang="en-US" sz="1200" kern="1200" dirty="0" smtClean="0">
                <a:solidFill>
                  <a:srgbClr val="000000"/>
                </a:solidFill>
                <a:effectLst/>
                <a:latin typeface="+mn-lt"/>
                <a:ea typeface="+mn-ea"/>
                <a:cs typeface="+mn-cs"/>
              </a:rPr>
              <a:t> the correct responses such as </a:t>
            </a:r>
            <a:r>
              <a:rPr lang="en-US" sz="1200" kern="1200" dirty="0" smtClean="0">
                <a:solidFill>
                  <a:srgbClr val="000000"/>
                </a:solidFill>
                <a:effectLst/>
                <a:highlight>
                  <a:srgbClr val="FFFF00"/>
                </a:highlight>
                <a:latin typeface="+mn-lt"/>
                <a:ea typeface="+mn-ea"/>
                <a:cs typeface="+mn-cs"/>
              </a:rPr>
              <a:t>method </a:t>
            </a:r>
            <a:r>
              <a:rPr lang="en-US" sz="1200" kern="1200" dirty="0" smtClean="0">
                <a:solidFill>
                  <a:srgbClr val="000000"/>
                </a:solidFill>
                <a:effectLst/>
                <a:latin typeface="+mn-lt"/>
                <a:ea typeface="+mn-ea"/>
                <a:cs typeface="+mn-cs"/>
              </a:rPr>
              <a:t>code, </a:t>
            </a:r>
            <a:r>
              <a:rPr lang="en-US" sz="1200" kern="1200" dirty="0" smtClean="0">
                <a:solidFill>
                  <a:srgbClr val="000000"/>
                </a:solidFill>
                <a:effectLst/>
                <a:highlight>
                  <a:srgbClr val="FFFF00"/>
                </a:highlight>
                <a:latin typeface="+mn-lt"/>
                <a:ea typeface="+mn-ea"/>
                <a:cs typeface="+mn-cs"/>
              </a:rPr>
              <a:t>instrument</a:t>
            </a:r>
            <a:r>
              <a:rPr lang="en-US" sz="1200" kern="1200" dirty="0" smtClean="0">
                <a:solidFill>
                  <a:srgbClr val="000000"/>
                </a:solidFill>
                <a:effectLst/>
                <a:latin typeface="+mn-lt"/>
                <a:ea typeface="+mn-ea"/>
                <a:cs typeface="+mn-cs"/>
              </a:rPr>
              <a:t> code, </a:t>
            </a:r>
            <a:r>
              <a:rPr lang="en-US" sz="1200" kern="1200" dirty="0" smtClean="0">
                <a:solidFill>
                  <a:srgbClr val="000000"/>
                </a:solidFill>
                <a:effectLst/>
                <a:highlight>
                  <a:srgbClr val="FFFF00"/>
                </a:highlight>
                <a:latin typeface="+mn-lt"/>
                <a:ea typeface="+mn-ea"/>
                <a:cs typeface="+mn-cs"/>
              </a:rPr>
              <a:t>exception</a:t>
            </a:r>
            <a:r>
              <a:rPr lang="en-US" sz="1200" kern="1200" dirty="0" smtClean="0">
                <a:solidFill>
                  <a:srgbClr val="000000"/>
                </a:solidFill>
                <a:effectLst/>
                <a:latin typeface="+mn-lt"/>
                <a:ea typeface="+mn-ea"/>
                <a:cs typeface="+mn-cs"/>
              </a:rPr>
              <a:t> code, etc. This ensures proper evaluation with the appropriate peer group and merits grading from the provider.  For DPT/Accutest, all these information are supplied by the sites during pre-registration.</a:t>
            </a:r>
            <a:endParaRPr lang="en-US" sz="1200" dirty="0" smtClean="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55</a:t>
            </a:fld>
            <a:endParaRPr lang="en-US" dirty="0"/>
          </a:p>
        </p:txBody>
      </p:sp>
    </p:spTree>
    <p:extLst>
      <p:ext uri="{BB962C8B-B14F-4D97-AF65-F5344CB8AC3E}">
        <p14:creationId xmlns:p14="http://schemas.microsoft.com/office/powerpoint/2010/main" val="29101265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#56</a:t>
            </a:r>
            <a:r>
              <a:rPr kumimoji="0" lang="en-US" sz="12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200" b="1" i="0" u="heavy" strike="noStrike" kern="1200" cap="none" spc="0" normalizeH="0" baseline="0" noProof="0" dirty="0" smtClean="0">
                <a:ln>
                  <a:noFill/>
                </a:ln>
                <a:solidFill>
                  <a:srgbClr val="FF0000"/>
                </a:solidFill>
                <a:effectLst/>
                <a:uLnTx/>
                <a:uFillTx/>
                <a:latin typeface="+mn-lt"/>
                <a:ea typeface="+mn-ea"/>
                <a:cs typeface="+mn-cs"/>
              </a:rPr>
              <a:t>If the site fails</a:t>
            </a:r>
            <a:r>
              <a:rPr kumimoji="0" lang="en-US" sz="1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to provide a valid response code, an exception reason code is issued by the provider, …in this case, </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CODE #42</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was issued by CAP as no credit assigned due to absence of response leaving the PT </a:t>
            </a:r>
            <a:r>
              <a:rPr kumimoji="0" lang="en-US" sz="1200" b="0" i="0" u="none" strike="noStrike" kern="1200" cap="none" spc="0" normalizeH="0" baseline="0" noProof="0" dirty="0" smtClean="0">
                <a:ln>
                  <a:noFill/>
                </a:ln>
                <a:solidFill>
                  <a:srgbClr val="000000"/>
                </a:solidFill>
                <a:effectLst/>
                <a:highlight>
                  <a:srgbClr val="FFFF00"/>
                </a:highlight>
                <a:uLnTx/>
                <a:uFillTx/>
                <a:latin typeface="+mn-lt"/>
                <a:ea typeface="+mn-ea"/>
                <a:cs typeface="+mn-cs"/>
              </a:rPr>
              <a:t>ungraded</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for laboratory’s self-evaluation against the</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 proper statistics </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supplied  in the participant summary such as with this MHA-TP  test found with syphilis survey.</a:t>
            </a:r>
            <a:endParaRPr kumimoji="0" lang="en-US" sz="1200" b="0" i="0" u="none" strike="noStrike" kern="1200" cap="none" spc="0" normalizeH="0" baseline="0" noProof="0" dirty="0">
              <a:ln>
                <a:noFill/>
              </a:ln>
              <a:solidFill>
                <a:prstClr val="black"/>
              </a:solidFill>
              <a:effectLst/>
              <a:uLnTx/>
              <a:uFillTx/>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56</a:t>
            </a:fld>
            <a:endParaRPr lang="en-US" dirty="0"/>
          </a:p>
        </p:txBody>
      </p:sp>
    </p:spTree>
    <p:extLst>
      <p:ext uri="{BB962C8B-B14F-4D97-AF65-F5344CB8AC3E}">
        <p14:creationId xmlns:p14="http://schemas.microsoft.com/office/powerpoint/2010/main" val="3121300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400" b="1" kern="1200" dirty="0" smtClean="0">
                <a:solidFill>
                  <a:srgbClr val="000000"/>
                </a:solidFill>
                <a:effectLst/>
                <a:latin typeface="+mn-lt"/>
                <a:ea typeface="+mn-ea"/>
                <a:cs typeface="+mn-cs"/>
              </a:rPr>
              <a:t>#57</a:t>
            </a:r>
            <a:r>
              <a:rPr lang="en-US" sz="1200" b="1" kern="1200" dirty="0" smtClean="0">
                <a:solidFill>
                  <a:srgbClr val="000000"/>
                </a:solidFill>
                <a:effectLst/>
                <a:latin typeface="+mn-lt"/>
                <a:ea typeface="+mn-ea"/>
                <a:cs typeface="+mn-cs"/>
              </a:rPr>
              <a:t> </a:t>
            </a:r>
            <a:r>
              <a:rPr lang="en-US" sz="1200" b="1" kern="1200" dirty="0" smtClean="0">
                <a:solidFill>
                  <a:srgbClr val="FF0000"/>
                </a:solidFill>
                <a:effectLst/>
                <a:latin typeface="+mn-lt"/>
                <a:ea typeface="+mn-ea"/>
                <a:cs typeface="+mn-cs"/>
              </a:rPr>
              <a:t>And finally question #7</a:t>
            </a:r>
            <a:r>
              <a:rPr lang="en-US" sz="1200" kern="1200" dirty="0" smtClean="0">
                <a:solidFill>
                  <a:srgbClr val="000000"/>
                </a:solidFill>
                <a:effectLst/>
                <a:latin typeface="+mn-lt"/>
                <a:ea typeface="+mn-ea"/>
                <a:cs typeface="+mn-cs"/>
              </a:rPr>
              <a:t>, "</a:t>
            </a:r>
            <a:r>
              <a:rPr lang="en-US" sz="1200" b="1" kern="1200" dirty="0" smtClean="0">
                <a:solidFill>
                  <a:srgbClr val="000000"/>
                </a:solidFill>
                <a:effectLst/>
                <a:latin typeface="+mn-lt"/>
                <a:ea typeface="+mn-ea"/>
                <a:cs typeface="+mn-cs"/>
              </a:rPr>
              <a:t>Were your intended result code(s) selected for photographic images and microscopic examination?”</a:t>
            </a:r>
            <a:r>
              <a:rPr lang="en-US" sz="1200" kern="1200" dirty="0" smtClean="0">
                <a:solidFill>
                  <a:srgbClr val="000000"/>
                </a:solidFill>
                <a:effectLst/>
                <a:latin typeface="+mn-lt"/>
                <a:ea typeface="+mn-ea"/>
                <a:cs typeface="+mn-cs"/>
              </a:rPr>
              <a:t> Included in the kit is an instruction and response code page </a:t>
            </a:r>
            <a:r>
              <a:rPr lang="en-US" sz="1200" kern="1200" dirty="0" smtClean="0">
                <a:solidFill>
                  <a:srgbClr val="000000"/>
                </a:solidFill>
                <a:effectLst/>
                <a:highlight>
                  <a:srgbClr val="FFFF00"/>
                </a:highlight>
                <a:latin typeface="+mn-lt"/>
                <a:ea typeface="+mn-ea"/>
                <a:cs typeface="+mn-cs"/>
              </a:rPr>
              <a:t>called</a:t>
            </a:r>
            <a:r>
              <a:rPr lang="en-US" sz="1200" kern="1200" dirty="0" smtClean="0">
                <a:solidFill>
                  <a:srgbClr val="000000"/>
                </a:solidFill>
                <a:effectLst/>
                <a:latin typeface="+mn-lt"/>
                <a:ea typeface="+mn-ea"/>
                <a:cs typeface="+mn-cs"/>
              </a:rPr>
              <a:t> “</a:t>
            </a:r>
            <a:r>
              <a:rPr lang="en-US" sz="1200" b="1" kern="1200" dirty="0" smtClean="0">
                <a:solidFill>
                  <a:srgbClr val="000000"/>
                </a:solidFill>
                <a:effectLst/>
                <a:latin typeface="+mn-lt"/>
                <a:ea typeface="+mn-ea"/>
                <a:cs typeface="+mn-cs"/>
              </a:rPr>
              <a:t>MASTER LIST</a:t>
            </a:r>
            <a:r>
              <a:rPr lang="en-US" sz="1200" kern="1200" dirty="0" smtClean="0">
                <a:solidFill>
                  <a:srgbClr val="000000"/>
                </a:solidFill>
                <a:effectLst/>
                <a:latin typeface="+mn-lt"/>
                <a:ea typeface="+mn-ea"/>
                <a:cs typeface="+mn-cs"/>
              </a:rPr>
              <a:t>” with choices for selection that correctly matches and identifies the photomicrograph and/or microscopic challenge. The accompanying history should be reviewed by the site as this is intended to clue in and help in the right</a:t>
            </a:r>
            <a:r>
              <a:rPr lang="en-US" sz="1050"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identification of the “image”.</a:t>
            </a:r>
            <a:r>
              <a:rPr lang="en-US" sz="1050" kern="1200" dirty="0" smtClean="0">
                <a:solidFill>
                  <a:srgbClr val="000000"/>
                </a:solidFill>
                <a:effectLst/>
                <a:latin typeface="+mn-lt"/>
                <a:ea typeface="+mn-ea"/>
                <a:cs typeface="+mn-cs"/>
              </a:rPr>
              <a:t> As you will see on the next IR</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57</a:t>
            </a:fld>
            <a:endParaRPr lang="en-US" dirty="0"/>
          </a:p>
        </p:txBody>
      </p:sp>
    </p:spTree>
    <p:extLst>
      <p:ext uri="{BB962C8B-B14F-4D97-AF65-F5344CB8AC3E}">
        <p14:creationId xmlns:p14="http://schemas.microsoft.com/office/powerpoint/2010/main" val="2566366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000" kern="1200" dirty="0" smtClean="0">
                <a:solidFill>
                  <a:srgbClr val="000000"/>
                </a:solidFill>
                <a:effectLst/>
                <a:latin typeface="+mn-lt"/>
                <a:ea typeface="+mn-ea"/>
                <a:cs typeface="+mn-cs"/>
              </a:rPr>
              <a:t> </a:t>
            </a:r>
            <a:r>
              <a:rPr lang="en-US" sz="1200" b="1" kern="1200" dirty="0" smtClean="0">
                <a:solidFill>
                  <a:srgbClr val="000000"/>
                </a:solidFill>
                <a:effectLst/>
                <a:latin typeface="+mn-lt"/>
                <a:ea typeface="+mn-ea"/>
                <a:cs typeface="+mn-cs"/>
              </a:rPr>
              <a:t>#58 </a:t>
            </a:r>
            <a:r>
              <a:rPr lang="en-US" sz="1200" b="1" kern="1200" dirty="0" smtClean="0">
                <a:solidFill>
                  <a:srgbClr val="FF0000"/>
                </a:solidFill>
                <a:effectLst/>
                <a:latin typeface="+mn-lt"/>
                <a:ea typeface="+mn-ea"/>
                <a:cs typeface="+mn-cs"/>
              </a:rPr>
              <a:t>In this scenario</a:t>
            </a:r>
            <a:r>
              <a:rPr lang="en-US" sz="1200" kern="1200" dirty="0" smtClean="0">
                <a:solidFill>
                  <a:srgbClr val="000000"/>
                </a:solidFill>
                <a:effectLst/>
                <a:latin typeface="+mn-lt"/>
                <a:ea typeface="+mn-ea"/>
                <a:cs typeface="+mn-cs"/>
              </a:rPr>
              <a:t>, the site correctly identified the image as LYMPHOCYTE but  carelessly  recorded the incorrect code instead which is for “neutrophil, </a:t>
            </a:r>
            <a:r>
              <a:rPr lang="en-US" sz="1200" kern="1200" dirty="0" err="1" smtClean="0">
                <a:solidFill>
                  <a:srgbClr val="000000"/>
                </a:solidFill>
                <a:effectLst/>
                <a:latin typeface="+mn-lt"/>
                <a:ea typeface="+mn-ea"/>
                <a:cs typeface="+mn-cs"/>
              </a:rPr>
              <a:t>segmenter</a:t>
            </a:r>
            <a:r>
              <a:rPr lang="en-US" sz="1200" kern="1200" dirty="0" smtClean="0">
                <a:solidFill>
                  <a:srgbClr val="000000"/>
                </a:solidFill>
                <a:effectLst/>
                <a:latin typeface="+mn-lt"/>
                <a:ea typeface="+mn-ea"/>
                <a:cs typeface="+mn-cs"/>
              </a:rPr>
              <a:t>/band.</a:t>
            </a:r>
            <a:endParaRPr lang="en-US" sz="1100" dirty="0" smtClean="0">
              <a:effectLst/>
              <a:latin typeface="+mn-lt"/>
              <a:ea typeface="Calibri"/>
              <a:cs typeface="Times New Roman"/>
            </a:endParaRPr>
          </a:p>
          <a:p>
            <a:pPr marL="0" marR="0">
              <a:lnSpc>
                <a:spcPct val="115000"/>
              </a:lnSpc>
              <a:spcBef>
                <a:spcPts val="0"/>
              </a:spcBef>
              <a:spcAft>
                <a:spcPts val="0"/>
              </a:spcAft>
            </a:pPr>
            <a:r>
              <a:rPr lang="en-US" sz="1100" b="1" kern="1200" dirty="0" smtClean="0">
                <a:solidFill>
                  <a:srgbClr val="000000"/>
                </a:solidFill>
                <a:effectLst/>
                <a:latin typeface="+mn-lt"/>
                <a:ea typeface="+mn-ea"/>
                <a:cs typeface="+mn-cs"/>
              </a:rPr>
              <a:t>(Now we will look at a post-analytical question that appears on the Micro IR form)</a:t>
            </a: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58</a:t>
            </a:fld>
            <a:endParaRPr lang="en-US" dirty="0"/>
          </a:p>
        </p:txBody>
      </p:sp>
    </p:spTree>
    <p:extLst>
      <p:ext uri="{BB962C8B-B14F-4D97-AF65-F5344CB8AC3E}">
        <p14:creationId xmlns:p14="http://schemas.microsoft.com/office/powerpoint/2010/main" val="1983970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04">
              <a:defRPr/>
            </a:pPr>
            <a:endParaRPr lang="en-US" baseline="0" dirty="0" smtClean="0"/>
          </a:p>
          <a:p>
            <a:pPr marL="0" marR="0">
              <a:lnSpc>
                <a:spcPct val="115000"/>
              </a:lnSpc>
              <a:spcBef>
                <a:spcPts val="0"/>
              </a:spcBef>
              <a:spcAft>
                <a:spcPts val="0"/>
              </a:spcAft>
            </a:pPr>
            <a:r>
              <a:rPr lang="en-US" sz="2000" b="1" kern="1200" dirty="0" smtClean="0">
                <a:solidFill>
                  <a:srgbClr val="000000"/>
                </a:solidFill>
                <a:effectLst/>
                <a:latin typeface="+mn-lt"/>
                <a:ea typeface="+mn-ea"/>
                <a:cs typeface="+mn-cs"/>
              </a:rPr>
              <a:t>#59</a:t>
            </a: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For post-analytical </a:t>
            </a:r>
            <a:r>
              <a:rPr lang="en-US" sz="1200" b="1" kern="1200" dirty="0" smtClean="0">
                <a:solidFill>
                  <a:srgbClr val="000000"/>
                </a:solidFill>
                <a:effectLst/>
                <a:latin typeface="+mn-lt"/>
                <a:ea typeface="+mn-ea"/>
                <a:cs typeface="+mn-cs"/>
              </a:rPr>
              <a:t>MICROBIOLOGY(CLICK) </a:t>
            </a:r>
            <a:r>
              <a:rPr lang="en-US" sz="1200" kern="1200" dirty="0" smtClean="0">
                <a:solidFill>
                  <a:srgbClr val="000000"/>
                </a:solidFill>
                <a:effectLst/>
                <a:latin typeface="+mn-lt"/>
                <a:ea typeface="+mn-ea"/>
                <a:cs typeface="+mn-cs"/>
              </a:rPr>
              <a:t> investigation report question #1</a:t>
            </a: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 “</a:t>
            </a:r>
            <a:r>
              <a:rPr lang="en-US" sz="1200" b="1" kern="1200" dirty="0" smtClean="0">
                <a:solidFill>
                  <a:srgbClr val="000000"/>
                </a:solidFill>
                <a:effectLst/>
                <a:latin typeface="+mn-lt"/>
                <a:ea typeface="+mn-ea"/>
                <a:cs typeface="+mn-cs"/>
              </a:rPr>
              <a:t>Was the PSR reviewed for other participant failures and related comments?”  </a:t>
            </a:r>
            <a:endParaRPr lang="en-US" sz="1600" dirty="0" smtClean="0">
              <a:effectLst/>
              <a:latin typeface="+mn-lt"/>
              <a:ea typeface="Calibri"/>
              <a:cs typeface="Times New Roman"/>
            </a:endParaRPr>
          </a:p>
          <a:p>
            <a:pPr marL="0" marR="0">
              <a:lnSpc>
                <a:spcPct val="115000"/>
              </a:lnSpc>
              <a:spcBef>
                <a:spcPts val="0"/>
              </a:spcBef>
              <a:spcAft>
                <a:spcPts val="0"/>
              </a:spcAft>
            </a:pPr>
            <a:r>
              <a:rPr lang="en-US" sz="1200" b="1" kern="1200" dirty="0" smtClean="0">
                <a:solidFill>
                  <a:srgbClr val="FF0000"/>
                </a:solidFill>
                <a:effectLst/>
                <a:latin typeface="+mn-lt"/>
                <a:ea typeface="+mn-ea"/>
                <a:cs typeface="+mn-cs"/>
              </a:rPr>
              <a:t>A review of the </a:t>
            </a:r>
            <a:r>
              <a:rPr lang="en-US" sz="1200" b="1" kern="1200" dirty="0" smtClean="0">
                <a:solidFill>
                  <a:srgbClr val="FF0000"/>
                </a:solidFill>
                <a:effectLst/>
                <a:highlight>
                  <a:srgbClr val="FFFF00"/>
                </a:highlight>
                <a:latin typeface="+mn-lt"/>
                <a:ea typeface="+mn-ea"/>
                <a:cs typeface="+mn-cs"/>
              </a:rPr>
              <a:t>Participant Summary Report</a:t>
            </a:r>
            <a:r>
              <a:rPr lang="en-US" sz="1200" kern="1200" dirty="0" smtClean="0">
                <a:solidFill>
                  <a:srgbClr val="000000"/>
                </a:solidFill>
                <a:effectLst/>
                <a:latin typeface="+mn-lt"/>
                <a:ea typeface="+mn-ea"/>
                <a:cs typeface="+mn-cs"/>
              </a:rPr>
              <a:t> is available on line through the provider website is a good way to start your investigation.  This will show you how you compare</a:t>
            </a: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with other participants’  failures among your peer group to include successful organism identification. On  this example here, the correct response is </a:t>
            </a:r>
            <a:r>
              <a:rPr lang="en-US" sz="1200" b="1" kern="1200" dirty="0" smtClean="0">
                <a:solidFill>
                  <a:srgbClr val="000000"/>
                </a:solidFill>
                <a:effectLst/>
                <a:highlight>
                  <a:srgbClr val="FFFF00"/>
                </a:highlight>
                <a:latin typeface="+mn-lt"/>
                <a:ea typeface="+mn-ea"/>
                <a:cs typeface="+mn-cs"/>
              </a:rPr>
              <a:t>M. </a:t>
            </a:r>
            <a:r>
              <a:rPr lang="en-US" sz="1200" b="1" kern="1200" dirty="0" err="1" smtClean="0">
                <a:solidFill>
                  <a:srgbClr val="000000"/>
                </a:solidFill>
                <a:effectLst/>
                <a:highlight>
                  <a:srgbClr val="FFFF00"/>
                </a:highlight>
                <a:latin typeface="+mn-lt"/>
                <a:ea typeface="+mn-ea"/>
                <a:cs typeface="+mn-cs"/>
              </a:rPr>
              <a:t>chelonae</a:t>
            </a:r>
            <a:r>
              <a:rPr lang="en-US" sz="1200" b="1"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but a few went overboard by including M. </a:t>
            </a:r>
            <a:r>
              <a:rPr lang="en-US" sz="1200" kern="1200" dirty="0" err="1" smtClean="0">
                <a:solidFill>
                  <a:srgbClr val="000000"/>
                </a:solidFill>
                <a:effectLst/>
                <a:latin typeface="+mn-lt"/>
                <a:ea typeface="+mn-ea"/>
                <a:cs typeface="+mn-cs"/>
              </a:rPr>
              <a:t>abscessus</a:t>
            </a:r>
            <a:r>
              <a:rPr lang="en-US" sz="1200" kern="1200" dirty="0" smtClean="0">
                <a:solidFill>
                  <a:srgbClr val="000000"/>
                </a:solidFill>
                <a:effectLst/>
                <a:latin typeface="+mn-lt"/>
                <a:ea typeface="+mn-ea"/>
                <a:cs typeface="+mn-cs"/>
              </a:rPr>
              <a:t> which in this case was an unlikely choice for a correct answer.  By conducting a comparative study with other participants , we are able to better understand on how to accurately  determine and select the best response in consensus with the majority. I now turn you over to Orlinda to discuss the remaining part of our investigation form about root cause &amp; an overall  summary of today’s presentation. Thank you.</a:t>
            </a:r>
            <a:endParaRPr lang="en-US" sz="16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9314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this presentation a QA manager/Supervisor should be able to:</a:t>
            </a:r>
          </a:p>
          <a:p>
            <a:pPr marL="171450" lvl="0" indent="-171450">
              <a:buFont typeface="Arial" pitchFamily="34" charset="0"/>
              <a:buChar char="•"/>
            </a:pPr>
            <a:r>
              <a:rPr lang="en-US" sz="1200" kern="1200" dirty="0" smtClean="0">
                <a:solidFill>
                  <a:schemeClr val="tx1"/>
                </a:solidFill>
                <a:effectLst/>
                <a:latin typeface="+mn-lt"/>
                <a:ea typeface="+mn-ea"/>
                <a:cs typeface="+mn-cs"/>
              </a:rPr>
              <a:t>Use the SMILE EQA investigation forms and in this process,</a:t>
            </a:r>
          </a:p>
          <a:p>
            <a:pPr marL="171450" lvl="0" indent="-171450">
              <a:buFont typeface="Arial" pitchFamily="34" charset="0"/>
              <a:buChar char="•"/>
            </a:pPr>
            <a:r>
              <a:rPr lang="en-US" sz="1200" kern="1200" dirty="0" smtClean="0">
                <a:solidFill>
                  <a:schemeClr val="tx1"/>
                </a:solidFill>
                <a:effectLst/>
                <a:latin typeface="+mn-lt"/>
                <a:ea typeface="+mn-ea"/>
                <a:cs typeface="+mn-cs"/>
              </a:rPr>
              <a:t>Effectively detect clinical laboratory associated errors through root cause analysis</a:t>
            </a:r>
          </a:p>
          <a:p>
            <a:pPr marL="171450" lvl="0" indent="-171450">
              <a:buFont typeface="Arial" pitchFamily="34" charset="0"/>
              <a:buChar char="•"/>
            </a:pPr>
            <a:r>
              <a:rPr lang="en-US" sz="1200" kern="1200" dirty="0" smtClean="0">
                <a:solidFill>
                  <a:schemeClr val="tx1"/>
                </a:solidFill>
                <a:effectLst/>
                <a:latin typeface="+mn-lt"/>
                <a:ea typeface="+mn-ea"/>
                <a:cs typeface="+mn-cs"/>
              </a:rPr>
              <a:t>Develop appropriate corrective action</a:t>
            </a:r>
          </a:p>
          <a:p>
            <a:pPr marL="171450" lvl="0" indent="-171450">
              <a:buFont typeface="Arial" pitchFamily="34" charset="0"/>
              <a:buChar char="•"/>
            </a:pPr>
            <a:r>
              <a:rPr lang="en-US" sz="1200" kern="1200" dirty="0" smtClean="0">
                <a:solidFill>
                  <a:schemeClr val="tx1"/>
                </a:solidFill>
                <a:effectLst/>
                <a:latin typeface="+mn-lt"/>
                <a:ea typeface="+mn-ea"/>
                <a:cs typeface="+mn-cs"/>
              </a:rPr>
              <a:t>Review and revise processes for prevention of future errors</a:t>
            </a:r>
          </a:p>
          <a:p>
            <a:pPr marL="171450" lvl="0" indent="-171450">
              <a:buFont typeface="Arial" pitchFamily="34" charset="0"/>
              <a:buChar char="•"/>
            </a:pPr>
            <a:r>
              <a:rPr lang="en-US" sz="1200" kern="1200" dirty="0" smtClean="0">
                <a:solidFill>
                  <a:schemeClr val="tx1"/>
                </a:solidFill>
                <a:effectLst/>
                <a:latin typeface="+mn-lt"/>
                <a:ea typeface="+mn-ea"/>
                <a:cs typeface="+mn-cs"/>
              </a:rPr>
              <a:t>Determine the impact of errors to study data (patient safety)</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6</a:t>
            </a:fld>
            <a:endParaRPr lang="en-US" dirty="0"/>
          </a:p>
        </p:txBody>
      </p:sp>
    </p:spTree>
    <p:extLst>
      <p:ext uri="{BB962C8B-B14F-4D97-AF65-F5344CB8AC3E}">
        <p14:creationId xmlns:p14="http://schemas.microsoft.com/office/powerpoint/2010/main" val="2787382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Arden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picture of one</a:t>
            </a:r>
            <a:r>
              <a:rPr lang="en-US" sz="1200" kern="1200" baseline="0" dirty="0" smtClean="0">
                <a:solidFill>
                  <a:schemeClr val="tx1"/>
                </a:solidFill>
                <a:effectLst/>
                <a:latin typeface="+mn-lt"/>
                <a:ea typeface="+mn-ea"/>
                <a:cs typeface="+mn-cs"/>
              </a:rPr>
              <a:t> my </a:t>
            </a:r>
            <a:r>
              <a:rPr lang="en-US" sz="1200" kern="1200" dirty="0" smtClean="0">
                <a:solidFill>
                  <a:schemeClr val="tx1"/>
                </a:solidFill>
                <a:effectLst/>
                <a:latin typeface="+mn-lt"/>
                <a:ea typeface="+mn-ea"/>
                <a:cs typeface="+mn-cs"/>
              </a:rPr>
              <a:t>favorite places The</a:t>
            </a:r>
            <a:r>
              <a:rPr lang="en-US" sz="1200" kern="1200" baseline="0" dirty="0" smtClean="0">
                <a:solidFill>
                  <a:schemeClr val="tx1"/>
                </a:solidFill>
                <a:effectLst/>
                <a:latin typeface="+mn-lt"/>
                <a:ea typeface="+mn-ea"/>
                <a:cs typeface="+mn-cs"/>
              </a:rPr>
              <a:t> mighty </a:t>
            </a:r>
            <a:r>
              <a:rPr lang="en-US" sz="1200" kern="1200" dirty="0" smtClean="0">
                <a:solidFill>
                  <a:schemeClr val="tx1"/>
                </a:solidFill>
                <a:effectLst/>
                <a:latin typeface="+mn-lt"/>
                <a:ea typeface="+mn-ea"/>
                <a:cs typeface="+mn-cs"/>
              </a:rPr>
              <a:t>Victoria Falls, colloquially known as </a:t>
            </a:r>
            <a:r>
              <a:rPr lang="en-US" sz="1200" i="1" kern="1200" dirty="0" smtClean="0">
                <a:solidFill>
                  <a:schemeClr val="tx1"/>
                </a:solidFill>
                <a:effectLst/>
                <a:latin typeface="+mn-lt"/>
                <a:ea typeface="+mn-ea"/>
                <a:cs typeface="+mn-cs"/>
              </a:rPr>
              <a:t>Mosi oa Tunya </a:t>
            </a:r>
            <a:r>
              <a:rPr lang="en-US" sz="1200" kern="1200" dirty="0" smtClean="0">
                <a:solidFill>
                  <a:schemeClr val="tx1"/>
                </a:solidFill>
                <a:effectLst/>
                <a:latin typeface="+mn-lt"/>
                <a:ea typeface="+mn-ea"/>
                <a:cs typeface="+mn-cs"/>
              </a:rPr>
              <a:t>which means the smoke that thunders!!!</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60</a:t>
            </a:fld>
            <a:endParaRPr lang="en-US" dirty="0"/>
          </a:p>
        </p:txBody>
      </p:sp>
    </p:spTree>
    <p:extLst>
      <p:ext uri="{BB962C8B-B14F-4D97-AF65-F5344CB8AC3E}">
        <p14:creationId xmlns:p14="http://schemas.microsoft.com/office/powerpoint/2010/main" val="40893364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Intro</a:t>
            </a:r>
            <a:r>
              <a:rPr lang="en-US" sz="1200" kern="1200" dirty="0" smtClean="0">
                <a:solidFill>
                  <a:schemeClr val="tx1"/>
                </a:solidFill>
                <a:effectLst/>
                <a:latin typeface="+mn-lt"/>
                <a:ea typeface="+mn-ea"/>
                <a:cs typeface="+mn-cs"/>
              </a:rPr>
              <a:t>- Read title then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Now we have arrived at the place where you would be ready to close out the investigation. There are 5 important areas that are captured/ documented at the bottom of the investigation form: both the general and the microbiology form. </a:t>
            </a:r>
            <a:r>
              <a:rPr lang="en-US" sz="1200" b="1" kern="1200" dirty="0" smtClean="0">
                <a:solidFill>
                  <a:schemeClr val="tx1"/>
                </a:solidFill>
                <a:effectLst/>
                <a:latin typeface="+mn-lt"/>
                <a:ea typeface="+mn-ea"/>
                <a:cs typeface="+mn-cs"/>
              </a:rPr>
              <a:t>Click List 1 to 5 Click</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Lastly I shall wrap-up our presentation by summarizing the important areas we discussed 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61</a:t>
            </a:fld>
            <a:endParaRPr lang="en-US" dirty="0"/>
          </a:p>
        </p:txBody>
      </p:sp>
    </p:spTree>
    <p:extLst>
      <p:ext uri="{BB962C8B-B14F-4D97-AF65-F5344CB8AC3E}">
        <p14:creationId xmlns:p14="http://schemas.microsoft.com/office/powerpoint/2010/main" val="1358270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Root Cause-We will start with “Title”. A root cause analysis and any subsequent corrections are important in order to prevent the same problems from happening again. Click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This box provides an opportunity to capture succinctly the troubleshooting process or in other words the results/ conclusion of the root cause analysis conducted.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Emphasis is on the words “root cause”. </a:t>
            </a:r>
          </a:p>
          <a:p>
            <a:r>
              <a:rPr lang="en-US" sz="1200" kern="1200" dirty="0" smtClean="0">
                <a:solidFill>
                  <a:schemeClr val="tx1"/>
                </a:solidFill>
                <a:effectLst/>
                <a:latin typeface="+mn-lt"/>
                <a:ea typeface="+mn-ea"/>
                <a:cs typeface="+mn-cs"/>
              </a:rPr>
              <a:t>The conclusion documented here should answer the question: What was the root cause of the EQA failure in question? </a:t>
            </a:r>
            <a:r>
              <a:rPr lang="en-US" sz="1200" b="1" kern="120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 Just below this summary is a place to document a review of any training and competency records. We will discuss this further on the next slide.</a:t>
            </a:r>
          </a:p>
          <a:p>
            <a:r>
              <a:rPr lang="en-US" sz="1200" kern="1200" dirty="0" smtClean="0">
                <a:solidFill>
                  <a:schemeClr val="tx1"/>
                </a:solidFill>
                <a:effectLst/>
                <a:latin typeface="+mn-lt"/>
                <a:ea typeface="+mn-ea"/>
                <a:cs typeface="+mn-cs"/>
              </a:rPr>
              <a:t>c. The last box in this sub-section helps you to classify the type of error being reported. </a:t>
            </a:r>
            <a:r>
              <a:rPr lang="en-US" sz="1200" b="1"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 Too often we at SMILE will receive an IR stating that the type or root cause of the error is either “random error” or “sample integrity”.  While both deductions are not without some merit, we have seen that more often than not, when we have encouraged further investigations, deeper underlying problems within the testing system have been revealed.    </a:t>
            </a:r>
            <a:r>
              <a:rPr lang="en-US" sz="1200" b="1" kern="1200" dirty="0" smtClean="0">
                <a:solidFill>
                  <a:schemeClr val="tx1"/>
                </a:solidFill>
                <a:effectLst/>
                <a:latin typeface="+mn-lt"/>
                <a:ea typeface="+mn-ea"/>
                <a:cs typeface="+mn-cs"/>
              </a:rPr>
              <a:t>Click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62</a:t>
            </a:fld>
            <a:endParaRPr lang="en-US" dirty="0"/>
          </a:p>
        </p:txBody>
      </p:sp>
    </p:spTree>
    <p:extLst>
      <p:ext uri="{BB962C8B-B14F-4D97-AF65-F5344CB8AC3E}">
        <p14:creationId xmlns:p14="http://schemas.microsoft.com/office/powerpoint/2010/main" val="10968302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part of the investigative process, it</a:t>
            </a:r>
            <a:r>
              <a:rPr lang="en-US" sz="1200" kern="1200" baseline="0" dirty="0" smtClean="0">
                <a:solidFill>
                  <a:schemeClr val="tx1"/>
                </a:solidFill>
                <a:effectLst/>
                <a:latin typeface="+mn-lt"/>
                <a:ea typeface="+mn-ea"/>
                <a:cs typeface="+mn-cs"/>
              </a:rPr>
              <a:t> is good practice to </a:t>
            </a:r>
            <a:r>
              <a:rPr lang="en-US" sz="1200" kern="1200" dirty="0" smtClean="0">
                <a:solidFill>
                  <a:schemeClr val="tx1"/>
                </a:solidFill>
                <a:effectLst/>
                <a:latin typeface="+mn-lt"/>
                <a:ea typeface="+mn-ea"/>
                <a:cs typeface="+mn-cs"/>
              </a:rPr>
              <a:t>review assay-specific training records and SOP acknowledgements for everyone who handled the EQA that failed.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Also check to make sure that all relevant competency assessments are current. </a:t>
            </a:r>
            <a:r>
              <a:rPr lang="en-US" sz="1200" b="1"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Furthermore, if the EQA failure warranted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need for retraining and was this done? Some EQA failures like cell Identifications, mycobacteriology identification, unusual calculations typically require some level of re-training. </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63</a:t>
            </a:fld>
            <a:endParaRPr lang="en-US" dirty="0"/>
          </a:p>
        </p:txBody>
      </p:sp>
    </p:spTree>
    <p:extLst>
      <p:ext uri="{BB962C8B-B14F-4D97-AF65-F5344CB8AC3E}">
        <p14:creationId xmlns:p14="http://schemas.microsoft.com/office/powerpoint/2010/main" val="27666608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critical section in the investigative process. The most important aspect of our work is patient safety. Therefore it behooves the laboratory  team to closely examine the study participant results that were reported on the same day that the failed EQA was performed and surrounding days or even shifts if need be. </a:t>
            </a:r>
          </a:p>
        </p:txBody>
      </p:sp>
      <p:sp>
        <p:nvSpPr>
          <p:cNvPr id="4" name="Slide Number Placeholder 3"/>
          <p:cNvSpPr>
            <a:spLocks noGrp="1"/>
          </p:cNvSpPr>
          <p:nvPr>
            <p:ph type="sldNum" sz="quarter" idx="10"/>
          </p:nvPr>
        </p:nvSpPr>
        <p:spPr/>
        <p:txBody>
          <a:bodyPr/>
          <a:lstStyle/>
          <a:p>
            <a:fld id="{B581C70F-0E20-4D24-9772-13D5E0DC95B4}" type="slidenum">
              <a:rPr lang="en-US" smtClean="0"/>
              <a:t>64</a:t>
            </a:fld>
            <a:endParaRPr lang="en-US" dirty="0"/>
          </a:p>
        </p:txBody>
      </p:sp>
    </p:spTree>
    <p:extLst>
      <p:ext uri="{BB962C8B-B14F-4D97-AF65-F5344CB8AC3E}">
        <p14:creationId xmlns:p14="http://schemas.microsoft.com/office/powerpoint/2010/main" val="13324174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Example-Study Impact We will now look at an example where there was a good possibility that the EQA failure was highlighting an adverse effect on study participant results.</a:t>
            </a:r>
            <a:r>
              <a:rPr lang="en-US" sz="1200" kern="1200" dirty="0" smtClean="0">
                <a:solidFill>
                  <a:schemeClr val="tx1"/>
                </a:solidFill>
                <a:effectLst/>
                <a:latin typeface="+mn-lt"/>
                <a:ea typeface="+mn-ea"/>
                <a:cs typeface="+mn-cs"/>
              </a:rPr>
              <a:t> In this example, 3 Hematology EQA samples yielded results that were higher than the upper limit of the acceptable range. The probable danger highlighted by this EQA failure was that of having reported some study participants with falsely elevated monocyte results. </a:t>
            </a:r>
            <a:r>
              <a:rPr lang="en-US" sz="1200" b="1" kern="1200" dirty="0" smtClean="0">
                <a:solidFill>
                  <a:schemeClr val="tx1"/>
                </a:solidFill>
                <a:effectLst/>
                <a:latin typeface="+mn-lt"/>
                <a:ea typeface="+mn-ea"/>
                <a:cs typeface="+mn-cs"/>
              </a:rPr>
              <a:t>Click for Part 2</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lab conducted a thorough investigation. Firstly the lab team identified the instrument used and were able to narrow down the dates to the period between September 17 and October 17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.Thereafter they counted the study participants reported in this time-frame and discovered that potentially 10 were affected. Of these 10 only 2 had elevated monocytes.  </a:t>
            </a:r>
            <a:r>
              <a:rPr lang="en-US" sz="1200" b="1" kern="1200" dirty="0" smtClean="0">
                <a:solidFill>
                  <a:schemeClr val="tx1"/>
                </a:solidFill>
                <a:effectLst/>
                <a:latin typeface="+mn-lt"/>
                <a:ea typeface="+mn-ea"/>
                <a:cs typeface="+mn-cs"/>
              </a:rPr>
              <a:t>They then re-tested the study participants on the 2</a:t>
            </a:r>
            <a:r>
              <a:rPr lang="en-US" sz="1200" b="1" kern="1200" baseline="30000" dirty="0" smtClean="0">
                <a:solidFill>
                  <a:schemeClr val="tx1"/>
                </a:solidFill>
                <a:effectLst/>
                <a:latin typeface="+mn-lt"/>
                <a:ea typeface="+mn-ea"/>
                <a:cs typeface="+mn-cs"/>
              </a:rPr>
              <a:t>nd</a:t>
            </a:r>
            <a:r>
              <a:rPr lang="en-US" sz="1200" b="1" kern="1200" dirty="0" smtClean="0">
                <a:solidFill>
                  <a:schemeClr val="tx1"/>
                </a:solidFill>
                <a:effectLst/>
                <a:latin typeface="+mn-lt"/>
                <a:ea typeface="+mn-ea"/>
                <a:cs typeface="+mn-cs"/>
              </a:rPr>
              <a:t> instrument</a:t>
            </a:r>
            <a:r>
              <a:rPr lang="en-US" sz="1200" kern="1200" dirty="0" smtClean="0">
                <a:solidFill>
                  <a:schemeClr val="tx1"/>
                </a:solidFill>
                <a:effectLst/>
                <a:latin typeface="+mn-lt"/>
                <a:ea typeface="+mn-ea"/>
                <a:cs typeface="+mn-cs"/>
              </a:rPr>
              <a:t> and after consulting with the clinical team concluded that these study participants were true cases of </a:t>
            </a:r>
            <a:r>
              <a:rPr lang="en-US" sz="1200" kern="1200" dirty="0" err="1" smtClean="0">
                <a:solidFill>
                  <a:schemeClr val="tx1"/>
                </a:solidFill>
                <a:effectLst/>
                <a:latin typeface="+mn-lt"/>
                <a:ea typeface="+mn-ea"/>
                <a:cs typeface="+mn-cs"/>
              </a:rPr>
              <a:t>monocytosis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Thus study participants were not affected.</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65</a:t>
            </a:fld>
            <a:endParaRPr lang="en-US" dirty="0"/>
          </a:p>
        </p:txBody>
      </p:sp>
    </p:spTree>
    <p:extLst>
      <p:ext uri="{BB962C8B-B14F-4D97-AF65-F5344CB8AC3E}">
        <p14:creationId xmlns:p14="http://schemas.microsoft.com/office/powerpoint/2010/main" val="1332417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is the place where the lab documents their best efforts to eliminate recurrence. Therefore, in this part of our presentation I will be making reference to the examples &amp; pointers given by Omar, Heidi and Arden  In. Click </a:t>
            </a:r>
            <a:r>
              <a:rPr lang="en-US" sz="1200" kern="1200" dirty="0" smtClean="0">
                <a:solidFill>
                  <a:schemeClr val="tx1"/>
                </a:solidFill>
                <a:effectLst/>
                <a:latin typeface="+mn-lt"/>
                <a:ea typeface="+mn-ea"/>
                <a:cs typeface="+mn-cs"/>
              </a:rPr>
              <a:t>It is important to plan, develop and implement preventative measures to minimize and/ or eliminate the chances of this same EQA failure in future. These measures are typically outlined in EQA-related SOPs and become part of the overall management system. For the purposes of this presentation these preventative measures have also been classified under the 3 main categories of: pre-analytical, analytical and post analytical. We will now discuss the most common and useful measures that can be implemented by a lab.</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66</a:t>
            </a:fld>
            <a:endParaRPr lang="en-US" dirty="0"/>
          </a:p>
        </p:txBody>
      </p:sp>
    </p:spTree>
    <p:extLst>
      <p:ext uri="{BB962C8B-B14F-4D97-AF65-F5344CB8AC3E}">
        <p14:creationId xmlns:p14="http://schemas.microsoft.com/office/powerpoint/2010/main" val="38987041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Pre-analytical measures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will start with the preventive measures that can be implemented for EQA failures occurring in the pre-analytical stages. a. Shipping</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to prevent errors stemming from problematic shipments develop &amp; implement ways to proactively anticipate each survey event. This can be done by </a:t>
            </a:r>
            <a:r>
              <a:rPr lang="en-US" sz="1200" kern="1200" dirty="0" smtClean="0">
                <a:solidFill>
                  <a:schemeClr val="tx1"/>
                </a:solidFill>
                <a:effectLst/>
                <a:latin typeface="+mn-lt"/>
                <a:ea typeface="+mn-ea"/>
                <a:cs typeface="+mn-cs"/>
              </a:rPr>
              <a:t>using the tools provided by SMILE and the EQA provider. We have made it easy for you! Every month SMILE sends out an EQA report which includes an excel-based Summary document. The first page of this EQA Summary spells out your entire EQA order including shipping dates, EQA providers &amp; survey events all chronologically arranged. Thus your EQA SOP should include ways to track shipments, prepare for custom clearance and any import paperwork as needed. </a:t>
            </a:r>
            <a:r>
              <a:rPr lang="en-US" sz="1200" b="1" kern="1200" dirty="0" smtClean="0">
                <a:solidFill>
                  <a:schemeClr val="tx1"/>
                </a:solidFill>
                <a:effectLst/>
                <a:latin typeface="+mn-lt"/>
                <a:ea typeface="+mn-ea"/>
                <a:cs typeface="+mn-cs"/>
              </a:rPr>
              <a:t>So let’s break down this process:</a:t>
            </a:r>
            <a:r>
              <a:rPr lang="en-US" sz="1200" kern="1200" dirty="0" smtClean="0">
                <a:solidFill>
                  <a:schemeClr val="tx1"/>
                </a:solidFill>
                <a:effectLst/>
                <a:latin typeface="+mn-lt"/>
                <a:ea typeface="+mn-ea"/>
                <a:cs typeface="+mn-cs"/>
              </a:rPr>
              <a:t> 1. The EQA Summary tells you when the provider will ship. 2. Each survey shipment is preceded by a commercial invoice, within the invoice is a tracking number to show you the whereabouts of the package until delivery. 3. Some countries require an import permit for all surveys, others require an import permit for select surveys. In fact both CAP and </a:t>
            </a:r>
            <a:r>
              <a:rPr lang="en-US" sz="1200" kern="1200" dirty="0" err="1" smtClean="0">
                <a:solidFill>
                  <a:schemeClr val="tx1"/>
                </a:solidFill>
                <a:effectLst/>
                <a:latin typeface="+mn-lt"/>
                <a:ea typeface="+mn-ea"/>
                <a:cs typeface="+mn-cs"/>
              </a:rPr>
              <a:t>Accutest</a:t>
            </a:r>
            <a:r>
              <a:rPr lang="en-US" sz="1200" kern="1200" dirty="0" smtClean="0">
                <a:solidFill>
                  <a:schemeClr val="tx1"/>
                </a:solidFill>
                <a:effectLst/>
                <a:latin typeface="+mn-lt"/>
                <a:ea typeface="+mn-ea"/>
                <a:cs typeface="+mn-cs"/>
              </a:rPr>
              <a:t> have specific documents describing needs for import permits: CAP has a hazardous shipment list and </a:t>
            </a:r>
            <a:r>
              <a:rPr lang="en-US" sz="1200" kern="1200" dirty="0" err="1" smtClean="0">
                <a:solidFill>
                  <a:schemeClr val="tx1"/>
                </a:solidFill>
                <a:effectLst/>
                <a:latin typeface="+mn-lt"/>
                <a:ea typeface="+mn-ea"/>
                <a:cs typeface="+mn-cs"/>
              </a:rPr>
              <a:t>Accutest</a:t>
            </a:r>
            <a:r>
              <a:rPr lang="en-US" sz="1200" kern="1200" dirty="0" smtClean="0">
                <a:solidFill>
                  <a:schemeClr val="tx1"/>
                </a:solidFill>
                <a:effectLst/>
                <a:latin typeface="+mn-lt"/>
                <a:ea typeface="+mn-ea"/>
                <a:cs typeface="+mn-cs"/>
              </a:rPr>
              <a:t> has the </a:t>
            </a:r>
            <a:r>
              <a:rPr lang="en-US" sz="1200" i="1" kern="1200" dirty="0" smtClean="0">
                <a:solidFill>
                  <a:schemeClr val="tx1"/>
                </a:solidFill>
                <a:effectLst/>
                <a:latin typeface="+mn-lt"/>
                <a:ea typeface="+mn-ea"/>
                <a:cs typeface="+mn-cs"/>
              </a:rPr>
              <a:t>Shipping document requirements for International Customer</a:t>
            </a:r>
            <a:r>
              <a:rPr lang="en-US" sz="1200" kern="1200" dirty="0" smtClean="0">
                <a:solidFill>
                  <a:schemeClr val="tx1"/>
                </a:solidFill>
                <a:effectLst/>
                <a:latin typeface="+mn-lt"/>
                <a:ea typeface="+mn-ea"/>
                <a:cs typeface="+mn-cs"/>
              </a:rPr>
              <a:t>”. To further assist with this process SMILE issues a reminder in the last quarter of each year  to alert each site that it is time to renew import permits. </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B581C70F-0E20-4D24-9772-13D5E0DC95B4}" type="slidenum">
              <a:rPr lang="en-US" smtClean="0"/>
              <a:t>67</a:t>
            </a:fld>
            <a:endParaRPr lang="en-US" dirty="0"/>
          </a:p>
        </p:txBody>
      </p:sp>
    </p:spTree>
    <p:extLst>
      <p:ext uri="{BB962C8B-B14F-4D97-AF65-F5344CB8AC3E}">
        <p14:creationId xmlns:p14="http://schemas.microsoft.com/office/powerpoint/2010/main" val="24312149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Pre-analytical measures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addition to shipping  there are 2 other main areas</a:t>
            </a:r>
            <a:r>
              <a:rPr lang="en-US" sz="1200" kern="1200" dirty="0" smtClean="0">
                <a:solidFill>
                  <a:schemeClr val="tx1"/>
                </a:solidFill>
                <a:effectLst/>
                <a:latin typeface="+mn-lt"/>
                <a:ea typeface="+mn-ea"/>
                <a:cs typeface="+mn-cs"/>
              </a:rPr>
              <a:t> in the pre-analytical phase starting with </a:t>
            </a:r>
            <a:r>
              <a:rPr lang="en-US" sz="1200" b="1" kern="1200" dirty="0" smtClean="0">
                <a:solidFill>
                  <a:schemeClr val="tx1"/>
                </a:solidFill>
                <a:effectLst/>
                <a:latin typeface="+mn-lt"/>
                <a:ea typeface="+mn-ea"/>
                <a:cs typeface="+mn-cs"/>
              </a:rPr>
              <a:t>Receipt &amp; Storage</a:t>
            </a:r>
            <a:r>
              <a:rPr lang="en-US" sz="1200" kern="1200" dirty="0" smtClean="0">
                <a:solidFill>
                  <a:schemeClr val="tx1"/>
                </a:solidFill>
                <a:effectLst/>
                <a:latin typeface="+mn-lt"/>
                <a:ea typeface="+mn-ea"/>
                <a:cs typeface="+mn-cs"/>
              </a:rPr>
              <a:t>-It is very useful to have a designated person/ team that receives EQA material, paying attention to storage instructions. </a:t>
            </a:r>
          </a:p>
          <a:p>
            <a:r>
              <a:rPr lang="en-US" sz="1200" b="1" u="sng" kern="1200" dirty="0" smtClean="0">
                <a:solidFill>
                  <a:schemeClr val="tx1"/>
                </a:solidFill>
                <a:effectLst/>
                <a:latin typeface="+mn-lt"/>
                <a:ea typeface="+mn-ea"/>
                <a:cs typeface="+mn-cs"/>
              </a:rPr>
              <a:t>Instrument/ Material- </a:t>
            </a:r>
            <a:r>
              <a:rPr lang="en-US" sz="1200" kern="1200" dirty="0" smtClean="0">
                <a:solidFill>
                  <a:schemeClr val="tx1"/>
                </a:solidFill>
                <a:effectLst/>
                <a:latin typeface="+mn-lt"/>
                <a:ea typeface="+mn-ea"/>
                <a:cs typeface="+mn-cs"/>
              </a:rPr>
              <a:t>the lab QMP should ensure that all PM activities are current and that all inventory levels are sufficient.</a:t>
            </a:r>
          </a:p>
          <a:p>
            <a:r>
              <a:rPr lang="en-US" sz="1200" kern="1200" dirty="0" smtClean="0">
                <a:solidFill>
                  <a:schemeClr val="tx1"/>
                </a:solidFill>
                <a:effectLst/>
                <a:latin typeface="+mn-lt"/>
                <a:ea typeface="+mn-ea"/>
                <a:cs typeface="+mn-cs"/>
              </a:rPr>
              <a:t>Lastly, timeous communication is invaluable when problems are encountered. </a:t>
            </a:r>
          </a:p>
          <a:p>
            <a:endParaRPr lang="en-US" sz="1200" kern="1200" dirty="0" smtClean="0">
              <a:solidFill>
                <a:schemeClr val="tx1"/>
              </a:solidFill>
              <a:effectLst/>
              <a:latin typeface="+mn-lt"/>
              <a:ea typeface="+mn-ea"/>
              <a:cs typeface="+mn-cs"/>
            </a:endParaRP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B581C70F-0E20-4D24-9772-13D5E0DC95B4}" type="slidenum">
              <a:rPr lang="en-US" smtClean="0"/>
              <a:t>68</a:t>
            </a:fld>
            <a:endParaRPr lang="en-US" dirty="0"/>
          </a:p>
        </p:txBody>
      </p:sp>
    </p:spTree>
    <p:extLst>
      <p:ext uri="{BB962C8B-B14F-4D97-AF65-F5344CB8AC3E}">
        <p14:creationId xmlns:p14="http://schemas.microsoft.com/office/powerpoint/2010/main" val="24312149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Here is an example of the steps taken by a lab to prevent a pre-analytical type of error from recurring. </a:t>
            </a:r>
          </a:p>
          <a:p>
            <a:r>
              <a:rPr lang="en-US" sz="1200" kern="1200" dirty="0" smtClean="0">
                <a:solidFill>
                  <a:schemeClr val="tx1"/>
                </a:solidFill>
                <a:effectLst/>
                <a:latin typeface="+mn-lt"/>
                <a:ea typeface="+mn-ea"/>
                <a:cs typeface="+mn-cs"/>
              </a:rPr>
              <a:t>It was a CAP 2008 FH9-B survey and an unusually high number of WBC differential results were unacceptable. The investigative process revealed that the EQA samples were not run in the QC mode as specified in the Kit instructions. Please pay careful attention to kit instructions.</a:t>
            </a:r>
          </a:p>
          <a:p>
            <a:r>
              <a:rPr lang="en-US" sz="1200" kern="1200" dirty="0" smtClean="0">
                <a:solidFill>
                  <a:schemeClr val="tx1"/>
                </a:solidFill>
                <a:effectLst/>
                <a:latin typeface="+mn-lt"/>
                <a:ea typeface="+mn-ea"/>
                <a:cs typeface="+mn-cs"/>
              </a:rPr>
              <a:t>To prevent this, the lab (read writing on slide)</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69</a:t>
            </a:fld>
            <a:endParaRPr lang="en-US" dirty="0"/>
          </a:p>
        </p:txBody>
      </p:sp>
    </p:spTree>
    <p:extLst>
      <p:ext uri="{BB962C8B-B14F-4D97-AF65-F5344CB8AC3E}">
        <p14:creationId xmlns:p14="http://schemas.microsoft.com/office/powerpoint/2010/main" val="130714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a:t>
            </a:r>
            <a:r>
              <a:rPr lang="en-US" baseline="0" dirty="0" smtClean="0"/>
              <a:t> we need to understand w</a:t>
            </a:r>
            <a:r>
              <a:rPr lang="en-US" dirty="0" smtClean="0"/>
              <a:t>hy an EQA investigation is important.</a:t>
            </a:r>
          </a:p>
          <a:p>
            <a:r>
              <a:rPr lang="en-US" dirty="0" smtClean="0"/>
              <a:t>EQA failures indicate problems in the process. These</a:t>
            </a:r>
            <a:r>
              <a:rPr lang="en-US" baseline="0" dirty="0" smtClean="0"/>
              <a:t> problems may or may not be solely associated with the EQA process but this can not be determined until a complete investigation is performed. The investigative process will determine the root cause of the EQA problems and if/ how patient specimens were affected. Once the cause is identified, corrections can be made and with measures developed and implemented to prevent future errors. </a:t>
            </a:r>
            <a:endParaRPr lang="en-US" dirty="0" smtClean="0"/>
          </a:p>
        </p:txBody>
      </p:sp>
      <p:sp>
        <p:nvSpPr>
          <p:cNvPr id="4" name="Slide Number Placeholder 3"/>
          <p:cNvSpPr>
            <a:spLocks noGrp="1"/>
          </p:cNvSpPr>
          <p:nvPr>
            <p:ph type="sldNum" sz="quarter" idx="10"/>
          </p:nvPr>
        </p:nvSpPr>
        <p:spPr/>
        <p:txBody>
          <a:bodyPr/>
          <a:lstStyle/>
          <a:p>
            <a:fld id="{B581C70F-0E20-4D24-9772-13D5E0DC95B4}" type="slidenum">
              <a:rPr lang="en-US" smtClean="0"/>
              <a:t>7</a:t>
            </a:fld>
            <a:endParaRPr lang="en-US" dirty="0"/>
          </a:p>
        </p:txBody>
      </p:sp>
    </p:spTree>
    <p:extLst>
      <p:ext uri="{BB962C8B-B14F-4D97-AF65-F5344CB8AC3E}">
        <p14:creationId xmlns:p14="http://schemas.microsoft.com/office/powerpoint/2010/main" val="23786540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Analytical</a:t>
            </a:r>
          </a:p>
          <a:p>
            <a:r>
              <a:rPr lang="en-US" sz="1200" b="1" kern="1200" dirty="0" smtClean="0">
                <a:solidFill>
                  <a:schemeClr val="tx1"/>
                </a:solidFill>
                <a:effectLst/>
                <a:latin typeface="+mn-lt"/>
                <a:ea typeface="+mn-ea"/>
                <a:cs typeface="+mn-cs"/>
              </a:rPr>
              <a:t>We will now look at preventive measures targeting errors that occur in the analytical phase Click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not enough to implement good QC, it is equally important to record &amp; monitor QC. Therefore develop a robust QC policy. Institute diligent tracking &amp; monitoring of calibration set-points and Quality Control data including Levy Jennings which will alert the user to any testing system changes.</a:t>
            </a:r>
          </a:p>
          <a:p>
            <a:r>
              <a:rPr lang="en-US" sz="1200" kern="1200" dirty="0" smtClean="0">
                <a:solidFill>
                  <a:schemeClr val="tx1"/>
                </a:solidFill>
                <a:effectLst/>
                <a:latin typeface="+mn-lt"/>
                <a:ea typeface="+mn-ea"/>
                <a:cs typeface="+mn-cs"/>
              </a:rPr>
              <a:t>In our example a positive bias on QC had been discovered on the day of the EQA failure. The preventive measures documented said (read the writing on slide)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13213333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Transcription/ typographical errors are very common. Develop a method for transcription and calculation verification.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(Read the slide)</a:t>
            </a:r>
          </a:p>
          <a:p>
            <a:r>
              <a:rPr lang="en-US" sz="1200" kern="1200" dirty="0" smtClean="0">
                <a:solidFill>
                  <a:schemeClr val="tx1"/>
                </a:solidFill>
                <a:effectLst/>
                <a:latin typeface="+mn-lt"/>
                <a:ea typeface="+mn-ea"/>
                <a:cs typeface="+mn-cs"/>
              </a:rPr>
              <a:t>These verification procedures may also be applied, where applicable to the review process of patient/ study participant results especially in the absence of an LIS. In the selected example, a transcription error was the cause of the EQA failure. To prevent this from happening again, the lab said they (read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71</a:t>
            </a:fld>
            <a:endParaRPr lang="en-US" dirty="0"/>
          </a:p>
        </p:txBody>
      </p:sp>
    </p:spTree>
    <p:extLst>
      <p:ext uri="{BB962C8B-B14F-4D97-AF65-F5344CB8AC3E}">
        <p14:creationId xmlns:p14="http://schemas.microsoft.com/office/powerpoint/2010/main" val="13563924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the troubleshooting process has been completed and the investigation is submitted to SMILE and or the PNL. The IR is reviewed for completeness. In some cases an IR will not be accepted and will be returned to the lab for further investigation,</a:t>
            </a:r>
            <a:r>
              <a:rPr lang="en-US" sz="1200" kern="1200" baseline="0" dirty="0" smtClean="0">
                <a:solidFill>
                  <a:schemeClr val="tx1"/>
                </a:solidFill>
                <a:effectLst/>
                <a:latin typeface="+mn-lt"/>
                <a:ea typeface="+mn-ea"/>
                <a:cs typeface="+mn-cs"/>
              </a:rPr>
              <a:t> good examples of this are when we receive IR’s whose root cause is random error or sample integrity.</a:t>
            </a:r>
            <a:endParaRPr lang="en-US" sz="1200" kern="1200" dirty="0" smtClean="0">
              <a:solidFill>
                <a:schemeClr val="tx1"/>
              </a:solidFill>
              <a:effectLst/>
              <a:latin typeface="+mn-lt"/>
              <a:ea typeface="+mn-ea"/>
              <a:cs typeface="+mn-cs"/>
            </a:endParaRPr>
          </a:p>
          <a:p>
            <a:r>
              <a:rPr lang="en-US" baseline="0" dirty="0" smtClean="0"/>
              <a:t>When the IR is complete and both SMILE and PNL are satisfied that</a:t>
            </a:r>
          </a:p>
          <a:p>
            <a:pPr marL="230772" indent="-230772">
              <a:buAutoNum type="arabicPeriod"/>
            </a:pPr>
            <a:r>
              <a:rPr lang="en-US" baseline="0" dirty="0" smtClean="0"/>
              <a:t>Root cause of the error was identified</a:t>
            </a:r>
          </a:p>
          <a:p>
            <a:pPr marL="230772" indent="-230772">
              <a:buAutoNum type="arabicPeriod"/>
            </a:pPr>
            <a:r>
              <a:rPr lang="en-US" baseline="0" dirty="0" smtClean="0"/>
              <a:t>Impact on study participants was investigated and any necessary corrective action implemented</a:t>
            </a:r>
          </a:p>
          <a:p>
            <a:pPr marL="230772" indent="-230772">
              <a:buAutoNum type="arabicPeriod"/>
            </a:pPr>
            <a:r>
              <a:rPr lang="en-US" baseline="0" dirty="0" smtClean="0"/>
              <a:t>Preventative measures have been developed and adopted</a:t>
            </a:r>
          </a:p>
          <a:p>
            <a:r>
              <a:rPr lang="en-US" baseline="0" dirty="0" smtClean="0"/>
              <a:t>The IR will be approved and signed off by both SMILE and PNL. An official copy is posted on www.psmile.org</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72</a:t>
            </a:fld>
            <a:endParaRPr lang="en-US" dirty="0"/>
          </a:p>
        </p:txBody>
      </p:sp>
    </p:spTree>
    <p:extLst>
      <p:ext uri="{BB962C8B-B14F-4D97-AF65-F5344CB8AC3E}">
        <p14:creationId xmlns:p14="http://schemas.microsoft.com/office/powerpoint/2010/main" val="29521500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space is provided to list any</a:t>
            </a:r>
            <a:r>
              <a:rPr lang="en-US" baseline="0" dirty="0" smtClean="0"/>
              <a:t> appendices like QC charts, calibration data or even pictures of results.</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73</a:t>
            </a:fld>
            <a:endParaRPr lang="en-US" dirty="0"/>
          </a:p>
        </p:txBody>
      </p:sp>
    </p:spTree>
    <p:extLst>
      <p:ext uri="{BB962C8B-B14F-4D97-AF65-F5344CB8AC3E}">
        <p14:creationId xmlns:p14="http://schemas.microsoft.com/office/powerpoint/2010/main" val="31343099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Summary &amp; Conclusion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wrap up our presentation we will now re-cap the main points presented today: </a:t>
            </a:r>
          </a:p>
          <a:p>
            <a:r>
              <a:rPr lang="en-US" sz="1200" kern="1200" dirty="0" smtClean="0">
                <a:solidFill>
                  <a:schemeClr val="tx1"/>
                </a:solidFill>
                <a:effectLst/>
                <a:latin typeface="+mn-lt"/>
                <a:ea typeface="+mn-ea"/>
                <a:cs typeface="+mn-cs"/>
              </a:rPr>
              <a:t>Hopefully at this stage undertaking an investigation and completing the new SMILE forms is now clearer and less daunting. We took time to include real-life examples and to review the different sections of the investigation forms as we believe that as the lab team does this a thorough troubleshooting, they will actually be conducting a thorough investigation. In addition, it is our hope that the tools we discussed today will not be restricted to EQA material but will also be applied to study participant samples where applicable.</a:t>
            </a:r>
          </a:p>
          <a:p>
            <a:r>
              <a:rPr lang="en-US" sz="1200" kern="1200" dirty="0" smtClean="0">
                <a:solidFill>
                  <a:schemeClr val="tx1"/>
                </a:solidFill>
                <a:effectLst/>
                <a:latin typeface="+mn-lt"/>
                <a:ea typeface="+mn-ea"/>
                <a:cs typeface="+mn-cs"/>
              </a:rPr>
              <a:t>In the pre-analytic section we focused on the specimen &amp; instrument: “Did anything go wrong with the EQA material?” and “was anything missed in the PM of instrument?” </a:t>
            </a:r>
          </a:p>
          <a:p>
            <a:r>
              <a:rPr lang="en-US" sz="1200" kern="1200" dirty="0" smtClean="0">
                <a:solidFill>
                  <a:schemeClr val="tx1"/>
                </a:solidFill>
                <a:effectLst/>
                <a:latin typeface="+mn-lt"/>
                <a:ea typeface="+mn-ea"/>
                <a:cs typeface="+mn-cs"/>
              </a:rPr>
              <a:t>In the Analytic section we honed in on the actual test: “was the QC for that day valid?”</a:t>
            </a:r>
          </a:p>
          <a:p>
            <a:r>
              <a:rPr lang="en-US" sz="1200" kern="1200" dirty="0" smtClean="0">
                <a:solidFill>
                  <a:schemeClr val="tx1"/>
                </a:solidFill>
                <a:effectLst/>
                <a:latin typeface="+mn-lt"/>
                <a:ea typeface="+mn-ea"/>
                <a:cs typeface="+mn-cs"/>
              </a:rPr>
              <a:t>Under Post Analytic we looked at the results “did anything go wrong when generating, calculating or transcribing the result?”</a:t>
            </a:r>
          </a:p>
          <a:p>
            <a:r>
              <a:rPr lang="en-US" sz="1200" kern="1200" dirty="0" smtClean="0">
                <a:solidFill>
                  <a:schemeClr val="tx1"/>
                </a:solidFill>
                <a:effectLst/>
                <a:latin typeface="+mn-lt"/>
                <a:ea typeface="+mn-ea"/>
                <a:cs typeface="+mn-cs"/>
              </a:rPr>
              <a:t>We discussed documenting the conclusions drawn from the root cause analysis.</a:t>
            </a:r>
          </a:p>
          <a:p>
            <a:r>
              <a:rPr lang="en-US" sz="1200" kern="1200" dirty="0" smtClean="0">
                <a:solidFill>
                  <a:schemeClr val="tx1"/>
                </a:solidFill>
                <a:effectLst/>
                <a:latin typeface="+mn-lt"/>
                <a:ea typeface="+mn-ea"/>
                <a:cs typeface="+mn-cs"/>
              </a:rPr>
              <a:t>The importance of assessing any adverse effect on study participant results was highlighted.</a:t>
            </a:r>
          </a:p>
          <a:p>
            <a:r>
              <a:rPr lang="en-US" sz="1200" kern="1200" dirty="0" smtClean="0">
                <a:solidFill>
                  <a:schemeClr val="tx1"/>
                </a:solidFill>
                <a:effectLst/>
                <a:latin typeface="+mn-lt"/>
                <a:ea typeface="+mn-ea"/>
                <a:cs typeface="+mn-cs"/>
              </a:rPr>
              <a:t>And lastly, we went over measures that can be implemented to prevent EQA failures.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74</a:t>
            </a:fld>
            <a:endParaRPr lang="en-US" dirty="0"/>
          </a:p>
        </p:txBody>
      </p:sp>
    </p:spTree>
    <p:extLst>
      <p:ext uri="{BB962C8B-B14F-4D97-AF65-F5344CB8AC3E}">
        <p14:creationId xmlns:p14="http://schemas.microsoft.com/office/powerpoint/2010/main" val="8354682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15</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hlinkClick r:id="rId3"/>
              </a:rPr>
              <a:t>www.psmile.org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presentation, the investigation forms and the guidelines which are detailed instructions for completing the forms, are all currently available on www.psmile.org as quick links. Later on these will be moved to the Resources section of the </a:t>
            </a:r>
            <a:r>
              <a:rPr lang="en-US" sz="1200" kern="1200" dirty="0" err="1" smtClean="0">
                <a:solidFill>
                  <a:schemeClr val="tx1"/>
                </a:solidFill>
                <a:effectLst/>
                <a:latin typeface="+mn-lt"/>
                <a:ea typeface="+mn-ea"/>
                <a:cs typeface="+mn-cs"/>
              </a:rPr>
              <a:t>psmile</a:t>
            </a:r>
            <a:r>
              <a:rPr lang="en-US" sz="1200" kern="1200" dirty="0" smtClean="0">
                <a:solidFill>
                  <a:schemeClr val="tx1"/>
                </a:solidFill>
                <a:effectLst/>
                <a:latin typeface="+mn-lt"/>
                <a:ea typeface="+mn-ea"/>
                <a:cs typeface="+mn-cs"/>
              </a:rPr>
              <a:t> website. The resources section is freely accessible to all- log in privileges are not required.</a:t>
            </a:r>
          </a:p>
          <a:p>
            <a:r>
              <a:rPr lang="en-US" sz="1200" kern="1200" dirty="0" smtClean="0">
                <a:solidFill>
                  <a:schemeClr val="tx1"/>
                </a:solidFill>
                <a:effectLst/>
                <a:latin typeface="+mn-lt"/>
                <a:ea typeface="+mn-ea"/>
                <a:cs typeface="+mn-cs"/>
              </a:rPr>
              <a:t>The presenters will be available in the drop in room to answer any questions not addressed 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75</a:t>
            </a:fld>
            <a:endParaRPr lang="en-US" dirty="0"/>
          </a:p>
        </p:txBody>
      </p:sp>
    </p:spTree>
    <p:extLst>
      <p:ext uri="{BB962C8B-B14F-4D97-AF65-F5344CB8AC3E}">
        <p14:creationId xmlns:p14="http://schemas.microsoft.com/office/powerpoint/2010/main" val="1009303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 for your attention.</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76</a:t>
            </a:fld>
            <a:endParaRPr lang="en-US" dirty="0"/>
          </a:p>
        </p:txBody>
      </p:sp>
    </p:spTree>
    <p:extLst>
      <p:ext uri="{BB962C8B-B14F-4D97-AF65-F5344CB8AC3E}">
        <p14:creationId xmlns:p14="http://schemas.microsoft.com/office/powerpoint/2010/main" val="35857150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will now open up the floor for questions.</a:t>
            </a:r>
            <a:r>
              <a:rPr lang="en-US" dirty="0" smtClean="0"/>
              <a:t> for your attention.</a:t>
            </a:r>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77</a:t>
            </a:fld>
            <a:endParaRPr lang="en-US" dirty="0"/>
          </a:p>
        </p:txBody>
      </p:sp>
    </p:spTree>
    <p:extLst>
      <p:ext uri="{BB962C8B-B14F-4D97-AF65-F5344CB8AC3E}">
        <p14:creationId xmlns:p14="http://schemas.microsoft.com/office/powerpoint/2010/main" val="12187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QA/QC Coordinators with SMILE believe that the investigative process should: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Have a more user friendly approach</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Provide Quality management and process improvement</a:t>
            </a:r>
          </a:p>
          <a:p>
            <a:pPr marL="171450" lvl="0" indent="-171450">
              <a:buFont typeface="Arial" pitchFamily="34" charset="0"/>
              <a:buChar char="•"/>
            </a:pPr>
            <a:r>
              <a:rPr lang="en-US" sz="1200" kern="1200" dirty="0" smtClean="0">
                <a:solidFill>
                  <a:schemeClr val="tx1"/>
                </a:solidFill>
                <a:effectLst/>
                <a:latin typeface="+mn-lt"/>
                <a:ea typeface="+mn-ea"/>
                <a:cs typeface="+mn-cs"/>
              </a:rPr>
              <a:t>Be a positive, not negative process</a:t>
            </a:r>
          </a:p>
          <a:p>
            <a:pPr marL="171450" lvl="0" indent="-171450">
              <a:buFont typeface="Arial" pitchFamily="34" charset="0"/>
              <a:buChar char="•"/>
            </a:pPr>
            <a:r>
              <a:rPr lang="en-US" sz="1200" kern="1200" dirty="0" smtClean="0">
                <a:solidFill>
                  <a:schemeClr val="tx1"/>
                </a:solidFill>
                <a:effectLst/>
                <a:latin typeface="+mn-lt"/>
                <a:ea typeface="+mn-ea"/>
                <a:cs typeface="+mn-cs"/>
              </a:rPr>
              <a:t>More educational, not punitive</a:t>
            </a:r>
          </a:p>
          <a:p>
            <a:pPr marL="171450" lvl="0" indent="-171450">
              <a:buFont typeface="Arial" pitchFamily="34" charset="0"/>
              <a:buChar char="•"/>
            </a:pPr>
            <a:r>
              <a:rPr lang="en-US" sz="1200" kern="1200" dirty="0" smtClean="0">
                <a:solidFill>
                  <a:schemeClr val="tx1"/>
                </a:solidFill>
                <a:effectLst/>
                <a:latin typeface="+mn-lt"/>
                <a:ea typeface="+mn-ea"/>
                <a:cs typeface="+mn-cs"/>
              </a:rPr>
              <a:t>And it should</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rovide a forum for “Continuing education”</a:t>
            </a:r>
          </a:p>
          <a:p>
            <a:endParaRPr lang="en-US" dirty="0"/>
          </a:p>
        </p:txBody>
      </p:sp>
      <p:sp>
        <p:nvSpPr>
          <p:cNvPr id="4" name="Slide Number Placeholder 3"/>
          <p:cNvSpPr>
            <a:spLocks noGrp="1"/>
          </p:cNvSpPr>
          <p:nvPr>
            <p:ph type="sldNum" sz="quarter" idx="10"/>
          </p:nvPr>
        </p:nvSpPr>
        <p:spPr/>
        <p:txBody>
          <a:bodyPr/>
          <a:lstStyle/>
          <a:p>
            <a:fld id="{B581C70F-0E20-4D24-9772-13D5E0DC95B4}" type="slidenum">
              <a:rPr lang="en-US" smtClean="0"/>
              <a:t>8</a:t>
            </a:fld>
            <a:endParaRPr lang="en-US" dirty="0"/>
          </a:p>
        </p:txBody>
      </p:sp>
    </p:spTree>
    <p:extLst>
      <p:ext uri="{BB962C8B-B14F-4D97-AF65-F5344CB8AC3E}">
        <p14:creationId xmlns:p14="http://schemas.microsoft.com/office/powerpoint/2010/main" val="332367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with our newly revised SMILE EQA</a:t>
            </a:r>
            <a:r>
              <a:rPr lang="en-US" sz="1200" kern="1200" baseline="0" dirty="0" smtClean="0">
                <a:solidFill>
                  <a:schemeClr val="tx1"/>
                </a:solidFill>
                <a:effectLst/>
                <a:latin typeface="+mn-lt"/>
                <a:ea typeface="+mn-ea"/>
                <a:cs typeface="+mn-cs"/>
              </a:rPr>
              <a:t> Investigation form we aim to a</a:t>
            </a:r>
            <a:r>
              <a:rPr lang="en-US" sz="1200" kern="1200" dirty="0" smtClean="0">
                <a:solidFill>
                  <a:schemeClr val="tx1"/>
                </a:solidFill>
                <a:effectLst/>
                <a:latin typeface="+mn-lt"/>
                <a:ea typeface="+mn-ea"/>
                <a:cs typeface="+mn-cs"/>
              </a:rPr>
              <a:t>ssist the laboratory to:</a:t>
            </a:r>
          </a:p>
          <a:p>
            <a:pPr lvl="0"/>
            <a:r>
              <a:rPr lang="en-US" sz="1200" kern="1200" dirty="0" smtClean="0">
                <a:solidFill>
                  <a:schemeClr val="tx1"/>
                </a:solidFill>
                <a:effectLst/>
                <a:latin typeface="+mn-lt"/>
                <a:ea typeface="+mn-ea"/>
                <a:cs typeface="+mn-cs"/>
              </a:rPr>
              <a:t>Develop a systematic approach to the</a:t>
            </a:r>
            <a:r>
              <a:rPr lang="en-US" sz="1200" kern="1200" baseline="0" dirty="0" smtClean="0">
                <a:solidFill>
                  <a:schemeClr val="tx1"/>
                </a:solidFill>
                <a:effectLst/>
                <a:latin typeface="+mn-lt"/>
                <a:ea typeface="+mn-ea"/>
                <a:cs typeface="+mn-cs"/>
              </a:rPr>
              <a:t> investigative process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Process will be more efficient, thorough, streamlined process- resulting in better turn around times for the IR</a:t>
            </a:r>
          </a:p>
          <a:p>
            <a:pPr lvl="0"/>
            <a:r>
              <a:rPr lang="en-US" sz="1200" kern="1200" dirty="0" smtClean="0">
                <a:solidFill>
                  <a:schemeClr val="tx1"/>
                </a:solidFill>
                <a:effectLst/>
                <a:latin typeface="+mn-lt"/>
                <a:ea typeface="+mn-ea"/>
                <a:cs typeface="+mn-cs"/>
              </a:rPr>
              <a:t>Used as an opportunity for improvement- improvement not only in reports but in overall quality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1C70F-0E20-4D24-9772-13D5E0DC95B4}" type="slidenum">
              <a:rPr lang="en-US" smtClean="0"/>
              <a:t>9</a:t>
            </a:fld>
            <a:endParaRPr lang="en-US" dirty="0"/>
          </a:p>
        </p:txBody>
      </p:sp>
    </p:spTree>
    <p:extLst>
      <p:ext uri="{BB962C8B-B14F-4D97-AF65-F5344CB8AC3E}">
        <p14:creationId xmlns:p14="http://schemas.microsoft.com/office/powerpoint/2010/main" val="302253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62CE389-EF2F-45D1-A776-4A16A6171D98}" type="datetime1">
              <a:rPr lang="en-US" smtClean="0"/>
              <a:t>6/25/2012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31B907-C8B8-4090-94B6-AFB99371F6EC}" type="datetime1">
              <a:rPr lang="en-US" smtClean="0"/>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757BA2-E696-4A3C-8F45-B69488D65418}" type="datetime1">
              <a:rPr lang="en-US" smtClean="0"/>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A088E4-D264-40FA-8B9A-8D96A0D6923F}" type="datetime1">
              <a:rPr lang="en-US" smtClean="0"/>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E5786E-5174-4FAE-9FC9-C3B19F90D881}" type="datetime1">
              <a:rPr lang="en-US" smtClean="0"/>
              <a:t>6/25/2012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2796F9-510E-4FF7-AC60-41EE8F6A3B79}" type="datetime1">
              <a:rPr lang="en-US" smtClean="0"/>
              <a:t>6/25/2012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11092F-17C3-4DF7-BB1A-631ECD1760BB}" type="datetime1">
              <a:rPr lang="en-US" smtClean="0"/>
              <a:t>6/25/2012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0E7D74-DEFC-4174-A4A6-20F936E64482}" type="datetime1">
              <a:rPr lang="en-US" smtClean="0"/>
              <a:t>6/25/2012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4F81C-B844-439E-A804-A7F818CC8BCE}" type="datetime1">
              <a:rPr lang="en-US" smtClean="0"/>
              <a:t>6/25/2012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20B844-F5F3-4008-9875-B6824B7CAF91}" type="datetime1">
              <a:rPr lang="en-US" smtClean="0"/>
              <a:t>6/25/2012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541134-3E4E-4FB2-803D-009908A09AF7}" type="datetime1">
              <a:rPr lang="en-US" smtClean="0"/>
              <a:t>6/25/2012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224CBA-F011-41B2-A35A-D721A812B9DA}" type="datetime1">
              <a:rPr lang="en-US" smtClean="0"/>
              <a:t>6/25/2012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smile.org/home.cfm" TargetMode="External"/><Relationship Id="rId5" Type="http://schemas.openxmlformats.org/officeDocument/2006/relationships/image" Target="../media/image4.jpeg"/><Relationship Id="rId4" Type="http://schemas.openxmlformats.org/officeDocument/2006/relationships/hyperlink" Target="http://www.niaid.nih.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7.pn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jpeg"/><Relationship Id="rId7"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5.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13" Type="http://schemas.openxmlformats.org/officeDocument/2006/relationships/image" Target="../media/image64.png"/><Relationship Id="rId3" Type="http://schemas.openxmlformats.org/officeDocument/2006/relationships/notesSlide" Target="../notesSlides/notesSlide37.xml"/><Relationship Id="rId7" Type="http://schemas.openxmlformats.org/officeDocument/2006/relationships/oleObject" Target="../embeddings/oleObject2.bin"/><Relationship Id="rId12"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1.emf"/><Relationship Id="rId11" Type="http://schemas.openxmlformats.org/officeDocument/2006/relationships/oleObject" Target="../embeddings/Microsoft_Excel_97-2003_Worksheet3.xls"/><Relationship Id="rId5" Type="http://schemas.openxmlformats.org/officeDocument/2006/relationships/oleObject" Target="../embeddings/Microsoft_Excel_97-2003_Worksheet1.xls"/><Relationship Id="rId15" Type="http://schemas.openxmlformats.org/officeDocument/2006/relationships/image" Target="../media/image65.png"/><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62.emf"/><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jpeg"/><Relationship Id="rId7"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77.png"/><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2.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jpeg"/></Relationships>
</file>

<file path=ppt/slides/_rels/slide5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96.wmf"/><Relationship Id="rId7" Type="http://schemas.openxmlformats.org/officeDocument/2006/relationships/image" Target="../media/image100.em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99.wmf"/><Relationship Id="rId5" Type="http://schemas.openxmlformats.org/officeDocument/2006/relationships/image" Target="../media/image98.png"/><Relationship Id="rId4" Type="http://schemas.openxmlformats.org/officeDocument/2006/relationships/image" Target="../media/image97.jpeg"/><Relationship Id="rId9" Type="http://schemas.openxmlformats.org/officeDocument/2006/relationships/image" Target="../media/image101.png"/></Relationships>
</file>

<file path=ppt/slides/_rels/slide52.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52.xml"/><Relationship Id="rId7" Type="http://schemas.openxmlformats.org/officeDocument/2006/relationships/image" Target="../media/image8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2.emf"/><Relationship Id="rId5" Type="http://schemas.openxmlformats.org/officeDocument/2006/relationships/package" Target="../embeddings/Microsoft_Word_Document1.docx"/><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7.pn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92.wmf"/><Relationship Id="rId4" Type="http://schemas.openxmlformats.org/officeDocument/2006/relationships/image" Target="../media/image108.png"/></Relationships>
</file>

<file path=ppt/slides/_rels/slide5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5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5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59.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tmp"/><Relationship Id="rId4"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63.x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64.x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30.png"/></Relationships>
</file>

<file path=ppt/slides/_rels/slide6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66.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6.png"/></Relationships>
</file>

<file path=ppt/slides/_rels/slide68.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35.wmf"/><Relationship Id="rId4" Type="http://schemas.openxmlformats.org/officeDocument/2006/relationships/diagramLayout" Target="../diagrams/layout3.xml"/><Relationship Id="rId9" Type="http://schemas.openxmlformats.org/officeDocument/2006/relationships/image" Target="../media/image138.wmf"/></Relationships>
</file>

<file path=ppt/slides/_rels/slide6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7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3048000"/>
          </a:xfrm>
        </p:spPr>
        <p:txBody>
          <a:bodyPr>
            <a:normAutofit fontScale="90000"/>
          </a:bodyPr>
          <a:lstStyle/>
          <a:p>
            <a:pPr lvl="0" algn="ctr"/>
            <a:r>
              <a:rPr lang="en-US" dirty="0" smtClean="0">
                <a:effectLst/>
              </a:rPr>
              <a:t/>
            </a:r>
            <a:br>
              <a:rPr lang="en-US" dirty="0" smtClean="0">
                <a:effectLst/>
              </a:rPr>
            </a:br>
            <a:r>
              <a:rPr lang="en-US" dirty="0">
                <a:effectLst/>
              </a:rPr>
              <a:t/>
            </a:r>
            <a:br>
              <a:rPr lang="en-US" dirty="0">
                <a:effectLst/>
              </a:rPr>
            </a:br>
            <a:r>
              <a:rPr lang="en-US" dirty="0" smtClean="0">
                <a:effectLst/>
              </a:rPr>
              <a:t>Investigation </a:t>
            </a:r>
            <a:r>
              <a:rPr lang="en-US" dirty="0">
                <a:effectLst/>
              </a:rPr>
              <a:t>and Troubleshooting of </a:t>
            </a:r>
            <a:r>
              <a:rPr lang="en-US" dirty="0" smtClean="0">
                <a:effectLst/>
              </a:rPr>
              <a:t>EQA</a:t>
            </a:r>
            <a:br>
              <a:rPr lang="en-US" dirty="0" smtClean="0">
                <a:effectLst/>
              </a:rPr>
            </a:br>
            <a:r>
              <a:rPr lang="en-US" dirty="0">
                <a:effectLst/>
              </a:rPr>
              <a:t/>
            </a:r>
            <a:br>
              <a:rPr lang="en-US" dirty="0">
                <a:effectLst/>
              </a:rPr>
            </a:b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Rectangle 5"/>
          <p:cNvSpPr/>
          <p:nvPr/>
        </p:nvSpPr>
        <p:spPr>
          <a:xfrm>
            <a:off x="2286000" y="3443238"/>
            <a:ext cx="4572000" cy="2308324"/>
          </a:xfrm>
          <a:prstGeom prst="rect">
            <a:avLst/>
          </a:prstGeom>
        </p:spPr>
        <p:txBody>
          <a:bodyPr>
            <a:spAutoFit/>
          </a:bodyPr>
          <a:lstStyle/>
          <a:p>
            <a:r>
              <a:rPr lang="en-US" i="1" dirty="0"/>
              <a:t>This project has been funded in whole or in part with Federal funds from the Division of AIDS (DAIDS), National Institute of Allergy and Infectious Diseases, National Institutes of Health, Department of Health and Human Services, under contract No.</a:t>
            </a:r>
            <a:r>
              <a:rPr lang="en-US" dirty="0"/>
              <a:t> HHSN266200500001C, </a:t>
            </a:r>
            <a:r>
              <a:rPr lang="en-US" i="1" dirty="0"/>
              <a:t>titled </a:t>
            </a:r>
            <a:r>
              <a:rPr lang="en-US" dirty="0"/>
              <a:t>Patient Safety Monitoring in International Laboratories.</a:t>
            </a:r>
          </a:p>
        </p:txBody>
      </p:sp>
    </p:spTree>
    <p:extLst>
      <p:ext uri="{BB962C8B-B14F-4D97-AF65-F5344CB8AC3E}">
        <p14:creationId xmlns:p14="http://schemas.microsoft.com/office/powerpoint/2010/main" val="88380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Laboratory Path of Workflow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267995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57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94CF497-77A7-4CDF-8589-87AE6B56685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90B3092-8DD5-4E0A-866E-F5123D63CD0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6E1C19B-639F-4504-AAA3-9A4B37A43A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61" y="762000"/>
            <a:ext cx="8968839" cy="5792495"/>
          </a:xfrm>
          <a:prstGeom prst="rect">
            <a:avLst/>
          </a:prstGeom>
          <a:ln>
            <a:solidFill>
              <a:schemeClr val="tx1"/>
            </a:solidFill>
          </a:ln>
        </p:spPr>
      </p:pic>
    </p:spTree>
    <p:extLst>
      <p:ext uri="{BB962C8B-B14F-4D97-AF65-F5344CB8AC3E}">
        <p14:creationId xmlns:p14="http://schemas.microsoft.com/office/powerpoint/2010/main" val="1476305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15" y="990600"/>
            <a:ext cx="8888185" cy="5410200"/>
          </a:xfrm>
          <a:prstGeom prst="rect">
            <a:avLst/>
          </a:prstGeom>
          <a:ln>
            <a:solidFill>
              <a:schemeClr val="tx1"/>
            </a:solidFill>
          </a:ln>
        </p:spPr>
      </p:pic>
    </p:spTree>
    <p:extLst>
      <p:ext uri="{BB962C8B-B14F-4D97-AF65-F5344CB8AC3E}">
        <p14:creationId xmlns:p14="http://schemas.microsoft.com/office/powerpoint/2010/main" val="1911320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indent="457200" algn="ctr"/>
            <a:r>
              <a:rPr lang="en-US" sz="4800" dirty="0"/>
              <a:t>Taking the Pain Out of the Investigative </a:t>
            </a:r>
            <a:r>
              <a:rPr lang="en-US" sz="4800" dirty="0" smtClean="0"/>
              <a:t>Process</a:t>
            </a:r>
            <a:endParaRPr lang="en-US" sz="4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20485" name="Picture 5" descr="C:\Users\mcoulte1\AppData\Local\Microsoft\Windows\Temporary Internet Files\Content.IE5\499I0XSG\MP90031426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267004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C:\Users\mcoulte1\AppData\Local\Microsoft\Windows\Temporary Internet Files\Content.IE5\97808E5B\MC90033257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3200400"/>
            <a:ext cx="1640434" cy="186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250" fill="hold"/>
                                        <p:tgtEl>
                                          <p:spTgt spid="20485"/>
                                        </p:tgtEl>
                                        <p:attrNameLst>
                                          <p:attrName>ppt_x</p:attrName>
                                        </p:attrNameLst>
                                      </p:cBhvr>
                                      <p:tavLst>
                                        <p:tav tm="0">
                                          <p:val>
                                            <p:strVal val="#ppt_x"/>
                                          </p:val>
                                        </p:tav>
                                        <p:tav tm="100000">
                                          <p:val>
                                            <p:strVal val="#ppt_x"/>
                                          </p:val>
                                        </p:tav>
                                      </p:tavLst>
                                    </p:anim>
                                    <p:anim calcmode="lin" valueType="num">
                                      <p:cBhvr additive="base">
                                        <p:cTn id="8" dur="25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Pre-Analytical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12"/>
          <p:cNvSpPr>
            <a:spLocks noGrp="1"/>
          </p:cNvSpPr>
          <p:nvPr>
            <p:ph idx="1"/>
          </p:nvPr>
        </p:nvSpPr>
        <p:spPr>
          <a:xfrm>
            <a:off x="457200" y="1935480"/>
            <a:ext cx="7772400" cy="4093428"/>
          </a:xfrm>
          <a:prstGeom prst="rect">
            <a:avLst/>
          </a:prstGeom>
        </p:spPr>
        <p:txBody>
          <a:bodyPr wrap="square">
            <a:spAutoFit/>
          </a:bodyPr>
          <a:lstStyle/>
          <a:p>
            <a:pPr marL="457200" indent="-457200">
              <a:buFont typeface="Wingdings" pitchFamily="2" charset="2"/>
              <a:buChar char="Ø"/>
            </a:pPr>
            <a:r>
              <a:rPr lang="en-US" sz="2600" b="1" dirty="0" smtClean="0"/>
              <a:t>Before</a:t>
            </a:r>
            <a:r>
              <a:rPr lang="en-US" sz="2600" dirty="0" smtClean="0"/>
              <a:t> </a:t>
            </a:r>
            <a:r>
              <a:rPr lang="en-US" sz="2600" dirty="0"/>
              <a:t>the </a:t>
            </a:r>
            <a:r>
              <a:rPr lang="en-US" dirty="0"/>
              <a:t>a</a:t>
            </a:r>
            <a:r>
              <a:rPr lang="en-US" sz="2600" dirty="0" smtClean="0"/>
              <a:t>ctual analysis </a:t>
            </a:r>
            <a:r>
              <a:rPr lang="en-US" sz="2600" dirty="0"/>
              <a:t>of </a:t>
            </a:r>
            <a:r>
              <a:rPr lang="en-US" sz="2600" dirty="0" smtClean="0"/>
              <a:t> Sample</a:t>
            </a:r>
          </a:p>
          <a:p>
            <a:pPr marL="457200" indent="-457200">
              <a:buFont typeface="Wingdings" pitchFamily="2" charset="2"/>
              <a:buChar char="Ø"/>
            </a:pPr>
            <a:r>
              <a:rPr lang="en-US" dirty="0"/>
              <a:t>This stage of processing can account for </a:t>
            </a:r>
            <a:r>
              <a:rPr lang="en-US" b="1" dirty="0">
                <a:effectLst>
                  <a:outerShdw blurRad="38100" dist="38100" dir="2700000" algn="tl">
                    <a:srgbClr val="000000">
                      <a:alpha val="43137"/>
                    </a:srgbClr>
                  </a:outerShdw>
                </a:effectLst>
              </a:rPr>
              <a:t>30-75% error </a:t>
            </a:r>
          </a:p>
          <a:p>
            <a:pPr marL="457200" indent="-457200">
              <a:buFont typeface="Wingdings" pitchFamily="2" charset="2"/>
              <a:buChar char="Ø"/>
            </a:pPr>
            <a:r>
              <a:rPr lang="en-US" dirty="0"/>
              <a:t>Pre-analytical errors are largely attributable to </a:t>
            </a:r>
            <a:r>
              <a:rPr lang="en-US" b="1" dirty="0">
                <a:effectLst>
                  <a:outerShdw blurRad="38100" dist="38100" dir="2700000" algn="tl">
                    <a:srgbClr val="000000">
                      <a:alpha val="43137"/>
                    </a:srgbClr>
                  </a:outerShdw>
                </a:effectLst>
              </a:rPr>
              <a:t>human errors </a:t>
            </a:r>
          </a:p>
          <a:p>
            <a:pPr marL="457200" indent="-457200">
              <a:buFont typeface="Wingdings" pitchFamily="2" charset="2"/>
              <a:buChar char="Ø"/>
            </a:pPr>
            <a:r>
              <a:rPr lang="en-US" dirty="0"/>
              <a:t>Majority of these </a:t>
            </a:r>
            <a:r>
              <a:rPr lang="en-US" dirty="0" smtClean="0"/>
              <a:t>errors </a:t>
            </a:r>
            <a:r>
              <a:rPr lang="en-US" dirty="0"/>
              <a:t>are </a:t>
            </a:r>
            <a:r>
              <a:rPr lang="en-US" b="1" dirty="0">
                <a:effectLst>
                  <a:outerShdw blurRad="38100" dist="38100" dir="2700000" algn="tl">
                    <a:srgbClr val="000000">
                      <a:alpha val="43137"/>
                    </a:srgbClr>
                  </a:outerShdw>
                </a:effectLst>
              </a:rPr>
              <a:t>Preventable</a:t>
            </a:r>
          </a:p>
          <a:p>
            <a:pPr marL="457200" indent="-457200">
              <a:buFont typeface="Wingdings" pitchFamily="2" charset="2"/>
              <a:buChar char="Ø"/>
            </a:pPr>
            <a:r>
              <a:rPr lang="en-US" dirty="0"/>
              <a:t>Pre-analytical phase involves much more </a:t>
            </a:r>
            <a:r>
              <a:rPr lang="en-US" b="1" dirty="0">
                <a:effectLst>
                  <a:outerShdw blurRad="38100" dist="38100" dir="2700000" algn="tl">
                    <a:srgbClr val="000000">
                      <a:alpha val="43137"/>
                    </a:srgbClr>
                  </a:outerShdw>
                </a:effectLst>
              </a:rPr>
              <a:t>human handling</a:t>
            </a:r>
          </a:p>
          <a:p>
            <a:pPr marL="0" indent="0">
              <a:buNone/>
            </a:pPr>
            <a:endParaRPr lang="en-US" sz="2600" dirty="0"/>
          </a:p>
        </p:txBody>
      </p:sp>
    </p:spTree>
    <p:extLst>
      <p:ext uri="{BB962C8B-B14F-4D97-AF65-F5344CB8AC3E}">
        <p14:creationId xmlns:p14="http://schemas.microsoft.com/office/powerpoint/2010/main" val="426902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Do I Start?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5" name="Picture 6" descr="http://t2.gstatic.com/images?q=tbn:ANd9GcSjOoYkCirsgY7rZV7k4iS_GQNJXNAES1lKBDSKrul9jHgmkpnq9Th7c8A6h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2286000"/>
            <a:ext cx="483724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96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17" name="Flowchart: Stored Data 16"/>
          <p:cNvSpPr/>
          <p:nvPr/>
        </p:nvSpPr>
        <p:spPr>
          <a:xfrm rot="10800000">
            <a:off x="685800" y="2971801"/>
            <a:ext cx="2514600" cy="990600"/>
          </a:xfrm>
          <a:prstGeom prst="flowChartOnlineStorage">
            <a:avLst/>
          </a:prstGeom>
          <a:solidFill>
            <a:schemeClr val="accent2"/>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600200" y="3276601"/>
            <a:ext cx="1106393" cy="400110"/>
          </a:xfrm>
          <a:prstGeom prst="rect">
            <a:avLst/>
          </a:prstGeom>
        </p:spPr>
        <p:txBody>
          <a:bodyPr wrap="none">
            <a:spAutoFit/>
          </a:bodyPr>
          <a:lstStyle/>
          <a:p>
            <a:r>
              <a:rPr lang="en-US" sz="2000" dirty="0">
                <a:solidFill>
                  <a:sysClr val="windowText" lastClr="000000"/>
                </a:solidFill>
              </a:rPr>
              <a:t>Samples</a:t>
            </a:r>
          </a:p>
        </p:txBody>
      </p:sp>
      <p:sp>
        <p:nvSpPr>
          <p:cNvPr id="19" name="Flowchart: Stored Data 18"/>
          <p:cNvSpPr/>
          <p:nvPr/>
        </p:nvSpPr>
        <p:spPr>
          <a:xfrm rot="10800000">
            <a:off x="5743222" y="2935746"/>
            <a:ext cx="2514600" cy="990600"/>
          </a:xfrm>
          <a:prstGeom prst="flowChartOnlineStorage">
            <a:avLst/>
          </a:prstGeom>
          <a:solidFill>
            <a:schemeClr val="accent2"/>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Stored Data 19"/>
          <p:cNvSpPr/>
          <p:nvPr/>
        </p:nvSpPr>
        <p:spPr>
          <a:xfrm rot="10800000">
            <a:off x="3228622" y="2931196"/>
            <a:ext cx="2514600" cy="990600"/>
          </a:xfrm>
          <a:prstGeom prst="flowChartOnlineStorage">
            <a:avLst/>
          </a:prstGeom>
          <a:solidFill>
            <a:schemeClr val="accent2"/>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150835" y="3226441"/>
            <a:ext cx="2106987" cy="400110"/>
          </a:xfrm>
          <a:prstGeom prst="rect">
            <a:avLst/>
          </a:prstGeom>
        </p:spPr>
        <p:txBody>
          <a:bodyPr wrap="none">
            <a:spAutoFit/>
          </a:bodyPr>
          <a:lstStyle/>
          <a:p>
            <a:r>
              <a:rPr lang="en-US" sz="2000" dirty="0" smtClean="0">
                <a:solidFill>
                  <a:sysClr val="windowText" lastClr="000000"/>
                </a:solidFill>
              </a:rPr>
              <a:t>Reagent/Material</a:t>
            </a:r>
            <a:endParaRPr lang="en-US" sz="2000" dirty="0">
              <a:solidFill>
                <a:sysClr val="windowText" lastClr="000000"/>
              </a:solidFill>
            </a:endParaRPr>
          </a:p>
        </p:txBody>
      </p:sp>
      <p:sp>
        <p:nvSpPr>
          <p:cNvPr id="22" name="Rectangle 21"/>
          <p:cNvSpPr/>
          <p:nvPr/>
        </p:nvSpPr>
        <p:spPr>
          <a:xfrm>
            <a:off x="3580493" y="3072553"/>
            <a:ext cx="2057399" cy="707886"/>
          </a:xfrm>
          <a:prstGeom prst="rect">
            <a:avLst/>
          </a:prstGeom>
        </p:spPr>
        <p:txBody>
          <a:bodyPr wrap="square">
            <a:spAutoFit/>
          </a:bodyPr>
          <a:lstStyle/>
          <a:p>
            <a:pPr algn="ctr"/>
            <a:r>
              <a:rPr lang="en-US" sz="2000" dirty="0">
                <a:solidFill>
                  <a:sysClr val="windowText" lastClr="000000"/>
                </a:solidFill>
              </a:rPr>
              <a:t> Instrument</a:t>
            </a:r>
            <a:r>
              <a:rPr lang="en-US" sz="2000" dirty="0" smtClean="0">
                <a:solidFill>
                  <a:sysClr val="windowText" lastClr="000000"/>
                </a:solidFill>
              </a:rPr>
              <a:t>/</a:t>
            </a:r>
          </a:p>
          <a:p>
            <a:pPr algn="ctr"/>
            <a:r>
              <a:rPr lang="en-US" sz="2000" dirty="0" smtClean="0">
                <a:solidFill>
                  <a:sysClr val="windowText" lastClr="000000"/>
                </a:solidFill>
              </a:rPr>
              <a:t>Equipment</a:t>
            </a:r>
            <a:endParaRPr lang="en-US" sz="2000" dirty="0">
              <a:solidFill>
                <a:sysClr val="windowText" lastClr="000000"/>
              </a:solidFill>
            </a:endParaRPr>
          </a:p>
        </p:txBody>
      </p:sp>
      <p:sp>
        <p:nvSpPr>
          <p:cNvPr id="2" name="Title 1"/>
          <p:cNvSpPr>
            <a:spLocks noGrp="1"/>
          </p:cNvSpPr>
          <p:nvPr>
            <p:ph type="title"/>
          </p:nvPr>
        </p:nvSpPr>
        <p:spPr>
          <a:xfrm>
            <a:off x="685800" y="914400"/>
            <a:ext cx="8229600" cy="1143000"/>
          </a:xfrm>
        </p:spPr>
        <p:txBody>
          <a:bodyPr>
            <a:normAutofit fontScale="90000"/>
          </a:bodyPr>
          <a:lstStyle/>
          <a:p>
            <a:pPr algn="ctr"/>
            <a:r>
              <a:rPr lang="en-US" dirty="0" smtClean="0"/>
              <a:t>What areas to investigate for </a:t>
            </a:r>
            <a:br>
              <a:rPr lang="en-US" dirty="0" smtClean="0"/>
            </a:br>
            <a:r>
              <a:rPr lang="en-US" dirty="0" smtClean="0"/>
              <a:t>pre-analytical errors?</a:t>
            </a:r>
            <a:endParaRPr lang="en-US" dirty="0"/>
          </a:p>
        </p:txBody>
      </p:sp>
    </p:spTree>
    <p:extLst>
      <p:ext uri="{BB962C8B-B14F-4D97-AF65-F5344CB8AC3E}">
        <p14:creationId xmlns:p14="http://schemas.microsoft.com/office/powerpoint/2010/main" val="27823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animBg="1"/>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17" name="Flowchart: Stored Data 16"/>
          <p:cNvSpPr/>
          <p:nvPr/>
        </p:nvSpPr>
        <p:spPr>
          <a:xfrm rot="10800000">
            <a:off x="866422" y="3429000"/>
            <a:ext cx="2514600" cy="990600"/>
          </a:xfrm>
          <a:prstGeom prst="flowChartOnlineStorage">
            <a:avLst/>
          </a:prstGeom>
          <a:solidFill>
            <a:schemeClr val="accent2"/>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p:nvSpPr>
        <p:spPr>
          <a:xfrm>
            <a:off x="1570524" y="3724245"/>
            <a:ext cx="1106393" cy="400110"/>
          </a:xfrm>
          <a:prstGeom prst="rect">
            <a:avLst/>
          </a:prstGeom>
        </p:spPr>
        <p:txBody>
          <a:bodyPr wrap="none">
            <a:spAutoFit/>
          </a:bodyPr>
          <a:lstStyle/>
          <a:p>
            <a:r>
              <a:rPr lang="en-US" sz="2000" dirty="0" smtClean="0">
                <a:solidFill>
                  <a:sysClr val="windowText" lastClr="000000"/>
                </a:solidFill>
              </a:rPr>
              <a:t>Samples</a:t>
            </a:r>
            <a:endParaRPr lang="en-US" sz="2000" dirty="0">
              <a:solidFill>
                <a:sysClr val="windowText" lastClr="000000"/>
              </a:solidFill>
            </a:endParaRPr>
          </a:p>
        </p:txBody>
      </p:sp>
      <p:sp>
        <p:nvSpPr>
          <p:cNvPr id="3" name="Snip and Round Single Corner Rectangle 2"/>
          <p:cNvSpPr/>
          <p:nvPr/>
        </p:nvSpPr>
        <p:spPr>
          <a:xfrm>
            <a:off x="4282966" y="3276602"/>
            <a:ext cx="1981200" cy="914400"/>
          </a:xfrm>
          <a:prstGeom prst="snip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Sample Receiving </a:t>
            </a:r>
          </a:p>
        </p:txBody>
      </p:sp>
      <p:sp>
        <p:nvSpPr>
          <p:cNvPr id="13" name="Snip and Round Single Corner Rectangle 12"/>
          <p:cNvSpPr/>
          <p:nvPr/>
        </p:nvSpPr>
        <p:spPr>
          <a:xfrm>
            <a:off x="4290849" y="2051190"/>
            <a:ext cx="1981200" cy="914400"/>
          </a:xfrm>
          <a:prstGeom prst="snip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Shipping</a:t>
            </a:r>
            <a:endParaRPr lang="en-US" dirty="0">
              <a:solidFill>
                <a:schemeClr val="tx1"/>
              </a:solidFill>
            </a:endParaRPr>
          </a:p>
        </p:txBody>
      </p:sp>
      <p:sp>
        <p:nvSpPr>
          <p:cNvPr id="15" name="Snip and Round Single Corner Rectangle 14"/>
          <p:cNvSpPr/>
          <p:nvPr/>
        </p:nvSpPr>
        <p:spPr>
          <a:xfrm>
            <a:off x="4314497" y="4572000"/>
            <a:ext cx="1981200" cy="914400"/>
          </a:xfrm>
          <a:prstGeom prst="snip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Sample </a:t>
            </a:r>
            <a:r>
              <a:rPr lang="en-US" dirty="0">
                <a:solidFill>
                  <a:schemeClr val="tx1"/>
                </a:solidFill>
              </a:rPr>
              <a:t>Handling </a:t>
            </a:r>
          </a:p>
        </p:txBody>
      </p:sp>
    </p:spTree>
    <p:extLst>
      <p:ext uri="{BB962C8B-B14F-4D97-AF65-F5344CB8AC3E}">
        <p14:creationId xmlns:p14="http://schemas.microsoft.com/office/powerpoint/2010/main" val="225153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Rectangle 5"/>
          <p:cNvSpPr/>
          <p:nvPr/>
        </p:nvSpPr>
        <p:spPr>
          <a:xfrm>
            <a:off x="3435361" y="1752599"/>
            <a:ext cx="2051039" cy="369332"/>
          </a:xfrm>
          <a:prstGeom prst="rect">
            <a:avLst/>
          </a:prstGeom>
        </p:spPr>
        <p:txBody>
          <a:bodyPr wrap="square">
            <a:spAutoFit/>
          </a:bodyPr>
          <a:lstStyle/>
          <a:p>
            <a:r>
              <a:rPr lang="en-US" dirty="0">
                <a:solidFill>
                  <a:schemeClr val="bg1"/>
                </a:solidFill>
              </a:rPr>
              <a:t>Samples</a:t>
            </a:r>
          </a:p>
        </p:txBody>
      </p:sp>
      <p:sp>
        <p:nvSpPr>
          <p:cNvPr id="7" name="Rectangle 6"/>
          <p:cNvSpPr/>
          <p:nvPr/>
        </p:nvSpPr>
        <p:spPr>
          <a:xfrm>
            <a:off x="231775" y="1706432"/>
            <a:ext cx="7577586" cy="830997"/>
          </a:xfrm>
          <a:prstGeom prst="rect">
            <a:avLst/>
          </a:prstGeom>
        </p:spPr>
        <p:txBody>
          <a:bodyPr wrap="square">
            <a:spAutoFit/>
          </a:bodyPr>
          <a:lstStyle/>
          <a:p>
            <a:endParaRPr lang="en-US" sz="4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2537429"/>
            <a:ext cx="8486775" cy="188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sz="5400" dirty="0"/>
              <a:t>Sample Shipping</a:t>
            </a:r>
            <a:endParaRPr lang="en-US" dirty="0"/>
          </a:p>
        </p:txBody>
      </p:sp>
    </p:spTree>
    <p:extLst>
      <p:ext uri="{BB962C8B-B14F-4D97-AF65-F5344CB8AC3E}">
        <p14:creationId xmlns:p14="http://schemas.microsoft.com/office/powerpoint/2010/main" val="19345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50"/>
                                        <p:tgtEl>
                                          <p:spTgt spid="11266"/>
                                        </p:tgtEl>
                                      </p:cBhvr>
                                    </p:animEffect>
                                    <p:anim calcmode="lin" valueType="num">
                                      <p:cBhvr>
                                        <p:cTn id="8" dur="250" fill="hold"/>
                                        <p:tgtEl>
                                          <p:spTgt spid="11266"/>
                                        </p:tgtEl>
                                        <p:attrNameLst>
                                          <p:attrName>ppt_x</p:attrName>
                                        </p:attrNameLst>
                                      </p:cBhvr>
                                      <p:tavLst>
                                        <p:tav tm="0">
                                          <p:val>
                                            <p:strVal val="#ppt_x"/>
                                          </p:val>
                                        </p:tav>
                                        <p:tav tm="100000">
                                          <p:val>
                                            <p:strVal val="#ppt_x"/>
                                          </p:val>
                                        </p:tav>
                                      </p:tavLst>
                                    </p:anim>
                                    <p:anim calcmode="lin" valueType="num">
                                      <p:cBhvr>
                                        <p:cTn id="9" dur="25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05422" y="6324600"/>
            <a:ext cx="762000" cy="365125"/>
          </a:xfrm>
        </p:spPr>
        <p:txBody>
          <a:bodyPr/>
          <a:lstStyle/>
          <a:p>
            <a:fld id="{B6F15528-21DE-4FAA-801E-634DDDAF4B2B}" type="slidenum">
              <a:rPr lang="en-US" smtClean="0"/>
              <a:pPr/>
              <a:t>19</a:t>
            </a:fld>
            <a:endParaRPr lang="en-US" dirty="0"/>
          </a:p>
        </p:txBody>
      </p:sp>
      <p:sp>
        <p:nvSpPr>
          <p:cNvPr id="18" name="Slide Number Placeholder 3"/>
          <p:cNvSpPr txBox="1">
            <a:spLocks/>
          </p:cNvSpPr>
          <p:nvPr/>
        </p:nvSpPr>
        <p:spPr>
          <a:xfrm>
            <a:off x="8105422" y="632460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19</a:t>
            </a:fld>
            <a:endParaRPr lang="en-US" dirty="0"/>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80427"/>
            <a:ext cx="8715022" cy="243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82138"/>
            <a:ext cx="8715022" cy="24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57200" y="457200"/>
            <a:ext cx="8229600" cy="819912"/>
          </a:xfrm>
        </p:spPr>
        <p:txBody>
          <a:bodyPr/>
          <a:lstStyle/>
          <a:p>
            <a:pPr algn="ctr"/>
            <a:r>
              <a:rPr lang="en-US" dirty="0" smtClean="0"/>
              <a:t>Sample Integrity</a:t>
            </a:r>
            <a:endParaRPr lang="en-US" dirty="0"/>
          </a:p>
        </p:txBody>
      </p:sp>
      <p:sp>
        <p:nvSpPr>
          <p:cNvPr id="2" name="Oval 1"/>
          <p:cNvSpPr/>
          <p:nvPr/>
        </p:nvSpPr>
        <p:spPr>
          <a:xfrm>
            <a:off x="0" y="2057400"/>
            <a:ext cx="990600" cy="373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4942690"/>
            <a:ext cx="990600" cy="373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5185460" y="2366060"/>
            <a:ext cx="1748740" cy="6819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5400000">
            <a:off x="5271253" y="5163167"/>
            <a:ext cx="1500954" cy="6057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4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5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8)">
                                      <p:cBhvr>
                                        <p:cTn id="10" dur="500"/>
                                        <p:tgtEl>
                                          <p:spTgt spid="8"/>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8)">
                                      <p:cBhvr>
                                        <p:cTn id="13" dur="500"/>
                                        <p:tgtEl>
                                          <p:spTgt spid="11"/>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8)">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493264"/>
          </a:xfrm>
        </p:spPr>
        <p:txBody>
          <a:bodyPr>
            <a:normAutofit fontScale="90000"/>
          </a:bodyPr>
          <a:lstStyle/>
          <a:p>
            <a:pPr algn="ctr"/>
            <a:r>
              <a:rPr lang="en-US" dirty="0" smtClean="0"/>
              <a:t>Taking the Pain Out of the Investigative Process</a:t>
            </a:r>
            <a:br>
              <a:rPr lang="en-US" dirty="0" smtClean="0"/>
            </a:br>
            <a:r>
              <a:rPr lang="en-US" dirty="0" smtClean="0"/>
              <a:t/>
            </a:r>
            <a:br>
              <a:rPr lang="en-US" dirty="0" smtClean="0"/>
            </a:br>
            <a:r>
              <a:rPr lang="en-US" sz="3100" dirty="0" smtClean="0"/>
              <a:t>www.pSMILE.org</a:t>
            </a:r>
            <a:endParaRPr lang="en-US" sz="3100" dirty="0"/>
          </a:p>
        </p:txBody>
      </p:sp>
      <p:sp>
        <p:nvSpPr>
          <p:cNvPr id="3" name="Subtitle 2"/>
          <p:cNvSpPr>
            <a:spLocks noGrp="1"/>
          </p:cNvSpPr>
          <p:nvPr>
            <p:ph type="body" idx="1"/>
          </p:nvPr>
        </p:nvSpPr>
        <p:spPr>
          <a:xfrm>
            <a:off x="914400" y="4800600"/>
            <a:ext cx="7772400" cy="1509712"/>
          </a:xfrm>
        </p:spPr>
        <p:txBody>
          <a:bodyPr>
            <a:normAutofit fontScale="77500" lnSpcReduction="20000"/>
          </a:bodyPr>
          <a:lstStyle/>
          <a:p>
            <a:pPr algn="ctr"/>
            <a:endParaRPr lang="en-US" dirty="0" smtClean="0"/>
          </a:p>
          <a:p>
            <a:pPr algn="ctr"/>
            <a:r>
              <a:rPr lang="en-US" sz="3500" dirty="0" smtClean="0"/>
              <a:t>SMILE Presentation</a:t>
            </a:r>
            <a:endParaRPr lang="en-US" sz="3500" dirty="0"/>
          </a:p>
          <a:p>
            <a:pPr algn="ctr"/>
            <a:r>
              <a:rPr lang="en-US" sz="3000" dirty="0" smtClean="0"/>
              <a:t>IMPAACT Annual Meeting</a:t>
            </a:r>
          </a:p>
          <a:p>
            <a:pPr algn="ctr"/>
            <a:r>
              <a:rPr lang="en-US" sz="3000" dirty="0" smtClean="0"/>
              <a:t>June 2012</a:t>
            </a:r>
            <a:endParaRPr lang="en-US" sz="3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5" name="Picture 7" descr="C:\Users\mcoulte1\AppData\Local\Microsoft\Windows\Temporary Internet Files\Content.IE5\97808E5B\MC9003325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505200"/>
            <a:ext cx="1640434" cy="186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90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38" y="1981200"/>
            <a:ext cx="8561485" cy="119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81100" y="2780724"/>
            <a:ext cx="6400800" cy="307777"/>
          </a:xfrm>
          <a:prstGeom prst="rect">
            <a:avLst/>
          </a:prstGeom>
          <a:noFill/>
        </p:spPr>
        <p:txBody>
          <a:bodyPr wrap="square" rtlCol="0">
            <a:spAutoFit/>
          </a:bodyPr>
          <a:lstStyle/>
          <a:p>
            <a:r>
              <a:rPr lang="en-US" sz="1400" dirty="0" smtClean="0">
                <a:solidFill>
                  <a:srgbClr val="0000FF"/>
                </a:solidFill>
                <a:latin typeface="+mj-lt"/>
              </a:rPr>
              <a:t>Survey was delayed three </a:t>
            </a:r>
            <a:r>
              <a:rPr lang="en-US" sz="1400" dirty="0" smtClean="0">
                <a:solidFill>
                  <a:srgbClr val="0000FF"/>
                </a:solidFill>
                <a:latin typeface="Calibri" pitchFamily="34" charset="0"/>
                <a:cs typeface="Calibri" pitchFamily="34" charset="0"/>
              </a:rPr>
              <a:t>weeks</a:t>
            </a:r>
            <a:r>
              <a:rPr lang="en-US" sz="1400" dirty="0" smtClean="0">
                <a:solidFill>
                  <a:srgbClr val="0000FF"/>
                </a:solidFill>
                <a:latin typeface="+mj-lt"/>
              </a:rPr>
              <a:t> in customs under unknown temperature storage</a:t>
            </a:r>
            <a:endParaRPr lang="en-US" sz="1400" dirty="0">
              <a:solidFill>
                <a:srgbClr val="0000FF"/>
              </a:solidFill>
              <a:latin typeface="+mj-lt"/>
            </a:endParaRPr>
          </a:p>
        </p:txBody>
      </p:sp>
      <p:sp>
        <p:nvSpPr>
          <p:cNvPr id="7" name="Title 1"/>
          <p:cNvSpPr>
            <a:spLocks noGrp="1"/>
          </p:cNvSpPr>
          <p:nvPr>
            <p:ph type="title"/>
          </p:nvPr>
        </p:nvSpPr>
        <p:spPr>
          <a:xfrm>
            <a:off x="457200" y="457200"/>
            <a:ext cx="8229600" cy="819912"/>
          </a:xfrm>
        </p:spPr>
        <p:txBody>
          <a:bodyPr/>
          <a:lstStyle/>
          <a:p>
            <a:pPr algn="ctr"/>
            <a:r>
              <a:rPr lang="en-US" dirty="0" smtClean="0"/>
              <a:t>Sample Integrity</a:t>
            </a:r>
            <a:endParaRPr lang="en-US" dirty="0"/>
          </a:p>
        </p:txBody>
      </p:sp>
    </p:spTree>
    <p:extLst>
      <p:ext uri="{BB962C8B-B14F-4D97-AF65-F5344CB8AC3E}">
        <p14:creationId xmlns:p14="http://schemas.microsoft.com/office/powerpoint/2010/main" val="2460083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209800"/>
            <a:ext cx="8382000" cy="166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704088"/>
            <a:ext cx="8229600" cy="819912"/>
          </a:xfrm>
        </p:spPr>
        <p:txBody>
          <a:bodyPr/>
          <a:lstStyle/>
          <a:p>
            <a:pPr algn="ctr"/>
            <a:r>
              <a:rPr lang="en-US" dirty="0" smtClean="0"/>
              <a:t>Sample Integrity?</a:t>
            </a:r>
            <a:endParaRPr lang="en-US" dirty="0"/>
          </a:p>
        </p:txBody>
      </p:sp>
      <p:sp>
        <p:nvSpPr>
          <p:cNvPr id="2" name="Oval 1"/>
          <p:cNvSpPr/>
          <p:nvPr/>
        </p:nvSpPr>
        <p:spPr>
          <a:xfrm>
            <a:off x="5410200" y="25146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4114800" y="2590800"/>
            <a:ext cx="4953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6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800350"/>
            <a:ext cx="84772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619250"/>
            <a:ext cx="84772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 y="5373469"/>
            <a:ext cx="6943130" cy="646331"/>
          </a:xfrm>
          <a:prstGeom prst="rect">
            <a:avLst/>
          </a:prstGeom>
        </p:spPr>
        <p:txBody>
          <a:bodyPr wrap="square">
            <a:spAutoFit/>
          </a:bodyPr>
          <a:lstStyle/>
          <a:p>
            <a:pPr marL="1200150" lvl="2" indent="-285750">
              <a:buFont typeface="Wingdings" pitchFamily="2" charset="2"/>
              <a:buChar char="ü"/>
            </a:pPr>
            <a:r>
              <a:rPr lang="en-US" dirty="0" smtClean="0"/>
              <a:t>Was the temperature </a:t>
            </a:r>
            <a:r>
              <a:rPr lang="en-US" dirty="0"/>
              <a:t>before and after sample </a:t>
            </a:r>
            <a:r>
              <a:rPr lang="en-US" dirty="0" smtClean="0"/>
              <a:t>received documented?</a:t>
            </a:r>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4130" y="5012233"/>
            <a:ext cx="996890" cy="136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 y="1981200"/>
            <a:ext cx="84772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
          <p:cNvSpPr txBox="1"/>
          <p:nvPr/>
        </p:nvSpPr>
        <p:spPr>
          <a:xfrm>
            <a:off x="1447800" y="2209800"/>
            <a:ext cx="4510402" cy="338554"/>
          </a:xfrm>
          <a:prstGeom prst="rect">
            <a:avLst/>
          </a:prstGeom>
          <a:noFill/>
        </p:spPr>
        <p:txBody>
          <a:bodyPr wrap="none" rtlCol="0">
            <a:spAutoFit/>
          </a:bodyPr>
          <a:lstStyle/>
          <a:p>
            <a:pPr marL="0" marR="0">
              <a:spcBef>
                <a:spcPts val="0"/>
              </a:spcBef>
              <a:spcAft>
                <a:spcPts val="0"/>
              </a:spcAft>
            </a:pPr>
            <a:r>
              <a:rPr lang="en-US" sz="1600" kern="1200" dirty="0">
                <a:solidFill>
                  <a:srgbClr val="0000FF"/>
                </a:solidFill>
                <a:effectLst/>
                <a:latin typeface="Calibri"/>
                <a:ea typeface="Times New Roman"/>
                <a:cs typeface="Times New Roman"/>
              </a:rPr>
              <a:t>Survey arrived with all </a:t>
            </a:r>
            <a:r>
              <a:rPr lang="en-US" sz="1600" kern="1200" dirty="0" smtClean="0">
                <a:solidFill>
                  <a:srgbClr val="0000FF"/>
                </a:solidFill>
                <a:effectLst/>
                <a:latin typeface="Calibri"/>
                <a:ea typeface="Times New Roman"/>
                <a:cs typeface="Times New Roman"/>
              </a:rPr>
              <a:t> the dry </a:t>
            </a:r>
            <a:r>
              <a:rPr lang="en-US" sz="1600" kern="1200" dirty="0">
                <a:solidFill>
                  <a:srgbClr val="0000FF"/>
                </a:solidFill>
                <a:effectLst/>
                <a:latin typeface="Calibri"/>
                <a:ea typeface="Times New Roman"/>
                <a:cs typeface="Times New Roman"/>
              </a:rPr>
              <a:t>ice melted and 30 </a:t>
            </a:r>
            <a:r>
              <a:rPr lang="en-US" sz="1600" kern="1200" baseline="30000" dirty="0" smtClean="0">
                <a:solidFill>
                  <a:srgbClr val="0000FF"/>
                </a:solidFill>
                <a:effectLst/>
                <a:latin typeface="Calibri"/>
                <a:ea typeface="Times New Roman"/>
                <a:cs typeface="Times New Roman"/>
              </a:rPr>
              <a:t>o</a:t>
            </a:r>
            <a:r>
              <a:rPr lang="en-US" sz="1600" kern="1200" dirty="0" smtClean="0">
                <a:solidFill>
                  <a:srgbClr val="0000FF"/>
                </a:solidFill>
                <a:effectLst/>
                <a:latin typeface="Calibri"/>
                <a:ea typeface="Times New Roman"/>
                <a:cs typeface="Times New Roman"/>
              </a:rPr>
              <a:t>C</a:t>
            </a:r>
            <a:endParaRPr lang="en-US" sz="1100" dirty="0">
              <a:solidFill>
                <a:srgbClr val="0000FF"/>
              </a:solidFill>
              <a:effectLst/>
              <a:latin typeface="Times New Roman"/>
              <a:ea typeface="Times New Roman"/>
            </a:endParaRPr>
          </a:p>
        </p:txBody>
      </p:sp>
    </p:spTree>
    <p:extLst>
      <p:ext uri="{BB962C8B-B14F-4D97-AF65-F5344CB8AC3E}">
        <p14:creationId xmlns:p14="http://schemas.microsoft.com/office/powerpoint/2010/main" val="31643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924800" y="5578475"/>
            <a:ext cx="762000" cy="365125"/>
          </a:xfrm>
        </p:spPr>
        <p:txBody>
          <a:bodyPr/>
          <a:lstStyle/>
          <a:p>
            <a:fld id="{B6F15528-21DE-4FAA-801E-634DDDAF4B2B}" type="slidenum">
              <a:rPr lang="en-US" smtClean="0"/>
              <a:pPr/>
              <a:t>23</a:t>
            </a:fld>
            <a:endParaRPr lang="en-US" dirty="0"/>
          </a:p>
        </p:txBody>
      </p:sp>
      <p:sp>
        <p:nvSpPr>
          <p:cNvPr id="13" name="Rectangle 12"/>
          <p:cNvSpPr/>
          <p:nvPr/>
        </p:nvSpPr>
        <p:spPr>
          <a:xfrm>
            <a:off x="-304800" y="4157334"/>
            <a:ext cx="7673196" cy="707886"/>
          </a:xfrm>
          <a:prstGeom prst="rect">
            <a:avLst/>
          </a:prstGeom>
        </p:spPr>
        <p:txBody>
          <a:bodyPr wrap="square">
            <a:spAutoFit/>
          </a:bodyPr>
          <a:lstStyle/>
          <a:p>
            <a:pPr marL="1200150" lvl="2" indent="-285750">
              <a:buFont typeface="Wingdings" pitchFamily="2" charset="2"/>
              <a:buChar char="ü"/>
            </a:pPr>
            <a:r>
              <a:rPr lang="en-US" sz="2000" dirty="0" smtClean="0"/>
              <a:t>If the </a:t>
            </a:r>
            <a:r>
              <a:rPr lang="en-US" sz="2000" dirty="0"/>
              <a:t>k</a:t>
            </a:r>
            <a:r>
              <a:rPr lang="en-US" sz="2000" dirty="0" smtClean="0"/>
              <a:t>it contents were correct </a:t>
            </a:r>
            <a:r>
              <a:rPr lang="en-US" sz="2000" dirty="0"/>
              <a:t>and in acceptable condition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8626517" cy="8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p:nvPr/>
        </p:nvSpPr>
        <p:spPr>
          <a:xfrm>
            <a:off x="1219200" y="2920425"/>
            <a:ext cx="6324600" cy="584775"/>
          </a:xfrm>
          <a:prstGeom prst="rect">
            <a:avLst/>
          </a:prstGeom>
          <a:noFill/>
        </p:spPr>
        <p:txBody>
          <a:bodyPr wrap="square" rtlCol="0">
            <a:spAutoFit/>
          </a:bodyPr>
          <a:lstStyle/>
          <a:p>
            <a:pPr marL="0" marR="0">
              <a:spcBef>
                <a:spcPts val="0"/>
              </a:spcBef>
              <a:spcAft>
                <a:spcPts val="0"/>
              </a:spcAft>
            </a:pPr>
            <a:r>
              <a:rPr lang="en-US" sz="1600" kern="1200" dirty="0" smtClean="0">
                <a:solidFill>
                  <a:srgbClr val="4F81BD"/>
                </a:solidFill>
                <a:effectLst/>
                <a:latin typeface="Calibri"/>
                <a:ea typeface="Times New Roman"/>
                <a:cs typeface="Times New Roman"/>
              </a:rPr>
              <a:t>                                                                                                                                                                     </a:t>
            </a:r>
            <a:r>
              <a:rPr lang="en-US" sz="1400" kern="1200" dirty="0" smtClean="0">
                <a:solidFill>
                  <a:srgbClr val="0000FF"/>
                </a:solidFill>
                <a:effectLst/>
                <a:latin typeface="Calibri"/>
                <a:ea typeface="Times New Roman"/>
                <a:cs typeface="Times New Roman"/>
              </a:rPr>
              <a:t>Three </a:t>
            </a:r>
            <a:r>
              <a:rPr lang="en-US" sz="1400" kern="1200" dirty="0">
                <a:solidFill>
                  <a:srgbClr val="0000FF"/>
                </a:solidFill>
                <a:effectLst/>
                <a:latin typeface="Calibri"/>
                <a:ea typeface="Times New Roman"/>
                <a:cs typeface="Times New Roman"/>
              </a:rPr>
              <a:t>vials were leaking when survey received, Provider and SMILE </a:t>
            </a:r>
            <a:r>
              <a:rPr lang="en-US" sz="1400" kern="1200" dirty="0" smtClean="0">
                <a:solidFill>
                  <a:srgbClr val="0000FF"/>
                </a:solidFill>
                <a:effectLst/>
                <a:latin typeface="Calibri"/>
                <a:ea typeface="Times New Roman"/>
                <a:cs typeface="Times New Roman"/>
              </a:rPr>
              <a:t>not </a:t>
            </a:r>
            <a:r>
              <a:rPr lang="en-US" sz="1400" kern="1200" dirty="0">
                <a:solidFill>
                  <a:srgbClr val="0000FF"/>
                </a:solidFill>
                <a:effectLst/>
                <a:latin typeface="Calibri"/>
                <a:ea typeface="Times New Roman"/>
                <a:cs typeface="Times New Roman"/>
              </a:rPr>
              <a:t>Notified</a:t>
            </a:r>
            <a:r>
              <a:rPr lang="en-US" sz="1600" kern="1200" dirty="0">
                <a:solidFill>
                  <a:srgbClr val="0000FF"/>
                </a:solidFill>
                <a:effectLst/>
                <a:latin typeface="Calibri"/>
                <a:ea typeface="Times New Roman"/>
                <a:cs typeface="Times New Roman"/>
              </a:rPr>
              <a:t>.</a:t>
            </a:r>
            <a:endParaRPr lang="en-US" sz="1100" dirty="0">
              <a:solidFill>
                <a:srgbClr val="0000FF"/>
              </a:solidFill>
              <a:effectLst/>
              <a:latin typeface="Times New Roman"/>
              <a:ea typeface="Times New Roman"/>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71354"/>
            <a:ext cx="8626517" cy="47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sz="5400" dirty="0"/>
              <a:t>Sample Receiving</a:t>
            </a:r>
            <a:endParaRPr lang="en-US" dirty="0"/>
          </a:p>
        </p:txBody>
      </p:sp>
    </p:spTree>
    <p:extLst>
      <p:ext uri="{BB962C8B-B14F-4D97-AF65-F5344CB8AC3E}">
        <p14:creationId xmlns:p14="http://schemas.microsoft.com/office/powerpoint/2010/main" val="176947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01000" y="6340475"/>
            <a:ext cx="762000" cy="365125"/>
          </a:xfrm>
        </p:spPr>
        <p:txBody>
          <a:bodyPr/>
          <a:lstStyle/>
          <a:p>
            <a:fld id="{B6F15528-21DE-4FAA-801E-634DDDAF4B2B}" type="slidenum">
              <a:rPr lang="en-US" smtClean="0"/>
              <a:pPr/>
              <a:t>24</a:t>
            </a:fld>
            <a:endParaRPr lang="en-US" dirty="0"/>
          </a:p>
        </p:txBody>
      </p:sp>
      <p:pic>
        <p:nvPicPr>
          <p:cNvPr id="27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320534"/>
            <a:ext cx="17621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84734" y="3288268"/>
            <a:ext cx="6510338" cy="369332"/>
          </a:xfrm>
          <a:prstGeom prst="rect">
            <a:avLst/>
          </a:prstGeom>
        </p:spPr>
        <p:txBody>
          <a:bodyPr wrap="square">
            <a:spAutoFit/>
          </a:bodyPr>
          <a:lstStyle/>
          <a:p>
            <a:pPr marL="285750" indent="-285750">
              <a:buFont typeface="Wingdings" pitchFamily="2" charset="2"/>
              <a:buChar char="ü"/>
            </a:pPr>
            <a:r>
              <a:rPr lang="en-US" dirty="0" smtClean="0"/>
              <a:t>Were samples </a:t>
            </a:r>
            <a:r>
              <a:rPr lang="en-US" dirty="0"/>
              <a:t>mixed properly before </a:t>
            </a:r>
            <a:r>
              <a:rPr lang="en-US" dirty="0" smtClean="0"/>
              <a:t>testing</a:t>
            </a:r>
            <a:r>
              <a:rPr lang="en-US" dirty="0"/>
              <a:t>?</a:t>
            </a:r>
          </a:p>
        </p:txBody>
      </p:sp>
      <p:sp>
        <p:nvSpPr>
          <p:cNvPr id="14" name="Rectangle 13"/>
          <p:cNvSpPr/>
          <p:nvPr/>
        </p:nvSpPr>
        <p:spPr>
          <a:xfrm>
            <a:off x="755979" y="4126468"/>
            <a:ext cx="6510338" cy="369332"/>
          </a:xfrm>
          <a:prstGeom prst="rect">
            <a:avLst/>
          </a:prstGeom>
        </p:spPr>
        <p:txBody>
          <a:bodyPr wrap="square">
            <a:spAutoFit/>
          </a:bodyPr>
          <a:lstStyle/>
          <a:p>
            <a:pPr marL="285750" indent="-285750">
              <a:buFont typeface="Wingdings" pitchFamily="2" charset="2"/>
              <a:buChar char="ü"/>
            </a:pPr>
            <a:r>
              <a:rPr lang="en-US" dirty="0" smtClean="0"/>
              <a:t>Was reconstitution performed correctly before testing?</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9" y="1981200"/>
            <a:ext cx="873442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images.ddccdn.com/drp/images/79/09520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899024"/>
            <a:ext cx="1735930" cy="122036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789" y="2495550"/>
            <a:ext cx="8734423" cy="79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609600"/>
            <a:ext cx="8229600" cy="1066800"/>
          </a:xfrm>
        </p:spPr>
        <p:txBody>
          <a:bodyPr>
            <a:noAutofit/>
          </a:bodyPr>
          <a:lstStyle/>
          <a:p>
            <a:pPr lvl="0" algn="ctr"/>
            <a:r>
              <a:rPr lang="en-US" sz="5400" dirty="0" smtClean="0"/>
              <a:t>Sample </a:t>
            </a:r>
            <a:r>
              <a:rPr lang="en-US" sz="5400" dirty="0"/>
              <a:t>Handling </a:t>
            </a:r>
          </a:p>
        </p:txBody>
      </p:sp>
    </p:spTree>
    <p:extLst>
      <p:ext uri="{BB962C8B-B14F-4D97-AF65-F5344CB8AC3E}">
        <p14:creationId xmlns:p14="http://schemas.microsoft.com/office/powerpoint/2010/main" val="30956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1"/>
                                        </p:tgtEl>
                                        <p:attrNameLst>
                                          <p:attrName>style.visibility</p:attrName>
                                        </p:attrNameLst>
                                      </p:cBhvr>
                                      <p:to>
                                        <p:strVal val="visible"/>
                                      </p:to>
                                    </p:set>
                                    <p:anim calcmode="lin" valueType="num">
                                      <p:cBhvr additive="base">
                                        <p:cTn id="11" dur="500" fill="hold"/>
                                        <p:tgtEl>
                                          <p:spTgt spid="27651"/>
                                        </p:tgtEl>
                                        <p:attrNameLst>
                                          <p:attrName>ppt_x</p:attrName>
                                        </p:attrNameLst>
                                      </p:cBhvr>
                                      <p:tavLst>
                                        <p:tav tm="0">
                                          <p:val>
                                            <p:strVal val="#ppt_x"/>
                                          </p:val>
                                        </p:tav>
                                        <p:tav tm="100000">
                                          <p:val>
                                            <p:strVal val="#ppt_x"/>
                                          </p:val>
                                        </p:tav>
                                      </p:tavLst>
                                    </p:anim>
                                    <p:anim calcmode="lin" valueType="num">
                                      <p:cBhvr additive="base">
                                        <p:cTn id="12"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additive="base">
                                        <p:cTn id="21" dur="500" fill="hold"/>
                                        <p:tgtEl>
                                          <p:spTgt spid="6146"/>
                                        </p:tgtEl>
                                        <p:attrNameLst>
                                          <p:attrName>ppt_x</p:attrName>
                                        </p:attrNameLst>
                                      </p:cBhvr>
                                      <p:tavLst>
                                        <p:tav tm="0">
                                          <p:val>
                                            <p:strVal val="#ppt_x"/>
                                          </p:val>
                                        </p:tav>
                                        <p:tav tm="100000">
                                          <p:val>
                                            <p:strVal val="#ppt_x"/>
                                          </p:val>
                                        </p:tav>
                                      </p:tavLst>
                                    </p:anim>
                                    <p:anim calcmode="lin" valueType="num">
                                      <p:cBhvr additive="base">
                                        <p:cTn id="2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85" y="1447800"/>
            <a:ext cx="838200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4419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581400" y="3886200"/>
            <a:ext cx="4953000" cy="1477328"/>
          </a:xfrm>
          <a:prstGeom prst="rect">
            <a:avLst/>
          </a:prstGeom>
        </p:spPr>
        <p:txBody>
          <a:bodyPr wrap="square">
            <a:spAutoFit/>
          </a:bodyPr>
          <a:lstStyle/>
          <a:p>
            <a:r>
              <a:rPr lang="en-US" i="1" dirty="0"/>
              <a:t>Note: </a:t>
            </a:r>
            <a:r>
              <a:rPr lang="en-US" dirty="0"/>
              <a:t>For the Sysmex XE-2100, XE-5000 and XT series instruments, specimens </a:t>
            </a:r>
            <a:r>
              <a:rPr lang="en-US" b="1" dirty="0"/>
              <a:t>must </a:t>
            </a:r>
            <a:r>
              <a:rPr lang="en-US" dirty="0"/>
              <a:t>be analyzed in the </a:t>
            </a:r>
            <a:r>
              <a:rPr lang="en-US" b="1" dirty="0"/>
              <a:t>QC program </a:t>
            </a:r>
            <a:r>
              <a:rPr lang="en-US" dirty="0"/>
              <a:t>to obtain WBC differential data. Read and follow the sample handling instructions before analyzing the samples</a:t>
            </a:r>
            <a:r>
              <a:rPr lang="en-US" dirty="0" smtClean="0"/>
              <a:t>..</a:t>
            </a:r>
            <a:endParaRPr lang="en-US" dirty="0"/>
          </a:p>
        </p:txBody>
      </p:sp>
      <p:sp>
        <p:nvSpPr>
          <p:cNvPr id="3" name="Oval 2"/>
          <p:cNvSpPr/>
          <p:nvPr/>
        </p:nvSpPr>
        <p:spPr>
          <a:xfrm>
            <a:off x="3200400" y="3505200"/>
            <a:ext cx="56388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85" y="1981200"/>
            <a:ext cx="83820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descr="http://t0.gstatic.com/images?q=tbn:ANd9GcQuYaC-fRdf3Jc2lQoJH5JQM5X_laifiq8fGTdelHZgQ6Xz93GQzqtw1ww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86200"/>
            <a:ext cx="2133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4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229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8)">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676400"/>
            <a:ext cx="88677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704088"/>
            <a:ext cx="8229600" cy="81991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Wrong mode</a:t>
            </a:r>
            <a:endParaRPr lang="en-US" dirty="0"/>
          </a:p>
        </p:txBody>
      </p:sp>
      <p:sp>
        <p:nvSpPr>
          <p:cNvPr id="3" name="Oval 2"/>
          <p:cNvSpPr/>
          <p:nvPr/>
        </p:nvSpPr>
        <p:spPr>
          <a:xfrm>
            <a:off x="7924800" y="1524000"/>
            <a:ext cx="10668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24800" y="3048000"/>
            <a:ext cx="10668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24800" y="4572000"/>
            <a:ext cx="10668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79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8)">
                                      <p:cBhvr>
                                        <p:cTn id="10" dur="2000"/>
                                        <p:tgtEl>
                                          <p:spTgt spid="8"/>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8)">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75" y="1905000"/>
            <a:ext cx="8734424"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75" y="2266950"/>
            <a:ext cx="873442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295400"/>
            <a:ext cx="8991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2286000" y="2895600"/>
            <a:ext cx="2133600" cy="523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Oval 14"/>
          <p:cNvSpPr/>
          <p:nvPr/>
        </p:nvSpPr>
        <p:spPr>
          <a:xfrm>
            <a:off x="2362200" y="4429125"/>
            <a:ext cx="2133600" cy="523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Oval 15"/>
          <p:cNvSpPr/>
          <p:nvPr/>
        </p:nvSpPr>
        <p:spPr>
          <a:xfrm>
            <a:off x="2286000" y="5953125"/>
            <a:ext cx="2133600" cy="523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6598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8)">
                                      <p:cBhvr>
                                        <p:cTn id="11" dur="500"/>
                                        <p:tgtEl>
                                          <p:spTgt spid="14"/>
                                        </p:tgtEl>
                                      </p:cBhvr>
                                    </p:animEffect>
                                  </p:childTnLst>
                                </p:cTn>
                              </p:par>
                              <p:par>
                                <p:cTn id="12" presetID="21"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8)">
                                      <p:cBhvr>
                                        <p:cTn id="14" dur="500"/>
                                        <p:tgtEl>
                                          <p:spTgt spid="15"/>
                                        </p:tgtEl>
                                      </p:cBhvr>
                                    </p:animEffect>
                                  </p:childTnLst>
                                </p:cTn>
                              </p:par>
                              <p:par>
                                <p:cTn id="15" presetID="21"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8)">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77200" y="6324600"/>
            <a:ext cx="762000" cy="365125"/>
          </a:xfrm>
        </p:spPr>
        <p:txBody>
          <a:bodyPr/>
          <a:lstStyle/>
          <a:p>
            <a:fld id="{B6F15528-21DE-4FAA-801E-634DDDAF4B2B}" type="slidenum">
              <a:rPr lang="en-US" smtClean="0"/>
              <a:pPr/>
              <a:t>28</a:t>
            </a:fld>
            <a:endParaRPr lang="en-US" dirty="0"/>
          </a:p>
        </p:txBody>
      </p:sp>
      <p:sp>
        <p:nvSpPr>
          <p:cNvPr id="7" name="Rectangle 6"/>
          <p:cNvSpPr/>
          <p:nvPr/>
        </p:nvSpPr>
        <p:spPr>
          <a:xfrm>
            <a:off x="533400" y="3429000"/>
            <a:ext cx="5791200" cy="1569660"/>
          </a:xfrm>
          <a:prstGeom prst="rect">
            <a:avLst/>
          </a:prstGeom>
        </p:spPr>
        <p:txBody>
          <a:bodyPr wrap="square">
            <a:spAutoFit/>
          </a:bodyPr>
          <a:lstStyle/>
          <a:p>
            <a:r>
              <a:rPr lang="en-US" sz="2400" dirty="0" smtClean="0"/>
              <a:t>Instrument/Equipment:</a:t>
            </a:r>
          </a:p>
          <a:p>
            <a:endParaRPr lang="en-US" dirty="0"/>
          </a:p>
          <a:p>
            <a:endParaRPr lang="en-US" dirty="0"/>
          </a:p>
          <a:p>
            <a:pPr lvl="0"/>
            <a:endParaRPr lang="en-US" dirty="0"/>
          </a:p>
          <a:p>
            <a:pPr lvl="0"/>
            <a:endParaRPr lang="en-US" dirty="0" smtClean="0"/>
          </a:p>
        </p:txBody>
      </p:sp>
      <p:sp>
        <p:nvSpPr>
          <p:cNvPr id="9" name="Rectangle 8"/>
          <p:cNvSpPr/>
          <p:nvPr/>
        </p:nvSpPr>
        <p:spPr>
          <a:xfrm>
            <a:off x="1452401" y="4240135"/>
            <a:ext cx="3953198" cy="369332"/>
          </a:xfrm>
          <a:prstGeom prst="rect">
            <a:avLst/>
          </a:prstGeom>
        </p:spPr>
        <p:txBody>
          <a:bodyPr wrap="none">
            <a:spAutoFit/>
          </a:bodyPr>
          <a:lstStyle/>
          <a:p>
            <a:pPr marL="742950" lvl="1" indent="-285750">
              <a:buFont typeface="Wingdings" pitchFamily="2" charset="2"/>
              <a:buChar char="Ø"/>
            </a:pPr>
            <a:r>
              <a:rPr lang="en-US" dirty="0"/>
              <a:t>Daily and weekly maintenance</a:t>
            </a:r>
          </a:p>
        </p:txBody>
      </p:sp>
      <p:sp>
        <p:nvSpPr>
          <p:cNvPr id="10" name="Rectangle 9"/>
          <p:cNvSpPr/>
          <p:nvPr/>
        </p:nvSpPr>
        <p:spPr>
          <a:xfrm>
            <a:off x="1428650" y="4609467"/>
            <a:ext cx="4596964" cy="369332"/>
          </a:xfrm>
          <a:prstGeom prst="rect">
            <a:avLst/>
          </a:prstGeom>
        </p:spPr>
        <p:txBody>
          <a:bodyPr wrap="none">
            <a:spAutoFit/>
          </a:bodyPr>
          <a:lstStyle/>
          <a:p>
            <a:pPr marL="742950" lvl="1" indent="-285750">
              <a:buFont typeface="Wingdings" pitchFamily="2" charset="2"/>
              <a:buChar char="Ø"/>
            </a:pPr>
            <a:r>
              <a:rPr lang="en-US" dirty="0"/>
              <a:t>Monthly and as needed maintenance</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24" y="3455276"/>
            <a:ext cx="2590800" cy="279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lowchart: Stored Data 11"/>
          <p:cNvSpPr/>
          <p:nvPr/>
        </p:nvSpPr>
        <p:spPr>
          <a:xfrm rot="10800000">
            <a:off x="1862958" y="1295401"/>
            <a:ext cx="5105399" cy="79375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171089" y="1491219"/>
            <a:ext cx="3001111" cy="369332"/>
          </a:xfrm>
          <a:prstGeom prst="rect">
            <a:avLst/>
          </a:prstGeom>
        </p:spPr>
        <p:txBody>
          <a:bodyPr wrap="square">
            <a:spAutoFit/>
          </a:bodyPr>
          <a:lstStyle/>
          <a:p>
            <a:r>
              <a:rPr lang="en-US" dirty="0"/>
              <a:t> </a:t>
            </a:r>
            <a:r>
              <a:rPr lang="en-US" dirty="0" smtClean="0">
                <a:solidFill>
                  <a:schemeClr val="bg1"/>
                </a:solidFill>
              </a:rPr>
              <a:t>Instrument/Equipment</a:t>
            </a:r>
            <a:endParaRPr lang="en-US" dirty="0">
              <a:solidFill>
                <a:schemeClr val="bg1"/>
              </a:solidFill>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9" y="2286000"/>
            <a:ext cx="8734424"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9" y="2724150"/>
            <a:ext cx="8734424"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63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additive="base">
                                        <p:cTn id="11" dur="500" fill="hold"/>
                                        <p:tgtEl>
                                          <p:spTgt spid="10242"/>
                                        </p:tgtEl>
                                        <p:attrNameLst>
                                          <p:attrName>ppt_x</p:attrName>
                                        </p:attrNameLst>
                                      </p:cBhvr>
                                      <p:tavLst>
                                        <p:tav tm="0">
                                          <p:val>
                                            <p:strVal val="#ppt_x"/>
                                          </p:val>
                                        </p:tav>
                                        <p:tav tm="100000">
                                          <p:val>
                                            <p:strVal val="#ppt_x"/>
                                          </p:val>
                                        </p:tav>
                                      </p:tavLst>
                                    </p:anim>
                                    <p:anim calcmode="lin" valueType="num">
                                      <p:cBhvr additive="base">
                                        <p:cTn id="12"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698"/>
                                        </p:tgtEl>
                                        <p:attrNameLst>
                                          <p:attrName>style.visibility</p:attrName>
                                        </p:attrNameLst>
                                      </p:cBhvr>
                                      <p:to>
                                        <p:strVal val="visible"/>
                                      </p:to>
                                    </p:set>
                                    <p:anim calcmode="lin" valueType="num">
                                      <p:cBhvr additive="base">
                                        <p:cTn id="21" dur="500" fill="hold"/>
                                        <p:tgtEl>
                                          <p:spTgt spid="29698"/>
                                        </p:tgtEl>
                                        <p:attrNameLst>
                                          <p:attrName>ppt_x</p:attrName>
                                        </p:attrNameLst>
                                      </p:cBhvr>
                                      <p:tavLst>
                                        <p:tav tm="0">
                                          <p:val>
                                            <p:strVal val="#ppt_x"/>
                                          </p:val>
                                        </p:tav>
                                        <p:tav tm="100000">
                                          <p:val>
                                            <p:strVal val="#ppt_x"/>
                                          </p:val>
                                        </p:tav>
                                      </p:tavLst>
                                    </p:anim>
                                    <p:anim calcmode="lin" valueType="num">
                                      <p:cBhvr additive="base">
                                        <p:cTn id="22"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
        <p:nvSpPr>
          <p:cNvPr id="6" name="Flowchart: Stored Data 5"/>
          <p:cNvSpPr/>
          <p:nvPr/>
        </p:nvSpPr>
        <p:spPr>
          <a:xfrm rot="10800000" flipV="1">
            <a:off x="1643102" y="675184"/>
            <a:ext cx="5027228" cy="77261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Reagent/Material</a:t>
            </a:r>
            <a:endParaRPr lang="en-US" dirty="0"/>
          </a:p>
        </p:txBody>
      </p:sp>
      <p:sp>
        <p:nvSpPr>
          <p:cNvPr id="7" name="Rectangle 6"/>
          <p:cNvSpPr/>
          <p:nvPr/>
        </p:nvSpPr>
        <p:spPr>
          <a:xfrm>
            <a:off x="3242236" y="1371600"/>
            <a:ext cx="3082364" cy="369332"/>
          </a:xfrm>
          <a:prstGeom prst="rect">
            <a:avLst/>
          </a:prstGeom>
        </p:spPr>
        <p:txBody>
          <a:bodyPr wrap="square">
            <a:spAutoFit/>
          </a:bodyPr>
          <a:lstStyle/>
          <a:p>
            <a:r>
              <a:rPr lang="en-US" dirty="0" smtClean="0">
                <a:solidFill>
                  <a:schemeClr val="bg1"/>
                </a:solidFill>
              </a:rPr>
              <a:t>Reagents/Materials</a:t>
            </a:r>
            <a:endParaRPr lang="en-US" dirty="0">
              <a:solidFill>
                <a:schemeClr val="bg1"/>
              </a:solidFill>
            </a:endParaRPr>
          </a:p>
        </p:txBody>
      </p:sp>
      <p:sp>
        <p:nvSpPr>
          <p:cNvPr id="11" name="Rectangle 10"/>
          <p:cNvSpPr/>
          <p:nvPr/>
        </p:nvSpPr>
        <p:spPr>
          <a:xfrm>
            <a:off x="1142247" y="4897720"/>
            <a:ext cx="2246321" cy="369332"/>
          </a:xfrm>
          <a:prstGeom prst="rect">
            <a:avLst/>
          </a:prstGeom>
        </p:spPr>
        <p:txBody>
          <a:bodyPr wrap="none">
            <a:spAutoFit/>
          </a:bodyPr>
          <a:lstStyle/>
          <a:p>
            <a:pPr marL="742950" lvl="1" indent="-285750">
              <a:buFont typeface="Wingdings" pitchFamily="2" charset="2"/>
              <a:buChar char="Ø"/>
            </a:pPr>
            <a:r>
              <a:rPr lang="en-US" dirty="0"/>
              <a:t>Lot Numbers</a:t>
            </a:r>
          </a:p>
        </p:txBody>
      </p:sp>
      <p:sp>
        <p:nvSpPr>
          <p:cNvPr id="12" name="Rectangle 11"/>
          <p:cNvSpPr/>
          <p:nvPr/>
        </p:nvSpPr>
        <p:spPr>
          <a:xfrm>
            <a:off x="1142247" y="5938884"/>
            <a:ext cx="2592569" cy="369332"/>
          </a:xfrm>
          <a:prstGeom prst="rect">
            <a:avLst/>
          </a:prstGeom>
        </p:spPr>
        <p:txBody>
          <a:bodyPr wrap="none">
            <a:spAutoFit/>
          </a:bodyPr>
          <a:lstStyle/>
          <a:p>
            <a:pPr marL="742950" lvl="1" indent="-285750">
              <a:buFont typeface="Wingdings" pitchFamily="2" charset="2"/>
              <a:buChar char="Ø"/>
            </a:pPr>
            <a:r>
              <a:rPr lang="en-US" dirty="0"/>
              <a:t>Expiration Dates</a:t>
            </a:r>
          </a:p>
        </p:txBody>
      </p: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84707"/>
            <a:ext cx="2819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Curved Connector 19"/>
          <p:cNvCxnSpPr>
            <a:stCxn id="30" idx="2"/>
          </p:cNvCxnSpPr>
          <p:nvPr/>
        </p:nvCxnSpPr>
        <p:spPr>
          <a:xfrm rot="10800000">
            <a:off x="3057270" y="5003522"/>
            <a:ext cx="2838809" cy="600770"/>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32" idx="2"/>
          </p:cNvCxnSpPr>
          <p:nvPr/>
        </p:nvCxnSpPr>
        <p:spPr>
          <a:xfrm rot="10800000">
            <a:off x="4191000" y="5604296"/>
            <a:ext cx="1714500" cy="334589"/>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35" idx="2"/>
            <a:endCxn id="12" idx="3"/>
          </p:cNvCxnSpPr>
          <p:nvPr/>
        </p:nvCxnSpPr>
        <p:spPr>
          <a:xfrm rot="10800000">
            <a:off x="3734816" y="6123551"/>
            <a:ext cx="2170684" cy="74743"/>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896078" y="5474587"/>
            <a:ext cx="838200" cy="2594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905500" y="5809179"/>
            <a:ext cx="838200" cy="2594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5905500" y="6068588"/>
            <a:ext cx="838200" cy="2594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63" y="1556266"/>
            <a:ext cx="873442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 y="2070616"/>
            <a:ext cx="8734424"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676" y="2927866"/>
            <a:ext cx="87344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143000" y="5374391"/>
            <a:ext cx="3168368" cy="369332"/>
          </a:xfrm>
          <a:prstGeom prst="rect">
            <a:avLst/>
          </a:prstGeom>
        </p:spPr>
        <p:txBody>
          <a:bodyPr wrap="none">
            <a:spAutoFit/>
          </a:bodyPr>
          <a:lstStyle/>
          <a:p>
            <a:pPr marL="742950" lvl="1" indent="-285750">
              <a:buFont typeface="Wingdings" pitchFamily="2" charset="2"/>
              <a:buChar char="Ø"/>
            </a:pPr>
            <a:r>
              <a:rPr lang="en-US" dirty="0"/>
              <a:t>Storage – Temperature</a:t>
            </a:r>
            <a:endParaRPr lang="en-US" sz="1600" dirty="0"/>
          </a:p>
        </p:txBody>
      </p:sp>
    </p:spTree>
    <p:extLst>
      <p:ext uri="{BB962C8B-B14F-4D97-AF65-F5344CB8AC3E}">
        <p14:creationId xmlns:p14="http://schemas.microsoft.com/office/powerpoint/2010/main" val="420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19"/>
                                        </p:tgtEl>
                                        <p:attrNameLst>
                                          <p:attrName>style.visibility</p:attrName>
                                        </p:attrNameLst>
                                      </p:cBhvr>
                                      <p:to>
                                        <p:strVal val="visible"/>
                                      </p:to>
                                    </p:set>
                                    <p:anim calcmode="lin" valueType="num">
                                      <p:cBhvr additive="base">
                                        <p:cTn id="43" dur="500" fill="hold"/>
                                        <p:tgtEl>
                                          <p:spTgt spid="9219"/>
                                        </p:tgtEl>
                                        <p:attrNameLst>
                                          <p:attrName>ppt_x</p:attrName>
                                        </p:attrNameLst>
                                      </p:cBhvr>
                                      <p:tavLst>
                                        <p:tav tm="0">
                                          <p:val>
                                            <p:strVal val="#ppt_x"/>
                                          </p:val>
                                        </p:tav>
                                        <p:tav tm="100000">
                                          <p:val>
                                            <p:strVal val="#ppt_x"/>
                                          </p:val>
                                        </p:tav>
                                      </p:tavLst>
                                    </p:anim>
                                    <p:anim calcmode="lin" valueType="num">
                                      <p:cBhvr additive="base">
                                        <p:cTn id="4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0" grpId="0" animBg="1"/>
      <p:bldP spid="32" grpId="0" animBg="1"/>
      <p:bldP spid="35"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US" dirty="0" smtClean="0">
                <a:effectLst>
                  <a:outerShdw blurRad="38100" dist="38100" dir="2700000" algn="tl">
                    <a:srgbClr val="000000">
                      <a:alpha val="43137"/>
                    </a:srgbClr>
                  </a:outerShdw>
                </a:effectLst>
                <a:cs typeface="Arial" pitchFamily="34" charset="0"/>
              </a:rPr>
              <a:t>Acknowledgements</a:t>
            </a:r>
            <a:endParaRPr lang="en-US" dirty="0">
              <a:effectLst>
                <a:outerShdw blurRad="38100" dist="38100" dir="2700000" algn="tl">
                  <a:srgbClr val="000000">
                    <a:alpha val="43137"/>
                  </a:srgbClr>
                </a:outerShdw>
              </a:effectLst>
              <a:cs typeface="Arial" pitchFamily="34" charset="0"/>
            </a:endParaRPr>
          </a:p>
        </p:txBody>
      </p:sp>
      <p:sp>
        <p:nvSpPr>
          <p:cNvPr id="8195" name="Content Placeholder 2"/>
          <p:cNvSpPr>
            <a:spLocks noGrp="1"/>
          </p:cNvSpPr>
          <p:nvPr>
            <p:ph idx="1"/>
          </p:nvPr>
        </p:nvSpPr>
        <p:spPr>
          <a:xfrm>
            <a:off x="457200" y="1905000"/>
            <a:ext cx="8229600" cy="4846638"/>
          </a:xfrm>
        </p:spPr>
        <p:txBody>
          <a:bodyPr/>
          <a:lstStyle/>
          <a:p>
            <a:pPr>
              <a:buFont typeface="Wingdings 2" pitchFamily="18" charset="2"/>
              <a:buNone/>
            </a:pPr>
            <a:r>
              <a:rPr lang="en-US" dirty="0" smtClean="0">
                <a:cs typeface="Arial" charset="0"/>
              </a:rPr>
              <a:t>The presenters would like to thank:</a:t>
            </a:r>
          </a:p>
          <a:p>
            <a:pPr lvl="1"/>
            <a:r>
              <a:rPr lang="en-US" dirty="0" smtClean="0">
                <a:cs typeface="Arial" charset="0"/>
              </a:rPr>
              <a:t>NIH/DAIDS -Daniella Livnat and Mike Ussery</a:t>
            </a:r>
          </a:p>
          <a:p>
            <a:pPr lvl="1">
              <a:buFont typeface="Wingdings 2" pitchFamily="18" charset="2"/>
              <a:buNone/>
            </a:pPr>
            <a:r>
              <a:rPr lang="en-US" dirty="0" smtClean="0">
                <a:cs typeface="Arial" charset="0"/>
              </a:rPr>
              <a:t>	IMPAACT Network</a:t>
            </a:r>
          </a:p>
          <a:p>
            <a:pPr lvl="1"/>
            <a:r>
              <a:rPr lang="en-US" dirty="0" smtClean="0">
                <a:cs typeface="Arial" charset="0"/>
              </a:rPr>
              <a:t>Johns Hopkins University</a:t>
            </a:r>
          </a:p>
          <a:p>
            <a:pPr lvl="2"/>
            <a:r>
              <a:rPr lang="en-US" sz="2400" dirty="0" smtClean="0">
                <a:cs typeface="Arial" charset="0"/>
              </a:rPr>
              <a:t>Dr. Robert Miller - Principal Investigator </a:t>
            </a:r>
          </a:p>
          <a:p>
            <a:pPr lvl="2"/>
            <a:r>
              <a:rPr lang="en-US" sz="2400" dirty="0" smtClean="0">
                <a:cs typeface="Arial" charset="0"/>
              </a:rPr>
              <a:t>Barbara Parsons  - Operations Manager</a:t>
            </a:r>
          </a:p>
          <a:p>
            <a:pPr lvl="2"/>
            <a:r>
              <a:rPr lang="en-US" sz="2400" dirty="0" smtClean="0">
                <a:cs typeface="Arial" charset="0"/>
              </a:rPr>
              <a:t>Kurt Michael - Project Manager</a:t>
            </a:r>
          </a:p>
          <a:p>
            <a:pPr lvl="2"/>
            <a:r>
              <a:rPr lang="en-US" sz="2400" dirty="0" smtClean="0">
                <a:cs typeface="Arial" charset="0"/>
              </a:rPr>
              <a:t>SMILE Staff</a:t>
            </a:r>
          </a:p>
        </p:txBody>
      </p:sp>
      <p:sp>
        <p:nvSpPr>
          <p:cNvPr id="7" name="Slide Number Placeholder 6"/>
          <p:cNvSpPr>
            <a:spLocks noGrp="1"/>
          </p:cNvSpPr>
          <p:nvPr>
            <p:ph type="sldNum" sz="quarter" idx="12"/>
          </p:nvPr>
        </p:nvSpPr>
        <p:spPr/>
        <p:txBody>
          <a:bodyPr/>
          <a:lstStyle/>
          <a:p>
            <a:pPr>
              <a:defRPr/>
            </a:pPr>
            <a:fld id="{EEDB2FBE-A0D3-4A11-B9FE-B37E51A570BC}" type="slidenum">
              <a:rPr lang="en-US" smtClean="0"/>
              <a:pPr>
                <a:defRPr/>
              </a:pPr>
              <a:t>3</a:t>
            </a:fld>
            <a:endParaRPr lang="en-US" dirty="0"/>
          </a:p>
        </p:txBody>
      </p:sp>
      <p:pic>
        <p:nvPicPr>
          <p:cNvPr id="8197" name="Picture 4" descr="National Institutes of Health - The Nation's Medical Research Agency"/>
          <p:cNvPicPr>
            <a:picLocks noChangeAspect="1" noChangeArrowheads="1"/>
          </p:cNvPicPr>
          <p:nvPr/>
        </p:nvPicPr>
        <p:blipFill>
          <a:blip r:embed="rId3">
            <a:extLst>
              <a:ext uri="{28A0092B-C50C-407E-A947-70E740481C1C}">
                <a14:useLocalDpi xmlns:a14="http://schemas.microsoft.com/office/drawing/2010/main" val="0"/>
              </a:ext>
            </a:extLst>
          </a:blip>
          <a:srcRect r="85545"/>
          <a:stretch>
            <a:fillRect/>
          </a:stretch>
        </p:blipFill>
        <p:spPr bwMode="auto">
          <a:xfrm>
            <a:off x="914400" y="5791200"/>
            <a:ext cx="990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niaid_header_bannerLogo" descr="NIAID Banner Logo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r="88260"/>
          <a:stretch>
            <a:fillRect/>
          </a:stretch>
        </p:blipFill>
        <p:spPr bwMode="auto">
          <a:xfrm>
            <a:off x="6248400" y="5943600"/>
            <a:ext cx="698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Patient Safety Monitoring and International Laboratory Evaluati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r="86893"/>
          <a:stretch>
            <a:fillRect/>
          </a:stretch>
        </p:blipFill>
        <p:spPr bwMode="auto">
          <a:xfrm>
            <a:off x="3505200" y="5791200"/>
            <a:ext cx="76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37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18434" name="Picture 2" descr="http://t3.gstatic.com/images?q=tbn:ANd9GcTWXpaNszLyFDrmIZD91hfs5AsPl0MCy0rrP7gnuejr8yc4VH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21431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t3.gstatic.com/images?q=tbn:ANd9GcSvc1Nfkv0ObReJ_ZrPYNaGtq_ftg0puogjhR669cPk4Cqed_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660" y="2895600"/>
            <a:ext cx="2324939" cy="172402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t3.gstatic.com/images?q=tbn:ANd9GcScbLgkkm8R2ph22rSC3Vsmoa1xzbov2VIr5_d9tCP1-1mf3-rb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350" y="1066800"/>
            <a:ext cx="2432650" cy="161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0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Quantitative</a:t>
            </a:r>
          </a:p>
          <a:p>
            <a:r>
              <a:rPr lang="en-US" sz="3200" dirty="0" smtClean="0"/>
              <a:t>Qualitative</a:t>
            </a:r>
          </a:p>
          <a:p>
            <a:r>
              <a:rPr lang="en-US" sz="3200" dirty="0" smtClean="0"/>
              <a:t>Microbiology</a:t>
            </a:r>
          </a:p>
          <a:p>
            <a:pPr lvl="1"/>
            <a:r>
              <a:rPr lang="en-US" sz="3200" dirty="0" smtClean="0"/>
              <a:t>Bacteriology</a:t>
            </a:r>
          </a:p>
          <a:p>
            <a:pPr lvl="1"/>
            <a:r>
              <a:rPr lang="en-US" sz="3200" dirty="0" smtClean="0"/>
              <a:t>Mycology</a:t>
            </a:r>
          </a:p>
          <a:p>
            <a:pPr lvl="1"/>
            <a:r>
              <a:rPr lang="en-US" sz="3200" dirty="0" smtClean="0"/>
              <a:t>Mycobacteriology </a:t>
            </a:r>
          </a:p>
          <a:p>
            <a:pPr lvl="1"/>
            <a:r>
              <a:rPr lang="en-US" sz="3200" dirty="0" smtClean="0"/>
              <a:t>Parasitology</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
        <p:nvSpPr>
          <p:cNvPr id="6" name="Title 1"/>
          <p:cNvSpPr txBox="1">
            <a:spLocks/>
          </p:cNvSpPr>
          <p:nvPr/>
        </p:nvSpPr>
        <p:spPr>
          <a:xfrm>
            <a:off x="457200" y="704088"/>
            <a:ext cx="8229600" cy="819912"/>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Analytical</a:t>
            </a:r>
            <a:endParaRPr lang="en-US" dirty="0"/>
          </a:p>
        </p:txBody>
      </p:sp>
    </p:spTree>
    <p:extLst>
      <p:ext uri="{BB962C8B-B14F-4D97-AF65-F5344CB8AC3E}">
        <p14:creationId xmlns:p14="http://schemas.microsoft.com/office/powerpoint/2010/main" val="10561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0418" y="1524000"/>
            <a:ext cx="8229600" cy="5151120"/>
          </a:xfrm>
        </p:spPr>
        <p:txBody>
          <a:bodyPr/>
          <a:lstStyle/>
          <a:p>
            <a:r>
              <a:rPr lang="en-US" dirty="0" smtClean="0"/>
              <a:t>EQA History</a:t>
            </a:r>
          </a:p>
          <a:p>
            <a:pPr marL="0" indent="0">
              <a:buNone/>
            </a:pPr>
            <a:endParaRPr lang="en-US" dirty="0" smtClean="0"/>
          </a:p>
          <a:p>
            <a:pPr marL="393192" lvl="1" indent="0">
              <a:buNone/>
            </a:pPr>
            <a:endParaRPr lang="en-US" dirty="0" smtClean="0"/>
          </a:p>
          <a:p>
            <a:pPr lvl="1"/>
            <a:r>
              <a:rPr lang="en-US" dirty="0" smtClean="0"/>
              <a:t>SDI -  Result – Mean/SD</a:t>
            </a:r>
          </a:p>
          <a:p>
            <a:pPr lvl="1"/>
            <a:r>
              <a:rPr lang="en-US" dirty="0" smtClean="0"/>
              <a:t>Bias –two or more specimen’s SDI are </a:t>
            </a:r>
            <a:r>
              <a:rPr lang="en-US" u="sng" dirty="0" smtClean="0"/>
              <a:t>&gt;</a:t>
            </a:r>
            <a:r>
              <a:rPr lang="en-US" dirty="0" smtClean="0"/>
              <a:t> 2.0</a:t>
            </a:r>
          </a:p>
          <a:p>
            <a:pPr lvl="1"/>
            <a:r>
              <a:rPr lang="en-US" dirty="0" smtClean="0"/>
              <a:t>Shifts –All specimen’s SDI in single event &gt; 1.0  on opposite side of previous event</a:t>
            </a:r>
          </a:p>
          <a:p>
            <a:pPr lvl="1"/>
            <a:r>
              <a:rPr lang="en-US" dirty="0" smtClean="0"/>
              <a:t>Trends – SDIs increase progressively in one direction for three EQA events away from mean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dirty="0"/>
          </a:p>
        </p:txBody>
      </p:sp>
      <p:sp>
        <p:nvSpPr>
          <p:cNvPr id="7" name="Title 6"/>
          <p:cNvSpPr txBox="1">
            <a:spLocks/>
          </p:cNvSpPr>
          <p:nvPr/>
        </p:nvSpPr>
        <p:spPr>
          <a:xfrm rot="10800000" flipV="1">
            <a:off x="1610061" y="762000"/>
            <a:ext cx="5562600" cy="762001"/>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dirty="0" smtClean="0"/>
              <a:t>Quantitative</a:t>
            </a:r>
            <a:endParaRPr lang="en-US" sz="3600" dirty="0"/>
          </a:p>
        </p:txBody>
      </p:sp>
      <p:pic>
        <p:nvPicPr>
          <p:cNvPr id="11" name="Picture 10" descr="FioCruz CAP2007 Chemistry C-C Survey_Page_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1"/>
          <a:stretch/>
        </p:blipFill>
        <p:spPr bwMode="auto">
          <a:xfrm>
            <a:off x="4724399" y="4746767"/>
            <a:ext cx="4059719" cy="12801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descr="FioCruz CAP2007 Chemistry C-C Survey_Page_0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18" t="6110"/>
          <a:stretch/>
        </p:blipFill>
        <p:spPr bwMode="auto">
          <a:xfrm>
            <a:off x="7010400" y="3048000"/>
            <a:ext cx="787126" cy="17373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97" y="2057400"/>
            <a:ext cx="8108322"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71818" t="11821" b="22438"/>
          <a:stretch/>
        </p:blipFill>
        <p:spPr bwMode="auto">
          <a:xfrm>
            <a:off x="4391361" y="5344937"/>
            <a:ext cx="3892950" cy="13639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Different Providers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46" t="-11056" r="49176" b="7929"/>
          <a:stretch/>
        </p:blipFill>
        <p:spPr bwMode="auto">
          <a:xfrm>
            <a:off x="1295400" y="1968502"/>
            <a:ext cx="35687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55" t="7767" r="48196" b="-7767"/>
          <a:stretch/>
        </p:blipFill>
        <p:spPr bwMode="auto">
          <a:xfrm rot="5400000">
            <a:off x="4773610" y="2300292"/>
            <a:ext cx="3606804"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4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846320"/>
          </a:xfrm>
        </p:spPr>
        <p:txBody>
          <a:bodyPr/>
          <a:lstStyle/>
          <a:p>
            <a:r>
              <a:rPr lang="en-US" dirty="0" smtClean="0"/>
              <a:t>Instrument Problems</a:t>
            </a:r>
          </a:p>
          <a:p>
            <a:pPr marL="0" indent="0">
              <a:buNone/>
            </a:pPr>
            <a:endParaRPr lang="en-US" dirty="0" smtClean="0"/>
          </a:p>
          <a:p>
            <a:pPr marL="0" indent="0">
              <a:buNone/>
            </a:pPr>
            <a:endParaRPr lang="en-US" dirty="0" smtClean="0"/>
          </a:p>
          <a:p>
            <a:pPr marL="0" indent="0">
              <a:buNone/>
            </a:pPr>
            <a:endParaRPr lang="en-US" dirty="0"/>
          </a:p>
          <a:p>
            <a:pPr lvl="1"/>
            <a:endParaRPr lang="en-US" dirty="0" smtClean="0"/>
          </a:p>
          <a:p>
            <a:pPr lvl="1"/>
            <a:endParaRPr lang="en-US" dirty="0" smtClean="0"/>
          </a:p>
          <a:p>
            <a:pPr lvl="1"/>
            <a:r>
              <a:rPr lang="en-US" dirty="0" smtClean="0"/>
              <a:t>Check Instrument logs – changed parts, adjustments</a:t>
            </a:r>
          </a:p>
          <a:p>
            <a:pPr lvl="1"/>
            <a:endParaRPr lang="en-US"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grpSp>
        <p:nvGrpSpPr>
          <p:cNvPr id="4" name="Group 3"/>
          <p:cNvGrpSpPr/>
          <p:nvPr/>
        </p:nvGrpSpPr>
        <p:grpSpPr>
          <a:xfrm>
            <a:off x="457200" y="2491086"/>
            <a:ext cx="7863840" cy="1040645"/>
            <a:chOff x="297180" y="3962400"/>
            <a:chExt cx="7863840" cy="1040645"/>
          </a:xfrm>
        </p:grpSpPr>
        <p:pic>
          <p:nvPicPr>
            <p:cNvPr id="3279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 y="4343400"/>
              <a:ext cx="7863840" cy="65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7593"/>
            <a:stretch/>
          </p:blipFill>
          <p:spPr bwMode="auto">
            <a:xfrm>
              <a:off x="297180" y="3962400"/>
              <a:ext cx="786384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165100" y="2487855"/>
            <a:ext cx="8851900" cy="1697037"/>
            <a:chOff x="152400" y="3124200"/>
            <a:chExt cx="8851900" cy="1697037"/>
          </a:xfrm>
        </p:grpSpPr>
        <p:grpSp>
          <p:nvGrpSpPr>
            <p:cNvPr id="5" name="Group 4"/>
            <p:cNvGrpSpPr/>
            <p:nvPr/>
          </p:nvGrpSpPr>
          <p:grpSpPr>
            <a:xfrm>
              <a:off x="152400" y="3124200"/>
              <a:ext cx="8851900" cy="1697037"/>
              <a:chOff x="159376" y="6048375"/>
              <a:chExt cx="8851900" cy="1495425"/>
            </a:xfrm>
          </p:grpSpPr>
          <p:pic>
            <p:nvPicPr>
              <p:cNvPr id="32796"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76" y="6400800"/>
                <a:ext cx="8839200" cy="1143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76" y="6048375"/>
                <a:ext cx="8851900" cy="3524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flipH="1">
              <a:off x="7391400" y="4013577"/>
              <a:ext cx="597589" cy="369332"/>
            </a:xfrm>
            <a:prstGeom prst="rect">
              <a:avLst/>
            </a:prstGeom>
            <a:noFill/>
          </p:spPr>
          <p:txBody>
            <a:bodyPr wrap="square" rtlCol="0">
              <a:spAutoFit/>
            </a:bodyPr>
            <a:lstStyle/>
            <a:p>
              <a:r>
                <a:rPr lang="en-US" dirty="0" smtClean="0"/>
                <a:t>x</a:t>
              </a:r>
              <a:endParaRPr lang="en-US" dirty="0"/>
            </a:p>
          </p:txBody>
        </p:sp>
      </p:grpSp>
    </p:spTree>
    <p:extLst>
      <p:ext uri="{BB962C8B-B14F-4D97-AF65-F5344CB8AC3E}">
        <p14:creationId xmlns:p14="http://schemas.microsoft.com/office/powerpoint/2010/main" val="211824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33400" y="1512422"/>
            <a:ext cx="8229600" cy="5151120"/>
          </a:xfrm>
        </p:spPr>
        <p:txBody>
          <a:bodyPr/>
          <a:lstStyle/>
          <a:p>
            <a:r>
              <a:rPr lang="en-US" dirty="0" smtClean="0"/>
              <a:t>Calibration History</a:t>
            </a:r>
          </a:p>
          <a:p>
            <a:pPr marL="0" indent="0">
              <a:buNone/>
            </a:pPr>
            <a:endParaRPr lang="en-US" dirty="0"/>
          </a:p>
          <a:p>
            <a:pPr marL="0" indent="0">
              <a:buNone/>
            </a:pPr>
            <a:endParaRPr lang="en-US" dirty="0" smtClean="0"/>
          </a:p>
          <a:p>
            <a:pPr marL="0" indent="0">
              <a:buNone/>
            </a:pPr>
            <a:endParaRPr lang="en-US" dirty="0" smtClean="0"/>
          </a:p>
          <a:p>
            <a:pPr lvl="1"/>
            <a:endParaRPr lang="en-US" dirty="0" smtClean="0"/>
          </a:p>
          <a:p>
            <a:pPr lvl="1"/>
            <a:endParaRPr lang="en-US" dirty="0" smtClean="0"/>
          </a:p>
          <a:p>
            <a:pPr lvl="1"/>
            <a:r>
              <a:rPr lang="en-US" dirty="0" smtClean="0"/>
              <a:t>Check expiration dates on calibrators </a:t>
            </a:r>
          </a:p>
          <a:p>
            <a:pPr lvl="1"/>
            <a:r>
              <a:rPr lang="en-US" dirty="0" smtClean="0"/>
              <a:t>Check Calibration factors</a:t>
            </a:r>
          </a:p>
          <a:p>
            <a:pPr lvl="1"/>
            <a:r>
              <a:rPr lang="en-US" dirty="0" smtClean="0"/>
              <a:t>Calibrator OD/values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dirty="0"/>
          </a:p>
        </p:txBody>
      </p:sp>
      <p:pic>
        <p:nvPicPr>
          <p:cNvPr id="33811" name="Picture 19" descr="http://ts2.mm.bing.net/th?id=I4656501058175857&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03881">
            <a:off x="6962954" y="962014"/>
            <a:ext cx="1554480" cy="15544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93420" y="3004822"/>
            <a:ext cx="7680960" cy="1008778"/>
            <a:chOff x="503830" y="3252788"/>
            <a:chExt cx="7680960" cy="1008778"/>
          </a:xfrm>
        </p:grpSpPr>
        <p:pic>
          <p:nvPicPr>
            <p:cNvPr id="3381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30" y="3549700"/>
              <a:ext cx="7680960" cy="71186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30" y="3252788"/>
              <a:ext cx="7680960" cy="3524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152400" y="2546751"/>
            <a:ext cx="8763000" cy="1466849"/>
            <a:chOff x="127000" y="3276600"/>
            <a:chExt cx="8763000" cy="1466849"/>
          </a:xfrm>
        </p:grpSpPr>
        <p:grpSp>
          <p:nvGrpSpPr>
            <p:cNvPr id="4" name="Group 3"/>
            <p:cNvGrpSpPr/>
            <p:nvPr/>
          </p:nvGrpSpPr>
          <p:grpSpPr>
            <a:xfrm>
              <a:off x="127000" y="3276600"/>
              <a:ext cx="8763000" cy="1466849"/>
              <a:chOff x="152400" y="1657350"/>
              <a:chExt cx="8763000" cy="1466849"/>
            </a:xfrm>
          </p:grpSpPr>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941512"/>
                <a:ext cx="8763000" cy="118268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 y="1657350"/>
                <a:ext cx="875030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7243763" y="3967439"/>
              <a:ext cx="295274" cy="369332"/>
            </a:xfrm>
            <a:prstGeom prst="rect">
              <a:avLst/>
            </a:prstGeom>
            <a:noFill/>
          </p:spPr>
          <p:txBody>
            <a:bodyPr wrap="none" rtlCol="0">
              <a:spAutoFit/>
            </a:bodyPr>
            <a:lstStyle/>
            <a:p>
              <a:r>
                <a:rPr lang="en-US" dirty="0" smtClean="0"/>
                <a:t>x</a:t>
              </a:r>
              <a:endParaRPr lang="en-US" dirty="0"/>
            </a:p>
          </p:txBody>
        </p:sp>
      </p:grpSp>
      <p:pic>
        <p:nvPicPr>
          <p:cNvPr id="14" name="Picture 29"/>
          <p:cNvPicPr>
            <a:picLocks noChangeAspect="1" noChangeArrowheads="1"/>
          </p:cNvPicPr>
          <p:nvPr/>
        </p:nvPicPr>
        <p:blipFill rotWithShape="1">
          <a:blip r:embed="rId8">
            <a:extLst>
              <a:ext uri="{28A0092B-C50C-407E-A947-70E740481C1C}">
                <a14:useLocalDpi xmlns:a14="http://schemas.microsoft.com/office/drawing/2010/main" val="0"/>
              </a:ext>
            </a:extLst>
          </a:blip>
          <a:srcRect l="2262" r="2576"/>
          <a:stretch/>
        </p:blipFill>
        <p:spPr bwMode="auto">
          <a:xfrm>
            <a:off x="118225" y="2351407"/>
            <a:ext cx="8797175"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38494" y="3483994"/>
            <a:ext cx="1993595" cy="6039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869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096823"/>
            <a:ext cx="8229600" cy="5654497"/>
          </a:xfrm>
        </p:spPr>
        <p:txBody>
          <a:bodyPr/>
          <a:lstStyle/>
          <a:p>
            <a:r>
              <a:rPr lang="en-US" dirty="0" smtClean="0"/>
              <a:t>QC History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dirty="0"/>
          </a:p>
        </p:txBody>
      </p:sp>
      <p:pic>
        <p:nvPicPr>
          <p:cNvPr id="36866" name="Picture 2" descr="C:\Users\mhanes2\AppData\Local\Microsoft\Windows\Temporary Internet Files\Content.IE5\97808E5B\MC9003892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666" y="762000"/>
            <a:ext cx="998525" cy="100675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69372" y="3530599"/>
            <a:ext cx="7638868" cy="1270001"/>
            <a:chOff x="483969" y="3352800"/>
            <a:chExt cx="7638868" cy="1270001"/>
          </a:xfrm>
        </p:grpSpPr>
        <p:pic>
          <p:nvPicPr>
            <p:cNvPr id="13" name="Picture 12"/>
            <p:cNvPicPr/>
            <p:nvPr/>
          </p:nvPicPr>
          <p:blipFill>
            <a:blip r:embed="rId4"/>
            <a:stretch>
              <a:fillRect/>
            </a:stretch>
          </p:blipFill>
          <p:spPr>
            <a:xfrm>
              <a:off x="483969" y="3708400"/>
              <a:ext cx="7638867" cy="914401"/>
            </a:xfrm>
            <a:prstGeom prst="rect">
              <a:avLst/>
            </a:prstGeom>
            <a:ln>
              <a:solidFill>
                <a:srgbClr val="FF0000"/>
              </a:solidFill>
            </a:ln>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69" y="3352800"/>
              <a:ext cx="7638868"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439656" y="5092700"/>
            <a:ext cx="7683180" cy="1199318"/>
            <a:chOff x="439656" y="5092700"/>
            <a:chExt cx="7683180" cy="1199318"/>
          </a:xfrm>
        </p:grpSpPr>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72" y="5092700"/>
              <a:ext cx="7653464"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a:blip r:embed="rId6"/>
            <a:stretch>
              <a:fillRect/>
            </a:stretch>
          </p:blipFill>
          <p:spPr>
            <a:xfrm>
              <a:off x="439656" y="5435600"/>
              <a:ext cx="7668583" cy="856418"/>
            </a:xfrm>
            <a:prstGeom prst="rect">
              <a:avLst/>
            </a:prstGeom>
          </p:spPr>
        </p:pic>
      </p:grpSp>
      <p:grpSp>
        <p:nvGrpSpPr>
          <p:cNvPr id="7" name="Group 6"/>
          <p:cNvGrpSpPr/>
          <p:nvPr/>
        </p:nvGrpSpPr>
        <p:grpSpPr>
          <a:xfrm>
            <a:off x="483968" y="1975966"/>
            <a:ext cx="7641287" cy="1348740"/>
            <a:chOff x="911200" y="9418320"/>
            <a:chExt cx="7641287" cy="1348740"/>
          </a:xfrm>
        </p:grpSpPr>
        <p:pic>
          <p:nvPicPr>
            <p:cNvPr id="12" name="Picture 11"/>
            <p:cNvPicPr/>
            <p:nvPr/>
          </p:nvPicPr>
          <p:blipFill>
            <a:blip r:embed="rId7"/>
            <a:stretch>
              <a:fillRect/>
            </a:stretch>
          </p:blipFill>
          <p:spPr>
            <a:xfrm>
              <a:off x="911200" y="9761220"/>
              <a:ext cx="7641287" cy="1005840"/>
            </a:xfrm>
            <a:prstGeom prst="rect">
              <a:avLst/>
            </a:prstGeom>
            <a:ln w="9525">
              <a:solidFill>
                <a:schemeClr val="tx1"/>
              </a:solidFill>
            </a:ln>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00" y="9418320"/>
              <a:ext cx="7641287"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711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19200"/>
            <a:ext cx="8229600" cy="5532120"/>
          </a:xfrm>
        </p:spPr>
        <p:txBody>
          <a:bodyPr/>
          <a:lstStyle/>
          <a:p>
            <a:r>
              <a:rPr lang="en-US" dirty="0" smtClean="0"/>
              <a:t>QC History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p:cNvGraphicFramePr>
          <p:nvPr>
            <p:extLst>
              <p:ext uri="{D42A27DB-BD31-4B8C-83A1-F6EECF244321}">
                <p14:modId xmlns:p14="http://schemas.microsoft.com/office/powerpoint/2010/main" val="3499190135"/>
              </p:ext>
            </p:extLst>
          </p:nvPr>
        </p:nvGraphicFramePr>
        <p:xfrm>
          <a:off x="2057400" y="3581400"/>
          <a:ext cx="4568825" cy="2741612"/>
        </p:xfrm>
        <a:graphic>
          <a:graphicData uri="http://schemas.openxmlformats.org/presentationml/2006/ole">
            <mc:AlternateContent xmlns:mc="http://schemas.openxmlformats.org/markup-compatibility/2006">
              <mc:Choice xmlns:v="urn:schemas-microsoft-com:vml" Requires="v">
                <p:oleObj spid="_x0000_s9670" name="Worksheet" r:id="rId5" imgW="4571910" imgH="2743200" progId="Excel.Sheet.8">
                  <p:embed/>
                </p:oleObj>
              </mc:Choice>
              <mc:Fallback>
                <p:oleObj name="Worksheet" r:id="rId5" imgW="4571910" imgH="2743200" progId="Excel.Sheet.8">
                  <p:embed/>
                  <p:pic>
                    <p:nvPicPr>
                      <p:cNvPr id="0" name=""/>
                      <p:cNvPicPr>
                        <a:picLocks noChangeArrowheads="1"/>
                      </p:cNvPicPr>
                      <p:nvPr/>
                    </p:nvPicPr>
                    <p:blipFill>
                      <a:blip r:embed="rId6"/>
                      <a:srcRect/>
                      <a:stretch>
                        <a:fillRect/>
                      </a:stretch>
                    </p:blipFill>
                    <p:spPr bwMode="auto">
                      <a:xfrm>
                        <a:off x="2057400" y="3581400"/>
                        <a:ext cx="4568825" cy="2741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p:cNvGraphicFramePr>
          <p:nvPr>
            <p:extLst>
              <p:ext uri="{D42A27DB-BD31-4B8C-83A1-F6EECF244321}">
                <p14:modId xmlns:p14="http://schemas.microsoft.com/office/powerpoint/2010/main" val="2593810402"/>
              </p:ext>
            </p:extLst>
          </p:nvPr>
        </p:nvGraphicFramePr>
        <p:xfrm>
          <a:off x="2057400" y="3505200"/>
          <a:ext cx="4568825" cy="2740025"/>
        </p:xfrm>
        <a:graphic>
          <a:graphicData uri="http://schemas.openxmlformats.org/presentationml/2006/ole">
            <mc:AlternateContent xmlns:mc="http://schemas.openxmlformats.org/markup-compatibility/2006">
              <mc:Choice xmlns:v="urn:schemas-microsoft-com:vml" Requires="v">
                <p:oleObj spid="_x0000_s9671" name="Worksheet" r:id="rId8" imgW="4571910" imgH="2743200" progId="Excel.Sheet.8">
                  <p:embed/>
                </p:oleObj>
              </mc:Choice>
              <mc:Fallback>
                <p:oleObj name="Worksheet" r:id="rId8" imgW="4571910" imgH="2743200" progId="Excel.Sheet.8">
                  <p:embed/>
                  <p:pic>
                    <p:nvPicPr>
                      <p:cNvPr id="0" name=""/>
                      <p:cNvPicPr>
                        <a:picLocks noChangeArrowheads="1"/>
                      </p:cNvPicPr>
                      <p:nvPr/>
                    </p:nvPicPr>
                    <p:blipFill>
                      <a:blip r:embed="rId9"/>
                      <a:srcRect/>
                      <a:stretch>
                        <a:fillRect/>
                      </a:stretch>
                    </p:blipFill>
                    <p:spPr bwMode="auto">
                      <a:xfrm>
                        <a:off x="2057400" y="3505200"/>
                        <a:ext cx="4568825" cy="274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Object 13"/>
          <p:cNvGraphicFramePr>
            <a:graphicFrameLocks/>
          </p:cNvGraphicFramePr>
          <p:nvPr>
            <p:extLst>
              <p:ext uri="{D42A27DB-BD31-4B8C-83A1-F6EECF244321}">
                <p14:modId xmlns:p14="http://schemas.microsoft.com/office/powerpoint/2010/main" val="1848834868"/>
              </p:ext>
            </p:extLst>
          </p:nvPr>
        </p:nvGraphicFramePr>
        <p:xfrm>
          <a:off x="1981200" y="3581400"/>
          <a:ext cx="4568825" cy="2740025"/>
        </p:xfrm>
        <a:graphic>
          <a:graphicData uri="http://schemas.openxmlformats.org/presentationml/2006/ole">
            <mc:AlternateContent xmlns:mc="http://schemas.openxmlformats.org/markup-compatibility/2006">
              <mc:Choice xmlns:v="urn:schemas-microsoft-com:vml" Requires="v">
                <p:oleObj spid="_x0000_s9672" name="Worksheet" r:id="rId11" imgW="4571910" imgH="2743200" progId="Excel.Sheet.8">
                  <p:embed/>
                </p:oleObj>
              </mc:Choice>
              <mc:Fallback>
                <p:oleObj name="Worksheet" r:id="rId11" imgW="4571910" imgH="2743200" progId="Excel.Sheet.8">
                  <p:embed/>
                  <p:pic>
                    <p:nvPicPr>
                      <p:cNvPr id="0" name=""/>
                      <p:cNvPicPr>
                        <a:picLocks noChangeArrowheads="1"/>
                      </p:cNvPicPr>
                      <p:nvPr/>
                    </p:nvPicPr>
                    <p:blipFill>
                      <a:blip r:embed="rId12"/>
                      <a:srcRect/>
                      <a:stretch>
                        <a:fillRect/>
                      </a:stretch>
                    </p:blipFill>
                    <p:spPr bwMode="auto">
                      <a:xfrm>
                        <a:off x="1981200" y="3581400"/>
                        <a:ext cx="4568825" cy="274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584198" y="1974850"/>
            <a:ext cx="7693661" cy="1257300"/>
            <a:chOff x="609600" y="2476500"/>
            <a:chExt cx="7693661" cy="1257300"/>
          </a:xfrm>
        </p:grpSpPr>
        <p:pic>
          <p:nvPicPr>
            <p:cNvPr id="16" name="Picture 15"/>
            <p:cNvPicPr/>
            <p:nvPr/>
          </p:nvPicPr>
          <p:blipFill>
            <a:blip r:embed="rId13"/>
            <a:stretch>
              <a:fillRect/>
            </a:stretch>
          </p:blipFill>
          <p:spPr>
            <a:xfrm>
              <a:off x="609600" y="2819400"/>
              <a:ext cx="7680960" cy="914400"/>
            </a:xfrm>
            <a:prstGeom prst="rect">
              <a:avLst/>
            </a:prstGeom>
            <a:ln>
              <a:solidFill>
                <a:srgbClr val="FF0000"/>
              </a:solidFill>
            </a:ln>
          </p:spPr>
        </p:pic>
        <p:pic>
          <p:nvPicPr>
            <p:cNvPr id="9269" name="Picture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301" y="2476500"/>
              <a:ext cx="768096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596899" y="4953000"/>
            <a:ext cx="7680960" cy="1365250"/>
            <a:chOff x="609600" y="5111750"/>
            <a:chExt cx="7680960" cy="1365250"/>
          </a:xfrm>
        </p:grpSpPr>
        <p:pic>
          <p:nvPicPr>
            <p:cNvPr id="18" name="Picture 17"/>
            <p:cNvPicPr/>
            <p:nvPr/>
          </p:nvPicPr>
          <p:blipFill>
            <a:blip r:embed="rId15"/>
            <a:stretch>
              <a:fillRect/>
            </a:stretch>
          </p:blipFill>
          <p:spPr>
            <a:xfrm>
              <a:off x="609600" y="5486400"/>
              <a:ext cx="7680960" cy="990600"/>
            </a:xfrm>
            <a:prstGeom prst="rect">
              <a:avLst/>
            </a:prstGeom>
            <a:ln>
              <a:solidFill>
                <a:srgbClr val="FF0000"/>
              </a:solidFill>
            </a:ln>
          </p:spPr>
        </p:pic>
        <p:pic>
          <p:nvPicPr>
            <p:cNvPr id="9270" name="Picture 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111750"/>
              <a:ext cx="768096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036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05000"/>
            <a:ext cx="8229600" cy="4846320"/>
          </a:xfrm>
        </p:spPr>
        <p:txBody>
          <a:bodyPr>
            <a:normAutofit/>
          </a:bodyPr>
          <a:lstStyle/>
          <a:p>
            <a:r>
              <a:rPr lang="en-US" dirty="0" smtClean="0"/>
              <a:t>Calculations</a:t>
            </a:r>
          </a:p>
          <a:p>
            <a:endParaRPr lang="en-US" dirty="0"/>
          </a:p>
          <a:p>
            <a:endParaRPr lang="en-US" dirty="0" smtClean="0"/>
          </a:p>
          <a:p>
            <a:pPr marL="0" indent="0">
              <a:buNone/>
            </a:pPr>
            <a:endParaRPr lang="en-US" dirty="0" smtClean="0"/>
          </a:p>
          <a:p>
            <a:pPr lvl="1"/>
            <a:r>
              <a:rPr lang="en-US" dirty="0" smtClean="0"/>
              <a:t>Dilution</a:t>
            </a:r>
          </a:p>
          <a:p>
            <a:pPr lvl="2"/>
            <a:r>
              <a:rPr lang="en-US" dirty="0" smtClean="0"/>
              <a:t>Check dilution factor</a:t>
            </a:r>
          </a:p>
          <a:p>
            <a:pPr lvl="1"/>
            <a:r>
              <a:rPr lang="en-US" dirty="0" smtClean="0"/>
              <a:t>Calculated Analyte</a:t>
            </a:r>
          </a:p>
          <a:p>
            <a:pPr lvl="2"/>
            <a:r>
              <a:rPr lang="en-US" dirty="0" smtClean="0"/>
              <a:t>Check to see if calculation performed correctly</a:t>
            </a:r>
          </a:p>
          <a:p>
            <a:pPr lvl="2"/>
            <a:r>
              <a:rPr lang="en-US" dirty="0" smtClean="0"/>
              <a:t>Check </a:t>
            </a:r>
            <a:r>
              <a:rPr lang="en-US" dirty="0"/>
              <a:t>analytes used for calculation for unacceptable </a:t>
            </a:r>
            <a:r>
              <a:rPr lang="en-US" dirty="0" smtClean="0"/>
              <a:t>results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p:pic>
        <p:nvPicPr>
          <p:cNvPr id="37890" name="Picture 2" descr="C:\Users\mhanes2\AppData\Local\Microsoft\Windows\Temporary Internet Files\Content.IE5\97808E5B\MC9002380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7700" y="838200"/>
            <a:ext cx="1690033" cy="11887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33398" y="2567939"/>
            <a:ext cx="7924801" cy="1165860"/>
            <a:chOff x="533399" y="3390899"/>
            <a:chExt cx="7924801" cy="1165860"/>
          </a:xfrm>
        </p:grpSpPr>
        <p:pic>
          <p:nvPicPr>
            <p:cNvPr id="8" name="Picture 7"/>
            <p:cNvPicPr/>
            <p:nvPr/>
          </p:nvPicPr>
          <p:blipFill>
            <a:blip r:embed="rId4"/>
            <a:stretch>
              <a:fillRect/>
            </a:stretch>
          </p:blipFill>
          <p:spPr>
            <a:xfrm>
              <a:off x="533399" y="3733799"/>
              <a:ext cx="7924801" cy="822960"/>
            </a:xfrm>
            <a:prstGeom prst="rect">
              <a:avLst/>
            </a:prstGeom>
            <a:ln>
              <a:solidFill>
                <a:srgbClr val="FF0000"/>
              </a:solidFill>
            </a:ln>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390899"/>
              <a:ext cx="792480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857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39</a:t>
            </a:fld>
            <a:endParaRPr lang="en-US" dirty="0">
              <a:solidFill>
                <a:srgbClr val="04617B">
                  <a:shade val="90000"/>
                </a:srgbClr>
              </a:solidFill>
            </a:endParaRPr>
          </a:p>
        </p:txBody>
      </p:sp>
      <p:sp>
        <p:nvSpPr>
          <p:cNvPr id="7" name="Title 6"/>
          <p:cNvSpPr txBox="1">
            <a:spLocks/>
          </p:cNvSpPr>
          <p:nvPr/>
        </p:nvSpPr>
        <p:spPr>
          <a:xfrm rot="10800000" flipV="1">
            <a:off x="1447800" y="1066798"/>
            <a:ext cx="5562600" cy="762001"/>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dirty="0" smtClean="0">
                <a:solidFill>
                  <a:prstClr val="white"/>
                </a:solidFill>
              </a:rPr>
              <a:t>Microbiology</a:t>
            </a:r>
            <a:endParaRPr lang="en-US" sz="3600" dirty="0">
              <a:solidFill>
                <a:prstClr val="white"/>
              </a:solidFill>
            </a:endParaRPr>
          </a:p>
        </p:txBody>
      </p:sp>
      <p:pic>
        <p:nvPicPr>
          <p:cNvPr id="16" name="Picture 4" descr="http://ts3.mm.bing.net/th?id=I4831284751040950&amp;pid=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2379" y="609600"/>
            <a:ext cx="921714"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9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89" y="3733800"/>
            <a:ext cx="8636239" cy="822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304193" y="5208905"/>
            <a:ext cx="8668605" cy="1088390"/>
            <a:chOff x="126928" y="7696200"/>
            <a:chExt cx="8668605" cy="1088390"/>
          </a:xfrm>
        </p:grpSpPr>
        <p:pic>
          <p:nvPicPr>
            <p:cNvPr id="389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29" y="8022590"/>
              <a:ext cx="8668604" cy="7620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28" y="7696200"/>
              <a:ext cx="8668605"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284990" y="2163553"/>
            <a:ext cx="8724000" cy="1006894"/>
            <a:chOff x="284990" y="2324100"/>
            <a:chExt cx="8724000" cy="1006894"/>
          </a:xfrm>
        </p:grpSpPr>
        <p:pic>
          <p:nvPicPr>
            <p:cNvPr id="389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990" y="2667000"/>
              <a:ext cx="8724000" cy="66399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990" y="2324100"/>
              <a:ext cx="872400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88317" y="2115898"/>
            <a:ext cx="8763000" cy="1054549"/>
            <a:chOff x="96708" y="8844183"/>
            <a:chExt cx="8763000" cy="1054549"/>
          </a:xfrm>
        </p:grpSpPr>
        <p:grpSp>
          <p:nvGrpSpPr>
            <p:cNvPr id="11" name="Group 10"/>
            <p:cNvGrpSpPr/>
            <p:nvPr/>
          </p:nvGrpSpPr>
          <p:grpSpPr>
            <a:xfrm>
              <a:off x="96708" y="8844183"/>
              <a:ext cx="8763000" cy="1054549"/>
              <a:chOff x="96708" y="8844183"/>
              <a:chExt cx="8763000" cy="1054549"/>
            </a:xfrm>
          </p:grpSpPr>
          <p:pic>
            <p:nvPicPr>
              <p:cNvPr id="3892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08" y="9208170"/>
                <a:ext cx="8763000" cy="69056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897" y="8844183"/>
                <a:ext cx="8738811"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7781486" y="9368785"/>
              <a:ext cx="295274" cy="369332"/>
            </a:xfrm>
            <a:prstGeom prst="rect">
              <a:avLst/>
            </a:prstGeom>
            <a:noFill/>
            <a:ln>
              <a:noFill/>
            </a:ln>
          </p:spPr>
          <p:txBody>
            <a:bodyPr wrap="none" rtlCol="0">
              <a:spAutoFit/>
            </a:bodyPr>
            <a:lstStyle/>
            <a:p>
              <a:r>
                <a:rPr lang="en-US" dirty="0" smtClean="0"/>
                <a:t>x</a:t>
              </a:r>
              <a:endParaRPr lang="en-US" dirty="0"/>
            </a:p>
          </p:txBody>
        </p:sp>
      </p:grpSp>
      <p:sp>
        <p:nvSpPr>
          <p:cNvPr id="3" name="Oval 2"/>
          <p:cNvSpPr/>
          <p:nvPr/>
        </p:nvSpPr>
        <p:spPr>
          <a:xfrm>
            <a:off x="1219200" y="3688080"/>
            <a:ext cx="27432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298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a:xfrm>
            <a:off x="453441" y="1981200"/>
            <a:ext cx="8229600" cy="4389120"/>
          </a:xfrm>
        </p:spPr>
        <p:txBody>
          <a:bodyPr>
            <a:normAutofit/>
          </a:bodyPr>
          <a:lstStyle/>
          <a:p>
            <a:endParaRPr lang="en-US" dirty="0" smtClean="0"/>
          </a:p>
          <a:p>
            <a:r>
              <a:rPr lang="en-US" sz="3200" dirty="0" smtClean="0"/>
              <a:t>Introduction – Peggy Coulter</a:t>
            </a:r>
          </a:p>
          <a:p>
            <a:r>
              <a:rPr lang="en-US" sz="3200" dirty="0" smtClean="0"/>
              <a:t>Pre-Analytic processes – Omar Dualeh</a:t>
            </a:r>
          </a:p>
          <a:p>
            <a:r>
              <a:rPr lang="en-US" sz="3200" dirty="0" smtClean="0"/>
              <a:t>Analytic processes – Heidi Hanes</a:t>
            </a:r>
          </a:p>
          <a:p>
            <a:r>
              <a:rPr lang="en-US" sz="3200" dirty="0" smtClean="0"/>
              <a:t>Post- analytic processes – Arden Bongco</a:t>
            </a:r>
          </a:p>
          <a:p>
            <a:r>
              <a:rPr lang="en-US" sz="3200" dirty="0" smtClean="0"/>
              <a:t>Closing out the investigation and presentation summary – Orlinda Maforo</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descr="C:\Users\mcoulte1\AppData\Local\Microsoft\Windows\Temporary Internet Files\Content.IE5\ACRBHMOB\MC9000573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990600"/>
            <a:ext cx="1583741" cy="175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40</a:t>
            </a:fld>
            <a:endParaRPr lang="en-US" dirty="0">
              <a:solidFill>
                <a:srgbClr val="04617B">
                  <a:shade val="90000"/>
                </a:srgbClr>
              </a:solidFill>
            </a:endParaRPr>
          </a:p>
        </p:txBody>
      </p:sp>
      <p:pic>
        <p:nvPicPr>
          <p:cNvPr id="16" name="Picture 4" descr="http://ts3.mm.bing.net/th?id=I4831284751040950&amp;pid=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320" y="818409"/>
            <a:ext cx="921714"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899" y="4191000"/>
            <a:ext cx="8743951"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2399" y="2157388"/>
            <a:ext cx="8756651" cy="1181100"/>
            <a:chOff x="215899" y="2548719"/>
            <a:chExt cx="8756651" cy="1181100"/>
          </a:xfrm>
        </p:grpSpPr>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91619"/>
              <a:ext cx="8743950" cy="8382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899" y="2548719"/>
              <a:ext cx="8756651"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Oval 3"/>
          <p:cNvSpPr/>
          <p:nvPr/>
        </p:nvSpPr>
        <p:spPr>
          <a:xfrm>
            <a:off x="4800600" y="4648200"/>
            <a:ext cx="2117726"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4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41</a:t>
            </a:fld>
            <a:endParaRPr lang="en-US" dirty="0">
              <a:solidFill>
                <a:srgbClr val="04617B">
                  <a:shade val="90000"/>
                </a:srgbClr>
              </a:solidFill>
            </a:endParaRPr>
          </a:p>
        </p:txBody>
      </p:sp>
      <p:pic>
        <p:nvPicPr>
          <p:cNvPr id="40966" name="Picture 6" descr="http://ts3.mm.bing.net/th?id=I4530104469030210&amp;pid=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459" y="76200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77" y="3505200"/>
            <a:ext cx="8722333" cy="118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12412" y="5029200"/>
            <a:ext cx="8637888" cy="1257300"/>
            <a:chOff x="214676" y="5143500"/>
            <a:chExt cx="8753476" cy="1257300"/>
          </a:xfrm>
        </p:grpSpPr>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77" y="5486400"/>
              <a:ext cx="8753475" cy="914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676" y="5143500"/>
              <a:ext cx="8753475"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79710" y="1943100"/>
            <a:ext cx="8715991" cy="1104900"/>
            <a:chOff x="79710" y="1943100"/>
            <a:chExt cx="8715991" cy="1104900"/>
          </a:xfrm>
        </p:grpSpPr>
        <p:pic>
          <p:nvPicPr>
            <p:cNvPr id="399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10" y="2286000"/>
              <a:ext cx="8715991" cy="762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12" y="1943100"/>
              <a:ext cx="8650588"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Oval 2"/>
          <p:cNvSpPr/>
          <p:nvPr/>
        </p:nvSpPr>
        <p:spPr>
          <a:xfrm>
            <a:off x="1066800" y="3352800"/>
            <a:ext cx="25146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8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896112"/>
          </a:xfrm>
        </p:spPr>
        <p:txBody>
          <a:bodyPr/>
          <a:lstStyle/>
          <a:p>
            <a:pPr algn="ctr"/>
            <a:r>
              <a:rPr lang="en-US" dirty="0" smtClean="0"/>
              <a:t>Analytical</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dirty="0"/>
          </a:p>
        </p:txBody>
      </p:sp>
      <p:pic>
        <p:nvPicPr>
          <p:cNvPr id="9" name="Content Placeholder 8"/>
          <p:cNvPicPr>
            <a:picLocks noGrp="1"/>
          </p:cNvPicPr>
          <p:nvPr>
            <p:ph idx="4294967295"/>
          </p:nvPr>
        </p:nvPicPr>
        <p:blipFill>
          <a:blip r:embed="rId3"/>
          <a:stretch>
            <a:fillRect/>
          </a:stretch>
        </p:blipFill>
        <p:spPr>
          <a:xfrm>
            <a:off x="422276" y="5143500"/>
            <a:ext cx="7820025" cy="685800"/>
          </a:xfrm>
          <a:prstGeom prst="rect">
            <a:avLst/>
          </a:prstGeom>
        </p:spPr>
      </p:pic>
      <p:sp>
        <p:nvSpPr>
          <p:cNvPr id="4" name="TextBox 3"/>
          <p:cNvSpPr txBox="1"/>
          <p:nvPr/>
        </p:nvSpPr>
        <p:spPr>
          <a:xfrm>
            <a:off x="609600" y="3276600"/>
            <a:ext cx="3381182" cy="1200329"/>
          </a:xfrm>
          <a:prstGeom prst="rect">
            <a:avLst/>
          </a:prstGeom>
          <a:noFill/>
        </p:spPr>
        <p:txBody>
          <a:bodyPr wrap="none" rtlCol="0">
            <a:spAutoFit/>
          </a:bodyPr>
          <a:lstStyle/>
          <a:p>
            <a:pPr marL="285750" indent="-285750">
              <a:buFont typeface="Arial" pitchFamily="34" charset="0"/>
              <a:buChar char="•"/>
            </a:pPr>
            <a:r>
              <a:rPr lang="en-US" sz="2400" dirty="0" smtClean="0"/>
              <a:t>Product Alerts</a:t>
            </a:r>
          </a:p>
          <a:p>
            <a:pPr marL="285750" indent="-285750">
              <a:buFont typeface="Arial" pitchFamily="34" charset="0"/>
              <a:buChar char="•"/>
            </a:pPr>
            <a:r>
              <a:rPr lang="en-US" sz="2400" dirty="0" smtClean="0"/>
              <a:t>Problem Lot numbers</a:t>
            </a:r>
          </a:p>
          <a:p>
            <a:pPr marL="285750" indent="-285750">
              <a:buFont typeface="Arial" pitchFamily="34" charset="0"/>
              <a:buChar char="•"/>
            </a:pPr>
            <a:r>
              <a:rPr lang="en-US" sz="2400" dirty="0" smtClean="0"/>
              <a:t>Service request</a:t>
            </a:r>
            <a:endParaRPr lang="en-US" sz="2400"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4800600"/>
            <a:ext cx="777240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46101" y="1898650"/>
            <a:ext cx="7696200" cy="1028700"/>
            <a:chOff x="533400" y="1714500"/>
            <a:chExt cx="7696200" cy="1028700"/>
          </a:xfrm>
        </p:grpSpPr>
        <p:pic>
          <p:nvPicPr>
            <p:cNvPr id="10" name="Picture 9"/>
            <p:cNvPicPr/>
            <p:nvPr/>
          </p:nvPicPr>
          <p:blipFill>
            <a:blip r:embed="rId5"/>
            <a:stretch>
              <a:fillRect/>
            </a:stretch>
          </p:blipFill>
          <p:spPr>
            <a:xfrm>
              <a:off x="533400" y="2057400"/>
              <a:ext cx="7696200" cy="685800"/>
            </a:xfrm>
            <a:prstGeom prst="rect">
              <a:avLst/>
            </a:prstGeom>
            <a:ln>
              <a:solidFill>
                <a:srgbClr val="FF0000"/>
              </a:solidFill>
            </a:ln>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14500"/>
              <a:ext cx="7696200" cy="3429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896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dirty="0"/>
          </a:p>
        </p:txBody>
      </p:sp>
      <p:pic>
        <p:nvPicPr>
          <p:cNvPr id="36866" name="Picture 2" descr="I:\UAE\Img0056UA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663" y="831850"/>
            <a:ext cx="6924675" cy="5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84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44</a:t>
            </a:fld>
            <a:endParaRPr lang="en-US" dirty="0">
              <a:solidFill>
                <a:srgbClr val="04617B">
                  <a:shade val="90000"/>
                </a:srgbClr>
              </a:solidFill>
            </a:endParaRPr>
          </a:p>
        </p:txBody>
      </p:sp>
      <p:sp>
        <p:nvSpPr>
          <p:cNvPr id="17" name="Flowchart: Stored Data 16"/>
          <p:cNvSpPr/>
          <p:nvPr/>
        </p:nvSpPr>
        <p:spPr>
          <a:xfrm rot="10800000">
            <a:off x="777562" y="2971801"/>
            <a:ext cx="2514600" cy="990600"/>
          </a:xfrm>
          <a:prstGeom prst="flowChartOnlineStorage">
            <a:avLst/>
          </a:prstGeom>
          <a:solidFill>
            <a:srgbClr val="33CCCC"/>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a:off x="1295400" y="3138099"/>
            <a:ext cx="1996762" cy="677108"/>
          </a:xfrm>
          <a:prstGeom prst="rect">
            <a:avLst/>
          </a:prstGeom>
        </p:spPr>
        <p:txBody>
          <a:bodyPr wrap="square">
            <a:spAutoFit/>
          </a:bodyPr>
          <a:lstStyle/>
          <a:p>
            <a:r>
              <a:rPr lang="en-US" sz="2000" dirty="0" smtClean="0">
                <a:solidFill>
                  <a:sysClr val="windowText" lastClr="000000"/>
                </a:solidFill>
              </a:rPr>
              <a:t>Result </a:t>
            </a:r>
            <a:r>
              <a:rPr lang="en-US" dirty="0" smtClean="0">
                <a:solidFill>
                  <a:sysClr val="windowText" lastClr="000000"/>
                </a:solidFill>
              </a:rPr>
              <a:t>transcription</a:t>
            </a:r>
            <a:endParaRPr lang="en-US" dirty="0">
              <a:solidFill>
                <a:sysClr val="windowText" lastClr="000000"/>
              </a:solidFill>
            </a:endParaRPr>
          </a:p>
        </p:txBody>
      </p:sp>
      <p:sp>
        <p:nvSpPr>
          <p:cNvPr id="19" name="Flowchart: Stored Data 18"/>
          <p:cNvSpPr/>
          <p:nvPr/>
        </p:nvSpPr>
        <p:spPr>
          <a:xfrm rot="10800000">
            <a:off x="3018689" y="2971801"/>
            <a:ext cx="2848711" cy="990600"/>
          </a:xfrm>
          <a:prstGeom prst="flowChartOnlineStorage">
            <a:avLst/>
          </a:prstGeom>
          <a:solidFill>
            <a:srgbClr val="33CCCC"/>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lowchart: Stored Data 19"/>
          <p:cNvSpPr/>
          <p:nvPr/>
        </p:nvSpPr>
        <p:spPr>
          <a:xfrm rot="10800000">
            <a:off x="5590822" y="2965964"/>
            <a:ext cx="2514600" cy="990600"/>
          </a:xfrm>
          <a:prstGeom prst="flowChartOnlineStorage">
            <a:avLst/>
          </a:prstGeom>
          <a:solidFill>
            <a:srgbClr val="33CCCC"/>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3581401" y="3067134"/>
            <a:ext cx="2286000" cy="707886"/>
          </a:xfrm>
          <a:prstGeom prst="rect">
            <a:avLst/>
          </a:prstGeom>
        </p:spPr>
        <p:txBody>
          <a:bodyPr wrap="square">
            <a:spAutoFit/>
          </a:bodyPr>
          <a:lstStyle/>
          <a:p>
            <a:r>
              <a:rPr lang="en-US" sz="2000" dirty="0" smtClean="0">
                <a:solidFill>
                  <a:sysClr val="windowText" lastClr="000000"/>
                </a:solidFill>
              </a:rPr>
              <a:t>Instrument/</a:t>
            </a:r>
            <a:r>
              <a:rPr lang="en-US" sz="2000" dirty="0">
                <a:solidFill>
                  <a:sysClr val="windowText" lastClr="000000"/>
                </a:solidFill>
              </a:rPr>
              <a:t> </a:t>
            </a:r>
            <a:r>
              <a:rPr lang="en-US" sz="2000" dirty="0" smtClean="0">
                <a:solidFill>
                  <a:sysClr val="windowText" lastClr="000000"/>
                </a:solidFill>
              </a:rPr>
              <a:t>      Reagent/ </a:t>
            </a:r>
            <a:r>
              <a:rPr lang="en-US" dirty="0" smtClean="0">
                <a:solidFill>
                  <a:sysClr val="windowText" lastClr="000000"/>
                </a:solidFill>
              </a:rPr>
              <a:t>Method</a:t>
            </a:r>
            <a:endParaRPr lang="en-US" dirty="0">
              <a:solidFill>
                <a:sysClr val="windowText" lastClr="000000"/>
              </a:solidFill>
            </a:endParaRPr>
          </a:p>
        </p:txBody>
      </p:sp>
      <p:sp>
        <p:nvSpPr>
          <p:cNvPr id="22" name="Rectangle 21"/>
          <p:cNvSpPr/>
          <p:nvPr/>
        </p:nvSpPr>
        <p:spPr>
          <a:xfrm>
            <a:off x="6019799" y="3138100"/>
            <a:ext cx="2085623" cy="646331"/>
          </a:xfrm>
          <a:prstGeom prst="rect">
            <a:avLst/>
          </a:prstGeom>
        </p:spPr>
        <p:txBody>
          <a:bodyPr wrap="square">
            <a:spAutoFit/>
          </a:bodyPr>
          <a:lstStyle/>
          <a:p>
            <a:r>
              <a:rPr lang="en-US" dirty="0" smtClean="0">
                <a:solidFill>
                  <a:sysClr val="windowText" lastClr="000000"/>
                </a:solidFill>
              </a:rPr>
              <a:t>Units/Decimal Places /Peer group</a:t>
            </a:r>
            <a:endParaRPr lang="en-US" dirty="0">
              <a:solidFill>
                <a:sysClr val="windowText" lastClr="000000"/>
              </a:solidFill>
            </a:endParaRPr>
          </a:p>
        </p:txBody>
      </p:sp>
      <p:sp>
        <p:nvSpPr>
          <p:cNvPr id="23" name="Rectangle 22"/>
          <p:cNvSpPr/>
          <p:nvPr/>
        </p:nvSpPr>
        <p:spPr>
          <a:xfrm>
            <a:off x="970025" y="1952872"/>
            <a:ext cx="6390711" cy="1569660"/>
          </a:xfrm>
          <a:prstGeom prst="rect">
            <a:avLst/>
          </a:prstGeom>
        </p:spPr>
        <p:txBody>
          <a:bodyPr wrap="square">
            <a:spAutoFit/>
          </a:bodyPr>
          <a:lstStyle/>
          <a:p>
            <a:r>
              <a:rPr lang="en-US" sz="2400" dirty="0">
                <a:solidFill>
                  <a:prstClr val="black"/>
                </a:solidFill>
              </a:rPr>
              <a:t>What areas to </a:t>
            </a:r>
            <a:r>
              <a:rPr lang="en-US" sz="2400" dirty="0" smtClean="0">
                <a:solidFill>
                  <a:prstClr val="black"/>
                </a:solidFill>
              </a:rPr>
              <a:t>investigate for Post Analytical errors?</a:t>
            </a:r>
          </a:p>
          <a:p>
            <a:endParaRPr lang="en-US" sz="2400" dirty="0">
              <a:solidFill>
                <a:prstClr val="black"/>
              </a:solidFill>
            </a:endParaRPr>
          </a:p>
          <a:p>
            <a:endParaRPr lang="en-US" sz="2400" dirty="0">
              <a:solidFill>
                <a:prstClr val="black"/>
              </a:solidFill>
            </a:endParaRPr>
          </a:p>
        </p:txBody>
      </p:sp>
      <p:sp>
        <p:nvSpPr>
          <p:cNvPr id="12" name="Rectangle 11"/>
          <p:cNvSpPr/>
          <p:nvPr/>
        </p:nvSpPr>
        <p:spPr>
          <a:xfrm>
            <a:off x="970025" y="4648200"/>
            <a:ext cx="3982975" cy="584775"/>
          </a:xfrm>
          <a:prstGeom prst="rect">
            <a:avLst/>
          </a:prstGeom>
        </p:spPr>
        <p:txBody>
          <a:bodyPr wrap="square">
            <a:spAutoFit/>
          </a:bodyPr>
          <a:lstStyle/>
          <a:p>
            <a:r>
              <a:rPr lang="en-US" sz="3200" dirty="0" smtClean="0">
                <a:solidFill>
                  <a:prstClr val="black"/>
                </a:solidFill>
              </a:rPr>
              <a:t>= Careful attention to</a:t>
            </a:r>
            <a:endParaRPr lang="en-US" sz="3200" dirty="0">
              <a:solidFill>
                <a:prstClr val="black"/>
              </a:solidFill>
            </a:endParaRPr>
          </a:p>
        </p:txBody>
      </p:sp>
      <p:sp>
        <p:nvSpPr>
          <p:cNvPr id="2" name="Rectangle 1"/>
          <p:cNvSpPr/>
          <p:nvPr/>
        </p:nvSpPr>
        <p:spPr>
          <a:xfrm>
            <a:off x="2485406" y="5334000"/>
            <a:ext cx="417319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d e t a I l 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Title 1"/>
          <p:cNvSpPr txBox="1">
            <a:spLocks noGrp="1"/>
          </p:cNvSpPr>
          <p:nvPr>
            <p:ph type="title"/>
          </p:nvPr>
        </p:nvSpPr>
        <p:spPr>
          <a:xfrm>
            <a:off x="457200" y="704088"/>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Post Analytical</a:t>
            </a:r>
            <a:endParaRPr lang="en-US" dirty="0"/>
          </a:p>
        </p:txBody>
      </p:sp>
    </p:spTree>
    <p:extLst>
      <p:ext uri="{BB962C8B-B14F-4D97-AF65-F5344CB8AC3E}">
        <p14:creationId xmlns:p14="http://schemas.microsoft.com/office/powerpoint/2010/main" val="5410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ppt_w</p:attrName>
                                        </p:attrNameLst>
                                      </p:cBhvr>
                                      <p:tavLst>
                                        <p:tav tm="0">
                                          <p:val>
                                            <p:fltVal val="0"/>
                                          </p:val>
                                        </p:tav>
                                        <p:tav tm="100000">
                                          <p:val>
                                            <p:strVal val="#ppt_w"/>
                                          </p:val>
                                        </p:tav>
                                      </p:tavLst>
                                    </p:anim>
                                    <p:anim calcmode="lin" valueType="num">
                                      <p:cBhvr>
                                        <p:cTn id="27" dur="1000" fill="hold"/>
                                        <p:tgtEl>
                                          <p:spTgt spid="21"/>
                                        </p:tgtEl>
                                        <p:attrNameLst>
                                          <p:attrName>ppt_h</p:attrName>
                                        </p:attrNameLst>
                                      </p:cBhvr>
                                      <p:tavLst>
                                        <p:tav tm="0">
                                          <p:val>
                                            <p:fltVal val="0"/>
                                          </p:val>
                                        </p:tav>
                                        <p:tav tm="100000">
                                          <p:val>
                                            <p:strVal val="#ppt_h"/>
                                          </p:val>
                                        </p:tav>
                                      </p:tavLst>
                                    </p:anim>
                                    <p:anim calcmode="lin" valueType="num">
                                      <p:cBhvr>
                                        <p:cTn id="28" dur="1000" fill="hold"/>
                                        <p:tgtEl>
                                          <p:spTgt spid="21"/>
                                        </p:tgtEl>
                                        <p:attrNameLst>
                                          <p:attrName>style.rotation</p:attrName>
                                        </p:attrNameLst>
                                      </p:cBhvr>
                                      <p:tavLst>
                                        <p:tav tm="0">
                                          <p:val>
                                            <p:fltVal val="90"/>
                                          </p:val>
                                        </p:tav>
                                        <p:tav tm="100000">
                                          <p:val>
                                            <p:fltVal val="0"/>
                                          </p:val>
                                        </p:tav>
                                      </p:tavLst>
                                    </p:anim>
                                    <p:animEffect transition="in" filter="fade">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100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 calcmode="lin" valueType="num">
                                      <p:cBhvr>
                                        <p:cTn id="39" dur="500" fill="hold"/>
                                        <p:tgtEl>
                                          <p:spTgt spid="22"/>
                                        </p:tgtEl>
                                        <p:attrNameLst>
                                          <p:attrName>style.rotation</p:attrName>
                                        </p:attrNameLst>
                                      </p:cBhvr>
                                      <p:tavLst>
                                        <p:tav tm="0">
                                          <p:val>
                                            <p:fltVal val="90"/>
                                          </p:val>
                                        </p:tav>
                                        <p:tav tm="100000">
                                          <p:val>
                                            <p:fltVal val="0"/>
                                          </p:val>
                                        </p:tav>
                                      </p:tavLst>
                                    </p:anim>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38" presetClass="entr" presetSubtype="0" accel="50000" fill="hold" grpId="0" nodeType="clickEffect">
                                  <p:stCondLst>
                                    <p:cond delay="0"/>
                                  </p:stCondLst>
                                  <p:iterate type="lt">
                                    <p:tmPct val="50000"/>
                                  </p:iterate>
                                  <p:childTnLst>
                                    <p:set>
                                      <p:cBhvr>
                                        <p:cTn id="49" dur="1" fill="hold">
                                          <p:stCondLst>
                                            <p:cond delay="0"/>
                                          </p:stCondLst>
                                        </p:cTn>
                                        <p:tgtEl>
                                          <p:spTgt spid="2"/>
                                        </p:tgtEl>
                                        <p:attrNameLst>
                                          <p:attrName>style.visibility</p:attrName>
                                        </p:attrNameLst>
                                      </p:cBhvr>
                                      <p:to>
                                        <p:strVal val="visible"/>
                                      </p:to>
                                    </p:set>
                                    <p:set>
                                      <p:cBhvr>
                                        <p:cTn id="50" dur="228" fill="hold">
                                          <p:stCondLst>
                                            <p:cond delay="0"/>
                                          </p:stCondLst>
                                        </p:cTn>
                                        <p:tgtEl>
                                          <p:spTgt spid="2"/>
                                        </p:tgtEl>
                                        <p:attrNameLst>
                                          <p:attrName>style.rotation</p:attrName>
                                        </p:attrNameLst>
                                      </p:cBhvr>
                                      <p:to>
                                        <p:strVal val="-45.0"/>
                                      </p:to>
                                    </p:set>
                                    <p:anim calcmode="lin" valueType="num">
                                      <p:cBhvr>
                                        <p:cTn id="51"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52"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53"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54"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animBg="1"/>
      <p:bldP spid="21" grpId="0"/>
      <p:bldP spid="22" grpId="0"/>
      <p:bldP spid="23" grpId="0"/>
      <p:bldP spid="12"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229600" cy="1016382"/>
          </a:xfrm>
        </p:spPr>
        <p:txBody>
          <a:bodyPr/>
          <a:lstStyle/>
          <a:p>
            <a:r>
              <a:rPr lang="en-US" sz="3600" dirty="0" smtClean="0">
                <a:latin typeface="Constantia" pitchFamily="18" charset="0"/>
              </a:rPr>
              <a:t>Factors to consider:</a:t>
            </a:r>
            <a:endParaRPr lang="en-US" sz="3600" dirty="0">
              <a:latin typeface="Constantia" pitchFamily="18" charset="0"/>
            </a:endParaRPr>
          </a:p>
        </p:txBody>
      </p:sp>
      <p:sp>
        <p:nvSpPr>
          <p:cNvPr id="6" name="Content Placeholder 5"/>
          <p:cNvSpPr>
            <a:spLocks noGrp="1"/>
          </p:cNvSpPr>
          <p:nvPr>
            <p:ph idx="1"/>
          </p:nvPr>
        </p:nvSpPr>
        <p:spPr>
          <a:xfrm>
            <a:off x="609600" y="5334000"/>
            <a:ext cx="7848600" cy="1295400"/>
          </a:xfrm>
        </p:spPr>
        <p:txBody>
          <a:bodyPr>
            <a:normAutofit fontScale="25000" lnSpcReduction="20000"/>
          </a:bodyPr>
          <a:lstStyle/>
          <a:p>
            <a:r>
              <a:rPr lang="en-US" sz="11200" b="1" dirty="0" smtClean="0">
                <a:solidFill>
                  <a:srgbClr val="0000FF"/>
                </a:solidFill>
              </a:rPr>
              <a:t>Transcription  error</a:t>
            </a:r>
          </a:p>
          <a:p>
            <a:pPr marL="0" indent="0">
              <a:buNone/>
            </a:pPr>
            <a:r>
              <a:rPr lang="en-US" sz="9600" dirty="0" smtClean="0"/>
              <a:t>                       -  Due to result mismatch or result switching</a:t>
            </a:r>
          </a:p>
          <a:p>
            <a:pPr marL="0" indent="0">
              <a:buNone/>
            </a:pPr>
            <a:r>
              <a:rPr lang="en-US" sz="9600" dirty="0" smtClean="0"/>
              <a:t>                            Result  A             Result B</a:t>
            </a:r>
          </a:p>
          <a:p>
            <a:pPr marL="0" indent="0">
              <a:buNone/>
            </a:pPr>
            <a:r>
              <a:rPr lang="en-US" sz="3800" dirty="0"/>
              <a:t> </a:t>
            </a:r>
            <a:r>
              <a:rPr lang="en-US" sz="3800" dirty="0" smtClean="0"/>
              <a:t>      </a:t>
            </a:r>
          </a:p>
          <a:p>
            <a:pPr marL="0" indent="0">
              <a:buNone/>
            </a:pPr>
            <a:r>
              <a:rPr lang="en-US" sz="2800" dirty="0"/>
              <a:t> </a:t>
            </a:r>
            <a:r>
              <a:rPr lang="en-US" sz="2800" dirty="0" smtClean="0"/>
              <a:t>      </a:t>
            </a:r>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074734917"/>
              </p:ext>
            </p:extLst>
          </p:nvPr>
        </p:nvGraphicFramePr>
        <p:xfrm>
          <a:off x="333375" y="2819399"/>
          <a:ext cx="8477250" cy="2362201"/>
        </p:xfrm>
        <a:graphic>
          <a:graphicData uri="http://schemas.openxmlformats.org/drawingml/2006/table">
            <a:tbl>
              <a:tblPr firstRow="1" firstCol="1" bandRow="1"/>
              <a:tblGrid>
                <a:gridCol w="1451720"/>
                <a:gridCol w="1123277"/>
                <a:gridCol w="1445151"/>
                <a:gridCol w="1839284"/>
                <a:gridCol w="2617818"/>
              </a:tblGrid>
              <a:tr h="545122">
                <a:tc>
                  <a:txBody>
                    <a:bodyPr/>
                    <a:lstStyle/>
                    <a:p>
                      <a:pPr marL="0" marR="0">
                        <a:spcBef>
                          <a:spcPts val="0"/>
                        </a:spcBef>
                        <a:spcAft>
                          <a:spcPts val="0"/>
                        </a:spcAft>
                      </a:pPr>
                      <a:r>
                        <a:rPr lang="en-US" sz="1000" b="1" dirty="0">
                          <a:solidFill>
                            <a:srgbClr val="262626"/>
                          </a:solidFill>
                          <a:effectLst/>
                          <a:latin typeface="Arial"/>
                          <a:ea typeface="Calibri"/>
                          <a:cs typeface="Times New Roman"/>
                        </a:rPr>
                        <a:t>Specimen Number</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Analyte</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Reported Result</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Repeated Result</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Intended Result/Peer Group</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726832">
                <a:tc>
                  <a:txBody>
                    <a:bodyPr/>
                    <a:lstStyle/>
                    <a:p>
                      <a:pPr marL="0" marR="0">
                        <a:spcBef>
                          <a:spcPts val="0"/>
                        </a:spcBef>
                        <a:spcAft>
                          <a:spcPts val="0"/>
                        </a:spcAft>
                      </a:pPr>
                      <a:r>
                        <a:rPr lang="en-US" sz="1000" dirty="0">
                          <a:solidFill>
                            <a:srgbClr val="262626"/>
                          </a:solidFill>
                          <a:effectLst/>
                          <a:latin typeface="Arial"/>
                          <a:ea typeface="Calibri"/>
                          <a:cs typeface="Times New Roman"/>
                        </a:rPr>
                        <a:t>BP-12</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Blood Parasite</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Plasmod/Babesia spp</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Bld Parasite, not Plas/Bab</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Bld Flag, NOS</a:t>
                      </a:r>
                      <a:endParaRPr lang="en-US" sz="1000" dirty="0">
                        <a:effectLst/>
                        <a:latin typeface="Century Gothic"/>
                        <a:ea typeface="Calibri"/>
                        <a:cs typeface="Times New Roman"/>
                      </a:endParaRPr>
                    </a:p>
                    <a:p>
                      <a:pPr marL="0" marR="0">
                        <a:spcBef>
                          <a:spcPts val="0"/>
                        </a:spcBef>
                        <a:spcAft>
                          <a:spcPts val="0"/>
                        </a:spcAft>
                      </a:pPr>
                      <a:r>
                        <a:rPr lang="en-US" sz="1000" dirty="0">
                          <a:solidFill>
                            <a:srgbClr val="262626"/>
                          </a:solidFill>
                          <a:effectLst/>
                          <a:latin typeface="Arial"/>
                          <a:ea typeface="Calibri"/>
                          <a:cs typeface="Times New Roman"/>
                        </a:rPr>
                        <a:t>Bld Parasite, not Plas/Bab</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832">
                <a:tc>
                  <a:txBody>
                    <a:bodyPr/>
                    <a:lstStyle/>
                    <a:p>
                      <a:pPr marL="0" marR="0">
                        <a:spcBef>
                          <a:spcPts val="0"/>
                        </a:spcBef>
                        <a:spcAft>
                          <a:spcPts val="0"/>
                        </a:spcAft>
                      </a:pPr>
                      <a:r>
                        <a:rPr lang="en-US" sz="1000" dirty="0" smtClean="0">
                          <a:effectLst/>
                          <a:latin typeface="Arial" pitchFamily="34" charset="0"/>
                          <a:ea typeface="Calibri"/>
                          <a:cs typeface="Arial" pitchFamily="34" charset="0"/>
                        </a:rPr>
                        <a:t>BP-13</a:t>
                      </a:r>
                      <a:endParaRPr lang="en-US" sz="1000" dirty="0">
                        <a:effectLst/>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262626"/>
                          </a:solidFill>
                          <a:effectLst/>
                          <a:latin typeface="Arial"/>
                          <a:ea typeface="Calibri"/>
                          <a:cs typeface="Times New Roman"/>
                        </a:rPr>
                        <a:t> </a:t>
                      </a:r>
                      <a:r>
                        <a:rPr lang="en-US" sz="1000" dirty="0" smtClean="0">
                          <a:solidFill>
                            <a:srgbClr val="262626"/>
                          </a:solidFill>
                          <a:effectLst/>
                          <a:latin typeface="Arial"/>
                          <a:ea typeface="Calibri"/>
                          <a:cs typeface="Times New Roman"/>
                        </a:rPr>
                        <a:t>Blood Parasite</a:t>
                      </a:r>
                      <a:endParaRPr lang="en-US" sz="1000" dirty="0" smtClean="0">
                        <a:effectLst/>
                        <a:latin typeface="Century Gothic"/>
                        <a:ea typeface="Calibri"/>
                        <a:cs typeface="Times New Roman"/>
                      </a:endParaRPr>
                    </a:p>
                    <a:p>
                      <a:pPr marL="0" marR="0">
                        <a:spcBef>
                          <a:spcPts val="0"/>
                        </a:spcBef>
                        <a:spcAft>
                          <a:spcPts val="0"/>
                        </a:spcAft>
                      </a:pP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Bld Parasite, not Plas/Bab</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Plasmod/Babesia </a:t>
                      </a:r>
                      <a:r>
                        <a:rPr lang="en-US" sz="1000" dirty="0">
                          <a:solidFill>
                            <a:srgbClr val="262626"/>
                          </a:solidFill>
                          <a:effectLst/>
                          <a:latin typeface="Arial"/>
                          <a:ea typeface="Calibri"/>
                          <a:cs typeface="Times New Roman"/>
                        </a:rPr>
                        <a:t>spp</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Plasmod/Babesia </a:t>
                      </a:r>
                      <a:r>
                        <a:rPr lang="en-US" sz="1000" dirty="0">
                          <a:solidFill>
                            <a:srgbClr val="262626"/>
                          </a:solidFill>
                          <a:effectLst/>
                          <a:latin typeface="Arial"/>
                          <a:ea typeface="Calibri"/>
                          <a:cs typeface="Times New Roman"/>
                        </a:rPr>
                        <a:t>spp</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5">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ight Arrow 2"/>
          <p:cNvSpPr/>
          <p:nvPr/>
        </p:nvSpPr>
        <p:spPr>
          <a:xfrm>
            <a:off x="4114800" y="6096000"/>
            <a:ext cx="762000" cy="3947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dir="10800000" algn="r" rotWithShape="0">
                  <a:prstClr val="black">
                    <a:alpha val="40000"/>
                  </a:prstClr>
                </a:outerShdw>
              </a:effectLst>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75" y="1371600"/>
            <a:ext cx="8477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2057400"/>
            <a:ext cx="5791200" cy="523220"/>
          </a:xfrm>
          <a:prstGeom prst="rect">
            <a:avLst/>
          </a:prstGeom>
          <a:noFill/>
        </p:spPr>
        <p:txBody>
          <a:bodyPr wrap="square" rtlCol="0">
            <a:spAutoFit/>
          </a:bodyPr>
          <a:lstStyle/>
          <a:p>
            <a:r>
              <a:rPr lang="en-US" sz="1400" dirty="0" smtClean="0">
                <a:solidFill>
                  <a:srgbClr val="0000FF"/>
                </a:solidFill>
              </a:rPr>
              <a:t>Result of BP-12 &amp; BP-13 were inadvertently switched and was confirmed by repeat testing</a:t>
            </a:r>
            <a:endParaRPr lang="en-US" sz="1400" dirty="0">
              <a:solidFill>
                <a:srgbClr val="0000FF"/>
              </a:solidFill>
            </a:endParaRPr>
          </a:p>
        </p:txBody>
      </p:sp>
    </p:spTree>
    <p:extLst>
      <p:ext uri="{BB962C8B-B14F-4D97-AF65-F5344CB8AC3E}">
        <p14:creationId xmlns:p14="http://schemas.microsoft.com/office/powerpoint/2010/main" val="10776678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100"/>
                                  </p:stCondLst>
                                  <p:iterate type="wd">
                                    <p:tmPct val="10000"/>
                                  </p:iterate>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par>
                                <p:cTn id="22" presetID="14" presetClass="entr" presetSubtype="10" fill="hold" nodeType="withEffect">
                                  <p:stCondLst>
                                    <p:cond delay="100"/>
                                  </p:stCondLst>
                                  <p:iterate type="wd">
                                    <p:tmPct val="0"/>
                                  </p:iterate>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500"/>
                                        <p:tgtEl>
                                          <p:spTgt spid="6">
                                            <p:txEl>
                                              <p:pRg st="1" end="1"/>
                                            </p:txEl>
                                          </p:spTgt>
                                        </p:tgtEl>
                                      </p:cBhvr>
                                    </p:animEffect>
                                  </p:childTnLst>
                                </p:cTn>
                              </p:par>
                              <p:par>
                                <p:cTn id="25" presetID="2" presetClass="entr" presetSubtype="4" fill="hold" nodeType="withEffect">
                                  <p:stCondLst>
                                    <p:cond delay="10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45" presetClass="entr" presetSubtype="0" fill="hold" grpId="0" nodeType="withEffect">
                                  <p:stCondLst>
                                    <p:cond delay="1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anim calcmode="lin" valueType="num">
                                      <p:cBhvr>
                                        <p:cTn id="32" dur="2000" fill="hold"/>
                                        <p:tgtEl>
                                          <p:spTgt spid="3"/>
                                        </p:tgtEl>
                                        <p:attrNameLst>
                                          <p:attrName>ppt_w</p:attrName>
                                        </p:attrNameLst>
                                      </p:cBhvr>
                                      <p:tavLst>
                                        <p:tav tm="0" fmla="#ppt_w*sin(2.5*pi*$)">
                                          <p:val>
                                            <p:fltVal val="0"/>
                                          </p:val>
                                        </p:tav>
                                        <p:tav tm="100000">
                                          <p:val>
                                            <p:fltVal val="1"/>
                                          </p:val>
                                        </p:tav>
                                      </p:tavLst>
                                    </p:anim>
                                    <p:anim calcmode="lin" valueType="num">
                                      <p:cBhvr>
                                        <p:cTn id="3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83" y="4203250"/>
            <a:ext cx="7986017" cy="673550"/>
          </a:xfrm>
        </p:spPr>
        <p:txBody>
          <a:bodyPr/>
          <a:lstStyle/>
          <a:p>
            <a:pPr lvl="0">
              <a:spcBef>
                <a:spcPct val="20000"/>
              </a:spcBef>
            </a:pPr>
            <a:r>
              <a:rPr lang="en-US" sz="2800" dirty="0" smtClean="0">
                <a:solidFill>
                  <a:prstClr val="black"/>
                </a:solidFill>
                <a:latin typeface="Constantia"/>
                <a:ea typeface="+mn-ea"/>
                <a:cs typeface="+mn-cs"/>
              </a:rPr>
              <a:t>                      - </a:t>
            </a:r>
            <a:r>
              <a:rPr lang="en-US" sz="2400" dirty="0">
                <a:solidFill>
                  <a:prstClr val="black"/>
                </a:solidFill>
                <a:latin typeface="Constantia"/>
                <a:ea typeface="+mn-ea"/>
                <a:cs typeface="+mn-cs"/>
              </a:rPr>
              <a:t>P</a:t>
            </a:r>
            <a:r>
              <a:rPr lang="en-US" sz="2400" dirty="0" smtClean="0">
                <a:solidFill>
                  <a:prstClr val="black"/>
                </a:solidFill>
                <a:latin typeface="Constantia"/>
                <a:ea typeface="+mn-ea"/>
                <a:cs typeface="+mn-cs"/>
              </a:rPr>
              <a:t>rimarily  attributed due to  </a:t>
            </a:r>
            <a:r>
              <a:rPr lang="en-US" sz="2400" dirty="0">
                <a:solidFill>
                  <a:prstClr val="black"/>
                </a:solidFill>
                <a:latin typeface="Constantia"/>
                <a:ea typeface="+mn-ea"/>
                <a:cs typeface="+mn-cs"/>
              </a:rPr>
              <a:t>“clerical 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pic>
        <p:nvPicPr>
          <p:cNvPr id="2150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077"/>
          <a:stretch/>
        </p:blipFill>
        <p:spPr bwMode="auto">
          <a:xfrm>
            <a:off x="333375" y="2895600"/>
            <a:ext cx="8477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5" descr="C:\Users\abongco1\AppData\Local\Microsoft\Windows\Temporary Internet Files\Content.IE5\L6N7TMMF\MP91021641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03" y="4053762"/>
            <a:ext cx="1717497" cy="12802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375" y="1371600"/>
            <a:ext cx="8477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371600" y="2057400"/>
            <a:ext cx="5791200" cy="523220"/>
          </a:xfrm>
          <a:prstGeom prst="rect">
            <a:avLst/>
          </a:prstGeom>
          <a:noFill/>
        </p:spPr>
        <p:txBody>
          <a:bodyPr wrap="square" rtlCol="0">
            <a:spAutoFit/>
          </a:bodyPr>
          <a:lstStyle/>
          <a:p>
            <a:r>
              <a:rPr lang="en-US" sz="1400" dirty="0" smtClean="0">
                <a:solidFill>
                  <a:srgbClr val="0000FF"/>
                </a:solidFill>
              </a:rPr>
              <a:t>Comparing raw data to EQA form, a clerical error was detected. The result on the raw data form was 9.17  but transcribed as 8.17</a:t>
            </a:r>
            <a:endParaRPr lang="en-US" sz="1400" dirty="0">
              <a:solidFill>
                <a:srgbClr val="0000FF"/>
              </a:solidFill>
            </a:endParaRPr>
          </a:p>
        </p:txBody>
      </p:sp>
    </p:spTree>
    <p:extLst>
      <p:ext uri="{BB962C8B-B14F-4D97-AF65-F5344CB8AC3E}">
        <p14:creationId xmlns:p14="http://schemas.microsoft.com/office/powerpoint/2010/main" val="4928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
        <p:nvSpPr>
          <p:cNvPr id="5" name="Title 4"/>
          <p:cNvSpPr>
            <a:spLocks noGrp="1"/>
          </p:cNvSpPr>
          <p:nvPr>
            <p:ph type="title"/>
          </p:nvPr>
        </p:nvSpPr>
        <p:spPr>
          <a:xfrm>
            <a:off x="573531" y="3399800"/>
            <a:ext cx="7996938" cy="1477000"/>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en-US" sz="2800" b="1" dirty="0" smtClean="0">
                <a:solidFill>
                  <a:srgbClr val="0000FF"/>
                </a:solidFill>
                <a:latin typeface="+mn-lt"/>
              </a:rPr>
              <a:t>Result Entry     </a:t>
            </a:r>
          </a:p>
          <a:p>
            <a:pPr lvl="0">
              <a:spcBef>
                <a:spcPct val="20000"/>
              </a:spcBef>
              <a:buClr>
                <a:srgbClr val="0BD0D9"/>
              </a:buClr>
              <a:buSzPct val="95000"/>
            </a:pPr>
            <a:r>
              <a:rPr lang="en-US" sz="2800" dirty="0">
                <a:solidFill>
                  <a:prstClr val="black"/>
                </a:solidFill>
                <a:latin typeface="+mn-lt"/>
              </a:rPr>
              <a:t> </a:t>
            </a:r>
            <a:r>
              <a:rPr lang="en-US" sz="2800" dirty="0" smtClean="0">
                <a:solidFill>
                  <a:prstClr val="black"/>
                </a:solidFill>
                <a:latin typeface="+mn-lt"/>
              </a:rPr>
              <a:t>      </a:t>
            </a:r>
            <a:br>
              <a:rPr lang="en-US" sz="2800" dirty="0" smtClean="0">
                <a:solidFill>
                  <a:prstClr val="black"/>
                </a:solidFill>
                <a:latin typeface="+mn-lt"/>
              </a:rPr>
            </a:br>
            <a:r>
              <a:rPr lang="en-US" sz="2800" dirty="0">
                <a:solidFill>
                  <a:prstClr val="black"/>
                </a:solidFill>
                <a:latin typeface="+mn-lt"/>
              </a:rPr>
              <a:t> </a:t>
            </a:r>
            <a:r>
              <a:rPr lang="en-US" sz="2800" dirty="0" smtClean="0">
                <a:solidFill>
                  <a:prstClr val="black"/>
                </a:solidFill>
                <a:latin typeface="+mn-lt"/>
              </a:rPr>
              <a:t>      </a:t>
            </a:r>
            <a:endParaRPr lang="en-US" sz="2800" dirty="0">
              <a:solidFill>
                <a:prstClr val="black"/>
              </a:solidFill>
              <a:latin typeface="+mn-lt"/>
            </a:endParaRPr>
          </a:p>
        </p:txBody>
      </p:sp>
      <p:sp>
        <p:nvSpPr>
          <p:cNvPr id="3" name="TextBox 2"/>
          <p:cNvSpPr txBox="1"/>
          <p:nvPr/>
        </p:nvSpPr>
        <p:spPr>
          <a:xfrm>
            <a:off x="1706380" y="4415135"/>
            <a:ext cx="4601980" cy="461665"/>
          </a:xfrm>
          <a:prstGeom prst="rect">
            <a:avLst/>
          </a:prstGeom>
          <a:noFill/>
        </p:spPr>
        <p:txBody>
          <a:bodyPr wrap="square" rtlCol="0">
            <a:spAutoFit/>
          </a:bodyPr>
          <a:lstStyle/>
          <a:p>
            <a:r>
              <a:rPr lang="en-US" sz="2400" dirty="0" smtClean="0">
                <a:solidFill>
                  <a:prstClr val="black"/>
                </a:solidFill>
              </a:rPr>
              <a:t>-  via </a:t>
            </a:r>
            <a:r>
              <a:rPr lang="en-US" sz="2400" dirty="0">
                <a:solidFill>
                  <a:prstClr val="black"/>
                </a:solidFill>
              </a:rPr>
              <a:t>electronic or on-line  </a:t>
            </a:r>
            <a:r>
              <a:rPr lang="en-US" sz="2400" dirty="0" smtClean="0">
                <a:solidFill>
                  <a:prstClr val="black"/>
                </a:solidFill>
              </a:rPr>
              <a:t>entry</a:t>
            </a:r>
            <a:endParaRPr lang="en-US" sz="2400" dirty="0"/>
          </a:p>
        </p:txBody>
      </p:sp>
      <p:sp>
        <p:nvSpPr>
          <p:cNvPr id="6" name="TextBox 5"/>
          <p:cNvSpPr txBox="1"/>
          <p:nvPr/>
        </p:nvSpPr>
        <p:spPr>
          <a:xfrm>
            <a:off x="1706380" y="5177135"/>
            <a:ext cx="2971800" cy="461665"/>
          </a:xfrm>
          <a:prstGeom prst="rect">
            <a:avLst/>
          </a:prstGeom>
          <a:noFill/>
        </p:spPr>
        <p:txBody>
          <a:bodyPr wrap="square" rtlCol="0">
            <a:spAutoFit/>
          </a:bodyPr>
          <a:lstStyle/>
          <a:p>
            <a:r>
              <a:rPr lang="en-US" dirty="0" smtClean="0">
                <a:solidFill>
                  <a:prstClr val="black"/>
                </a:solidFill>
              </a:rPr>
              <a:t>-   </a:t>
            </a:r>
            <a:r>
              <a:rPr lang="en-US" sz="2400" dirty="0">
                <a:solidFill>
                  <a:prstClr val="black"/>
                </a:solidFill>
              </a:rPr>
              <a:t>f</a:t>
            </a:r>
            <a:r>
              <a:rPr lang="en-US" sz="2400" dirty="0" smtClean="0">
                <a:solidFill>
                  <a:prstClr val="black"/>
                </a:solidFill>
              </a:rPr>
              <a:t>axed </a:t>
            </a:r>
            <a:r>
              <a:rPr lang="en-US" sz="2400" dirty="0">
                <a:solidFill>
                  <a:prstClr val="black"/>
                </a:solidFill>
              </a:rPr>
              <a:t>method </a:t>
            </a:r>
            <a:endParaRPr lang="en-US" sz="2400" dirty="0"/>
          </a:p>
        </p:txBody>
      </p:sp>
      <p:pic>
        <p:nvPicPr>
          <p:cNvPr id="10" name="Picture 2" descr="C:\Users\abongco1\AppData\Local\Microsoft\Windows\Temporary Internet Files\Content.IE5\MHBGI0RO\MP9003905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266948"/>
            <a:ext cx="1295400" cy="924052"/>
          </a:xfrm>
          <a:prstGeom prst="rect">
            <a:avLst/>
          </a:prstGeom>
          <a:noFill/>
          <a:effectLst>
            <a:outerShdw blurRad="215900" dist="127000" dir="5100000" sx="105000" sy="105000" algn="t" rotWithShape="0">
              <a:prstClr val="black">
                <a:alpha val="53000"/>
              </a:prstClr>
            </a:outerShdw>
          </a:effectLst>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50" y="1295400"/>
            <a:ext cx="8553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 y="1752600"/>
            <a:ext cx="8572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0" y="2524780"/>
            <a:ext cx="5943600" cy="523220"/>
          </a:xfrm>
          <a:prstGeom prst="rect">
            <a:avLst/>
          </a:prstGeom>
          <a:noFill/>
        </p:spPr>
        <p:txBody>
          <a:bodyPr wrap="square" rtlCol="0">
            <a:spAutoFit/>
          </a:bodyPr>
          <a:lstStyle/>
          <a:p>
            <a:r>
              <a:rPr lang="en-US" sz="1400" dirty="0" smtClean="0">
                <a:solidFill>
                  <a:srgbClr val="0000FF"/>
                </a:solidFill>
              </a:rPr>
              <a:t>Results were originally faxed but submitted results did not reflect what</a:t>
            </a:r>
          </a:p>
          <a:p>
            <a:r>
              <a:rPr lang="en-US" sz="1400" dirty="0" smtClean="0">
                <a:solidFill>
                  <a:srgbClr val="0000FF"/>
                </a:solidFill>
              </a:rPr>
              <a:t> was on the final result form as entered by the provider.</a:t>
            </a:r>
            <a:endParaRPr lang="en-US" sz="1400" dirty="0">
              <a:solidFill>
                <a:srgbClr val="0000FF"/>
              </a:solidFill>
            </a:endParaRPr>
          </a:p>
        </p:txBody>
      </p:sp>
    </p:spTree>
    <p:extLst>
      <p:ext uri="{BB962C8B-B14F-4D97-AF65-F5344CB8AC3E}">
        <p14:creationId xmlns:p14="http://schemas.microsoft.com/office/powerpoint/2010/main" val="7112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dirty="0"/>
          </a:p>
        </p:txBody>
      </p:sp>
      <p:sp>
        <p:nvSpPr>
          <p:cNvPr id="3" name="Rectangle 2"/>
          <p:cNvSpPr/>
          <p:nvPr/>
        </p:nvSpPr>
        <p:spPr>
          <a:xfrm>
            <a:off x="697624" y="3674340"/>
            <a:ext cx="4483976" cy="369332"/>
          </a:xfrm>
          <a:prstGeom prst="rect">
            <a:avLst/>
          </a:prstGeom>
        </p:spPr>
        <p:txBody>
          <a:bodyPr wrap="square">
            <a:spAutoFit/>
          </a:bodyPr>
          <a:lstStyle/>
          <a:p>
            <a:pPr lvl="0">
              <a:spcBef>
                <a:spcPct val="20000"/>
              </a:spcBef>
              <a:buClr>
                <a:srgbClr val="0BD0D9"/>
              </a:buClr>
              <a:buSzPct val="95000"/>
            </a:pPr>
            <a:endParaRPr lang="en-US" dirty="0">
              <a:solidFill>
                <a:prstClr val="black"/>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958644"/>
            <a:ext cx="8077199" cy="1689556"/>
          </a:xfrm>
          <a:prstGeom prst="rect">
            <a:avLst/>
          </a:prstGeom>
          <a:noFill/>
          <a:ln>
            <a:solidFill>
              <a:schemeClr val="tx1"/>
            </a:solidFill>
          </a:ln>
        </p:spPr>
      </p:pic>
      <p:graphicFrame>
        <p:nvGraphicFramePr>
          <p:cNvPr id="4" name="Table 3"/>
          <p:cNvGraphicFramePr>
            <a:graphicFrameLocks noGrp="1"/>
          </p:cNvGraphicFramePr>
          <p:nvPr>
            <p:extLst>
              <p:ext uri="{D42A27DB-BD31-4B8C-83A1-F6EECF244321}">
                <p14:modId xmlns:p14="http://schemas.microsoft.com/office/powerpoint/2010/main" val="1828632384"/>
              </p:ext>
            </p:extLst>
          </p:nvPr>
        </p:nvGraphicFramePr>
        <p:xfrm>
          <a:off x="457201" y="4724400"/>
          <a:ext cx="8077199" cy="1752599"/>
        </p:xfrm>
        <a:graphic>
          <a:graphicData uri="http://schemas.openxmlformats.org/drawingml/2006/table">
            <a:tbl>
              <a:tblPr firstRow="1" firstCol="1" bandRow="1">
                <a:effectLst>
                  <a:outerShdw blurRad="50800" dist="38100" dir="10800000" algn="r" rotWithShape="0">
                    <a:prstClr val="black">
                      <a:alpha val="40000"/>
                    </a:prstClr>
                  </a:outerShdw>
                  <a:reflection blurRad="101600" stA="45000" endPos="65000" dist="50800" dir="5400000" sy="-100000" algn="bl" rotWithShape="0"/>
                </a:effectLst>
              </a:tblPr>
              <a:tblGrid>
                <a:gridCol w="1458382"/>
                <a:gridCol w="1128434"/>
                <a:gridCol w="1451783"/>
                <a:gridCol w="1847729"/>
                <a:gridCol w="2190871"/>
              </a:tblGrid>
              <a:tr h="369455">
                <a:tc>
                  <a:txBody>
                    <a:bodyPr/>
                    <a:lstStyle/>
                    <a:p>
                      <a:pPr marL="0" marR="0">
                        <a:spcBef>
                          <a:spcPts val="0"/>
                        </a:spcBef>
                        <a:spcAft>
                          <a:spcPts val="0"/>
                        </a:spcAft>
                      </a:pPr>
                      <a:r>
                        <a:rPr lang="en-US" sz="1000" b="1" dirty="0">
                          <a:solidFill>
                            <a:srgbClr val="262626"/>
                          </a:solidFill>
                          <a:effectLst/>
                          <a:latin typeface="Arial"/>
                          <a:ea typeface="Calibri"/>
                          <a:cs typeface="Times New Roman"/>
                        </a:rPr>
                        <a:t>Specimen Number</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Analyte</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Reported Result</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Repeated Result</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000" b="1" dirty="0">
                          <a:solidFill>
                            <a:srgbClr val="262626"/>
                          </a:solidFill>
                          <a:effectLst/>
                          <a:latin typeface="Arial"/>
                          <a:ea typeface="Calibri"/>
                          <a:cs typeface="Times New Roman"/>
                        </a:rPr>
                        <a:t>Intended Result/Peer Group</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327121">
                <a:tc>
                  <a:txBody>
                    <a:bodyPr/>
                    <a:lstStyle/>
                    <a:p>
                      <a:pPr marL="0" marR="0">
                        <a:spcBef>
                          <a:spcPts val="0"/>
                        </a:spcBef>
                        <a:spcAft>
                          <a:spcPts val="0"/>
                        </a:spcAft>
                      </a:pPr>
                      <a:r>
                        <a:rPr lang="en-US" sz="1000" dirty="0">
                          <a:solidFill>
                            <a:srgbClr val="262626"/>
                          </a:solidFill>
                          <a:effectLst/>
                          <a:latin typeface="Arial"/>
                          <a:ea typeface="Calibri"/>
                          <a:cs typeface="Times New Roman"/>
                        </a:rPr>
                        <a:t>CHM-11</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Total Bilirubin</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0.3</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Did not need to repeat</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0.1-0.8</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589">
                <a:tc>
                  <a:txBody>
                    <a:bodyPr/>
                    <a:lstStyle/>
                    <a:p>
                      <a:pPr marL="0" marR="0">
                        <a:spcBef>
                          <a:spcPts val="0"/>
                        </a:spcBef>
                        <a:spcAft>
                          <a:spcPts val="0"/>
                        </a:spcAft>
                      </a:pPr>
                      <a:r>
                        <a:rPr lang="en-US" sz="1000" dirty="0">
                          <a:solidFill>
                            <a:srgbClr val="262626"/>
                          </a:solidFill>
                          <a:effectLst/>
                          <a:latin typeface="Arial"/>
                          <a:ea typeface="Calibri"/>
                          <a:cs typeface="Times New Roman"/>
                        </a:rPr>
                        <a:t>CHM-12</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chemeClr val="tx1"/>
                          </a:solidFill>
                          <a:effectLst/>
                          <a:latin typeface="Arial"/>
                          <a:ea typeface="Calibri"/>
                          <a:cs typeface="Times New Roman"/>
                        </a:rPr>
                        <a:t>3.2</a:t>
                      </a:r>
                      <a:endParaRPr lang="en-US" sz="1000" dirty="0">
                        <a:solidFill>
                          <a:schemeClr val="tx1"/>
                        </a:solidFill>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3.0-5.2</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4">
                <a:tc>
                  <a:txBody>
                    <a:bodyPr/>
                    <a:lstStyle/>
                    <a:p>
                      <a:pPr marL="0" marR="0">
                        <a:spcBef>
                          <a:spcPts val="0"/>
                        </a:spcBef>
                        <a:spcAft>
                          <a:spcPts val="0"/>
                        </a:spcAft>
                      </a:pPr>
                      <a:r>
                        <a:rPr lang="en-US" sz="1000" dirty="0">
                          <a:solidFill>
                            <a:srgbClr val="262626"/>
                          </a:solidFill>
                          <a:effectLst/>
                          <a:latin typeface="Arial"/>
                          <a:ea typeface="Calibri"/>
                          <a:cs typeface="Times New Roman"/>
                        </a:rPr>
                        <a:t>CHM-13</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chemeClr val="tx1"/>
                          </a:solidFill>
                          <a:effectLst/>
                          <a:latin typeface="Arial"/>
                          <a:ea typeface="Calibri"/>
                          <a:cs typeface="Times New Roman"/>
                        </a:rPr>
                        <a:t>4.5</a:t>
                      </a:r>
                      <a:endParaRPr lang="en-US" sz="1000" dirty="0">
                        <a:solidFill>
                          <a:schemeClr val="tx1"/>
                        </a:solidFill>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4.0-8.0</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5">
                <a:tc>
                  <a:txBody>
                    <a:bodyPr/>
                    <a:lstStyle/>
                    <a:p>
                      <a:pPr marL="0" marR="0">
                        <a:spcBef>
                          <a:spcPts val="0"/>
                        </a:spcBef>
                        <a:spcAft>
                          <a:spcPts val="0"/>
                        </a:spcAft>
                      </a:pPr>
                      <a:r>
                        <a:rPr lang="en-US" sz="1000" dirty="0">
                          <a:solidFill>
                            <a:srgbClr val="262626"/>
                          </a:solidFill>
                          <a:effectLst/>
                          <a:latin typeface="Arial"/>
                          <a:ea typeface="Calibri"/>
                          <a:cs typeface="Times New Roman"/>
                        </a:rPr>
                        <a:t>CHM-14</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chemeClr val="tx1"/>
                          </a:solidFill>
                          <a:effectLst/>
                          <a:latin typeface="Arial"/>
                          <a:ea typeface="Calibri"/>
                          <a:cs typeface="Times New Roman"/>
                        </a:rPr>
                        <a:t>2.4</a:t>
                      </a:r>
                      <a:endParaRPr lang="en-US" sz="1000" dirty="0">
                        <a:solidFill>
                          <a:schemeClr val="tx1"/>
                        </a:solidFill>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2.0-3.6</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65">
                <a:tc>
                  <a:txBody>
                    <a:bodyPr/>
                    <a:lstStyle/>
                    <a:p>
                      <a:pPr marL="0" marR="0">
                        <a:spcBef>
                          <a:spcPts val="0"/>
                        </a:spcBef>
                        <a:spcAft>
                          <a:spcPts val="0"/>
                        </a:spcAft>
                      </a:pPr>
                      <a:r>
                        <a:rPr lang="en-US" sz="1000" dirty="0">
                          <a:solidFill>
                            <a:srgbClr val="262626"/>
                          </a:solidFill>
                          <a:effectLst/>
                          <a:latin typeface="Arial"/>
                          <a:ea typeface="Calibri"/>
                          <a:cs typeface="Times New Roman"/>
                        </a:rPr>
                        <a:t>CHM-15</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smtClean="0">
                          <a:solidFill>
                            <a:srgbClr val="262626"/>
                          </a:solidFill>
                          <a:effectLst/>
                          <a:latin typeface="Arial"/>
                          <a:ea typeface="Calibri"/>
                          <a:cs typeface="Times New Roman"/>
                        </a:rPr>
                        <a:t>0.8</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 </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262626"/>
                          </a:solidFill>
                          <a:effectLst/>
                          <a:latin typeface="Arial"/>
                          <a:ea typeface="Calibri"/>
                          <a:cs typeface="Times New Roman"/>
                        </a:rPr>
                        <a:t>0.5-1.5</a:t>
                      </a:r>
                      <a:endParaRPr lang="en-US" sz="1000" dirty="0">
                        <a:effectLst/>
                        <a:latin typeface="Century Gothic"/>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437" y="952500"/>
            <a:ext cx="83613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436" y="1447800"/>
            <a:ext cx="83613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5437" y="2080736"/>
            <a:ext cx="6532564" cy="738664"/>
          </a:xfrm>
          <a:prstGeom prst="rect">
            <a:avLst/>
          </a:prstGeom>
          <a:noFill/>
        </p:spPr>
        <p:txBody>
          <a:bodyPr wrap="square" rtlCol="0">
            <a:spAutoFit/>
          </a:bodyPr>
          <a:lstStyle/>
          <a:p>
            <a:r>
              <a:rPr lang="en-US" sz="1400" dirty="0" smtClean="0">
                <a:solidFill>
                  <a:srgbClr val="0000FF"/>
                </a:solidFill>
              </a:rPr>
              <a:t>The old reagent was</a:t>
            </a:r>
            <a:r>
              <a:rPr lang="en-US" sz="1400" dirty="0" smtClean="0"/>
              <a:t> </a:t>
            </a:r>
            <a:r>
              <a:rPr lang="en-US" sz="1400" dirty="0" smtClean="0">
                <a:solidFill>
                  <a:srgbClr val="0000FF"/>
                </a:solidFill>
              </a:rPr>
              <a:t>entered </a:t>
            </a:r>
            <a:r>
              <a:rPr lang="en-US" sz="1400" dirty="0" smtClean="0"/>
              <a:t> </a:t>
            </a:r>
            <a:r>
              <a:rPr lang="en-US" sz="1400" dirty="0" smtClean="0">
                <a:solidFill>
                  <a:srgbClr val="0000FF"/>
                </a:solidFill>
              </a:rPr>
              <a:t>into the survey instead of the new one. The new one is Vanadate Oxidation by Bayer. Result evaluated against the proper peer group. All results acceptable, see table below.</a:t>
            </a:r>
            <a:endParaRPr lang="en-US" sz="1400" dirty="0">
              <a:solidFill>
                <a:srgbClr val="0000FF"/>
              </a:solidFill>
            </a:endParaRPr>
          </a:p>
        </p:txBody>
      </p:sp>
      <p:sp>
        <p:nvSpPr>
          <p:cNvPr id="9" name="TextBox 8"/>
          <p:cNvSpPr txBox="1"/>
          <p:nvPr/>
        </p:nvSpPr>
        <p:spPr>
          <a:xfrm>
            <a:off x="1219200" y="1825823"/>
            <a:ext cx="5765800" cy="307777"/>
          </a:xfrm>
          <a:prstGeom prst="rect">
            <a:avLst/>
          </a:prstGeom>
          <a:noFill/>
        </p:spPr>
        <p:txBody>
          <a:bodyPr wrap="square" rtlCol="0">
            <a:spAutoFit/>
          </a:bodyPr>
          <a:lstStyle/>
          <a:p>
            <a:r>
              <a:rPr lang="en-US" sz="1400" dirty="0" smtClean="0">
                <a:solidFill>
                  <a:srgbClr val="0000FF"/>
                </a:solidFill>
              </a:rPr>
              <a:t>We had changed reagent at the time of the survey.</a:t>
            </a:r>
            <a:r>
              <a:rPr lang="en-US" sz="1400" dirty="0">
                <a:solidFill>
                  <a:srgbClr val="0000FF"/>
                </a:solidFill>
              </a:rPr>
              <a:t> </a:t>
            </a:r>
            <a:endParaRPr lang="en-US" sz="1400" dirty="0"/>
          </a:p>
        </p:txBody>
      </p:sp>
    </p:spTree>
    <p:extLst>
      <p:ext uri="{BB962C8B-B14F-4D97-AF65-F5344CB8AC3E}">
        <p14:creationId xmlns:p14="http://schemas.microsoft.com/office/powerpoint/2010/main" val="8714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
        <p:nvSpPr>
          <p:cNvPr id="5" name="TextBox 4"/>
          <p:cNvSpPr txBox="1"/>
          <p:nvPr/>
        </p:nvSpPr>
        <p:spPr>
          <a:xfrm>
            <a:off x="1319134" y="1243971"/>
            <a:ext cx="5791200" cy="369332"/>
          </a:xfrm>
          <a:prstGeom prst="rect">
            <a:avLst/>
          </a:prstGeom>
          <a:noFill/>
        </p:spPr>
        <p:txBody>
          <a:bodyPr wrap="square" rtlCol="0">
            <a:spAutoFit/>
          </a:bodyPr>
          <a:lstStyle/>
          <a:p>
            <a:endParaRPr lang="en-US" dirty="0"/>
          </a:p>
        </p:txBody>
      </p:sp>
      <p:sp>
        <p:nvSpPr>
          <p:cNvPr id="12" name="TextBox 11"/>
          <p:cNvSpPr txBox="1"/>
          <p:nvPr/>
        </p:nvSpPr>
        <p:spPr>
          <a:xfrm>
            <a:off x="1524000" y="2057400"/>
            <a:ext cx="76200" cy="381000"/>
          </a:xfrm>
          <a:prstGeom prst="rect">
            <a:avLst/>
          </a:prstGeom>
          <a:noFill/>
        </p:spPr>
        <p:txBody>
          <a:bodyPr wrap="square" rtlCol="0">
            <a:spAutoFit/>
          </a:bodyPr>
          <a:lstStyle/>
          <a:p>
            <a:endParaRPr lang="en-US" dirty="0"/>
          </a:p>
        </p:txBody>
      </p:sp>
      <p:pic>
        <p:nvPicPr>
          <p:cNvPr id="14"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962399"/>
            <a:ext cx="8458200"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descr="C:\Users\abongco1\AppData\Local\Microsoft\Windows\Temporary Internet Files\Content.IE5\IM6GICE8\MC9004419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6534" y="3271306"/>
            <a:ext cx="838200" cy="721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itle 1"/>
          <p:cNvSpPr txBox="1">
            <a:spLocks noGrp="1"/>
          </p:cNvSpPr>
          <p:nvPr>
            <p:ph type="title"/>
          </p:nvPr>
        </p:nvSpPr>
        <p:spPr>
          <a:xfrm>
            <a:off x="457200" y="1297633"/>
            <a:ext cx="8229600" cy="1140767"/>
          </a:xfrm>
          <a:prstGeom prst="rect">
            <a:avLst/>
          </a:prstGeom>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457200" indent="-457200">
              <a:buClr>
                <a:schemeClr val="accent3"/>
              </a:buClr>
              <a:buSzPct val="108000"/>
              <a:buFont typeface="Arial" pitchFamily="34" charset="0"/>
              <a:buChar char="•"/>
            </a:pPr>
            <a:r>
              <a:rPr lang="en-US" sz="3100" b="1" dirty="0" smtClean="0">
                <a:solidFill>
                  <a:srgbClr val="0000FF"/>
                </a:solidFill>
                <a:latin typeface="Times New Roman" pitchFamily="18" charset="0"/>
                <a:cs typeface="Times New Roman" pitchFamily="18" charset="0"/>
              </a:rPr>
              <a:t>Correct </a:t>
            </a:r>
            <a:r>
              <a:rPr lang="en-US" sz="3100" b="1" dirty="0">
                <a:solidFill>
                  <a:srgbClr val="0000FF"/>
                </a:solidFill>
                <a:latin typeface="Times New Roman" pitchFamily="18" charset="0"/>
                <a:cs typeface="Times New Roman" pitchFamily="18" charset="0"/>
              </a:rPr>
              <a:t>I</a:t>
            </a:r>
            <a:r>
              <a:rPr lang="en-US" sz="3100" b="1" dirty="0" smtClean="0">
                <a:solidFill>
                  <a:srgbClr val="0000FF"/>
                </a:solidFill>
                <a:latin typeface="Times New Roman" pitchFamily="18" charset="0"/>
                <a:cs typeface="Times New Roman" pitchFamily="18" charset="0"/>
              </a:rPr>
              <a:t>nstrument / Method / Reagent</a:t>
            </a:r>
            <a:r>
              <a:rPr lang="en-US" sz="5400" dirty="0" smtClean="0">
                <a:solidFill>
                  <a:prstClr val="black"/>
                </a:solidFill>
                <a:latin typeface="Times New Roman" pitchFamily="18" charset="0"/>
                <a:cs typeface="Times New Roman" pitchFamily="18" charset="0"/>
              </a:rPr>
              <a:t/>
            </a:r>
            <a:br>
              <a:rPr lang="en-US" sz="5400" dirty="0" smtClean="0">
                <a:solidFill>
                  <a:prstClr val="black"/>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17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 presetClass="entr" presetSubtype="0" fill="hold" nodeType="withEffect">
                                  <p:stCondLst>
                                    <p:cond delay="0"/>
                                  </p:stCondLst>
                                  <p:childTnLst>
                                    <p:set>
                                      <p:cBhvr>
                                        <p:cTn id="9" dur="1" fill="hold">
                                          <p:stCondLst>
                                            <p:cond delay="0"/>
                                          </p:stCondLst>
                                        </p:cTn>
                                        <p:tgtEl>
                                          <p:spTgt spid="33795"/>
                                        </p:tgtEl>
                                        <p:attrNameLst>
                                          <p:attrName>style.visibility</p:attrName>
                                        </p:attrNameLst>
                                      </p:cBhvr>
                                      <p:to>
                                        <p:strVal val="visible"/>
                                      </p:to>
                                    </p:set>
                                  </p:childTnLst>
                                </p:cTn>
                              </p:par>
                              <p:par>
                                <p:cTn id="10" presetID="44" presetClass="path" presetSubtype="0" accel="50000" decel="50000" fill="hold" nodeType="withEffect">
                                  <p:stCondLst>
                                    <p:cond delay="0"/>
                                  </p:stCondLst>
                                  <p:childTnLst>
                                    <p:animMotion origin="layout" path="M -0.31423 0.20162 L -0.24861 0.09607 C -0.23576 0.07246 -0.21146 0.04815 -0.18455 0.03102 C -0.15278 0.01065 -0.12552 0.00093 -0.10364 0.00139 L -0.00052 -0.00023 " pathEditMode="relative" rAng="-1541951" ptsTypes="FffFF">
                                      <p:cBhvr>
                                        <p:cTn id="11" dur="2000" spd="-100000" fill="hold"/>
                                        <p:tgtEl>
                                          <p:spTgt spid="33795"/>
                                        </p:tgtEl>
                                        <p:attrNameLst>
                                          <p:attrName>ppt_x</p:attrName>
                                          <p:attrName>ppt_y</p:attrName>
                                        </p:attrNameLst>
                                      </p:cBhvr>
                                      <p:rCtr x="14392" y="-1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 of Presentation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spcAft>
                <a:spcPts val="600"/>
              </a:spcAft>
              <a:buNone/>
            </a:pPr>
            <a:r>
              <a:rPr lang="en-US" sz="3600" b="1" dirty="0" smtClean="0"/>
              <a:t>Provide tools to assist in the development of an investigative process for External Quality Assurance (EQA) failures</a:t>
            </a:r>
            <a:endParaRPr 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descr="C:\Users\mcoulte1\AppData\Local\Microsoft\Windows\Temporary Internet Files\Content.IE5\NPLKU7Z0\MC9002506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876800"/>
            <a:ext cx="1948004" cy="182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28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
        <p:nvSpPr>
          <p:cNvPr id="6" name="TextBox 5"/>
          <p:cNvSpPr txBox="1"/>
          <p:nvPr/>
        </p:nvSpPr>
        <p:spPr>
          <a:xfrm>
            <a:off x="1524000" y="2052935"/>
            <a:ext cx="5791200" cy="461665"/>
          </a:xfrm>
          <a:prstGeom prst="rect">
            <a:avLst/>
          </a:prstGeom>
          <a:noFill/>
        </p:spPr>
        <p:txBody>
          <a:bodyPr wrap="square" rtlCol="0">
            <a:spAutoFit/>
          </a:bodyPr>
          <a:lstStyle/>
          <a:p>
            <a:pPr lvl="0">
              <a:spcBef>
                <a:spcPct val="20000"/>
              </a:spcBef>
              <a:buClr>
                <a:srgbClr val="0BD0D9"/>
              </a:buClr>
              <a:buSzPct val="95000"/>
            </a:pPr>
            <a:r>
              <a:rPr lang="en-US" sz="2400" dirty="0">
                <a:solidFill>
                  <a:prstClr val="black"/>
                </a:solidFill>
              </a:rPr>
              <a:t>- </a:t>
            </a:r>
            <a:r>
              <a:rPr lang="en-US" sz="2400" dirty="0" smtClean="0">
                <a:solidFill>
                  <a:prstClr val="black"/>
                </a:solidFill>
              </a:rPr>
              <a:t>Contact </a:t>
            </a:r>
            <a:r>
              <a:rPr lang="en-US" sz="2400" dirty="0">
                <a:solidFill>
                  <a:prstClr val="black"/>
                </a:solidFill>
              </a:rPr>
              <a:t>manufacturer </a:t>
            </a:r>
            <a:r>
              <a:rPr lang="en-US" sz="2400" dirty="0" smtClean="0">
                <a:solidFill>
                  <a:prstClr val="black"/>
                </a:solidFill>
              </a:rPr>
              <a:t> or </a:t>
            </a:r>
            <a:r>
              <a:rPr lang="en-US" sz="2400" dirty="0">
                <a:solidFill>
                  <a:prstClr val="black"/>
                </a:solidFill>
              </a:rPr>
              <a:t>SMILE rep</a:t>
            </a:r>
            <a:r>
              <a:rPr lang="en-US" sz="2400" dirty="0" smtClean="0">
                <a:solidFill>
                  <a:prstClr val="black"/>
                </a:solidFill>
              </a:rPr>
              <a:t>. </a:t>
            </a:r>
            <a:endParaRPr lang="en-US" sz="2400" dirty="0">
              <a:solidFill>
                <a:prstClr val="black"/>
              </a:solidFill>
            </a:endParaRPr>
          </a:p>
        </p:txBody>
      </p:sp>
      <p:sp>
        <p:nvSpPr>
          <p:cNvPr id="7" name="TextBox 6"/>
          <p:cNvSpPr txBox="1"/>
          <p:nvPr/>
        </p:nvSpPr>
        <p:spPr>
          <a:xfrm>
            <a:off x="1547734" y="4186535"/>
            <a:ext cx="5615066" cy="461665"/>
          </a:xfrm>
          <a:prstGeom prst="rect">
            <a:avLst/>
          </a:prstGeom>
          <a:noFill/>
        </p:spPr>
        <p:txBody>
          <a:bodyPr wrap="square" rtlCol="0">
            <a:spAutoFit/>
          </a:bodyPr>
          <a:lstStyle/>
          <a:p>
            <a:pPr lvl="0">
              <a:spcBef>
                <a:spcPct val="20000"/>
              </a:spcBef>
              <a:buClr>
                <a:srgbClr val="0BD0D9"/>
              </a:buClr>
              <a:buSzPct val="95000"/>
            </a:pPr>
            <a:r>
              <a:rPr lang="en-US" sz="2400" dirty="0">
                <a:solidFill>
                  <a:prstClr val="black"/>
                </a:solidFill>
              </a:rPr>
              <a:t>- </a:t>
            </a:r>
            <a:r>
              <a:rPr lang="en-US" sz="2400" dirty="0" smtClean="0">
                <a:solidFill>
                  <a:prstClr val="black"/>
                </a:solidFill>
              </a:rPr>
              <a:t>Right </a:t>
            </a:r>
            <a:r>
              <a:rPr lang="en-US" sz="2400" dirty="0">
                <a:solidFill>
                  <a:prstClr val="black"/>
                </a:solidFill>
              </a:rPr>
              <a:t>“peer group” for grading purposes</a:t>
            </a:r>
          </a:p>
        </p:txBody>
      </p:sp>
      <p:pic>
        <p:nvPicPr>
          <p:cNvPr id="8" name="Picture 4" descr="C:\Users\abongco1\AppData\Local\Microsoft\Windows\Temporary Internet Files\Content.IE5\IM6GICE8\MC9004421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146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bongco1\AppData\Local\Microsoft\Windows\Temporary Internet Files\Content.IE5\MHBGI0RO\MP9003995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6958" y="4713710"/>
            <a:ext cx="1639842" cy="161089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2590800"/>
            <a:ext cx="1589397" cy="139204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noGrp="1"/>
          </p:cNvSpPr>
          <p:nvPr>
            <p:ph type="title"/>
          </p:nvPr>
        </p:nvSpPr>
        <p:spPr>
          <a:xfrm>
            <a:off x="457200" y="704088"/>
            <a:ext cx="8229600" cy="667512"/>
          </a:xfrm>
          <a:prstGeom prst="rect">
            <a:avLst/>
          </a:prstGeom>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dirty="0" smtClean="0"/>
              <a:t>Communication</a:t>
            </a:r>
            <a:endParaRPr lang="en-US" dirty="0"/>
          </a:p>
        </p:txBody>
      </p:sp>
    </p:spTree>
    <p:extLst>
      <p:ext uri="{BB962C8B-B14F-4D97-AF65-F5344CB8AC3E}">
        <p14:creationId xmlns:p14="http://schemas.microsoft.com/office/powerpoint/2010/main" val="30219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12290"/>
                                        </p:tgtEl>
                                        <p:attrNameLst>
                                          <p:attrName>style.visibility</p:attrName>
                                        </p:attrNameLst>
                                      </p:cBhvr>
                                      <p:to>
                                        <p:strVal val="visible"/>
                                      </p:to>
                                    </p:set>
                                    <p:anim calcmode="lin" valueType="num">
                                      <p:cBhvr>
                                        <p:cTn id="19" dur="500" fill="hold"/>
                                        <p:tgtEl>
                                          <p:spTgt spid="12290"/>
                                        </p:tgtEl>
                                        <p:attrNameLst>
                                          <p:attrName>ppt_w</p:attrName>
                                        </p:attrNameLst>
                                      </p:cBhvr>
                                      <p:tavLst>
                                        <p:tav tm="0">
                                          <p:val>
                                            <p:fltVal val="0"/>
                                          </p:val>
                                        </p:tav>
                                        <p:tav tm="100000">
                                          <p:val>
                                            <p:strVal val="#ppt_w"/>
                                          </p:val>
                                        </p:tav>
                                      </p:tavLst>
                                    </p:anim>
                                    <p:anim calcmode="lin" valueType="num">
                                      <p:cBhvr>
                                        <p:cTn id="20" dur="500" fill="hold"/>
                                        <p:tgtEl>
                                          <p:spTgt spid="12290"/>
                                        </p:tgtEl>
                                        <p:attrNameLst>
                                          <p:attrName>ppt_h</p:attrName>
                                        </p:attrNameLst>
                                      </p:cBhvr>
                                      <p:tavLst>
                                        <p:tav tm="0">
                                          <p:val>
                                            <p:fltVal val="0"/>
                                          </p:val>
                                        </p:tav>
                                        <p:tav tm="100000">
                                          <p:val>
                                            <p:strVal val="#ppt_h"/>
                                          </p:val>
                                        </p:tav>
                                      </p:tavLst>
                                    </p:anim>
                                    <p:animEffect transition="in" filter="fade">
                                      <p:cBhvr>
                                        <p:cTn id="21" dur="500"/>
                                        <p:tgtEl>
                                          <p:spTgt spid="1229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0" y="6324600"/>
            <a:ext cx="762000" cy="365125"/>
          </a:xfrm>
        </p:spPr>
        <p:txBody>
          <a:bodyPr/>
          <a:lstStyle/>
          <a:p>
            <a:fld id="{B6F15528-21DE-4FAA-801E-634DDDAF4B2B}" type="slidenum">
              <a:rPr lang="en-US" smtClean="0"/>
              <a:pPr/>
              <a:t>51</a:t>
            </a:fld>
            <a:endParaRPr lang="en-US" dirty="0"/>
          </a:p>
        </p:txBody>
      </p:sp>
      <p:sp>
        <p:nvSpPr>
          <p:cNvPr id="4" name="TextBox 3"/>
          <p:cNvSpPr txBox="1"/>
          <p:nvPr/>
        </p:nvSpPr>
        <p:spPr>
          <a:xfrm>
            <a:off x="914400" y="1443335"/>
            <a:ext cx="5791200" cy="461665"/>
          </a:xfrm>
          <a:prstGeom prst="rect">
            <a:avLst/>
          </a:prstGeom>
          <a:noFill/>
        </p:spPr>
        <p:txBody>
          <a:bodyPr wrap="square" rtlCol="0">
            <a:spAutoFit/>
          </a:bodyPr>
          <a:lstStyle/>
          <a:p>
            <a:r>
              <a:rPr lang="en-US" dirty="0" smtClean="0">
                <a:solidFill>
                  <a:prstClr val="black"/>
                </a:solidFill>
              </a:rPr>
              <a:t>          </a:t>
            </a:r>
            <a:r>
              <a:rPr lang="en-US" sz="2400" dirty="0">
                <a:solidFill>
                  <a:prstClr val="black"/>
                </a:solidFill>
              </a:rPr>
              <a:t>- </a:t>
            </a:r>
            <a:r>
              <a:rPr lang="en-US" sz="2400" dirty="0" smtClean="0">
                <a:solidFill>
                  <a:prstClr val="black"/>
                </a:solidFill>
              </a:rPr>
              <a:t>Percent  vs</a:t>
            </a:r>
            <a:r>
              <a:rPr lang="en-US" sz="2400" dirty="0">
                <a:solidFill>
                  <a:prstClr val="black"/>
                </a:solidFill>
              </a:rPr>
              <a:t>. </a:t>
            </a:r>
            <a:r>
              <a:rPr lang="en-US" sz="2400" dirty="0" smtClean="0">
                <a:solidFill>
                  <a:prstClr val="black"/>
                </a:solidFill>
              </a:rPr>
              <a:t> Fraction </a:t>
            </a:r>
            <a:r>
              <a:rPr lang="en-US" sz="2400" dirty="0">
                <a:solidFill>
                  <a:prstClr val="black"/>
                </a:solidFill>
              </a:rPr>
              <a:t>( Hct, </a:t>
            </a:r>
            <a:r>
              <a:rPr lang="en-US" sz="2400" dirty="0" smtClean="0">
                <a:solidFill>
                  <a:prstClr val="black"/>
                </a:solidFill>
              </a:rPr>
              <a:t>Diff</a:t>
            </a:r>
            <a:r>
              <a:rPr lang="en-US" sz="2400" dirty="0">
                <a:solidFill>
                  <a:prstClr val="black"/>
                </a:solidFill>
              </a:rPr>
              <a:t>. )</a:t>
            </a:r>
            <a:endParaRPr lang="en-US" sz="2400" dirty="0"/>
          </a:p>
        </p:txBody>
      </p:sp>
      <p:pic>
        <p:nvPicPr>
          <p:cNvPr id="115714" name="Picture 2" descr="C:\Documents and Settings\WFERRER1\Local Settings\Temporary Internet Files\Content.IE5\KT7R80WP\MC900282188[1].wmf"/>
          <p:cNvPicPr>
            <a:picLocks noChangeAspect="1" noChangeArrowheads="1"/>
          </p:cNvPicPr>
          <p:nvPr/>
        </p:nvPicPr>
        <p:blipFill>
          <a:blip r:embed="rId3" cstate="print"/>
          <a:srcRect/>
          <a:stretch>
            <a:fillRect/>
          </a:stretch>
        </p:blipFill>
        <p:spPr bwMode="auto">
          <a:xfrm>
            <a:off x="838200" y="1189025"/>
            <a:ext cx="844906" cy="944575"/>
          </a:xfrm>
          <a:prstGeom prst="rect">
            <a:avLst/>
          </a:prstGeom>
          <a:noFill/>
        </p:spPr>
      </p:pic>
      <p:pic>
        <p:nvPicPr>
          <p:cNvPr id="115716" name="Picture 4" descr="C:\Documents and Settings\WFERRER1\Local Settings\Temporary Internet Files\Content.IE5\9B658HZI\MP900387689[1].jpg"/>
          <p:cNvPicPr>
            <a:picLocks noChangeAspect="1" noChangeArrowheads="1"/>
          </p:cNvPicPr>
          <p:nvPr/>
        </p:nvPicPr>
        <p:blipFill>
          <a:blip r:embed="rId4" cstate="print"/>
          <a:srcRect/>
          <a:stretch>
            <a:fillRect/>
          </a:stretch>
        </p:blipFill>
        <p:spPr bwMode="auto">
          <a:xfrm>
            <a:off x="6259669" y="1274572"/>
            <a:ext cx="990600" cy="706628"/>
          </a:xfrm>
          <a:prstGeom prst="rect">
            <a:avLst/>
          </a:prstGeom>
          <a:noFill/>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4014" y="3781425"/>
            <a:ext cx="2971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72438" y="4114190"/>
            <a:ext cx="4483976" cy="1735860"/>
          </a:xfrm>
          <a:prstGeom prst="rect">
            <a:avLst/>
          </a:prstGeom>
        </p:spPr>
        <p:txBody>
          <a:bodyPr wrap="square">
            <a:spAutoFit/>
          </a:bodyPr>
          <a:lstStyle/>
          <a:p>
            <a:pPr lvl="0">
              <a:spcBef>
                <a:spcPct val="20000"/>
              </a:spcBef>
              <a:buClr>
                <a:srgbClr val="0BD0D9"/>
              </a:buClr>
              <a:buSzPct val="95000"/>
            </a:pPr>
            <a:endParaRPr lang="en-US" dirty="0">
              <a:solidFill>
                <a:prstClr val="black"/>
              </a:solidFill>
            </a:endParaRPr>
          </a:p>
          <a:p>
            <a:pPr marL="274320" lvl="0" indent="-274320">
              <a:spcBef>
                <a:spcPct val="20000"/>
              </a:spcBef>
              <a:buClr>
                <a:srgbClr val="0BD0D9"/>
              </a:buClr>
              <a:buSzPct val="95000"/>
              <a:buFont typeface="Wingdings 2"/>
              <a:buChar char=""/>
            </a:pPr>
            <a:r>
              <a:rPr lang="en-US" sz="2800" b="1" dirty="0" smtClean="0">
                <a:solidFill>
                  <a:srgbClr val="0000FF"/>
                </a:solidFill>
              </a:rPr>
              <a:t>Unit/s of Reporting </a:t>
            </a:r>
            <a:endParaRPr lang="en-US" b="1" dirty="0" smtClean="0">
              <a:solidFill>
                <a:srgbClr val="0000FF"/>
              </a:solidFill>
            </a:endParaRPr>
          </a:p>
          <a:p>
            <a:pPr lvl="0">
              <a:spcBef>
                <a:spcPct val="20000"/>
              </a:spcBef>
              <a:buClr>
                <a:srgbClr val="0BD0D9"/>
              </a:buClr>
              <a:buSzPct val="95000"/>
            </a:pPr>
            <a:r>
              <a:rPr lang="en-US" dirty="0" smtClean="0">
                <a:solidFill>
                  <a:prstClr val="black"/>
                </a:solidFill>
              </a:rPr>
              <a:t>      </a:t>
            </a:r>
            <a:r>
              <a:rPr lang="en-US" sz="2800" dirty="0" smtClean="0">
                <a:solidFill>
                  <a:prstClr val="black"/>
                </a:solidFill>
              </a:rPr>
              <a:t>-Survey specified         </a:t>
            </a:r>
            <a:endParaRPr lang="en-US" sz="2800" dirty="0">
              <a:solidFill>
                <a:prstClr val="black"/>
              </a:solidFill>
            </a:endParaRPr>
          </a:p>
          <a:p>
            <a:pPr lvl="0">
              <a:spcBef>
                <a:spcPct val="20000"/>
              </a:spcBef>
              <a:buClr>
                <a:srgbClr val="0BD0D9"/>
              </a:buClr>
              <a:buSzPct val="95000"/>
            </a:pPr>
            <a:endParaRPr lang="en-US" dirty="0">
              <a:solidFill>
                <a:prstClr val="black"/>
              </a:solidFill>
            </a:endParaRPr>
          </a:p>
        </p:txBody>
      </p:sp>
      <p:pic>
        <p:nvPicPr>
          <p:cNvPr id="12" name="Picture 2" descr="C:\Users\abongco1\AppData\Local\Microsoft\Windows\Temporary Internet Files\Content.IE5\L6N7TMMF\MC90044189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4618" y="4815908"/>
            <a:ext cx="1278792" cy="886846"/>
          </a:xfrm>
          <a:prstGeom prst="rect">
            <a:avLst/>
          </a:prstGeom>
          <a:noFill/>
          <a:effectLst>
            <a:outerShdw blurRad="101600" dist="457200" sx="80000" sy="80000" algn="t" rotWithShape="0">
              <a:prstClr val="black">
                <a:alpha val="44000"/>
              </a:prstClr>
            </a:outerShdw>
          </a:effectLst>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614" y="3553565"/>
            <a:ext cx="8077200" cy="266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18" y="2209800"/>
            <a:ext cx="8171981" cy="37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5733" y="2588566"/>
            <a:ext cx="8171981" cy="76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2971800"/>
            <a:ext cx="5791200" cy="338554"/>
          </a:xfrm>
          <a:prstGeom prst="rect">
            <a:avLst/>
          </a:prstGeom>
          <a:noFill/>
        </p:spPr>
        <p:txBody>
          <a:bodyPr wrap="square" rtlCol="0">
            <a:spAutoFit/>
          </a:bodyPr>
          <a:lstStyle/>
          <a:p>
            <a:r>
              <a:rPr lang="en-US" sz="1600" dirty="0" smtClean="0">
                <a:solidFill>
                  <a:srgbClr val="0000FF"/>
                </a:solidFill>
              </a:rPr>
              <a:t>Results were in percentage and result form in fractions</a:t>
            </a:r>
            <a:endParaRPr lang="en-US" sz="1600" dirty="0">
              <a:solidFill>
                <a:srgbClr val="0000FF"/>
              </a:solidFill>
            </a:endParaRPr>
          </a:p>
        </p:txBody>
      </p:sp>
      <p:sp>
        <p:nvSpPr>
          <p:cNvPr id="21" name="Oval 20"/>
          <p:cNvSpPr/>
          <p:nvPr/>
        </p:nvSpPr>
        <p:spPr>
          <a:xfrm>
            <a:off x="3048000" y="4038600"/>
            <a:ext cx="838200"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8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5714"/>
                                        </p:tgtEl>
                                        <p:attrNameLst>
                                          <p:attrName>style.visibility</p:attrName>
                                        </p:attrNameLst>
                                      </p:cBhvr>
                                      <p:to>
                                        <p:strVal val="visible"/>
                                      </p:to>
                                    </p:set>
                                    <p:animEffect transition="in" filter="wipe(down)">
                                      <p:cBhvr>
                                        <p:cTn id="10" dur="500"/>
                                        <p:tgtEl>
                                          <p:spTgt spid="115714"/>
                                        </p:tgtEl>
                                      </p:cBhvr>
                                    </p:animEffect>
                                  </p:childTnLst>
                                </p:cTn>
                              </p:par>
                              <p:par>
                                <p:cTn id="11" presetID="53" presetClass="entr" presetSubtype="16" fill="hold" nodeType="withEffect">
                                  <p:stCondLst>
                                    <p:cond delay="0"/>
                                  </p:stCondLst>
                                  <p:childTnLst>
                                    <p:set>
                                      <p:cBhvr>
                                        <p:cTn id="12" dur="1" fill="hold">
                                          <p:stCondLst>
                                            <p:cond delay="0"/>
                                          </p:stCondLst>
                                        </p:cTn>
                                        <p:tgtEl>
                                          <p:spTgt spid="115716"/>
                                        </p:tgtEl>
                                        <p:attrNameLst>
                                          <p:attrName>style.visibility</p:attrName>
                                        </p:attrNameLst>
                                      </p:cBhvr>
                                      <p:to>
                                        <p:strVal val="visible"/>
                                      </p:to>
                                    </p:set>
                                    <p:anim calcmode="lin" valueType="num">
                                      <p:cBhvr>
                                        <p:cTn id="13" dur="250" fill="hold"/>
                                        <p:tgtEl>
                                          <p:spTgt spid="115716"/>
                                        </p:tgtEl>
                                        <p:attrNameLst>
                                          <p:attrName>ppt_w</p:attrName>
                                        </p:attrNameLst>
                                      </p:cBhvr>
                                      <p:tavLst>
                                        <p:tav tm="0">
                                          <p:val>
                                            <p:fltVal val="0"/>
                                          </p:val>
                                        </p:tav>
                                        <p:tav tm="100000">
                                          <p:val>
                                            <p:strVal val="#ppt_w"/>
                                          </p:val>
                                        </p:tav>
                                      </p:tavLst>
                                    </p:anim>
                                    <p:anim calcmode="lin" valueType="num">
                                      <p:cBhvr>
                                        <p:cTn id="14" dur="250" fill="hold"/>
                                        <p:tgtEl>
                                          <p:spTgt spid="115716"/>
                                        </p:tgtEl>
                                        <p:attrNameLst>
                                          <p:attrName>ppt_h</p:attrName>
                                        </p:attrNameLst>
                                      </p:cBhvr>
                                      <p:tavLst>
                                        <p:tav tm="0">
                                          <p:val>
                                            <p:fltVal val="0"/>
                                          </p:val>
                                        </p:tav>
                                        <p:tav tm="100000">
                                          <p:val>
                                            <p:strVal val="#ppt_h"/>
                                          </p:val>
                                        </p:tav>
                                      </p:tavLst>
                                    </p:anim>
                                    <p:animEffect transition="in" filter="fade">
                                      <p:cBhvr>
                                        <p:cTn id="15" dur="250"/>
                                        <p:tgtEl>
                                          <p:spTgt spid="1157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par>
                          <p:cTn id="39" fill="hold">
                            <p:stCondLst>
                              <p:cond delay="0"/>
                            </p:stCondLst>
                            <p:childTnLst>
                              <p:par>
                                <p:cTn id="40" presetID="5"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lide(fromBottom)">
                                      <p:cBhvr>
                                        <p:cTn id="47" dur="500"/>
                                        <p:tgtEl>
                                          <p:spTgt spid="10"/>
                                        </p:tgtEl>
                                      </p:cBhvr>
                                    </p:animEffect>
                                  </p:childTnLst>
                                </p:cTn>
                              </p:par>
                              <p:par>
                                <p:cTn id="48" presetID="2" presetClass="entr" presetSubtype="12"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3" grpId="0"/>
      <p:bldP spid="21" grpId="0" animBg="1"/>
      <p:bldP spid="2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dirty="0"/>
          </a:p>
        </p:txBody>
      </p:sp>
      <p:sp>
        <p:nvSpPr>
          <p:cNvPr id="6" name="Rectangle 5"/>
          <p:cNvSpPr/>
          <p:nvPr/>
        </p:nvSpPr>
        <p:spPr>
          <a:xfrm>
            <a:off x="762000" y="1087160"/>
            <a:ext cx="6145369" cy="523220"/>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en-US" sz="2800" b="1" dirty="0">
                <a:solidFill>
                  <a:srgbClr val="0000FF"/>
                </a:solidFill>
              </a:rPr>
              <a:t>Decimal </a:t>
            </a:r>
            <a:r>
              <a:rPr lang="en-US" sz="2800" b="1" dirty="0" smtClean="0">
                <a:solidFill>
                  <a:srgbClr val="0000FF"/>
                </a:solidFill>
              </a:rPr>
              <a:t>Point </a:t>
            </a:r>
            <a:r>
              <a:rPr lang="en-US" sz="2800" b="1" dirty="0">
                <a:solidFill>
                  <a:srgbClr val="0000FF"/>
                </a:solidFill>
              </a:rPr>
              <a:t>P</a:t>
            </a:r>
            <a:r>
              <a:rPr lang="en-US" sz="2800" b="1" dirty="0" smtClean="0">
                <a:solidFill>
                  <a:srgbClr val="0000FF"/>
                </a:solidFill>
              </a:rPr>
              <a:t>lacement</a:t>
            </a:r>
          </a:p>
        </p:txBody>
      </p:sp>
      <p:graphicFrame>
        <p:nvGraphicFramePr>
          <p:cNvPr id="4" name="Object 3"/>
          <p:cNvGraphicFramePr>
            <a:graphicFrameLocks noChangeAspect="1"/>
          </p:cNvGraphicFramePr>
          <p:nvPr>
            <p:extLst>
              <p:ext uri="{D42A27DB-BD31-4B8C-83A1-F6EECF244321}">
                <p14:modId xmlns:p14="http://schemas.microsoft.com/office/powerpoint/2010/main" val="752588755"/>
              </p:ext>
            </p:extLst>
          </p:nvPr>
        </p:nvGraphicFramePr>
        <p:xfrm>
          <a:off x="519112" y="3657600"/>
          <a:ext cx="8167688" cy="1447800"/>
        </p:xfrm>
        <a:graphic>
          <a:graphicData uri="http://schemas.openxmlformats.org/presentationml/2006/ole">
            <mc:AlternateContent xmlns:mc="http://schemas.openxmlformats.org/markup-compatibility/2006">
              <mc:Choice xmlns:v="urn:schemas-microsoft-com:vml" Requires="v">
                <p:oleObj spid="_x0000_s11308" name="Document" r:id="rId5" imgW="7008538" imgH="549225" progId="Word.Document.12">
                  <p:embed/>
                </p:oleObj>
              </mc:Choice>
              <mc:Fallback>
                <p:oleObj name="Document" r:id="rId5" imgW="7008538" imgH="549225"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12" y="3657600"/>
                        <a:ext cx="816768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18" y="2209800"/>
            <a:ext cx="8171981" cy="37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2" name="Picture 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18" y="2588567"/>
            <a:ext cx="8171982" cy="76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47800" y="2971800"/>
            <a:ext cx="5791200" cy="338554"/>
          </a:xfrm>
          <a:prstGeom prst="rect">
            <a:avLst/>
          </a:prstGeom>
          <a:noFill/>
        </p:spPr>
        <p:txBody>
          <a:bodyPr wrap="square" rtlCol="0">
            <a:spAutoFit/>
          </a:bodyPr>
          <a:lstStyle/>
          <a:p>
            <a:r>
              <a:rPr lang="en-US" sz="1600" dirty="0" smtClean="0">
                <a:solidFill>
                  <a:srgbClr val="0000FF"/>
                </a:solidFill>
              </a:rPr>
              <a:t>Result reported incorrectly due to misplaced decimal point</a:t>
            </a:r>
            <a:endParaRPr lang="en-US" sz="1600" dirty="0">
              <a:solidFill>
                <a:srgbClr val="0000FF"/>
              </a:solidFill>
            </a:endParaRPr>
          </a:p>
        </p:txBody>
      </p:sp>
    </p:spTree>
    <p:extLst>
      <p:ext uri="{BB962C8B-B14F-4D97-AF65-F5344CB8AC3E}">
        <p14:creationId xmlns:p14="http://schemas.microsoft.com/office/powerpoint/2010/main" val="288420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
        <p:nvSpPr>
          <p:cNvPr id="12" name="TextBox 11"/>
          <p:cNvSpPr txBox="1"/>
          <p:nvPr/>
        </p:nvSpPr>
        <p:spPr>
          <a:xfrm>
            <a:off x="1524000" y="2057400"/>
            <a:ext cx="76200" cy="381000"/>
          </a:xfrm>
          <a:prstGeom prst="rect">
            <a:avLst/>
          </a:prstGeom>
          <a:noFill/>
        </p:spPr>
        <p:txBody>
          <a:bodyPr wrap="square" rtlCol="0">
            <a:spAutoFit/>
          </a:bodyPr>
          <a:lstStyle/>
          <a:p>
            <a:endParaRPr lang="en-US" dirty="0"/>
          </a:p>
        </p:txBody>
      </p:sp>
      <p:sp>
        <p:nvSpPr>
          <p:cNvPr id="10" name="Rectangle 9"/>
          <p:cNvSpPr/>
          <p:nvPr/>
        </p:nvSpPr>
        <p:spPr>
          <a:xfrm>
            <a:off x="1598024" y="3543300"/>
            <a:ext cx="6071248" cy="1040285"/>
          </a:xfrm>
          <a:prstGeom prst="rect">
            <a:avLst/>
          </a:prstGeom>
        </p:spPr>
        <p:txBody>
          <a:bodyPr wrap="square">
            <a:spAutoFit/>
          </a:bodyPr>
          <a:lstStyle/>
          <a:p>
            <a:pPr marL="1645920" lvl="3" indent="-274320">
              <a:spcBef>
                <a:spcPct val="20000"/>
              </a:spcBef>
              <a:buClr>
                <a:srgbClr val="0BD0D9"/>
              </a:buClr>
              <a:buSzPct val="95000"/>
              <a:buFont typeface="Wingdings 2"/>
              <a:buChar char=""/>
            </a:pPr>
            <a:r>
              <a:rPr lang="en-US" sz="2800" b="1" dirty="0" smtClean="0">
                <a:solidFill>
                  <a:srgbClr val="0000FF"/>
                </a:solidFill>
              </a:rPr>
              <a:t>Peer Group Comparison</a:t>
            </a:r>
          </a:p>
          <a:p>
            <a:pPr lvl="0">
              <a:spcBef>
                <a:spcPct val="20000"/>
              </a:spcBef>
              <a:buClr>
                <a:srgbClr val="0BD0D9"/>
              </a:buClr>
              <a:buSzPct val="95000"/>
            </a:pPr>
            <a:r>
              <a:rPr lang="en-US" sz="2800" b="1" dirty="0" smtClean="0">
                <a:solidFill>
                  <a:srgbClr val="0000FF"/>
                </a:solidFill>
              </a:rPr>
              <a:t>       </a:t>
            </a:r>
          </a:p>
        </p:txBody>
      </p:sp>
      <p:sp>
        <p:nvSpPr>
          <p:cNvPr id="13" name="TextBox 12"/>
          <p:cNvSpPr txBox="1"/>
          <p:nvPr/>
        </p:nvSpPr>
        <p:spPr>
          <a:xfrm>
            <a:off x="3162961" y="4352937"/>
            <a:ext cx="5877911" cy="904863"/>
          </a:xfrm>
          <a:prstGeom prst="rect">
            <a:avLst/>
          </a:prstGeom>
          <a:noFill/>
        </p:spPr>
        <p:txBody>
          <a:bodyPr wrap="square" rtlCol="0">
            <a:spAutoFit/>
          </a:bodyPr>
          <a:lstStyle/>
          <a:p>
            <a:pPr lvl="0">
              <a:spcBef>
                <a:spcPct val="20000"/>
              </a:spcBef>
              <a:buClr>
                <a:srgbClr val="0BD0D9"/>
              </a:buClr>
              <a:buSzPct val="95000"/>
            </a:pPr>
            <a:r>
              <a:rPr lang="en-US" sz="2400" dirty="0" smtClean="0">
                <a:solidFill>
                  <a:prstClr val="black"/>
                </a:solidFill>
              </a:rPr>
              <a:t>   - </a:t>
            </a:r>
            <a:r>
              <a:rPr lang="en-US" sz="2400" dirty="0">
                <a:solidFill>
                  <a:prstClr val="black"/>
                </a:solidFill>
              </a:rPr>
              <a:t>B</a:t>
            </a:r>
            <a:r>
              <a:rPr lang="en-US" sz="2400" dirty="0" smtClean="0">
                <a:solidFill>
                  <a:prstClr val="black"/>
                </a:solidFill>
              </a:rPr>
              <a:t>ased on method/instrument/reagent     </a:t>
            </a:r>
          </a:p>
          <a:p>
            <a:pPr lvl="0">
              <a:spcBef>
                <a:spcPct val="20000"/>
              </a:spcBef>
              <a:buClr>
                <a:srgbClr val="0BD0D9"/>
              </a:buClr>
              <a:buSzPct val="95000"/>
            </a:pPr>
            <a:r>
              <a:rPr lang="en-US" sz="2400" dirty="0">
                <a:solidFill>
                  <a:prstClr val="black"/>
                </a:solidFill>
              </a:rPr>
              <a:t> </a:t>
            </a:r>
            <a:r>
              <a:rPr lang="en-US" sz="2400" dirty="0" smtClean="0">
                <a:solidFill>
                  <a:prstClr val="black"/>
                </a:solidFill>
              </a:rPr>
              <a:t>     selected</a:t>
            </a:r>
            <a:endParaRPr lang="en-US" sz="2400" dirty="0">
              <a:solidFill>
                <a:prstClr val="black"/>
              </a:solidFill>
            </a:endParaRPr>
          </a:p>
        </p:txBody>
      </p:sp>
      <p:pic>
        <p:nvPicPr>
          <p:cNvPr id="14" name="Picture 4" descr="C:\Users\abongco1\AppData\Local\Microsoft\Windows\Temporary Internet Files\Content.IE5\MHBGI0RO\MC9002307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035300"/>
            <a:ext cx="2411472" cy="3162300"/>
          </a:xfrm>
          <a:prstGeom prst="roundRect">
            <a:avLst>
              <a:gd name="adj" fmla="val 16389"/>
            </a:avLst>
          </a:prstGeom>
          <a:solidFill>
            <a:srgbClr val="FFFFFF">
              <a:shade val="85000"/>
            </a:srgbClr>
          </a:solidFill>
          <a:ln>
            <a:noFill/>
          </a:ln>
          <a:effectLst>
            <a:reflection blurRad="12700" stA="38000" endPos="28000" dist="5000" dir="5400000" sy="-100000" algn="bl" rotWithShape="0"/>
          </a:effectLs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18" y="1371601"/>
            <a:ext cx="82862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18" y="1803112"/>
            <a:ext cx="8286282" cy="8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94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2200" y="4191000"/>
            <a:ext cx="6882981" cy="223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2093913"/>
            <a:ext cx="8120063"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81000" y="2093913"/>
            <a:ext cx="1371600" cy="344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3048000"/>
            <a:ext cx="1371600" cy="344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18" y="1091625"/>
            <a:ext cx="8286282" cy="8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34336" y="1597223"/>
            <a:ext cx="6921500" cy="307777"/>
          </a:xfrm>
          <a:prstGeom prst="rect">
            <a:avLst/>
          </a:prstGeom>
          <a:noFill/>
        </p:spPr>
        <p:txBody>
          <a:bodyPr wrap="square" rtlCol="0">
            <a:spAutoFit/>
          </a:bodyPr>
          <a:lstStyle/>
          <a:p>
            <a:r>
              <a:rPr lang="en-US" sz="1400" dirty="0" smtClean="0">
                <a:solidFill>
                  <a:srgbClr val="0000FF"/>
                </a:solidFill>
              </a:rPr>
              <a:t>Incorrect method reported, re-evaluated based on instrument method</a:t>
            </a:r>
            <a:endParaRPr lang="en-US" sz="1400" dirty="0">
              <a:solidFill>
                <a:srgbClr val="0000FF"/>
              </a:solidFill>
            </a:endParaRPr>
          </a:p>
        </p:txBody>
      </p:sp>
    </p:spTree>
    <p:extLst>
      <p:ext uri="{BB962C8B-B14F-4D97-AF65-F5344CB8AC3E}">
        <p14:creationId xmlns:p14="http://schemas.microsoft.com/office/powerpoint/2010/main" val="423183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219"/>
                                        </p:tgtEl>
                                        <p:attrNameLst>
                                          <p:attrName>style.visibility</p:attrName>
                                        </p:attrNameLst>
                                      </p:cBhvr>
                                      <p:to>
                                        <p:strVal val="visible"/>
                                      </p:to>
                                    </p:set>
                                    <p:animEffect transition="in" filter="fade">
                                      <p:cBhvr>
                                        <p:cTn id="24" dur="1000"/>
                                        <p:tgtEl>
                                          <p:spTgt spid="9219"/>
                                        </p:tgtEl>
                                      </p:cBhvr>
                                    </p:animEffect>
                                    <p:anim calcmode="lin" valueType="num">
                                      <p:cBhvr>
                                        <p:cTn id="25" dur="1000" fill="hold"/>
                                        <p:tgtEl>
                                          <p:spTgt spid="9219"/>
                                        </p:tgtEl>
                                        <p:attrNameLst>
                                          <p:attrName>ppt_x</p:attrName>
                                        </p:attrNameLst>
                                      </p:cBhvr>
                                      <p:tavLst>
                                        <p:tav tm="0">
                                          <p:val>
                                            <p:strVal val="#ppt_x"/>
                                          </p:val>
                                        </p:tav>
                                        <p:tav tm="100000">
                                          <p:val>
                                            <p:strVal val="#ppt_x"/>
                                          </p:val>
                                        </p:tav>
                                      </p:tavLst>
                                    </p:anim>
                                    <p:anim calcmode="lin" valueType="num">
                                      <p:cBhvr>
                                        <p:cTn id="26"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dirty="0"/>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86" y="3886200"/>
            <a:ext cx="809455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175" y="1143000"/>
            <a:ext cx="797997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abongco1\AppData\Local\Microsoft\Windows\Temporary Internet Files\Content.IE5\IM6GICE8\MC9004419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4164" y="3314700"/>
            <a:ext cx="762000" cy="57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2694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randombar(horizontal)">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par>
                                <p:cTn id="13" presetID="37" presetClass="path" presetSubtype="0" accel="50000" decel="50000" fill="hold" nodeType="withEffect">
                                  <p:stCondLst>
                                    <p:cond delay="0"/>
                                  </p:stCondLst>
                                  <p:childTnLst>
                                    <p:animMotion origin="layout" path="M -0.00799 -0.04699 L -0.10972 -0.01527 C -0.13142 -0.00949 -0.16007 0.00741 -0.18715 0.03102 C -0.21806 0.05787 -0.2408 0.08334 -0.25399 0.10764 L -0.31944 0.21736 " pathEditMode="relative" rAng="8850895" ptsTypes="FffFF">
                                      <p:cBhvr>
                                        <p:cTn id="14" dur="2000" fill="hold"/>
                                        <p:tgtEl>
                                          <p:spTgt spid="8"/>
                                        </p:tgtEl>
                                        <p:attrNameLst>
                                          <p:attrName>ppt_x</p:attrName>
                                          <p:attrName>ppt_y</p:attrName>
                                        </p:attrNameLst>
                                      </p:cBhvr>
                                      <p:rCtr x="-16840" y="10556"/>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nodeType="clickEffect">
                                  <p:stCondLst>
                                    <p:cond delay="0"/>
                                  </p:stCondLst>
                                  <p:childTnLst>
                                    <p:animMotion origin="layout" path="M -0.31944 0.21736 L -0.25243 0.25741 C -0.23836 0.26644 -0.21736 0.2713 -0.19548 0.2713 C -0.17048 0.2713 -0.15052 0.26644 -0.13645 0.25741 L -0.06944 0.21736 " pathEditMode="relative" rAng="0" ptsTypes="FffFF">
                                      <p:cBhvr>
                                        <p:cTn id="18" dur="2000" fill="hold"/>
                                        <p:tgtEl>
                                          <p:spTgt spid="8"/>
                                        </p:tgtEl>
                                        <p:attrNameLst>
                                          <p:attrName>ppt_x</p:attrName>
                                          <p:attrName>ppt_y</p:attrName>
                                        </p:attrNameLst>
                                      </p:cBhvr>
                                      <p:rCtr x="12500" y="2685"/>
                                    </p:animMotion>
                                  </p:childTnLst>
                                </p:cTn>
                              </p:par>
                            </p:childTnLst>
                          </p:cTn>
                        </p:par>
                      </p:childTnLst>
                    </p:cTn>
                  </p:par>
                  <p:par>
                    <p:cTn id="19" fill="hold">
                      <p:stCondLst>
                        <p:cond delay="indefinite"/>
                      </p:stCondLst>
                      <p:childTnLst>
                        <p:par>
                          <p:cTn id="20" fill="hold">
                            <p:stCondLst>
                              <p:cond delay="0"/>
                            </p:stCondLst>
                            <p:childTnLst>
                              <p:par>
                                <p:cTn id="21" presetID="44" presetClass="path" presetSubtype="0" accel="50000" decel="50000" fill="hold" nodeType="clickEffect">
                                  <p:stCondLst>
                                    <p:cond delay="0"/>
                                  </p:stCondLst>
                                  <p:childTnLst>
                                    <p:animMotion origin="layout" path="M -0.06944 0.21736 L 0.06077 0.12222 C 0.08768 0.1037 0.13056 0.09953 0.17448 0.09745 C 0.225 0.09491 0.26424 0.09444 0.29358 0.11018 L 0.43212 0.19467 " pathEditMode="relative" rAng="-121739" ptsTypes="FffFF">
                                      <p:cBhvr>
                                        <p:cTn id="22" dur="2000" fill="hold"/>
                                        <p:tgtEl>
                                          <p:spTgt spid="8"/>
                                        </p:tgtEl>
                                        <p:attrNameLst>
                                          <p:attrName>ppt_x</p:attrName>
                                          <p:attrName>ppt_y</p:attrName>
                                        </p:attrNameLst>
                                      </p:cBhvr>
                                      <p:rCtr x="24931" y="-6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896112"/>
          </a:xfrm>
        </p:spPr>
        <p:txBody>
          <a:bodyPr/>
          <a:lstStyle/>
          <a:p>
            <a:pPr algn="ctr"/>
            <a:r>
              <a:rPr lang="en-US" dirty="0" smtClean="0"/>
              <a:t>No Response</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33550"/>
            <a:ext cx="8001000" cy="184785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952875"/>
            <a:ext cx="8001000" cy="15335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9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arn(inVertical)">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dirty="0"/>
          </a:p>
        </p:txBody>
      </p:sp>
      <p:pic>
        <p:nvPicPr>
          <p:cNvPr id="307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641" y="2895600"/>
            <a:ext cx="8534400"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562599" y="2756619"/>
            <a:ext cx="1019539" cy="5416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738503" y="609600"/>
            <a:ext cx="7848600" cy="966418"/>
          </a:xfrm>
          <a:prstGeom prst="rect">
            <a:avLst/>
          </a:prstGeom>
        </p:spPr>
        <p:txBody>
          <a:bodyPr wrap="square">
            <a:spAutoFit/>
          </a:bodyPr>
          <a:lstStyle/>
          <a:p>
            <a:pPr marL="274320" lvl="0" indent="-274320">
              <a:spcBef>
                <a:spcPct val="20000"/>
              </a:spcBef>
              <a:buClr>
                <a:srgbClr val="0BD0D9"/>
              </a:buClr>
              <a:buSzPct val="95000"/>
              <a:buFont typeface="Wingdings 2"/>
              <a:buChar char=""/>
            </a:pPr>
            <a:r>
              <a:rPr lang="en-US" sz="2800" dirty="0" smtClean="0">
                <a:solidFill>
                  <a:prstClr val="black"/>
                </a:solidFill>
              </a:rPr>
              <a:t>Photomicrograph / Microscopic Results</a:t>
            </a:r>
          </a:p>
          <a:p>
            <a:pPr lvl="0">
              <a:spcBef>
                <a:spcPct val="20000"/>
              </a:spcBef>
              <a:buClr>
                <a:srgbClr val="0BD0D9"/>
              </a:buClr>
              <a:buSzPct val="95000"/>
            </a:pPr>
            <a:r>
              <a:rPr lang="en-US" sz="2400" dirty="0" smtClean="0">
                <a:solidFill>
                  <a:prstClr val="black"/>
                </a:solidFill>
              </a:rPr>
              <a:t>    </a:t>
            </a:r>
            <a:endParaRPr lang="en-US" sz="2800" dirty="0">
              <a:solidFill>
                <a:prstClr val="black"/>
              </a:solidFill>
            </a:endParaRPr>
          </a:p>
        </p:txBody>
      </p:sp>
      <p:sp>
        <p:nvSpPr>
          <p:cNvPr id="5" name="TextBox 4"/>
          <p:cNvSpPr txBox="1"/>
          <p:nvPr/>
        </p:nvSpPr>
        <p:spPr>
          <a:xfrm>
            <a:off x="738503" y="1143000"/>
            <a:ext cx="6393067" cy="461665"/>
          </a:xfrm>
          <a:prstGeom prst="rect">
            <a:avLst/>
          </a:prstGeom>
          <a:noFill/>
        </p:spPr>
        <p:txBody>
          <a:bodyPr wrap="square" rtlCol="0">
            <a:spAutoFit/>
          </a:bodyPr>
          <a:lstStyle/>
          <a:p>
            <a:r>
              <a:rPr lang="en-US" sz="2400" dirty="0" smtClean="0">
                <a:solidFill>
                  <a:prstClr val="black"/>
                </a:solidFill>
              </a:rPr>
              <a:t>    </a:t>
            </a:r>
            <a:r>
              <a:rPr lang="en-US" sz="2400" dirty="0">
                <a:solidFill>
                  <a:prstClr val="black"/>
                </a:solidFill>
              </a:rPr>
              <a:t>- </a:t>
            </a:r>
            <a:r>
              <a:rPr lang="en-US" sz="2400" dirty="0" smtClean="0">
                <a:solidFill>
                  <a:prstClr val="black"/>
                </a:solidFill>
              </a:rPr>
              <a:t>“Master </a:t>
            </a:r>
            <a:r>
              <a:rPr lang="en-US" sz="2400" dirty="0">
                <a:solidFill>
                  <a:prstClr val="black"/>
                </a:solidFill>
              </a:rPr>
              <a:t>L</a:t>
            </a:r>
            <a:r>
              <a:rPr lang="en-US" sz="2400" dirty="0" smtClean="0">
                <a:solidFill>
                  <a:prstClr val="black"/>
                </a:solidFill>
              </a:rPr>
              <a:t>ist</a:t>
            </a:r>
            <a:r>
              <a:rPr lang="en-US" sz="2400" dirty="0">
                <a:solidFill>
                  <a:prstClr val="black"/>
                </a:solidFill>
              </a:rPr>
              <a:t>”</a:t>
            </a:r>
            <a:endParaRPr lang="en-US" sz="2400"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524000"/>
            <a:ext cx="845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905001"/>
            <a:ext cx="8496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0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wipe(down)">
                                      <p:cBhvr>
                                        <p:cTn id="13"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58</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 y="2422525"/>
            <a:ext cx="8358187"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066800"/>
            <a:ext cx="845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447800"/>
            <a:ext cx="8496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47800" y="1871246"/>
            <a:ext cx="5334000" cy="338554"/>
          </a:xfrm>
          <a:prstGeom prst="rect">
            <a:avLst/>
          </a:prstGeom>
          <a:noFill/>
        </p:spPr>
        <p:txBody>
          <a:bodyPr wrap="square" rtlCol="0">
            <a:spAutoFit/>
          </a:bodyPr>
          <a:lstStyle/>
          <a:p>
            <a:r>
              <a:rPr lang="en-US" sz="1600" dirty="0" smtClean="0">
                <a:solidFill>
                  <a:srgbClr val="0000FF"/>
                </a:solidFill>
              </a:rPr>
              <a:t>Incorrect code entered</a:t>
            </a:r>
            <a:endParaRPr lang="en-US" sz="1600" dirty="0">
              <a:solidFill>
                <a:srgbClr val="0000FF"/>
              </a:solidFill>
            </a:endParaRPr>
          </a:p>
        </p:txBody>
      </p:sp>
    </p:spTree>
    <p:extLst>
      <p:ext uri="{BB962C8B-B14F-4D97-AF65-F5344CB8AC3E}">
        <p14:creationId xmlns:p14="http://schemas.microsoft.com/office/powerpoint/2010/main" val="42225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srgbClr val="04617B">
                    <a:shade val="90000"/>
                  </a:srgbClr>
                </a:solidFill>
              </a:rPr>
              <a:pPr/>
              <a:t>59</a:t>
            </a:fld>
            <a:endParaRPr lang="en-US" dirty="0">
              <a:solidFill>
                <a:srgbClr val="04617B">
                  <a:shade val="90000"/>
                </a:srgbClr>
              </a:solidFill>
            </a:endParaRPr>
          </a:p>
        </p:txBody>
      </p:sp>
      <p:sp>
        <p:nvSpPr>
          <p:cNvPr id="7" name="Title 6"/>
          <p:cNvSpPr txBox="1">
            <a:spLocks/>
          </p:cNvSpPr>
          <p:nvPr/>
        </p:nvSpPr>
        <p:spPr>
          <a:xfrm rot="10800000" flipV="1">
            <a:off x="1505653" y="990600"/>
            <a:ext cx="5562600" cy="762001"/>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l" rtl="0" eaLnBrk="1" latinLnBrk="0" hangingPunct="1">
              <a:spcBef>
                <a:spcPct val="0"/>
              </a:spcBef>
              <a:buNone/>
              <a:defRPr kumimoji="0" sz="5000" b="0" kern="120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dirty="0" smtClean="0">
                <a:solidFill>
                  <a:prstClr val="white"/>
                </a:solidFill>
              </a:rPr>
              <a:t>Microbiology</a:t>
            </a:r>
            <a:endParaRPr lang="en-US" sz="3600" dirty="0">
              <a:solidFill>
                <a:prstClr val="white"/>
              </a:solidFill>
            </a:endParaRPr>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603364"/>
            <a:ext cx="8305800" cy="7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42378"/>
            <a:ext cx="8286754" cy="36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557" y="4114800"/>
            <a:ext cx="6300797" cy="2171982"/>
          </a:xfrm>
          <a:prstGeom prst="rect">
            <a:avLst/>
          </a:prstGeom>
        </p:spPr>
      </p:pic>
      <p:pic>
        <p:nvPicPr>
          <p:cNvPr id="4" name="Picture 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36766">
            <a:off x="542212" y="3583906"/>
            <a:ext cx="1952283" cy="2782274"/>
          </a:xfrm>
          <a:prstGeom prst="rect">
            <a:avLst/>
          </a:prstGeom>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608" y="4495800"/>
            <a:ext cx="154799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609" y="5638800"/>
            <a:ext cx="170039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18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00"/>
                                        <p:tgtEl>
                                          <p:spTgt spid="36866"/>
                                        </p:tgtEl>
                                      </p:cBhvr>
                                    </p:animEffect>
                                  </p:childTnLst>
                                </p:cTn>
                              </p:par>
                              <p:par>
                                <p:cTn id="8" presetID="16" presetClass="entr" presetSubtype="21" fill="hold"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barn(inVertical)">
                                      <p:cBhvr>
                                        <p:cTn id="10" dur="500"/>
                                        <p:tgtEl>
                                          <p:spTgt spid="31746"/>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wheel(1)">
                                      <p:cBhvr>
                                        <p:cTn id="24" dur="500"/>
                                        <p:tgtEl>
                                          <p:spTgt spid="13314"/>
                                        </p:tgtEl>
                                      </p:cBhvr>
                                    </p:animEffect>
                                  </p:childTnLst>
                                </p:cTn>
                              </p:par>
                              <p:par>
                                <p:cTn id="25" presetID="21" presetClass="entr" presetSubtype="1" fill="hold" nodeType="withEffect">
                                  <p:stCondLst>
                                    <p:cond delay="0"/>
                                  </p:stCondLst>
                                  <p:childTnLst>
                                    <p:set>
                                      <p:cBhvr>
                                        <p:cTn id="26" dur="1" fill="hold">
                                          <p:stCondLst>
                                            <p:cond delay="0"/>
                                          </p:stCondLst>
                                        </p:cTn>
                                        <p:tgtEl>
                                          <p:spTgt spid="13315"/>
                                        </p:tgtEl>
                                        <p:attrNameLst>
                                          <p:attrName>style.visibility</p:attrName>
                                        </p:attrNameLst>
                                      </p:cBhvr>
                                      <p:to>
                                        <p:strVal val="visible"/>
                                      </p:to>
                                    </p:set>
                                    <p:animEffect transition="in" filter="wheel(1)">
                                      <p:cBhvr>
                                        <p:cTn id="2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US" dirty="0" smtClean="0"/>
              <a:t>Use new SMILE </a:t>
            </a:r>
            <a:r>
              <a:rPr lang="en-US" dirty="0"/>
              <a:t>EQA investigation </a:t>
            </a:r>
            <a:r>
              <a:rPr lang="en-US" dirty="0" smtClean="0"/>
              <a:t>forms </a:t>
            </a:r>
            <a:endParaRPr lang="en-US" dirty="0"/>
          </a:p>
          <a:p>
            <a:pPr lvl="0"/>
            <a:r>
              <a:rPr lang="en-US" dirty="0"/>
              <a:t>Effectively detect clinical laboratory associated errors through </a:t>
            </a:r>
            <a:r>
              <a:rPr lang="en-US" b="1" dirty="0"/>
              <a:t>root cause analysis</a:t>
            </a:r>
          </a:p>
          <a:p>
            <a:pPr lvl="0"/>
            <a:r>
              <a:rPr lang="en-US" dirty="0" smtClean="0"/>
              <a:t>Develop </a:t>
            </a:r>
            <a:r>
              <a:rPr lang="en-US" dirty="0"/>
              <a:t>appropriate  </a:t>
            </a:r>
            <a:r>
              <a:rPr lang="en-US" b="1" dirty="0"/>
              <a:t>corrective action</a:t>
            </a:r>
          </a:p>
          <a:p>
            <a:pPr lvl="0"/>
            <a:r>
              <a:rPr lang="en-US" dirty="0"/>
              <a:t>Review and revise processes for </a:t>
            </a:r>
            <a:r>
              <a:rPr lang="en-US" b="1" dirty="0"/>
              <a:t>prevention </a:t>
            </a:r>
            <a:r>
              <a:rPr lang="en-US" dirty="0"/>
              <a:t>of future errors</a:t>
            </a:r>
          </a:p>
          <a:p>
            <a:pPr lvl="0"/>
            <a:r>
              <a:rPr lang="en-US" dirty="0"/>
              <a:t>Determine the </a:t>
            </a:r>
            <a:r>
              <a:rPr lang="en-US" b="1" dirty="0"/>
              <a:t>impact</a:t>
            </a:r>
            <a:r>
              <a:rPr lang="en-US" dirty="0"/>
              <a:t> of errors to study data (patient safety</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27650" name="Picture 2" descr="C:\Users\mcoulte1\AppData\Local\Microsoft\Windows\Temporary Internet Files\Content.IE5\LBPEA2HU\MC9002320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464" y="17585"/>
            <a:ext cx="1721969" cy="165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1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
        <p:nvSpPr>
          <p:cNvPr id="3" name="Content Placeholder 2"/>
          <p:cNvSpPr>
            <a:spLocks noGrp="1"/>
          </p:cNvSpPr>
          <p:nvPr>
            <p:ph idx="4294967295"/>
          </p:nvPr>
        </p:nvSpPr>
        <p:spPr>
          <a:xfrm>
            <a:off x="838200" y="1935163"/>
            <a:ext cx="8305800" cy="4465637"/>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4400" dirty="0">
                <a:latin typeface="Brush Script MT" pitchFamily="66" charset="0"/>
              </a:rPr>
              <a:t>Victoria </a:t>
            </a:r>
            <a:r>
              <a:rPr lang="en-US" sz="4400" dirty="0" smtClean="0">
                <a:latin typeface="Brush Script MT" pitchFamily="66" charset="0"/>
              </a:rPr>
              <a:t>Falls-The Smoke That Thunders!</a:t>
            </a:r>
            <a:endParaRPr lang="en-US" sz="4400" dirty="0">
              <a:latin typeface="Brush Script MT" pitchFamily="66" charset="0"/>
            </a:endParaRPr>
          </a:p>
          <a:p>
            <a:endParaRPr lang="en-US" dirty="0" smtClean="0"/>
          </a:p>
          <a:p>
            <a:endParaRPr 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022631" cy="434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7053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Closing Out the Investigation</a:t>
            </a:r>
            <a:endParaRPr lang="en-US" dirty="0"/>
          </a:p>
        </p:txBody>
      </p:sp>
      <p:sp>
        <p:nvSpPr>
          <p:cNvPr id="3" name="Content Placeholder 2"/>
          <p:cNvSpPr>
            <a:spLocks noGrp="1"/>
          </p:cNvSpPr>
          <p:nvPr>
            <p:ph idx="1"/>
          </p:nvPr>
        </p:nvSpPr>
        <p:spPr>
          <a:xfrm>
            <a:off x="304800" y="1981200"/>
            <a:ext cx="8229600" cy="4389120"/>
          </a:xfrm>
        </p:spPr>
        <p:txBody>
          <a:bodyPr>
            <a:noAutofit/>
          </a:bodyPr>
          <a:lstStyle/>
          <a:p>
            <a:r>
              <a:rPr lang="en-US" sz="2400" dirty="0" smtClean="0"/>
              <a:t>Last 5 sections of IR Form:</a:t>
            </a:r>
            <a:endParaRPr lang="en-US" sz="2400" dirty="0"/>
          </a:p>
          <a:p>
            <a:pPr lvl="2">
              <a:buFont typeface="Wingdings" pitchFamily="2" charset="2"/>
              <a:buChar char="Ø"/>
            </a:pPr>
            <a:r>
              <a:rPr lang="en-US" sz="1800" dirty="0" smtClean="0"/>
              <a:t>      Investigative actions &amp; root cause</a:t>
            </a:r>
          </a:p>
          <a:p>
            <a:pPr lvl="2">
              <a:buFont typeface="Wingdings" pitchFamily="2" charset="2"/>
              <a:buChar char="Ø"/>
            </a:pPr>
            <a:endParaRPr lang="en-US" sz="1800" dirty="0"/>
          </a:p>
          <a:p>
            <a:pPr lvl="2">
              <a:buFont typeface="Wingdings" pitchFamily="2" charset="2"/>
              <a:buChar char="Ø"/>
            </a:pPr>
            <a:r>
              <a:rPr lang="en-US" sz="1800" dirty="0" smtClean="0"/>
              <a:t>      Impact on study participants</a:t>
            </a:r>
          </a:p>
          <a:p>
            <a:pPr lvl="2">
              <a:buFont typeface="Wingdings" pitchFamily="2" charset="2"/>
              <a:buChar char="Ø"/>
            </a:pPr>
            <a:endParaRPr lang="en-US" sz="1800" dirty="0"/>
          </a:p>
          <a:p>
            <a:pPr lvl="2">
              <a:buFont typeface="Wingdings" pitchFamily="2" charset="2"/>
              <a:buChar char="Ø"/>
            </a:pPr>
            <a:r>
              <a:rPr lang="en-US" sz="1800" dirty="0" smtClean="0"/>
              <a:t>      Future preventive measures/ actions</a:t>
            </a:r>
          </a:p>
          <a:p>
            <a:pPr lvl="2">
              <a:buFont typeface="Wingdings" pitchFamily="2" charset="2"/>
              <a:buChar char="Ø"/>
            </a:pPr>
            <a:endParaRPr lang="en-US" sz="1800" dirty="0"/>
          </a:p>
          <a:p>
            <a:pPr lvl="2">
              <a:buFont typeface="Wingdings" pitchFamily="2" charset="2"/>
              <a:buChar char="Ø"/>
            </a:pPr>
            <a:r>
              <a:rPr lang="en-US" sz="1800" dirty="0" smtClean="0"/>
              <a:t>      Investigation review &amp; approval</a:t>
            </a:r>
            <a:endParaRPr lang="en-US" sz="1800" dirty="0"/>
          </a:p>
          <a:p>
            <a:pPr lvl="2">
              <a:buFont typeface="Wingdings" pitchFamily="2" charset="2"/>
              <a:buChar char="Ø"/>
            </a:pPr>
            <a:endParaRPr lang="en-US" sz="1800" dirty="0" smtClean="0"/>
          </a:p>
          <a:p>
            <a:pPr lvl="2">
              <a:buFont typeface="Wingdings" pitchFamily="2" charset="2"/>
              <a:buChar char="Ø"/>
            </a:pPr>
            <a:r>
              <a:rPr lang="en-US" sz="1800" dirty="0"/>
              <a:t> </a:t>
            </a:r>
            <a:r>
              <a:rPr lang="en-US" sz="1800" dirty="0" smtClean="0"/>
              <a:t>     Table-supporting documents</a:t>
            </a:r>
          </a:p>
          <a:p>
            <a:pPr marL="0" indent="0">
              <a:buNone/>
            </a:pPr>
            <a:endParaRPr lang="en-US" sz="1800" dirty="0"/>
          </a:p>
          <a:p>
            <a:r>
              <a:rPr lang="en-US" sz="2400" dirty="0" smtClean="0"/>
              <a:t>	Summary</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79600"/>
            <a:ext cx="3810000" cy="41782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792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8" y="685800"/>
            <a:ext cx="8359422" cy="1161288"/>
          </a:xfrm>
        </p:spPr>
        <p:txBody>
          <a:bodyPr>
            <a:normAutofit fontScale="90000"/>
          </a:bodyPr>
          <a:lstStyle/>
          <a:p>
            <a:r>
              <a:rPr lang="en-US" dirty="0"/>
              <a:t/>
            </a:r>
            <a:br>
              <a:rPr lang="en-US" dirty="0"/>
            </a:br>
            <a:r>
              <a:rPr lang="en-US" dirty="0"/>
              <a:t>Investigative </a:t>
            </a:r>
            <a:r>
              <a:rPr lang="en-US" dirty="0" smtClean="0"/>
              <a:t>Actions &amp; Root Cause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
        <p:nvSpPr>
          <p:cNvPr id="10" name="Down Arrow 9"/>
          <p:cNvSpPr/>
          <p:nvPr/>
        </p:nvSpPr>
        <p:spPr>
          <a:xfrm rot="2156156">
            <a:off x="3172464" y="1834730"/>
            <a:ext cx="417909" cy="819360"/>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0649"/>
            <a:ext cx="7162800" cy="185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168656"/>
            <a:ext cx="7162800" cy="83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87" y="5076459"/>
            <a:ext cx="11936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1663" y="3429000"/>
            <a:ext cx="12017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629400" y="4850927"/>
            <a:ext cx="993734" cy="9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5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gtEl>
                                        <p:attrNameLst>
                                          <p:attrName>style.visibility</p:attrName>
                                        </p:attrNameLst>
                                      </p:cBhvr>
                                      <p:to>
                                        <p:strVal val="visible"/>
                                      </p:to>
                                    </p:set>
                                    <p:anim calcmode="lin" valueType="num">
                                      <p:cBhvr additive="base">
                                        <p:cTn id="25" dur="500" fill="hold"/>
                                        <p:tgtEl>
                                          <p:spTgt spid="12291"/>
                                        </p:tgtEl>
                                        <p:attrNameLst>
                                          <p:attrName>ppt_x</p:attrName>
                                        </p:attrNameLst>
                                      </p:cBhvr>
                                      <p:tavLst>
                                        <p:tav tm="0">
                                          <p:val>
                                            <p:strVal val="#ppt_x"/>
                                          </p:val>
                                        </p:tav>
                                        <p:tav tm="100000">
                                          <p:val>
                                            <p:strVal val="#ppt_x"/>
                                          </p:val>
                                        </p:tav>
                                      </p:tavLst>
                                    </p:anim>
                                    <p:anim calcmode="lin" valueType="num">
                                      <p:cBhvr additive="base">
                                        <p:cTn id="26"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2"/>
                                        </p:tgtEl>
                                        <p:attrNameLst>
                                          <p:attrName>style.visibility</p:attrName>
                                        </p:attrNameLst>
                                      </p:cBhvr>
                                      <p:to>
                                        <p:strVal val="visible"/>
                                      </p:to>
                                    </p:set>
                                    <p:anim calcmode="lin" valueType="num">
                                      <p:cBhvr additive="base">
                                        <p:cTn id="31" dur="500" fill="hold"/>
                                        <p:tgtEl>
                                          <p:spTgt spid="12292"/>
                                        </p:tgtEl>
                                        <p:attrNameLst>
                                          <p:attrName>ppt_x</p:attrName>
                                        </p:attrNameLst>
                                      </p:cBhvr>
                                      <p:tavLst>
                                        <p:tav tm="0">
                                          <p:val>
                                            <p:strVal val="#ppt_x"/>
                                          </p:val>
                                        </p:tav>
                                        <p:tav tm="100000">
                                          <p:val>
                                            <p:strVal val="#ppt_x"/>
                                          </p:val>
                                        </p:tav>
                                      </p:tavLst>
                                    </p:anim>
                                    <p:anim calcmode="lin" valueType="num">
                                      <p:cBhvr additive="base">
                                        <p:cTn id="32"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94"/>
                                        </p:tgtEl>
                                        <p:attrNameLst>
                                          <p:attrName>style.visibility</p:attrName>
                                        </p:attrNameLst>
                                      </p:cBhvr>
                                      <p:to>
                                        <p:strVal val="visible"/>
                                      </p:to>
                                    </p:set>
                                    <p:anim calcmode="lin" valueType="num">
                                      <p:cBhvr additive="base">
                                        <p:cTn id="37" dur="500" fill="hold"/>
                                        <p:tgtEl>
                                          <p:spTgt spid="12294"/>
                                        </p:tgtEl>
                                        <p:attrNameLst>
                                          <p:attrName>ppt_x</p:attrName>
                                        </p:attrNameLst>
                                      </p:cBhvr>
                                      <p:tavLst>
                                        <p:tav tm="0">
                                          <p:val>
                                            <p:strVal val="#ppt_x"/>
                                          </p:val>
                                        </p:tav>
                                        <p:tav tm="100000">
                                          <p:val>
                                            <p:strVal val="#ppt_x"/>
                                          </p:val>
                                        </p:tav>
                                      </p:tavLst>
                                    </p:anim>
                                    <p:anim calcmode="lin" valueType="num">
                                      <p:cBhvr additive="base">
                                        <p:cTn id="3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30680"/>
            <a:ext cx="2895600" cy="3246120"/>
          </a:xfrm>
        </p:spPr>
        <p:txBody>
          <a:bodyPr>
            <a:normAutofit/>
          </a:bodyPr>
          <a:lstStyle/>
          <a:p>
            <a:pPr marL="342900" indent="-342900">
              <a:buFont typeface="Arial" pitchFamily="34" charset="0"/>
              <a:buChar char="•"/>
            </a:pPr>
            <a:r>
              <a:rPr lang="en-US" sz="2000" dirty="0"/>
              <a:t>Assay specific training</a:t>
            </a:r>
          </a:p>
          <a:p>
            <a:pPr marL="342900" indent="-342900">
              <a:buFont typeface="Arial" pitchFamily="34" charset="0"/>
              <a:buChar char="•"/>
            </a:pPr>
            <a:endParaRPr lang="en-US" sz="1800" dirty="0"/>
          </a:p>
          <a:p>
            <a:pPr marL="342900" indent="-342900">
              <a:buFont typeface="Arial" pitchFamily="34" charset="0"/>
              <a:buChar char="•"/>
            </a:pPr>
            <a:r>
              <a:rPr lang="en-US" sz="2000" dirty="0"/>
              <a:t>SOP’s</a:t>
            </a:r>
          </a:p>
          <a:p>
            <a:endParaRPr lang="en-US" sz="1800" dirty="0"/>
          </a:p>
          <a:p>
            <a:pPr marL="342900" indent="-342900">
              <a:buFont typeface="Arial" pitchFamily="34" charset="0"/>
              <a:buChar char="•"/>
            </a:pPr>
            <a:r>
              <a:rPr lang="en-US" sz="2000" dirty="0"/>
              <a:t>Competency Assessment</a:t>
            </a:r>
          </a:p>
          <a:p>
            <a:pPr marL="342900" indent="-342900">
              <a:buFont typeface="Arial" pitchFamily="34" charset="0"/>
              <a:buChar char="•"/>
            </a:pPr>
            <a:endParaRPr lang="en-US" sz="1800" dirty="0"/>
          </a:p>
          <a:p>
            <a:pPr marL="342900" indent="-342900">
              <a:buFont typeface="Arial" pitchFamily="34" charset="0"/>
              <a:buChar char="•"/>
            </a:pPr>
            <a:r>
              <a:rPr lang="en-US" sz="2000" dirty="0" smtClean="0"/>
              <a:t>Re-training</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
        <p:nvSpPr>
          <p:cNvPr id="6" name="Title 1"/>
          <p:cNvSpPr>
            <a:spLocks noGrp="1"/>
          </p:cNvSpPr>
          <p:nvPr>
            <p:ph type="title"/>
          </p:nvPr>
        </p:nvSpPr>
        <p:spPr>
          <a:xfrm>
            <a:off x="457200" y="704088"/>
            <a:ext cx="8229600" cy="896112"/>
          </a:xfrm>
        </p:spPr>
        <p:txBody>
          <a:bodyPr>
            <a:normAutofit/>
          </a:bodyPr>
          <a:lstStyle/>
          <a:p>
            <a:r>
              <a:rPr lang="en-US" sz="3200" dirty="0" smtClean="0"/>
              <a:t>Training &amp; Competency</a:t>
            </a:r>
            <a:endParaRPr lang="en-US" sz="3200" dirty="0"/>
          </a:p>
        </p:txBody>
      </p:sp>
      <p:pic>
        <p:nvPicPr>
          <p:cNvPr id="7" name="Picture 2" descr="C:\Users\omaforo2\AppData\Local\Microsoft\Windows\Temporary Internet Files\Content.IE5\5T5RC7YG\MC9002899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804" y="533400"/>
            <a:ext cx="1127196" cy="9682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a:xfrm>
            <a:off x="3810000" y="1618645"/>
            <a:ext cx="5111750" cy="4572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sz="2400" dirty="0" smtClean="0"/>
              <a:t>Example  of re-training</a:t>
            </a:r>
            <a:r>
              <a:rPr lang="en-US" dirty="0" smtClean="0"/>
              <a:t>:</a:t>
            </a:r>
          </a:p>
          <a:p>
            <a:pPr marL="0" indent="0">
              <a:buFont typeface="Wingdings 2"/>
              <a:buNone/>
            </a:pPr>
            <a:r>
              <a:rPr lang="en-US" i="1" dirty="0" smtClean="0">
                <a:solidFill>
                  <a:schemeClr val="accent1">
                    <a:lumMod val="75000"/>
                  </a:schemeClr>
                </a:solidFill>
              </a:rPr>
              <a:t>“The testing staff did not recognize trending of QC. We have implemented Levy-Jennings QC charts. We have performed training on all personnel in the department. Training included the correct response to any trends, bias or shifts seen in the QC and to do corrective action as needed.”</a:t>
            </a:r>
          </a:p>
          <a:p>
            <a:pPr marL="0" indent="0">
              <a:buFont typeface="Wingdings 2"/>
              <a:buNone/>
            </a:pPr>
            <a:endParaRPr lang="en-US" dirty="0" smtClean="0"/>
          </a:p>
          <a:p>
            <a:pPr marL="0" indent="0">
              <a:buFont typeface="Wingdings 2"/>
              <a:buNone/>
            </a:pPr>
            <a:endParaRPr lang="en-US" dirty="0"/>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724400"/>
            <a:ext cx="1916060" cy="20335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4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Impact on Study Participants</a:t>
            </a:r>
            <a:endParaRPr lang="en-US" sz="4400" dirty="0"/>
          </a:p>
        </p:txBody>
      </p:sp>
      <p:pic>
        <p:nvPicPr>
          <p:cNvPr id="7170" name="Picture 2" descr="C:\Users\omaforo2\AppData\Local\Microsoft\Windows\Temporary Internet Files\Content.IE5\7T6KTVXV\MC900359059[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7239000" y="762000"/>
            <a:ext cx="1655978" cy="1822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5"/>
          <a:stretch/>
        </p:blipFill>
        <p:spPr bwMode="auto">
          <a:xfrm>
            <a:off x="91580" y="2819400"/>
            <a:ext cx="9014320" cy="1676400"/>
          </a:xfrm>
          <a:prstGeom prst="rect">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48200"/>
            <a:ext cx="16891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5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fade">
                                      <p:cBhvr>
                                        <p:cTn id="13" dur="2000"/>
                                        <p:tgtEl>
                                          <p:spTgt spid="14339"/>
                                        </p:tgtEl>
                                      </p:cBhvr>
                                    </p:animEffect>
                                    <p:anim calcmode="lin" valueType="num">
                                      <p:cBhvr>
                                        <p:cTn id="14" dur="2000" fill="hold"/>
                                        <p:tgtEl>
                                          <p:spTgt spid="14339"/>
                                        </p:tgtEl>
                                        <p:attrNameLst>
                                          <p:attrName>ppt_w</p:attrName>
                                        </p:attrNameLst>
                                      </p:cBhvr>
                                      <p:tavLst>
                                        <p:tav tm="0" fmla="#ppt_w*sin(2.5*pi*$)">
                                          <p:val>
                                            <p:fltVal val="0"/>
                                          </p:val>
                                        </p:tav>
                                        <p:tav tm="100000">
                                          <p:val>
                                            <p:fltVal val="1"/>
                                          </p:val>
                                        </p:tav>
                                      </p:tavLst>
                                    </p:anim>
                                    <p:anim calcmode="lin" valueType="num">
                                      <p:cBhvr>
                                        <p:cTn id="15" dur="2000" fill="hold"/>
                                        <p:tgtEl>
                                          <p:spTgt spid="143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Impact on Study Participants</a:t>
            </a:r>
            <a:endParaRPr 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
        <p:nvSpPr>
          <p:cNvPr id="3" name="Content Placeholder 2"/>
          <p:cNvSpPr>
            <a:spLocks noGrp="1"/>
          </p:cNvSpPr>
          <p:nvPr>
            <p:ph idx="1"/>
          </p:nvPr>
        </p:nvSpPr>
        <p:spPr>
          <a:xfrm>
            <a:off x="419100" y="2115819"/>
            <a:ext cx="8077200" cy="441960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endParaRPr lang="en-US" sz="1900" i="1" dirty="0" smtClean="0">
              <a:solidFill>
                <a:schemeClr val="accent1">
                  <a:lumMod val="75000"/>
                </a:schemeClr>
              </a:solidFill>
            </a:endParaRPr>
          </a:p>
          <a:p>
            <a:pPr marL="0" indent="0" algn="ctr">
              <a:buNone/>
            </a:pPr>
            <a:endParaRPr lang="en-US" sz="1900" i="1" dirty="0">
              <a:solidFill>
                <a:schemeClr val="accent1">
                  <a:lumMod val="75000"/>
                </a:schemeClr>
              </a:solidFill>
            </a:endParaRPr>
          </a:p>
          <a:p>
            <a:pPr marL="0" indent="0" algn="ctr">
              <a:buNone/>
            </a:pPr>
            <a:endParaRPr lang="en-US" sz="1900" i="1" dirty="0" smtClean="0">
              <a:solidFill>
                <a:schemeClr val="accent1">
                  <a:lumMod val="75000"/>
                </a:schemeClr>
              </a:solidFill>
            </a:endParaRPr>
          </a:p>
          <a:p>
            <a:pPr marL="0" indent="0" algn="ctr">
              <a:buNone/>
            </a:pPr>
            <a:endParaRPr lang="en-US" sz="1900" i="1" dirty="0">
              <a:solidFill>
                <a:schemeClr val="accent1">
                  <a:lumMod val="75000"/>
                </a:schemeClr>
              </a:solidFill>
            </a:endParaRPr>
          </a:p>
          <a:p>
            <a:pPr marL="0" indent="0" algn="ctr">
              <a:buNone/>
            </a:pPr>
            <a:endParaRPr lang="en-US" sz="1900" i="1" dirty="0" smtClean="0">
              <a:solidFill>
                <a:schemeClr val="accent1">
                  <a:lumMod val="75000"/>
                </a:schemeClr>
              </a:solidFill>
            </a:endParaRPr>
          </a:p>
          <a:p>
            <a:pPr marL="0" indent="0" algn="ctr">
              <a:buNone/>
            </a:pPr>
            <a:r>
              <a:rPr lang="en-US" sz="1900" i="1" dirty="0" smtClean="0">
                <a:solidFill>
                  <a:schemeClr val="accent1">
                    <a:lumMod val="75000"/>
                  </a:schemeClr>
                </a:solidFill>
              </a:rPr>
              <a:t>“We </a:t>
            </a:r>
            <a:r>
              <a:rPr lang="en-US" sz="1900" i="1" dirty="0">
                <a:solidFill>
                  <a:schemeClr val="accent1">
                    <a:lumMod val="75000"/>
                  </a:schemeClr>
                </a:solidFill>
              </a:rPr>
              <a:t>use XE2100 and XT2000i to perform CBC testing for the patients and research cases. During the time that XE2100 was ordered to stop operating (17 Oct 2007 to 29 October 2007) </a:t>
            </a:r>
            <a:r>
              <a:rPr lang="en-US" sz="1900" i="1" dirty="0" smtClean="0">
                <a:solidFill>
                  <a:schemeClr val="accent1">
                    <a:lumMod val="75000"/>
                  </a:schemeClr>
                </a:solidFill>
              </a:rPr>
              <a:t>we used </a:t>
            </a:r>
            <a:r>
              <a:rPr lang="en-US" sz="1900" i="1" dirty="0">
                <a:solidFill>
                  <a:schemeClr val="accent1">
                    <a:lumMod val="75000"/>
                  </a:schemeClr>
                </a:solidFill>
              </a:rPr>
              <a:t>only the </a:t>
            </a:r>
            <a:r>
              <a:rPr lang="en-US" sz="1900" i="1" dirty="0" smtClean="0">
                <a:solidFill>
                  <a:schemeClr val="accent1">
                    <a:lumMod val="75000"/>
                  </a:schemeClr>
                </a:solidFill>
              </a:rPr>
              <a:t>XT200oi </a:t>
            </a:r>
            <a:r>
              <a:rPr lang="en-US" sz="1900" i="1" dirty="0">
                <a:solidFill>
                  <a:schemeClr val="accent1">
                    <a:lumMod val="75000"/>
                  </a:schemeClr>
                </a:solidFill>
              </a:rPr>
              <a:t>for testing. </a:t>
            </a:r>
            <a:r>
              <a:rPr lang="en-US" sz="1900" i="1" dirty="0" smtClean="0">
                <a:solidFill>
                  <a:schemeClr val="accent1">
                    <a:lumMod val="75000"/>
                  </a:schemeClr>
                </a:solidFill>
              </a:rPr>
              <a:t>We checked </a:t>
            </a:r>
            <a:r>
              <a:rPr lang="en-US" sz="1900" i="1" dirty="0">
                <a:solidFill>
                  <a:schemeClr val="accent1">
                    <a:lumMod val="75000"/>
                  </a:schemeClr>
                </a:solidFill>
              </a:rPr>
              <a:t>patient records of </a:t>
            </a:r>
            <a:r>
              <a:rPr lang="en-US" sz="1900" i="1" dirty="0" smtClean="0">
                <a:solidFill>
                  <a:schemeClr val="accent1">
                    <a:lumMod val="75000"/>
                  </a:schemeClr>
                </a:solidFill>
              </a:rPr>
              <a:t>patients tested </a:t>
            </a:r>
            <a:r>
              <a:rPr lang="en-US" sz="1900" i="1" dirty="0">
                <a:solidFill>
                  <a:schemeClr val="accent1">
                    <a:lumMod val="75000"/>
                  </a:schemeClr>
                </a:solidFill>
              </a:rPr>
              <a:t>from </a:t>
            </a:r>
            <a:r>
              <a:rPr lang="en-US" sz="1900" b="1" i="1" dirty="0">
                <a:solidFill>
                  <a:schemeClr val="accent1">
                    <a:lumMod val="75000"/>
                  </a:schemeClr>
                </a:solidFill>
              </a:rPr>
              <a:t>17 September until 17 October </a:t>
            </a:r>
            <a:r>
              <a:rPr lang="en-US" sz="1900" i="1" dirty="0">
                <a:solidFill>
                  <a:schemeClr val="accent1">
                    <a:lumMod val="75000"/>
                  </a:schemeClr>
                </a:solidFill>
              </a:rPr>
              <a:t>for any adverse effect. Only 10 samples were resulted on XE2100 during that time period. Only two participants during that time period had monocyte% above the 10% upper reference range. Retesting of patient on other instrument showed similar high results concluding that they were true positive monocytosis. </a:t>
            </a:r>
            <a:endParaRPr lang="en-US" sz="1900" i="1" dirty="0" smtClean="0">
              <a:solidFill>
                <a:schemeClr val="accent1">
                  <a:lumMod val="75000"/>
                </a:schemeClr>
              </a:solidFill>
            </a:endParaRPr>
          </a:p>
          <a:p>
            <a:pPr marL="0" indent="0" algn="ctr">
              <a:buNone/>
            </a:pPr>
            <a:r>
              <a:rPr lang="en-US" sz="1900" b="1" i="1" dirty="0">
                <a:solidFill>
                  <a:schemeClr val="accent1">
                    <a:lumMod val="75000"/>
                  </a:schemeClr>
                </a:solidFill>
              </a:rPr>
              <a:t> </a:t>
            </a:r>
            <a:r>
              <a:rPr lang="en-US" sz="1900" b="1" i="1" dirty="0" smtClean="0">
                <a:solidFill>
                  <a:schemeClr val="accent1">
                    <a:lumMod val="75000"/>
                  </a:schemeClr>
                </a:solidFill>
              </a:rPr>
              <a:t>  No </a:t>
            </a:r>
            <a:r>
              <a:rPr lang="en-US" sz="1900" b="1" i="1" dirty="0">
                <a:solidFill>
                  <a:schemeClr val="accent1">
                    <a:lumMod val="75000"/>
                  </a:schemeClr>
                </a:solidFill>
              </a:rPr>
              <a:t>patient impacted on error</a:t>
            </a:r>
            <a:r>
              <a:rPr lang="en-US" sz="1900" i="1" dirty="0" smtClean="0">
                <a:solidFill>
                  <a:schemeClr val="accent1">
                    <a:lumMod val="75000"/>
                  </a:schemeClr>
                </a:solidFill>
              </a:rPr>
              <a:t>.”</a:t>
            </a:r>
            <a:endParaRPr lang="en-US" dirty="0">
              <a:solidFill>
                <a:schemeClr val="accent1">
                  <a:lumMod val="75000"/>
                </a:schemeClr>
              </a:solidFill>
            </a:endParaRPr>
          </a:p>
        </p:txBody>
      </p:sp>
      <p:sp>
        <p:nvSpPr>
          <p:cNvPr id="9" name="Minus 8"/>
          <p:cNvSpPr/>
          <p:nvPr/>
        </p:nvSpPr>
        <p:spPr>
          <a:xfrm>
            <a:off x="2231571" y="6428740"/>
            <a:ext cx="4953000"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33400"/>
            <a:ext cx="1056268" cy="100665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09800"/>
            <a:ext cx="6934200" cy="1323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4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ppt_x"/>
                                          </p:val>
                                        </p:tav>
                                        <p:tav tm="100000">
                                          <p:val>
                                            <p:strVal val="#ppt_x"/>
                                          </p:val>
                                        </p:tav>
                                      </p:tavLst>
                                    </p:anim>
                                    <p:anim calcmode="lin" valueType="num">
                                      <p:cBhvr additive="base">
                                        <p:cTn id="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Future Preventative Measures/ Actions</a:t>
            </a:r>
            <a:endParaRPr lang="en-US" sz="4000" dirty="0"/>
          </a:p>
        </p:txBody>
      </p:sp>
      <p:sp>
        <p:nvSpPr>
          <p:cNvPr id="3" name="Content Placeholder 2"/>
          <p:cNvSpPr>
            <a:spLocks noGrp="1"/>
          </p:cNvSpPr>
          <p:nvPr>
            <p:ph idx="1"/>
          </p:nvPr>
        </p:nvSpPr>
        <p:spPr/>
        <p:txBody>
          <a:bodyPr/>
          <a:lstStyle/>
          <a:p>
            <a:pPr marL="0" indent="0">
              <a:buNone/>
            </a:pPr>
            <a:r>
              <a:rPr lang="en-US" dirty="0" smtClean="0"/>
              <a:t>Develop &amp; implement measures to prevent re-occurrence: </a:t>
            </a:r>
          </a:p>
          <a:p>
            <a:pPr marL="0" indent="0">
              <a:buNone/>
            </a:pPr>
            <a:r>
              <a:rPr lang="en-US" dirty="0" smtClean="0"/>
              <a:t>Pre-analytical, </a:t>
            </a:r>
            <a:r>
              <a:rPr lang="en-US" dirty="0"/>
              <a:t>Analytical &amp; </a:t>
            </a:r>
            <a:r>
              <a:rPr lang="en-US" dirty="0" smtClean="0"/>
              <a:t>Post Analytical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33800"/>
            <a:ext cx="7772400" cy="22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9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Preventative Measures : Pre-analytical</a:t>
            </a:r>
            <a:endParaRPr lang="en-US" sz="4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630784040"/>
              </p:ext>
            </p:extLst>
          </p:nvPr>
        </p:nvGraphicFramePr>
        <p:xfrm>
          <a:off x="152400" y="1943100"/>
          <a:ext cx="38100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half" idx="2"/>
          </p:nvPr>
        </p:nvSpPr>
        <p:spPr>
          <a:xfrm>
            <a:off x="4343400" y="1942627"/>
            <a:ext cx="4038600" cy="4434840"/>
          </a:xfrm>
        </p:spPr>
        <p:txBody>
          <a:bodyPr>
            <a:normAutofit/>
          </a:bodyPr>
          <a:lstStyle/>
          <a:p>
            <a:pPr lvl="1"/>
            <a:endParaRPr lang="en-US" sz="2000" dirty="0" smtClean="0"/>
          </a:p>
          <a:p>
            <a:pPr lvl="1"/>
            <a:endParaRPr lang="en-US" sz="2000" dirty="0" smtClean="0"/>
          </a:p>
          <a:p>
            <a:pPr lvl="1"/>
            <a:endParaRPr lang="en-US" sz="2000" dirty="0"/>
          </a:p>
          <a:p>
            <a:pPr lvl="1"/>
            <a:endParaRPr lang="en-US" sz="2000" dirty="0" smtClean="0"/>
          </a:p>
          <a:p>
            <a:endParaRPr lang="en-US" dirty="0"/>
          </a:p>
        </p:txBody>
      </p:sp>
      <p:sp>
        <p:nvSpPr>
          <p:cNvPr id="4" name="Slide Number Placeholder 3"/>
          <p:cNvSpPr>
            <a:spLocks noGrp="1"/>
          </p:cNvSpPr>
          <p:nvPr>
            <p:ph type="sldNum" sz="quarter" idx="12"/>
          </p:nvPr>
        </p:nvSpPr>
        <p:spPr>
          <a:xfrm>
            <a:off x="7924800" y="6400800"/>
            <a:ext cx="762000" cy="365125"/>
          </a:xfrm>
        </p:spPr>
        <p:txBody>
          <a:bodyPr/>
          <a:lstStyle/>
          <a:p>
            <a:fld id="{B6F15528-21DE-4FAA-801E-634DDDAF4B2B}" type="slidenum">
              <a:rPr lang="en-US" smtClean="0"/>
              <a:pPr/>
              <a:t>67</a:t>
            </a:fld>
            <a:endParaRPr lang="en-US" dirty="0"/>
          </a:p>
        </p:txBody>
      </p:sp>
      <p:pic>
        <p:nvPicPr>
          <p:cNvPr id="9221" name="Picture 5" descr="C:\Users\omaforo2\AppData\Local\Microsoft\Windows\Temporary Internet Files\Content.IE5\QK4UC9M3\MC90009013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848" y="2198086"/>
            <a:ext cx="962696" cy="6867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733800"/>
            <a:ext cx="3109815" cy="1815882"/>
          </a:xfrm>
          <a:prstGeom prst="rect">
            <a:avLst/>
          </a:prstGeom>
        </p:spPr>
        <p:txBody>
          <a:bodyPr wrap="square">
            <a:spAutoFit/>
          </a:bodyPr>
          <a:lstStyle/>
          <a:p>
            <a:pPr marL="914400" lvl="1" indent="-457200">
              <a:buFont typeface="Arial" pitchFamily="34" charset="0"/>
              <a:buChar char="•"/>
            </a:pPr>
            <a:r>
              <a:rPr lang="en-US" sz="2800" dirty="0"/>
              <a:t>Track shipments</a:t>
            </a:r>
          </a:p>
          <a:p>
            <a:pPr marL="914400" lvl="1" indent="-457200">
              <a:buFont typeface="Arial" pitchFamily="34" charset="0"/>
              <a:buChar char="•"/>
            </a:pPr>
            <a:r>
              <a:rPr lang="en-US" sz="2800" dirty="0"/>
              <a:t>Import permits</a:t>
            </a:r>
          </a:p>
        </p:txBody>
      </p:sp>
      <p:pic>
        <p:nvPicPr>
          <p:cNvPr id="122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0812" y="2393716"/>
            <a:ext cx="5943600" cy="364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Brace 9"/>
          <p:cNvSpPr/>
          <p:nvPr/>
        </p:nvSpPr>
        <p:spPr>
          <a:xfrm rot="5400000">
            <a:off x="4312018" y="1403517"/>
            <a:ext cx="419573" cy="1880812"/>
          </a:xfrm>
          <a:prstGeom prst="leftBrace">
            <a:avLst/>
          </a:prstGeom>
          <a:ln w="3810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617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ppt_x"/>
                                          </p:val>
                                        </p:tav>
                                        <p:tav tm="100000">
                                          <p:val>
                                            <p:strVal val="#ppt_x"/>
                                          </p:val>
                                        </p:tav>
                                      </p:tavLst>
                                    </p:anim>
                                    <p:anim calcmode="lin" valueType="num">
                                      <p:cBhvr additive="base">
                                        <p:cTn id="12"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fade">
                                      <p:cBhvr>
                                        <p:cTn id="23" dur="1000"/>
                                        <p:tgtEl>
                                          <p:spTgt spid="12290"/>
                                        </p:tgtEl>
                                      </p:cBhvr>
                                    </p:animEffect>
                                    <p:anim calcmode="lin" valueType="num">
                                      <p:cBhvr>
                                        <p:cTn id="24" dur="1000" fill="hold"/>
                                        <p:tgtEl>
                                          <p:spTgt spid="12290"/>
                                        </p:tgtEl>
                                        <p:attrNameLst>
                                          <p:attrName>ppt_x</p:attrName>
                                        </p:attrNameLst>
                                      </p:cBhvr>
                                      <p:tavLst>
                                        <p:tav tm="0">
                                          <p:val>
                                            <p:strVal val="#ppt_x"/>
                                          </p:val>
                                        </p:tav>
                                        <p:tav tm="100000">
                                          <p:val>
                                            <p:strVal val="#ppt_x"/>
                                          </p:val>
                                        </p:tav>
                                      </p:tavLst>
                                    </p:anim>
                                    <p:anim calcmode="lin" valueType="num">
                                      <p:cBhvr>
                                        <p:cTn id="25"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Preventative Measures : Pre-analytical</a:t>
            </a:r>
            <a:endParaRPr lang="en-US" sz="4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128137151"/>
              </p:ext>
            </p:extLst>
          </p:nvPr>
        </p:nvGraphicFramePr>
        <p:xfrm>
          <a:off x="381000" y="1820489"/>
          <a:ext cx="4038600" cy="443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p:cNvSpPr>
            <a:spLocks noGrp="1"/>
          </p:cNvSpPr>
          <p:nvPr>
            <p:ph sz="half" idx="2"/>
          </p:nvPr>
        </p:nvSpPr>
        <p:spPr>
          <a:xfrm>
            <a:off x="4419600" y="1981200"/>
            <a:ext cx="4038600" cy="4434840"/>
          </a:xfrm>
        </p:spPr>
        <p:txBody>
          <a:bodyPr>
            <a:normAutofit fontScale="85000" lnSpcReduction="20000"/>
          </a:bodyPr>
          <a:lstStyle/>
          <a:p>
            <a:pPr lvl="1"/>
            <a:endParaRPr lang="en-US" sz="2000" dirty="0" smtClean="0"/>
          </a:p>
          <a:p>
            <a:pPr lvl="1"/>
            <a:r>
              <a:rPr lang="en-US" sz="2000" dirty="0" smtClean="0"/>
              <a:t>Track shipments</a:t>
            </a:r>
          </a:p>
          <a:p>
            <a:pPr lvl="1"/>
            <a:r>
              <a:rPr lang="en-US" sz="2000" dirty="0" smtClean="0"/>
              <a:t>Import permits</a:t>
            </a:r>
          </a:p>
          <a:p>
            <a:pPr lvl="1"/>
            <a:endParaRPr lang="en-US" sz="2000" dirty="0" smtClean="0"/>
          </a:p>
          <a:p>
            <a:pPr lvl="1"/>
            <a:endParaRPr lang="en-US" sz="2000" dirty="0"/>
          </a:p>
          <a:p>
            <a:pPr lvl="1"/>
            <a:endParaRPr lang="en-US" sz="2000" dirty="0" smtClean="0"/>
          </a:p>
          <a:p>
            <a:pPr lvl="1"/>
            <a:r>
              <a:rPr lang="en-US" sz="2000" dirty="0" smtClean="0"/>
              <a:t>Designated team/person &amp; location</a:t>
            </a:r>
          </a:p>
          <a:p>
            <a:pPr lvl="1"/>
            <a:endParaRPr lang="en-US" sz="2000" dirty="0"/>
          </a:p>
          <a:p>
            <a:pPr lvl="1"/>
            <a:endParaRPr lang="en-US" sz="2000" dirty="0" smtClean="0"/>
          </a:p>
          <a:p>
            <a:pPr marL="393192" lvl="1" indent="0">
              <a:buNone/>
            </a:pPr>
            <a:endParaRPr lang="en-US" sz="2000" dirty="0" smtClean="0"/>
          </a:p>
          <a:p>
            <a:pPr lvl="1"/>
            <a:r>
              <a:rPr lang="en-US" sz="2000" dirty="0" smtClean="0"/>
              <a:t>PM up-to-date</a:t>
            </a:r>
          </a:p>
          <a:p>
            <a:pPr lvl="1"/>
            <a:r>
              <a:rPr lang="en-US" sz="2000" dirty="0" smtClean="0"/>
              <a:t>Inventory</a:t>
            </a:r>
          </a:p>
          <a:p>
            <a:pPr marL="393192" lvl="1" indent="0">
              <a:buNone/>
            </a:pPr>
            <a:endParaRPr lang="en-US" sz="2000" dirty="0"/>
          </a:p>
          <a:p>
            <a:pPr lvl="1"/>
            <a:r>
              <a:rPr lang="en-US" sz="1800" dirty="0"/>
              <a:t>Prompt communication-EQA </a:t>
            </a:r>
            <a:r>
              <a:rPr lang="en-US" sz="1800" dirty="0" smtClean="0"/>
              <a:t>Provider with </a:t>
            </a:r>
            <a:r>
              <a:rPr lang="en-US" sz="2000" dirty="0" smtClean="0"/>
              <a:t>SMILE &amp; PNL</a:t>
            </a:r>
            <a:endParaRPr lang="en-US" sz="2000" dirty="0"/>
          </a:p>
          <a:p>
            <a:endParaRPr lang="en-US" dirty="0"/>
          </a:p>
        </p:txBody>
      </p:sp>
      <p:sp>
        <p:nvSpPr>
          <p:cNvPr id="4" name="Slide Number Placeholder 3"/>
          <p:cNvSpPr>
            <a:spLocks noGrp="1"/>
          </p:cNvSpPr>
          <p:nvPr>
            <p:ph type="sldNum" sz="quarter" idx="12"/>
          </p:nvPr>
        </p:nvSpPr>
        <p:spPr>
          <a:xfrm>
            <a:off x="7924800" y="6400800"/>
            <a:ext cx="762000" cy="365125"/>
          </a:xfrm>
        </p:spPr>
        <p:txBody>
          <a:bodyPr/>
          <a:lstStyle/>
          <a:p>
            <a:fld id="{B6F15528-21DE-4FAA-801E-634DDDAF4B2B}" type="slidenum">
              <a:rPr lang="en-US" smtClean="0"/>
              <a:pPr/>
              <a:t>68</a:t>
            </a:fld>
            <a:endParaRPr lang="en-US" dirty="0"/>
          </a:p>
        </p:txBody>
      </p:sp>
      <p:pic>
        <p:nvPicPr>
          <p:cNvPr id="31747" name="Picture 3" descr="C:\Users\omaforo2\AppData\Local\Microsoft\Windows\Temporary Internet Files\Content.IE5\5M6VE6MD\MC90031129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612" y="3505200"/>
            <a:ext cx="713991" cy="990600"/>
          </a:xfrm>
          <a:prstGeom prst="rect">
            <a:avLst/>
          </a:prstGeom>
          <a:ln>
            <a:noFill/>
          </a:ln>
          <a:effectLst>
            <a:outerShdw blurRad="292100" dist="139700" dir="2700000" algn="tl" rotWithShape="0">
              <a:srgbClr val="333333">
                <a:alpha val="65000"/>
              </a:srgbClr>
            </a:outerShdw>
          </a:effectLst>
          <a:extLst/>
        </p:spPr>
      </p:pic>
      <p:pic>
        <p:nvPicPr>
          <p:cNvPr id="31749" name="Picture 5" descr="C:\Users\omaforo2\AppData\Local\Microsoft\Windows\Temporary Internet Files\Content.IE5\0CE335BA\MC90028105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622" y="4724400"/>
            <a:ext cx="1204953" cy="915009"/>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omaforo2\AppData\Local\Microsoft\Windows\Temporary Internet Files\Content.IE5\QK4UC9M3\MC90009013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8936" y="2335982"/>
            <a:ext cx="1035064" cy="73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05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ppt_x"/>
                                          </p:val>
                                        </p:tav>
                                        <p:tav tm="100000">
                                          <p:val>
                                            <p:strVal val="#ppt_x"/>
                                          </p:val>
                                        </p:tav>
                                      </p:tavLst>
                                    </p:anim>
                                    <p:anim calcmode="lin" valueType="num">
                                      <p:cBhvr additive="base">
                                        <p:cTn id="12" dur="500" fill="hold"/>
                                        <p:tgtEl>
                                          <p:spTgt spid="92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anim calcmode="lin" valueType="num">
                                      <p:cBhvr additive="base">
                                        <p:cTn id="25" dur="500" fill="hold"/>
                                        <p:tgtEl>
                                          <p:spTgt spid="31747"/>
                                        </p:tgtEl>
                                        <p:attrNameLst>
                                          <p:attrName>ppt_x</p:attrName>
                                        </p:attrNameLst>
                                      </p:cBhvr>
                                      <p:tavLst>
                                        <p:tav tm="0">
                                          <p:val>
                                            <p:strVal val="#ppt_x"/>
                                          </p:val>
                                        </p:tav>
                                        <p:tav tm="100000">
                                          <p:val>
                                            <p:strVal val="#ppt_x"/>
                                          </p:val>
                                        </p:tav>
                                      </p:tavLst>
                                    </p:anim>
                                    <p:anim calcmode="lin" valueType="num">
                                      <p:cBhvr additive="base">
                                        <p:cTn id="26" dur="500" fill="hold"/>
                                        <p:tgtEl>
                                          <p:spTgt spid="3174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1749"/>
                                        </p:tgtEl>
                                        <p:attrNameLst>
                                          <p:attrName>style.visibility</p:attrName>
                                        </p:attrNameLst>
                                      </p:cBhvr>
                                      <p:to>
                                        <p:strVal val="visible"/>
                                      </p:to>
                                    </p:set>
                                    <p:anim calcmode="lin" valueType="num">
                                      <p:cBhvr additive="base">
                                        <p:cTn id="35" dur="500" fill="hold"/>
                                        <p:tgtEl>
                                          <p:spTgt spid="31749"/>
                                        </p:tgtEl>
                                        <p:attrNameLst>
                                          <p:attrName>ppt_x</p:attrName>
                                        </p:attrNameLst>
                                      </p:cBhvr>
                                      <p:tavLst>
                                        <p:tav tm="0">
                                          <p:val>
                                            <p:strVal val="#ppt_x"/>
                                          </p:val>
                                        </p:tav>
                                        <p:tav tm="100000">
                                          <p:val>
                                            <p:strVal val="#ppt_x"/>
                                          </p:val>
                                        </p:tav>
                                      </p:tavLst>
                                    </p:anim>
                                    <p:anim calcmode="lin" valueType="num">
                                      <p:cBhvr additive="base">
                                        <p:cTn id="36" dur="500" fill="hold"/>
                                        <p:tgtEl>
                                          <p:spTgt spid="3174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 calcmode="lin" valueType="num">
                                      <p:cBhvr additive="base">
                                        <p:cTn id="3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anim calcmode="lin" valueType="num">
                                      <p:cBhvr additive="base">
                                        <p:cTn id="4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 calcmode="lin" valueType="num">
                                      <p:cBhvr additive="base">
                                        <p:cTn id="47"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774700"/>
            <a:ext cx="8278586" cy="1066800"/>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5400" dirty="0" smtClean="0"/>
              <a:t/>
            </a:r>
            <a:br>
              <a:rPr lang="en-US" sz="5400" dirty="0" smtClean="0"/>
            </a:br>
            <a:r>
              <a:rPr lang="en-US" sz="4000" dirty="0" smtClean="0"/>
              <a:t>Example - Preventative </a:t>
            </a:r>
            <a:r>
              <a:rPr lang="en-US" sz="4000" dirty="0"/>
              <a:t>Measures for </a:t>
            </a:r>
            <a:r>
              <a:rPr lang="en-US" sz="4000" dirty="0" smtClean="0"/>
              <a:t/>
            </a:r>
            <a:br>
              <a:rPr lang="en-US" sz="4000" dirty="0" smtClean="0"/>
            </a:br>
            <a:r>
              <a:rPr lang="en-US" sz="4000" dirty="0" smtClean="0"/>
              <a:t>			Pre-analytical </a:t>
            </a:r>
            <a:r>
              <a:rPr lang="en-US" sz="4000" dirty="0"/>
              <a:t>Error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
        <p:nvSpPr>
          <p:cNvPr id="3" name="Text Placeholder 2"/>
          <p:cNvSpPr>
            <a:spLocks noGrp="1"/>
          </p:cNvSpPr>
          <p:nvPr>
            <p:ph type="body" sz="half" idx="4294967295"/>
          </p:nvPr>
        </p:nvSpPr>
        <p:spPr>
          <a:xfrm>
            <a:off x="5443" y="4105004"/>
            <a:ext cx="3423557" cy="1641756"/>
          </a:xfrm>
        </p:spPr>
        <p:txBody>
          <a:bodyPr>
            <a:normAutofit/>
          </a:bodyPr>
          <a:lstStyle/>
          <a:p>
            <a:r>
              <a:rPr lang="en-US" sz="2400" dirty="0"/>
              <a:t>Example-Missed special instructions for CAP 2008 FH9-B Survey</a:t>
            </a:r>
          </a:p>
          <a:p>
            <a:endParaRPr lang="en-US" sz="2400" dirty="0"/>
          </a:p>
        </p:txBody>
      </p:sp>
      <p:sp>
        <p:nvSpPr>
          <p:cNvPr id="7" name="Rectangle 6"/>
          <p:cNvSpPr/>
          <p:nvPr/>
        </p:nvSpPr>
        <p:spPr>
          <a:xfrm>
            <a:off x="3429000" y="4038600"/>
            <a:ext cx="5535386" cy="2308324"/>
          </a:xfrm>
          <a:prstGeom prst="rect">
            <a:avLst/>
          </a:prstGeom>
        </p:spPr>
        <p:txBody>
          <a:bodyPr wrap="square">
            <a:spAutoFit/>
          </a:bodyPr>
          <a:lstStyle/>
          <a:p>
            <a:r>
              <a:rPr lang="en-US" dirty="0" smtClean="0">
                <a:solidFill>
                  <a:srgbClr val="FF0000"/>
                </a:solidFill>
              </a:rPr>
              <a:t>Note</a:t>
            </a:r>
            <a:r>
              <a:rPr lang="en-US" dirty="0">
                <a:solidFill>
                  <a:srgbClr val="FF0000"/>
                </a:solidFill>
              </a:rPr>
              <a:t>: For the Sysmex XE-2100, XE-5000 and XT series instruments, specimens must be analyzed in the QC program to obtain WBC differential data. Read and follow the sample handling instructions before analyzing the samples. Perform analysis of all samples using the aspiration mode that the majority of your patient samples are processed in: either closed vial (primary) or open vial (secondary) mode.</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199" y="5961707"/>
            <a:ext cx="2762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86" y="2032000"/>
            <a:ext cx="8839200" cy="1661058"/>
          </a:xfrm>
          <a:prstGeom prst="rect">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4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4"/>
                                        </p:tgtEl>
                                        <p:attrNameLst>
                                          <p:attrName>style.visibility</p:attrName>
                                        </p:attrNameLst>
                                      </p:cBhvr>
                                      <p:to>
                                        <p:strVal val="visible"/>
                                      </p:to>
                                    </p:set>
                                    <p:anim calcmode="lin" valueType="num">
                                      <p:cBhvr additive="base">
                                        <p:cTn id="19" dur="500" fill="hold"/>
                                        <p:tgtEl>
                                          <p:spTgt spid="33794"/>
                                        </p:tgtEl>
                                        <p:attrNameLst>
                                          <p:attrName>ppt_x</p:attrName>
                                        </p:attrNameLst>
                                      </p:cBhvr>
                                      <p:tavLst>
                                        <p:tav tm="0">
                                          <p:val>
                                            <p:strVal val="#ppt_x"/>
                                          </p:val>
                                        </p:tav>
                                        <p:tav tm="100000">
                                          <p:val>
                                            <p:strVal val="#ppt_x"/>
                                          </p:val>
                                        </p:tav>
                                      </p:tavLst>
                                    </p:anim>
                                    <p:anim calcmode="lin" valueType="num">
                                      <p:cBhvr additive="base">
                                        <p:cTn id="20"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gtEl>
                                        <p:attrNameLst>
                                          <p:attrName>style.visibility</p:attrName>
                                        </p:attrNameLst>
                                      </p:cBhvr>
                                      <p:to>
                                        <p:strVal val="visible"/>
                                      </p:to>
                                    </p:set>
                                    <p:anim calcmode="lin" valueType="num">
                                      <p:cBhvr additive="base">
                                        <p:cTn id="25" dur="500" fill="hold"/>
                                        <p:tgtEl>
                                          <p:spTgt spid="15363"/>
                                        </p:tgtEl>
                                        <p:attrNameLst>
                                          <p:attrName>ppt_x</p:attrName>
                                        </p:attrNameLst>
                                      </p:cBhvr>
                                      <p:tavLst>
                                        <p:tav tm="0">
                                          <p:val>
                                            <p:strVal val="#ppt_x"/>
                                          </p:val>
                                        </p:tav>
                                        <p:tav tm="100000">
                                          <p:val>
                                            <p:strVal val="#ppt_x"/>
                                          </p:val>
                                        </p:tav>
                                      </p:tavLst>
                                    </p:anim>
                                    <p:anim calcmode="lin" valueType="num">
                                      <p:cBhvr additive="base">
                                        <p:cTn id="26"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Autofit/>
          </a:bodyPr>
          <a:lstStyle/>
          <a:p>
            <a:pPr algn="ctr"/>
            <a:r>
              <a:rPr lang="en-US" sz="4800" dirty="0" smtClean="0"/>
              <a:t>Why is an EQA investigation critical?</a:t>
            </a:r>
            <a:endParaRPr lang="en-US" sz="4800" dirty="0"/>
          </a:p>
        </p:txBody>
      </p:sp>
      <p:sp>
        <p:nvSpPr>
          <p:cNvPr id="3" name="Content Placeholder 2"/>
          <p:cNvSpPr>
            <a:spLocks noGrp="1"/>
          </p:cNvSpPr>
          <p:nvPr>
            <p:ph idx="1"/>
          </p:nvPr>
        </p:nvSpPr>
        <p:spPr>
          <a:xfrm>
            <a:off x="1842799" y="2674295"/>
            <a:ext cx="5741047" cy="528371"/>
          </a:xfrm>
        </p:spPr>
        <p:txBody>
          <a:bodyPr>
            <a:normAutofit fontScale="25000" lnSpcReduction="20000"/>
          </a:bodyPr>
          <a:lstStyle/>
          <a:p>
            <a:pPr marL="0" indent="0" algn="ctr">
              <a:buNone/>
            </a:pPr>
            <a:r>
              <a:rPr lang="en-US" sz="11200" b="1" dirty="0" smtClean="0"/>
              <a:t>Failures = problems</a:t>
            </a:r>
          </a:p>
          <a:p>
            <a:pPr marL="0" indent="0" algn="r">
              <a:buNone/>
            </a:pPr>
            <a:r>
              <a:rPr lang="en-US" sz="3200"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descr="C:\Users\mcoulte1\AppData\Local\Microsoft\Windows\Temporary Internet Files\Content.IE5\NPLKU7Z0\MC9002925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443" y="1595171"/>
            <a:ext cx="1760220" cy="924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9888226">
            <a:off x="607063" y="3724349"/>
            <a:ext cx="2341844" cy="584775"/>
          </a:xfrm>
          <a:prstGeom prst="rect">
            <a:avLst/>
          </a:prstGeom>
          <a:noFill/>
        </p:spPr>
        <p:txBody>
          <a:bodyPr wrap="square" rtlCol="0">
            <a:spAutoFit/>
          </a:bodyPr>
          <a:lstStyle/>
          <a:p>
            <a:pPr algn="ctr"/>
            <a:r>
              <a:rPr lang="en-US" sz="3200" b="1" dirty="0"/>
              <a:t>Root cause </a:t>
            </a:r>
          </a:p>
        </p:txBody>
      </p:sp>
      <p:sp>
        <p:nvSpPr>
          <p:cNvPr id="8" name="TextBox 7"/>
          <p:cNvSpPr txBox="1"/>
          <p:nvPr/>
        </p:nvSpPr>
        <p:spPr>
          <a:xfrm rot="1598167">
            <a:off x="5528659" y="3595306"/>
            <a:ext cx="2962419" cy="1384995"/>
          </a:xfrm>
          <a:prstGeom prst="rect">
            <a:avLst/>
          </a:prstGeom>
          <a:noFill/>
        </p:spPr>
        <p:txBody>
          <a:bodyPr wrap="square" rtlCol="0">
            <a:spAutoFit/>
          </a:bodyPr>
          <a:lstStyle/>
          <a:p>
            <a:pPr algn="ctr"/>
            <a:r>
              <a:rPr lang="en-US" sz="2800" b="1" dirty="0" smtClean="0"/>
              <a:t>Impacts:</a:t>
            </a:r>
          </a:p>
          <a:p>
            <a:pPr algn="ctr"/>
            <a:r>
              <a:rPr lang="en-US" sz="2800" b="1" dirty="0" smtClean="0"/>
              <a:t>study </a:t>
            </a:r>
            <a:r>
              <a:rPr lang="en-US" sz="2800" b="1" dirty="0"/>
              <a:t>data</a:t>
            </a:r>
          </a:p>
          <a:p>
            <a:pPr algn="ctr"/>
            <a:r>
              <a:rPr lang="en-US" sz="2800" b="1" dirty="0"/>
              <a:t>patient safety</a:t>
            </a:r>
          </a:p>
        </p:txBody>
      </p:sp>
      <p:sp>
        <p:nvSpPr>
          <p:cNvPr id="10" name="Rectangle 9"/>
          <p:cNvSpPr/>
          <p:nvPr/>
        </p:nvSpPr>
        <p:spPr>
          <a:xfrm>
            <a:off x="914400" y="5334000"/>
            <a:ext cx="6531046" cy="1077218"/>
          </a:xfrm>
          <a:prstGeom prst="rect">
            <a:avLst/>
          </a:prstGeom>
        </p:spPr>
        <p:txBody>
          <a:bodyPr wrap="square">
            <a:spAutoFit/>
          </a:bodyPr>
          <a:lstStyle/>
          <a:p>
            <a:pPr algn="ctr"/>
            <a:r>
              <a:rPr lang="en-US" sz="3200" b="1" dirty="0"/>
              <a:t>Result = Correction and Prevention</a:t>
            </a:r>
          </a:p>
        </p:txBody>
      </p:sp>
    </p:spTree>
    <p:extLst>
      <p:ext uri="{BB962C8B-B14F-4D97-AF65-F5344CB8AC3E}">
        <p14:creationId xmlns:p14="http://schemas.microsoft.com/office/powerpoint/2010/main" val="30990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dirty="0" smtClean="0"/>
              <a:t>Preventative Measures: Analytical</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Develop a robust QC policy</a:t>
            </a:r>
          </a:p>
          <a:p>
            <a:pPr lvl="1"/>
            <a:r>
              <a:rPr lang="en-US" dirty="0" smtClean="0"/>
              <a:t>Implement and monitor QC</a:t>
            </a:r>
          </a:p>
          <a:p>
            <a:pPr lvl="1"/>
            <a:r>
              <a:rPr lang="en-US" dirty="0" smtClean="0"/>
              <a:t>Track calibration data</a:t>
            </a:r>
          </a:p>
          <a:p>
            <a:pPr marL="0" indent="0">
              <a:buNone/>
            </a:pPr>
            <a:endParaRPr lang="en-US" dirty="0"/>
          </a:p>
        </p:txBody>
      </p:sp>
      <p:sp>
        <p:nvSpPr>
          <p:cNvPr id="5" name="Content Placeholder 4"/>
          <p:cNvSpPr>
            <a:spLocks noGrp="1"/>
          </p:cNvSpPr>
          <p:nvPr>
            <p:ph sz="half" idx="2"/>
          </p:nvPr>
        </p:nvSpPr>
        <p:spPr/>
        <p:txBody>
          <a:bodyPr>
            <a:normAutofit fontScale="92500" lnSpcReduction="20000"/>
          </a:bodyPr>
          <a:lstStyle/>
          <a:p>
            <a:r>
              <a:rPr lang="en-US" dirty="0" smtClean="0"/>
              <a:t>Example- Positive Bias</a:t>
            </a:r>
          </a:p>
          <a:p>
            <a:endParaRPr lang="en-US" dirty="0" smtClean="0"/>
          </a:p>
          <a:p>
            <a:r>
              <a:rPr lang="en-US" i="1" dirty="0" smtClean="0">
                <a:solidFill>
                  <a:schemeClr val="accent1">
                    <a:lumMod val="75000"/>
                  </a:schemeClr>
                </a:solidFill>
                <a:latin typeface="+mj-lt"/>
              </a:rPr>
              <a:t>“Staff was re-trained on proper monitoring of QC charts. SOP modified to explain corrective action required for trends, bias and shifts problems. Instrument had not been calibrated for almost a year. Change calibration schedule to every 6 months per manufacturer’s suggestion.”</a:t>
            </a:r>
          </a:p>
          <a:p>
            <a:endParaRPr lang="en-US" i="1" dirty="0">
              <a:solidFill>
                <a:schemeClr val="accent1">
                  <a:lumMod val="75000"/>
                </a:schemeClr>
              </a:solidFill>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70</a:t>
            </a:fld>
            <a:endParaRPr lang="en-US" dirty="0">
              <a:solidFill>
                <a:srgbClr val="04617B">
                  <a:shade val="90000"/>
                </a:srgbClr>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265014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5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96112"/>
          </a:xfrm>
        </p:spPr>
        <p:txBody>
          <a:bodyPr>
            <a:noAutofit/>
          </a:bodyPr>
          <a:lstStyle/>
          <a:p>
            <a:r>
              <a:rPr lang="en-US" sz="4000" dirty="0" smtClean="0"/>
              <a:t>Preventative Measures: Post Analytical</a:t>
            </a:r>
            <a:endParaRPr lang="en-US" sz="4000" dirty="0"/>
          </a:p>
        </p:txBody>
      </p:sp>
      <p:sp>
        <p:nvSpPr>
          <p:cNvPr id="8" name="Text Placeholder 7"/>
          <p:cNvSpPr>
            <a:spLocks noGrp="1"/>
          </p:cNvSpPr>
          <p:nvPr>
            <p:ph type="body" sz="half" idx="3"/>
          </p:nvPr>
        </p:nvSpPr>
        <p:spPr/>
        <p:txBody>
          <a:bodyPr>
            <a:normAutofit fontScale="92500"/>
          </a:bodyPr>
          <a:lstStyle/>
          <a:p>
            <a:r>
              <a:rPr lang="en-US" dirty="0" smtClean="0"/>
              <a:t>Example-Transcription Error</a:t>
            </a:r>
            <a:endParaRPr lang="en-US" dirty="0"/>
          </a:p>
        </p:txBody>
      </p:sp>
      <p:sp>
        <p:nvSpPr>
          <p:cNvPr id="7" name="Content Placeholder 6"/>
          <p:cNvSpPr>
            <a:spLocks noGrp="1"/>
          </p:cNvSpPr>
          <p:nvPr>
            <p:ph sz="quarter" idx="2"/>
          </p:nvPr>
        </p:nvSpPr>
        <p:spPr>
          <a:xfrm>
            <a:off x="457200" y="1828800"/>
            <a:ext cx="4040188" cy="4531520"/>
          </a:xfrm>
        </p:spPr>
        <p:txBody>
          <a:bodyPr/>
          <a:lstStyle/>
          <a:p>
            <a:r>
              <a:rPr lang="en-US" sz="2400" dirty="0"/>
              <a:t>EQA SOP should include procedures  to check for any result errors BEFORE submission</a:t>
            </a:r>
          </a:p>
          <a:p>
            <a:endParaRPr lang="en-US" dirty="0"/>
          </a:p>
        </p:txBody>
      </p:sp>
      <p:sp>
        <p:nvSpPr>
          <p:cNvPr id="9" name="Content Placeholder 8"/>
          <p:cNvSpPr>
            <a:spLocks noGrp="1"/>
          </p:cNvSpPr>
          <p:nvPr>
            <p:ph sz="quarter" idx="4"/>
          </p:nvPr>
        </p:nvSpPr>
        <p:spPr/>
        <p:txBody>
          <a:bodyPr/>
          <a:lstStyle/>
          <a:p>
            <a:r>
              <a:rPr lang="en-US" dirty="0" smtClean="0">
                <a:solidFill>
                  <a:schemeClr val="accent1">
                    <a:lumMod val="75000"/>
                  </a:schemeClr>
                </a:solidFill>
              </a:rPr>
              <a:t>“</a:t>
            </a:r>
            <a:r>
              <a:rPr lang="en-US" i="1" dirty="0" smtClean="0">
                <a:solidFill>
                  <a:schemeClr val="accent1">
                    <a:lumMod val="75000"/>
                  </a:schemeClr>
                </a:solidFill>
                <a:latin typeface="+mj-lt"/>
              </a:rPr>
              <a:t>We </a:t>
            </a:r>
            <a:r>
              <a:rPr lang="en-US" i="1" dirty="0">
                <a:solidFill>
                  <a:schemeClr val="accent1">
                    <a:lumMod val="75000"/>
                  </a:schemeClr>
                </a:solidFill>
                <a:latin typeface="+mj-lt"/>
              </a:rPr>
              <a:t>have added a new step in our EQA SOP. We will have a second person comparing all results. This will include transcription from the raw data to the Result Form and the Electronic Saved Entry</a:t>
            </a:r>
            <a:r>
              <a:rPr lang="en-US" i="1" dirty="0" smtClean="0">
                <a:solidFill>
                  <a:schemeClr val="accent1">
                    <a:lumMod val="75000"/>
                  </a:schemeClr>
                </a:solidFill>
                <a:latin typeface="+mj-lt"/>
              </a:rPr>
              <a:t>.”</a:t>
            </a:r>
            <a:endParaRPr lang="en-US" i="1" dirty="0">
              <a:solidFill>
                <a:schemeClr val="accent1">
                  <a:lumMod val="75000"/>
                </a:schemeClr>
              </a:solidFill>
              <a:latin typeface="+mj-lt"/>
            </a:endParaRP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dirty="0"/>
          </a:p>
        </p:txBody>
      </p:sp>
      <p:pic>
        <p:nvPicPr>
          <p:cNvPr id="33794" name="Picture 2" descr="C:\Users\omaforo2\AppData\Local\Microsoft\Windows\Temporary Internet Files\Content.IE5\5M6VE6MD\MP9002274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0"/>
            <a:ext cx="3241524" cy="218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5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Approval</a:t>
            </a:r>
            <a:endParaRPr lang="en-US" dirty="0"/>
          </a:p>
        </p:txBody>
      </p:sp>
      <p:sp>
        <p:nvSpPr>
          <p:cNvPr id="3" name="Content Placeholder 2"/>
          <p:cNvSpPr>
            <a:spLocks noGrp="1"/>
          </p:cNvSpPr>
          <p:nvPr>
            <p:ph idx="1"/>
          </p:nvPr>
        </p:nvSpPr>
        <p:spPr>
          <a:xfrm>
            <a:off x="304800" y="1935480"/>
            <a:ext cx="8382000" cy="4389120"/>
          </a:xfrm>
        </p:spPr>
        <p:txBody>
          <a:bodyPr/>
          <a:lstStyle/>
          <a:p>
            <a:r>
              <a:rPr lang="en-US" dirty="0" smtClean="0"/>
              <a:t>SMILE and PNL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67" t="20278" r="19999" b="48708"/>
          <a:stretch/>
        </p:blipFill>
        <p:spPr bwMode="auto">
          <a:xfrm>
            <a:off x="457200" y="2514601"/>
            <a:ext cx="8458200" cy="3124200"/>
          </a:xfrm>
          <a:prstGeom prst="rect">
            <a:avLst/>
          </a:prstGeom>
          <a:ln>
            <a:solidFill>
              <a:srgbClr val="FF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1828800" y="2743200"/>
            <a:ext cx="990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905000" y="4305300"/>
            <a:ext cx="990600" cy="495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5105400" y="2362200"/>
            <a:ext cx="914400" cy="914400"/>
          </a:xfrm>
          <a:prstGeom prst="star5">
            <a:avLst>
              <a:gd name="adj" fmla="val 17483"/>
              <a:gd name="hf" fmla="val 105146"/>
              <a:gd name="vf" fmla="val 11055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79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ppt_x</p:attrName>
                                        </p:attrNameLst>
                                      </p:cBhvr>
                                      <p:tavLst>
                                        <p:tav tm="0">
                                          <p:val>
                                            <p:strVal val="#ppt_x"/>
                                          </p:val>
                                        </p:tav>
                                        <p:tav tm="100000">
                                          <p:val>
                                            <p:strVal val="#ppt_x"/>
                                          </p:val>
                                        </p:tav>
                                      </p:tavLst>
                                    </p:anim>
                                    <p:anim calcmode="lin" valueType="num">
                                      <p:cBhvr>
                                        <p:cTn id="9" dur="5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750"/>
                                        <p:tgtEl>
                                          <p:spTgt spid="6"/>
                                        </p:tgtEl>
                                      </p:cBhvr>
                                    </p:animEffect>
                                    <p:anim calcmode="lin" valueType="num">
                                      <p:cBhvr>
                                        <p:cTn id="15" dur="1750" fill="hold"/>
                                        <p:tgtEl>
                                          <p:spTgt spid="6"/>
                                        </p:tgtEl>
                                        <p:attrNameLst>
                                          <p:attrName>ppt_w</p:attrName>
                                        </p:attrNameLst>
                                      </p:cBhvr>
                                      <p:tavLst>
                                        <p:tav tm="0" fmla="#ppt_w*sin(2.5*pi*$)">
                                          <p:val>
                                            <p:fltVal val="0"/>
                                          </p:val>
                                        </p:tav>
                                        <p:tav tm="100000">
                                          <p:val>
                                            <p:fltVal val="1"/>
                                          </p:val>
                                        </p:tav>
                                      </p:tavLst>
                                    </p:anim>
                                    <p:anim calcmode="lin" valueType="num">
                                      <p:cBhvr>
                                        <p:cTn id="16" dur="175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239000" cy="2085655"/>
          </a:xfrm>
          <a:prstGeom prst="rect">
            <a:avLst/>
          </a:prstGeom>
          <a:ln w="9525">
            <a:solidFill>
              <a:srgbClr val="FF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03700"/>
            <a:ext cx="3048000" cy="2077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22" name="Picture 2" descr="C:\Users\omaforo2\AppData\Local\Microsoft\Windows\Temporary Internet Files\Content.IE5\YEED51L9\MC90044215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587219"/>
            <a:ext cx="838201" cy="838201"/>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191000"/>
            <a:ext cx="5021655"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951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072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ppt_x"/>
                                          </p:val>
                                        </p:tav>
                                        <p:tav tm="100000">
                                          <p:val>
                                            <p:strVal val="#ppt_x"/>
                                          </p:val>
                                        </p:tav>
                                      </p:tavLst>
                                    </p:anim>
                                    <p:anim calcmode="lin" valueType="num">
                                      <p:cBhvr additive="base">
                                        <p:cTn id="12"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additive="base">
                                        <p:cTn id="17" dur="500" fill="hold"/>
                                        <p:tgtEl>
                                          <p:spTgt spid="32772"/>
                                        </p:tgtEl>
                                        <p:attrNameLst>
                                          <p:attrName>ppt_x</p:attrName>
                                        </p:attrNameLst>
                                      </p:cBhvr>
                                      <p:tavLst>
                                        <p:tav tm="0">
                                          <p:val>
                                            <p:strVal val="#ppt_x"/>
                                          </p:val>
                                        </p:tav>
                                        <p:tav tm="100000">
                                          <p:val>
                                            <p:strVal val="#ppt_x"/>
                                          </p:val>
                                        </p:tav>
                                      </p:tavLst>
                                    </p:anim>
                                    <p:anim calcmode="lin" valueType="num">
                                      <p:cBhvr additive="base">
                                        <p:cTn id="1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and Conclusion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0761227"/>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7494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www.psmile.org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03400"/>
            <a:ext cx="862106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7617616">
            <a:off x="4655621" y="2563407"/>
            <a:ext cx="301243" cy="741077"/>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57200" y="2762372"/>
            <a:ext cx="990600" cy="343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111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pic>
        <p:nvPicPr>
          <p:cNvPr id="10244" name="Picture 4" descr="http://monocacymen.com/images/good_bye_and_thank_yo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14400"/>
            <a:ext cx="7374467" cy="5288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0587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pic>
        <p:nvPicPr>
          <p:cNvPr id="9220" name="Picture 4" descr="http://www.openlounge.org/lunargame/files/2011/11/question-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0"/>
            <a:ext cx="3048000" cy="3810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70727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The investigative process should</a:t>
            </a:r>
            <a:endParaRPr lang="en-US" dirty="0"/>
          </a:p>
        </p:txBody>
      </p:sp>
      <p:sp>
        <p:nvSpPr>
          <p:cNvPr id="3" name="Content Placeholder 2"/>
          <p:cNvSpPr>
            <a:spLocks noGrp="1"/>
          </p:cNvSpPr>
          <p:nvPr>
            <p:ph idx="1"/>
          </p:nvPr>
        </p:nvSpPr>
        <p:spPr>
          <a:xfrm>
            <a:off x="533400" y="1981200"/>
            <a:ext cx="8229600" cy="4389120"/>
          </a:xfrm>
        </p:spPr>
        <p:txBody>
          <a:bodyPr>
            <a:normAutofit lnSpcReduction="10000"/>
          </a:bodyPr>
          <a:lstStyle/>
          <a:p>
            <a:r>
              <a:rPr lang="en-US" dirty="0"/>
              <a:t>Have a more </a:t>
            </a:r>
            <a:r>
              <a:rPr lang="en-US" b="1" dirty="0"/>
              <a:t>user friendly </a:t>
            </a:r>
            <a:r>
              <a:rPr lang="en-US" dirty="0"/>
              <a:t>approach</a:t>
            </a:r>
          </a:p>
          <a:p>
            <a:endParaRPr lang="en-US" dirty="0" smtClean="0"/>
          </a:p>
          <a:p>
            <a:r>
              <a:rPr lang="en-US" dirty="0" smtClean="0"/>
              <a:t>Provide </a:t>
            </a:r>
            <a:r>
              <a:rPr lang="en-US" b="1" dirty="0"/>
              <a:t>Quality </a:t>
            </a:r>
            <a:r>
              <a:rPr lang="en-US" b="1" dirty="0" smtClean="0"/>
              <a:t>Management </a:t>
            </a:r>
            <a:r>
              <a:rPr lang="en-US" dirty="0"/>
              <a:t>and </a:t>
            </a:r>
            <a:r>
              <a:rPr lang="en-US" b="1" dirty="0"/>
              <a:t>process </a:t>
            </a:r>
            <a:r>
              <a:rPr lang="en-US" b="1" dirty="0" smtClean="0"/>
              <a:t>improvement</a:t>
            </a:r>
          </a:p>
          <a:p>
            <a:endParaRPr lang="en-US" dirty="0"/>
          </a:p>
          <a:p>
            <a:r>
              <a:rPr lang="en-US" dirty="0"/>
              <a:t>Be </a:t>
            </a:r>
            <a:r>
              <a:rPr lang="en-US" b="1" dirty="0"/>
              <a:t>positive</a:t>
            </a:r>
            <a:r>
              <a:rPr lang="en-US" dirty="0"/>
              <a:t>, not negative  process</a:t>
            </a:r>
          </a:p>
          <a:p>
            <a:endParaRPr lang="en-US" dirty="0" smtClean="0"/>
          </a:p>
          <a:p>
            <a:r>
              <a:rPr lang="en-US" dirty="0" smtClean="0"/>
              <a:t>More </a:t>
            </a:r>
            <a:r>
              <a:rPr lang="en-US" b="1" dirty="0" smtClean="0"/>
              <a:t>educational</a:t>
            </a:r>
            <a:r>
              <a:rPr lang="en-US" dirty="0" smtClean="0"/>
              <a:t>, not punitive</a:t>
            </a:r>
          </a:p>
          <a:p>
            <a:endParaRPr lang="en-US" dirty="0" smtClean="0"/>
          </a:p>
          <a:p>
            <a:r>
              <a:rPr lang="en-US" dirty="0" smtClean="0"/>
              <a:t>Provide a forum for “</a:t>
            </a:r>
            <a:r>
              <a:rPr lang="en-US" b="1" dirty="0" smtClean="0"/>
              <a:t>Continuing Education</a:t>
            </a:r>
            <a:r>
              <a:rPr lang="en-US" dirty="0" smtClean="0"/>
              <a:t>”</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descr="C:\Users\mcoulte1\AppData\Local\Microsoft\Windows\Temporary Internet Files\Content.IE5\NPLKU7Z0\MC9004326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SMILE EQA Investigation Form</a:t>
            </a:r>
            <a:endParaRPr lang="en-US" dirty="0"/>
          </a:p>
        </p:txBody>
      </p:sp>
      <p:sp>
        <p:nvSpPr>
          <p:cNvPr id="3" name="Content Placeholder 2"/>
          <p:cNvSpPr>
            <a:spLocks noGrp="1"/>
          </p:cNvSpPr>
          <p:nvPr>
            <p:ph idx="1"/>
          </p:nvPr>
        </p:nvSpPr>
        <p:spPr>
          <a:xfrm>
            <a:off x="2362200" y="1935480"/>
            <a:ext cx="6324600" cy="4389120"/>
          </a:xfrm>
        </p:spPr>
        <p:txBody>
          <a:bodyPr/>
          <a:lstStyle/>
          <a:p>
            <a:endParaRPr lang="en-US" dirty="0" smtClean="0"/>
          </a:p>
          <a:p>
            <a:pPr algn="ctr"/>
            <a:r>
              <a:rPr lang="en-US" dirty="0" smtClean="0"/>
              <a:t>Develop a systematic approach to an investigation</a:t>
            </a:r>
          </a:p>
          <a:p>
            <a:endParaRPr lang="en-US" dirty="0" smtClean="0"/>
          </a:p>
          <a:p>
            <a:pPr algn="ctr"/>
            <a:r>
              <a:rPr lang="en-US" dirty="0" smtClean="0"/>
              <a:t>More efficient, thorough, streamlined process</a:t>
            </a:r>
          </a:p>
          <a:p>
            <a:pPr algn="ctr"/>
            <a:endParaRPr lang="en-US" dirty="0" smtClean="0"/>
          </a:p>
          <a:p>
            <a:pPr algn="ctr"/>
            <a:r>
              <a:rPr lang="en-US" dirty="0" smtClean="0"/>
              <a:t>Opportunity for improvement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 y="228600"/>
            <a:ext cx="649111" cy="533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8097">
            <a:off x="418091" y="2007843"/>
            <a:ext cx="1924757" cy="1993216"/>
          </a:xfrm>
          <a:prstGeom prst="rect">
            <a:avLst/>
          </a:prstGeom>
        </p:spPr>
      </p:pic>
    </p:spTree>
    <p:extLst>
      <p:ext uri="{BB962C8B-B14F-4D97-AF65-F5344CB8AC3E}">
        <p14:creationId xmlns:p14="http://schemas.microsoft.com/office/powerpoint/2010/main" val="205942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4836</TotalTime>
  <Words>7887</Words>
  <Application>Microsoft Office PowerPoint</Application>
  <PresentationFormat>On-screen Show (4:3)</PresentationFormat>
  <Paragraphs>864</Paragraphs>
  <Slides>77</Slides>
  <Notes>77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Flow</vt:lpstr>
      <vt:lpstr>Worksheet</vt:lpstr>
      <vt:lpstr>Document</vt:lpstr>
      <vt:lpstr>  Investigation and Troubleshooting of EQA  </vt:lpstr>
      <vt:lpstr>Taking the Pain Out of the Investigative Process  www.pSMILE.org</vt:lpstr>
      <vt:lpstr>Acknowledgements</vt:lpstr>
      <vt:lpstr>Presentation Outline</vt:lpstr>
      <vt:lpstr>Goal of Presentation</vt:lpstr>
      <vt:lpstr>Objectives:</vt:lpstr>
      <vt:lpstr>Why is an EQA investigation critical?</vt:lpstr>
      <vt:lpstr>The investigative process should</vt:lpstr>
      <vt:lpstr>SMILE EQA Investigation Form</vt:lpstr>
      <vt:lpstr>Laboratory Path of Workflow</vt:lpstr>
      <vt:lpstr>PowerPoint Presentation</vt:lpstr>
      <vt:lpstr>PowerPoint Presentation</vt:lpstr>
      <vt:lpstr>Taking the Pain Out of the Investigative Process</vt:lpstr>
      <vt:lpstr>Pre-Analytical</vt:lpstr>
      <vt:lpstr>Where Do I Start? </vt:lpstr>
      <vt:lpstr>What areas to investigate for  pre-analytical errors?</vt:lpstr>
      <vt:lpstr>PowerPoint Presentation</vt:lpstr>
      <vt:lpstr>Sample Shipping</vt:lpstr>
      <vt:lpstr>Sample Integrity</vt:lpstr>
      <vt:lpstr>Sample Integrity</vt:lpstr>
      <vt:lpstr>Sample Integrity?</vt:lpstr>
      <vt:lpstr>PowerPoint Presentation</vt:lpstr>
      <vt:lpstr>Sample Receiving</vt:lpstr>
      <vt:lpstr>Sample Handling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Analytical</vt:lpstr>
      <vt:lpstr>PowerPoint Presentation</vt:lpstr>
      <vt:lpstr>Post Analytical</vt:lpstr>
      <vt:lpstr>Factors to consider:</vt:lpstr>
      <vt:lpstr>                      - Primarily  attributed due to  “clerical error”</vt:lpstr>
      <vt:lpstr>Result Entry                     </vt:lpstr>
      <vt:lpstr>PowerPoint Presentation</vt:lpstr>
      <vt:lpstr>Correct Instrument / Method / Reagent </vt:lpstr>
      <vt:lpstr>Communication</vt:lpstr>
      <vt:lpstr>PowerPoint Presentation</vt:lpstr>
      <vt:lpstr>PowerPoint Presentation</vt:lpstr>
      <vt:lpstr>PowerPoint Presentation</vt:lpstr>
      <vt:lpstr>PowerPoint Presentation</vt:lpstr>
      <vt:lpstr>PowerPoint Presentation</vt:lpstr>
      <vt:lpstr>No Response</vt:lpstr>
      <vt:lpstr>PowerPoint Presentation</vt:lpstr>
      <vt:lpstr>PowerPoint Presentation</vt:lpstr>
      <vt:lpstr>PowerPoint Presentation</vt:lpstr>
      <vt:lpstr>PowerPoint Presentation</vt:lpstr>
      <vt:lpstr>Closing Out the Investigation</vt:lpstr>
      <vt:lpstr> Investigative Actions &amp; Root Cause</vt:lpstr>
      <vt:lpstr>Training &amp; Competency</vt:lpstr>
      <vt:lpstr>Impact on Study Participants</vt:lpstr>
      <vt:lpstr>Example: Impact on Study Participants</vt:lpstr>
      <vt:lpstr>Future Preventative Measures/ Actions</vt:lpstr>
      <vt:lpstr>Preventative Measures : Pre-analytical</vt:lpstr>
      <vt:lpstr>Preventative Measures : Pre-analytical</vt:lpstr>
      <vt:lpstr>                            Example - Preventative Measures for     Pre-analytical Error</vt:lpstr>
      <vt:lpstr>Preventative Measures: Analytical</vt:lpstr>
      <vt:lpstr>Preventative Measures: Post Analytical</vt:lpstr>
      <vt:lpstr>Review and Approval</vt:lpstr>
      <vt:lpstr>Supporting Documentation</vt:lpstr>
      <vt:lpstr>Summary and Conclusion</vt:lpstr>
      <vt:lpstr>www.psmile.org</vt:lpstr>
      <vt:lpstr>PowerPoint Presentation</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Pain Out of the Investigative Process</dc:title>
  <dc:creator>Heidi Hanes</dc:creator>
  <cp:lastModifiedBy>Heidi</cp:lastModifiedBy>
  <cp:revision>518</cp:revision>
  <cp:lastPrinted>2012-06-20T13:32:38Z</cp:lastPrinted>
  <dcterms:created xsi:type="dcterms:W3CDTF">2006-08-16T00:00:00Z</dcterms:created>
  <dcterms:modified xsi:type="dcterms:W3CDTF">2012-06-25T19:08:35Z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