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8" r:id="rId2"/>
    <p:sldId id="257" r:id="rId3"/>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E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p:scale>
          <a:sx n="66" d="100"/>
          <a:sy n="66" d="100"/>
        </p:scale>
        <p:origin x="186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74F3B0CA-C7CE-F944-B860-A62E5C424342}" type="datetimeFigureOut">
              <a:rPr lang="en-US" smtClean="0"/>
              <a:t>1/22/2025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DC8D164E-B21B-1D45-9E95-6AC0D19DDA95}" type="slidenum">
              <a:rPr lang="en-US" smtClean="0"/>
              <a:t>‹#›</a:t>
            </a:fld>
            <a:endParaRPr lang="en-US"/>
          </a:p>
        </p:txBody>
      </p:sp>
    </p:spTree>
    <p:extLst>
      <p:ext uri="{BB962C8B-B14F-4D97-AF65-F5344CB8AC3E}">
        <p14:creationId xmlns:p14="http://schemas.microsoft.com/office/powerpoint/2010/main" val="356129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sz="4600" b="0" i="0">
                <a:solidFill>
                  <a:srgbClr val="0F1F64"/>
                </a:solidFill>
                <a:latin typeface="Open Sans Light"/>
                <a:cs typeface="Open Sans Light"/>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sz="1100" b="0" i="0">
                <a:solidFill>
                  <a:srgbClr val="565759"/>
                </a:solidFill>
                <a:latin typeface="Open Sans"/>
                <a:cs typeface="Open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8" name="object 3">
            <a:extLst>
              <a:ext uri="{FF2B5EF4-FFF2-40B4-BE49-F238E27FC236}">
                <a16:creationId xmlns:a16="http://schemas.microsoft.com/office/drawing/2014/main" xmlns="" id="{3300B962-E268-ED6B-495A-CF1035A80DE7}"/>
              </a:ext>
            </a:extLst>
          </p:cNvPr>
          <p:cNvGrpSpPr/>
          <p:nvPr userDrawn="1"/>
        </p:nvGrpSpPr>
        <p:grpSpPr>
          <a:xfrm>
            <a:off x="470127" y="578164"/>
            <a:ext cx="446405" cy="288925"/>
            <a:chOff x="470127" y="805052"/>
            <a:chExt cx="446405" cy="288925"/>
          </a:xfrm>
        </p:grpSpPr>
        <p:sp>
          <p:nvSpPr>
            <p:cNvPr id="9" name="object 4">
              <a:extLst>
                <a:ext uri="{FF2B5EF4-FFF2-40B4-BE49-F238E27FC236}">
                  <a16:creationId xmlns:a16="http://schemas.microsoft.com/office/drawing/2014/main" xmlns="" id="{D519C5AB-296F-FD80-49AA-47AF7CFA071C}"/>
                </a:ext>
              </a:extLst>
            </p:cNvPr>
            <p:cNvSpPr/>
            <p:nvPr/>
          </p:nvSpPr>
          <p:spPr>
            <a:xfrm>
              <a:off x="642836" y="805052"/>
              <a:ext cx="273685" cy="284480"/>
            </a:xfrm>
            <a:custGeom>
              <a:avLst/>
              <a:gdLst/>
              <a:ahLst/>
              <a:cxnLst/>
              <a:rect l="l" t="t" r="r" b="b"/>
              <a:pathLst>
                <a:path w="273684" h="284480">
                  <a:moveTo>
                    <a:pt x="75415" y="0"/>
                  </a:moveTo>
                  <a:lnTo>
                    <a:pt x="22434" y="13432"/>
                  </a:lnTo>
                  <a:lnTo>
                    <a:pt x="0" y="36060"/>
                  </a:lnTo>
                  <a:lnTo>
                    <a:pt x="519" y="43160"/>
                  </a:lnTo>
                  <a:lnTo>
                    <a:pt x="3838" y="49745"/>
                  </a:lnTo>
                  <a:lnTo>
                    <a:pt x="9453" y="54527"/>
                  </a:lnTo>
                  <a:lnTo>
                    <a:pt x="16233" y="56708"/>
                  </a:lnTo>
                  <a:lnTo>
                    <a:pt x="23337" y="56189"/>
                  </a:lnTo>
                  <a:lnTo>
                    <a:pt x="29924" y="52870"/>
                  </a:lnTo>
                  <a:lnTo>
                    <a:pt x="40206" y="46073"/>
                  </a:lnTo>
                  <a:lnTo>
                    <a:pt x="51322" y="41151"/>
                  </a:lnTo>
                  <a:lnTo>
                    <a:pt x="63112" y="38157"/>
                  </a:lnTo>
                  <a:lnTo>
                    <a:pt x="75415" y="37147"/>
                  </a:lnTo>
                  <a:lnTo>
                    <a:pt x="98759" y="40881"/>
                  </a:lnTo>
                  <a:lnTo>
                    <a:pt x="119175" y="51420"/>
                  </a:lnTo>
                  <a:lnTo>
                    <a:pt x="135307" y="67767"/>
                  </a:lnTo>
                  <a:lnTo>
                    <a:pt x="145799" y="88925"/>
                  </a:lnTo>
                  <a:lnTo>
                    <a:pt x="148224" y="96685"/>
                  </a:lnTo>
                  <a:lnTo>
                    <a:pt x="155413" y="101981"/>
                  </a:lnTo>
                  <a:lnTo>
                    <a:pt x="163541" y="101981"/>
                  </a:lnTo>
                  <a:lnTo>
                    <a:pt x="191764" y="107692"/>
                  </a:lnTo>
                  <a:lnTo>
                    <a:pt x="214837" y="123258"/>
                  </a:lnTo>
                  <a:lnTo>
                    <a:pt x="230408" y="146327"/>
                  </a:lnTo>
                  <a:lnTo>
                    <a:pt x="236121" y="174548"/>
                  </a:lnTo>
                  <a:lnTo>
                    <a:pt x="230408" y="202771"/>
                  </a:lnTo>
                  <a:lnTo>
                    <a:pt x="214837" y="225845"/>
                  </a:lnTo>
                  <a:lnTo>
                    <a:pt x="191764" y="241416"/>
                  </a:lnTo>
                  <a:lnTo>
                    <a:pt x="156308" y="248589"/>
                  </a:lnTo>
                  <a:lnTo>
                    <a:pt x="150402" y="252569"/>
                  </a:lnTo>
                  <a:lnTo>
                    <a:pt x="146421" y="258471"/>
                  </a:lnTo>
                  <a:lnTo>
                    <a:pt x="144960" y="265696"/>
                  </a:lnTo>
                  <a:lnTo>
                    <a:pt x="146421" y="272928"/>
                  </a:lnTo>
                  <a:lnTo>
                    <a:pt x="150402" y="278834"/>
                  </a:lnTo>
                  <a:lnTo>
                    <a:pt x="156308" y="282816"/>
                  </a:lnTo>
                  <a:lnTo>
                    <a:pt x="163541" y="284276"/>
                  </a:lnTo>
                  <a:lnTo>
                    <a:pt x="206210" y="275640"/>
                  </a:lnTo>
                  <a:lnTo>
                    <a:pt x="241093" y="252101"/>
                  </a:lnTo>
                  <a:lnTo>
                    <a:pt x="264632" y="217218"/>
                  </a:lnTo>
                  <a:lnTo>
                    <a:pt x="273269" y="174548"/>
                  </a:lnTo>
                  <a:lnTo>
                    <a:pt x="265815" y="134791"/>
                  </a:lnTo>
                  <a:lnTo>
                    <a:pt x="245343" y="101495"/>
                  </a:lnTo>
                  <a:lnTo>
                    <a:pt x="214681" y="77490"/>
                  </a:lnTo>
                  <a:lnTo>
                    <a:pt x="176660" y="65608"/>
                  </a:lnTo>
                  <a:lnTo>
                    <a:pt x="159644" y="38597"/>
                  </a:lnTo>
                  <a:lnTo>
                    <a:pt x="136077" y="17907"/>
                  </a:lnTo>
                  <a:lnTo>
                    <a:pt x="107490" y="4664"/>
                  </a:lnTo>
                  <a:lnTo>
                    <a:pt x="75415" y="0"/>
                  </a:lnTo>
                  <a:close/>
                </a:path>
              </a:pathLst>
            </a:custGeom>
            <a:solidFill>
              <a:srgbClr val="242860"/>
            </a:solidFill>
          </p:spPr>
          <p:txBody>
            <a:bodyPr wrap="square" lIns="0" tIns="0" rIns="0" bIns="0" rtlCol="0"/>
            <a:lstStyle/>
            <a:p>
              <a:endParaRPr/>
            </a:p>
          </p:txBody>
        </p:sp>
        <p:sp>
          <p:nvSpPr>
            <p:cNvPr id="10" name="object 5">
              <a:extLst>
                <a:ext uri="{FF2B5EF4-FFF2-40B4-BE49-F238E27FC236}">
                  <a16:creationId xmlns:a16="http://schemas.microsoft.com/office/drawing/2014/main" xmlns="" id="{5F5EE660-BD42-F0CF-DBF1-16BDA4324E05}"/>
                </a:ext>
              </a:extLst>
            </p:cNvPr>
            <p:cNvSpPr/>
            <p:nvPr/>
          </p:nvSpPr>
          <p:spPr>
            <a:xfrm>
              <a:off x="470127" y="865488"/>
              <a:ext cx="266065" cy="228600"/>
            </a:xfrm>
            <a:custGeom>
              <a:avLst/>
              <a:gdLst/>
              <a:ahLst/>
              <a:cxnLst/>
              <a:rect l="l" t="t" r="r" b="b"/>
              <a:pathLst>
                <a:path w="266065" h="228600">
                  <a:moveTo>
                    <a:pt x="114109" y="0"/>
                  </a:moveTo>
                  <a:lnTo>
                    <a:pt x="69737" y="8982"/>
                  </a:lnTo>
                  <a:lnTo>
                    <a:pt x="33461" y="33462"/>
                  </a:lnTo>
                  <a:lnTo>
                    <a:pt x="8982" y="69742"/>
                  </a:lnTo>
                  <a:lnTo>
                    <a:pt x="0" y="114122"/>
                  </a:lnTo>
                  <a:lnTo>
                    <a:pt x="8231" y="160744"/>
                  </a:lnTo>
                  <a:lnTo>
                    <a:pt x="31461" y="196770"/>
                  </a:lnTo>
                  <a:lnTo>
                    <a:pt x="67487" y="219999"/>
                  </a:lnTo>
                  <a:lnTo>
                    <a:pt x="114109" y="228231"/>
                  </a:lnTo>
                  <a:lnTo>
                    <a:pt x="247230" y="228231"/>
                  </a:lnTo>
                  <a:lnTo>
                    <a:pt x="254463" y="226771"/>
                  </a:lnTo>
                  <a:lnTo>
                    <a:pt x="260369" y="222789"/>
                  </a:lnTo>
                  <a:lnTo>
                    <a:pt x="264350" y="216883"/>
                  </a:lnTo>
                  <a:lnTo>
                    <a:pt x="265811" y="209651"/>
                  </a:lnTo>
                  <a:lnTo>
                    <a:pt x="264350" y="202426"/>
                  </a:lnTo>
                  <a:lnTo>
                    <a:pt x="260369" y="196524"/>
                  </a:lnTo>
                  <a:lnTo>
                    <a:pt x="254463" y="192544"/>
                  </a:lnTo>
                  <a:lnTo>
                    <a:pt x="247230" y="191084"/>
                  </a:lnTo>
                  <a:lnTo>
                    <a:pt x="114109" y="191084"/>
                  </a:lnTo>
                  <a:lnTo>
                    <a:pt x="81756" y="185834"/>
                  </a:lnTo>
                  <a:lnTo>
                    <a:pt x="57559" y="170672"/>
                  </a:lnTo>
                  <a:lnTo>
                    <a:pt x="42396" y="146475"/>
                  </a:lnTo>
                  <a:lnTo>
                    <a:pt x="37147" y="114122"/>
                  </a:lnTo>
                  <a:lnTo>
                    <a:pt x="43205" y="84189"/>
                  </a:lnTo>
                  <a:lnTo>
                    <a:pt x="59716" y="59718"/>
                  </a:lnTo>
                  <a:lnTo>
                    <a:pt x="84183" y="43206"/>
                  </a:lnTo>
                  <a:lnTo>
                    <a:pt x="114109" y="37147"/>
                  </a:lnTo>
                  <a:lnTo>
                    <a:pt x="139815" y="41562"/>
                  </a:lnTo>
                  <a:lnTo>
                    <a:pt x="161851" y="53786"/>
                  </a:lnTo>
                  <a:lnTo>
                    <a:pt x="178692" y="72289"/>
                  </a:lnTo>
                  <a:lnTo>
                    <a:pt x="188810" y="95542"/>
                  </a:lnTo>
                  <a:lnTo>
                    <a:pt x="107251" y="95542"/>
                  </a:lnTo>
                  <a:lnTo>
                    <a:pt x="100019" y="97002"/>
                  </a:lnTo>
                  <a:lnTo>
                    <a:pt x="94113" y="100984"/>
                  </a:lnTo>
                  <a:lnTo>
                    <a:pt x="90131" y="106889"/>
                  </a:lnTo>
                  <a:lnTo>
                    <a:pt x="88671" y="114122"/>
                  </a:lnTo>
                  <a:lnTo>
                    <a:pt x="90131" y="121347"/>
                  </a:lnTo>
                  <a:lnTo>
                    <a:pt x="94113" y="127249"/>
                  </a:lnTo>
                  <a:lnTo>
                    <a:pt x="100019" y="131229"/>
                  </a:lnTo>
                  <a:lnTo>
                    <a:pt x="107251" y="132689"/>
                  </a:lnTo>
                  <a:lnTo>
                    <a:pt x="209651" y="132689"/>
                  </a:lnTo>
                  <a:lnTo>
                    <a:pt x="216883" y="131229"/>
                  </a:lnTo>
                  <a:lnTo>
                    <a:pt x="222789" y="127249"/>
                  </a:lnTo>
                  <a:lnTo>
                    <a:pt x="226771" y="121347"/>
                  </a:lnTo>
                  <a:lnTo>
                    <a:pt x="228231" y="114122"/>
                  </a:lnTo>
                  <a:lnTo>
                    <a:pt x="219249" y="69742"/>
                  </a:lnTo>
                  <a:lnTo>
                    <a:pt x="194768" y="33462"/>
                  </a:lnTo>
                  <a:lnTo>
                    <a:pt x="158489" y="8982"/>
                  </a:lnTo>
                  <a:lnTo>
                    <a:pt x="114109" y="0"/>
                  </a:lnTo>
                  <a:close/>
                </a:path>
              </a:pathLst>
            </a:custGeom>
            <a:solidFill>
              <a:srgbClr val="F26F23"/>
            </a:solidFill>
          </p:spPr>
          <p:txBody>
            <a:bodyPr wrap="square" lIns="0" tIns="0" rIns="0" bIns="0" rtlCol="0"/>
            <a:lstStyle/>
            <a:p>
              <a:endParaRPr/>
            </a:p>
          </p:txBody>
        </p:sp>
      </p:grpSp>
      <p:grpSp>
        <p:nvGrpSpPr>
          <p:cNvPr id="11" name="object 6">
            <a:extLst>
              <a:ext uri="{FF2B5EF4-FFF2-40B4-BE49-F238E27FC236}">
                <a16:creationId xmlns:a16="http://schemas.microsoft.com/office/drawing/2014/main" xmlns="" id="{133D1104-454C-FE9B-9ED9-AE82EEB7405A}"/>
              </a:ext>
            </a:extLst>
          </p:cNvPr>
          <p:cNvGrpSpPr/>
          <p:nvPr userDrawn="1"/>
        </p:nvGrpSpPr>
        <p:grpSpPr>
          <a:xfrm>
            <a:off x="1061641" y="674791"/>
            <a:ext cx="1694814" cy="305435"/>
            <a:chOff x="1061641" y="901679"/>
            <a:chExt cx="1694814" cy="305435"/>
          </a:xfrm>
        </p:grpSpPr>
        <p:pic>
          <p:nvPicPr>
            <p:cNvPr id="12" name="object 7">
              <a:extLst>
                <a:ext uri="{FF2B5EF4-FFF2-40B4-BE49-F238E27FC236}">
                  <a16:creationId xmlns:a16="http://schemas.microsoft.com/office/drawing/2014/main" xmlns="" id="{7327D358-CBA3-2188-E390-901B1D6E76A4}"/>
                </a:ext>
              </a:extLst>
            </p:cNvPr>
            <p:cNvPicPr/>
            <p:nvPr/>
          </p:nvPicPr>
          <p:blipFill>
            <a:blip r:embed="rId2" cstate="print"/>
            <a:stretch>
              <a:fillRect/>
            </a:stretch>
          </p:blipFill>
          <p:spPr>
            <a:xfrm>
              <a:off x="1061641" y="901679"/>
              <a:ext cx="1049620" cy="305297"/>
            </a:xfrm>
            <a:prstGeom prst="rect">
              <a:avLst/>
            </a:prstGeom>
          </p:spPr>
        </p:pic>
        <p:pic>
          <p:nvPicPr>
            <p:cNvPr id="13" name="object 8">
              <a:extLst>
                <a:ext uri="{FF2B5EF4-FFF2-40B4-BE49-F238E27FC236}">
                  <a16:creationId xmlns:a16="http://schemas.microsoft.com/office/drawing/2014/main" xmlns="" id="{1029D279-06FC-2B9A-E60B-F908B2F6C251}"/>
                </a:ext>
              </a:extLst>
            </p:cNvPr>
            <p:cNvPicPr/>
            <p:nvPr/>
          </p:nvPicPr>
          <p:blipFill>
            <a:blip r:embed="rId3" cstate="print"/>
            <a:stretch>
              <a:fillRect/>
            </a:stretch>
          </p:blipFill>
          <p:spPr>
            <a:xfrm>
              <a:off x="2133936" y="901679"/>
              <a:ext cx="284304" cy="168490"/>
            </a:xfrm>
            <a:prstGeom prst="rect">
              <a:avLst/>
            </a:prstGeom>
          </p:spPr>
        </p:pic>
        <p:pic>
          <p:nvPicPr>
            <p:cNvPr id="14" name="object 9">
              <a:extLst>
                <a:ext uri="{FF2B5EF4-FFF2-40B4-BE49-F238E27FC236}">
                  <a16:creationId xmlns:a16="http://schemas.microsoft.com/office/drawing/2014/main" xmlns="" id="{5422DB28-D3D4-3212-07B8-407A58B7EA5A}"/>
                </a:ext>
              </a:extLst>
            </p:cNvPr>
            <p:cNvPicPr/>
            <p:nvPr/>
          </p:nvPicPr>
          <p:blipFill>
            <a:blip r:embed="rId4" cstate="print"/>
            <a:stretch>
              <a:fillRect/>
            </a:stretch>
          </p:blipFill>
          <p:spPr>
            <a:xfrm>
              <a:off x="2444832" y="904255"/>
              <a:ext cx="140055" cy="165912"/>
            </a:xfrm>
            <a:prstGeom prst="rect">
              <a:avLst/>
            </a:prstGeom>
          </p:spPr>
        </p:pic>
        <p:pic>
          <p:nvPicPr>
            <p:cNvPr id="15" name="object 10">
              <a:extLst>
                <a:ext uri="{FF2B5EF4-FFF2-40B4-BE49-F238E27FC236}">
                  <a16:creationId xmlns:a16="http://schemas.microsoft.com/office/drawing/2014/main" xmlns="" id="{08668107-E60A-7C2E-0B01-624EFC1EA5F4}"/>
                </a:ext>
              </a:extLst>
            </p:cNvPr>
            <p:cNvPicPr/>
            <p:nvPr/>
          </p:nvPicPr>
          <p:blipFill>
            <a:blip r:embed="rId5" cstate="print"/>
            <a:stretch>
              <a:fillRect/>
            </a:stretch>
          </p:blipFill>
          <p:spPr>
            <a:xfrm>
              <a:off x="2617197" y="904257"/>
              <a:ext cx="138925" cy="163677"/>
            </a:xfrm>
            <a:prstGeom prst="rect">
              <a:avLst/>
            </a:prstGeom>
          </p:spPr>
        </p:pic>
      </p:grpSp>
      <p:sp>
        <p:nvSpPr>
          <p:cNvPr id="17" name="object 12">
            <a:extLst>
              <a:ext uri="{FF2B5EF4-FFF2-40B4-BE49-F238E27FC236}">
                <a16:creationId xmlns:a16="http://schemas.microsoft.com/office/drawing/2014/main" xmlns="" id="{6224F743-53FA-A66D-6726-708C6BFAF5B0}"/>
              </a:ext>
            </a:extLst>
          </p:cNvPr>
          <p:cNvSpPr txBox="1"/>
          <p:nvPr userDrawn="1"/>
        </p:nvSpPr>
        <p:spPr>
          <a:xfrm>
            <a:off x="455750" y="6211926"/>
            <a:ext cx="3350895" cy="1042035"/>
          </a:xfrm>
          <a:prstGeom prst="rect">
            <a:avLst/>
          </a:prstGeom>
        </p:spPr>
        <p:txBody>
          <a:bodyPr vert="horz" wrap="square" lIns="0" tIns="12700" rIns="0" bIns="0" rtlCol="0">
            <a:spAutoFit/>
          </a:bodyPr>
          <a:lstStyle/>
          <a:p>
            <a:pPr marL="12700" marR="5080">
              <a:lnSpc>
                <a:spcPct val="121200"/>
              </a:lnSpc>
              <a:spcBef>
                <a:spcPts val="100"/>
              </a:spcBef>
            </a:pPr>
            <a:r>
              <a:rPr lang="en-US" sz="1100" dirty="0">
                <a:solidFill>
                  <a:srgbClr val="565759"/>
                </a:solidFill>
                <a:latin typeface="Open Sans"/>
                <a:cs typeface="Open Sans"/>
              </a:rPr>
              <a:t>More than 600 U.S. counties and municipalities use </a:t>
            </a:r>
            <a:r>
              <a:rPr lang="en-US" sz="1100" dirty="0" err="1">
                <a:solidFill>
                  <a:srgbClr val="565759"/>
                </a:solidFill>
                <a:latin typeface="Open Sans"/>
                <a:cs typeface="Open Sans"/>
              </a:rPr>
              <a:t>EscrowCloud</a:t>
            </a:r>
            <a:r>
              <a:rPr lang="en-US" sz="1100" dirty="0">
                <a:solidFill>
                  <a:srgbClr val="565759"/>
                </a:solidFill>
                <a:latin typeface="Open Sans"/>
                <a:cs typeface="Open Sans"/>
              </a:rPr>
              <a:t> to eliminate 95% of refunds and errors and achieve flawless payment processing. And more than 5,500 payers benefit from real-time data and powerful portfolio management tools.</a:t>
            </a:r>
          </a:p>
        </p:txBody>
      </p:sp>
      <p:sp>
        <p:nvSpPr>
          <p:cNvPr id="18" name="object 13">
            <a:extLst>
              <a:ext uri="{FF2B5EF4-FFF2-40B4-BE49-F238E27FC236}">
                <a16:creationId xmlns:a16="http://schemas.microsoft.com/office/drawing/2014/main" xmlns="" id="{B2506C65-3D10-1BD8-5881-B6BCEBD88824}"/>
              </a:ext>
            </a:extLst>
          </p:cNvPr>
          <p:cNvSpPr txBox="1"/>
          <p:nvPr userDrawn="1"/>
        </p:nvSpPr>
        <p:spPr>
          <a:xfrm>
            <a:off x="455750" y="7431366"/>
            <a:ext cx="2923540" cy="838835"/>
          </a:xfrm>
          <a:prstGeom prst="rect">
            <a:avLst/>
          </a:prstGeom>
        </p:spPr>
        <p:txBody>
          <a:bodyPr vert="horz" wrap="square" lIns="0" tIns="12700" rIns="0" bIns="0" rtlCol="0">
            <a:spAutoFit/>
          </a:bodyPr>
          <a:lstStyle/>
          <a:p>
            <a:pPr marL="12700" marR="5080">
              <a:lnSpc>
                <a:spcPct val="121200"/>
              </a:lnSpc>
              <a:spcBef>
                <a:spcPts val="100"/>
              </a:spcBef>
            </a:pPr>
            <a:r>
              <a:rPr lang="en-US" sz="1100" dirty="0">
                <a:solidFill>
                  <a:srgbClr val="565759"/>
                </a:solidFill>
                <a:latin typeface="Open Sans"/>
                <a:cs typeface="Open Sans"/>
              </a:rPr>
              <a:t>This secure, cloud-based platform integrates seamlessly with all tax software systems and eliminates hundreds of manual hours each year—all at no cost to your office.</a:t>
            </a:r>
            <a:endParaRPr sz="1100" dirty="0">
              <a:latin typeface="Open Sans"/>
              <a:cs typeface="Open Sans"/>
            </a:endParaRPr>
          </a:p>
        </p:txBody>
      </p:sp>
      <p:sp>
        <p:nvSpPr>
          <p:cNvPr id="19" name="object 14">
            <a:extLst>
              <a:ext uri="{FF2B5EF4-FFF2-40B4-BE49-F238E27FC236}">
                <a16:creationId xmlns:a16="http://schemas.microsoft.com/office/drawing/2014/main" xmlns="" id="{54CCAABD-C821-0805-4ED0-769E6A5AB997}"/>
              </a:ext>
            </a:extLst>
          </p:cNvPr>
          <p:cNvSpPr/>
          <p:nvPr userDrawn="1"/>
        </p:nvSpPr>
        <p:spPr>
          <a:xfrm>
            <a:off x="1027261" y="5123442"/>
            <a:ext cx="0" cy="671195"/>
          </a:xfrm>
          <a:custGeom>
            <a:avLst/>
            <a:gdLst/>
            <a:ahLst/>
            <a:cxnLst/>
            <a:rect l="l" t="t" r="r" b="b"/>
            <a:pathLst>
              <a:path h="671195">
                <a:moveTo>
                  <a:pt x="0" y="0"/>
                </a:moveTo>
                <a:lnTo>
                  <a:pt x="0" y="671169"/>
                </a:lnTo>
              </a:path>
            </a:pathLst>
          </a:custGeom>
          <a:ln w="4445">
            <a:solidFill>
              <a:srgbClr val="F26F24"/>
            </a:solidFill>
          </a:ln>
        </p:spPr>
        <p:txBody>
          <a:bodyPr wrap="square" lIns="0" tIns="0" rIns="0" bIns="0" rtlCol="0"/>
          <a:lstStyle/>
          <a:p>
            <a:endParaRPr/>
          </a:p>
        </p:txBody>
      </p:sp>
      <p:pic>
        <p:nvPicPr>
          <p:cNvPr id="20" name="object 15">
            <a:extLst>
              <a:ext uri="{FF2B5EF4-FFF2-40B4-BE49-F238E27FC236}">
                <a16:creationId xmlns:a16="http://schemas.microsoft.com/office/drawing/2014/main" xmlns="" id="{B0C054EF-4061-FFBA-21C4-FF928F3CA49B}"/>
              </a:ext>
            </a:extLst>
          </p:cNvPr>
          <p:cNvPicPr/>
          <p:nvPr userDrawn="1"/>
        </p:nvPicPr>
        <p:blipFill>
          <a:blip r:embed="rId6" cstate="print"/>
          <a:stretch>
            <a:fillRect/>
          </a:stretch>
        </p:blipFill>
        <p:spPr>
          <a:xfrm>
            <a:off x="463696" y="8668595"/>
            <a:ext cx="85813" cy="105562"/>
          </a:xfrm>
          <a:prstGeom prst="rect">
            <a:avLst/>
          </a:prstGeom>
        </p:spPr>
      </p:pic>
      <p:sp>
        <p:nvSpPr>
          <p:cNvPr id="22" name="object 17">
            <a:extLst>
              <a:ext uri="{FF2B5EF4-FFF2-40B4-BE49-F238E27FC236}">
                <a16:creationId xmlns:a16="http://schemas.microsoft.com/office/drawing/2014/main" xmlns="" id="{FD75D919-139D-0963-A0A4-0129E3CD0524}"/>
              </a:ext>
            </a:extLst>
          </p:cNvPr>
          <p:cNvSpPr/>
          <p:nvPr userDrawn="1"/>
        </p:nvSpPr>
        <p:spPr>
          <a:xfrm>
            <a:off x="4006773" y="6191808"/>
            <a:ext cx="3766185" cy="3867150"/>
          </a:xfrm>
          <a:custGeom>
            <a:avLst/>
            <a:gdLst/>
            <a:ahLst/>
            <a:cxnLst/>
            <a:rect l="l" t="t" r="r" b="b"/>
            <a:pathLst>
              <a:path w="3766184" h="3867150">
                <a:moveTo>
                  <a:pt x="3765626" y="0"/>
                </a:moveTo>
                <a:lnTo>
                  <a:pt x="0" y="0"/>
                </a:lnTo>
                <a:lnTo>
                  <a:pt x="0" y="3866591"/>
                </a:lnTo>
                <a:lnTo>
                  <a:pt x="3765626" y="3866591"/>
                </a:lnTo>
                <a:lnTo>
                  <a:pt x="3765626" y="0"/>
                </a:lnTo>
                <a:close/>
              </a:path>
            </a:pathLst>
          </a:custGeom>
          <a:solidFill>
            <a:srgbClr val="F26F24"/>
          </a:solidFill>
        </p:spPr>
        <p:txBody>
          <a:bodyPr wrap="square" lIns="0" tIns="0" rIns="0" bIns="0" rtlCol="0"/>
          <a:lstStyle/>
          <a:p>
            <a:endParaRPr/>
          </a:p>
        </p:txBody>
      </p:sp>
      <p:sp>
        <p:nvSpPr>
          <p:cNvPr id="23" name="object 18">
            <a:extLst>
              <a:ext uri="{FF2B5EF4-FFF2-40B4-BE49-F238E27FC236}">
                <a16:creationId xmlns:a16="http://schemas.microsoft.com/office/drawing/2014/main" xmlns="" id="{107B68B5-AFAE-D051-2C63-95D6B583A9E1}"/>
              </a:ext>
            </a:extLst>
          </p:cNvPr>
          <p:cNvSpPr txBox="1"/>
          <p:nvPr userDrawn="1"/>
        </p:nvSpPr>
        <p:spPr>
          <a:xfrm>
            <a:off x="4264272" y="6390375"/>
            <a:ext cx="3028950" cy="3139063"/>
          </a:xfrm>
          <a:prstGeom prst="rect">
            <a:avLst/>
          </a:prstGeom>
        </p:spPr>
        <p:txBody>
          <a:bodyPr vert="horz" wrap="square" lIns="0" tIns="27939" rIns="0" bIns="0" rtlCol="0">
            <a:spAutoFit/>
          </a:bodyPr>
          <a:lstStyle/>
          <a:p>
            <a:pPr marL="12700" marR="584200">
              <a:lnSpc>
                <a:spcPts val="1600"/>
              </a:lnSpc>
              <a:spcBef>
                <a:spcPts val="219"/>
              </a:spcBef>
            </a:pPr>
            <a:r>
              <a:rPr lang="en-US" sz="1400" b="1" dirty="0">
                <a:solidFill>
                  <a:srgbClr val="FFFFFF"/>
                </a:solidFill>
                <a:latin typeface="Open Sans"/>
                <a:cs typeface="Open Sans"/>
              </a:rPr>
              <a:t>Why tax collectors, payers,</a:t>
            </a:r>
          </a:p>
          <a:p>
            <a:pPr marL="12700" marR="584200">
              <a:lnSpc>
                <a:spcPts val="1600"/>
              </a:lnSpc>
              <a:spcBef>
                <a:spcPts val="219"/>
              </a:spcBef>
            </a:pPr>
            <a:r>
              <a:rPr lang="en-US" sz="1400" b="1" dirty="0">
                <a:solidFill>
                  <a:srgbClr val="FFFFFF"/>
                </a:solidFill>
                <a:latin typeface="Open Sans"/>
                <a:cs typeface="Open Sans"/>
              </a:rPr>
              <a:t>and property managers</a:t>
            </a:r>
          </a:p>
          <a:p>
            <a:pPr marL="12700" marR="584200">
              <a:lnSpc>
                <a:spcPts val="1600"/>
              </a:lnSpc>
              <a:spcBef>
                <a:spcPts val="219"/>
              </a:spcBef>
            </a:pPr>
            <a:r>
              <a:rPr lang="en-US" sz="1400" b="1" dirty="0">
                <a:solidFill>
                  <a:srgbClr val="FFFFFF"/>
                </a:solidFill>
                <a:latin typeface="Open Sans"/>
                <a:cs typeface="Open Sans"/>
              </a:rPr>
              <a:t>love </a:t>
            </a:r>
            <a:r>
              <a:rPr lang="en-US" sz="1400" b="1" dirty="0" err="1">
                <a:solidFill>
                  <a:srgbClr val="FFFFFF"/>
                </a:solidFill>
                <a:latin typeface="Open Sans"/>
                <a:cs typeface="Open Sans"/>
              </a:rPr>
              <a:t>EscrowCloud</a:t>
            </a:r>
            <a:r>
              <a:rPr lang="en-US" sz="1400" b="1" dirty="0">
                <a:solidFill>
                  <a:srgbClr val="FFFFFF"/>
                </a:solidFill>
                <a:latin typeface="Open Sans"/>
                <a:cs typeface="Open Sans"/>
              </a:rPr>
              <a:t> </a:t>
            </a:r>
          </a:p>
          <a:p>
            <a:pPr marL="12700" marR="584200">
              <a:lnSpc>
                <a:spcPts val="1600"/>
              </a:lnSpc>
              <a:spcBef>
                <a:spcPts val="219"/>
              </a:spcBef>
            </a:pPr>
            <a:endParaRPr lang="en-US" sz="1400" b="1" dirty="0">
              <a:solidFill>
                <a:srgbClr val="FFFFFF"/>
              </a:solidFill>
              <a:latin typeface="Open Sans"/>
              <a:cs typeface="Open Sans"/>
            </a:endParaRPr>
          </a:p>
          <a:p>
            <a:pPr marL="368300" marR="184150" indent="-133350">
              <a:lnSpc>
                <a:spcPct val="121300"/>
              </a:lnSpc>
              <a:spcBef>
                <a:spcPts val="500"/>
              </a:spcBef>
              <a:buChar char="•"/>
              <a:tabLst>
                <a:tab pos="368300" algn="l"/>
              </a:tabLst>
            </a:pPr>
            <a:r>
              <a:rPr lang="en-US" sz="1100" dirty="0">
                <a:solidFill>
                  <a:srgbClr val="FFFFFF"/>
                </a:solidFill>
                <a:latin typeface="Open Sans"/>
                <a:cs typeface="Open Sans"/>
              </a:rPr>
              <a:t>Enhanced accuracy in tax collection: 95%  reduction in refunds and errors</a:t>
            </a:r>
          </a:p>
          <a:p>
            <a:pPr marL="368300" marR="184150" indent="-133350">
              <a:lnSpc>
                <a:spcPct val="121300"/>
              </a:lnSpc>
              <a:spcBef>
                <a:spcPts val="500"/>
              </a:spcBef>
              <a:buChar char="•"/>
              <a:tabLst>
                <a:tab pos="368300" algn="l"/>
              </a:tabLst>
            </a:pPr>
            <a:r>
              <a:rPr lang="en-US" sz="1100" dirty="0">
                <a:solidFill>
                  <a:srgbClr val="FFFFFF"/>
                </a:solidFill>
                <a:latin typeface="Open Sans"/>
                <a:cs typeface="Open Sans"/>
              </a:rPr>
              <a:t>Unparalleled support from U.S.-based experts, 24/7/365 </a:t>
            </a:r>
          </a:p>
          <a:p>
            <a:pPr marL="368300" marR="184150" indent="-133350">
              <a:lnSpc>
                <a:spcPct val="121300"/>
              </a:lnSpc>
              <a:spcBef>
                <a:spcPts val="500"/>
              </a:spcBef>
              <a:buChar char="•"/>
              <a:tabLst>
                <a:tab pos="368300" algn="l"/>
              </a:tabLst>
            </a:pPr>
            <a:r>
              <a:rPr lang="en-US" sz="1100" dirty="0">
                <a:solidFill>
                  <a:srgbClr val="FFFFFF"/>
                </a:solidFill>
                <a:latin typeface="Open Sans"/>
                <a:cs typeface="Open Sans"/>
              </a:rPr>
              <a:t>Real-time tax data and automatic portfolio monitoring</a:t>
            </a:r>
          </a:p>
          <a:p>
            <a:pPr marL="368300" marR="184150" indent="-133350">
              <a:lnSpc>
                <a:spcPct val="121300"/>
              </a:lnSpc>
              <a:spcBef>
                <a:spcPts val="500"/>
              </a:spcBef>
              <a:buChar char="•"/>
              <a:tabLst>
                <a:tab pos="368300" algn="l"/>
              </a:tabLst>
            </a:pPr>
            <a:r>
              <a:rPr lang="en-US" sz="1100" dirty="0">
                <a:solidFill>
                  <a:srgbClr val="FFFFFF"/>
                </a:solidFill>
                <a:latin typeface="Open Sans"/>
                <a:cs typeface="Open Sans"/>
              </a:rPr>
              <a:t>Streamlined bulk payments</a:t>
            </a:r>
          </a:p>
          <a:p>
            <a:pPr marL="368300" marR="184150" indent="-133350">
              <a:lnSpc>
                <a:spcPct val="121300"/>
              </a:lnSpc>
              <a:spcBef>
                <a:spcPts val="500"/>
              </a:spcBef>
              <a:buChar char="•"/>
              <a:tabLst>
                <a:tab pos="368300" algn="l"/>
              </a:tabLst>
            </a:pPr>
            <a:r>
              <a:rPr lang="en-US" sz="1100" dirty="0">
                <a:solidFill>
                  <a:srgbClr val="FFFFFF"/>
                </a:solidFill>
                <a:latin typeface="Open Sans"/>
                <a:cs typeface="Open Sans"/>
              </a:rPr>
              <a:t>Significant time savings</a:t>
            </a:r>
          </a:p>
          <a:p>
            <a:pPr marL="368300" marR="184150" indent="-133350">
              <a:lnSpc>
                <a:spcPct val="121300"/>
              </a:lnSpc>
              <a:spcBef>
                <a:spcPts val="500"/>
              </a:spcBef>
              <a:buChar char="•"/>
              <a:tabLst>
                <a:tab pos="368300" algn="l"/>
              </a:tabLst>
            </a:pPr>
            <a:r>
              <a:rPr lang="en-US" sz="1100" dirty="0">
                <a:solidFill>
                  <a:srgbClr val="FFFFFF"/>
                </a:solidFill>
                <a:latin typeface="Open Sans"/>
                <a:cs typeface="Open Sans"/>
              </a:rPr>
              <a:t>Improved workflow for payers</a:t>
            </a:r>
            <a:endParaRPr lang="en-US" sz="1100" dirty="0">
              <a:latin typeface="Open Sans"/>
              <a:cs typeface="Open Sans"/>
            </a:endParaRPr>
          </a:p>
        </p:txBody>
      </p:sp>
      <p:sp>
        <p:nvSpPr>
          <p:cNvPr id="24" name="TextBox 23">
            <a:extLst>
              <a:ext uri="{FF2B5EF4-FFF2-40B4-BE49-F238E27FC236}">
                <a16:creationId xmlns:a16="http://schemas.microsoft.com/office/drawing/2014/main" xmlns="" id="{476CF5C1-5947-B50D-6261-826EEFC9C764}"/>
              </a:ext>
            </a:extLst>
          </p:cNvPr>
          <p:cNvSpPr txBox="1"/>
          <p:nvPr userDrawn="1"/>
        </p:nvSpPr>
        <p:spPr>
          <a:xfrm>
            <a:off x="362800" y="1235095"/>
            <a:ext cx="7094472" cy="1508105"/>
          </a:xfrm>
          <a:prstGeom prst="rect">
            <a:avLst/>
          </a:prstGeom>
          <a:noFill/>
        </p:spPr>
        <p:txBody>
          <a:bodyPr wrap="square" rtlCol="0">
            <a:spAutoFit/>
          </a:bodyPr>
          <a:lstStyle/>
          <a:p>
            <a:r>
              <a:rPr lang="en-US" sz="4600" b="0" i="0" spc="-19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Streamline</a:t>
            </a:r>
            <a:r>
              <a:rPr lang="en-US" sz="4600" b="0" i="0" spc="-36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4600" b="0" i="0" spc="-18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Escrow</a:t>
            </a:r>
            <a:r>
              <a:rPr lang="en-US" sz="4600" b="0" i="0" spc="-35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4600" b="0" i="0" spc="-21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Payments </a:t>
            </a:r>
            <a:r>
              <a:rPr lang="en-US" sz="4600" b="0" i="0" spc="-16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with</a:t>
            </a:r>
            <a:r>
              <a:rPr lang="en-US" sz="4600" b="0" i="0" spc="-38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4600" b="0" i="0" spc="-185"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Flawless</a:t>
            </a:r>
            <a:r>
              <a:rPr lang="en-US" sz="4600" b="0" i="0" spc="-37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sz="4600" b="0" i="0" spc="-9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rPr>
              <a:t>Accuracy</a:t>
            </a:r>
            <a:endParaRPr lang="en-US" sz="4600" b="0" i="0" dirty="0">
              <a:solidFill>
                <a:srgbClr val="121E6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5" name="TextBox 24">
            <a:extLst>
              <a:ext uri="{FF2B5EF4-FFF2-40B4-BE49-F238E27FC236}">
                <a16:creationId xmlns:a16="http://schemas.microsoft.com/office/drawing/2014/main" xmlns="" id="{140D11C4-040D-7660-21EF-E9A036E112D0}"/>
              </a:ext>
            </a:extLst>
          </p:cNvPr>
          <p:cNvSpPr txBox="1"/>
          <p:nvPr userDrawn="1"/>
        </p:nvSpPr>
        <p:spPr>
          <a:xfrm>
            <a:off x="362800" y="2722602"/>
            <a:ext cx="6190400" cy="553998"/>
          </a:xfrm>
          <a:prstGeom prst="rect">
            <a:avLst/>
          </a:prstGeom>
          <a:noFill/>
        </p:spPr>
        <p:txBody>
          <a:bodyPr wrap="square" rtlCol="0">
            <a:spAutoFit/>
          </a:bodyPr>
          <a:lstStyle/>
          <a:p>
            <a:pPr>
              <a:lnSpc>
                <a:spcPct val="100000"/>
              </a:lnSpc>
            </a:pPr>
            <a:r>
              <a:rPr lang="en-US" sz="1500" dirty="0" err="1">
                <a:solidFill>
                  <a:srgbClr val="121E60"/>
                </a:solidFill>
                <a:latin typeface="Open Sans"/>
                <a:cs typeface="Open Sans"/>
              </a:rPr>
              <a:t>EscrowCloud</a:t>
            </a:r>
            <a:r>
              <a:rPr lang="en-US" sz="1500" dirty="0">
                <a:solidFill>
                  <a:srgbClr val="121E60"/>
                </a:solidFill>
                <a:latin typeface="Open Sans"/>
                <a:cs typeface="Open Sans"/>
              </a:rPr>
              <a:t> eliminates 95% of refunds and errors and gives you up-to-the-minute precision in escrow tax collection</a:t>
            </a:r>
            <a:endParaRPr lang="en-US" sz="1500" b="0" i="0" dirty="0">
              <a:solidFill>
                <a:srgbClr val="121E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6" name="TextBox 25">
            <a:extLst>
              <a:ext uri="{FF2B5EF4-FFF2-40B4-BE49-F238E27FC236}">
                <a16:creationId xmlns:a16="http://schemas.microsoft.com/office/drawing/2014/main" xmlns="" id="{E8D5EA69-3524-B820-95F6-D7746734616A}"/>
              </a:ext>
            </a:extLst>
          </p:cNvPr>
          <p:cNvSpPr txBox="1"/>
          <p:nvPr userDrawn="1"/>
        </p:nvSpPr>
        <p:spPr>
          <a:xfrm>
            <a:off x="362800" y="3429000"/>
            <a:ext cx="6571400" cy="1446550"/>
          </a:xfrm>
          <a:prstGeom prst="rect">
            <a:avLst/>
          </a:prstGeom>
          <a:noFill/>
        </p:spPr>
        <p:txBody>
          <a:bodyPr wrap="square" rtlCol="0">
            <a:spAutoFit/>
          </a:bodyPr>
          <a:lstStyle/>
          <a:p>
            <a:pPr>
              <a:lnSpc>
                <a:spcPct val="100000"/>
              </a:lnSpc>
            </a:pPr>
            <a:r>
              <a:rPr lang="en-US" sz="1100" b="0" i="0" dirty="0">
                <a:solidFill>
                  <a:srgbClr val="565759"/>
                </a:solidFill>
                <a:latin typeface="Open Sans" panose="020B0606030504020204" pitchFamily="34" charset="0"/>
                <a:ea typeface="Open Sans" panose="020B0606030504020204" pitchFamily="34" charset="0"/>
                <a:cs typeface="Open Sans" panose="020B0606030504020204" pitchFamily="34" charset="0"/>
              </a:rPr>
              <a:t>The mass payments process has long been a nightmare of inefficiencies, errors, and wasted time. Tax collectors struggle with manual methods, while payers face the constant risk of missed deadlines and costly penalties. The result? Millions in misallocated funds, countless hours lost to manual processes and errors, and frustrated stakeholders on all sides.</a:t>
            </a:r>
          </a:p>
          <a:p>
            <a:pPr>
              <a:lnSpc>
                <a:spcPct val="100000"/>
              </a:lnSpc>
            </a:pPr>
            <a:endParaRPr lang="en-US" sz="1100" b="0" i="0" dirty="0">
              <a:solidFill>
                <a:srgbClr val="565759"/>
              </a:solidFill>
              <a:latin typeface="Open Sans" panose="020B0606030504020204" pitchFamily="34" charset="0"/>
              <a:ea typeface="Open Sans" panose="020B0606030504020204" pitchFamily="34" charset="0"/>
              <a:cs typeface="Open Sans" panose="020B0606030504020204" pitchFamily="34" charset="0"/>
            </a:endParaRPr>
          </a:p>
          <a:p>
            <a:pPr>
              <a:lnSpc>
                <a:spcPct val="100000"/>
              </a:lnSpc>
            </a:pPr>
            <a:r>
              <a:rPr lang="en-US" sz="1100" b="0" i="0" dirty="0">
                <a:solidFill>
                  <a:srgbClr val="565759"/>
                </a:solidFill>
                <a:latin typeface="Open Sans" panose="020B0606030504020204" pitchFamily="34" charset="0"/>
                <a:ea typeface="Open Sans" panose="020B0606030504020204" pitchFamily="34" charset="0"/>
                <a:cs typeface="Open Sans" panose="020B0606030504020204" pitchFamily="34" charset="0"/>
              </a:rPr>
              <a:t>Enter </a:t>
            </a:r>
            <a:r>
              <a:rPr lang="en-US" sz="1100" b="0" i="0" dirty="0" err="1">
                <a:solidFill>
                  <a:srgbClr val="565759"/>
                </a:solidFill>
                <a:latin typeface="Open Sans" panose="020B0606030504020204" pitchFamily="34" charset="0"/>
                <a:ea typeface="Open Sans" panose="020B0606030504020204" pitchFamily="34" charset="0"/>
                <a:cs typeface="Open Sans" panose="020B0606030504020204" pitchFamily="34" charset="0"/>
              </a:rPr>
              <a:t>EscrowCloud</a:t>
            </a:r>
            <a:r>
              <a:rPr lang="en-US" sz="1100" b="0" i="0" dirty="0">
                <a:solidFill>
                  <a:srgbClr val="565759"/>
                </a:solidFill>
                <a:latin typeface="Open Sans" panose="020B0606030504020204" pitchFamily="34" charset="0"/>
                <a:ea typeface="Open Sans" panose="020B0606030504020204" pitchFamily="34" charset="0"/>
                <a:cs typeface="Open Sans" panose="020B0606030504020204" pitchFamily="34" charset="0"/>
              </a:rPr>
              <a:t>. By automating and streamlining the entire mass pay process, we've</a:t>
            </a:r>
          </a:p>
          <a:p>
            <a:pPr>
              <a:lnSpc>
                <a:spcPct val="100000"/>
              </a:lnSpc>
            </a:pPr>
            <a:r>
              <a:rPr lang="en-US" sz="1100" b="0" i="0" dirty="0">
                <a:solidFill>
                  <a:srgbClr val="565759"/>
                </a:solidFill>
                <a:latin typeface="Open Sans" panose="020B0606030504020204" pitchFamily="34" charset="0"/>
                <a:ea typeface="Open Sans" panose="020B0606030504020204" pitchFamily="34" charset="0"/>
                <a:cs typeface="Open Sans" panose="020B0606030504020204" pitchFamily="34" charset="0"/>
              </a:rPr>
              <a:t>revolutionized how property taxes are handled. Today, </a:t>
            </a:r>
            <a:r>
              <a:rPr lang="en-US" sz="1100" b="0" i="0" dirty="0" err="1">
                <a:solidFill>
                  <a:srgbClr val="565759"/>
                </a:solidFill>
                <a:latin typeface="Open Sans" panose="020B0606030504020204" pitchFamily="34" charset="0"/>
                <a:ea typeface="Open Sans" panose="020B0606030504020204" pitchFamily="34" charset="0"/>
                <a:cs typeface="Open Sans" panose="020B0606030504020204" pitchFamily="34" charset="0"/>
              </a:rPr>
              <a:t>EscrowCloud</a:t>
            </a:r>
            <a:r>
              <a:rPr lang="en-US" sz="1100" b="0" i="0" dirty="0">
                <a:solidFill>
                  <a:srgbClr val="565759"/>
                </a:solidFill>
                <a:latin typeface="Open Sans" panose="020B0606030504020204" pitchFamily="34" charset="0"/>
                <a:ea typeface="Open Sans" panose="020B0606030504020204" pitchFamily="34" charset="0"/>
                <a:cs typeface="Open Sans" panose="020B0606030504020204" pitchFamily="34" charset="0"/>
              </a:rPr>
              <a:t> processes payments for more than 60 million U.S. properties, including one-third of American households. </a:t>
            </a:r>
          </a:p>
        </p:txBody>
      </p:sp>
      <p:sp>
        <p:nvSpPr>
          <p:cNvPr id="27" name="TextBox 26">
            <a:extLst>
              <a:ext uri="{FF2B5EF4-FFF2-40B4-BE49-F238E27FC236}">
                <a16:creationId xmlns:a16="http://schemas.microsoft.com/office/drawing/2014/main" xmlns="" id="{E7FC9874-674C-E01B-1CF0-8075ADE5B644}"/>
              </a:ext>
            </a:extLst>
          </p:cNvPr>
          <p:cNvSpPr txBox="1"/>
          <p:nvPr userDrawn="1"/>
        </p:nvSpPr>
        <p:spPr>
          <a:xfrm>
            <a:off x="470127" y="5105400"/>
            <a:ext cx="7094472" cy="707886"/>
          </a:xfrm>
          <a:prstGeom prst="rect">
            <a:avLst/>
          </a:prstGeom>
          <a:noFill/>
        </p:spPr>
        <p:txBody>
          <a:bodyPr wrap="square" rtlCol="0">
            <a:spAutoFit/>
          </a:bodyPr>
          <a:lstStyle/>
          <a:p>
            <a:pPr marL="721360" marR="694055">
              <a:lnSpc>
                <a:spcPts val="1600"/>
              </a:lnSpc>
            </a:pPr>
            <a:r>
              <a:rPr lang="en-US" sz="1400" i="1" spc="-25" dirty="0" err="1">
                <a:solidFill>
                  <a:srgbClr val="F26F21"/>
                </a:solidFill>
                <a:latin typeface="Open Sans"/>
                <a:cs typeface="Open Sans"/>
              </a:rPr>
              <a:t>EscrowCloud's</a:t>
            </a:r>
            <a:r>
              <a:rPr lang="en-US" sz="1400" i="1" spc="-25" dirty="0">
                <a:solidFill>
                  <a:srgbClr val="F26F21"/>
                </a:solidFill>
                <a:latin typeface="Open Sans"/>
                <a:cs typeface="Open Sans"/>
              </a:rPr>
              <a:t> ability to consume vast amounts of property tax data</a:t>
            </a:r>
          </a:p>
          <a:p>
            <a:pPr marL="721360" marR="694055">
              <a:lnSpc>
                <a:spcPts val="1600"/>
              </a:lnSpc>
            </a:pPr>
            <a:r>
              <a:rPr lang="en-US" sz="1400" i="1" spc="-25" dirty="0">
                <a:solidFill>
                  <a:srgbClr val="F26F21"/>
                </a:solidFill>
                <a:latin typeface="Open Sans"/>
                <a:cs typeface="Open Sans"/>
              </a:rPr>
              <a:t>and eliminate 95% of property tax refunds and errors sets the standard</a:t>
            </a:r>
          </a:p>
          <a:p>
            <a:pPr marL="721360" marR="694055">
              <a:lnSpc>
                <a:spcPts val="1600"/>
              </a:lnSpc>
            </a:pPr>
            <a:r>
              <a:rPr lang="en-US" sz="1400" i="1" spc="-25" dirty="0">
                <a:solidFill>
                  <a:srgbClr val="F26F21"/>
                </a:solidFill>
                <a:latin typeface="Open Sans"/>
                <a:cs typeface="Open Sans"/>
              </a:rPr>
              <a:t>in efficiency and accuracy.</a:t>
            </a:r>
            <a:endParaRPr lang="en-US" sz="1400" dirty="0">
              <a:latin typeface="Open Sans"/>
              <a:cs typeface="Open Sans"/>
            </a:endParaRPr>
          </a:p>
        </p:txBody>
      </p:sp>
      <p:cxnSp>
        <p:nvCxnSpPr>
          <p:cNvPr id="28" name="Straight Connector 27">
            <a:extLst>
              <a:ext uri="{FF2B5EF4-FFF2-40B4-BE49-F238E27FC236}">
                <a16:creationId xmlns:a16="http://schemas.microsoft.com/office/drawing/2014/main" xmlns="" id="{FEEE5400-618E-CA0A-62E8-FE11B7D4243E}"/>
              </a:ext>
            </a:extLst>
          </p:cNvPr>
          <p:cNvCxnSpPr>
            <a:cxnSpLocks/>
          </p:cNvCxnSpPr>
          <p:nvPr userDrawn="1"/>
        </p:nvCxnSpPr>
        <p:spPr>
          <a:xfrm>
            <a:off x="2895600" y="533400"/>
            <a:ext cx="0" cy="401924"/>
          </a:xfrm>
          <a:prstGeom prst="line">
            <a:avLst/>
          </a:prstGeom>
          <a:ln w="12700">
            <a:solidFill>
              <a:srgbClr val="121E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7" name="object 3">
            <a:extLst>
              <a:ext uri="{FF2B5EF4-FFF2-40B4-BE49-F238E27FC236}">
                <a16:creationId xmlns:a16="http://schemas.microsoft.com/office/drawing/2014/main" xmlns="" id="{FE5E0F55-9381-D4FB-3BFD-9276E9F10C27}"/>
              </a:ext>
            </a:extLst>
          </p:cNvPr>
          <p:cNvSpPr/>
          <p:nvPr userDrawn="1"/>
        </p:nvSpPr>
        <p:spPr>
          <a:xfrm>
            <a:off x="4006773" y="761999"/>
            <a:ext cx="3766185" cy="6957289"/>
          </a:xfrm>
          <a:custGeom>
            <a:avLst/>
            <a:gdLst/>
            <a:ahLst/>
            <a:cxnLst/>
            <a:rect l="l" t="t" r="r" b="b"/>
            <a:pathLst>
              <a:path w="3766184" h="7224395">
                <a:moveTo>
                  <a:pt x="3765626" y="0"/>
                </a:moveTo>
                <a:lnTo>
                  <a:pt x="0" y="0"/>
                </a:lnTo>
                <a:lnTo>
                  <a:pt x="0" y="7224318"/>
                </a:lnTo>
                <a:lnTo>
                  <a:pt x="3765626" y="7224318"/>
                </a:lnTo>
                <a:lnTo>
                  <a:pt x="3765626" y="0"/>
                </a:lnTo>
                <a:close/>
              </a:path>
            </a:pathLst>
          </a:custGeom>
          <a:solidFill>
            <a:srgbClr val="F26F24"/>
          </a:solidFill>
        </p:spPr>
        <p:txBody>
          <a:bodyPr wrap="square" lIns="0" tIns="0" rIns="0" bIns="0" rtlCol="0"/>
          <a:lstStyle/>
          <a:p>
            <a:endParaRPr/>
          </a:p>
        </p:txBody>
      </p:sp>
      <p:sp>
        <p:nvSpPr>
          <p:cNvPr id="8" name="bg object 16">
            <a:extLst>
              <a:ext uri="{FF2B5EF4-FFF2-40B4-BE49-F238E27FC236}">
                <a16:creationId xmlns:a16="http://schemas.microsoft.com/office/drawing/2014/main" xmlns="" id="{D3376056-7EB3-2283-4A28-15D14AD30A66}"/>
              </a:ext>
            </a:extLst>
          </p:cNvPr>
          <p:cNvSpPr/>
          <p:nvPr userDrawn="1"/>
        </p:nvSpPr>
        <p:spPr>
          <a:xfrm>
            <a:off x="0" y="7719289"/>
            <a:ext cx="7772400" cy="2339542"/>
          </a:xfrm>
          <a:custGeom>
            <a:avLst/>
            <a:gdLst/>
            <a:ahLst/>
            <a:cxnLst/>
            <a:rect l="l" t="t" r="r" b="b"/>
            <a:pathLst>
              <a:path w="7772400" h="1394459">
                <a:moveTo>
                  <a:pt x="7772400" y="0"/>
                </a:moveTo>
                <a:lnTo>
                  <a:pt x="0" y="0"/>
                </a:lnTo>
                <a:lnTo>
                  <a:pt x="0" y="1394028"/>
                </a:lnTo>
                <a:lnTo>
                  <a:pt x="7772400" y="1394028"/>
                </a:lnTo>
                <a:lnTo>
                  <a:pt x="7772400" y="0"/>
                </a:lnTo>
                <a:close/>
              </a:path>
            </a:pathLst>
          </a:custGeom>
          <a:solidFill>
            <a:srgbClr val="0F1F64"/>
          </a:solidFill>
        </p:spPr>
        <p:txBody>
          <a:bodyPr wrap="square" lIns="0" tIns="0" rIns="0" bIns="0" rtlCol="0"/>
          <a:lstStyle/>
          <a:p>
            <a:endParaRPr/>
          </a:p>
        </p:txBody>
      </p:sp>
      <p:sp>
        <p:nvSpPr>
          <p:cNvPr id="9" name="bg object 17">
            <a:extLst>
              <a:ext uri="{FF2B5EF4-FFF2-40B4-BE49-F238E27FC236}">
                <a16:creationId xmlns:a16="http://schemas.microsoft.com/office/drawing/2014/main" xmlns="" id="{E092DB5A-7D46-FA8B-3E2A-41539BF9B888}"/>
              </a:ext>
            </a:extLst>
          </p:cNvPr>
          <p:cNvSpPr/>
          <p:nvPr userDrawn="1"/>
        </p:nvSpPr>
        <p:spPr>
          <a:xfrm>
            <a:off x="458828" y="9542512"/>
            <a:ext cx="6854190" cy="0"/>
          </a:xfrm>
          <a:custGeom>
            <a:avLst/>
            <a:gdLst/>
            <a:ahLst/>
            <a:cxnLst/>
            <a:rect l="l" t="t" r="r" b="b"/>
            <a:pathLst>
              <a:path w="6854190">
                <a:moveTo>
                  <a:pt x="0" y="0"/>
                </a:moveTo>
                <a:lnTo>
                  <a:pt x="6853885" y="0"/>
                </a:lnTo>
              </a:path>
            </a:pathLst>
          </a:custGeom>
          <a:ln w="3175">
            <a:solidFill>
              <a:srgbClr val="FFFFFF"/>
            </a:solidFill>
          </a:ln>
        </p:spPr>
        <p:txBody>
          <a:bodyPr wrap="square" lIns="0" tIns="0" rIns="0" bIns="0" rtlCol="0"/>
          <a:lstStyle/>
          <a:p>
            <a:endParaRPr/>
          </a:p>
        </p:txBody>
      </p:sp>
      <p:sp>
        <p:nvSpPr>
          <p:cNvPr id="10" name="bg object 18">
            <a:extLst>
              <a:ext uri="{FF2B5EF4-FFF2-40B4-BE49-F238E27FC236}">
                <a16:creationId xmlns:a16="http://schemas.microsoft.com/office/drawing/2014/main" xmlns="" id="{53801AC0-D60E-7A42-A333-9A2BEBC030B9}"/>
              </a:ext>
            </a:extLst>
          </p:cNvPr>
          <p:cNvSpPr/>
          <p:nvPr userDrawn="1"/>
        </p:nvSpPr>
        <p:spPr>
          <a:xfrm>
            <a:off x="621555" y="9095964"/>
            <a:ext cx="245110" cy="254635"/>
          </a:xfrm>
          <a:custGeom>
            <a:avLst/>
            <a:gdLst/>
            <a:ahLst/>
            <a:cxnLst/>
            <a:rect l="l" t="t" r="r" b="b"/>
            <a:pathLst>
              <a:path w="245109" h="254634">
                <a:moveTo>
                  <a:pt x="67513" y="0"/>
                </a:moveTo>
                <a:lnTo>
                  <a:pt x="20082" y="12022"/>
                </a:lnTo>
                <a:lnTo>
                  <a:pt x="0" y="32273"/>
                </a:lnTo>
                <a:lnTo>
                  <a:pt x="467" y="38628"/>
                </a:lnTo>
                <a:lnTo>
                  <a:pt x="3441" y="44526"/>
                </a:lnTo>
                <a:lnTo>
                  <a:pt x="8467" y="48804"/>
                </a:lnTo>
                <a:lnTo>
                  <a:pt x="14531" y="50757"/>
                </a:lnTo>
                <a:lnTo>
                  <a:pt x="20886" y="50292"/>
                </a:lnTo>
                <a:lnTo>
                  <a:pt x="26784" y="47320"/>
                </a:lnTo>
                <a:lnTo>
                  <a:pt x="35986" y="41237"/>
                </a:lnTo>
                <a:lnTo>
                  <a:pt x="45934" y="36831"/>
                </a:lnTo>
                <a:lnTo>
                  <a:pt x="56489" y="34152"/>
                </a:lnTo>
                <a:lnTo>
                  <a:pt x="67513" y="33248"/>
                </a:lnTo>
                <a:lnTo>
                  <a:pt x="88401" y="36590"/>
                </a:lnTo>
                <a:lnTo>
                  <a:pt x="106672" y="46023"/>
                </a:lnTo>
                <a:lnTo>
                  <a:pt x="121110" y="60653"/>
                </a:lnTo>
                <a:lnTo>
                  <a:pt x="130505" y="79590"/>
                </a:lnTo>
                <a:lnTo>
                  <a:pt x="132664" y="86537"/>
                </a:lnTo>
                <a:lnTo>
                  <a:pt x="139103" y="91274"/>
                </a:lnTo>
                <a:lnTo>
                  <a:pt x="146380" y="91274"/>
                </a:lnTo>
                <a:lnTo>
                  <a:pt x="171639" y="96386"/>
                </a:lnTo>
                <a:lnTo>
                  <a:pt x="192290" y="110320"/>
                </a:lnTo>
                <a:lnTo>
                  <a:pt x="206226" y="130970"/>
                </a:lnTo>
                <a:lnTo>
                  <a:pt x="211340" y="156235"/>
                </a:lnTo>
                <a:lnTo>
                  <a:pt x="206226" y="181494"/>
                </a:lnTo>
                <a:lnTo>
                  <a:pt x="192290" y="202145"/>
                </a:lnTo>
                <a:lnTo>
                  <a:pt x="171639" y="216082"/>
                </a:lnTo>
                <a:lnTo>
                  <a:pt x="146380" y="221195"/>
                </a:lnTo>
                <a:lnTo>
                  <a:pt x="137198" y="221195"/>
                </a:lnTo>
                <a:lnTo>
                  <a:pt x="129755" y="228638"/>
                </a:lnTo>
                <a:lnTo>
                  <a:pt x="129755" y="247002"/>
                </a:lnTo>
                <a:lnTo>
                  <a:pt x="137198" y="254444"/>
                </a:lnTo>
                <a:lnTo>
                  <a:pt x="146380" y="254444"/>
                </a:lnTo>
                <a:lnTo>
                  <a:pt x="184571" y="246714"/>
                </a:lnTo>
                <a:lnTo>
                  <a:pt x="215792" y="225647"/>
                </a:lnTo>
                <a:lnTo>
                  <a:pt x="236859" y="194426"/>
                </a:lnTo>
                <a:lnTo>
                  <a:pt x="244589" y="156235"/>
                </a:lnTo>
                <a:lnTo>
                  <a:pt x="237919" y="120648"/>
                </a:lnTo>
                <a:lnTo>
                  <a:pt x="219598" y="90844"/>
                </a:lnTo>
                <a:lnTo>
                  <a:pt x="192157" y="69358"/>
                </a:lnTo>
                <a:lnTo>
                  <a:pt x="158127" y="58724"/>
                </a:lnTo>
                <a:lnTo>
                  <a:pt x="142897" y="34547"/>
                </a:lnTo>
                <a:lnTo>
                  <a:pt x="121802" y="16027"/>
                </a:lnTo>
                <a:lnTo>
                  <a:pt x="96216" y="4175"/>
                </a:lnTo>
                <a:lnTo>
                  <a:pt x="67513" y="0"/>
                </a:lnTo>
                <a:close/>
              </a:path>
            </a:pathLst>
          </a:custGeom>
          <a:solidFill>
            <a:srgbClr val="FFFFFF"/>
          </a:solidFill>
        </p:spPr>
        <p:txBody>
          <a:bodyPr wrap="square" lIns="0" tIns="0" rIns="0" bIns="0" rtlCol="0"/>
          <a:lstStyle/>
          <a:p>
            <a:endParaRPr/>
          </a:p>
        </p:txBody>
      </p:sp>
      <p:pic>
        <p:nvPicPr>
          <p:cNvPr id="11" name="bg object 19">
            <a:extLst>
              <a:ext uri="{FF2B5EF4-FFF2-40B4-BE49-F238E27FC236}">
                <a16:creationId xmlns:a16="http://schemas.microsoft.com/office/drawing/2014/main" xmlns="" id="{96C3AC1C-8C61-ED5F-28BA-06A04D169DAB}"/>
              </a:ext>
            </a:extLst>
          </p:cNvPr>
          <p:cNvPicPr/>
          <p:nvPr userDrawn="1"/>
        </p:nvPicPr>
        <p:blipFill>
          <a:blip r:embed="rId2" cstate="print"/>
          <a:stretch>
            <a:fillRect/>
          </a:stretch>
        </p:blipFill>
        <p:spPr>
          <a:xfrm>
            <a:off x="466972" y="9150058"/>
            <a:ext cx="237909" cy="204279"/>
          </a:xfrm>
          <a:prstGeom prst="rect">
            <a:avLst/>
          </a:prstGeom>
        </p:spPr>
      </p:pic>
      <p:pic>
        <p:nvPicPr>
          <p:cNvPr id="12" name="bg object 20">
            <a:extLst>
              <a:ext uri="{FF2B5EF4-FFF2-40B4-BE49-F238E27FC236}">
                <a16:creationId xmlns:a16="http://schemas.microsoft.com/office/drawing/2014/main" xmlns="" id="{448F9A3E-19FC-8031-DF9E-185006A64A22}"/>
              </a:ext>
            </a:extLst>
          </p:cNvPr>
          <p:cNvPicPr/>
          <p:nvPr userDrawn="1"/>
        </p:nvPicPr>
        <p:blipFill>
          <a:blip r:embed="rId3" cstate="print"/>
          <a:stretch>
            <a:fillRect/>
          </a:stretch>
        </p:blipFill>
        <p:spPr>
          <a:xfrm>
            <a:off x="996412" y="9182454"/>
            <a:ext cx="939476" cy="273258"/>
          </a:xfrm>
          <a:prstGeom prst="rect">
            <a:avLst/>
          </a:prstGeom>
        </p:spPr>
      </p:pic>
      <p:pic>
        <p:nvPicPr>
          <p:cNvPr id="13" name="bg object 21">
            <a:extLst>
              <a:ext uri="{FF2B5EF4-FFF2-40B4-BE49-F238E27FC236}">
                <a16:creationId xmlns:a16="http://schemas.microsoft.com/office/drawing/2014/main" xmlns="" id="{FDEC40DD-5153-7CE1-B7BC-109357A52B29}"/>
              </a:ext>
            </a:extLst>
          </p:cNvPr>
          <p:cNvPicPr/>
          <p:nvPr userDrawn="1"/>
        </p:nvPicPr>
        <p:blipFill>
          <a:blip r:embed="rId4" cstate="print"/>
          <a:stretch>
            <a:fillRect/>
          </a:stretch>
        </p:blipFill>
        <p:spPr>
          <a:xfrm>
            <a:off x="1956184" y="9182454"/>
            <a:ext cx="254466" cy="150799"/>
          </a:xfrm>
          <a:prstGeom prst="rect">
            <a:avLst/>
          </a:prstGeom>
        </p:spPr>
      </p:pic>
      <p:pic>
        <p:nvPicPr>
          <p:cNvPr id="14" name="bg object 22">
            <a:extLst>
              <a:ext uri="{FF2B5EF4-FFF2-40B4-BE49-F238E27FC236}">
                <a16:creationId xmlns:a16="http://schemas.microsoft.com/office/drawing/2014/main" xmlns="" id="{D5583FC8-43D2-BDEF-E9B4-F5B06525AD7B}"/>
              </a:ext>
            </a:extLst>
          </p:cNvPr>
          <p:cNvPicPr/>
          <p:nvPr userDrawn="1"/>
        </p:nvPicPr>
        <p:blipFill>
          <a:blip r:embed="rId5" cstate="print"/>
          <a:stretch>
            <a:fillRect/>
          </a:stretch>
        </p:blipFill>
        <p:spPr>
          <a:xfrm>
            <a:off x="2234467" y="9184755"/>
            <a:ext cx="125349" cy="148501"/>
          </a:xfrm>
          <a:prstGeom prst="rect">
            <a:avLst/>
          </a:prstGeom>
        </p:spPr>
      </p:pic>
      <p:pic>
        <p:nvPicPr>
          <p:cNvPr id="15" name="bg object 23">
            <a:extLst>
              <a:ext uri="{FF2B5EF4-FFF2-40B4-BE49-F238E27FC236}">
                <a16:creationId xmlns:a16="http://schemas.microsoft.com/office/drawing/2014/main" xmlns="" id="{C55E4E8B-2D61-28D2-C74D-B0FE267A3D64}"/>
              </a:ext>
            </a:extLst>
          </p:cNvPr>
          <p:cNvPicPr/>
          <p:nvPr userDrawn="1"/>
        </p:nvPicPr>
        <p:blipFill>
          <a:blip r:embed="rId6" cstate="print"/>
          <a:stretch>
            <a:fillRect/>
          </a:stretch>
        </p:blipFill>
        <p:spPr>
          <a:xfrm>
            <a:off x="2388726" y="9184750"/>
            <a:ext cx="124358" cy="146507"/>
          </a:xfrm>
          <a:prstGeom prst="rect">
            <a:avLst/>
          </a:prstGeom>
        </p:spPr>
      </p:pic>
      <p:cxnSp>
        <p:nvCxnSpPr>
          <p:cNvPr id="25" name="Straight Connector 24">
            <a:extLst>
              <a:ext uri="{FF2B5EF4-FFF2-40B4-BE49-F238E27FC236}">
                <a16:creationId xmlns:a16="http://schemas.microsoft.com/office/drawing/2014/main" xmlns="" id="{3E635C55-1619-E534-F3C8-EBB339094379}"/>
              </a:ext>
            </a:extLst>
          </p:cNvPr>
          <p:cNvCxnSpPr>
            <a:cxnSpLocks/>
          </p:cNvCxnSpPr>
          <p:nvPr userDrawn="1"/>
        </p:nvCxnSpPr>
        <p:spPr>
          <a:xfrm>
            <a:off x="2667000" y="9095964"/>
            <a:ext cx="0" cy="348716"/>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object 2">
            <a:extLst>
              <a:ext uri="{FF2B5EF4-FFF2-40B4-BE49-F238E27FC236}">
                <a16:creationId xmlns:a16="http://schemas.microsoft.com/office/drawing/2014/main" xmlns="" id="{128F4060-19D6-73F8-10AD-8E219128C2E1}"/>
              </a:ext>
            </a:extLst>
          </p:cNvPr>
          <p:cNvSpPr txBox="1"/>
          <p:nvPr userDrawn="1"/>
        </p:nvSpPr>
        <p:spPr>
          <a:xfrm>
            <a:off x="455761" y="762000"/>
            <a:ext cx="3356610" cy="6957289"/>
          </a:xfrm>
          <a:prstGeom prst="rect">
            <a:avLst/>
          </a:prstGeom>
        </p:spPr>
        <p:txBody>
          <a:bodyPr vert="horz" wrap="square" lIns="0" tIns="12700" rIns="0" bIns="0" rtlCol="0">
            <a:spAutoFit/>
          </a:bodyPr>
          <a:lstStyle/>
          <a:p>
            <a:pPr marL="12700" marR="62865">
              <a:lnSpc>
                <a:spcPct val="119700"/>
              </a:lnSpc>
              <a:spcBef>
                <a:spcPts val="100"/>
              </a:spcBef>
            </a:pPr>
            <a:r>
              <a:rPr lang="en-US" sz="1100" dirty="0">
                <a:solidFill>
                  <a:srgbClr val="565759"/>
                </a:solidFill>
                <a:latin typeface="Open Sans"/>
                <a:cs typeface="Open Sans"/>
              </a:rPr>
              <a:t>Making the transition to </a:t>
            </a:r>
            <a:r>
              <a:rPr lang="en-US" sz="1100" dirty="0" err="1">
                <a:solidFill>
                  <a:srgbClr val="565759"/>
                </a:solidFill>
                <a:latin typeface="Open Sans"/>
                <a:cs typeface="Open Sans"/>
              </a:rPr>
              <a:t>EscrowCloud</a:t>
            </a:r>
            <a:r>
              <a:rPr lang="en-US" sz="1100" dirty="0">
                <a:solidFill>
                  <a:srgbClr val="565759"/>
                </a:solidFill>
                <a:latin typeface="Open Sans"/>
                <a:cs typeface="Open Sans"/>
              </a:rPr>
              <a:t> is fast and easy. Our expert team provides a personalized,</a:t>
            </a:r>
          </a:p>
          <a:p>
            <a:pPr marL="12700" marR="62865">
              <a:lnSpc>
                <a:spcPct val="119700"/>
              </a:lnSpc>
              <a:spcBef>
                <a:spcPts val="100"/>
              </a:spcBef>
            </a:pPr>
            <a:r>
              <a:rPr lang="en-US" sz="1100" dirty="0">
                <a:solidFill>
                  <a:srgbClr val="565759"/>
                </a:solidFill>
                <a:latin typeface="Open Sans"/>
                <a:cs typeface="Open Sans"/>
              </a:rPr>
              <a:t>concierge-driven onboarding experience, handling all the intricate details so you don't have to. In just</a:t>
            </a:r>
          </a:p>
          <a:p>
            <a:pPr marL="12700" marR="62865">
              <a:lnSpc>
                <a:spcPct val="119700"/>
              </a:lnSpc>
              <a:spcBef>
                <a:spcPts val="100"/>
              </a:spcBef>
            </a:pPr>
            <a:r>
              <a:rPr lang="en-US" sz="1100" dirty="0">
                <a:solidFill>
                  <a:srgbClr val="565759"/>
                </a:solidFill>
                <a:latin typeface="Open Sans"/>
                <a:cs typeface="Open Sans"/>
              </a:rPr>
              <a:t>a few hours, we’ll:</a:t>
            </a:r>
          </a:p>
          <a:p>
            <a:pPr marL="12700" marR="62865">
              <a:lnSpc>
                <a:spcPct val="119700"/>
              </a:lnSpc>
              <a:spcBef>
                <a:spcPts val="100"/>
              </a:spcBef>
            </a:pPr>
            <a:endParaRPr lang="en-US" sz="1100" dirty="0">
              <a:latin typeface="Open Sans"/>
              <a:cs typeface="Open Sans"/>
            </a:endParaRPr>
          </a:p>
          <a:p>
            <a:pPr marL="441959" marR="179705" indent="-177800">
              <a:lnSpc>
                <a:spcPct val="119700"/>
              </a:lnSpc>
              <a:buChar char="•"/>
              <a:tabLst>
                <a:tab pos="441959" algn="l"/>
              </a:tabLst>
            </a:pPr>
            <a:r>
              <a:rPr lang="en-US" sz="1100" dirty="0">
                <a:solidFill>
                  <a:srgbClr val="565759"/>
                </a:solidFill>
                <a:latin typeface="Open Sans"/>
                <a:cs typeface="Open Sans"/>
              </a:rPr>
              <a:t>Customize Customize </a:t>
            </a:r>
            <a:r>
              <a:rPr lang="en-US" sz="1100" dirty="0" err="1">
                <a:solidFill>
                  <a:srgbClr val="565759"/>
                </a:solidFill>
                <a:latin typeface="Open Sans"/>
                <a:cs typeface="Open Sans"/>
              </a:rPr>
              <a:t>EscrowCloud</a:t>
            </a:r>
            <a:r>
              <a:rPr lang="en-US" sz="1100" dirty="0">
                <a:solidFill>
                  <a:srgbClr val="565759"/>
                </a:solidFill>
                <a:latin typeface="Open Sans"/>
                <a:cs typeface="Open Sans"/>
              </a:rPr>
              <a:t> to align with your policies and statutes and accept payments the way you want them</a:t>
            </a:r>
          </a:p>
          <a:p>
            <a:pPr marL="441959" marR="179705" indent="-177800">
              <a:lnSpc>
                <a:spcPct val="119700"/>
              </a:lnSpc>
              <a:buChar char="•"/>
              <a:tabLst>
                <a:tab pos="441959" algn="l"/>
              </a:tabLst>
            </a:pPr>
            <a:r>
              <a:rPr lang="en-US" sz="1100" dirty="0">
                <a:solidFill>
                  <a:srgbClr val="565759"/>
                </a:solidFill>
                <a:latin typeface="Open Sans"/>
                <a:cs typeface="Open Sans"/>
              </a:rPr>
              <a:t>We integrate our portal into your existing tax software	</a:t>
            </a:r>
          </a:p>
          <a:p>
            <a:pPr marL="441959" marR="179705" indent="-177800">
              <a:lnSpc>
                <a:spcPct val="119700"/>
              </a:lnSpc>
              <a:buChar char="•"/>
              <a:tabLst>
                <a:tab pos="441959" algn="l"/>
              </a:tabLst>
            </a:pPr>
            <a:r>
              <a:rPr lang="en-US" sz="1100" dirty="0">
                <a:solidFill>
                  <a:srgbClr val="565759"/>
                </a:solidFill>
                <a:latin typeface="Open Sans"/>
                <a:cs typeface="Open Sans"/>
              </a:rPr>
              <a:t>Reduce labor, costs, and refunds associated with processing payments, resulting in faster escrow refunds to </a:t>
            </a:r>
            <a:br>
              <a:rPr lang="en-US" sz="1100" dirty="0">
                <a:solidFill>
                  <a:srgbClr val="565759"/>
                </a:solidFill>
                <a:latin typeface="Open Sans"/>
                <a:cs typeface="Open Sans"/>
              </a:rPr>
            </a:br>
            <a:r>
              <a:rPr lang="en-US" sz="1100" dirty="0">
                <a:solidFill>
                  <a:srgbClr val="565759"/>
                </a:solidFill>
                <a:latin typeface="Open Sans"/>
                <a:cs typeface="Open Sans"/>
              </a:rPr>
              <a:t>tax payers</a:t>
            </a:r>
          </a:p>
          <a:p>
            <a:pPr marL="441959" marR="179705" indent="-177800">
              <a:lnSpc>
                <a:spcPct val="119700"/>
              </a:lnSpc>
              <a:buChar char="•"/>
              <a:tabLst>
                <a:tab pos="441959" algn="l"/>
              </a:tabLst>
            </a:pPr>
            <a:r>
              <a:rPr lang="en-US" sz="1100" dirty="0">
                <a:solidFill>
                  <a:srgbClr val="565759"/>
                </a:solidFill>
                <a:latin typeface="Open Sans"/>
                <a:cs typeface="Open Sans"/>
              </a:rPr>
              <a:t>Connect the escrow payers you approve to a 24x7x365 web portal</a:t>
            </a:r>
            <a:endParaRPr lang="en-US" sz="1100" dirty="0">
              <a:latin typeface="Open Sans"/>
              <a:cs typeface="Open Sans"/>
            </a:endParaRPr>
          </a:p>
          <a:p>
            <a:pPr marL="12700" marR="82550">
              <a:lnSpc>
                <a:spcPct val="119700"/>
              </a:lnSpc>
            </a:pPr>
            <a:endParaRPr lang="en-US" sz="1100" dirty="0">
              <a:solidFill>
                <a:srgbClr val="565759"/>
              </a:solidFill>
              <a:latin typeface="Open Sans"/>
              <a:cs typeface="Open Sans"/>
            </a:endParaRPr>
          </a:p>
          <a:p>
            <a:pPr marL="12700" marR="82550">
              <a:lnSpc>
                <a:spcPct val="119700"/>
              </a:lnSpc>
            </a:pPr>
            <a:r>
              <a:rPr lang="en-US" sz="1100" dirty="0">
                <a:solidFill>
                  <a:srgbClr val="565759"/>
                </a:solidFill>
                <a:latin typeface="Open Sans"/>
                <a:cs typeface="Open Sans"/>
              </a:rPr>
              <a:t>Almost immediately, you’ll enjoy a significant drop in research calls, fewer manual payments to process, and minimal refund hassles to manage. </a:t>
            </a:r>
          </a:p>
          <a:p>
            <a:pPr marL="12700" marR="82550">
              <a:lnSpc>
                <a:spcPct val="119700"/>
              </a:lnSpc>
            </a:pPr>
            <a:endParaRPr lang="en-US" sz="1100" dirty="0">
              <a:solidFill>
                <a:srgbClr val="565759"/>
              </a:solidFill>
              <a:latin typeface="Open Sans"/>
              <a:cs typeface="Open Sans"/>
            </a:endParaRPr>
          </a:p>
          <a:p>
            <a:pPr marL="12700" marR="82550">
              <a:lnSpc>
                <a:spcPct val="119700"/>
              </a:lnSpc>
            </a:pPr>
            <a:r>
              <a:rPr lang="en-US" sz="1100" dirty="0">
                <a:solidFill>
                  <a:srgbClr val="565759"/>
                </a:solidFill>
                <a:latin typeface="Open Sans"/>
                <a:cs typeface="Open Sans"/>
              </a:rPr>
              <a:t>Once your tailored </a:t>
            </a:r>
            <a:r>
              <a:rPr lang="en-US" sz="1100" dirty="0" err="1">
                <a:solidFill>
                  <a:srgbClr val="565759"/>
                </a:solidFill>
                <a:latin typeface="Open Sans"/>
                <a:cs typeface="Open Sans"/>
              </a:rPr>
              <a:t>EscrowCloud</a:t>
            </a:r>
            <a:r>
              <a:rPr lang="en-US" sz="1100" dirty="0">
                <a:solidFill>
                  <a:srgbClr val="565759"/>
                </a:solidFill>
                <a:latin typeface="Open Sans"/>
                <a:cs typeface="Open Sans"/>
              </a:rPr>
              <a:t> solution is in place, we'll guide your team through an interactive, virtual training session.</a:t>
            </a:r>
          </a:p>
          <a:p>
            <a:pPr marL="12700" marR="82550">
              <a:lnSpc>
                <a:spcPct val="119700"/>
              </a:lnSpc>
            </a:pPr>
            <a:endParaRPr sz="1100" dirty="0">
              <a:latin typeface="Open Sans"/>
              <a:cs typeface="Open Sans"/>
            </a:endParaRPr>
          </a:p>
          <a:p>
            <a:pPr marL="12700" marR="462915">
              <a:lnSpc>
                <a:spcPts val="1580"/>
              </a:lnSpc>
            </a:pPr>
            <a:r>
              <a:rPr sz="1400" b="1" dirty="0">
                <a:solidFill>
                  <a:srgbClr val="565759"/>
                </a:solidFill>
                <a:latin typeface="Open Sans"/>
                <a:cs typeface="Open Sans"/>
              </a:rPr>
              <a:t>Our</a:t>
            </a:r>
            <a:r>
              <a:rPr sz="1400" b="1" spc="-55" dirty="0">
                <a:solidFill>
                  <a:srgbClr val="565759"/>
                </a:solidFill>
                <a:latin typeface="Open Sans"/>
                <a:cs typeface="Open Sans"/>
              </a:rPr>
              <a:t> </a:t>
            </a:r>
            <a:r>
              <a:rPr sz="1400" b="1" dirty="0">
                <a:solidFill>
                  <a:srgbClr val="565759"/>
                </a:solidFill>
                <a:latin typeface="Open Sans"/>
                <a:cs typeface="Open Sans"/>
              </a:rPr>
              <a:t>unwavering</a:t>
            </a:r>
            <a:r>
              <a:rPr sz="1400" b="1" spc="-50" dirty="0">
                <a:solidFill>
                  <a:srgbClr val="565759"/>
                </a:solidFill>
                <a:latin typeface="Open Sans"/>
                <a:cs typeface="Open Sans"/>
              </a:rPr>
              <a:t> </a:t>
            </a:r>
            <a:r>
              <a:rPr sz="1400" b="1" spc="-10" dirty="0">
                <a:solidFill>
                  <a:srgbClr val="565759"/>
                </a:solidFill>
                <a:latin typeface="Open Sans"/>
                <a:cs typeface="Open Sans"/>
              </a:rPr>
              <a:t>commitment</a:t>
            </a:r>
            <a:r>
              <a:rPr sz="1400" b="1" spc="-55" dirty="0">
                <a:solidFill>
                  <a:srgbClr val="565759"/>
                </a:solidFill>
                <a:latin typeface="Open Sans"/>
                <a:cs typeface="Open Sans"/>
              </a:rPr>
              <a:t> </a:t>
            </a:r>
            <a:r>
              <a:rPr sz="1400" b="1" spc="-25" dirty="0">
                <a:solidFill>
                  <a:srgbClr val="565759"/>
                </a:solidFill>
                <a:latin typeface="Open Sans"/>
                <a:cs typeface="Open Sans"/>
              </a:rPr>
              <a:t>to </a:t>
            </a:r>
            <a:r>
              <a:rPr sz="1400" b="1" dirty="0">
                <a:solidFill>
                  <a:srgbClr val="565759"/>
                </a:solidFill>
                <a:latin typeface="Open Sans"/>
                <a:cs typeface="Open Sans"/>
              </a:rPr>
              <a:t>your</a:t>
            </a:r>
            <a:r>
              <a:rPr sz="1400" b="1" spc="-50" dirty="0">
                <a:solidFill>
                  <a:srgbClr val="565759"/>
                </a:solidFill>
                <a:latin typeface="Open Sans"/>
                <a:cs typeface="Open Sans"/>
              </a:rPr>
              <a:t> </a:t>
            </a:r>
            <a:r>
              <a:rPr sz="1400" b="1" spc="-10" dirty="0">
                <a:solidFill>
                  <a:srgbClr val="565759"/>
                </a:solidFill>
                <a:latin typeface="Open Sans"/>
                <a:cs typeface="Open Sans"/>
              </a:rPr>
              <a:t>success</a:t>
            </a:r>
            <a:endParaRPr sz="1400" dirty="0">
              <a:latin typeface="Open Sans"/>
              <a:cs typeface="Open Sans"/>
            </a:endParaRPr>
          </a:p>
          <a:p>
            <a:pPr marL="12700" marR="169545">
              <a:lnSpc>
                <a:spcPts val="1580"/>
              </a:lnSpc>
            </a:pPr>
            <a:r>
              <a:rPr lang="en-US" sz="1100" dirty="0">
                <a:solidFill>
                  <a:srgbClr val="565759"/>
                </a:solidFill>
                <a:latin typeface="Open Sans"/>
                <a:cs typeface="Open Sans"/>
              </a:rPr>
              <a:t>Our U.S.-based team is available 24/7, offering continued personalized assistance. </a:t>
            </a:r>
            <a:r>
              <a:rPr lang="en-US" sz="1100" dirty="0" err="1">
                <a:solidFill>
                  <a:srgbClr val="565759"/>
                </a:solidFill>
                <a:latin typeface="Open Sans"/>
                <a:cs typeface="Open Sans"/>
              </a:rPr>
              <a:t>Autoagent</a:t>
            </a:r>
            <a:endParaRPr lang="en-US" sz="1100" dirty="0">
              <a:solidFill>
                <a:srgbClr val="565759"/>
              </a:solidFill>
              <a:latin typeface="Open Sans"/>
              <a:cs typeface="Open Sans"/>
            </a:endParaRPr>
          </a:p>
          <a:p>
            <a:pPr marL="12700" marR="169545">
              <a:lnSpc>
                <a:spcPts val="1580"/>
              </a:lnSpc>
            </a:pPr>
            <a:r>
              <a:rPr lang="en-US" sz="1100" dirty="0">
                <a:solidFill>
                  <a:srgbClr val="565759"/>
                </a:solidFill>
                <a:latin typeface="Open Sans"/>
                <a:cs typeface="Open Sans"/>
              </a:rPr>
              <a:t>isn’t just a service provider; we're your dedicated partner in simplifying tax management and</a:t>
            </a:r>
          </a:p>
          <a:p>
            <a:pPr marL="12700" marR="169545">
              <a:lnSpc>
                <a:spcPts val="1580"/>
              </a:lnSpc>
            </a:pPr>
            <a:r>
              <a:rPr lang="en-US" sz="1100" dirty="0">
                <a:solidFill>
                  <a:srgbClr val="565759"/>
                </a:solidFill>
                <a:latin typeface="Open Sans"/>
                <a:cs typeface="Open Sans"/>
              </a:rPr>
              <a:t>revenue collection for years to come.</a:t>
            </a:r>
            <a:endParaRPr sz="1100" dirty="0">
              <a:latin typeface="Open Sans"/>
              <a:cs typeface="Open Sans"/>
            </a:endParaRPr>
          </a:p>
        </p:txBody>
      </p:sp>
      <p:sp>
        <p:nvSpPr>
          <p:cNvPr id="31" name="TextBox 30">
            <a:extLst>
              <a:ext uri="{FF2B5EF4-FFF2-40B4-BE49-F238E27FC236}">
                <a16:creationId xmlns:a16="http://schemas.microsoft.com/office/drawing/2014/main" xmlns="" id="{B137F677-093C-51AE-1E45-08265155DBB4}"/>
              </a:ext>
            </a:extLst>
          </p:cNvPr>
          <p:cNvSpPr txBox="1"/>
          <p:nvPr userDrawn="1"/>
        </p:nvSpPr>
        <p:spPr>
          <a:xfrm>
            <a:off x="4251564" y="1113055"/>
            <a:ext cx="3276601" cy="5821145"/>
          </a:xfrm>
          <a:prstGeom prst="rect">
            <a:avLst/>
          </a:prstGeom>
          <a:noFill/>
        </p:spPr>
        <p:txBody>
          <a:bodyPr wrap="square">
            <a:spAutoFit/>
          </a:bodyPr>
          <a:lstStyle/>
          <a:p>
            <a:pPr marL="12700">
              <a:lnSpc>
                <a:spcPct val="100000"/>
              </a:lnSpc>
              <a:spcBef>
                <a:spcPts val="100"/>
              </a:spcBef>
            </a:pPr>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For your payers group</a:t>
            </a:r>
            <a:endParaRPr lang="en-US" sz="1400" b="1" spc="-1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12700" marR="50800">
              <a:lnSpc>
                <a:spcPct val="121300"/>
              </a:lnSpc>
              <a:spcBef>
                <a:spcPts val="1535"/>
              </a:spcBef>
            </a:pPr>
            <a:r>
              <a:rPr lang="en-US" sz="1100" b="0" dirty="0">
                <a:solidFill>
                  <a:schemeClr val="bg1"/>
                </a:solidFill>
                <a:latin typeface="Open Sans"/>
                <a:cs typeface="Open Sans"/>
              </a:rPr>
              <a:t>More than 5,500 banks, mortgage companies, tax servicers, property managers, and other payers trust </a:t>
            </a:r>
            <a:r>
              <a:rPr lang="en-US" sz="1100" b="0" dirty="0" err="1">
                <a:solidFill>
                  <a:schemeClr val="bg1"/>
                </a:solidFill>
                <a:latin typeface="Open Sans"/>
                <a:cs typeface="Open Sans"/>
              </a:rPr>
              <a:t>EscrowCloud</a:t>
            </a:r>
            <a:r>
              <a:rPr lang="en-US" sz="1100" b="0" dirty="0">
                <a:solidFill>
                  <a:schemeClr val="bg1"/>
                </a:solidFill>
                <a:latin typeface="Open Sans"/>
                <a:cs typeface="Open Sans"/>
              </a:rPr>
              <a:t> to save time and money for just a few dimes per tax bill.</a:t>
            </a:r>
          </a:p>
          <a:p>
            <a:pPr marL="12700" marR="50800">
              <a:lnSpc>
                <a:spcPct val="121300"/>
              </a:lnSpc>
              <a:spcBef>
                <a:spcPts val="1535"/>
              </a:spcBef>
            </a:pPr>
            <a:endParaRPr lang="en-US" sz="1100" dirty="0">
              <a:solidFill>
                <a:schemeClr val="bg1"/>
              </a:solidFill>
              <a:latin typeface="Open Sans"/>
              <a:cs typeface="Open Sans"/>
            </a:endParaRPr>
          </a:p>
          <a:p>
            <a:pPr marL="367665" indent="-132715">
              <a:lnSpc>
                <a:spcPct val="100000"/>
              </a:lnSpc>
              <a:buFont typeface="Open Sans"/>
              <a:buChar char="•"/>
              <a:tabLst>
                <a:tab pos="367665" algn="l"/>
              </a:tabLst>
            </a:pPr>
            <a:r>
              <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24/7 data </a:t>
            </a:r>
            <a:r>
              <a:rPr lang="en-US" sz="1200" b="1" spc="-10" dirty="0">
                <a:solidFill>
                  <a:schemeClr val="bg1"/>
                </a:solidFill>
                <a:latin typeface="Open Sans" panose="020B0606030504020204" pitchFamily="34" charset="0"/>
                <a:ea typeface="Open Sans" panose="020B0606030504020204" pitchFamily="34" charset="0"/>
                <a:cs typeface="Open Sans" panose="020B0606030504020204" pitchFamily="34" charset="0"/>
              </a:rPr>
              <a:t>access</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68300" marR="5080">
              <a:lnSpc>
                <a:spcPct val="121200"/>
              </a:lnSpc>
            </a:pPr>
            <a:r>
              <a:rPr lang="en-US" sz="1100" b="0" dirty="0">
                <a:solidFill>
                  <a:schemeClr val="bg1"/>
                </a:solidFill>
                <a:latin typeface="Open Sans"/>
                <a:cs typeface="Open Sans"/>
              </a:rPr>
              <a:t>Daily updates ensure error-free</a:t>
            </a:r>
          </a:p>
          <a:p>
            <a:pPr marL="368300" marR="5080">
              <a:lnSpc>
                <a:spcPct val="121200"/>
              </a:lnSpc>
            </a:pPr>
            <a:r>
              <a:rPr lang="en-US" sz="1100" b="0" dirty="0">
                <a:solidFill>
                  <a:schemeClr val="bg1"/>
                </a:solidFill>
                <a:latin typeface="Open Sans"/>
                <a:cs typeface="Open Sans"/>
              </a:rPr>
              <a:t>payments. Along with historical data,</a:t>
            </a:r>
          </a:p>
          <a:p>
            <a:pPr marL="368300" marR="5080">
              <a:lnSpc>
                <a:spcPct val="121200"/>
              </a:lnSpc>
            </a:pPr>
            <a:r>
              <a:rPr lang="en-US" sz="1100" b="0" dirty="0">
                <a:solidFill>
                  <a:schemeClr val="bg1"/>
                </a:solidFill>
                <a:latin typeface="Open Sans"/>
                <a:cs typeface="Open Sans"/>
              </a:rPr>
              <a:t>payers get a complete picture of</a:t>
            </a:r>
          </a:p>
          <a:p>
            <a:pPr marL="368300" marR="5080">
              <a:lnSpc>
                <a:spcPct val="121200"/>
              </a:lnSpc>
            </a:pPr>
            <a:r>
              <a:rPr lang="en-US" sz="1100" b="0" dirty="0">
                <a:solidFill>
                  <a:schemeClr val="bg1"/>
                </a:solidFill>
                <a:latin typeface="Open Sans"/>
                <a:cs typeface="Open Sans"/>
              </a:rPr>
              <a:t>ownership, balances, interest, penalties, </a:t>
            </a:r>
          </a:p>
          <a:p>
            <a:pPr marL="368300" marR="5080">
              <a:lnSpc>
                <a:spcPct val="121200"/>
              </a:lnSpc>
            </a:pPr>
            <a:r>
              <a:rPr lang="en-US" sz="1100" b="0" dirty="0">
                <a:solidFill>
                  <a:schemeClr val="bg1"/>
                </a:solidFill>
                <a:latin typeface="Open Sans"/>
                <a:cs typeface="Open Sans"/>
              </a:rPr>
              <a:t>exemptions, and account changes across </a:t>
            </a:r>
          </a:p>
          <a:p>
            <a:pPr marL="368300" marR="5080">
              <a:lnSpc>
                <a:spcPct val="121200"/>
              </a:lnSpc>
            </a:pPr>
            <a:r>
              <a:rPr lang="en-US" sz="1100" b="0" dirty="0">
                <a:solidFill>
                  <a:schemeClr val="bg1"/>
                </a:solidFill>
                <a:latin typeface="Open Sans"/>
                <a:cs typeface="Open Sans"/>
              </a:rPr>
              <a:t>their portfolios.</a:t>
            </a:r>
            <a:endParaRPr lang="en-US" sz="1100" dirty="0">
              <a:solidFill>
                <a:schemeClr val="bg1"/>
              </a:solidFill>
              <a:latin typeface="Open Sans"/>
              <a:cs typeface="Open Sans"/>
            </a:endParaRPr>
          </a:p>
          <a:p>
            <a:pPr marL="368300" marR="189865" indent="-133350">
              <a:lnSpc>
                <a:spcPct val="121200"/>
              </a:lnSpc>
              <a:spcBef>
                <a:spcPts val="500"/>
              </a:spcBef>
              <a:buFont typeface="Open Sans"/>
              <a:buChar char="•"/>
              <a:tabLst>
                <a:tab pos="368300" algn="l"/>
              </a:tabLst>
            </a:pPr>
            <a:r>
              <a:rPr lang="en-US" sz="1200" b="1" dirty="0">
                <a:solidFill>
                  <a:schemeClr val="bg1"/>
                </a:solidFill>
              </a:rPr>
              <a:t>Portfolio</a:t>
            </a:r>
            <a:r>
              <a:rPr lang="en-US" sz="1200" b="1" spc="-20" dirty="0">
                <a:solidFill>
                  <a:schemeClr val="bg1"/>
                </a:solidFill>
              </a:rPr>
              <a:t> m</a:t>
            </a:r>
            <a:r>
              <a:rPr lang="en-US" sz="1200" b="1" dirty="0">
                <a:solidFill>
                  <a:schemeClr val="bg1"/>
                </a:solidFill>
              </a:rPr>
              <a:t>onitoring</a:t>
            </a:r>
            <a:r>
              <a:rPr lang="en-US" sz="1200" b="1" spc="-20" dirty="0">
                <a:solidFill>
                  <a:schemeClr val="bg1"/>
                </a:solidFill>
              </a:rPr>
              <a:t> </a:t>
            </a:r>
            <a:r>
              <a:rPr lang="en-US" sz="1200" b="1" spc="-10" dirty="0">
                <a:solidFill>
                  <a:schemeClr val="bg1"/>
                </a:solidFill>
              </a:rPr>
              <a:t>alerts </a:t>
            </a:r>
            <a:r>
              <a:rPr lang="en-US" sz="1100" b="0" spc="-10" dirty="0">
                <a:solidFill>
                  <a:schemeClr val="bg1"/>
                </a:solidFill>
                <a:latin typeface="Open Sans"/>
                <a:cs typeface="Open Sans"/>
              </a:rPr>
              <a:t>Automatic notifications alert payers to changes that can create unbalanced escrows, delinquencies, and tax sales.</a:t>
            </a:r>
          </a:p>
          <a:p>
            <a:pPr marL="368300" marR="189865" indent="-133350">
              <a:lnSpc>
                <a:spcPct val="121200"/>
              </a:lnSpc>
              <a:spcBef>
                <a:spcPts val="500"/>
              </a:spcBef>
              <a:buFont typeface="Open Sans"/>
              <a:buChar char="•"/>
              <a:tabLst>
                <a:tab pos="368300" algn="l"/>
              </a:tabLst>
            </a:pPr>
            <a:r>
              <a:rPr lang="en-US" sz="1200" b="1" dirty="0">
                <a:solidFill>
                  <a:schemeClr val="bg1"/>
                </a:solidFill>
              </a:rPr>
              <a:t>Due</a:t>
            </a:r>
            <a:r>
              <a:rPr lang="en-US" sz="1200" b="1" spc="-15" dirty="0">
                <a:solidFill>
                  <a:schemeClr val="bg1"/>
                </a:solidFill>
              </a:rPr>
              <a:t> d</a:t>
            </a:r>
            <a:r>
              <a:rPr lang="en-US" sz="1200" b="1" dirty="0">
                <a:solidFill>
                  <a:schemeClr val="bg1"/>
                </a:solidFill>
              </a:rPr>
              <a:t>ate</a:t>
            </a:r>
            <a:r>
              <a:rPr lang="en-US" sz="1200" b="1" spc="-10" dirty="0">
                <a:solidFill>
                  <a:schemeClr val="bg1"/>
                </a:solidFill>
              </a:rPr>
              <a:t> reminders</a:t>
            </a:r>
            <a:endParaRPr lang="en-US" sz="1200" b="1" dirty="0">
              <a:solidFill>
                <a:schemeClr val="bg1"/>
              </a:solidFill>
            </a:endParaRPr>
          </a:p>
          <a:p>
            <a:pPr marL="368300" marR="52705">
              <a:lnSpc>
                <a:spcPct val="121300"/>
              </a:lnSpc>
            </a:pPr>
            <a:r>
              <a:rPr lang="en-US" sz="1100" b="0" dirty="0">
                <a:solidFill>
                  <a:schemeClr val="bg1"/>
                </a:solidFill>
                <a:latin typeface="Open Sans"/>
                <a:cs typeface="Open Sans"/>
              </a:rPr>
              <a:t>Weekly</a:t>
            </a:r>
            <a:r>
              <a:rPr lang="en-US" sz="1100" b="0" spc="-25" dirty="0">
                <a:solidFill>
                  <a:schemeClr val="bg1"/>
                </a:solidFill>
                <a:latin typeface="Open Sans"/>
                <a:cs typeface="Open Sans"/>
              </a:rPr>
              <a:t> </a:t>
            </a:r>
            <a:r>
              <a:rPr lang="en-US" sz="1100" b="0" dirty="0">
                <a:solidFill>
                  <a:schemeClr val="bg1"/>
                </a:solidFill>
                <a:latin typeface="Open Sans"/>
                <a:cs typeface="Open Sans"/>
              </a:rPr>
              <a:t>updates</a:t>
            </a:r>
            <a:r>
              <a:rPr lang="en-US" sz="1100" b="0" spc="-10" dirty="0">
                <a:solidFill>
                  <a:schemeClr val="bg1"/>
                </a:solidFill>
                <a:latin typeface="Open Sans"/>
                <a:cs typeface="Open Sans"/>
              </a:rPr>
              <a:t> </a:t>
            </a:r>
            <a:r>
              <a:rPr lang="en-US" sz="1100" b="0" dirty="0">
                <a:solidFill>
                  <a:schemeClr val="bg1"/>
                </a:solidFill>
                <a:latin typeface="Open Sans"/>
                <a:cs typeface="Open Sans"/>
              </a:rPr>
              <a:t>make</a:t>
            </a:r>
            <a:r>
              <a:rPr lang="en-US" sz="1100" b="0" spc="-10" dirty="0">
                <a:solidFill>
                  <a:schemeClr val="bg1"/>
                </a:solidFill>
                <a:latin typeface="Open Sans"/>
                <a:cs typeface="Open Sans"/>
              </a:rPr>
              <a:t> </a:t>
            </a:r>
            <a:r>
              <a:rPr lang="en-US" sz="1100" b="0" dirty="0">
                <a:solidFill>
                  <a:schemeClr val="bg1"/>
                </a:solidFill>
                <a:latin typeface="Open Sans"/>
                <a:cs typeface="Open Sans"/>
              </a:rPr>
              <a:t>it</a:t>
            </a:r>
            <a:r>
              <a:rPr lang="en-US" sz="1100" b="0" spc="-10" dirty="0">
                <a:solidFill>
                  <a:schemeClr val="bg1"/>
                </a:solidFill>
                <a:latin typeface="Open Sans"/>
                <a:cs typeface="Open Sans"/>
              </a:rPr>
              <a:t> </a:t>
            </a:r>
            <a:r>
              <a:rPr lang="en-US" sz="1100" b="0" dirty="0">
                <a:solidFill>
                  <a:schemeClr val="bg1"/>
                </a:solidFill>
                <a:latin typeface="Open Sans"/>
                <a:cs typeface="Open Sans"/>
              </a:rPr>
              <a:t>easier</a:t>
            </a:r>
            <a:r>
              <a:rPr lang="en-US" sz="1100" b="0" spc="-10" dirty="0">
                <a:solidFill>
                  <a:schemeClr val="bg1"/>
                </a:solidFill>
                <a:latin typeface="Open Sans"/>
                <a:cs typeface="Open Sans"/>
              </a:rPr>
              <a:t> </a:t>
            </a:r>
            <a:r>
              <a:rPr lang="en-US" sz="1100" b="0" spc="-25" dirty="0">
                <a:solidFill>
                  <a:schemeClr val="bg1"/>
                </a:solidFill>
                <a:latin typeface="Open Sans"/>
                <a:cs typeface="Open Sans"/>
              </a:rPr>
              <a:t>to </a:t>
            </a:r>
            <a:r>
              <a:rPr lang="en-US" sz="1100" b="0" dirty="0">
                <a:solidFill>
                  <a:schemeClr val="bg1"/>
                </a:solidFill>
                <a:latin typeface="Open Sans"/>
                <a:cs typeface="Open Sans"/>
              </a:rPr>
              <a:t>manage</a:t>
            </a:r>
            <a:r>
              <a:rPr lang="en-US" sz="1100" b="0" spc="-10" dirty="0">
                <a:solidFill>
                  <a:schemeClr val="bg1"/>
                </a:solidFill>
                <a:latin typeface="Open Sans"/>
                <a:cs typeface="Open Sans"/>
              </a:rPr>
              <a:t> </a:t>
            </a:r>
            <a:r>
              <a:rPr lang="en-US" sz="1100" b="0" dirty="0">
                <a:solidFill>
                  <a:schemeClr val="bg1"/>
                </a:solidFill>
                <a:latin typeface="Open Sans"/>
                <a:cs typeface="Open Sans"/>
              </a:rPr>
              <a:t>portfolios</a:t>
            </a:r>
            <a:r>
              <a:rPr lang="en-US" sz="1100" b="0" spc="-10" dirty="0">
                <a:solidFill>
                  <a:schemeClr val="bg1"/>
                </a:solidFill>
                <a:latin typeface="Open Sans"/>
                <a:cs typeface="Open Sans"/>
              </a:rPr>
              <a:t> </a:t>
            </a:r>
            <a:r>
              <a:rPr lang="en-US" sz="1100" b="0" dirty="0">
                <a:solidFill>
                  <a:schemeClr val="bg1"/>
                </a:solidFill>
                <a:latin typeface="Open Sans"/>
                <a:cs typeface="Open Sans"/>
              </a:rPr>
              <a:t>in</a:t>
            </a:r>
            <a:r>
              <a:rPr lang="en-US" sz="1100" b="0" spc="-10" dirty="0">
                <a:solidFill>
                  <a:schemeClr val="bg1"/>
                </a:solidFill>
                <a:latin typeface="Open Sans"/>
                <a:cs typeface="Open Sans"/>
              </a:rPr>
              <a:t> </a:t>
            </a:r>
            <a:r>
              <a:rPr lang="en-US" sz="1100" b="0" dirty="0">
                <a:solidFill>
                  <a:schemeClr val="bg1"/>
                </a:solidFill>
                <a:latin typeface="Open Sans"/>
                <a:cs typeface="Open Sans"/>
              </a:rPr>
              <a:t>multiple</a:t>
            </a:r>
            <a:r>
              <a:rPr lang="en-US" sz="1100" b="0" spc="-10" dirty="0">
                <a:solidFill>
                  <a:schemeClr val="bg1"/>
                </a:solidFill>
                <a:latin typeface="Open Sans"/>
                <a:cs typeface="Open Sans"/>
              </a:rPr>
              <a:t> </a:t>
            </a:r>
            <a:r>
              <a:rPr lang="en-US" sz="1100" b="0" dirty="0">
                <a:solidFill>
                  <a:schemeClr val="bg1"/>
                </a:solidFill>
                <a:latin typeface="Open Sans"/>
                <a:cs typeface="Open Sans"/>
              </a:rPr>
              <a:t>tax</a:t>
            </a:r>
            <a:r>
              <a:rPr lang="en-US" sz="1100" b="0" spc="-5" dirty="0">
                <a:solidFill>
                  <a:schemeClr val="bg1"/>
                </a:solidFill>
                <a:latin typeface="Open Sans"/>
                <a:cs typeface="Open Sans"/>
              </a:rPr>
              <a:t> </a:t>
            </a:r>
            <a:r>
              <a:rPr lang="en-US" sz="1100" b="0" spc="-10" dirty="0">
                <a:solidFill>
                  <a:schemeClr val="bg1"/>
                </a:solidFill>
                <a:latin typeface="Open Sans"/>
                <a:cs typeface="Open Sans"/>
              </a:rPr>
              <a:t>oﬃces </a:t>
            </a:r>
            <a:r>
              <a:rPr lang="en-US" sz="1100" b="0" dirty="0">
                <a:solidFill>
                  <a:schemeClr val="bg1"/>
                </a:solidFill>
                <a:latin typeface="Open Sans"/>
                <a:cs typeface="Open Sans"/>
              </a:rPr>
              <a:t>or</a:t>
            </a:r>
            <a:r>
              <a:rPr lang="en-US" sz="1100" b="0" spc="-5" dirty="0">
                <a:solidFill>
                  <a:schemeClr val="bg1"/>
                </a:solidFill>
                <a:latin typeface="Open Sans"/>
                <a:cs typeface="Open Sans"/>
              </a:rPr>
              <a:t> </a:t>
            </a:r>
            <a:r>
              <a:rPr lang="en-US" sz="1100" b="0" spc="-10" dirty="0">
                <a:solidFill>
                  <a:schemeClr val="bg1"/>
                </a:solidFill>
                <a:latin typeface="Open Sans"/>
                <a:cs typeface="Open Sans"/>
              </a:rPr>
              <a:t>states.</a:t>
            </a:r>
            <a:endParaRPr lang="en-US" sz="1100" dirty="0">
              <a:solidFill>
                <a:schemeClr val="bg1"/>
              </a:solidFill>
              <a:latin typeface="Open Sans"/>
              <a:cs typeface="Open Sans"/>
            </a:endParaRPr>
          </a:p>
          <a:p>
            <a:pPr marL="368300" marR="107314" indent="-133350">
              <a:lnSpc>
                <a:spcPct val="121200"/>
              </a:lnSpc>
              <a:spcBef>
                <a:spcPts val="500"/>
              </a:spcBef>
              <a:buFont typeface="Open Sans"/>
              <a:buChar char="•"/>
              <a:tabLst>
                <a:tab pos="368300" algn="l"/>
              </a:tabLst>
            </a:pPr>
            <a:r>
              <a:rPr lang="en-US" sz="1200" b="1" dirty="0">
                <a:solidFill>
                  <a:schemeClr val="bg1"/>
                </a:solidFill>
              </a:rPr>
              <a:t>Powerful,</a:t>
            </a:r>
            <a:r>
              <a:rPr lang="en-US" sz="1200" b="1" spc="-25" dirty="0">
                <a:solidFill>
                  <a:schemeClr val="bg1"/>
                </a:solidFill>
              </a:rPr>
              <a:t> f</a:t>
            </a:r>
            <a:r>
              <a:rPr lang="en-US" sz="1200" b="1" dirty="0">
                <a:solidFill>
                  <a:schemeClr val="bg1"/>
                </a:solidFill>
              </a:rPr>
              <a:t>lexible</a:t>
            </a:r>
            <a:r>
              <a:rPr lang="en-US" sz="1200" b="1" spc="-20" dirty="0">
                <a:solidFill>
                  <a:schemeClr val="bg1"/>
                </a:solidFill>
              </a:rPr>
              <a:t> </a:t>
            </a:r>
            <a:r>
              <a:rPr lang="en-US" sz="1200" b="1" spc="-10" dirty="0">
                <a:solidFill>
                  <a:schemeClr val="bg1"/>
                </a:solidFill>
              </a:rPr>
              <a:t>reporting </a:t>
            </a:r>
            <a:r>
              <a:rPr lang="en-US" sz="1100" b="0" dirty="0">
                <a:solidFill>
                  <a:schemeClr val="bg1"/>
                </a:solidFill>
                <a:latin typeface="Open Sans"/>
                <a:cs typeface="Open Sans"/>
              </a:rPr>
              <a:t>Customizable,</a:t>
            </a:r>
            <a:r>
              <a:rPr lang="en-US" sz="1100" b="0" spc="-30" dirty="0">
                <a:solidFill>
                  <a:schemeClr val="bg1"/>
                </a:solidFill>
                <a:latin typeface="Open Sans"/>
                <a:cs typeface="Open Sans"/>
              </a:rPr>
              <a:t> </a:t>
            </a:r>
            <a:r>
              <a:rPr lang="en-US" sz="1100" b="0" dirty="0">
                <a:solidFill>
                  <a:schemeClr val="bg1"/>
                </a:solidFill>
                <a:latin typeface="Open Sans"/>
                <a:cs typeface="Open Sans"/>
              </a:rPr>
              <a:t>role-based</a:t>
            </a:r>
            <a:r>
              <a:rPr lang="en-US" sz="1100" b="0" spc="-30" dirty="0">
                <a:solidFill>
                  <a:schemeClr val="bg1"/>
                </a:solidFill>
                <a:latin typeface="Open Sans"/>
                <a:cs typeface="Open Sans"/>
              </a:rPr>
              <a:t> </a:t>
            </a:r>
            <a:r>
              <a:rPr lang="en-US" sz="1100" b="0" spc="-10" dirty="0">
                <a:solidFill>
                  <a:schemeClr val="bg1"/>
                </a:solidFill>
                <a:latin typeface="Open Sans"/>
                <a:cs typeface="Open Sans"/>
              </a:rPr>
              <a:t>reports </a:t>
            </a:r>
            <a:r>
              <a:rPr lang="en-US" sz="1100" b="0" dirty="0">
                <a:solidFill>
                  <a:schemeClr val="bg1"/>
                </a:solidFill>
                <a:latin typeface="Open Sans"/>
                <a:cs typeface="Open Sans"/>
              </a:rPr>
              <a:t>provide</a:t>
            </a:r>
            <a:r>
              <a:rPr lang="en-US" sz="1100" b="0" spc="-20" dirty="0">
                <a:solidFill>
                  <a:schemeClr val="bg1"/>
                </a:solidFill>
                <a:latin typeface="Open Sans"/>
                <a:cs typeface="Open Sans"/>
              </a:rPr>
              <a:t> </a:t>
            </a:r>
            <a:r>
              <a:rPr lang="en-US" sz="1100" b="0" spc="-10" dirty="0">
                <a:solidFill>
                  <a:schemeClr val="bg1"/>
                </a:solidFill>
                <a:latin typeface="Open Sans"/>
                <a:cs typeface="Open Sans"/>
              </a:rPr>
              <a:t>real-</a:t>
            </a:r>
            <a:r>
              <a:rPr lang="en-US" sz="1100" b="0" dirty="0">
                <a:solidFill>
                  <a:schemeClr val="bg1"/>
                </a:solidFill>
                <a:latin typeface="Open Sans"/>
                <a:cs typeface="Open Sans"/>
              </a:rPr>
              <a:t>time,</a:t>
            </a:r>
            <a:r>
              <a:rPr lang="en-US" sz="1100" b="0" spc="-15" dirty="0">
                <a:solidFill>
                  <a:schemeClr val="bg1"/>
                </a:solidFill>
                <a:latin typeface="Open Sans"/>
                <a:cs typeface="Open Sans"/>
              </a:rPr>
              <a:t> </a:t>
            </a:r>
            <a:r>
              <a:rPr lang="en-US" sz="1100" b="0" dirty="0">
                <a:solidFill>
                  <a:schemeClr val="bg1"/>
                </a:solidFill>
                <a:latin typeface="Open Sans"/>
                <a:cs typeface="Open Sans"/>
              </a:rPr>
              <a:t>granular</a:t>
            </a:r>
            <a:r>
              <a:rPr lang="en-US" sz="1100" b="0" spc="-15" dirty="0">
                <a:solidFill>
                  <a:schemeClr val="bg1"/>
                </a:solidFill>
                <a:latin typeface="Open Sans"/>
                <a:cs typeface="Open Sans"/>
              </a:rPr>
              <a:t> </a:t>
            </a:r>
            <a:r>
              <a:rPr lang="en-US" sz="1100" b="0" dirty="0">
                <a:solidFill>
                  <a:schemeClr val="bg1"/>
                </a:solidFill>
                <a:latin typeface="Open Sans"/>
                <a:cs typeface="Open Sans"/>
              </a:rPr>
              <a:t>insights</a:t>
            </a:r>
            <a:r>
              <a:rPr lang="en-US" sz="1100" b="0" spc="-15" dirty="0">
                <a:solidFill>
                  <a:schemeClr val="bg1"/>
                </a:solidFill>
                <a:latin typeface="Open Sans"/>
                <a:cs typeface="Open Sans"/>
              </a:rPr>
              <a:t> </a:t>
            </a:r>
            <a:r>
              <a:rPr lang="en-US" sz="1100" b="0" spc="-25" dirty="0">
                <a:solidFill>
                  <a:schemeClr val="bg1"/>
                </a:solidFill>
                <a:latin typeface="Open Sans"/>
                <a:cs typeface="Open Sans"/>
              </a:rPr>
              <a:t>and </a:t>
            </a:r>
            <a:r>
              <a:rPr lang="en-US" sz="1100" b="0" dirty="0">
                <a:solidFill>
                  <a:schemeClr val="bg1"/>
                </a:solidFill>
                <a:latin typeface="Open Sans"/>
                <a:cs typeface="Open Sans"/>
              </a:rPr>
              <a:t>eliminate manual </a:t>
            </a:r>
            <a:r>
              <a:rPr lang="en-US" sz="1100" b="0" spc="-10" dirty="0">
                <a:solidFill>
                  <a:schemeClr val="bg1"/>
                </a:solidFill>
                <a:latin typeface="Open Sans"/>
                <a:cs typeface="Open Sans"/>
              </a:rPr>
              <a:t>work.</a:t>
            </a:r>
            <a:endParaRPr lang="en-US" sz="1100" dirty="0">
              <a:solidFill>
                <a:schemeClr val="bg1"/>
              </a:solidFill>
              <a:latin typeface="Open Sans"/>
              <a:cs typeface="Open Sans"/>
            </a:endParaRPr>
          </a:p>
        </p:txBody>
      </p:sp>
      <p:sp>
        <p:nvSpPr>
          <p:cNvPr id="32" name="TextBox 31">
            <a:extLst>
              <a:ext uri="{FF2B5EF4-FFF2-40B4-BE49-F238E27FC236}">
                <a16:creationId xmlns:a16="http://schemas.microsoft.com/office/drawing/2014/main" xmlns="" id="{1BB54C88-11EF-DBD0-7EFF-F313D00633F4}"/>
              </a:ext>
            </a:extLst>
          </p:cNvPr>
          <p:cNvSpPr txBox="1"/>
          <p:nvPr userDrawn="1"/>
        </p:nvSpPr>
        <p:spPr>
          <a:xfrm>
            <a:off x="378294" y="221441"/>
            <a:ext cx="7164141" cy="430887"/>
          </a:xfrm>
          <a:prstGeom prst="rect">
            <a:avLst/>
          </a:prstGeom>
          <a:noFill/>
        </p:spPr>
        <p:txBody>
          <a:bodyPr wrap="none" rtlCol="0">
            <a:spAutoFit/>
          </a:bodyPr>
          <a:lstStyle/>
          <a:p>
            <a:r>
              <a:rPr lang="en-US" sz="2200" b="0" i="0" dirty="0">
                <a:solidFill>
                  <a:srgbClr val="F36F23"/>
                </a:solidFill>
                <a:latin typeface="Open Sans Light" panose="020B0306030504020204" pitchFamily="34" charset="0"/>
                <a:ea typeface="Open Sans Light" panose="020B0306030504020204" pitchFamily="34" charset="0"/>
                <a:cs typeface="Open Sans Light" panose="020B0306030504020204" pitchFamily="34" charset="0"/>
              </a:rPr>
              <a:t>Transforming the Landscape for Tax Oﬃces and Payers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600" b="0" i="0">
                <a:solidFill>
                  <a:srgbClr val="0F1F64"/>
                </a:solidFill>
                <a:latin typeface="Open Sans Light"/>
                <a:cs typeface="Open Sans Light"/>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06288" y="1263458"/>
            <a:ext cx="6959823" cy="1979930"/>
          </a:xfrm>
          <a:prstGeom prst="rect">
            <a:avLst/>
          </a:prstGeom>
        </p:spPr>
        <p:txBody>
          <a:bodyPr wrap="square" lIns="0" tIns="0" rIns="0" bIns="0">
            <a:spAutoFit/>
          </a:bodyPr>
          <a:lstStyle>
            <a:lvl1pPr>
              <a:defRPr sz="4600" b="0" i="0">
                <a:solidFill>
                  <a:srgbClr val="0F1F64"/>
                </a:solidFill>
                <a:latin typeface="Open Sans Light"/>
                <a:cs typeface="Open Sans Light"/>
              </a:defRPr>
            </a:lvl1pPr>
          </a:lstStyle>
          <a:p>
            <a:endParaRPr/>
          </a:p>
        </p:txBody>
      </p:sp>
      <p:sp>
        <p:nvSpPr>
          <p:cNvPr id="3" name="Holder 3"/>
          <p:cNvSpPr>
            <a:spLocks noGrp="1"/>
          </p:cNvSpPr>
          <p:nvPr>
            <p:ph type="body" idx="1"/>
          </p:nvPr>
        </p:nvSpPr>
        <p:spPr>
          <a:xfrm>
            <a:off x="449324" y="3459276"/>
            <a:ext cx="6821805" cy="2515870"/>
          </a:xfrm>
          <a:prstGeom prst="rect">
            <a:avLst/>
          </a:prstGeom>
        </p:spPr>
        <p:txBody>
          <a:bodyPr wrap="square" lIns="0" tIns="0" rIns="0" bIns="0">
            <a:spAutoFit/>
          </a:bodyPr>
          <a:lstStyle>
            <a:lvl1pPr>
              <a:defRPr sz="1100" b="0" i="0">
                <a:solidFill>
                  <a:srgbClr val="565759"/>
                </a:solidFill>
                <a:latin typeface="Open Sans"/>
                <a:cs typeface="Open Sans"/>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xmlns="" id="{95433A17-0A66-03C5-B7C0-2BAACDC3DA53}"/>
              </a:ext>
            </a:extLst>
          </p:cNvPr>
          <p:cNvSpPr txBox="1"/>
          <p:nvPr/>
        </p:nvSpPr>
        <p:spPr>
          <a:xfrm>
            <a:off x="457200" y="8590644"/>
            <a:ext cx="3200400" cy="423193"/>
          </a:xfrm>
          <a:prstGeom prst="rect">
            <a:avLst/>
          </a:prstGeom>
        </p:spPr>
        <p:txBody>
          <a:bodyPr vert="horz" wrap="square" lIns="0" tIns="12700" rIns="0" bIns="0" rtlCol="0">
            <a:spAutoFit/>
          </a:bodyPr>
          <a:lstStyle/>
          <a:p>
            <a:pPr marL="12700">
              <a:lnSpc>
                <a:spcPts val="1639"/>
              </a:lnSpc>
              <a:spcBef>
                <a:spcPts val="100"/>
              </a:spcBef>
            </a:pPr>
            <a:r>
              <a:rPr sz="1400" dirty="0">
                <a:solidFill>
                  <a:schemeClr val="accent1">
                    <a:lumMod val="50000"/>
                  </a:schemeClr>
                </a:solidFill>
                <a:latin typeface="Open Sans"/>
                <a:cs typeface="Open Sans"/>
              </a:rPr>
              <a:t>Learn</a:t>
            </a:r>
            <a:r>
              <a:rPr sz="1400" spc="-30" dirty="0">
                <a:solidFill>
                  <a:schemeClr val="accent1">
                    <a:lumMod val="50000"/>
                  </a:schemeClr>
                </a:solidFill>
                <a:latin typeface="Open Sans"/>
                <a:cs typeface="Open Sans"/>
              </a:rPr>
              <a:t> </a:t>
            </a:r>
            <a:r>
              <a:rPr sz="1400" dirty="0">
                <a:solidFill>
                  <a:schemeClr val="accent1">
                    <a:lumMod val="50000"/>
                  </a:schemeClr>
                </a:solidFill>
                <a:latin typeface="Open Sans"/>
                <a:cs typeface="Open Sans"/>
              </a:rPr>
              <a:t>more</a:t>
            </a:r>
            <a:r>
              <a:rPr sz="1400" spc="-30" dirty="0">
                <a:solidFill>
                  <a:schemeClr val="accent1">
                    <a:lumMod val="50000"/>
                  </a:schemeClr>
                </a:solidFill>
                <a:latin typeface="Open Sans"/>
                <a:cs typeface="Open Sans"/>
              </a:rPr>
              <a:t> </a:t>
            </a:r>
            <a:r>
              <a:rPr sz="1400" dirty="0">
                <a:solidFill>
                  <a:schemeClr val="accent1">
                    <a:lumMod val="50000"/>
                  </a:schemeClr>
                </a:solidFill>
                <a:latin typeface="Open Sans"/>
                <a:cs typeface="Open Sans"/>
              </a:rPr>
              <a:t>at</a:t>
            </a:r>
            <a:r>
              <a:rPr sz="1400" spc="-30" dirty="0">
                <a:solidFill>
                  <a:schemeClr val="accent1">
                    <a:lumMod val="50000"/>
                  </a:schemeClr>
                </a:solidFill>
                <a:latin typeface="Open Sans"/>
                <a:cs typeface="Open Sans"/>
              </a:rPr>
              <a:t> </a:t>
            </a:r>
            <a:r>
              <a:rPr lang="en-US" sz="1400" b="1" u="sng" spc="65" dirty="0" smtClean="0">
                <a:solidFill>
                  <a:schemeClr val="accent1">
                    <a:lumMod val="50000"/>
                  </a:schemeClr>
                </a:solidFill>
                <a:uFill>
                  <a:solidFill>
                    <a:srgbClr val="F26F21"/>
                  </a:solidFill>
                </a:uFill>
                <a:latin typeface="Arial"/>
                <a:cs typeface="Arial"/>
              </a:rPr>
              <a:t>payngosystems</a:t>
            </a:r>
            <a:r>
              <a:rPr sz="1400" b="1" u="sng" spc="65" dirty="0" smtClean="0">
                <a:solidFill>
                  <a:schemeClr val="accent1">
                    <a:lumMod val="50000"/>
                  </a:schemeClr>
                </a:solidFill>
                <a:uFill>
                  <a:solidFill>
                    <a:srgbClr val="F26F21"/>
                  </a:solidFill>
                </a:uFill>
                <a:latin typeface="Arial"/>
                <a:cs typeface="Arial"/>
              </a:rPr>
              <a:t>.co</a:t>
            </a:r>
            <a:r>
              <a:rPr lang="en-US" sz="1400" b="1" u="sng" spc="65" dirty="0" smtClean="0">
                <a:solidFill>
                  <a:schemeClr val="accent1">
                    <a:lumMod val="50000"/>
                  </a:schemeClr>
                </a:solidFill>
                <a:uFill>
                  <a:solidFill>
                    <a:srgbClr val="F26F21"/>
                  </a:solidFill>
                </a:uFill>
                <a:latin typeface="Arial"/>
                <a:cs typeface="Arial"/>
              </a:rPr>
              <a:t>m</a:t>
            </a:r>
            <a:endParaRPr sz="1400" dirty="0">
              <a:solidFill>
                <a:schemeClr val="accent1">
                  <a:lumMod val="50000"/>
                </a:schemeClr>
              </a:solidFill>
              <a:latin typeface="Arial"/>
              <a:cs typeface="Arial"/>
            </a:endParaRPr>
          </a:p>
          <a:p>
            <a:pPr marL="12700">
              <a:lnSpc>
                <a:spcPts val="1639"/>
              </a:lnSpc>
            </a:pPr>
            <a:r>
              <a:rPr sz="1400" dirty="0">
                <a:solidFill>
                  <a:schemeClr val="accent1">
                    <a:lumMod val="50000"/>
                  </a:schemeClr>
                </a:solidFill>
                <a:latin typeface="Open Sans"/>
                <a:cs typeface="Open Sans"/>
              </a:rPr>
              <a:t>or</a:t>
            </a:r>
            <a:r>
              <a:rPr sz="1400" spc="125" dirty="0">
                <a:solidFill>
                  <a:schemeClr val="accent1">
                    <a:lumMod val="50000"/>
                  </a:schemeClr>
                </a:solidFill>
                <a:latin typeface="Open Sans"/>
                <a:cs typeface="Open Sans"/>
              </a:rPr>
              <a:t> </a:t>
            </a:r>
            <a:r>
              <a:rPr sz="1400" dirty="0">
                <a:solidFill>
                  <a:schemeClr val="accent1">
                    <a:lumMod val="50000"/>
                  </a:schemeClr>
                </a:solidFill>
                <a:latin typeface="Open Sans"/>
                <a:cs typeface="Open Sans"/>
              </a:rPr>
              <a:t>call</a:t>
            </a:r>
            <a:r>
              <a:rPr sz="1400" spc="125" dirty="0">
                <a:solidFill>
                  <a:schemeClr val="accent1">
                    <a:lumMod val="50000"/>
                  </a:schemeClr>
                </a:solidFill>
                <a:latin typeface="Open Sans"/>
                <a:cs typeface="Open Sans"/>
              </a:rPr>
              <a:t> </a:t>
            </a:r>
            <a:r>
              <a:rPr sz="1400" b="1" dirty="0" smtClean="0">
                <a:solidFill>
                  <a:schemeClr val="accent1">
                    <a:lumMod val="50000"/>
                  </a:schemeClr>
                </a:solidFill>
                <a:latin typeface="Arial"/>
                <a:cs typeface="Arial"/>
              </a:rPr>
              <a:t>1-8</a:t>
            </a:r>
            <a:r>
              <a:rPr lang="en-US" sz="1400" b="1" dirty="0" smtClean="0">
                <a:solidFill>
                  <a:schemeClr val="accent1">
                    <a:lumMod val="50000"/>
                  </a:schemeClr>
                </a:solidFill>
                <a:latin typeface="Arial"/>
                <a:cs typeface="Arial"/>
              </a:rPr>
              <a:t>00-437-9396</a:t>
            </a:r>
            <a:r>
              <a:rPr sz="1400" spc="-10" dirty="0" smtClean="0">
                <a:solidFill>
                  <a:schemeClr val="accent1">
                    <a:lumMod val="50000"/>
                  </a:schemeClr>
                </a:solidFill>
                <a:latin typeface="Open Sans"/>
                <a:cs typeface="Open Sans"/>
              </a:rPr>
              <a:t>.</a:t>
            </a:r>
            <a:endParaRPr sz="1400" dirty="0">
              <a:solidFill>
                <a:schemeClr val="accent1">
                  <a:lumMod val="50000"/>
                </a:schemeClr>
              </a:solidFill>
              <a:latin typeface="Open Sans"/>
              <a:cs typeface="Open Sans"/>
            </a:endParaRPr>
          </a:p>
        </p:txBody>
      </p:sp>
      <p:sp>
        <p:nvSpPr>
          <p:cNvPr id="4" name="object 2">
            <a:extLst>
              <a:ext uri="{FF2B5EF4-FFF2-40B4-BE49-F238E27FC236}">
                <a16:creationId xmlns:a16="http://schemas.microsoft.com/office/drawing/2014/main" xmlns="" id="{F2A41490-C307-2E5F-9CB2-01C1B9D784DD}"/>
              </a:ext>
            </a:extLst>
          </p:cNvPr>
          <p:cNvSpPr txBox="1">
            <a:spLocks/>
          </p:cNvSpPr>
          <p:nvPr/>
        </p:nvSpPr>
        <p:spPr>
          <a:xfrm>
            <a:off x="3048000" y="263003"/>
            <a:ext cx="2286000" cy="637610"/>
          </a:xfrm>
          <a:prstGeom prst="rect">
            <a:avLst/>
          </a:prstGeom>
        </p:spPr>
        <p:txBody>
          <a:bodyPr vert="horz" wrap="square" lIns="0" tIns="109220" rIns="0" bIns="0" rtlCol="0">
            <a:spAutoFit/>
          </a:bodyPr>
          <a:lstStyle>
            <a:lvl1pPr>
              <a:defRPr sz="4600" b="0" i="0">
                <a:solidFill>
                  <a:srgbClr val="0F1F64"/>
                </a:solidFill>
                <a:latin typeface="Open Sans Light"/>
                <a:ea typeface="+mj-ea"/>
                <a:cs typeface="Open Sans Light"/>
              </a:defRPr>
            </a:lvl1pPr>
          </a:lstStyle>
          <a:p>
            <a:pPr marL="12700" marR="17780">
              <a:lnSpc>
                <a:spcPts val="4800"/>
              </a:lnSpc>
              <a:spcBef>
                <a:spcPts val="860"/>
              </a:spcBef>
            </a:pPr>
            <a:r>
              <a:rPr lang="en-US" sz="2400" b="1" spc="-190" dirty="0" err="1" smtClean="0">
                <a:solidFill>
                  <a:schemeClr val="accent1">
                    <a:lumMod val="50000"/>
                  </a:schemeClr>
                </a:solidFill>
              </a:rPr>
              <a:t>Payn</a:t>
            </a:r>
            <a:r>
              <a:rPr lang="en-US" sz="2400" b="1" i="1" spc="-190" dirty="0" err="1" smtClean="0">
                <a:solidFill>
                  <a:schemeClr val="accent1">
                    <a:lumMod val="50000"/>
                  </a:schemeClr>
                </a:solidFill>
              </a:rPr>
              <a:t>Go</a:t>
            </a:r>
            <a:r>
              <a:rPr lang="en-US" sz="2400" b="1" spc="-190" dirty="0" err="1" smtClean="0">
                <a:solidFill>
                  <a:schemeClr val="accent1">
                    <a:lumMod val="50000"/>
                  </a:schemeClr>
                </a:solidFill>
              </a:rPr>
              <a:t>Systems</a:t>
            </a:r>
            <a:endParaRPr lang="en-US" sz="2400" b="1" spc="-90" dirty="0">
              <a:solidFill>
                <a:schemeClr val="accent1">
                  <a:lumMod val="50000"/>
                </a:schemeClr>
              </a:solidFill>
            </a:endParaRPr>
          </a:p>
        </p:txBody>
      </p:sp>
    </p:spTree>
    <p:extLst>
      <p:ext uri="{BB962C8B-B14F-4D97-AF65-F5344CB8AC3E}">
        <p14:creationId xmlns:p14="http://schemas.microsoft.com/office/powerpoint/2010/main" val="342705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54266" y="9592636"/>
            <a:ext cx="2054225" cy="116839"/>
          </a:xfrm>
          <a:prstGeom prst="rect">
            <a:avLst/>
          </a:prstGeom>
        </p:spPr>
        <p:txBody>
          <a:bodyPr vert="horz" wrap="square" lIns="0" tIns="12700" rIns="0" bIns="0" rtlCol="0">
            <a:spAutoFit/>
          </a:bodyPr>
          <a:lstStyle/>
          <a:p>
            <a:pPr marL="12700">
              <a:lnSpc>
                <a:spcPct val="100000"/>
              </a:lnSpc>
              <a:spcBef>
                <a:spcPts val="100"/>
              </a:spcBef>
            </a:pPr>
            <a:r>
              <a:rPr sz="600" b="1" spc="-10" dirty="0">
                <a:solidFill>
                  <a:srgbClr val="FFFFFF"/>
                </a:solidFill>
                <a:latin typeface="Open Sans SemiBold"/>
                <a:cs typeface="Open Sans SemiBold"/>
              </a:rPr>
              <a:t>©</a:t>
            </a:r>
            <a:r>
              <a:rPr sz="600" b="1" dirty="0">
                <a:solidFill>
                  <a:srgbClr val="FFFFFF"/>
                </a:solidFill>
                <a:latin typeface="Open Sans SemiBold"/>
                <a:cs typeface="Open Sans SemiBold"/>
              </a:rPr>
              <a:t> </a:t>
            </a:r>
            <a:r>
              <a:rPr sz="600" b="1" spc="-20" dirty="0">
                <a:solidFill>
                  <a:srgbClr val="FFFFFF"/>
                </a:solidFill>
                <a:latin typeface="Open Sans SemiBold"/>
                <a:cs typeface="Open Sans SemiBold"/>
              </a:rPr>
              <a:t>2024</a:t>
            </a:r>
            <a:r>
              <a:rPr sz="600" b="1" dirty="0">
                <a:solidFill>
                  <a:srgbClr val="FFFFFF"/>
                </a:solidFill>
                <a:latin typeface="Open Sans SemiBold"/>
                <a:cs typeface="Open Sans SemiBold"/>
              </a:rPr>
              <a:t> </a:t>
            </a:r>
            <a:r>
              <a:rPr sz="600" b="1" spc="-30" dirty="0">
                <a:solidFill>
                  <a:srgbClr val="FFFFFF"/>
                </a:solidFill>
                <a:latin typeface="Open Sans SemiBold"/>
                <a:cs typeface="Open Sans SemiBold"/>
              </a:rPr>
              <a:t>Autoagent</a:t>
            </a:r>
            <a:r>
              <a:rPr sz="600" b="1" dirty="0">
                <a:solidFill>
                  <a:srgbClr val="FFFFFF"/>
                </a:solidFill>
                <a:latin typeface="Open Sans SemiBold"/>
                <a:cs typeface="Open Sans SemiBold"/>
              </a:rPr>
              <a:t> </a:t>
            </a:r>
            <a:r>
              <a:rPr sz="600" b="1" spc="-25" dirty="0">
                <a:solidFill>
                  <a:srgbClr val="FFFFFF"/>
                </a:solidFill>
                <a:latin typeface="Open Sans SemiBold"/>
                <a:cs typeface="Open Sans SemiBold"/>
              </a:rPr>
              <a:t>Data</a:t>
            </a:r>
            <a:r>
              <a:rPr sz="600" b="1" dirty="0">
                <a:solidFill>
                  <a:srgbClr val="FFFFFF"/>
                </a:solidFill>
                <a:latin typeface="Open Sans SemiBold"/>
                <a:cs typeface="Open Sans SemiBold"/>
              </a:rPr>
              <a:t> </a:t>
            </a:r>
            <a:r>
              <a:rPr sz="600" b="1" spc="-20" dirty="0">
                <a:solidFill>
                  <a:srgbClr val="FFFFFF"/>
                </a:solidFill>
                <a:latin typeface="Open Sans SemiBold"/>
                <a:cs typeface="Open Sans SemiBold"/>
              </a:rPr>
              <a:t>Solutions,</a:t>
            </a:r>
            <a:r>
              <a:rPr sz="600" b="1" dirty="0">
                <a:solidFill>
                  <a:srgbClr val="FFFFFF"/>
                </a:solidFill>
                <a:latin typeface="Open Sans SemiBold"/>
                <a:cs typeface="Open Sans SemiBold"/>
              </a:rPr>
              <a:t> </a:t>
            </a:r>
            <a:r>
              <a:rPr sz="600" b="1" spc="-20" dirty="0">
                <a:solidFill>
                  <a:srgbClr val="FFFFFF"/>
                </a:solidFill>
                <a:latin typeface="Open Sans SemiBold"/>
                <a:cs typeface="Open Sans SemiBold"/>
              </a:rPr>
              <a:t>LLC.</a:t>
            </a:r>
            <a:r>
              <a:rPr sz="600" b="1" dirty="0">
                <a:solidFill>
                  <a:srgbClr val="FFFFFF"/>
                </a:solidFill>
                <a:latin typeface="Open Sans SemiBold"/>
                <a:cs typeface="Open Sans SemiBold"/>
              </a:rPr>
              <a:t> </a:t>
            </a:r>
            <a:r>
              <a:rPr sz="600" b="1" spc="-20" dirty="0">
                <a:solidFill>
                  <a:srgbClr val="FFFFFF"/>
                </a:solidFill>
                <a:latin typeface="Open Sans SemiBold"/>
                <a:cs typeface="Open Sans SemiBold"/>
              </a:rPr>
              <a:t>All</a:t>
            </a:r>
            <a:r>
              <a:rPr sz="600" b="1" dirty="0">
                <a:solidFill>
                  <a:srgbClr val="FFFFFF"/>
                </a:solidFill>
                <a:latin typeface="Open Sans SemiBold"/>
                <a:cs typeface="Open Sans SemiBold"/>
              </a:rPr>
              <a:t> </a:t>
            </a:r>
            <a:r>
              <a:rPr sz="600" b="1" spc="-25" dirty="0">
                <a:solidFill>
                  <a:srgbClr val="FFFFFF"/>
                </a:solidFill>
                <a:latin typeface="Open Sans SemiBold"/>
                <a:cs typeface="Open Sans SemiBold"/>
              </a:rPr>
              <a:t>Rights</a:t>
            </a:r>
            <a:r>
              <a:rPr sz="600" b="1" dirty="0">
                <a:solidFill>
                  <a:srgbClr val="FFFFFF"/>
                </a:solidFill>
                <a:latin typeface="Open Sans SemiBold"/>
                <a:cs typeface="Open Sans SemiBold"/>
              </a:rPr>
              <a:t> </a:t>
            </a:r>
            <a:r>
              <a:rPr sz="600" b="1" spc="-10" dirty="0">
                <a:solidFill>
                  <a:srgbClr val="FFFFFF"/>
                </a:solidFill>
                <a:latin typeface="Open Sans SemiBold"/>
                <a:cs typeface="Open Sans SemiBold"/>
              </a:rPr>
              <a:t>Reserved.</a:t>
            </a:r>
            <a:endParaRPr sz="600">
              <a:latin typeface="Open Sans SemiBold"/>
              <a:cs typeface="Open Sans SemiBold"/>
            </a:endParaRPr>
          </a:p>
        </p:txBody>
      </p:sp>
      <p:sp>
        <p:nvSpPr>
          <p:cNvPr id="7" name="TextBox 6">
            <a:extLst>
              <a:ext uri="{FF2B5EF4-FFF2-40B4-BE49-F238E27FC236}">
                <a16:creationId xmlns:a16="http://schemas.microsoft.com/office/drawing/2014/main" xmlns="" id="{DB68CE26-B0F7-7485-BA6E-65354DC0B356}"/>
              </a:ext>
            </a:extLst>
          </p:cNvPr>
          <p:cNvSpPr txBox="1"/>
          <p:nvPr/>
        </p:nvSpPr>
        <p:spPr>
          <a:xfrm>
            <a:off x="454266" y="7858551"/>
            <a:ext cx="6854190" cy="1343958"/>
          </a:xfrm>
          <a:prstGeom prst="rect">
            <a:avLst/>
          </a:prstGeom>
          <a:noFill/>
        </p:spPr>
        <p:txBody>
          <a:bodyPr wrap="square" rtlCol="0">
            <a:spAutoFit/>
          </a:bodyPr>
          <a:lstStyle/>
          <a:p>
            <a:pPr marL="12700">
              <a:lnSpc>
                <a:spcPct val="100000"/>
              </a:lnSpc>
              <a:spcBef>
                <a:spcPts val="100"/>
              </a:spcBef>
            </a:pPr>
            <a:r>
              <a:rPr lang="en-US" sz="1100" b="1" spc="-10" dirty="0">
                <a:solidFill>
                  <a:schemeClr val="bg1"/>
                </a:solidFill>
                <a:latin typeface="Open Sans"/>
                <a:cs typeface="Open Sans"/>
              </a:rPr>
              <a:t>About Partner </a:t>
            </a:r>
          </a:p>
          <a:p>
            <a:pPr marL="12700">
              <a:lnSpc>
                <a:spcPts val="720"/>
              </a:lnSpc>
              <a:spcBef>
                <a:spcPts val="100"/>
              </a:spcBef>
            </a:pPr>
            <a:endParaRPr lang="en-US" sz="1100" b="0" spc="-10" dirty="0">
              <a:solidFill>
                <a:srgbClr val="FF0000"/>
              </a:solidFill>
              <a:latin typeface="Open Sans"/>
              <a:cs typeface="Open Sans"/>
            </a:endParaRPr>
          </a:p>
          <a:p>
            <a:r>
              <a:rPr lang="en-US" sz="1100" dirty="0">
                <a:solidFill>
                  <a:schemeClr val="bg1"/>
                </a:solidFill>
              </a:rPr>
              <a:t>Pay N Go Systems is a leading provider of integrated payment systems, dedicated to simplifying the way you handle </a:t>
            </a:r>
            <a:r>
              <a:rPr lang="en-US" sz="1100" dirty="0" smtClean="0">
                <a:solidFill>
                  <a:schemeClr val="bg1"/>
                </a:solidFill>
              </a:rPr>
              <a:t>transactions. Based </a:t>
            </a:r>
            <a:r>
              <a:rPr lang="en-US" sz="1100" dirty="0">
                <a:solidFill>
                  <a:schemeClr val="bg1"/>
                </a:solidFill>
              </a:rPr>
              <a:t>in Orange County California, our mission is to empower businesses with cutting-edge technology, ensuring secure and hassle-free payment experiences</a:t>
            </a:r>
            <a:r>
              <a:rPr lang="en-US" sz="1100" dirty="0" smtClean="0">
                <a:solidFill>
                  <a:schemeClr val="bg1"/>
                </a:solidFill>
              </a:rPr>
              <a:t>.</a:t>
            </a:r>
          </a:p>
          <a:p>
            <a:pPr marL="12700">
              <a:lnSpc>
                <a:spcPct val="100000"/>
              </a:lnSpc>
              <a:spcBef>
                <a:spcPts val="100"/>
              </a:spcBef>
            </a:pPr>
            <a:endParaRPr lang="en-US" sz="1100" spc="-10" dirty="0">
              <a:solidFill>
                <a:srgbClr val="FF0000"/>
              </a:solidFill>
              <a:latin typeface="Open Sans"/>
              <a:cs typeface="Open Sans"/>
            </a:endParaRPr>
          </a:p>
          <a:p>
            <a:pPr marL="12700">
              <a:lnSpc>
                <a:spcPct val="100000"/>
              </a:lnSpc>
              <a:spcBef>
                <a:spcPts val="100"/>
              </a:spcBef>
            </a:pPr>
            <a:endParaRPr lang="en-US" b="1" spc="-190" dirty="0">
              <a:solidFill>
                <a:srgbClr val="FF0000"/>
              </a:solidFill>
              <a:latin typeface="Open Sans Light"/>
              <a:ea typeface="+mj-ea"/>
              <a:cs typeface="Open Sans Light"/>
            </a:endParaRPr>
          </a:p>
        </p:txBody>
      </p:sp>
      <p:sp>
        <p:nvSpPr>
          <p:cNvPr id="8" name="object 2">
            <a:extLst>
              <a:ext uri="{FF2B5EF4-FFF2-40B4-BE49-F238E27FC236}">
                <a16:creationId xmlns:a16="http://schemas.microsoft.com/office/drawing/2014/main" xmlns="" id="{F092BADF-D7C7-4610-48E5-BF282509C65C}"/>
              </a:ext>
            </a:extLst>
          </p:cNvPr>
          <p:cNvSpPr txBox="1">
            <a:spLocks/>
          </p:cNvSpPr>
          <p:nvPr/>
        </p:nvSpPr>
        <p:spPr>
          <a:xfrm>
            <a:off x="2819400" y="8763000"/>
            <a:ext cx="3124200" cy="621196"/>
          </a:xfrm>
          <a:prstGeom prst="rect">
            <a:avLst/>
          </a:prstGeom>
        </p:spPr>
        <p:txBody>
          <a:bodyPr vert="horz" wrap="square" lIns="0" tIns="109220" rIns="0" bIns="0" rtlCol="0">
            <a:spAutoFit/>
          </a:bodyPr>
          <a:lstStyle>
            <a:lvl1pPr>
              <a:defRPr sz="4600" b="0" i="0">
                <a:solidFill>
                  <a:srgbClr val="0F1F64"/>
                </a:solidFill>
                <a:latin typeface="Open Sans Light"/>
                <a:ea typeface="+mj-ea"/>
                <a:cs typeface="Open Sans Light"/>
              </a:defRPr>
            </a:lvl1pPr>
          </a:lstStyle>
          <a:p>
            <a:pPr marL="12700" marR="17780">
              <a:lnSpc>
                <a:spcPts val="4800"/>
              </a:lnSpc>
              <a:spcBef>
                <a:spcPts val="860"/>
              </a:spcBef>
            </a:pPr>
            <a:r>
              <a:rPr lang="en-US" sz="1800" b="1" spc="-190" dirty="0" smtClean="0">
                <a:solidFill>
                  <a:schemeClr val="bg1"/>
                </a:solidFill>
              </a:rPr>
              <a:t>Payn</a:t>
            </a:r>
            <a:r>
              <a:rPr lang="en-US" sz="1800" b="1" i="1" spc="-190" dirty="0" smtClean="0">
                <a:solidFill>
                  <a:schemeClr val="bg1"/>
                </a:solidFill>
              </a:rPr>
              <a:t>Go</a:t>
            </a:r>
            <a:r>
              <a:rPr lang="en-US" sz="1800" b="1" spc="-190" dirty="0" smtClean="0">
                <a:solidFill>
                  <a:schemeClr val="bg1"/>
                </a:solidFill>
              </a:rPr>
              <a:t>Systems.com  1-800-437-9396</a:t>
            </a:r>
            <a:endParaRPr lang="en-US" sz="1800" b="1" spc="-9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6F2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1221</TotalTime>
  <Words>73</Words>
  <Application>Microsoft Office PowerPoint</Application>
  <PresentationFormat>Custom</PresentationFormat>
  <Paragraphs>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Open Sans</vt:lpstr>
      <vt:lpstr>Open Sans Light</vt:lpstr>
      <vt:lpstr>Open Sans SemiBold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EscrowCloud Product Brochure - Digital</dc:title>
  <dc:creator>Winslow</dc:creator>
  <cp:lastModifiedBy>Winslow</cp:lastModifiedBy>
  <cp:revision>12</cp:revision>
  <dcterms:created xsi:type="dcterms:W3CDTF">2024-12-16T21:45:22Z</dcterms:created>
  <dcterms:modified xsi:type="dcterms:W3CDTF">2025-01-22T22:40:33Z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2024-12-11T00:00:00Z</vt:filetime>
  </property>
  <property fmtid="{D5CDD505-2E9C-101B-9397-08002B2CF9AE}" pid="3" name="Creator">
    <vt:lpwstr>Adobe Illustrator 29.1 (Macintosh)</vt:lpwstr>
  </property>
  <property fmtid="{D5CDD505-2E9C-101B-9397-08002B2CF9AE}" pid="4" name="LastSaved">
    <vt:filetime>2024-12-16T00:00:00Z</vt:filetime>
  </property>
  <property fmtid="{D5CDD505-2E9C-101B-9397-08002B2CF9AE}" pid="5" name="Producer">
    <vt:lpwstr>Adobe PDF library 17.00</vt:lpwstr>
  </property>
</Properties>
</file>