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7772400" cy="10058400"/>
  <p:embeddedFontLst>
    <p:embeddedFont>
      <p:font typeface="Open Sans" panose="020B0604020202020204" charset="0"/>
      <p:regular r:id="rId5"/>
      <p:bold r:id="rId6"/>
      <p:italic r:id="rId7"/>
      <p:boldItalic r:id="rId8"/>
    </p:embeddedFont>
    <p:embeddedFont>
      <p:font typeface="Calibri" panose="020F0502020204030204" pitchFamily="34" charset="0"/>
      <p:regular r:id="rId9"/>
      <p:bold r:id="rId10"/>
      <p:italic r:id="rId11"/>
      <p:boldItalic r:id="rId12"/>
    </p:embeddedFont>
    <p:embeddedFont>
      <p:font typeface="Open Sans Light" panose="020B0604020202020204" charset="0"/>
      <p:regular r:id="rId13"/>
      <p:bold r:id="rId14"/>
      <p:italic r:id="rId15"/>
      <p:boldItalic r:id="rId16"/>
    </p:embeddedFont>
    <p:embeddedFont>
      <p:font typeface="Open Sans SemiBold"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hKSmWG/iqB7YRe8gNo5vJkVLuFl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2274" y="6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font" Target="fonts/font9.fntdata"/><Relationship Id="rId18" Type="http://schemas.openxmlformats.org/officeDocument/2006/relationships/font" Target="fonts/font14.fntdata"/><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font" Target="fonts/font3.fntdata"/><Relationship Id="rId12" Type="http://schemas.openxmlformats.org/officeDocument/2006/relationships/font" Target="fonts/font8.fntdata"/><Relationship Id="rId17" Type="http://schemas.openxmlformats.org/officeDocument/2006/relationships/font" Target="fonts/font13.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2.fntdata"/><Relationship Id="rId20" Type="http://schemas.openxmlformats.org/officeDocument/2006/relationships/font" Target="fonts/font16.fntdata"/><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24" Type="http://schemas.openxmlformats.org/officeDocument/2006/relationships/theme" Target="theme/theme1.xml"/><Relationship Id="rId5" Type="http://schemas.openxmlformats.org/officeDocument/2006/relationships/font" Target="fonts/font1.fntdata"/><Relationship Id="rId15" Type="http://schemas.openxmlformats.org/officeDocument/2006/relationships/font" Target="fonts/font11.fntdata"/><Relationship Id="rId23" Type="http://schemas.openxmlformats.org/officeDocument/2006/relationships/viewProps" Target="viewProps.xml"/><Relationship Id="rId10" Type="http://schemas.openxmlformats.org/officeDocument/2006/relationships/font" Target="fonts/font6.fntdata"/><Relationship Id="rId19" Type="http://schemas.openxmlformats.org/officeDocument/2006/relationships/font" Target="fonts/font15.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font" Target="fonts/font10.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95650" y="754375"/>
            <a:ext cx="5181850" cy="3771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77225" y="4777725"/>
            <a:ext cx="6217900" cy="452627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25025326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77225" y="4777725"/>
            <a:ext cx="6217900" cy="45262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8" name="Google Shape;78;p1:notes"/>
          <p:cNvSpPr>
            <a:spLocks noGrp="1" noRot="1" noChangeAspect="1"/>
          </p:cNvSpPr>
          <p:nvPr>
            <p:ph type="sldImg" idx="2"/>
          </p:nvPr>
        </p:nvSpPr>
        <p:spPr>
          <a:xfrm>
            <a:off x="2428875" y="754063"/>
            <a:ext cx="2914650" cy="3771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6750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77225" y="4777725"/>
            <a:ext cx="6217900" cy="45262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2:notes"/>
          <p:cNvSpPr>
            <a:spLocks noGrp="1" noRot="1" noChangeAspect="1"/>
          </p:cNvSpPr>
          <p:nvPr>
            <p:ph type="sldImg" idx="2"/>
          </p:nvPr>
        </p:nvSpPr>
        <p:spPr>
          <a:xfrm>
            <a:off x="2428875" y="754063"/>
            <a:ext cx="2914650" cy="3771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413282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1"/>
        <p:cNvGrpSpPr/>
        <p:nvPr/>
      </p:nvGrpSpPr>
      <p:grpSpPr>
        <a:xfrm>
          <a:off x="0" y="0"/>
          <a:ext cx="0" cy="0"/>
          <a:chOff x="0" y="0"/>
          <a:chExt cx="0" cy="0"/>
        </a:xfrm>
      </p:grpSpPr>
      <p:sp>
        <p:nvSpPr>
          <p:cNvPr id="12" name="Google Shape;12;p4"/>
          <p:cNvSpPr txBox="1"/>
          <p:nvPr/>
        </p:nvSpPr>
        <p:spPr>
          <a:xfrm>
            <a:off x="446496" y="2971800"/>
            <a:ext cx="5902325" cy="555280"/>
          </a:xfrm>
          <a:prstGeom prst="rect">
            <a:avLst/>
          </a:prstGeom>
          <a:noFill/>
          <a:ln>
            <a:noFill/>
          </a:ln>
        </p:spPr>
        <p:txBody>
          <a:bodyPr spcFirstLastPara="1" wrap="square" lIns="0" tIns="12700" rIns="0" bIns="0" anchor="t" anchorCtr="0">
            <a:spAutoFit/>
          </a:bodyPr>
          <a:lstStyle/>
          <a:p>
            <a:pPr marL="12700" marR="5080" lvl="0" indent="0" algn="l" rtl="0">
              <a:lnSpc>
                <a:spcPct val="122300"/>
              </a:lnSpc>
              <a:spcBef>
                <a:spcPts val="0"/>
              </a:spcBef>
              <a:spcAft>
                <a:spcPts val="0"/>
              </a:spcAft>
              <a:buNone/>
            </a:pPr>
            <a:r>
              <a:rPr lang="en-US" sz="1500">
                <a:solidFill>
                  <a:srgbClr val="0F1F64"/>
                </a:solidFill>
                <a:latin typeface="Open Sans"/>
                <a:ea typeface="Open Sans"/>
                <a:cs typeface="Open Sans"/>
                <a:sym typeface="Open Sans"/>
              </a:rPr>
              <a:t>MuniciPay is a complete and ﬂexible payment processing platform for local government agencies</a:t>
            </a:r>
            <a:endParaRPr sz="1500">
              <a:solidFill>
                <a:srgbClr val="0F1F64"/>
              </a:solidFill>
              <a:latin typeface="Open Sans"/>
              <a:ea typeface="Open Sans"/>
              <a:cs typeface="Open Sans"/>
              <a:sym typeface="Open Sans"/>
            </a:endParaRPr>
          </a:p>
        </p:txBody>
      </p:sp>
      <p:sp>
        <p:nvSpPr>
          <p:cNvPr id="13" name="Google Shape;13;p4"/>
          <p:cNvSpPr txBox="1"/>
          <p:nvPr/>
        </p:nvSpPr>
        <p:spPr>
          <a:xfrm>
            <a:off x="455761" y="3886913"/>
            <a:ext cx="3369945" cy="1450975"/>
          </a:xfrm>
          <a:prstGeom prst="rect">
            <a:avLst/>
          </a:prstGeom>
          <a:noFill/>
          <a:ln>
            <a:noFill/>
          </a:ln>
        </p:spPr>
        <p:txBody>
          <a:bodyPr spcFirstLastPara="1" wrap="square" lIns="0" tIns="27925" rIns="0" bIns="0" anchor="t" anchorCtr="0">
            <a:spAutoFit/>
          </a:bodyPr>
          <a:lstStyle/>
          <a:p>
            <a:pPr marL="12700" marR="1363980" lvl="0" indent="0" algn="l" rtl="0">
              <a:lnSpc>
                <a:spcPct val="114285"/>
              </a:lnSpc>
              <a:spcBef>
                <a:spcPts val="0"/>
              </a:spcBef>
              <a:spcAft>
                <a:spcPts val="0"/>
              </a:spcAft>
              <a:buNone/>
            </a:pPr>
            <a:r>
              <a:rPr lang="en-US" sz="1400" b="1">
                <a:solidFill>
                  <a:srgbClr val="565759"/>
                </a:solidFill>
                <a:latin typeface="Open Sans"/>
                <a:ea typeface="Open Sans"/>
                <a:cs typeface="Open Sans"/>
                <a:sym typeface="Open Sans"/>
              </a:rPr>
              <a:t>A seamless solution at your ﬁngertips</a:t>
            </a:r>
            <a:endParaRPr sz="1400">
              <a:latin typeface="Open Sans"/>
              <a:ea typeface="Open Sans"/>
              <a:cs typeface="Open Sans"/>
              <a:sym typeface="Open Sans"/>
            </a:endParaRPr>
          </a:p>
          <a:p>
            <a:pPr marL="12700" marR="5080" lvl="0" indent="0" algn="l" rtl="0">
              <a:lnSpc>
                <a:spcPct val="145454"/>
              </a:lnSpc>
              <a:spcBef>
                <a:spcPts val="0"/>
              </a:spcBef>
              <a:spcAft>
                <a:spcPts val="0"/>
              </a:spcAft>
              <a:buNone/>
            </a:pPr>
            <a:r>
              <a:rPr lang="en-US" sz="1100">
                <a:solidFill>
                  <a:srgbClr val="565759"/>
                </a:solidFill>
                <a:latin typeface="Open Sans"/>
                <a:ea typeface="Open Sans"/>
                <a:cs typeface="Open Sans"/>
                <a:sym typeface="Open Sans"/>
              </a:rPr>
              <a:t>MuniciPay by Autoagent is your 24/7 payments processing partner. Our cloud-based platform adapts to your agency's unique needs, offering secure payment options— online, by phone, and in person—that cater to every constituent preference. </a:t>
            </a:r>
            <a:endParaRPr sz="1100">
              <a:latin typeface="Open Sans"/>
              <a:ea typeface="Open Sans"/>
              <a:cs typeface="Open Sans"/>
              <a:sym typeface="Open Sans"/>
            </a:endParaRPr>
          </a:p>
        </p:txBody>
      </p:sp>
      <p:sp>
        <p:nvSpPr>
          <p:cNvPr id="14" name="Google Shape;14;p4"/>
          <p:cNvSpPr txBox="1"/>
          <p:nvPr/>
        </p:nvSpPr>
        <p:spPr>
          <a:xfrm>
            <a:off x="455761" y="5476954"/>
            <a:ext cx="3167380" cy="1080135"/>
          </a:xfrm>
          <a:prstGeom prst="rect">
            <a:avLst/>
          </a:prstGeom>
          <a:noFill/>
          <a:ln>
            <a:noFill/>
          </a:ln>
        </p:spPr>
        <p:txBody>
          <a:bodyPr spcFirstLastPara="1" wrap="square" lIns="0" tIns="48250" rIns="0" bIns="0" anchor="t" anchorCtr="0">
            <a:spAutoFit/>
          </a:bodyPr>
          <a:lstStyle/>
          <a:p>
            <a:pPr marL="12700" lvl="0" indent="0" algn="l" rtl="0">
              <a:lnSpc>
                <a:spcPct val="100000"/>
              </a:lnSpc>
              <a:spcBef>
                <a:spcPts val="0"/>
              </a:spcBef>
              <a:spcAft>
                <a:spcPts val="0"/>
              </a:spcAft>
              <a:buNone/>
            </a:pPr>
            <a:r>
              <a:rPr lang="en-US" sz="1400" b="1">
                <a:solidFill>
                  <a:srgbClr val="565759"/>
                </a:solidFill>
                <a:latin typeface="Open Sans"/>
                <a:ea typeface="Open Sans"/>
                <a:cs typeface="Open Sans"/>
                <a:sym typeface="Open Sans"/>
              </a:rPr>
              <a:t>Your trusted partner in progress</a:t>
            </a:r>
            <a:endParaRPr sz="1400">
              <a:latin typeface="Open Sans"/>
              <a:ea typeface="Open Sans"/>
              <a:cs typeface="Open Sans"/>
              <a:sym typeface="Open Sans"/>
            </a:endParaRPr>
          </a:p>
          <a:p>
            <a:pPr marL="12700" marR="5080" lvl="0" indent="0" algn="l" rtl="0">
              <a:lnSpc>
                <a:spcPct val="145454"/>
              </a:lnSpc>
              <a:spcBef>
                <a:spcPts val="40"/>
              </a:spcBef>
              <a:spcAft>
                <a:spcPts val="0"/>
              </a:spcAft>
              <a:buNone/>
            </a:pPr>
            <a:r>
              <a:rPr lang="en-US" sz="1100">
                <a:solidFill>
                  <a:srgbClr val="565759"/>
                </a:solidFill>
                <a:latin typeface="Open Sans"/>
                <a:ea typeface="Open Sans"/>
                <a:cs typeface="Open Sans"/>
                <a:sym typeface="Open Sans"/>
              </a:rPr>
              <a:t>By choosing MuniciPay, you gain access to a</a:t>
            </a:r>
            <a:endParaRPr/>
          </a:p>
          <a:p>
            <a:pPr marL="12700" marR="5080" lvl="0" indent="0" algn="l" rtl="0">
              <a:lnSpc>
                <a:spcPct val="145454"/>
              </a:lnSpc>
              <a:spcBef>
                <a:spcPts val="40"/>
              </a:spcBef>
              <a:spcAft>
                <a:spcPts val="0"/>
              </a:spcAft>
              <a:buNone/>
            </a:pPr>
            <a:r>
              <a:rPr lang="en-US" sz="1100">
                <a:solidFill>
                  <a:srgbClr val="565759"/>
                </a:solidFill>
                <a:latin typeface="Open Sans"/>
                <a:ea typeface="Open Sans"/>
                <a:cs typeface="Open Sans"/>
                <a:sym typeface="Open Sans"/>
              </a:rPr>
              <a:t>dedicated team of experts. Our U.S.-based</a:t>
            </a:r>
            <a:endParaRPr/>
          </a:p>
          <a:p>
            <a:pPr marL="12700" marR="5080" lvl="0" indent="0" algn="l" rtl="0">
              <a:lnSpc>
                <a:spcPct val="145454"/>
              </a:lnSpc>
              <a:spcBef>
                <a:spcPts val="40"/>
              </a:spcBef>
              <a:spcAft>
                <a:spcPts val="0"/>
              </a:spcAft>
              <a:buNone/>
            </a:pPr>
            <a:r>
              <a:rPr lang="en-US" sz="1100">
                <a:solidFill>
                  <a:srgbClr val="565759"/>
                </a:solidFill>
                <a:latin typeface="Open Sans"/>
                <a:ea typeface="Open Sans"/>
                <a:cs typeface="Open Sans"/>
                <a:sym typeface="Open Sans"/>
              </a:rPr>
              <a:t>customer success team is always ready to assist, offering support at no cost to your agency.</a:t>
            </a:r>
            <a:endParaRPr sz="1100">
              <a:latin typeface="Open Sans"/>
              <a:ea typeface="Open Sans"/>
              <a:cs typeface="Open Sans"/>
              <a:sym typeface="Open Sans"/>
            </a:endParaRPr>
          </a:p>
        </p:txBody>
      </p:sp>
      <p:pic>
        <p:nvPicPr>
          <p:cNvPr id="15" name="Google Shape;15;p4"/>
          <p:cNvPicPr preferRelativeResize="0"/>
          <p:nvPr/>
        </p:nvPicPr>
        <p:blipFill rotWithShape="1">
          <a:blip r:embed="rId2">
            <a:alphaModFix/>
          </a:blip>
          <a:srcRect/>
          <a:stretch/>
        </p:blipFill>
        <p:spPr>
          <a:xfrm>
            <a:off x="463696" y="7081367"/>
            <a:ext cx="85813" cy="105562"/>
          </a:xfrm>
          <a:prstGeom prst="rect">
            <a:avLst/>
          </a:prstGeom>
          <a:noFill/>
          <a:ln>
            <a:noFill/>
          </a:ln>
        </p:spPr>
      </p:pic>
      <p:sp>
        <p:nvSpPr>
          <p:cNvPr id="16" name="Google Shape;16;p4"/>
          <p:cNvSpPr/>
          <p:nvPr/>
        </p:nvSpPr>
        <p:spPr>
          <a:xfrm>
            <a:off x="4006773" y="3804094"/>
            <a:ext cx="3766185" cy="6254750"/>
          </a:xfrm>
          <a:custGeom>
            <a:avLst/>
            <a:gdLst/>
            <a:ahLst/>
            <a:cxnLst/>
            <a:rect l="l" t="t" r="r" b="b"/>
            <a:pathLst>
              <a:path w="3766184" h="6254750" extrusionOk="0">
                <a:moveTo>
                  <a:pt x="3765626" y="0"/>
                </a:moveTo>
                <a:lnTo>
                  <a:pt x="0" y="0"/>
                </a:lnTo>
                <a:lnTo>
                  <a:pt x="0" y="6254305"/>
                </a:lnTo>
                <a:lnTo>
                  <a:pt x="3765626" y="6254305"/>
                </a:lnTo>
                <a:lnTo>
                  <a:pt x="3765626" y="0"/>
                </a:lnTo>
                <a:close/>
              </a:path>
            </a:pathLst>
          </a:custGeom>
          <a:solidFill>
            <a:srgbClr val="F26F24"/>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7" name="Google Shape;17;p4"/>
          <p:cNvSpPr txBox="1"/>
          <p:nvPr/>
        </p:nvSpPr>
        <p:spPr>
          <a:xfrm>
            <a:off x="4383962" y="4038600"/>
            <a:ext cx="3011805" cy="5681041"/>
          </a:xfrm>
          <a:prstGeom prst="rect">
            <a:avLst/>
          </a:prstGeom>
          <a:noFill/>
          <a:ln>
            <a:noFill/>
          </a:ln>
        </p:spPr>
        <p:txBody>
          <a:bodyPr spcFirstLastPara="1" wrap="square" lIns="0" tIns="27925" rIns="0" bIns="0" anchor="t" anchorCtr="0">
            <a:spAutoFit/>
          </a:bodyPr>
          <a:lstStyle/>
          <a:p>
            <a:pPr marL="12700" marR="268605" lvl="0" indent="0" algn="l" rtl="0">
              <a:lnSpc>
                <a:spcPct val="114285"/>
              </a:lnSpc>
              <a:spcBef>
                <a:spcPts val="0"/>
              </a:spcBef>
              <a:spcAft>
                <a:spcPts val="0"/>
              </a:spcAft>
              <a:buNone/>
            </a:pPr>
            <a:r>
              <a:rPr lang="en-US" sz="1400" b="1">
                <a:solidFill>
                  <a:srgbClr val="FFFFFF"/>
                </a:solidFill>
                <a:latin typeface="Open Sans"/>
                <a:ea typeface="Open Sans"/>
                <a:cs typeface="Open Sans"/>
                <a:sym typeface="Open Sans"/>
              </a:rPr>
              <a:t>Why government agencies and constituents love MuniciPay</a:t>
            </a:r>
            <a:endParaRPr sz="1400">
              <a:latin typeface="Open Sans"/>
              <a:ea typeface="Open Sans"/>
              <a:cs typeface="Open Sans"/>
              <a:sym typeface="Open Sans"/>
            </a:endParaRPr>
          </a:p>
          <a:p>
            <a:pPr marL="368300" marR="5080" lvl="0" indent="-133350" algn="l" rtl="0">
              <a:lnSpc>
                <a:spcPct val="121300"/>
              </a:lnSpc>
              <a:spcBef>
                <a:spcPts val="1495"/>
              </a:spcBef>
              <a:spcAft>
                <a:spcPts val="0"/>
              </a:spcAft>
              <a:buClr>
                <a:srgbClr val="FFFFFF"/>
              </a:buClr>
              <a:buSzPts val="1050"/>
              <a:buFont typeface="Open Sans"/>
              <a:buChar char="•"/>
            </a:pPr>
            <a:r>
              <a:rPr lang="en-US" sz="1050">
                <a:solidFill>
                  <a:srgbClr val="FFFFFF"/>
                </a:solidFill>
                <a:latin typeface="Open Sans"/>
                <a:ea typeface="Open Sans"/>
                <a:cs typeface="Open Sans"/>
                <a:sym typeface="Open Sans"/>
              </a:rPr>
              <a:t>Seamless financial reconciliation for multiple departments and bank accounts</a:t>
            </a:r>
            <a:endParaRPr/>
          </a:p>
          <a:p>
            <a:pPr marL="368300" marR="5080" lvl="0" indent="-133350" algn="l" rtl="0">
              <a:lnSpc>
                <a:spcPct val="121300"/>
              </a:lnSpc>
              <a:spcBef>
                <a:spcPts val="1495"/>
              </a:spcBef>
              <a:spcAft>
                <a:spcPts val="0"/>
              </a:spcAft>
              <a:buClr>
                <a:srgbClr val="FFFFFF"/>
              </a:buClr>
              <a:buSzPts val="1050"/>
              <a:buFont typeface="Open Sans"/>
              <a:buChar char="•"/>
            </a:pPr>
            <a:r>
              <a:rPr lang="en-US" sz="1050">
                <a:solidFill>
                  <a:srgbClr val="FFFFFF"/>
                </a:solidFill>
                <a:latin typeface="Open Sans"/>
                <a:ea typeface="Open Sans"/>
                <a:cs typeface="Open Sans"/>
                <a:sym typeface="Open Sans"/>
              </a:rPr>
              <a:t>Accurate deposits, accurate reporting, and real-time transaction details at</a:t>
            </a:r>
            <a:br>
              <a:rPr lang="en-US" sz="1050">
                <a:solidFill>
                  <a:srgbClr val="FFFFFF"/>
                </a:solidFill>
                <a:latin typeface="Open Sans"/>
                <a:ea typeface="Open Sans"/>
                <a:cs typeface="Open Sans"/>
                <a:sym typeface="Open Sans"/>
              </a:rPr>
            </a:br>
            <a:r>
              <a:rPr lang="en-US" sz="1050">
                <a:solidFill>
                  <a:srgbClr val="FFFFFF"/>
                </a:solidFill>
                <a:latin typeface="Open Sans"/>
                <a:ea typeface="Open Sans"/>
                <a:cs typeface="Open Sans"/>
                <a:sym typeface="Open Sans"/>
              </a:rPr>
              <a:t>your fingertips</a:t>
            </a:r>
            <a:endParaRPr/>
          </a:p>
          <a:p>
            <a:pPr marL="368300" marR="5080" lvl="0" indent="-133350" algn="l" rtl="0">
              <a:lnSpc>
                <a:spcPct val="121300"/>
              </a:lnSpc>
              <a:spcBef>
                <a:spcPts val="1495"/>
              </a:spcBef>
              <a:spcAft>
                <a:spcPts val="0"/>
              </a:spcAft>
              <a:buClr>
                <a:srgbClr val="FFFFFF"/>
              </a:buClr>
              <a:buSzPts val="1050"/>
              <a:buFont typeface="Open Sans"/>
              <a:buChar char="•"/>
            </a:pPr>
            <a:r>
              <a:rPr lang="en-US" sz="1050">
                <a:solidFill>
                  <a:srgbClr val="FFFFFF"/>
                </a:solidFill>
                <a:latin typeface="Open Sans"/>
                <a:ea typeface="Open Sans"/>
                <a:cs typeface="Open Sans"/>
                <a:sym typeface="Open Sans"/>
              </a:rPr>
              <a:t>Elevated constituent satisfaction through user-friendly, multi-channel payment options </a:t>
            </a:r>
            <a:endParaRPr/>
          </a:p>
          <a:p>
            <a:pPr marL="368300" marR="5080" lvl="0" indent="-133350" algn="l" rtl="0">
              <a:lnSpc>
                <a:spcPct val="121300"/>
              </a:lnSpc>
              <a:spcBef>
                <a:spcPts val="1495"/>
              </a:spcBef>
              <a:spcAft>
                <a:spcPts val="0"/>
              </a:spcAft>
              <a:buClr>
                <a:srgbClr val="FFFFFF"/>
              </a:buClr>
              <a:buSzPts val="1050"/>
              <a:buFont typeface="Open Sans"/>
              <a:buChar char="•"/>
            </a:pPr>
            <a:r>
              <a:rPr lang="en-US" sz="1050">
                <a:solidFill>
                  <a:srgbClr val="FFFFFF"/>
                </a:solidFill>
                <a:latin typeface="Open Sans"/>
                <a:ea typeface="Open Sans"/>
                <a:cs typeface="Open Sans"/>
                <a:sym typeface="Open Sans"/>
              </a:rPr>
              <a:t>Customizable to fit your agency’s </a:t>
            </a:r>
            <a:br>
              <a:rPr lang="en-US" sz="1050">
                <a:solidFill>
                  <a:srgbClr val="FFFFFF"/>
                </a:solidFill>
                <a:latin typeface="Open Sans"/>
                <a:ea typeface="Open Sans"/>
                <a:cs typeface="Open Sans"/>
                <a:sym typeface="Open Sans"/>
              </a:rPr>
            </a:br>
            <a:r>
              <a:rPr lang="en-US" sz="1050">
                <a:solidFill>
                  <a:srgbClr val="FFFFFF"/>
                </a:solidFill>
                <a:latin typeface="Open Sans"/>
                <a:ea typeface="Open Sans"/>
                <a:cs typeface="Open Sans"/>
                <a:sym typeface="Open Sans"/>
              </a:rPr>
              <a:t>unique needs</a:t>
            </a:r>
            <a:endParaRPr/>
          </a:p>
          <a:p>
            <a:pPr marL="368300" marR="5080" lvl="0" indent="-133350" algn="l" rtl="0">
              <a:lnSpc>
                <a:spcPct val="121300"/>
              </a:lnSpc>
              <a:spcBef>
                <a:spcPts val="1495"/>
              </a:spcBef>
              <a:spcAft>
                <a:spcPts val="0"/>
              </a:spcAft>
              <a:buClr>
                <a:srgbClr val="FFFFFF"/>
              </a:buClr>
              <a:buSzPts val="1050"/>
              <a:buFont typeface="Open Sans"/>
              <a:buChar char="•"/>
            </a:pPr>
            <a:r>
              <a:rPr lang="en-US" sz="1050">
                <a:solidFill>
                  <a:srgbClr val="FFFFFF"/>
                </a:solidFill>
                <a:latin typeface="Open Sans"/>
                <a:ea typeface="Open Sans"/>
                <a:cs typeface="Open Sans"/>
                <a:sym typeface="Open Sans"/>
              </a:rPr>
              <a:t>Security is our priority, we are fully </a:t>
            </a:r>
            <a:br>
              <a:rPr lang="en-US" sz="1050">
                <a:solidFill>
                  <a:srgbClr val="FFFFFF"/>
                </a:solidFill>
                <a:latin typeface="Open Sans"/>
                <a:ea typeface="Open Sans"/>
                <a:cs typeface="Open Sans"/>
                <a:sym typeface="Open Sans"/>
              </a:rPr>
            </a:br>
            <a:r>
              <a:rPr lang="en-US" sz="1050">
                <a:solidFill>
                  <a:srgbClr val="FFFFFF"/>
                </a:solidFill>
                <a:latin typeface="Open Sans"/>
                <a:ea typeface="Open Sans"/>
                <a:cs typeface="Open Sans"/>
                <a:sym typeface="Open Sans"/>
              </a:rPr>
              <a:t>PCI-DSS Level 1 certified </a:t>
            </a:r>
            <a:endParaRPr/>
          </a:p>
          <a:p>
            <a:pPr marL="368300" marR="5080" lvl="0" indent="-133350" algn="l" rtl="0">
              <a:lnSpc>
                <a:spcPct val="121300"/>
              </a:lnSpc>
              <a:spcBef>
                <a:spcPts val="1495"/>
              </a:spcBef>
              <a:spcAft>
                <a:spcPts val="0"/>
              </a:spcAft>
              <a:buClr>
                <a:srgbClr val="FFFFFF"/>
              </a:buClr>
              <a:buSzPts val="1050"/>
              <a:buFont typeface="Open Sans"/>
              <a:buChar char="•"/>
            </a:pPr>
            <a:r>
              <a:rPr lang="en-US" sz="1050">
                <a:solidFill>
                  <a:srgbClr val="FFFFFF"/>
                </a:solidFill>
                <a:latin typeface="Open Sans"/>
                <a:ea typeface="Open Sans"/>
                <a:cs typeface="Open Sans"/>
                <a:sym typeface="Open Sans"/>
              </a:rPr>
              <a:t>Unparalleled support from U.S.-based experts, 24/7/365</a:t>
            </a:r>
            <a:endParaRPr/>
          </a:p>
          <a:p>
            <a:pPr marL="368300" marR="5080" lvl="0" indent="-133350" algn="l" rtl="0">
              <a:lnSpc>
                <a:spcPct val="121300"/>
              </a:lnSpc>
              <a:spcBef>
                <a:spcPts val="1495"/>
              </a:spcBef>
              <a:spcAft>
                <a:spcPts val="0"/>
              </a:spcAft>
              <a:buClr>
                <a:srgbClr val="FFFFFF"/>
              </a:buClr>
              <a:buSzPts val="1050"/>
              <a:buFont typeface="Open Sans"/>
              <a:buChar char="•"/>
            </a:pPr>
            <a:r>
              <a:rPr lang="en-US" sz="1050">
                <a:solidFill>
                  <a:srgbClr val="FFFFFF"/>
                </a:solidFill>
                <a:latin typeface="Open Sans"/>
                <a:ea typeface="Open Sans"/>
                <a:cs typeface="Open Sans"/>
                <a:sym typeface="Open Sans"/>
              </a:rPr>
              <a:t>Our platform offers flexible options including hosted billing data or integrated shopping carts using REST APIs, FormPost methods, CURL, and secure File Transfer, with support for webhooks and redirect options to enhance functionality</a:t>
            </a:r>
            <a:endParaRPr sz="1050">
              <a:latin typeface="Open Sans"/>
              <a:ea typeface="Open Sans"/>
              <a:cs typeface="Open Sans"/>
              <a:sym typeface="Open Sans"/>
            </a:endParaRPr>
          </a:p>
        </p:txBody>
      </p:sp>
      <p:grpSp>
        <p:nvGrpSpPr>
          <p:cNvPr id="18" name="Google Shape;18;p4"/>
          <p:cNvGrpSpPr/>
          <p:nvPr/>
        </p:nvGrpSpPr>
        <p:grpSpPr>
          <a:xfrm>
            <a:off x="955928" y="900483"/>
            <a:ext cx="1257459" cy="166560"/>
            <a:chOff x="955928" y="900483"/>
            <a:chExt cx="1257459" cy="166560"/>
          </a:xfrm>
        </p:grpSpPr>
        <p:pic>
          <p:nvPicPr>
            <p:cNvPr id="19" name="Google Shape;19;p4"/>
            <p:cNvPicPr preferRelativeResize="0"/>
            <p:nvPr/>
          </p:nvPicPr>
          <p:blipFill rotWithShape="1">
            <a:blip r:embed="rId3">
              <a:alphaModFix/>
            </a:blip>
            <a:srcRect/>
            <a:stretch/>
          </p:blipFill>
          <p:spPr>
            <a:xfrm>
              <a:off x="955928" y="902809"/>
              <a:ext cx="166776" cy="162013"/>
            </a:xfrm>
            <a:prstGeom prst="rect">
              <a:avLst/>
            </a:prstGeom>
            <a:noFill/>
            <a:ln>
              <a:noFill/>
            </a:ln>
          </p:spPr>
        </p:pic>
        <p:pic>
          <p:nvPicPr>
            <p:cNvPr id="20" name="Google Shape;20;p4"/>
            <p:cNvPicPr preferRelativeResize="0"/>
            <p:nvPr/>
          </p:nvPicPr>
          <p:blipFill rotWithShape="1">
            <a:blip r:embed="rId4">
              <a:alphaModFix/>
            </a:blip>
            <a:srcRect/>
            <a:stretch/>
          </p:blipFill>
          <p:spPr>
            <a:xfrm>
              <a:off x="1161888" y="902812"/>
              <a:ext cx="128435" cy="164223"/>
            </a:xfrm>
            <a:prstGeom prst="rect">
              <a:avLst/>
            </a:prstGeom>
            <a:noFill/>
            <a:ln>
              <a:noFill/>
            </a:ln>
          </p:spPr>
        </p:pic>
        <p:pic>
          <p:nvPicPr>
            <p:cNvPr id="21" name="Google Shape;21;p4"/>
            <p:cNvPicPr preferRelativeResize="0"/>
            <p:nvPr/>
          </p:nvPicPr>
          <p:blipFill rotWithShape="1">
            <a:blip r:embed="rId5">
              <a:alphaModFix/>
            </a:blip>
            <a:srcRect/>
            <a:stretch/>
          </p:blipFill>
          <p:spPr>
            <a:xfrm>
              <a:off x="1329494" y="902809"/>
              <a:ext cx="134975" cy="162013"/>
            </a:xfrm>
            <a:prstGeom prst="rect">
              <a:avLst/>
            </a:prstGeom>
            <a:noFill/>
            <a:ln>
              <a:noFill/>
            </a:ln>
          </p:spPr>
        </p:pic>
        <p:sp>
          <p:nvSpPr>
            <p:cNvPr id="22" name="Google Shape;22;p4"/>
            <p:cNvSpPr/>
            <p:nvPr/>
          </p:nvSpPr>
          <p:spPr>
            <a:xfrm>
              <a:off x="1504975" y="902817"/>
              <a:ext cx="26670" cy="162560"/>
            </a:xfrm>
            <a:custGeom>
              <a:avLst/>
              <a:gdLst/>
              <a:ahLst/>
              <a:cxnLst/>
              <a:rect l="l" t="t" r="r" b="b"/>
              <a:pathLst>
                <a:path w="26669" h="162559" extrusionOk="0">
                  <a:moveTo>
                    <a:pt x="26492" y="0"/>
                  </a:moveTo>
                  <a:lnTo>
                    <a:pt x="0" y="0"/>
                  </a:lnTo>
                  <a:lnTo>
                    <a:pt x="0" y="162013"/>
                  </a:lnTo>
                  <a:lnTo>
                    <a:pt x="26492" y="162013"/>
                  </a:lnTo>
                  <a:lnTo>
                    <a:pt x="26492" y="0"/>
                  </a:lnTo>
                  <a:close/>
                </a:path>
              </a:pathLst>
            </a:custGeom>
            <a:solidFill>
              <a:srgbClr val="24286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23" name="Google Shape;23;p4"/>
            <p:cNvPicPr preferRelativeResize="0"/>
            <p:nvPr/>
          </p:nvPicPr>
          <p:blipFill rotWithShape="1">
            <a:blip r:embed="rId6">
              <a:alphaModFix/>
            </a:blip>
            <a:srcRect/>
            <a:stretch/>
          </p:blipFill>
          <p:spPr>
            <a:xfrm>
              <a:off x="1563992" y="900483"/>
              <a:ext cx="122999" cy="166560"/>
            </a:xfrm>
            <a:prstGeom prst="rect">
              <a:avLst/>
            </a:prstGeom>
            <a:noFill/>
            <a:ln>
              <a:noFill/>
            </a:ln>
          </p:spPr>
        </p:pic>
        <p:sp>
          <p:nvSpPr>
            <p:cNvPr id="24" name="Google Shape;24;p4"/>
            <p:cNvSpPr/>
            <p:nvPr/>
          </p:nvSpPr>
          <p:spPr>
            <a:xfrm>
              <a:off x="1713763" y="902817"/>
              <a:ext cx="26670" cy="162560"/>
            </a:xfrm>
            <a:custGeom>
              <a:avLst/>
              <a:gdLst/>
              <a:ahLst/>
              <a:cxnLst/>
              <a:rect l="l" t="t" r="r" b="b"/>
              <a:pathLst>
                <a:path w="26669" h="162559" extrusionOk="0">
                  <a:moveTo>
                    <a:pt x="26479" y="0"/>
                  </a:moveTo>
                  <a:lnTo>
                    <a:pt x="0" y="0"/>
                  </a:lnTo>
                  <a:lnTo>
                    <a:pt x="0" y="162013"/>
                  </a:lnTo>
                  <a:lnTo>
                    <a:pt x="26479" y="162013"/>
                  </a:lnTo>
                  <a:lnTo>
                    <a:pt x="26479" y="0"/>
                  </a:lnTo>
                  <a:close/>
                </a:path>
              </a:pathLst>
            </a:custGeom>
            <a:solidFill>
              <a:srgbClr val="24286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25" name="Google Shape;25;p4"/>
            <p:cNvPicPr preferRelativeResize="0"/>
            <p:nvPr/>
          </p:nvPicPr>
          <p:blipFill rotWithShape="1">
            <a:blip r:embed="rId7">
              <a:alphaModFix/>
            </a:blip>
            <a:srcRect/>
            <a:stretch/>
          </p:blipFill>
          <p:spPr>
            <a:xfrm>
              <a:off x="1776323" y="902152"/>
              <a:ext cx="437064" cy="162674"/>
            </a:xfrm>
            <a:prstGeom prst="rect">
              <a:avLst/>
            </a:prstGeom>
            <a:noFill/>
            <a:ln>
              <a:noFill/>
            </a:ln>
          </p:spPr>
        </p:pic>
      </p:grpSp>
      <p:grpSp>
        <p:nvGrpSpPr>
          <p:cNvPr id="26" name="Google Shape;26;p4"/>
          <p:cNvGrpSpPr/>
          <p:nvPr/>
        </p:nvGrpSpPr>
        <p:grpSpPr>
          <a:xfrm>
            <a:off x="466708" y="737268"/>
            <a:ext cx="397443" cy="364000"/>
            <a:chOff x="466708" y="737268"/>
            <a:chExt cx="397443" cy="364000"/>
          </a:xfrm>
        </p:grpSpPr>
        <p:sp>
          <p:nvSpPr>
            <p:cNvPr id="27" name="Google Shape;27;p4"/>
            <p:cNvSpPr/>
            <p:nvPr/>
          </p:nvSpPr>
          <p:spPr>
            <a:xfrm>
              <a:off x="466708" y="737268"/>
              <a:ext cx="309880" cy="355600"/>
            </a:xfrm>
            <a:custGeom>
              <a:avLst/>
              <a:gdLst/>
              <a:ahLst/>
              <a:cxnLst/>
              <a:rect l="l" t="t" r="r" b="b"/>
              <a:pathLst>
                <a:path w="309880" h="355600" extrusionOk="0">
                  <a:moveTo>
                    <a:pt x="192646" y="0"/>
                  </a:moveTo>
                  <a:lnTo>
                    <a:pt x="184823" y="4013"/>
                  </a:lnTo>
                  <a:lnTo>
                    <a:pt x="129006" y="115582"/>
                  </a:lnTo>
                  <a:lnTo>
                    <a:pt x="12179" y="115582"/>
                  </a:lnTo>
                  <a:lnTo>
                    <a:pt x="5270" y="120434"/>
                  </a:lnTo>
                  <a:lnTo>
                    <a:pt x="0" y="134988"/>
                  </a:lnTo>
                  <a:lnTo>
                    <a:pt x="2209" y="143141"/>
                  </a:lnTo>
                  <a:lnTo>
                    <a:pt x="82003" y="209575"/>
                  </a:lnTo>
                  <a:lnTo>
                    <a:pt x="22440" y="328625"/>
                  </a:lnTo>
                  <a:lnTo>
                    <a:pt x="20535" y="335672"/>
                  </a:lnTo>
                  <a:lnTo>
                    <a:pt x="21443" y="342663"/>
                  </a:lnTo>
                  <a:lnTo>
                    <a:pt x="24905" y="348804"/>
                  </a:lnTo>
                  <a:lnTo>
                    <a:pt x="30657" y="353301"/>
                  </a:lnTo>
                  <a:lnTo>
                    <a:pt x="33299" y="354622"/>
                  </a:lnTo>
                  <a:lnTo>
                    <a:pt x="36106" y="355244"/>
                  </a:lnTo>
                  <a:lnTo>
                    <a:pt x="38874" y="355244"/>
                  </a:lnTo>
                  <a:lnTo>
                    <a:pt x="45618" y="355244"/>
                  </a:lnTo>
                  <a:lnTo>
                    <a:pt x="52108" y="351523"/>
                  </a:lnTo>
                  <a:lnTo>
                    <a:pt x="121399" y="212991"/>
                  </a:lnTo>
                  <a:lnTo>
                    <a:pt x="123205" y="207047"/>
                  </a:lnTo>
                  <a:lnTo>
                    <a:pt x="122958" y="201001"/>
                  </a:lnTo>
                  <a:lnTo>
                    <a:pt x="120763" y="195362"/>
                  </a:lnTo>
                  <a:lnTo>
                    <a:pt x="116725" y="190639"/>
                  </a:lnTo>
                  <a:lnTo>
                    <a:pt x="70751" y="152349"/>
                  </a:lnTo>
                  <a:lnTo>
                    <a:pt x="147332" y="152349"/>
                  </a:lnTo>
                  <a:lnTo>
                    <a:pt x="153695" y="148424"/>
                  </a:lnTo>
                  <a:lnTo>
                    <a:pt x="188099" y="79654"/>
                  </a:lnTo>
                  <a:lnTo>
                    <a:pt x="197980" y="145694"/>
                  </a:lnTo>
                  <a:lnTo>
                    <a:pt x="205714" y="152349"/>
                  </a:lnTo>
                  <a:lnTo>
                    <a:pt x="291096" y="152349"/>
                  </a:lnTo>
                  <a:lnTo>
                    <a:pt x="298256" y="150904"/>
                  </a:lnTo>
                  <a:lnTo>
                    <a:pt x="304101" y="146965"/>
                  </a:lnTo>
                  <a:lnTo>
                    <a:pt x="308041" y="141124"/>
                  </a:lnTo>
                  <a:lnTo>
                    <a:pt x="309486" y="133972"/>
                  </a:lnTo>
                  <a:lnTo>
                    <a:pt x="308041" y="126812"/>
                  </a:lnTo>
                  <a:lnTo>
                    <a:pt x="304101" y="120967"/>
                  </a:lnTo>
                  <a:lnTo>
                    <a:pt x="298256" y="117027"/>
                  </a:lnTo>
                  <a:lnTo>
                    <a:pt x="291096" y="115582"/>
                  </a:lnTo>
                  <a:lnTo>
                    <a:pt x="230657" y="115582"/>
                  </a:lnTo>
                  <a:lnTo>
                    <a:pt x="214668" y="8762"/>
                  </a:lnTo>
                  <a:lnTo>
                    <a:pt x="208483" y="2514"/>
                  </a:lnTo>
                  <a:lnTo>
                    <a:pt x="192646" y="0"/>
                  </a:lnTo>
                  <a:close/>
                </a:path>
              </a:pathLst>
            </a:custGeom>
            <a:solidFill>
              <a:srgbClr val="F26F23"/>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8" name="Google Shape;28;p4"/>
            <p:cNvSpPr/>
            <p:nvPr/>
          </p:nvSpPr>
          <p:spPr>
            <a:xfrm>
              <a:off x="613326" y="821233"/>
              <a:ext cx="250825" cy="280035"/>
            </a:xfrm>
            <a:custGeom>
              <a:avLst/>
              <a:gdLst/>
              <a:ahLst/>
              <a:cxnLst/>
              <a:rect l="l" t="t" r="r" b="b"/>
              <a:pathLst>
                <a:path w="250825" h="280034" extrusionOk="0">
                  <a:moveTo>
                    <a:pt x="234685" y="0"/>
                  </a:moveTo>
                  <a:lnTo>
                    <a:pt x="227653" y="495"/>
                  </a:lnTo>
                  <a:lnTo>
                    <a:pt x="221320" y="3589"/>
                  </a:lnTo>
                  <a:lnTo>
                    <a:pt x="216495" y="9063"/>
                  </a:lnTo>
                  <a:lnTo>
                    <a:pt x="87095" y="233523"/>
                  </a:lnTo>
                  <a:lnTo>
                    <a:pt x="29830" y="187282"/>
                  </a:lnTo>
                  <a:lnTo>
                    <a:pt x="23361" y="183905"/>
                  </a:lnTo>
                  <a:lnTo>
                    <a:pt x="16341" y="183296"/>
                  </a:lnTo>
                  <a:lnTo>
                    <a:pt x="9604" y="185366"/>
                  </a:lnTo>
                  <a:lnTo>
                    <a:pt x="3986" y="190025"/>
                  </a:lnTo>
                  <a:lnTo>
                    <a:pt x="609" y="196507"/>
                  </a:lnTo>
                  <a:lnTo>
                    <a:pt x="0" y="203530"/>
                  </a:lnTo>
                  <a:lnTo>
                    <a:pt x="2069" y="210265"/>
                  </a:lnTo>
                  <a:lnTo>
                    <a:pt x="6729" y="215883"/>
                  </a:lnTo>
                  <a:lnTo>
                    <a:pt x="84021" y="278303"/>
                  </a:lnTo>
                  <a:lnTo>
                    <a:pt x="88111" y="279726"/>
                  </a:lnTo>
                  <a:lnTo>
                    <a:pt x="92276" y="279726"/>
                  </a:lnTo>
                  <a:lnTo>
                    <a:pt x="93394" y="279726"/>
                  </a:lnTo>
                  <a:lnTo>
                    <a:pt x="100925" y="278430"/>
                  </a:lnTo>
                  <a:lnTo>
                    <a:pt x="105522" y="275179"/>
                  </a:lnTo>
                  <a:lnTo>
                    <a:pt x="248346" y="27427"/>
                  </a:lnTo>
                  <a:lnTo>
                    <a:pt x="250668" y="20509"/>
                  </a:lnTo>
                  <a:lnTo>
                    <a:pt x="250175" y="13478"/>
                  </a:lnTo>
                  <a:lnTo>
                    <a:pt x="247082" y="7144"/>
                  </a:lnTo>
                  <a:lnTo>
                    <a:pt x="241603" y="2319"/>
                  </a:lnTo>
                  <a:lnTo>
                    <a:pt x="234685" y="0"/>
                  </a:lnTo>
                  <a:close/>
                </a:path>
              </a:pathLst>
            </a:custGeom>
            <a:solidFill>
              <a:srgbClr val="24286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grpSp>
        <p:nvGrpSpPr>
          <p:cNvPr id="29" name="Google Shape;29;p4"/>
          <p:cNvGrpSpPr/>
          <p:nvPr/>
        </p:nvGrpSpPr>
        <p:grpSpPr>
          <a:xfrm>
            <a:off x="957309" y="1126454"/>
            <a:ext cx="782817" cy="76003"/>
            <a:chOff x="957309" y="1126454"/>
            <a:chExt cx="782817" cy="76003"/>
          </a:xfrm>
        </p:grpSpPr>
        <p:pic>
          <p:nvPicPr>
            <p:cNvPr id="30" name="Google Shape;30;p4"/>
            <p:cNvPicPr preferRelativeResize="0"/>
            <p:nvPr/>
          </p:nvPicPr>
          <p:blipFill rotWithShape="1">
            <a:blip r:embed="rId8">
              <a:alphaModFix/>
            </a:blip>
            <a:srcRect/>
            <a:stretch/>
          </p:blipFill>
          <p:spPr>
            <a:xfrm>
              <a:off x="957309" y="1127612"/>
              <a:ext cx="117572" cy="73833"/>
            </a:xfrm>
            <a:prstGeom prst="rect">
              <a:avLst/>
            </a:prstGeom>
            <a:noFill/>
            <a:ln>
              <a:noFill/>
            </a:ln>
          </p:spPr>
        </p:pic>
        <p:pic>
          <p:nvPicPr>
            <p:cNvPr id="31" name="Google Shape;31;p4"/>
            <p:cNvPicPr preferRelativeResize="0"/>
            <p:nvPr/>
          </p:nvPicPr>
          <p:blipFill rotWithShape="1">
            <a:blip r:embed="rId9">
              <a:alphaModFix/>
            </a:blip>
            <a:srcRect/>
            <a:stretch/>
          </p:blipFill>
          <p:spPr>
            <a:xfrm>
              <a:off x="1107231" y="1126454"/>
              <a:ext cx="425409" cy="76003"/>
            </a:xfrm>
            <a:prstGeom prst="rect">
              <a:avLst/>
            </a:prstGeom>
            <a:noFill/>
            <a:ln>
              <a:noFill/>
            </a:ln>
          </p:spPr>
        </p:pic>
        <p:pic>
          <p:nvPicPr>
            <p:cNvPr id="32" name="Google Shape;32;p4"/>
            <p:cNvPicPr preferRelativeResize="0"/>
            <p:nvPr/>
          </p:nvPicPr>
          <p:blipFill rotWithShape="1">
            <a:blip r:embed="rId10">
              <a:alphaModFix/>
            </a:blip>
            <a:srcRect/>
            <a:stretch/>
          </p:blipFill>
          <p:spPr>
            <a:xfrm>
              <a:off x="1553062" y="1127617"/>
              <a:ext cx="187064" cy="73825"/>
            </a:xfrm>
            <a:prstGeom prst="rect">
              <a:avLst/>
            </a:prstGeom>
            <a:noFill/>
            <a:ln>
              <a:noFill/>
            </a:ln>
          </p:spPr>
        </p:pic>
      </p:grpSp>
      <p:sp>
        <p:nvSpPr>
          <p:cNvPr id="33" name="Google Shape;33;p4"/>
          <p:cNvSpPr txBox="1"/>
          <p:nvPr/>
        </p:nvSpPr>
        <p:spPr>
          <a:xfrm>
            <a:off x="362800" y="1458188"/>
            <a:ext cx="7094472" cy="1508105"/>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r>
              <a:rPr lang="en-US" sz="4600" b="0" i="0">
                <a:solidFill>
                  <a:srgbClr val="0F1F64"/>
                </a:solidFill>
                <a:latin typeface="Open Sans Light"/>
                <a:ea typeface="Open Sans Light"/>
                <a:cs typeface="Open Sans Light"/>
                <a:sym typeface="Open Sans Light"/>
              </a:rPr>
              <a:t>Empower Your Agency, Enrich Your Community</a:t>
            </a:r>
            <a:endParaRPr sz="4600" b="0" i="0">
              <a:solidFill>
                <a:srgbClr val="0F1F64"/>
              </a:solidFill>
              <a:latin typeface="Open Sans Light"/>
              <a:ea typeface="Open Sans Light"/>
              <a:cs typeface="Open Sans Light"/>
              <a:sym typeface="Open Sans Light"/>
            </a:endParaRPr>
          </a:p>
        </p:txBody>
      </p:sp>
      <p:cxnSp>
        <p:nvCxnSpPr>
          <p:cNvPr id="34" name="Google Shape;34;p4"/>
          <p:cNvCxnSpPr/>
          <p:nvPr/>
        </p:nvCxnSpPr>
        <p:spPr>
          <a:xfrm>
            <a:off x="2362200" y="760288"/>
            <a:ext cx="0" cy="401924"/>
          </a:xfrm>
          <a:prstGeom prst="straightConnector1">
            <a:avLst/>
          </a:prstGeom>
          <a:noFill/>
          <a:ln w="12700" cap="flat" cmpd="sng">
            <a:solidFill>
              <a:srgbClr val="121E60"/>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5"/>
        <p:cNvGrpSpPr/>
        <p:nvPr/>
      </p:nvGrpSpPr>
      <p:grpSpPr>
        <a:xfrm>
          <a:off x="0" y="0"/>
          <a:ext cx="0" cy="0"/>
          <a:chOff x="0" y="0"/>
          <a:chExt cx="0" cy="0"/>
        </a:xfrm>
      </p:grpSpPr>
      <p:sp>
        <p:nvSpPr>
          <p:cNvPr id="36" name="Google Shape;36;p5"/>
          <p:cNvSpPr/>
          <p:nvPr/>
        </p:nvSpPr>
        <p:spPr>
          <a:xfrm>
            <a:off x="0" y="1948815"/>
            <a:ext cx="7772400" cy="1022985"/>
          </a:xfrm>
          <a:custGeom>
            <a:avLst/>
            <a:gdLst/>
            <a:ahLst/>
            <a:cxnLst/>
            <a:rect l="l" t="t" r="r" b="b"/>
            <a:pathLst>
              <a:path w="7772400" h="1022985" extrusionOk="0">
                <a:moveTo>
                  <a:pt x="7772400" y="0"/>
                </a:moveTo>
                <a:lnTo>
                  <a:pt x="0" y="0"/>
                </a:lnTo>
                <a:lnTo>
                  <a:pt x="0" y="1022464"/>
                </a:lnTo>
                <a:lnTo>
                  <a:pt x="7772400" y="1022464"/>
                </a:lnTo>
                <a:lnTo>
                  <a:pt x="7772400" y="0"/>
                </a:lnTo>
                <a:close/>
              </a:path>
            </a:pathLst>
          </a:custGeom>
          <a:solidFill>
            <a:srgbClr val="F26F24">
              <a:alpha val="7843"/>
            </a:srgbClr>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7" name="Google Shape;37;p5"/>
          <p:cNvSpPr/>
          <p:nvPr/>
        </p:nvSpPr>
        <p:spPr>
          <a:xfrm>
            <a:off x="0" y="4040543"/>
            <a:ext cx="7772400" cy="1280795"/>
          </a:xfrm>
          <a:custGeom>
            <a:avLst/>
            <a:gdLst/>
            <a:ahLst/>
            <a:cxnLst/>
            <a:rect l="l" t="t" r="r" b="b"/>
            <a:pathLst>
              <a:path w="7772400" h="1280795" extrusionOk="0">
                <a:moveTo>
                  <a:pt x="7772400" y="0"/>
                </a:moveTo>
                <a:lnTo>
                  <a:pt x="0" y="0"/>
                </a:lnTo>
                <a:lnTo>
                  <a:pt x="0" y="1280375"/>
                </a:lnTo>
                <a:lnTo>
                  <a:pt x="7772400" y="1280375"/>
                </a:lnTo>
                <a:lnTo>
                  <a:pt x="7772400" y="0"/>
                </a:lnTo>
                <a:close/>
              </a:path>
            </a:pathLst>
          </a:custGeom>
          <a:solidFill>
            <a:srgbClr val="F26F24">
              <a:alpha val="7843"/>
            </a:srgbClr>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8" name="Google Shape;38;p5"/>
          <p:cNvSpPr/>
          <p:nvPr/>
        </p:nvSpPr>
        <p:spPr>
          <a:xfrm>
            <a:off x="0" y="5964224"/>
            <a:ext cx="7772400" cy="1107440"/>
          </a:xfrm>
          <a:custGeom>
            <a:avLst/>
            <a:gdLst/>
            <a:ahLst/>
            <a:cxnLst/>
            <a:rect l="l" t="t" r="r" b="b"/>
            <a:pathLst>
              <a:path w="7772400" h="1107440" extrusionOk="0">
                <a:moveTo>
                  <a:pt x="7772400" y="0"/>
                </a:moveTo>
                <a:lnTo>
                  <a:pt x="0" y="0"/>
                </a:lnTo>
                <a:lnTo>
                  <a:pt x="0" y="1107173"/>
                </a:lnTo>
                <a:lnTo>
                  <a:pt x="7772400" y="1107173"/>
                </a:lnTo>
                <a:lnTo>
                  <a:pt x="7772400" y="0"/>
                </a:lnTo>
                <a:close/>
              </a:path>
            </a:pathLst>
          </a:custGeom>
          <a:solidFill>
            <a:srgbClr val="F26F24">
              <a:alpha val="7843"/>
            </a:srgbClr>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9" name="Google Shape;39;p5"/>
          <p:cNvSpPr txBox="1"/>
          <p:nvPr/>
        </p:nvSpPr>
        <p:spPr>
          <a:xfrm>
            <a:off x="382266" y="1066800"/>
            <a:ext cx="7164235" cy="5859168"/>
          </a:xfrm>
          <a:prstGeom prst="rect">
            <a:avLst/>
          </a:prstGeom>
          <a:noFill/>
          <a:ln>
            <a:noFill/>
          </a:ln>
        </p:spPr>
        <p:txBody>
          <a:bodyPr spcFirstLastPara="1" wrap="square" lIns="0" tIns="12700" rIns="0" bIns="0" anchor="t" anchorCtr="0">
            <a:spAutoFit/>
          </a:bodyPr>
          <a:lstStyle/>
          <a:p>
            <a:pPr marL="12700" marR="47625" lvl="0" indent="0" algn="l" rtl="0">
              <a:lnSpc>
                <a:spcPct val="121300"/>
              </a:lnSpc>
              <a:spcBef>
                <a:spcPts val="0"/>
              </a:spcBef>
              <a:spcAft>
                <a:spcPts val="0"/>
              </a:spcAft>
              <a:buNone/>
            </a:pPr>
            <a:r>
              <a:rPr lang="en-US" sz="950">
                <a:solidFill>
                  <a:srgbClr val="565759"/>
                </a:solidFill>
                <a:latin typeface="Open Sans"/>
                <a:ea typeface="Open Sans"/>
                <a:cs typeface="Open Sans"/>
                <a:sym typeface="Open Sans"/>
              </a:rPr>
              <a:t>Imagine a revenue collection system that not only meets your current needs but anticipates future ones. </a:t>
            </a:r>
            <a:br>
              <a:rPr lang="en-US" sz="950">
                <a:solidFill>
                  <a:srgbClr val="565759"/>
                </a:solidFill>
                <a:latin typeface="Open Sans"/>
                <a:ea typeface="Open Sans"/>
                <a:cs typeface="Open Sans"/>
                <a:sym typeface="Open Sans"/>
              </a:rPr>
            </a:br>
            <a:r>
              <a:rPr lang="en-US" sz="950" b="1">
                <a:solidFill>
                  <a:srgbClr val="565759"/>
                </a:solidFill>
                <a:latin typeface="Open Sans"/>
                <a:ea typeface="Open Sans"/>
                <a:cs typeface="Open Sans"/>
                <a:sym typeface="Open Sans"/>
              </a:rPr>
              <a:t>That's MuniciPay</a:t>
            </a:r>
            <a:r>
              <a:rPr lang="en-US" sz="950">
                <a:solidFill>
                  <a:srgbClr val="565759"/>
                </a:solidFill>
                <a:latin typeface="Open Sans"/>
                <a:ea typeface="Open Sans"/>
                <a:cs typeface="Open Sans"/>
                <a:sym typeface="Open Sans"/>
              </a:rPr>
              <a:t>. Our platform boasts the most comprehensive feature set in the industry, covering everything </a:t>
            </a:r>
            <a:br>
              <a:rPr lang="en-US" sz="950">
                <a:solidFill>
                  <a:srgbClr val="565759"/>
                </a:solidFill>
                <a:latin typeface="Open Sans"/>
                <a:ea typeface="Open Sans"/>
                <a:cs typeface="Open Sans"/>
                <a:sym typeface="Open Sans"/>
              </a:rPr>
            </a:br>
            <a:r>
              <a:rPr lang="en-US" sz="950">
                <a:solidFill>
                  <a:srgbClr val="565759"/>
                </a:solidFill>
                <a:latin typeface="Open Sans"/>
                <a:ea typeface="Open Sans"/>
                <a:cs typeface="Open Sans"/>
                <a:sym typeface="Open Sans"/>
              </a:rPr>
              <a:t>from multi-channel payments to advanced reporting tools. Every feature can be easily</a:t>
            </a:r>
            <a:endParaRPr/>
          </a:p>
          <a:p>
            <a:pPr marL="12700" marR="47625" lvl="0" indent="0" algn="l" rtl="0">
              <a:lnSpc>
                <a:spcPct val="121300"/>
              </a:lnSpc>
              <a:spcBef>
                <a:spcPts val="100"/>
              </a:spcBef>
              <a:spcAft>
                <a:spcPts val="0"/>
              </a:spcAft>
              <a:buNone/>
            </a:pPr>
            <a:r>
              <a:rPr lang="en-US" sz="950">
                <a:solidFill>
                  <a:srgbClr val="565759"/>
                </a:solidFill>
                <a:latin typeface="Open Sans"/>
                <a:ea typeface="Open Sans"/>
                <a:cs typeface="Open Sans"/>
                <a:sym typeface="Open Sans"/>
              </a:rPr>
              <a:t>configured to fit your agency's unique requirements.</a:t>
            </a:r>
            <a:endParaRPr/>
          </a:p>
          <a:p>
            <a:pPr marL="12700" marR="47625" lvl="0" indent="0" algn="l" rtl="0">
              <a:lnSpc>
                <a:spcPct val="100000"/>
              </a:lnSpc>
              <a:spcBef>
                <a:spcPts val="100"/>
              </a:spcBef>
              <a:spcAft>
                <a:spcPts val="0"/>
              </a:spcAft>
              <a:buNone/>
            </a:pPr>
            <a:endParaRPr sz="1100">
              <a:latin typeface="Open Sans"/>
              <a:ea typeface="Open Sans"/>
              <a:cs typeface="Open Sans"/>
              <a:sym typeface="Open Sans"/>
            </a:endParaRPr>
          </a:p>
          <a:p>
            <a:pPr marL="12700" marR="47625" lvl="0" indent="0" algn="l" rtl="0">
              <a:lnSpc>
                <a:spcPct val="74545"/>
              </a:lnSpc>
              <a:spcBef>
                <a:spcPts val="100"/>
              </a:spcBef>
              <a:spcAft>
                <a:spcPts val="0"/>
              </a:spcAft>
              <a:buNone/>
            </a:pPr>
            <a:endParaRPr sz="1100">
              <a:latin typeface="Open Sans"/>
              <a:ea typeface="Open Sans"/>
              <a:cs typeface="Open Sans"/>
              <a:sym typeface="Open Sans"/>
            </a:endParaRPr>
          </a:p>
          <a:p>
            <a:pPr marL="12700" lvl="0" indent="0" algn="l" rtl="0">
              <a:lnSpc>
                <a:spcPct val="100000"/>
              </a:lnSpc>
              <a:spcBef>
                <a:spcPts val="0"/>
              </a:spcBef>
              <a:spcAft>
                <a:spcPts val="0"/>
              </a:spcAft>
              <a:buNone/>
            </a:pPr>
            <a:r>
              <a:rPr lang="en-US" sz="950" b="1">
                <a:solidFill>
                  <a:srgbClr val="565759"/>
                </a:solidFill>
                <a:latin typeface="Open Sans"/>
                <a:ea typeface="Open Sans"/>
                <a:cs typeface="Open Sans"/>
                <a:sym typeface="Open Sans"/>
              </a:rPr>
              <a:t>Tailored to your agency, loved by your community</a:t>
            </a:r>
            <a:endParaRPr sz="950">
              <a:latin typeface="Open Sans"/>
              <a:ea typeface="Open Sans"/>
              <a:cs typeface="Open Sans"/>
              <a:sym typeface="Open Sans"/>
            </a:endParaRPr>
          </a:p>
          <a:p>
            <a:pPr marL="12700" marR="5715" lvl="0" indent="0" algn="l" rtl="0">
              <a:lnSpc>
                <a:spcPct val="149100"/>
              </a:lnSpc>
              <a:spcBef>
                <a:spcPts val="0"/>
              </a:spcBef>
              <a:spcAft>
                <a:spcPts val="0"/>
              </a:spcAft>
              <a:buNone/>
            </a:pPr>
            <a:r>
              <a:rPr lang="en-US" sz="950">
                <a:solidFill>
                  <a:srgbClr val="565759"/>
                </a:solidFill>
                <a:latin typeface="Open Sans"/>
                <a:ea typeface="Open Sans"/>
                <a:cs typeface="Open Sans"/>
                <a:sym typeface="Open Sans"/>
              </a:rPr>
              <a:t>With MuniciPay, one size doesn't fit all—and that's by design. Our intuitive interface allows you to customize payment options, reporting templates, and even user access levels with just a few clicks. This means you can collect current and past-due bills, partial payments, future and automated payments, and more, all tailored to your local statutes and practices.</a:t>
            </a:r>
            <a:endParaRPr/>
          </a:p>
          <a:p>
            <a:pPr marL="12700" marR="5715" lvl="0" indent="0" algn="l" rtl="0">
              <a:lnSpc>
                <a:spcPct val="149100"/>
              </a:lnSpc>
              <a:spcBef>
                <a:spcPts val="0"/>
              </a:spcBef>
              <a:spcAft>
                <a:spcPts val="0"/>
              </a:spcAft>
              <a:buNone/>
            </a:pPr>
            <a:endParaRPr sz="950">
              <a:latin typeface="Open Sans"/>
              <a:ea typeface="Open Sans"/>
              <a:cs typeface="Open Sans"/>
              <a:sym typeface="Open Sans"/>
            </a:endParaRPr>
          </a:p>
          <a:p>
            <a:pPr marL="12700" lvl="0" indent="0" algn="l" rtl="0">
              <a:lnSpc>
                <a:spcPct val="100000"/>
              </a:lnSpc>
              <a:spcBef>
                <a:spcPts val="0"/>
              </a:spcBef>
              <a:spcAft>
                <a:spcPts val="0"/>
              </a:spcAft>
              <a:buNone/>
            </a:pPr>
            <a:r>
              <a:rPr lang="en-US" sz="950" b="1">
                <a:solidFill>
                  <a:srgbClr val="565759"/>
                </a:solidFill>
                <a:latin typeface="Open Sans"/>
                <a:ea typeface="Open Sans"/>
                <a:cs typeface="Open Sans"/>
                <a:sym typeface="Open Sans"/>
              </a:rPr>
              <a:t>Eﬀortless onboarding, instant impact</a:t>
            </a:r>
            <a:endParaRPr sz="950">
              <a:latin typeface="Open Sans"/>
              <a:ea typeface="Open Sans"/>
              <a:cs typeface="Open Sans"/>
              <a:sym typeface="Open Sans"/>
            </a:endParaRPr>
          </a:p>
          <a:p>
            <a:pPr marL="12700" marR="5080" lvl="0" indent="0" algn="l" rtl="0">
              <a:lnSpc>
                <a:spcPct val="149100"/>
              </a:lnSpc>
              <a:spcBef>
                <a:spcPts val="0"/>
              </a:spcBef>
              <a:spcAft>
                <a:spcPts val="0"/>
              </a:spcAft>
              <a:buNone/>
            </a:pPr>
            <a:r>
              <a:rPr lang="en-US" sz="950">
                <a:solidFill>
                  <a:srgbClr val="565759"/>
                </a:solidFill>
                <a:latin typeface="Open Sans"/>
                <a:ea typeface="Open Sans"/>
                <a:cs typeface="Open Sans"/>
                <a:sym typeface="Open Sans"/>
              </a:rPr>
              <a:t>Our team has perfected the art of seamless onboarding. We'll have you up and running faster than you can say "balanced budget!". With clear guidance and dedicated support, you'll be leveraging our powerful features in no time, transforming </a:t>
            </a:r>
            <a:br>
              <a:rPr lang="en-US" sz="950">
                <a:solidFill>
                  <a:srgbClr val="565759"/>
                </a:solidFill>
                <a:latin typeface="Open Sans"/>
                <a:ea typeface="Open Sans"/>
                <a:cs typeface="Open Sans"/>
                <a:sym typeface="Open Sans"/>
              </a:rPr>
            </a:br>
            <a:r>
              <a:rPr lang="en-US" sz="950">
                <a:solidFill>
                  <a:srgbClr val="565759"/>
                </a:solidFill>
                <a:latin typeface="Open Sans"/>
                <a:ea typeface="Open Sans"/>
                <a:cs typeface="Open Sans"/>
                <a:sym typeface="Open Sans"/>
              </a:rPr>
              <a:t>your revenue collection process from day one.</a:t>
            </a:r>
            <a:endParaRPr/>
          </a:p>
          <a:p>
            <a:pPr marL="12700" marR="5080" lvl="0" indent="0" algn="l" rtl="0">
              <a:lnSpc>
                <a:spcPct val="256842"/>
              </a:lnSpc>
              <a:spcBef>
                <a:spcPts val="0"/>
              </a:spcBef>
              <a:spcAft>
                <a:spcPts val="0"/>
              </a:spcAft>
              <a:buNone/>
            </a:pPr>
            <a:endParaRPr sz="950">
              <a:latin typeface="Open Sans"/>
              <a:ea typeface="Open Sans"/>
              <a:cs typeface="Open Sans"/>
              <a:sym typeface="Open Sans"/>
            </a:endParaRPr>
          </a:p>
          <a:p>
            <a:pPr marL="12700" lvl="0" indent="0" algn="l" rtl="0">
              <a:lnSpc>
                <a:spcPct val="100000"/>
              </a:lnSpc>
              <a:spcBef>
                <a:spcPts val="0"/>
              </a:spcBef>
              <a:spcAft>
                <a:spcPts val="0"/>
              </a:spcAft>
              <a:buNone/>
            </a:pPr>
            <a:r>
              <a:rPr lang="en-US" sz="950" b="1">
                <a:solidFill>
                  <a:srgbClr val="565759"/>
                </a:solidFill>
                <a:latin typeface="Open Sans"/>
                <a:ea typeface="Open Sans"/>
                <a:cs typeface="Open Sans"/>
                <a:sym typeface="Open Sans"/>
              </a:rPr>
              <a:t>Happy constituents, happier staﬀ</a:t>
            </a:r>
            <a:endParaRPr sz="950">
              <a:latin typeface="Open Sans"/>
              <a:ea typeface="Open Sans"/>
              <a:cs typeface="Open Sans"/>
              <a:sym typeface="Open Sans"/>
            </a:endParaRPr>
          </a:p>
          <a:p>
            <a:pPr marL="12700" marR="37465" lvl="0" indent="0" algn="l" rtl="0">
              <a:lnSpc>
                <a:spcPct val="149100"/>
              </a:lnSpc>
              <a:spcBef>
                <a:spcPts val="0"/>
              </a:spcBef>
              <a:spcAft>
                <a:spcPts val="0"/>
              </a:spcAft>
              <a:buNone/>
            </a:pPr>
            <a:r>
              <a:rPr lang="en-US" sz="950">
                <a:solidFill>
                  <a:srgbClr val="565759"/>
                </a:solidFill>
                <a:latin typeface="Open Sans"/>
                <a:ea typeface="Open Sans"/>
                <a:cs typeface="Open Sans"/>
                <a:sym typeface="Open Sans"/>
              </a:rPr>
              <a:t>But don't just take our word for it, ask your constituents. They'll love the convenience of paying anytime, anywhere, </a:t>
            </a:r>
            <a:br>
              <a:rPr lang="en-US" sz="950">
                <a:solidFill>
                  <a:srgbClr val="565759"/>
                </a:solidFill>
                <a:latin typeface="Open Sans"/>
                <a:ea typeface="Open Sans"/>
                <a:cs typeface="Open Sans"/>
                <a:sym typeface="Open Sans"/>
              </a:rPr>
            </a:br>
            <a:r>
              <a:rPr lang="en-US" sz="950">
                <a:solidFill>
                  <a:srgbClr val="565759"/>
                </a:solidFill>
                <a:latin typeface="Open Sans"/>
                <a:ea typeface="Open Sans"/>
                <a:cs typeface="Open Sans"/>
                <a:sym typeface="Open Sans"/>
              </a:rPr>
              <a:t>using their preferred method for a nominal service fee. From traditional credit/debit card acceptance, IVR, and Apple/</a:t>
            </a:r>
            <a:endParaRPr/>
          </a:p>
          <a:p>
            <a:pPr marL="12700" marR="37465" lvl="0" indent="0" algn="l" rtl="0">
              <a:lnSpc>
                <a:spcPct val="149100"/>
              </a:lnSpc>
              <a:spcBef>
                <a:spcPts val="0"/>
              </a:spcBef>
              <a:spcAft>
                <a:spcPts val="0"/>
              </a:spcAft>
              <a:buNone/>
            </a:pPr>
            <a:r>
              <a:rPr lang="en-US" sz="950">
                <a:solidFill>
                  <a:srgbClr val="565759"/>
                </a:solidFill>
                <a:latin typeface="Open Sans"/>
                <a:ea typeface="Open Sans"/>
                <a:cs typeface="Open Sans"/>
                <a:sym typeface="Open Sans"/>
              </a:rPr>
              <a:t>Google/Samsung Pay - we've got everyone covered. And your staff? They'll thank you for the streamlined workflows, </a:t>
            </a:r>
            <a:br>
              <a:rPr lang="en-US" sz="950">
                <a:solidFill>
                  <a:srgbClr val="565759"/>
                </a:solidFill>
                <a:latin typeface="Open Sans"/>
                <a:ea typeface="Open Sans"/>
                <a:cs typeface="Open Sans"/>
                <a:sym typeface="Open Sans"/>
              </a:rPr>
            </a:br>
            <a:r>
              <a:rPr lang="en-US" sz="950">
                <a:solidFill>
                  <a:srgbClr val="565759"/>
                </a:solidFill>
                <a:latin typeface="Open Sans"/>
                <a:ea typeface="Open Sans"/>
                <a:cs typeface="Open Sans"/>
                <a:sym typeface="Open Sans"/>
              </a:rPr>
              <a:t>reduced errors, and powerful insights that make their jobs easier and more effective.</a:t>
            </a:r>
            <a:endParaRPr/>
          </a:p>
          <a:p>
            <a:pPr marL="12700" marR="37465" lvl="0" indent="0" algn="l" rtl="0">
              <a:lnSpc>
                <a:spcPct val="225263"/>
              </a:lnSpc>
              <a:spcBef>
                <a:spcPts val="0"/>
              </a:spcBef>
              <a:spcAft>
                <a:spcPts val="0"/>
              </a:spcAft>
              <a:buNone/>
            </a:pPr>
            <a:endParaRPr sz="950">
              <a:latin typeface="Open Sans"/>
              <a:ea typeface="Open Sans"/>
              <a:cs typeface="Open Sans"/>
              <a:sym typeface="Open Sans"/>
            </a:endParaRPr>
          </a:p>
          <a:p>
            <a:pPr marL="12700" lvl="0" indent="0" algn="l" rtl="0">
              <a:lnSpc>
                <a:spcPct val="100000"/>
              </a:lnSpc>
              <a:spcBef>
                <a:spcPts val="0"/>
              </a:spcBef>
              <a:spcAft>
                <a:spcPts val="0"/>
              </a:spcAft>
              <a:buNone/>
            </a:pPr>
            <a:r>
              <a:rPr lang="en-US" sz="950" b="1">
                <a:solidFill>
                  <a:srgbClr val="565759"/>
                </a:solidFill>
                <a:latin typeface="Open Sans"/>
                <a:ea typeface="Open Sans"/>
                <a:cs typeface="Open Sans"/>
                <a:sym typeface="Open Sans"/>
              </a:rPr>
              <a:t>Security that never sleeps</a:t>
            </a:r>
            <a:endParaRPr sz="950">
              <a:latin typeface="Open Sans"/>
              <a:ea typeface="Open Sans"/>
              <a:cs typeface="Open Sans"/>
              <a:sym typeface="Open Sans"/>
            </a:endParaRPr>
          </a:p>
          <a:p>
            <a:pPr marL="12700" lvl="0" indent="0" algn="l" rtl="0">
              <a:lnSpc>
                <a:spcPct val="100000"/>
              </a:lnSpc>
              <a:spcBef>
                <a:spcPts val="560"/>
              </a:spcBef>
              <a:spcAft>
                <a:spcPts val="0"/>
              </a:spcAft>
              <a:buNone/>
            </a:pPr>
            <a:r>
              <a:rPr lang="en-US" sz="950">
                <a:solidFill>
                  <a:srgbClr val="565759"/>
                </a:solidFill>
                <a:latin typeface="Open Sans"/>
                <a:ea typeface="Open Sans"/>
                <a:cs typeface="Open Sans"/>
                <a:sym typeface="Open Sans"/>
              </a:rPr>
              <a:t>Rest easy knowing that your data and transactions are protected by bank-grade security measures.</a:t>
            </a:r>
            <a:endParaRPr sz="950">
              <a:latin typeface="Open Sans"/>
              <a:ea typeface="Open Sans"/>
              <a:cs typeface="Open Sans"/>
              <a:sym typeface="Open Sans"/>
            </a:endParaRPr>
          </a:p>
          <a:p>
            <a:pPr marL="0" lvl="0" indent="0" algn="l" rtl="0">
              <a:lnSpc>
                <a:spcPct val="100000"/>
              </a:lnSpc>
              <a:spcBef>
                <a:spcPts val="965"/>
              </a:spcBef>
              <a:spcAft>
                <a:spcPts val="0"/>
              </a:spcAft>
              <a:buNone/>
            </a:pPr>
            <a:endParaRPr sz="950">
              <a:latin typeface="Open Sans"/>
              <a:ea typeface="Open Sans"/>
              <a:cs typeface="Open Sans"/>
              <a:sym typeface="Open Sans"/>
            </a:endParaRPr>
          </a:p>
          <a:p>
            <a:pPr marL="12700" lvl="0" indent="0" algn="just" rtl="0">
              <a:lnSpc>
                <a:spcPct val="100000"/>
              </a:lnSpc>
              <a:spcBef>
                <a:spcPts val="5"/>
              </a:spcBef>
              <a:spcAft>
                <a:spcPts val="0"/>
              </a:spcAft>
              <a:buNone/>
            </a:pPr>
            <a:r>
              <a:rPr lang="en-US" sz="950" b="1">
                <a:solidFill>
                  <a:srgbClr val="565759"/>
                </a:solidFill>
                <a:latin typeface="Open Sans"/>
                <a:ea typeface="Open Sans"/>
                <a:cs typeface="Open Sans"/>
                <a:sym typeface="Open Sans"/>
              </a:rPr>
              <a:t>Transform your revenue collection today</a:t>
            </a:r>
            <a:endParaRPr sz="950">
              <a:latin typeface="Open Sans"/>
              <a:ea typeface="Open Sans"/>
              <a:cs typeface="Open Sans"/>
              <a:sym typeface="Open Sans"/>
            </a:endParaRPr>
          </a:p>
          <a:p>
            <a:pPr marL="12700" marR="347345" lvl="0" indent="0" algn="just" rtl="0">
              <a:lnSpc>
                <a:spcPct val="149100"/>
              </a:lnSpc>
              <a:spcBef>
                <a:spcPts val="0"/>
              </a:spcBef>
              <a:spcAft>
                <a:spcPts val="0"/>
              </a:spcAft>
              <a:buNone/>
            </a:pPr>
            <a:r>
              <a:rPr lang="en-US" sz="950">
                <a:solidFill>
                  <a:srgbClr val="565759"/>
                </a:solidFill>
                <a:latin typeface="Open Sans"/>
                <a:ea typeface="Open Sans"/>
                <a:cs typeface="Open Sans"/>
                <a:sym typeface="Open Sans"/>
              </a:rPr>
              <a:t>Thousands of government agencies are already experiencing the power of streamlined operations, enhanced citizen satisfaction, and improved financial efficiency with MuniciPay. Don't let outdated systems hold you back any longer. Connect with our experts and see how MuniciPay can transform your agency's financial operations.</a:t>
            </a:r>
            <a:endParaRPr sz="950">
              <a:latin typeface="Open Sans"/>
              <a:ea typeface="Open Sans"/>
              <a:cs typeface="Open Sans"/>
              <a:sym typeface="Open Sans"/>
            </a:endParaRPr>
          </a:p>
        </p:txBody>
      </p:sp>
      <p:grpSp>
        <p:nvGrpSpPr>
          <p:cNvPr id="40" name="Google Shape;40;p5"/>
          <p:cNvGrpSpPr/>
          <p:nvPr/>
        </p:nvGrpSpPr>
        <p:grpSpPr>
          <a:xfrm>
            <a:off x="0" y="7071664"/>
            <a:ext cx="7772400" cy="2987167"/>
            <a:chOff x="0" y="7071664"/>
            <a:chExt cx="7772400" cy="2987167"/>
          </a:xfrm>
        </p:grpSpPr>
        <p:sp>
          <p:nvSpPr>
            <p:cNvPr id="41" name="Google Shape;41;p5"/>
            <p:cNvSpPr/>
            <p:nvPr/>
          </p:nvSpPr>
          <p:spPr>
            <a:xfrm>
              <a:off x="0" y="7071664"/>
              <a:ext cx="7772400" cy="2987167"/>
            </a:xfrm>
            <a:custGeom>
              <a:avLst/>
              <a:gdLst/>
              <a:ahLst/>
              <a:cxnLst/>
              <a:rect l="l" t="t" r="r" b="b"/>
              <a:pathLst>
                <a:path w="7772400" h="1394459" extrusionOk="0">
                  <a:moveTo>
                    <a:pt x="7772400" y="0"/>
                  </a:moveTo>
                  <a:lnTo>
                    <a:pt x="0" y="0"/>
                  </a:lnTo>
                  <a:lnTo>
                    <a:pt x="0" y="1394028"/>
                  </a:lnTo>
                  <a:lnTo>
                    <a:pt x="7772400" y="1394028"/>
                  </a:lnTo>
                  <a:lnTo>
                    <a:pt x="7772400" y="0"/>
                  </a:lnTo>
                  <a:close/>
                </a:path>
              </a:pathLst>
            </a:custGeom>
            <a:solidFill>
              <a:srgbClr val="0F1F64"/>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2" name="Google Shape;42;p5"/>
            <p:cNvSpPr/>
            <p:nvPr/>
          </p:nvSpPr>
          <p:spPr>
            <a:xfrm>
              <a:off x="458828" y="9542512"/>
              <a:ext cx="6854190" cy="0"/>
            </a:xfrm>
            <a:custGeom>
              <a:avLst/>
              <a:gdLst/>
              <a:ahLst/>
              <a:cxnLst/>
              <a:rect l="l" t="t" r="r" b="b"/>
              <a:pathLst>
                <a:path w="6854190" h="120000" extrusionOk="0">
                  <a:moveTo>
                    <a:pt x="0" y="0"/>
                  </a:moveTo>
                  <a:lnTo>
                    <a:pt x="6853885" y="0"/>
                  </a:lnTo>
                </a:path>
              </a:pathLst>
            </a:custGeom>
            <a:noFill/>
            <a:ln w="9525" cap="flat" cmpd="sng">
              <a:solidFill>
                <a:srgbClr val="FFFFFF"/>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43" name="Google Shape;43;p5"/>
          <p:cNvSpPr txBox="1"/>
          <p:nvPr/>
        </p:nvSpPr>
        <p:spPr>
          <a:xfrm>
            <a:off x="454266" y="9592636"/>
            <a:ext cx="2054225" cy="116839"/>
          </a:xfrm>
          <a:prstGeom prst="rect">
            <a:avLst/>
          </a:prstGeom>
          <a:noFill/>
          <a:ln>
            <a:noFill/>
          </a:ln>
        </p:spPr>
        <p:txBody>
          <a:bodyPr spcFirstLastPara="1" wrap="square" lIns="0" tIns="12700" rIns="0" bIns="0" anchor="t" anchorCtr="0">
            <a:spAutoFit/>
          </a:bodyPr>
          <a:lstStyle/>
          <a:p>
            <a:pPr marL="12700" lvl="0" indent="0" algn="l" rtl="0">
              <a:lnSpc>
                <a:spcPct val="100000"/>
              </a:lnSpc>
              <a:spcBef>
                <a:spcPts val="0"/>
              </a:spcBef>
              <a:spcAft>
                <a:spcPts val="0"/>
              </a:spcAft>
              <a:buNone/>
            </a:pPr>
            <a:r>
              <a:rPr lang="en-US" sz="600" b="1">
                <a:solidFill>
                  <a:srgbClr val="FFFFFF"/>
                </a:solidFill>
                <a:latin typeface="Open Sans SemiBold"/>
                <a:ea typeface="Open Sans SemiBold"/>
                <a:cs typeface="Open Sans SemiBold"/>
                <a:sym typeface="Open Sans SemiBold"/>
              </a:rPr>
              <a:t>© 2024 Autoagent Data Solutions, LLC. All Rights Reserved.</a:t>
            </a:r>
            <a:endParaRPr sz="600">
              <a:latin typeface="Open Sans SemiBold"/>
              <a:ea typeface="Open Sans SemiBold"/>
              <a:cs typeface="Open Sans SemiBold"/>
              <a:sym typeface="Open Sans SemiBold"/>
            </a:endParaRPr>
          </a:p>
        </p:txBody>
      </p:sp>
      <p:grpSp>
        <p:nvGrpSpPr>
          <p:cNvPr id="44" name="Google Shape;44;p5"/>
          <p:cNvGrpSpPr/>
          <p:nvPr/>
        </p:nvGrpSpPr>
        <p:grpSpPr>
          <a:xfrm>
            <a:off x="926082" y="9164049"/>
            <a:ext cx="1183771" cy="156801"/>
            <a:chOff x="926082" y="9164049"/>
            <a:chExt cx="1183771" cy="156801"/>
          </a:xfrm>
        </p:grpSpPr>
        <p:pic>
          <p:nvPicPr>
            <p:cNvPr id="45" name="Google Shape;45;p5"/>
            <p:cNvPicPr preferRelativeResize="0"/>
            <p:nvPr/>
          </p:nvPicPr>
          <p:blipFill rotWithShape="1">
            <a:blip r:embed="rId2">
              <a:alphaModFix/>
            </a:blip>
            <a:srcRect/>
            <a:stretch/>
          </p:blipFill>
          <p:spPr>
            <a:xfrm>
              <a:off x="926082" y="9166244"/>
              <a:ext cx="156997" cy="152514"/>
            </a:xfrm>
            <a:prstGeom prst="rect">
              <a:avLst/>
            </a:prstGeom>
            <a:noFill/>
            <a:ln>
              <a:noFill/>
            </a:ln>
          </p:spPr>
        </p:pic>
        <p:pic>
          <p:nvPicPr>
            <p:cNvPr id="46" name="Google Shape;46;p5"/>
            <p:cNvPicPr preferRelativeResize="0"/>
            <p:nvPr/>
          </p:nvPicPr>
          <p:blipFill rotWithShape="1">
            <a:blip r:embed="rId3">
              <a:alphaModFix/>
            </a:blip>
            <a:srcRect/>
            <a:stretch/>
          </p:blipFill>
          <p:spPr>
            <a:xfrm>
              <a:off x="1119968" y="9166241"/>
              <a:ext cx="120903" cy="154609"/>
            </a:xfrm>
            <a:prstGeom prst="rect">
              <a:avLst/>
            </a:prstGeom>
            <a:noFill/>
            <a:ln>
              <a:noFill/>
            </a:ln>
          </p:spPr>
        </p:pic>
        <p:pic>
          <p:nvPicPr>
            <p:cNvPr id="47" name="Google Shape;47;p5"/>
            <p:cNvPicPr preferRelativeResize="0"/>
            <p:nvPr/>
          </p:nvPicPr>
          <p:blipFill rotWithShape="1">
            <a:blip r:embed="rId4">
              <a:alphaModFix/>
            </a:blip>
            <a:srcRect/>
            <a:stretch/>
          </p:blipFill>
          <p:spPr>
            <a:xfrm>
              <a:off x="1277750" y="9166244"/>
              <a:ext cx="127063" cy="152514"/>
            </a:xfrm>
            <a:prstGeom prst="rect">
              <a:avLst/>
            </a:prstGeom>
            <a:noFill/>
            <a:ln>
              <a:noFill/>
            </a:ln>
          </p:spPr>
        </p:pic>
        <p:sp>
          <p:nvSpPr>
            <p:cNvPr id="48" name="Google Shape;48;p5"/>
            <p:cNvSpPr/>
            <p:nvPr/>
          </p:nvSpPr>
          <p:spPr>
            <a:xfrm>
              <a:off x="1442948" y="9166237"/>
              <a:ext cx="25400" cy="153035"/>
            </a:xfrm>
            <a:custGeom>
              <a:avLst/>
              <a:gdLst/>
              <a:ahLst/>
              <a:cxnLst/>
              <a:rect l="l" t="t" r="r" b="b"/>
              <a:pathLst>
                <a:path w="25400" h="153034" extrusionOk="0">
                  <a:moveTo>
                    <a:pt x="24930" y="0"/>
                  </a:moveTo>
                  <a:lnTo>
                    <a:pt x="0" y="0"/>
                  </a:lnTo>
                  <a:lnTo>
                    <a:pt x="0" y="152514"/>
                  </a:lnTo>
                  <a:lnTo>
                    <a:pt x="24930" y="152514"/>
                  </a:lnTo>
                  <a:lnTo>
                    <a:pt x="24930" y="0"/>
                  </a:lnTo>
                  <a:close/>
                </a:path>
              </a:pathLst>
            </a:custGeom>
            <a:solidFill>
              <a:srgbClr val="FFFFFF"/>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49" name="Google Shape;49;p5"/>
            <p:cNvPicPr preferRelativeResize="0"/>
            <p:nvPr/>
          </p:nvPicPr>
          <p:blipFill rotWithShape="1">
            <a:blip r:embed="rId5">
              <a:alphaModFix/>
            </a:blip>
            <a:srcRect/>
            <a:stretch/>
          </p:blipFill>
          <p:spPr>
            <a:xfrm>
              <a:off x="1498494" y="9164049"/>
              <a:ext cx="115798" cy="156794"/>
            </a:xfrm>
            <a:prstGeom prst="rect">
              <a:avLst/>
            </a:prstGeom>
            <a:noFill/>
            <a:ln>
              <a:noFill/>
            </a:ln>
          </p:spPr>
        </p:pic>
        <p:sp>
          <p:nvSpPr>
            <p:cNvPr id="50" name="Google Shape;50;p5"/>
            <p:cNvSpPr/>
            <p:nvPr/>
          </p:nvSpPr>
          <p:spPr>
            <a:xfrm>
              <a:off x="1639493" y="9166237"/>
              <a:ext cx="25400" cy="153035"/>
            </a:xfrm>
            <a:custGeom>
              <a:avLst/>
              <a:gdLst/>
              <a:ahLst/>
              <a:cxnLst/>
              <a:rect l="l" t="t" r="r" b="b"/>
              <a:pathLst>
                <a:path w="25400" h="153034" extrusionOk="0">
                  <a:moveTo>
                    <a:pt x="24930" y="0"/>
                  </a:moveTo>
                  <a:lnTo>
                    <a:pt x="0" y="0"/>
                  </a:lnTo>
                  <a:lnTo>
                    <a:pt x="0" y="152514"/>
                  </a:lnTo>
                  <a:lnTo>
                    <a:pt x="24930" y="152514"/>
                  </a:lnTo>
                  <a:lnTo>
                    <a:pt x="24930" y="0"/>
                  </a:lnTo>
                  <a:close/>
                </a:path>
              </a:pathLst>
            </a:custGeom>
            <a:solidFill>
              <a:srgbClr val="FFFFFF"/>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51" name="Google Shape;51;p5"/>
            <p:cNvPicPr preferRelativeResize="0"/>
            <p:nvPr/>
          </p:nvPicPr>
          <p:blipFill rotWithShape="1">
            <a:blip r:embed="rId6">
              <a:alphaModFix/>
            </a:blip>
            <a:srcRect/>
            <a:stretch/>
          </p:blipFill>
          <p:spPr>
            <a:xfrm>
              <a:off x="1698393" y="9165620"/>
              <a:ext cx="411460" cy="153141"/>
            </a:xfrm>
            <a:prstGeom prst="rect">
              <a:avLst/>
            </a:prstGeom>
            <a:noFill/>
            <a:ln>
              <a:noFill/>
            </a:ln>
          </p:spPr>
        </p:pic>
      </p:grpSp>
      <p:sp>
        <p:nvSpPr>
          <p:cNvPr id="52" name="Google Shape;52;p5"/>
          <p:cNvSpPr/>
          <p:nvPr/>
        </p:nvSpPr>
        <p:spPr>
          <a:xfrm>
            <a:off x="465505" y="9010395"/>
            <a:ext cx="374015" cy="342900"/>
          </a:xfrm>
          <a:custGeom>
            <a:avLst/>
            <a:gdLst/>
            <a:ahLst/>
            <a:cxnLst/>
            <a:rect l="l" t="t" r="r" b="b"/>
            <a:pathLst>
              <a:path w="374015" h="342900" extrusionOk="0">
                <a:moveTo>
                  <a:pt x="291350" y="116560"/>
                </a:moveTo>
                <a:lnTo>
                  <a:pt x="283603" y="108813"/>
                </a:lnTo>
                <a:lnTo>
                  <a:pt x="217144" y="108813"/>
                </a:lnTo>
                <a:lnTo>
                  <a:pt x="202095" y="8255"/>
                </a:lnTo>
                <a:lnTo>
                  <a:pt x="196265" y="2374"/>
                </a:lnTo>
                <a:lnTo>
                  <a:pt x="181356" y="0"/>
                </a:lnTo>
                <a:lnTo>
                  <a:pt x="173990" y="3784"/>
                </a:lnTo>
                <a:lnTo>
                  <a:pt x="121450" y="108813"/>
                </a:lnTo>
                <a:lnTo>
                  <a:pt x="11468" y="108813"/>
                </a:lnTo>
                <a:lnTo>
                  <a:pt x="4965" y="113372"/>
                </a:lnTo>
                <a:lnTo>
                  <a:pt x="0" y="127088"/>
                </a:lnTo>
                <a:lnTo>
                  <a:pt x="2082" y="134759"/>
                </a:lnTo>
                <a:lnTo>
                  <a:pt x="77203" y="197294"/>
                </a:lnTo>
                <a:lnTo>
                  <a:pt x="21132" y="309372"/>
                </a:lnTo>
                <a:lnTo>
                  <a:pt x="19342" y="316014"/>
                </a:lnTo>
                <a:lnTo>
                  <a:pt x="20193" y="322592"/>
                </a:lnTo>
                <a:lnTo>
                  <a:pt x="23456" y="328371"/>
                </a:lnTo>
                <a:lnTo>
                  <a:pt x="28867" y="332600"/>
                </a:lnTo>
                <a:lnTo>
                  <a:pt x="31356" y="333844"/>
                </a:lnTo>
                <a:lnTo>
                  <a:pt x="33997" y="334429"/>
                </a:lnTo>
                <a:lnTo>
                  <a:pt x="36601" y="334429"/>
                </a:lnTo>
                <a:lnTo>
                  <a:pt x="42951" y="334429"/>
                </a:lnTo>
                <a:lnTo>
                  <a:pt x="49060" y="330923"/>
                </a:lnTo>
                <a:lnTo>
                  <a:pt x="117894" y="193319"/>
                </a:lnTo>
                <a:lnTo>
                  <a:pt x="116065" y="184607"/>
                </a:lnTo>
                <a:lnTo>
                  <a:pt x="66611" y="143421"/>
                </a:lnTo>
                <a:lnTo>
                  <a:pt x="138709" y="143421"/>
                </a:lnTo>
                <a:lnTo>
                  <a:pt x="144703" y="139725"/>
                </a:lnTo>
                <a:lnTo>
                  <a:pt x="177076" y="74993"/>
                </a:lnTo>
                <a:lnTo>
                  <a:pt x="186385" y="137160"/>
                </a:lnTo>
                <a:lnTo>
                  <a:pt x="193662" y="143421"/>
                </a:lnTo>
                <a:lnTo>
                  <a:pt x="283603" y="143421"/>
                </a:lnTo>
                <a:lnTo>
                  <a:pt x="291350" y="135674"/>
                </a:lnTo>
                <a:lnTo>
                  <a:pt x="291350" y="116560"/>
                </a:lnTo>
                <a:close/>
              </a:path>
              <a:path w="374015" h="342900" extrusionOk="0">
                <a:moveTo>
                  <a:pt x="374015" y="98361"/>
                </a:moveTo>
                <a:lnTo>
                  <a:pt x="373557" y="91744"/>
                </a:lnTo>
                <a:lnTo>
                  <a:pt x="370636" y="85775"/>
                </a:lnTo>
                <a:lnTo>
                  <a:pt x="365480" y="81241"/>
                </a:lnTo>
                <a:lnTo>
                  <a:pt x="358965" y="79044"/>
                </a:lnTo>
                <a:lnTo>
                  <a:pt x="352348" y="79514"/>
                </a:lnTo>
                <a:lnTo>
                  <a:pt x="346392" y="82435"/>
                </a:lnTo>
                <a:lnTo>
                  <a:pt x="341845" y="87591"/>
                </a:lnTo>
                <a:lnTo>
                  <a:pt x="220027" y="298894"/>
                </a:lnTo>
                <a:lnTo>
                  <a:pt x="166128" y="255358"/>
                </a:lnTo>
                <a:lnTo>
                  <a:pt x="160032" y="252183"/>
                </a:lnTo>
                <a:lnTo>
                  <a:pt x="153416" y="251612"/>
                </a:lnTo>
                <a:lnTo>
                  <a:pt x="147078" y="253555"/>
                </a:lnTo>
                <a:lnTo>
                  <a:pt x="141782" y="257949"/>
                </a:lnTo>
                <a:lnTo>
                  <a:pt x="138607" y="264045"/>
                </a:lnTo>
                <a:lnTo>
                  <a:pt x="138036" y="270649"/>
                </a:lnTo>
                <a:lnTo>
                  <a:pt x="139992" y="276999"/>
                </a:lnTo>
                <a:lnTo>
                  <a:pt x="144373" y="282295"/>
                </a:lnTo>
                <a:lnTo>
                  <a:pt x="217131" y="341058"/>
                </a:lnTo>
                <a:lnTo>
                  <a:pt x="220980" y="342392"/>
                </a:lnTo>
                <a:lnTo>
                  <a:pt x="224904" y="342392"/>
                </a:lnTo>
                <a:lnTo>
                  <a:pt x="225958" y="342392"/>
                </a:lnTo>
                <a:lnTo>
                  <a:pt x="233045" y="341172"/>
                </a:lnTo>
                <a:lnTo>
                  <a:pt x="237375" y="338112"/>
                </a:lnTo>
                <a:lnTo>
                  <a:pt x="371830" y="104889"/>
                </a:lnTo>
                <a:lnTo>
                  <a:pt x="374015" y="98361"/>
                </a:lnTo>
                <a:close/>
              </a:path>
            </a:pathLst>
          </a:custGeom>
          <a:solidFill>
            <a:srgbClr val="FFFFFF"/>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53" name="Google Shape;53;p5"/>
          <p:cNvGrpSpPr/>
          <p:nvPr/>
        </p:nvGrpSpPr>
        <p:grpSpPr>
          <a:xfrm>
            <a:off x="927378" y="9376775"/>
            <a:ext cx="736938" cy="71551"/>
            <a:chOff x="927378" y="9376775"/>
            <a:chExt cx="736938" cy="71551"/>
          </a:xfrm>
        </p:grpSpPr>
        <p:pic>
          <p:nvPicPr>
            <p:cNvPr id="54" name="Google Shape;54;p5"/>
            <p:cNvPicPr preferRelativeResize="0"/>
            <p:nvPr/>
          </p:nvPicPr>
          <p:blipFill rotWithShape="1">
            <a:blip r:embed="rId7">
              <a:alphaModFix/>
            </a:blip>
            <a:srcRect/>
            <a:stretch/>
          </p:blipFill>
          <p:spPr>
            <a:xfrm>
              <a:off x="927378" y="9377872"/>
              <a:ext cx="110686" cy="69496"/>
            </a:xfrm>
            <a:prstGeom prst="rect">
              <a:avLst/>
            </a:prstGeom>
            <a:noFill/>
            <a:ln>
              <a:noFill/>
            </a:ln>
          </p:spPr>
        </p:pic>
        <p:pic>
          <p:nvPicPr>
            <p:cNvPr id="55" name="Google Shape;55;p5"/>
            <p:cNvPicPr preferRelativeResize="0"/>
            <p:nvPr/>
          </p:nvPicPr>
          <p:blipFill rotWithShape="1">
            <a:blip r:embed="rId8">
              <a:alphaModFix/>
            </a:blip>
            <a:srcRect/>
            <a:stretch/>
          </p:blipFill>
          <p:spPr>
            <a:xfrm>
              <a:off x="1068506" y="9376775"/>
              <a:ext cx="400481" cy="71551"/>
            </a:xfrm>
            <a:prstGeom prst="rect">
              <a:avLst/>
            </a:prstGeom>
            <a:noFill/>
            <a:ln>
              <a:noFill/>
            </a:ln>
          </p:spPr>
        </p:pic>
        <p:pic>
          <p:nvPicPr>
            <p:cNvPr id="56" name="Google Shape;56;p5"/>
            <p:cNvPicPr preferRelativeResize="0"/>
            <p:nvPr/>
          </p:nvPicPr>
          <p:blipFill rotWithShape="1">
            <a:blip r:embed="rId9">
              <a:alphaModFix/>
            </a:blip>
            <a:srcRect/>
            <a:stretch/>
          </p:blipFill>
          <p:spPr>
            <a:xfrm>
              <a:off x="1488204" y="9377878"/>
              <a:ext cx="176112" cy="69494"/>
            </a:xfrm>
            <a:prstGeom prst="rect">
              <a:avLst/>
            </a:prstGeom>
            <a:noFill/>
            <a:ln>
              <a:noFill/>
            </a:ln>
          </p:spPr>
        </p:pic>
      </p:grpSp>
      <p:cxnSp>
        <p:nvCxnSpPr>
          <p:cNvPr id="57" name="Google Shape;57;p5"/>
          <p:cNvCxnSpPr/>
          <p:nvPr/>
        </p:nvCxnSpPr>
        <p:spPr>
          <a:xfrm>
            <a:off x="2209800" y="9067800"/>
            <a:ext cx="0" cy="348716"/>
          </a:xfrm>
          <a:prstGeom prst="straightConnector1">
            <a:avLst/>
          </a:prstGeom>
          <a:noFill/>
          <a:ln w="12700" cap="flat" cmpd="sng">
            <a:solidFill>
              <a:schemeClr val="lt1"/>
            </a:solidFill>
            <a:prstDash val="solid"/>
            <a:round/>
            <a:headEnd type="none" w="sm" len="sm"/>
            <a:tailEnd type="none" w="sm" len="sm"/>
          </a:ln>
        </p:spPr>
      </p:cxnSp>
      <p:sp>
        <p:nvSpPr>
          <p:cNvPr id="58" name="Google Shape;58;p5"/>
          <p:cNvSpPr txBox="1"/>
          <p:nvPr/>
        </p:nvSpPr>
        <p:spPr>
          <a:xfrm>
            <a:off x="304800" y="331113"/>
            <a:ext cx="5092100" cy="430887"/>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r>
              <a:rPr lang="en-US" sz="2200" b="0" i="0">
                <a:solidFill>
                  <a:srgbClr val="F26F24"/>
                </a:solidFill>
                <a:latin typeface="Open Sans Light"/>
                <a:ea typeface="Open Sans Light"/>
                <a:cs typeface="Open Sans Light"/>
                <a:sym typeface="Open Sans Light"/>
              </a:rPr>
              <a:t>Unrivaled Features, Unmatched Flexibility</a:t>
            </a:r>
            <a:endParaRPr sz="2200" b="0" i="0">
              <a:solidFill>
                <a:srgbClr val="F36F23"/>
              </a:solidFill>
              <a:latin typeface="Open Sans Light"/>
              <a:ea typeface="Open Sans Light"/>
              <a:cs typeface="Open Sans Light"/>
              <a:sym typeface="Open Sans Ligh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obj">
  <p:cSld name="OBJECT">
    <p:spTree>
      <p:nvGrpSpPr>
        <p:cNvPr id="1" name="Shape 59"/>
        <p:cNvGrpSpPr/>
        <p:nvPr/>
      </p:nvGrpSpPr>
      <p:grpSpPr>
        <a:xfrm>
          <a:off x="0" y="0"/>
          <a:ext cx="0" cy="0"/>
          <a:chOff x="0" y="0"/>
          <a:chExt cx="0" cy="0"/>
        </a:xfrm>
      </p:grpSpPr>
      <p:sp>
        <p:nvSpPr>
          <p:cNvPr id="60" name="Google Shape;60;p6"/>
          <p:cNvSpPr txBox="1">
            <a:spLocks noGrp="1"/>
          </p:cNvSpPr>
          <p:nvPr>
            <p:ph type="ctrTitle"/>
          </p:nvPr>
        </p:nvSpPr>
        <p:spPr>
          <a:xfrm>
            <a:off x="582930" y="3118104"/>
            <a:ext cx="6606540" cy="211226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4600" b="0" i="0">
                <a:solidFill>
                  <a:srgbClr val="0F1F64"/>
                </a:solidFill>
                <a:latin typeface="Open Sans Light"/>
                <a:ea typeface="Open Sans Light"/>
                <a:cs typeface="Open Sans Light"/>
                <a:sym typeface="Open Sans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6"/>
          <p:cNvSpPr txBox="1">
            <a:spLocks noGrp="1"/>
          </p:cNvSpPr>
          <p:nvPr>
            <p:ph type="subTitle" idx="1"/>
          </p:nvPr>
        </p:nvSpPr>
        <p:spPr>
          <a:xfrm>
            <a:off x="1165860" y="5632704"/>
            <a:ext cx="5440680" cy="25146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6"/>
          <p:cNvSpPr txBox="1">
            <a:spLocks noGrp="1"/>
          </p:cNvSpPr>
          <p:nvPr>
            <p:ph type="ftr" idx="11"/>
          </p:nvPr>
        </p:nvSpPr>
        <p:spPr>
          <a:xfrm>
            <a:off x="2642616" y="9354312"/>
            <a:ext cx="2487168" cy="50292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6"/>
          <p:cNvSpPr txBox="1">
            <a:spLocks noGrp="1"/>
          </p:cNvSpPr>
          <p:nvPr>
            <p:ph type="dt" idx="10"/>
          </p:nvPr>
        </p:nvSpPr>
        <p:spPr>
          <a:xfrm>
            <a:off x="388620" y="9354312"/>
            <a:ext cx="1787652" cy="5029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6"/>
          <p:cNvSpPr txBox="1">
            <a:spLocks noGrp="1"/>
          </p:cNvSpPr>
          <p:nvPr>
            <p:ph type="sldNum" idx="12"/>
          </p:nvPr>
        </p:nvSpPr>
        <p:spPr>
          <a:xfrm>
            <a:off x="5596128" y="9354312"/>
            <a:ext cx="1787652" cy="502920"/>
          </a:xfrm>
          <a:prstGeom prst="rect">
            <a:avLst/>
          </a:prstGeom>
          <a:noFill/>
          <a:ln>
            <a:noFill/>
          </a:ln>
        </p:spPr>
        <p:txBody>
          <a:bodyPr spcFirstLastPara="1" wrap="square" lIns="0" tIns="0" rIns="0" bIns="0" anchor="t" anchorCtr="0">
            <a:spAutoFit/>
          </a:bodyPr>
          <a:lstStyle>
            <a:lvl1pPr lvl="0" indent="0" algn="r">
              <a:spcBef>
                <a:spcPts val="0"/>
              </a:spcBef>
              <a:buNone/>
              <a:defRPr>
                <a:solidFill>
                  <a:srgbClr val="888888"/>
                </a:solidFill>
              </a:defRPr>
            </a:lvl1pPr>
            <a:lvl2pPr lvl="1" indent="0" algn="r">
              <a:spcBef>
                <a:spcPts val="0"/>
              </a:spcBef>
              <a:buNone/>
              <a:defRPr>
                <a:solidFill>
                  <a:srgbClr val="888888"/>
                </a:solidFill>
              </a:defRPr>
            </a:lvl2pPr>
            <a:lvl3pPr lvl="2" indent="0" algn="r">
              <a:spcBef>
                <a:spcPts val="0"/>
              </a:spcBef>
              <a:buNone/>
              <a:defRPr>
                <a:solidFill>
                  <a:srgbClr val="888888"/>
                </a:solidFill>
              </a:defRPr>
            </a:lvl3pPr>
            <a:lvl4pPr lvl="3" indent="0" algn="r">
              <a:spcBef>
                <a:spcPts val="0"/>
              </a:spcBef>
              <a:buNone/>
              <a:defRPr>
                <a:solidFill>
                  <a:srgbClr val="888888"/>
                </a:solidFill>
              </a:defRPr>
            </a:lvl4pPr>
            <a:lvl5pPr lvl="4" indent="0" algn="r">
              <a:spcBef>
                <a:spcPts val="0"/>
              </a:spcBef>
              <a:buNone/>
              <a:defRPr>
                <a:solidFill>
                  <a:srgbClr val="888888"/>
                </a:solidFill>
              </a:defRPr>
            </a:lvl5pPr>
            <a:lvl6pPr lvl="5" indent="0" algn="r">
              <a:spcBef>
                <a:spcPts val="0"/>
              </a:spcBef>
              <a:buNone/>
              <a:defRPr>
                <a:solidFill>
                  <a:srgbClr val="888888"/>
                </a:solidFill>
              </a:defRPr>
            </a:lvl6pPr>
            <a:lvl7pPr lvl="6" indent="0" algn="r">
              <a:spcBef>
                <a:spcPts val="0"/>
              </a:spcBef>
              <a:buNone/>
              <a:defRPr>
                <a:solidFill>
                  <a:srgbClr val="888888"/>
                </a:solidFill>
              </a:defRPr>
            </a:lvl7pPr>
            <a:lvl8pPr lvl="7" indent="0" algn="r">
              <a:spcBef>
                <a:spcPts val="0"/>
              </a:spcBef>
              <a:buNone/>
              <a:defRPr>
                <a:solidFill>
                  <a:srgbClr val="888888"/>
                </a:solidFill>
              </a:defRPr>
            </a:lvl8pPr>
            <a:lvl9pPr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a:off x="406288" y="1365058"/>
            <a:ext cx="5917565" cy="133603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4600" b="0" i="0">
                <a:solidFill>
                  <a:srgbClr val="0F1F64"/>
                </a:solidFill>
                <a:latin typeface="Open Sans Light"/>
                <a:ea typeface="Open Sans Light"/>
                <a:cs typeface="Open Sans Light"/>
                <a:sym typeface="Open Sans Light"/>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7"/>
          <p:cNvSpPr txBox="1">
            <a:spLocks noGrp="1"/>
          </p:cNvSpPr>
          <p:nvPr>
            <p:ph type="body" idx="1"/>
          </p:nvPr>
        </p:nvSpPr>
        <p:spPr>
          <a:xfrm>
            <a:off x="388620" y="2313432"/>
            <a:ext cx="3380994" cy="6638544"/>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8" name="Google Shape;68;p7"/>
          <p:cNvSpPr txBox="1">
            <a:spLocks noGrp="1"/>
          </p:cNvSpPr>
          <p:nvPr>
            <p:ph type="body" idx="2"/>
          </p:nvPr>
        </p:nvSpPr>
        <p:spPr>
          <a:xfrm>
            <a:off x="4002786" y="2313432"/>
            <a:ext cx="3380994" cy="6638544"/>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9" name="Google Shape;69;p7"/>
          <p:cNvSpPr txBox="1">
            <a:spLocks noGrp="1"/>
          </p:cNvSpPr>
          <p:nvPr>
            <p:ph type="ftr" idx="11"/>
          </p:nvPr>
        </p:nvSpPr>
        <p:spPr>
          <a:xfrm>
            <a:off x="2642616" y="9354312"/>
            <a:ext cx="2487168" cy="50292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7"/>
          <p:cNvSpPr txBox="1">
            <a:spLocks noGrp="1"/>
          </p:cNvSpPr>
          <p:nvPr>
            <p:ph type="dt" idx="10"/>
          </p:nvPr>
        </p:nvSpPr>
        <p:spPr>
          <a:xfrm>
            <a:off x="388620" y="9354312"/>
            <a:ext cx="1787652" cy="5029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7"/>
          <p:cNvSpPr txBox="1">
            <a:spLocks noGrp="1"/>
          </p:cNvSpPr>
          <p:nvPr>
            <p:ph type="sldNum" idx="12"/>
          </p:nvPr>
        </p:nvSpPr>
        <p:spPr>
          <a:xfrm>
            <a:off x="5596128" y="9354312"/>
            <a:ext cx="1787652" cy="502920"/>
          </a:xfrm>
          <a:prstGeom prst="rect">
            <a:avLst/>
          </a:prstGeom>
          <a:noFill/>
          <a:ln>
            <a:noFill/>
          </a:ln>
        </p:spPr>
        <p:txBody>
          <a:bodyPr spcFirstLastPara="1" wrap="square" lIns="0" tIns="0" rIns="0" bIns="0" anchor="t" anchorCtr="0">
            <a:spAutoFit/>
          </a:bodyPr>
          <a:lstStyle>
            <a:lvl1pPr lvl="0" indent="0" algn="r">
              <a:spcBef>
                <a:spcPts val="0"/>
              </a:spcBef>
              <a:buNone/>
              <a:defRPr>
                <a:solidFill>
                  <a:srgbClr val="888888"/>
                </a:solidFill>
              </a:defRPr>
            </a:lvl1pPr>
            <a:lvl2pPr lvl="1" indent="0" algn="r">
              <a:spcBef>
                <a:spcPts val="0"/>
              </a:spcBef>
              <a:buNone/>
              <a:defRPr>
                <a:solidFill>
                  <a:srgbClr val="888888"/>
                </a:solidFill>
              </a:defRPr>
            </a:lvl2pPr>
            <a:lvl3pPr lvl="2" indent="0" algn="r">
              <a:spcBef>
                <a:spcPts val="0"/>
              </a:spcBef>
              <a:buNone/>
              <a:defRPr>
                <a:solidFill>
                  <a:srgbClr val="888888"/>
                </a:solidFill>
              </a:defRPr>
            </a:lvl3pPr>
            <a:lvl4pPr lvl="3" indent="0" algn="r">
              <a:spcBef>
                <a:spcPts val="0"/>
              </a:spcBef>
              <a:buNone/>
              <a:defRPr>
                <a:solidFill>
                  <a:srgbClr val="888888"/>
                </a:solidFill>
              </a:defRPr>
            </a:lvl4pPr>
            <a:lvl5pPr lvl="4" indent="0" algn="r">
              <a:spcBef>
                <a:spcPts val="0"/>
              </a:spcBef>
              <a:buNone/>
              <a:defRPr>
                <a:solidFill>
                  <a:srgbClr val="888888"/>
                </a:solidFill>
              </a:defRPr>
            </a:lvl5pPr>
            <a:lvl6pPr lvl="5" indent="0" algn="r">
              <a:spcBef>
                <a:spcPts val="0"/>
              </a:spcBef>
              <a:buNone/>
              <a:defRPr>
                <a:solidFill>
                  <a:srgbClr val="888888"/>
                </a:solidFill>
              </a:defRPr>
            </a:lvl6pPr>
            <a:lvl7pPr lvl="6" indent="0" algn="r">
              <a:spcBef>
                <a:spcPts val="0"/>
              </a:spcBef>
              <a:buNone/>
              <a:defRPr>
                <a:solidFill>
                  <a:srgbClr val="888888"/>
                </a:solidFill>
              </a:defRPr>
            </a:lvl7pPr>
            <a:lvl8pPr lvl="7" indent="0" algn="r">
              <a:spcBef>
                <a:spcPts val="0"/>
              </a:spcBef>
              <a:buNone/>
              <a:defRPr>
                <a:solidFill>
                  <a:srgbClr val="888888"/>
                </a:solidFill>
              </a:defRPr>
            </a:lvl8pPr>
            <a:lvl9pPr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72"/>
        <p:cNvGrpSpPr/>
        <p:nvPr/>
      </p:nvGrpSpPr>
      <p:grpSpPr>
        <a:xfrm>
          <a:off x="0" y="0"/>
          <a:ext cx="0" cy="0"/>
          <a:chOff x="0" y="0"/>
          <a:chExt cx="0" cy="0"/>
        </a:xfrm>
      </p:grpSpPr>
      <p:sp>
        <p:nvSpPr>
          <p:cNvPr id="73" name="Google Shape;73;p8"/>
          <p:cNvSpPr txBox="1">
            <a:spLocks noGrp="1"/>
          </p:cNvSpPr>
          <p:nvPr>
            <p:ph type="ftr" idx="11"/>
          </p:nvPr>
        </p:nvSpPr>
        <p:spPr>
          <a:xfrm>
            <a:off x="2642616" y="9354312"/>
            <a:ext cx="2487168" cy="50292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8"/>
          <p:cNvSpPr txBox="1">
            <a:spLocks noGrp="1"/>
          </p:cNvSpPr>
          <p:nvPr>
            <p:ph type="dt" idx="10"/>
          </p:nvPr>
        </p:nvSpPr>
        <p:spPr>
          <a:xfrm>
            <a:off x="388620" y="9354312"/>
            <a:ext cx="1787652" cy="5029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8"/>
          <p:cNvSpPr txBox="1">
            <a:spLocks noGrp="1"/>
          </p:cNvSpPr>
          <p:nvPr>
            <p:ph type="sldNum" idx="12"/>
          </p:nvPr>
        </p:nvSpPr>
        <p:spPr>
          <a:xfrm>
            <a:off x="5596128" y="9354312"/>
            <a:ext cx="1787652" cy="502920"/>
          </a:xfrm>
          <a:prstGeom prst="rect">
            <a:avLst/>
          </a:prstGeom>
          <a:noFill/>
          <a:ln>
            <a:noFill/>
          </a:ln>
        </p:spPr>
        <p:txBody>
          <a:bodyPr spcFirstLastPara="1" wrap="square" lIns="0" tIns="0" rIns="0" bIns="0" anchor="t" anchorCtr="0">
            <a:spAutoFit/>
          </a:bodyPr>
          <a:lstStyle>
            <a:lvl1pPr lvl="0" indent="0" algn="r">
              <a:spcBef>
                <a:spcPts val="0"/>
              </a:spcBef>
              <a:buNone/>
              <a:defRPr>
                <a:solidFill>
                  <a:srgbClr val="888888"/>
                </a:solidFill>
              </a:defRPr>
            </a:lvl1pPr>
            <a:lvl2pPr lvl="1" indent="0" algn="r">
              <a:spcBef>
                <a:spcPts val="0"/>
              </a:spcBef>
              <a:buNone/>
              <a:defRPr>
                <a:solidFill>
                  <a:srgbClr val="888888"/>
                </a:solidFill>
              </a:defRPr>
            </a:lvl2pPr>
            <a:lvl3pPr lvl="2" indent="0" algn="r">
              <a:spcBef>
                <a:spcPts val="0"/>
              </a:spcBef>
              <a:buNone/>
              <a:defRPr>
                <a:solidFill>
                  <a:srgbClr val="888888"/>
                </a:solidFill>
              </a:defRPr>
            </a:lvl3pPr>
            <a:lvl4pPr lvl="3" indent="0" algn="r">
              <a:spcBef>
                <a:spcPts val="0"/>
              </a:spcBef>
              <a:buNone/>
              <a:defRPr>
                <a:solidFill>
                  <a:srgbClr val="888888"/>
                </a:solidFill>
              </a:defRPr>
            </a:lvl4pPr>
            <a:lvl5pPr lvl="4" indent="0" algn="r">
              <a:spcBef>
                <a:spcPts val="0"/>
              </a:spcBef>
              <a:buNone/>
              <a:defRPr>
                <a:solidFill>
                  <a:srgbClr val="888888"/>
                </a:solidFill>
              </a:defRPr>
            </a:lvl5pPr>
            <a:lvl6pPr lvl="5" indent="0" algn="r">
              <a:spcBef>
                <a:spcPts val="0"/>
              </a:spcBef>
              <a:buNone/>
              <a:defRPr>
                <a:solidFill>
                  <a:srgbClr val="888888"/>
                </a:solidFill>
              </a:defRPr>
            </a:lvl6pPr>
            <a:lvl7pPr lvl="6" indent="0" algn="r">
              <a:spcBef>
                <a:spcPts val="0"/>
              </a:spcBef>
              <a:buNone/>
              <a:defRPr>
                <a:solidFill>
                  <a:srgbClr val="888888"/>
                </a:solidFill>
              </a:defRPr>
            </a:lvl7pPr>
            <a:lvl8pPr lvl="7" indent="0" algn="r">
              <a:spcBef>
                <a:spcPts val="0"/>
              </a:spcBef>
              <a:buNone/>
              <a:defRPr>
                <a:solidFill>
                  <a:srgbClr val="888888"/>
                </a:solidFill>
              </a:defRPr>
            </a:lvl8pPr>
            <a:lvl9pPr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406288" y="1365058"/>
            <a:ext cx="5917565" cy="1336039"/>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4600" b="0" i="0" u="none" strike="noStrike" cap="none">
                <a:solidFill>
                  <a:srgbClr val="0F1F64"/>
                </a:solidFill>
                <a:latin typeface="Open Sans Light"/>
                <a:ea typeface="Open Sans Light"/>
                <a:cs typeface="Open Sans Light"/>
                <a:sym typeface="Open Sans Ligh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
          <p:cNvSpPr txBox="1">
            <a:spLocks noGrp="1"/>
          </p:cNvSpPr>
          <p:nvPr>
            <p:ph type="body" idx="1"/>
          </p:nvPr>
        </p:nvSpPr>
        <p:spPr>
          <a:xfrm>
            <a:off x="388620" y="2313432"/>
            <a:ext cx="6995160" cy="6638544"/>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8" name="Google Shape;8;p3"/>
          <p:cNvSpPr txBox="1">
            <a:spLocks noGrp="1"/>
          </p:cNvSpPr>
          <p:nvPr>
            <p:ph type="ftr" idx="11"/>
          </p:nvPr>
        </p:nvSpPr>
        <p:spPr>
          <a:xfrm>
            <a:off x="2642616" y="9354312"/>
            <a:ext cx="2487168" cy="50292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3"/>
          <p:cNvSpPr txBox="1">
            <a:spLocks noGrp="1"/>
          </p:cNvSpPr>
          <p:nvPr>
            <p:ph type="dt" idx="10"/>
          </p:nvPr>
        </p:nvSpPr>
        <p:spPr>
          <a:xfrm>
            <a:off x="388620" y="9354312"/>
            <a:ext cx="1787652" cy="5029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 name="Google Shape;10;p3"/>
          <p:cNvSpPr txBox="1">
            <a:spLocks noGrp="1"/>
          </p:cNvSpPr>
          <p:nvPr>
            <p:ph type="sldNum" idx="12"/>
          </p:nvPr>
        </p:nvSpPr>
        <p:spPr>
          <a:xfrm>
            <a:off x="5596128" y="9354312"/>
            <a:ext cx="1787652" cy="502920"/>
          </a:xfrm>
          <a:prstGeom prst="rect">
            <a:avLst/>
          </a:prstGeom>
          <a:noFill/>
          <a:ln>
            <a:noFill/>
          </a:ln>
        </p:spPr>
        <p:txBody>
          <a:bodyPr spcFirstLastPara="1" wrap="square" lIns="0" tIns="0" rIns="0" bIns="0" anchor="t" anchorCtr="0">
            <a:spAutoFit/>
          </a:bodyPr>
          <a:lstStyle>
            <a:lvl1pPr lvl="0" indent="0" algn="r">
              <a:spcBef>
                <a:spcPts val="0"/>
              </a:spcBef>
              <a:buNone/>
              <a:defRPr sz="1800">
                <a:solidFill>
                  <a:srgbClr val="888888"/>
                </a:solidFill>
              </a:defRPr>
            </a:lvl1pPr>
            <a:lvl2pPr lvl="1" indent="0" algn="r">
              <a:spcBef>
                <a:spcPts val="0"/>
              </a:spcBef>
              <a:buNone/>
              <a:defRPr sz="1800">
                <a:solidFill>
                  <a:srgbClr val="888888"/>
                </a:solidFill>
              </a:defRPr>
            </a:lvl2pPr>
            <a:lvl3pPr lvl="2" indent="0" algn="r">
              <a:spcBef>
                <a:spcPts val="0"/>
              </a:spcBef>
              <a:buNone/>
              <a:defRPr sz="1800">
                <a:solidFill>
                  <a:srgbClr val="888888"/>
                </a:solidFill>
              </a:defRPr>
            </a:lvl3pPr>
            <a:lvl4pPr lvl="3" indent="0" algn="r">
              <a:spcBef>
                <a:spcPts val="0"/>
              </a:spcBef>
              <a:buNone/>
              <a:defRPr sz="1800">
                <a:solidFill>
                  <a:srgbClr val="888888"/>
                </a:solidFill>
              </a:defRPr>
            </a:lvl4pPr>
            <a:lvl5pPr lvl="4" indent="0" algn="r">
              <a:spcBef>
                <a:spcPts val="0"/>
              </a:spcBef>
              <a:buNone/>
              <a:defRPr sz="1800">
                <a:solidFill>
                  <a:srgbClr val="888888"/>
                </a:solidFill>
              </a:defRPr>
            </a:lvl5pPr>
            <a:lvl6pPr lvl="5" indent="0" algn="r">
              <a:spcBef>
                <a:spcPts val="0"/>
              </a:spcBef>
              <a:buNone/>
              <a:defRPr sz="1800">
                <a:solidFill>
                  <a:srgbClr val="888888"/>
                </a:solidFill>
              </a:defRPr>
            </a:lvl6pPr>
            <a:lvl7pPr lvl="6" indent="0" algn="r">
              <a:spcBef>
                <a:spcPts val="0"/>
              </a:spcBef>
              <a:buNone/>
              <a:defRPr sz="1800">
                <a:solidFill>
                  <a:srgbClr val="888888"/>
                </a:solidFill>
              </a:defRPr>
            </a:lvl7pPr>
            <a:lvl8pPr lvl="7" indent="0" algn="r">
              <a:spcBef>
                <a:spcPts val="0"/>
              </a:spcBef>
              <a:buNone/>
              <a:defRPr sz="1800">
                <a:solidFill>
                  <a:srgbClr val="888888"/>
                </a:solidFill>
              </a:defRPr>
            </a:lvl8pPr>
            <a:lvl9pPr lvl="8" indent="0" algn="r">
              <a:spcBef>
                <a:spcPts val="0"/>
              </a:spcBef>
              <a:buNone/>
              <a:defRPr sz="1800">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utoagen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
          <p:cNvSpPr txBox="1"/>
          <p:nvPr/>
        </p:nvSpPr>
        <p:spPr>
          <a:xfrm>
            <a:off x="445625" y="7003425"/>
            <a:ext cx="3151200" cy="480600"/>
          </a:xfrm>
          <a:prstGeom prst="rect">
            <a:avLst/>
          </a:prstGeom>
          <a:noFill/>
          <a:ln>
            <a:noFill/>
          </a:ln>
        </p:spPr>
        <p:txBody>
          <a:bodyPr spcFirstLastPara="1" wrap="square" lIns="0" tIns="12700" rIns="0" bIns="0" anchor="t" anchorCtr="0">
            <a:spAutoFit/>
          </a:bodyPr>
          <a:lstStyle/>
          <a:p>
            <a:pPr marL="12700" lvl="0" indent="0" algn="l" rtl="0">
              <a:lnSpc>
                <a:spcPct val="117071"/>
              </a:lnSpc>
              <a:spcBef>
                <a:spcPts val="0"/>
              </a:spcBef>
              <a:spcAft>
                <a:spcPts val="0"/>
              </a:spcAft>
              <a:buNone/>
            </a:pPr>
            <a:r>
              <a:rPr lang="en-US" sz="1400">
                <a:solidFill>
                  <a:srgbClr val="1C4587"/>
                </a:solidFill>
                <a:latin typeface="Open Sans"/>
                <a:ea typeface="Open Sans"/>
                <a:cs typeface="Open Sans"/>
                <a:sym typeface="Open Sans"/>
              </a:rPr>
              <a:t>Learn more at </a:t>
            </a:r>
            <a:r>
              <a:rPr lang="en-US" b="1">
                <a:solidFill>
                  <a:srgbClr val="1C4587"/>
                </a:solidFill>
              </a:rPr>
              <a:t>payngosystems</a:t>
            </a:r>
            <a:r>
              <a:rPr lang="en-US" sz="1400" b="1" u="sng">
                <a:solidFill>
                  <a:srgbClr val="1C4587"/>
                </a:solidFill>
                <a:latin typeface="Arial"/>
                <a:ea typeface="Arial"/>
                <a:cs typeface="Arial"/>
                <a:sym typeface="Aria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.com</a:t>
            </a:r>
            <a:endParaRPr sz="1400">
              <a:solidFill>
                <a:srgbClr val="1C4587"/>
              </a:solidFill>
              <a:latin typeface="Arial"/>
              <a:ea typeface="Arial"/>
              <a:cs typeface="Arial"/>
              <a:sym typeface="Arial"/>
            </a:endParaRPr>
          </a:p>
          <a:p>
            <a:pPr marL="12700" lvl="0" indent="0" algn="l" rtl="0">
              <a:lnSpc>
                <a:spcPct val="117071"/>
              </a:lnSpc>
              <a:spcBef>
                <a:spcPts val="0"/>
              </a:spcBef>
              <a:spcAft>
                <a:spcPts val="0"/>
              </a:spcAft>
              <a:buNone/>
            </a:pPr>
            <a:r>
              <a:rPr lang="en-US" sz="1400">
                <a:solidFill>
                  <a:srgbClr val="1C4587"/>
                </a:solidFill>
                <a:latin typeface="Open Sans"/>
                <a:ea typeface="Open Sans"/>
                <a:cs typeface="Open Sans"/>
                <a:sym typeface="Open Sans"/>
              </a:rPr>
              <a:t>or call </a:t>
            </a:r>
            <a:r>
              <a:rPr lang="en-US" sz="1400" b="1">
                <a:solidFill>
                  <a:srgbClr val="1C4587"/>
                </a:solidFill>
                <a:latin typeface="Arial"/>
                <a:ea typeface="Arial"/>
                <a:cs typeface="Arial"/>
                <a:sym typeface="Arial"/>
              </a:rPr>
              <a:t>1-</a:t>
            </a:r>
            <a:r>
              <a:rPr lang="en-US" b="1">
                <a:solidFill>
                  <a:srgbClr val="1C4587"/>
                </a:solidFill>
              </a:rPr>
              <a:t>800-437-9396</a:t>
            </a:r>
            <a:endParaRPr sz="1400">
              <a:solidFill>
                <a:srgbClr val="1C4587"/>
              </a:solidFill>
              <a:latin typeface="Open Sans"/>
              <a:ea typeface="Open Sans"/>
              <a:cs typeface="Open Sans"/>
              <a:sym typeface="Open Sans"/>
            </a:endParaRPr>
          </a:p>
        </p:txBody>
      </p:sp>
      <p:sp>
        <p:nvSpPr>
          <p:cNvPr id="81" name="Google Shape;81;p1"/>
          <p:cNvSpPr txBox="1"/>
          <p:nvPr/>
        </p:nvSpPr>
        <p:spPr>
          <a:xfrm>
            <a:off x="2546450" y="461506"/>
            <a:ext cx="2498700" cy="479700"/>
          </a:xfrm>
          <a:prstGeom prst="rect">
            <a:avLst/>
          </a:prstGeom>
          <a:noFill/>
          <a:ln>
            <a:noFill/>
          </a:ln>
        </p:spPr>
        <p:txBody>
          <a:bodyPr spcFirstLastPara="1" wrap="square" lIns="0" tIns="109200" rIns="0" bIns="0" anchor="t" anchorCtr="0">
            <a:spAutoFit/>
          </a:bodyPr>
          <a:lstStyle/>
          <a:p>
            <a:pPr marL="12700" marR="17780" lvl="0" indent="0" algn="l" rtl="0">
              <a:lnSpc>
                <a:spcPct val="200000"/>
              </a:lnSpc>
              <a:spcBef>
                <a:spcPts val="0"/>
              </a:spcBef>
              <a:spcAft>
                <a:spcPts val="0"/>
              </a:spcAft>
              <a:buNone/>
            </a:pPr>
            <a:r>
              <a:rPr lang="en-US" sz="2400" b="1" dirty="0" err="1">
                <a:solidFill>
                  <a:srgbClr val="1C4587"/>
                </a:solidFill>
                <a:latin typeface="Open Sans Light"/>
                <a:ea typeface="Open Sans Light"/>
                <a:cs typeface="Open Sans Light"/>
                <a:sym typeface="Open Sans Light"/>
              </a:rPr>
              <a:t>Payn</a:t>
            </a:r>
            <a:r>
              <a:rPr lang="en-US" sz="2400" b="1" i="1" dirty="0" err="1">
                <a:solidFill>
                  <a:srgbClr val="1C4587"/>
                </a:solidFill>
                <a:latin typeface="Open Sans Light"/>
                <a:ea typeface="Open Sans Light"/>
                <a:cs typeface="Open Sans Light"/>
                <a:sym typeface="Open Sans Light"/>
              </a:rPr>
              <a:t>Go</a:t>
            </a:r>
            <a:r>
              <a:rPr lang="en-US" sz="2400" b="1" dirty="0" err="1">
                <a:solidFill>
                  <a:srgbClr val="1C4587"/>
                </a:solidFill>
                <a:latin typeface="Open Sans Light"/>
                <a:ea typeface="Open Sans Light"/>
                <a:cs typeface="Open Sans Light"/>
                <a:sym typeface="Open Sans Light"/>
              </a:rPr>
              <a:t>Systems</a:t>
            </a:r>
            <a:r>
              <a:rPr lang="en-US" sz="2400" b="1" i="0" dirty="0">
                <a:solidFill>
                  <a:srgbClr val="1C4587"/>
                </a:solidFill>
                <a:latin typeface="Open Sans Light"/>
                <a:ea typeface="Open Sans Light"/>
                <a:cs typeface="Open Sans Light"/>
                <a:sym typeface="Open Sans Light"/>
              </a:rPr>
              <a:t> </a:t>
            </a:r>
            <a:endParaRPr sz="2400" b="1" i="0" dirty="0">
              <a:solidFill>
                <a:srgbClr val="1C4587"/>
              </a:solidFill>
              <a:latin typeface="Open Sans Light"/>
              <a:ea typeface="Open Sans Light"/>
              <a:cs typeface="Open Sans Light"/>
              <a:sym typeface="Open Sans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2"/>
          <p:cNvSpPr txBox="1"/>
          <p:nvPr/>
        </p:nvSpPr>
        <p:spPr>
          <a:xfrm>
            <a:off x="459143" y="7186750"/>
            <a:ext cx="6854100" cy="2794800"/>
          </a:xfrm>
          <a:prstGeom prst="rect">
            <a:avLst/>
          </a:prstGeom>
          <a:noFill/>
          <a:ln>
            <a:noFill/>
          </a:ln>
        </p:spPr>
        <p:txBody>
          <a:bodyPr spcFirstLastPara="1" wrap="square" lIns="91425" tIns="45700" rIns="91425" bIns="45700" anchor="t" anchorCtr="0">
            <a:spAutoFit/>
          </a:bodyPr>
          <a:lstStyle/>
          <a:p>
            <a:pPr marL="12700" lvl="0" indent="0" algn="l" rtl="0">
              <a:lnSpc>
                <a:spcPct val="100000"/>
              </a:lnSpc>
              <a:spcBef>
                <a:spcPts val="0"/>
              </a:spcBef>
              <a:spcAft>
                <a:spcPts val="0"/>
              </a:spcAft>
              <a:buNone/>
            </a:pPr>
            <a:r>
              <a:rPr lang="en-US" sz="1100" b="1" dirty="0">
                <a:solidFill>
                  <a:schemeClr val="bg1"/>
                </a:solidFill>
                <a:latin typeface="Open Sans"/>
                <a:ea typeface="Open Sans"/>
                <a:cs typeface="Open Sans"/>
                <a:sym typeface="Open Sans"/>
              </a:rPr>
              <a:t>About Partner </a:t>
            </a:r>
            <a:endParaRPr dirty="0">
              <a:solidFill>
                <a:schemeClr val="bg1"/>
              </a:solidFill>
            </a:endParaRPr>
          </a:p>
          <a:p>
            <a:pPr marL="12700" lvl="0" indent="0" algn="l" rtl="0">
              <a:lnSpc>
                <a:spcPct val="65454"/>
              </a:lnSpc>
              <a:spcBef>
                <a:spcPts val="100"/>
              </a:spcBef>
              <a:spcAft>
                <a:spcPts val="0"/>
              </a:spcAft>
              <a:buNone/>
            </a:pPr>
            <a:endParaRPr sz="1100" b="0" dirty="0">
              <a:solidFill>
                <a:srgbClr val="FF0000"/>
              </a:solidFill>
              <a:latin typeface="Open Sans"/>
              <a:ea typeface="Open Sans"/>
              <a:cs typeface="Open Sans"/>
              <a:sym typeface="Open Sans"/>
            </a:endParaRPr>
          </a:p>
          <a:p>
            <a:pPr marL="0" lvl="0" indent="0" algn="l" rtl="0">
              <a:lnSpc>
                <a:spcPct val="140000"/>
              </a:lnSpc>
              <a:spcBef>
                <a:spcPts val="0"/>
              </a:spcBef>
              <a:spcAft>
                <a:spcPts val="0"/>
              </a:spcAft>
              <a:buClr>
                <a:schemeClr val="dk1"/>
              </a:buClr>
              <a:buSzPts val="1100"/>
              <a:buFont typeface="Arial"/>
              <a:buNone/>
            </a:pPr>
            <a:r>
              <a:rPr lang="en-US" sz="1200" dirty="0">
                <a:solidFill>
                  <a:srgbClr val="EBEBEB"/>
                </a:solidFill>
                <a:highlight>
                  <a:srgbClr val="0B314D"/>
                </a:highlight>
              </a:rPr>
              <a:t>Pay N Go Systems is a leading provider of integrated payment systems, dedicated to simplifying the way you handle transactions.</a:t>
            </a:r>
            <a:endParaRPr sz="1200" dirty="0">
              <a:solidFill>
                <a:srgbClr val="EBEBEB"/>
              </a:solidFill>
              <a:highlight>
                <a:srgbClr val="0B314D"/>
              </a:highlight>
            </a:endParaRPr>
          </a:p>
          <a:p>
            <a:pPr marL="0" lvl="0" indent="0" algn="l" rtl="0">
              <a:lnSpc>
                <a:spcPct val="140000"/>
              </a:lnSpc>
              <a:spcBef>
                <a:spcPts val="0"/>
              </a:spcBef>
              <a:spcAft>
                <a:spcPts val="0"/>
              </a:spcAft>
              <a:buSzPts val="1100"/>
              <a:buNone/>
            </a:pPr>
            <a:r>
              <a:rPr lang="en-US" sz="1350" dirty="0">
                <a:solidFill>
                  <a:srgbClr val="EBEBEB"/>
                </a:solidFill>
                <a:highlight>
                  <a:srgbClr val="0B314D"/>
                </a:highlight>
              </a:rPr>
              <a:t>Based in Orange County California, our mission is to empower businesses with cutting-edge technology, ensuring secure and hassle-free payment experiences.</a:t>
            </a:r>
            <a:endParaRPr sz="1350" dirty="0">
              <a:solidFill>
                <a:srgbClr val="EBEBEB"/>
              </a:solidFill>
              <a:highlight>
                <a:srgbClr val="0B314D"/>
              </a:highlight>
            </a:endParaRPr>
          </a:p>
          <a:p>
            <a:pPr marL="12700" lvl="0" indent="0" algn="l" rtl="0">
              <a:spcBef>
                <a:spcPts val="100"/>
              </a:spcBef>
              <a:spcAft>
                <a:spcPts val="0"/>
              </a:spcAft>
              <a:buClr>
                <a:schemeClr val="dk1"/>
              </a:buClr>
              <a:buFont typeface="Arial"/>
              <a:buNone/>
            </a:pPr>
            <a:r>
              <a:rPr lang="en-US" sz="1100" b="1" u="sng" dirty="0">
                <a:solidFill>
                  <a:schemeClr val="bg1"/>
                </a:solidFill>
                <a:latin typeface="Open Sans"/>
                <a:ea typeface="Open Sans"/>
                <a:cs typeface="Open Sans"/>
                <a:sym typeface="Open Sans"/>
              </a:rPr>
              <a:t>  Learn more www.payngosystems.com</a:t>
            </a:r>
            <a:endParaRPr sz="1350" dirty="0">
              <a:solidFill>
                <a:schemeClr val="bg1"/>
              </a:solidFill>
              <a:highlight>
                <a:srgbClr val="0B314D"/>
              </a:highlight>
            </a:endParaRPr>
          </a:p>
          <a:p>
            <a:pPr marL="0" lvl="0" indent="0" algn="l" rtl="0">
              <a:lnSpc>
                <a:spcPct val="140000"/>
              </a:lnSpc>
              <a:spcBef>
                <a:spcPts val="0"/>
              </a:spcBef>
              <a:spcAft>
                <a:spcPts val="0"/>
              </a:spcAft>
              <a:buClr>
                <a:schemeClr val="dk1"/>
              </a:buClr>
              <a:buSzPts val="1100"/>
              <a:buFont typeface="Arial"/>
              <a:buNone/>
            </a:pPr>
            <a:endParaRPr sz="1350" dirty="0">
              <a:solidFill>
                <a:srgbClr val="EBEBEB"/>
              </a:solidFill>
              <a:highlight>
                <a:srgbClr val="0B314D"/>
              </a:highlight>
            </a:endParaRPr>
          </a:p>
          <a:p>
            <a:pPr marL="0" lvl="0" indent="0" algn="l" rtl="0">
              <a:lnSpc>
                <a:spcPct val="140000"/>
              </a:lnSpc>
              <a:spcBef>
                <a:spcPts val="0"/>
              </a:spcBef>
              <a:spcAft>
                <a:spcPts val="0"/>
              </a:spcAft>
              <a:buClr>
                <a:schemeClr val="dk1"/>
              </a:buClr>
              <a:buSzPts val="1100"/>
              <a:buFont typeface="Arial"/>
              <a:buNone/>
            </a:pPr>
            <a:r>
              <a:rPr lang="en-US" sz="1350" dirty="0">
                <a:solidFill>
                  <a:srgbClr val="EBEBEB"/>
                </a:solidFill>
                <a:highlight>
                  <a:srgbClr val="0B314D"/>
                </a:highlight>
              </a:rPr>
              <a:t>.</a:t>
            </a:r>
            <a:endParaRPr sz="1350" dirty="0">
              <a:solidFill>
                <a:srgbClr val="EBEBEB"/>
              </a:solidFill>
              <a:highlight>
                <a:srgbClr val="0B314D"/>
              </a:highlight>
            </a:endParaRPr>
          </a:p>
          <a:p>
            <a:pPr marL="12700" lvl="0" indent="0" algn="l" rtl="0">
              <a:lnSpc>
                <a:spcPct val="100000"/>
              </a:lnSpc>
              <a:spcBef>
                <a:spcPts val="100"/>
              </a:spcBef>
              <a:spcAft>
                <a:spcPts val="0"/>
              </a:spcAft>
              <a:buNone/>
            </a:pPr>
            <a:endParaRPr sz="1100" dirty="0">
              <a:solidFill>
                <a:srgbClr val="FF0000"/>
              </a:solidFill>
              <a:latin typeface="Open Sans"/>
              <a:ea typeface="Open Sans"/>
              <a:cs typeface="Open Sans"/>
              <a:sym typeface="Open Sans"/>
            </a:endParaRPr>
          </a:p>
          <a:p>
            <a:pPr marL="0" lvl="0" indent="0" algn="l" rtl="0">
              <a:lnSpc>
                <a:spcPct val="100000"/>
              </a:lnSpc>
              <a:spcBef>
                <a:spcPts val="100"/>
              </a:spcBef>
              <a:spcAft>
                <a:spcPts val="0"/>
              </a:spcAft>
              <a:buNone/>
            </a:pPr>
            <a:endParaRPr sz="1100" dirty="0">
              <a:solidFill>
                <a:schemeClr val="lt1"/>
              </a:solidFill>
              <a:latin typeface="Open Sans"/>
              <a:ea typeface="Open Sans"/>
              <a:cs typeface="Open Sans"/>
              <a:sym typeface="Open Sans"/>
            </a:endParaRPr>
          </a:p>
          <a:p>
            <a:pPr marL="0" lvl="0" indent="0" algn="l" rtl="0">
              <a:lnSpc>
                <a:spcPct val="100000"/>
              </a:lnSpc>
              <a:spcBef>
                <a:spcPts val="100"/>
              </a:spcBef>
              <a:spcAft>
                <a:spcPts val="0"/>
              </a:spcAft>
              <a:buNone/>
            </a:pPr>
            <a:endParaRPr sz="1100" dirty="0">
              <a:solidFill>
                <a:schemeClr val="lt1"/>
              </a:solidFill>
              <a:latin typeface="Open Sans"/>
              <a:ea typeface="Open Sans"/>
              <a:cs typeface="Open Sans"/>
              <a:sym typeface="Open Sans"/>
            </a:endParaRPr>
          </a:p>
        </p:txBody>
      </p:sp>
      <p:sp>
        <p:nvSpPr>
          <p:cNvPr id="87" name="Google Shape;87;p2"/>
          <p:cNvSpPr txBox="1"/>
          <p:nvPr/>
        </p:nvSpPr>
        <p:spPr>
          <a:xfrm>
            <a:off x="2346575" y="8987925"/>
            <a:ext cx="3685200" cy="387300"/>
          </a:xfrm>
          <a:prstGeom prst="rect">
            <a:avLst/>
          </a:prstGeom>
          <a:noFill/>
          <a:ln>
            <a:noFill/>
          </a:ln>
        </p:spPr>
        <p:txBody>
          <a:bodyPr spcFirstLastPara="1" wrap="square" lIns="0" tIns="109200" rIns="0" bIns="0" anchor="t" anchorCtr="0">
            <a:spAutoFit/>
          </a:bodyPr>
          <a:lstStyle/>
          <a:p>
            <a:pPr marL="12700" marR="17780" lvl="0" indent="0" algn="l" rtl="0">
              <a:lnSpc>
                <a:spcPct val="266666"/>
              </a:lnSpc>
              <a:spcBef>
                <a:spcPts val="0"/>
              </a:spcBef>
              <a:spcAft>
                <a:spcPts val="0"/>
              </a:spcAft>
              <a:buNone/>
            </a:pPr>
            <a:r>
              <a:rPr lang="en-US" sz="1800" b="1">
                <a:solidFill>
                  <a:schemeClr val="lt1"/>
                </a:solidFill>
                <a:latin typeface="Open Sans Light"/>
                <a:ea typeface="Open Sans Light"/>
                <a:cs typeface="Open Sans Light"/>
                <a:sym typeface="Open Sans Light"/>
              </a:rPr>
              <a:t>PaynGoSystems 1-800-437-9396</a:t>
            </a:r>
            <a:endParaRPr sz="1800" b="1">
              <a:solidFill>
                <a:schemeClr val="lt1"/>
              </a:solidFill>
              <a:latin typeface="Open Sans Light"/>
              <a:ea typeface="Open Sans Light"/>
              <a:cs typeface="Open Sans Light"/>
              <a:sym typeface="Open Sans Light"/>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26F21"/>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Words>
  <Application>Microsoft Office PowerPoint</Application>
  <PresentationFormat>Custom</PresentationFormat>
  <Paragraphs>12</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Open Sans</vt:lpstr>
      <vt:lpstr>Calibri</vt:lpstr>
      <vt:lpstr>Open Sans Light</vt:lpstr>
      <vt:lpstr>Open Sans SemiBold</vt:lpstr>
      <vt:lpstr>Arial</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Winslow</dc:creator>
  <cp:lastModifiedBy>Winslow</cp:lastModifiedBy>
  <cp:revision>1</cp:revision>
  <dcterms:created xsi:type="dcterms:W3CDTF">2024-12-16T21:26:35Z</dcterms:created>
  <dcterms:modified xsi:type="dcterms:W3CDTF">2025-01-22T22:44:44Z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2024-12-11T00:00:00Z</vt:filetime>
  </property>
  <property fmtid="{D5CDD505-2E9C-101B-9397-08002B2CF9AE}" pid="3" name="Creator">
    <vt:lpwstr>Adobe Illustrator 29.1 (Macintosh)</vt:lpwstr>
  </property>
  <property fmtid="{D5CDD505-2E9C-101B-9397-08002B2CF9AE}" pid="4" name="LastSaved">
    <vt:filetime>2024-12-16T00:00:00Z</vt:filetime>
  </property>
  <property fmtid="{D5CDD505-2E9C-101B-9397-08002B2CF9AE}" pid="5" name="Producer">
    <vt:lpwstr>Adobe PDF library 17.00</vt:lpwstr>
  </property>
</Properties>
</file>