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 id="270" r:id="rId16"/>
    <p:sldId id="271" r:id="rId17"/>
    <p:sldId id="272" r:id="rId18"/>
    <p:sldId id="280" r:id="rId19"/>
    <p:sldId id="276" r:id="rId20"/>
    <p:sldId id="279" r:id="rId21"/>
    <p:sldId id="273" r:id="rId22"/>
    <p:sldId id="277" r:id="rId23"/>
    <p:sldId id="278" r:id="rId24"/>
    <p:sldId id="274" r:id="rId25"/>
    <p:sldId id="275" r:id="rId26"/>
  </p:sldIdLst>
  <p:sldSz cx="9144000" cy="6858000" type="screen4x3"/>
  <p:notesSz cx="6858000" cy="9144000"/>
  <p:embeddedFontLst>
    <p:embeddedFont>
      <p:font typeface="Cambria" panose="02040503050406030204" pitchFamily="18"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Garamond" panose="02020404030301010803" pitchFamily="18" charset="0"/>
      <p:regular r:id="rId36"/>
      <p:bold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woSRI/+vu/G2L/h9r8W/Q2TDo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0D5BBE-D4E8-4B37-A4BC-D39295A763B7}">
  <a:tblStyle styleId="{910D5BBE-D4E8-4B37-A4BC-D39295A763B7}"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74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52683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5306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8065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9455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978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18376159e6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18376159e6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318376159e6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113844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18376159e6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18376159e6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Once search committee gets to interviewing that is where confidentiality expectations are set in.  </a:t>
            </a:r>
            <a:endParaRPr/>
          </a:p>
          <a:p>
            <a:pPr marL="0" lvl="0" indent="0" algn="l" rtl="0">
              <a:spcBef>
                <a:spcPts val="0"/>
              </a:spcBef>
              <a:spcAft>
                <a:spcPts val="0"/>
              </a:spcAft>
              <a:buNone/>
            </a:pPr>
            <a:r>
              <a:rPr lang="en-US"/>
              <a:t>We will tell you where we are in the interview process but not who.</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about mutual discernment, and sometimes priests discern they want to stay where they are at.  If that confidentiality is breached it causes immense harm not just to that clergy person, but to their congregation.  </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where I say, we are not trying to be obtuse or nontransparent, this is an expectation of clergy who apply.  </a:t>
            </a:r>
            <a:endParaRPr/>
          </a:p>
        </p:txBody>
      </p:sp>
      <p:sp>
        <p:nvSpPr>
          <p:cNvPr id="166" name="Google Shape;166;g318376159e6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428578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18376159e6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18376159e6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318376159e6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574214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724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18376159e6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18376159e6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318376159e6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2373098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18376159e6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18376159e6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318376159e6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1530206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18376159e6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18376159e6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Once search committee gets to interviewing that is where confidentiality expectations are set in.  </a:t>
            </a:r>
            <a:endParaRPr/>
          </a:p>
          <a:p>
            <a:pPr marL="0" lvl="0" indent="0" algn="l" rtl="0">
              <a:spcBef>
                <a:spcPts val="0"/>
              </a:spcBef>
              <a:spcAft>
                <a:spcPts val="0"/>
              </a:spcAft>
              <a:buNone/>
            </a:pPr>
            <a:r>
              <a:rPr lang="en-US"/>
              <a:t>We will tell you where we are in the interview process but not who.</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about mutual discernment, and sometimes priests discern they want to stay where they are at.  If that confidentiality is breached it causes immense harm not just to that clergy person, but to their congregation.  </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where I say, we are not trying to be obtuse or nontransparent, this is an expectation of clergy who apply.  </a:t>
            </a:r>
            <a:endParaRPr/>
          </a:p>
        </p:txBody>
      </p:sp>
      <p:sp>
        <p:nvSpPr>
          <p:cNvPr id="166" name="Google Shape;166;g318376159e6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90210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2351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18376159e6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18376159e6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Once search committee gets to interviewing that is where confidentiality expectations are set in.  </a:t>
            </a:r>
            <a:endParaRPr/>
          </a:p>
          <a:p>
            <a:pPr marL="0" lvl="0" indent="0" algn="l" rtl="0">
              <a:spcBef>
                <a:spcPts val="0"/>
              </a:spcBef>
              <a:spcAft>
                <a:spcPts val="0"/>
              </a:spcAft>
              <a:buNone/>
            </a:pPr>
            <a:r>
              <a:rPr lang="en-US"/>
              <a:t>We will tell you where we are in the interview process but not who.</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about mutual discernment, and sometimes priests discern they want to stay where they are at.  If that confidentiality is breached it causes immense harm not just to that clergy person, but to their congregation.  </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where I say, we are not trying to be obtuse or nontransparent, this is an expectation of clergy who apply.  </a:t>
            </a:r>
            <a:endParaRPr/>
          </a:p>
        </p:txBody>
      </p:sp>
      <p:sp>
        <p:nvSpPr>
          <p:cNvPr id="166" name="Google Shape;166;g318376159e6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3817760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8526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0644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732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393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623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Setting Intention – Chronos and Cairos</a:t>
            </a:r>
            <a:endParaRPr/>
          </a:p>
        </p:txBody>
      </p:sp>
      <p:sp>
        <p:nvSpPr>
          <p:cNvPr id="101" name="Google Shape;10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94383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562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2390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9746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941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70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293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3"/>
          <p:cNvSpPr txBox="1">
            <a:spLocks noGrp="1"/>
          </p:cNvSpPr>
          <p:nvPr>
            <p:ph type="ctrTitle"/>
          </p:nvPr>
        </p:nvSpPr>
        <p:spPr>
          <a:xfrm>
            <a:off x="685800" y="1905000"/>
            <a:ext cx="7543800" cy="25939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3"/>
          <p:cNvSpPr txBox="1">
            <a:spLocks noGrp="1"/>
          </p:cNvSpPr>
          <p:nvPr>
            <p:ph type="subTitle" idx="1"/>
          </p:nvPr>
        </p:nvSpPr>
        <p:spPr>
          <a:xfrm>
            <a:off x="685800" y="4572000"/>
            <a:ext cx="6461760" cy="106680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sz="2000">
                <a:solidFill>
                  <a:srgbClr val="888888"/>
                </a:solidFill>
              </a:defRPr>
            </a:lvl1pPr>
            <a:lvl2pPr lvl="1" algn="ctr">
              <a:spcBef>
                <a:spcPts val="4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80"/>
              </a:spcBef>
              <a:spcAft>
                <a:spcPts val="0"/>
              </a:spcAft>
              <a:buSzPts val="1400"/>
              <a:buNone/>
              <a:defRPr>
                <a:solidFill>
                  <a:srgbClr val="888888"/>
                </a:solidFill>
              </a:defRPr>
            </a:lvl6pPr>
            <a:lvl7pPr lvl="6" algn="ctr">
              <a:spcBef>
                <a:spcPts val="280"/>
              </a:spcBef>
              <a:spcAft>
                <a:spcPts val="0"/>
              </a:spcAft>
              <a:buSzPts val="1400"/>
              <a:buNone/>
              <a:defRPr>
                <a:solidFill>
                  <a:srgbClr val="888888"/>
                </a:solidFill>
              </a:defRPr>
            </a:lvl7pPr>
            <a:lvl8pPr lvl="7" algn="ctr">
              <a:spcBef>
                <a:spcPts val="280"/>
              </a:spcBef>
              <a:spcAft>
                <a:spcPts val="0"/>
              </a:spcAft>
              <a:buSzPts val="1400"/>
              <a:buNone/>
              <a:defRPr>
                <a:solidFill>
                  <a:srgbClr val="888888"/>
                </a:solidFill>
              </a:defRPr>
            </a:lvl8pPr>
            <a:lvl9pPr lvl="8" algn="ctr">
              <a:spcBef>
                <a:spcPts val="280"/>
              </a:spcBef>
              <a:spcAft>
                <a:spcPts val="0"/>
              </a:spcAft>
              <a:buSzPts val="1400"/>
              <a:buNone/>
              <a:defRPr>
                <a:solidFill>
                  <a:srgbClr val="888888"/>
                </a:solidFill>
              </a:defRPr>
            </a:lvl9pPr>
          </a:lstStyle>
          <a:p>
            <a:endParaRPr/>
          </a:p>
        </p:txBody>
      </p:sp>
      <p:sp>
        <p:nvSpPr>
          <p:cNvPr id="20" name="Google Shape;20;p23"/>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3"/>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3"/>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1866900" y="190500"/>
            <a:ext cx="4800600" cy="7620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7" name="Google Shape;77;p32"/>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rot="5400000">
            <a:off x="4579938" y="2324101"/>
            <a:ext cx="5851525" cy="1752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33"/>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3"/>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3"/>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6" name="Google Shape;26;p24"/>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4"/>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4"/>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25"/>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457200" y="1535113"/>
            <a:ext cx="3657600"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1">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36" name="Google Shape;36;p26"/>
          <p:cNvSpPr txBox="1">
            <a:spLocks noGrp="1"/>
          </p:cNvSpPr>
          <p:nvPr>
            <p:ph type="body" idx="2"/>
          </p:nvPr>
        </p:nvSpPr>
        <p:spPr>
          <a:xfrm>
            <a:off x="457200" y="2174875"/>
            <a:ext cx="3657600"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37" name="Google Shape;37;p26"/>
          <p:cNvSpPr txBox="1">
            <a:spLocks noGrp="1"/>
          </p:cNvSpPr>
          <p:nvPr>
            <p:ph type="body" idx="3"/>
          </p:nvPr>
        </p:nvSpPr>
        <p:spPr>
          <a:xfrm>
            <a:off x="4419600" y="1535113"/>
            <a:ext cx="3657600"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1">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38" name="Google Shape;38;p26"/>
          <p:cNvSpPr txBox="1">
            <a:spLocks noGrp="1"/>
          </p:cNvSpPr>
          <p:nvPr>
            <p:ph type="body" idx="4"/>
          </p:nvPr>
        </p:nvSpPr>
        <p:spPr>
          <a:xfrm>
            <a:off x="4419600" y="2174875"/>
            <a:ext cx="3657600"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39" name="Google Shape;39;p26"/>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6"/>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7"/>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7"/>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7"/>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722313" y="5486400"/>
            <a:ext cx="7659687" cy="1168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3600"/>
              <a:buFont typeface="Cambria"/>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8"/>
          <p:cNvSpPr txBox="1">
            <a:spLocks noGrp="1"/>
          </p:cNvSpPr>
          <p:nvPr>
            <p:ph type="body" idx="1"/>
          </p:nvPr>
        </p:nvSpPr>
        <p:spPr>
          <a:xfrm>
            <a:off x="722313" y="3852863"/>
            <a:ext cx="6135687" cy="1633538"/>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2000"/>
              <a:buNone/>
              <a:defRPr sz="2000">
                <a:solidFill>
                  <a:srgbClr val="888888"/>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50" name="Google Shape;50;p28"/>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body" idx="1"/>
          </p:nvPr>
        </p:nvSpPr>
        <p:spPr>
          <a:xfrm>
            <a:off x="457200" y="1536192"/>
            <a:ext cx="3657600" cy="459028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6" name="Google Shape;56;p29"/>
          <p:cNvSpPr txBox="1">
            <a:spLocks noGrp="1"/>
          </p:cNvSpPr>
          <p:nvPr>
            <p:ph type="body" idx="2"/>
          </p:nvPr>
        </p:nvSpPr>
        <p:spPr>
          <a:xfrm>
            <a:off x="4419600" y="1536192"/>
            <a:ext cx="3657600" cy="459028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7" name="Google Shape;57;p29"/>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9"/>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04801" y="5495544"/>
            <a:ext cx="7772400" cy="59436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2"/>
              </a:buClr>
              <a:buSzPts val="2200"/>
              <a:buFont typeface="Cambri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04799" y="6096000"/>
            <a:ext cx="7772401" cy="609600"/>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600"/>
              <a:buNone/>
              <a:defRPr sz="16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3" name="Google Shape;63;p30"/>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0"/>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6" name="Google Shape;66;p30"/>
          <p:cNvSpPr txBox="1">
            <a:spLocks noGrp="1"/>
          </p:cNvSpPr>
          <p:nvPr>
            <p:ph type="body" idx="2"/>
          </p:nvPr>
        </p:nvSpPr>
        <p:spPr>
          <a:xfrm>
            <a:off x="304800" y="381000"/>
            <a:ext cx="7772400" cy="494284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1"/>
          <p:cNvSpPr txBox="1">
            <a:spLocks noGrp="1"/>
          </p:cNvSpPr>
          <p:nvPr>
            <p:ph type="title"/>
          </p:nvPr>
        </p:nvSpPr>
        <p:spPr>
          <a:xfrm>
            <a:off x="301752" y="5495278"/>
            <a:ext cx="7772400" cy="59462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2"/>
              </a:buClr>
              <a:buSzPts val="2200"/>
              <a:buFont typeface="Cambria"/>
              <a:buNone/>
              <a:defRPr sz="22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1"/>
          <p:cNvSpPr>
            <a:spLocks noGrp="1"/>
          </p:cNvSpPr>
          <p:nvPr>
            <p:ph type="pic" idx="2"/>
          </p:nvPr>
        </p:nvSpPr>
        <p:spPr>
          <a:xfrm>
            <a:off x="0" y="0"/>
            <a:ext cx="8458200" cy="5486400"/>
          </a:xfrm>
          <a:prstGeom prst="rect">
            <a:avLst/>
          </a:prstGeom>
          <a:noFill/>
          <a:ln>
            <a:noFill/>
          </a:ln>
        </p:spPr>
      </p:sp>
      <p:sp>
        <p:nvSpPr>
          <p:cNvPr id="70" name="Google Shape;70;p31"/>
          <p:cNvSpPr txBox="1">
            <a:spLocks noGrp="1"/>
          </p:cNvSpPr>
          <p:nvPr>
            <p:ph type="body" idx="1"/>
          </p:nvPr>
        </p:nvSpPr>
        <p:spPr>
          <a:xfrm>
            <a:off x="301752" y="6096000"/>
            <a:ext cx="7772400" cy="612648"/>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600"/>
              <a:buNone/>
              <a:defRPr sz="16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1" name="Google Shape;71;p31"/>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3" name="Google Shape;73;p31"/>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rm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22"/>
          <p:cNvSpPr/>
          <p:nvPr/>
        </p:nvSpPr>
        <p:spPr>
          <a:xfrm>
            <a:off x="8458200" y="0"/>
            <a:ext cx="6858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2"/>
          <p:cNvSpPr/>
          <p:nvPr/>
        </p:nvSpPr>
        <p:spPr>
          <a:xfrm>
            <a:off x="8458200" y="5486400"/>
            <a:ext cx="6858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2"/>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5" name="Google Shape;15;p22"/>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2"/>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685800" y="1905000"/>
            <a:ext cx="7543800" cy="259397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6600"/>
              <a:buFont typeface="Cambria"/>
              <a:buNone/>
            </a:pPr>
            <a:r>
              <a:rPr lang="en-US"/>
              <a:t>Getting Started</a:t>
            </a:r>
            <a:endParaRPr/>
          </a:p>
        </p:txBody>
      </p:sp>
      <p:sp>
        <p:nvSpPr>
          <p:cNvPr id="91" name="Google Shape;91;p1"/>
          <p:cNvSpPr txBox="1">
            <a:spLocks noGrp="1"/>
          </p:cNvSpPr>
          <p:nvPr>
            <p:ph type="subTitle" idx="1"/>
          </p:nvPr>
        </p:nvSpPr>
        <p:spPr>
          <a:xfrm>
            <a:off x="685800" y="4572000"/>
            <a:ext cx="6461760" cy="106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00"/>
              <a:buNone/>
            </a:pPr>
            <a:r>
              <a:rPr lang="en-US"/>
              <a:t>Episcopal Diocese of Michigan – Transition Process</a:t>
            </a:r>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3571" y="903158"/>
            <a:ext cx="5506218" cy="18576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ctrTitle"/>
          </p:nvPr>
        </p:nvSpPr>
        <p:spPr>
          <a:xfrm>
            <a:off x="685800" y="1905000"/>
            <a:ext cx="7543800" cy="259397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6600"/>
              <a:buFont typeface="Cambria"/>
              <a:buNone/>
            </a:pPr>
            <a:r>
              <a:rPr lang="en-US"/>
              <a:t>The Big Picture</a:t>
            </a:r>
            <a:endParaRPr/>
          </a:p>
        </p:txBody>
      </p:sp>
      <p:sp>
        <p:nvSpPr>
          <p:cNvPr id="156" name="Google Shape;156;p10"/>
          <p:cNvSpPr txBox="1">
            <a:spLocks noGrp="1"/>
          </p:cNvSpPr>
          <p:nvPr>
            <p:ph type="subTitle" idx="1"/>
          </p:nvPr>
        </p:nvSpPr>
        <p:spPr>
          <a:xfrm>
            <a:off x="685800" y="4572000"/>
            <a:ext cx="6461760" cy="106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00"/>
              <a:buNone/>
            </a:pPr>
            <a:r>
              <a:rPr lang="en-US"/>
              <a:t>Transition and Search Process</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p:nvPr/>
        </p:nvSpPr>
        <p:spPr>
          <a:xfrm>
            <a:off x="2401888" y="1288634"/>
            <a:ext cx="184731" cy="67710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600"/>
              <a:buFont typeface="Calibri"/>
              <a:buNone/>
            </a:pPr>
            <a:endParaRPr sz="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Garamond"/>
              <a:buNone/>
            </a:pPr>
            <a:r>
              <a:rPr lang="en-US" sz="1400" b="0" i="0" u="none" strike="noStrike" cap="none">
                <a:solidFill>
                  <a:schemeClr val="dk1"/>
                </a:solidFill>
                <a:latin typeface="Garamond"/>
                <a:ea typeface="Garamond"/>
                <a:cs typeface="Garamond"/>
                <a:sym typeface="Garamond"/>
              </a:rPr>
              <a:t/>
            </a:r>
            <a:br>
              <a:rPr lang="en-US" sz="1400" b="0" i="0" u="none" strike="noStrike" cap="none">
                <a:solidFill>
                  <a:schemeClr val="dk1"/>
                </a:solidFill>
                <a:latin typeface="Garamond"/>
                <a:ea typeface="Garamond"/>
                <a:cs typeface="Garamond"/>
                <a:sym typeface="Garamond"/>
              </a:rPr>
            </a:br>
            <a:endParaRPr sz="1800" b="0" i="0" u="none" strike="noStrike" cap="none">
              <a:solidFill>
                <a:schemeClr val="dk1"/>
              </a:solidFill>
              <a:latin typeface="Arial"/>
              <a:ea typeface="Arial"/>
              <a:cs typeface="Arial"/>
              <a:sym typeface="Arial"/>
            </a:endParaRPr>
          </a:p>
        </p:txBody>
      </p:sp>
      <p:graphicFrame>
        <p:nvGraphicFramePr>
          <p:cNvPr id="162" name="Google Shape;162;p11"/>
          <p:cNvGraphicFramePr/>
          <p:nvPr/>
        </p:nvGraphicFramePr>
        <p:xfrm>
          <a:off x="152400" y="152400"/>
          <a:ext cx="8295850" cy="6765445"/>
        </p:xfrm>
        <a:graphic>
          <a:graphicData uri="http://schemas.openxmlformats.org/drawingml/2006/table">
            <a:tbl>
              <a:tblPr bandRow="1">
                <a:noFill/>
                <a:tableStyleId>{910D5BBE-D4E8-4B37-A4BC-D39295A763B7}</a:tableStyleId>
              </a:tblPr>
              <a:tblGrid>
                <a:gridCol w="2108975"/>
                <a:gridCol w="2063675"/>
                <a:gridCol w="2055425"/>
                <a:gridCol w="2067775"/>
              </a:tblGrid>
              <a:tr h="671675">
                <a:tc>
                  <a:txBody>
                    <a:bodyPr/>
                    <a:lstStyle/>
                    <a:p>
                      <a:pPr marL="0" lvl="0" indent="0" algn="ctr" rtl="0">
                        <a:spcBef>
                          <a:spcPts val="0"/>
                        </a:spcBef>
                        <a:spcAft>
                          <a:spcPts val="0"/>
                        </a:spcAft>
                        <a:buNone/>
                      </a:pPr>
                      <a:r>
                        <a:rPr lang="en-US" sz="1200" b="1">
                          <a:latin typeface="Garamond"/>
                          <a:ea typeface="Garamond"/>
                          <a:cs typeface="Garamond"/>
                          <a:sym typeface="Garamond"/>
                        </a:rPr>
                        <a:t>Getting Started</a:t>
                      </a:r>
                      <a:endParaRPr sz="1200" b="1">
                        <a:latin typeface="Garamond"/>
                        <a:ea typeface="Garamond"/>
                        <a:cs typeface="Garamond"/>
                        <a:sym typeface="Garamond"/>
                      </a:endParaRPr>
                    </a:p>
                    <a:p>
                      <a:pPr marL="0" lvl="0" indent="0" algn="ctr" rtl="0">
                        <a:spcBef>
                          <a:spcPts val="0"/>
                        </a:spcBef>
                        <a:spcAft>
                          <a:spcPts val="0"/>
                        </a:spcAft>
                        <a:buNone/>
                      </a:pPr>
                      <a:r>
                        <a:rPr lang="en-US" sz="1200" b="1">
                          <a:latin typeface="Garamond"/>
                          <a:ea typeface="Garamond"/>
                          <a:cs typeface="Garamond"/>
                          <a:sym typeface="Garamond"/>
                        </a:rPr>
                        <a:t>(Vestry or Bishop’s Committee/Wardens)</a:t>
                      </a:r>
                      <a:endParaRPr sz="1200" b="1">
                        <a:latin typeface="Garamond"/>
                        <a:ea typeface="Garamond"/>
                        <a:cs typeface="Garamond"/>
                        <a:sym typeface="Garamond"/>
                      </a:endParaRPr>
                    </a:p>
                  </a:txBody>
                  <a:tcPr marL="68575" marR="68575" marT="0" marB="0"/>
                </a:tc>
                <a:tc>
                  <a:txBody>
                    <a:bodyPr/>
                    <a:lstStyle/>
                    <a:p>
                      <a:pPr marL="0" lvl="0" indent="0" algn="ctr" rtl="0">
                        <a:spcBef>
                          <a:spcPts val="0"/>
                        </a:spcBef>
                        <a:spcAft>
                          <a:spcPts val="0"/>
                        </a:spcAft>
                        <a:buNone/>
                      </a:pPr>
                      <a:r>
                        <a:rPr lang="en-US" sz="1200" b="1">
                          <a:latin typeface="Garamond"/>
                          <a:ea typeface="Garamond"/>
                          <a:cs typeface="Garamond"/>
                          <a:sym typeface="Garamond"/>
                        </a:rPr>
                        <a:t>Self-Assessment and Written Materials</a:t>
                      </a:r>
                      <a:endParaRPr sz="1200" b="1">
                        <a:latin typeface="Garamond"/>
                        <a:ea typeface="Garamond"/>
                        <a:cs typeface="Garamond"/>
                        <a:sym typeface="Garamond"/>
                      </a:endParaRPr>
                    </a:p>
                    <a:p>
                      <a:pPr marL="0" lvl="0" indent="0" algn="ctr" rtl="0">
                        <a:spcBef>
                          <a:spcPts val="0"/>
                        </a:spcBef>
                        <a:spcAft>
                          <a:spcPts val="0"/>
                        </a:spcAft>
                        <a:buNone/>
                      </a:pPr>
                      <a:r>
                        <a:rPr lang="en-US" sz="1200" b="1">
                          <a:latin typeface="Garamond"/>
                          <a:ea typeface="Garamond"/>
                          <a:cs typeface="Garamond"/>
                          <a:sym typeface="Garamond"/>
                        </a:rPr>
                        <a:t>(Search Committee)</a:t>
                      </a:r>
                      <a:endParaRPr sz="1200" b="1">
                        <a:latin typeface="Garamond"/>
                        <a:ea typeface="Garamond"/>
                        <a:cs typeface="Garamond"/>
                        <a:sym typeface="Garamond"/>
                      </a:endParaRPr>
                    </a:p>
                  </a:txBody>
                  <a:tcPr marL="68575" marR="68575" marT="0" marB="0"/>
                </a:tc>
                <a:tc>
                  <a:txBody>
                    <a:bodyPr/>
                    <a:lstStyle/>
                    <a:p>
                      <a:pPr marL="0" lvl="0" indent="0" algn="ctr" rtl="0">
                        <a:spcBef>
                          <a:spcPts val="0"/>
                        </a:spcBef>
                        <a:spcAft>
                          <a:spcPts val="0"/>
                        </a:spcAft>
                        <a:buNone/>
                      </a:pPr>
                      <a:r>
                        <a:rPr lang="en-US" sz="1200" b="1">
                          <a:latin typeface="Garamond"/>
                          <a:ea typeface="Garamond"/>
                          <a:cs typeface="Garamond"/>
                          <a:sym typeface="Garamond"/>
                        </a:rPr>
                        <a:t>Search &amp; Discernment </a:t>
                      </a:r>
                      <a:endParaRPr sz="1200" b="1">
                        <a:latin typeface="Garamond"/>
                        <a:ea typeface="Garamond"/>
                        <a:cs typeface="Garamond"/>
                        <a:sym typeface="Garamond"/>
                      </a:endParaRPr>
                    </a:p>
                    <a:p>
                      <a:pPr marL="0" lvl="0" indent="0" algn="ctr" rtl="0">
                        <a:spcBef>
                          <a:spcPts val="0"/>
                        </a:spcBef>
                        <a:spcAft>
                          <a:spcPts val="0"/>
                        </a:spcAft>
                        <a:buNone/>
                      </a:pPr>
                      <a:r>
                        <a:rPr lang="en-US" sz="1200" b="1">
                          <a:latin typeface="Garamond"/>
                          <a:ea typeface="Garamond"/>
                          <a:cs typeface="Garamond"/>
                          <a:sym typeface="Garamond"/>
                        </a:rPr>
                        <a:t>(Search Committee)</a:t>
                      </a:r>
                      <a:endParaRPr sz="1200" b="1">
                        <a:latin typeface="Garamond"/>
                        <a:ea typeface="Garamond"/>
                        <a:cs typeface="Garamond"/>
                        <a:sym typeface="Garamond"/>
                      </a:endParaRPr>
                    </a:p>
                  </a:txBody>
                  <a:tcPr marL="68575" marR="68575" marT="0" marB="0"/>
                </a:tc>
                <a:tc>
                  <a:txBody>
                    <a:bodyPr/>
                    <a:lstStyle/>
                    <a:p>
                      <a:pPr marL="0" lvl="0" indent="0" algn="ctr" rtl="0">
                        <a:spcBef>
                          <a:spcPts val="0"/>
                        </a:spcBef>
                        <a:spcAft>
                          <a:spcPts val="0"/>
                        </a:spcAft>
                        <a:buNone/>
                      </a:pPr>
                      <a:r>
                        <a:rPr lang="en-US" sz="1200" b="1">
                          <a:latin typeface="Garamond"/>
                          <a:ea typeface="Garamond"/>
                          <a:cs typeface="Garamond"/>
                          <a:sym typeface="Garamond"/>
                        </a:rPr>
                        <a:t>Issuing a Call &amp;  Welcoming </a:t>
                      </a:r>
                      <a:endParaRPr sz="1200" b="1">
                        <a:latin typeface="Garamond"/>
                        <a:ea typeface="Garamond"/>
                        <a:cs typeface="Garamond"/>
                        <a:sym typeface="Garamond"/>
                      </a:endParaRPr>
                    </a:p>
                    <a:p>
                      <a:pPr marL="0" lvl="0" indent="0" algn="ctr" rtl="0">
                        <a:spcBef>
                          <a:spcPts val="0"/>
                        </a:spcBef>
                        <a:spcAft>
                          <a:spcPts val="0"/>
                        </a:spcAft>
                        <a:buNone/>
                      </a:pPr>
                      <a:r>
                        <a:rPr lang="en-US" sz="1200" b="1">
                          <a:latin typeface="Garamond"/>
                          <a:ea typeface="Garamond"/>
                          <a:cs typeface="Garamond"/>
                          <a:sym typeface="Garamond"/>
                        </a:rPr>
                        <a:t>a New Priest (Vestry/Wardens)</a:t>
                      </a:r>
                      <a:endParaRPr sz="1200" b="1">
                        <a:latin typeface="Garamond"/>
                        <a:ea typeface="Garamond"/>
                        <a:cs typeface="Garamond"/>
                        <a:sym typeface="Garamond"/>
                      </a:endParaRPr>
                    </a:p>
                    <a:p>
                      <a:pPr marL="0" lvl="0" indent="0" algn="ctr" rtl="0">
                        <a:spcBef>
                          <a:spcPts val="0"/>
                        </a:spcBef>
                        <a:spcAft>
                          <a:spcPts val="0"/>
                        </a:spcAft>
                        <a:buNone/>
                      </a:pPr>
                      <a:endParaRPr sz="1200" b="1">
                        <a:latin typeface="Garamond"/>
                        <a:ea typeface="Garamond"/>
                        <a:cs typeface="Garamond"/>
                        <a:sym typeface="Garamond"/>
                      </a:endParaRPr>
                    </a:p>
                  </a:txBody>
                  <a:tcPr marL="68575" marR="68575" marT="0" marB="0"/>
                </a:tc>
              </a:tr>
              <a:tr h="6033925">
                <a:tc>
                  <a:txBody>
                    <a:bodyPr/>
                    <a:lstStyle/>
                    <a:p>
                      <a:pPr marL="0" lvl="0" indent="0" algn="l" rtl="0">
                        <a:spcBef>
                          <a:spcPts val="0"/>
                        </a:spcBef>
                        <a:spcAft>
                          <a:spcPts val="0"/>
                        </a:spcAft>
                        <a:buNone/>
                      </a:pPr>
                      <a:r>
                        <a:rPr lang="en-US" sz="1200">
                          <a:latin typeface="Garamond"/>
                          <a:ea typeface="Garamond"/>
                          <a:cs typeface="Garamond"/>
                          <a:sym typeface="Garamond"/>
                        </a:rPr>
                        <a:t>Timeline for PIC Last Sunday and Planing a Good Goodbye with outgoing priest</a:t>
                      </a:r>
                      <a:endParaRPr sz="1200">
                        <a:latin typeface="Garamond"/>
                        <a:ea typeface="Garamond"/>
                        <a:cs typeface="Garamond"/>
                        <a:sym typeface="Garamond"/>
                      </a:endParaRPr>
                    </a:p>
                    <a:p>
                      <a:pPr marL="0" lvl="0" indent="0" algn="l" rtl="0">
                        <a:spcBef>
                          <a:spcPts val="0"/>
                        </a:spcBef>
                        <a:spcAft>
                          <a:spcPts val="0"/>
                        </a:spcAft>
                        <a:buNone/>
                      </a:pPr>
                      <a:endParaRPr sz="1200">
                        <a:latin typeface="Garamond"/>
                        <a:ea typeface="Garamond"/>
                        <a:cs typeface="Garamond"/>
                        <a:sym typeface="Garamond"/>
                      </a:endParaRPr>
                    </a:p>
                    <a:p>
                      <a:pPr marL="0" lvl="0" indent="0" algn="l" rtl="0">
                        <a:spcBef>
                          <a:spcPts val="0"/>
                        </a:spcBef>
                        <a:spcAft>
                          <a:spcPts val="0"/>
                        </a:spcAft>
                        <a:buNone/>
                      </a:pPr>
                      <a:r>
                        <a:rPr lang="en-US" sz="1200">
                          <a:latin typeface="Garamond"/>
                          <a:ea typeface="Garamond"/>
                          <a:cs typeface="Garamond"/>
                          <a:sym typeface="Garamond"/>
                        </a:rPr>
                        <a:t>Appoint a Search Committee which is a sub committee of the vestry.  Between 5-7 people</a:t>
                      </a:r>
                      <a:endParaRPr sz="1200">
                        <a:latin typeface="Garamond"/>
                        <a:ea typeface="Garamond"/>
                        <a:cs typeface="Garamond"/>
                        <a:sym typeface="Garamond"/>
                      </a:endParaRPr>
                    </a:p>
                    <a:p>
                      <a:pPr marL="0" lvl="0" indent="0" algn="l" rtl="0">
                        <a:spcBef>
                          <a:spcPts val="0"/>
                        </a:spcBef>
                        <a:spcAft>
                          <a:spcPts val="0"/>
                        </a:spcAft>
                        <a:buNone/>
                      </a:pPr>
                      <a:endParaRPr sz="1200">
                        <a:latin typeface="Garamond"/>
                        <a:ea typeface="Garamond"/>
                        <a:cs typeface="Garamond"/>
                        <a:sym typeface="Garamond"/>
                      </a:endParaRPr>
                    </a:p>
                    <a:p>
                      <a:pPr marL="0" lvl="0" indent="0" algn="l" rtl="0">
                        <a:spcBef>
                          <a:spcPts val="0"/>
                        </a:spcBef>
                        <a:spcAft>
                          <a:spcPts val="0"/>
                        </a:spcAft>
                        <a:buNone/>
                      </a:pPr>
                      <a:r>
                        <a:rPr lang="en-US" sz="1200">
                          <a:latin typeface="Garamond"/>
                          <a:ea typeface="Garamond"/>
                          <a:cs typeface="Garamond"/>
                          <a:sym typeface="Garamond"/>
                        </a:rPr>
                        <a:t>Pray for Search Committee</a:t>
                      </a:r>
                      <a:endParaRPr sz="1200">
                        <a:latin typeface="Garamond"/>
                        <a:ea typeface="Garamond"/>
                        <a:cs typeface="Garamond"/>
                        <a:sym typeface="Garamond"/>
                      </a:endParaRPr>
                    </a:p>
                    <a:p>
                      <a:pPr marL="0" lvl="0" indent="0" algn="l" rtl="0">
                        <a:spcBef>
                          <a:spcPts val="0"/>
                        </a:spcBef>
                        <a:spcAft>
                          <a:spcPts val="0"/>
                        </a:spcAft>
                        <a:buNone/>
                      </a:pPr>
                      <a:endParaRPr sz="1200">
                        <a:latin typeface="Garamond"/>
                        <a:ea typeface="Garamond"/>
                        <a:cs typeface="Garamond"/>
                        <a:sym typeface="Garamond"/>
                      </a:endParaRPr>
                    </a:p>
                    <a:p>
                      <a:pPr marL="0" lvl="0" indent="0" algn="l" rtl="0">
                        <a:spcBef>
                          <a:spcPts val="0"/>
                        </a:spcBef>
                        <a:spcAft>
                          <a:spcPts val="0"/>
                        </a:spcAft>
                        <a:buNone/>
                      </a:pPr>
                      <a:r>
                        <a:rPr lang="en-US" sz="1200">
                          <a:latin typeface="Garamond"/>
                          <a:ea typeface="Garamond"/>
                          <a:cs typeface="Garamond"/>
                          <a:sym typeface="Garamond"/>
                        </a:rPr>
                        <a:t>Website Update</a:t>
                      </a:r>
                      <a:endParaRPr sz="1200">
                        <a:latin typeface="Garamond"/>
                        <a:ea typeface="Garamond"/>
                        <a:cs typeface="Garamond"/>
                        <a:sym typeface="Garamond"/>
                      </a:endParaRPr>
                    </a:p>
                    <a:p>
                      <a:pPr marL="0" lvl="0" indent="0" algn="l" rtl="0">
                        <a:spcBef>
                          <a:spcPts val="0"/>
                        </a:spcBef>
                        <a:spcAft>
                          <a:spcPts val="0"/>
                        </a:spcAft>
                        <a:buNone/>
                      </a:pPr>
                      <a:r>
                        <a:rPr lang="en-US" sz="1200" i="1">
                          <a:latin typeface="Garamond"/>
                          <a:ea typeface="Garamond"/>
                          <a:cs typeface="Garamond"/>
                          <a:sym typeface="Garamond"/>
                        </a:rPr>
                        <a:t>End Goals:</a:t>
                      </a:r>
                      <a:endParaRPr sz="1200" i="1">
                        <a:latin typeface="Garamond"/>
                        <a:ea typeface="Garamond"/>
                        <a:cs typeface="Garamond"/>
                        <a:sym typeface="Garamond"/>
                      </a:endParaRPr>
                    </a:p>
                    <a:p>
                      <a:pPr marL="457200" lvl="0" indent="-304800" algn="l" rtl="0">
                        <a:lnSpc>
                          <a:spcPct val="115000"/>
                        </a:lnSpc>
                        <a:spcBef>
                          <a:spcPts val="0"/>
                        </a:spcBef>
                        <a:spcAft>
                          <a:spcPts val="0"/>
                        </a:spcAft>
                        <a:buSzPts val="1200"/>
                        <a:buFont typeface="Garamond"/>
                        <a:buChar char="●"/>
                      </a:pPr>
                      <a:r>
                        <a:rPr lang="en-US" sz="1200" i="1">
                          <a:latin typeface="Garamond"/>
                          <a:ea typeface="Garamond"/>
                          <a:cs typeface="Garamond"/>
                          <a:sym typeface="Garamond"/>
                        </a:rPr>
                        <a:t>A good farewell</a:t>
                      </a:r>
                      <a:endParaRPr sz="1200" i="1">
                        <a:latin typeface="Garamond"/>
                        <a:ea typeface="Garamond"/>
                        <a:cs typeface="Garamond"/>
                        <a:sym typeface="Garamond"/>
                      </a:endParaRPr>
                    </a:p>
                    <a:p>
                      <a:pPr marL="457200" lvl="0" indent="0" algn="l" rtl="0">
                        <a:lnSpc>
                          <a:spcPct val="115000"/>
                        </a:lnSpc>
                        <a:spcBef>
                          <a:spcPts val="0"/>
                        </a:spcBef>
                        <a:spcAft>
                          <a:spcPts val="0"/>
                        </a:spcAft>
                        <a:buNone/>
                      </a:pPr>
                      <a:endParaRPr sz="1200" i="1">
                        <a:latin typeface="Garamond"/>
                        <a:ea typeface="Garamond"/>
                        <a:cs typeface="Garamond"/>
                        <a:sym typeface="Garamond"/>
                      </a:endParaRPr>
                    </a:p>
                    <a:p>
                      <a:pPr marL="457200" lvl="0" indent="-304800" algn="l" rtl="0">
                        <a:lnSpc>
                          <a:spcPct val="115000"/>
                        </a:lnSpc>
                        <a:spcBef>
                          <a:spcPts val="0"/>
                        </a:spcBef>
                        <a:spcAft>
                          <a:spcPts val="0"/>
                        </a:spcAft>
                        <a:buSzPts val="1200"/>
                        <a:buFont typeface="Garamond"/>
                        <a:buChar char="●"/>
                      </a:pPr>
                      <a:r>
                        <a:rPr lang="en-US" sz="1200" i="1">
                          <a:latin typeface="Garamond"/>
                          <a:ea typeface="Garamond"/>
                          <a:cs typeface="Garamond"/>
                          <a:sym typeface="Garamond"/>
                        </a:rPr>
                        <a:t>Empower  Search Committee to do its work</a:t>
                      </a:r>
                      <a:endParaRPr sz="1200" i="1">
                        <a:latin typeface="Garamond"/>
                        <a:ea typeface="Garamond"/>
                        <a:cs typeface="Garamond"/>
                        <a:sym typeface="Garamond"/>
                      </a:endParaRPr>
                    </a:p>
                    <a:p>
                      <a:pPr marL="0" lvl="0" indent="0" algn="l" rtl="0">
                        <a:spcBef>
                          <a:spcPts val="1000"/>
                        </a:spcBef>
                        <a:spcAft>
                          <a:spcPts val="0"/>
                        </a:spcAft>
                        <a:buNone/>
                      </a:pPr>
                      <a:endParaRPr sz="1200" i="1">
                        <a:latin typeface="Garamond"/>
                        <a:ea typeface="Garamond"/>
                        <a:cs typeface="Garamond"/>
                        <a:sym typeface="Garamond"/>
                      </a:endParaRPr>
                    </a:p>
                    <a:p>
                      <a:pPr marL="457200" lvl="0" indent="-304800" algn="l" rtl="0">
                        <a:lnSpc>
                          <a:spcPct val="115000"/>
                        </a:lnSpc>
                        <a:spcBef>
                          <a:spcPts val="0"/>
                        </a:spcBef>
                        <a:spcAft>
                          <a:spcPts val="1000"/>
                        </a:spcAft>
                        <a:buSzPts val="1200"/>
                        <a:buFont typeface="Garamond"/>
                        <a:buChar char="●"/>
                      </a:pPr>
                      <a:r>
                        <a:rPr lang="en-US" sz="1200" i="1">
                          <a:latin typeface="Garamond"/>
                          <a:ea typeface="Garamond"/>
                          <a:cs typeface="Garamond"/>
                          <a:sym typeface="Garamond"/>
                        </a:rPr>
                        <a:t>Vestry work with interim/priest-in-charge or supply priests and lead the church</a:t>
                      </a:r>
                      <a:endParaRPr sz="1200" b="1">
                        <a:latin typeface="Garamond"/>
                        <a:ea typeface="Garamond"/>
                        <a:cs typeface="Garamond"/>
                        <a:sym typeface="Garamond"/>
                      </a:endParaRPr>
                    </a:p>
                  </a:txBody>
                  <a:tcPr marL="68575" marR="68575" marT="0" marB="0"/>
                </a:tc>
                <a:tc>
                  <a:txBody>
                    <a:bodyPr/>
                    <a:lstStyle/>
                    <a:p>
                      <a:pPr marL="0" lvl="0" indent="0" algn="l" rtl="0">
                        <a:spcBef>
                          <a:spcPts val="0"/>
                        </a:spcBef>
                        <a:spcAft>
                          <a:spcPts val="0"/>
                        </a:spcAft>
                        <a:buNone/>
                      </a:pPr>
                      <a:r>
                        <a:rPr lang="en-US" sz="1200">
                          <a:latin typeface="Garamond"/>
                          <a:ea typeface="Garamond"/>
                          <a:cs typeface="Garamond"/>
                          <a:sym typeface="Garamond"/>
                        </a:rPr>
                        <a:t>Look at previous materials with Transition Ministers and identify gaps and changes.</a:t>
                      </a:r>
                      <a:endParaRPr sz="1200">
                        <a:latin typeface="Garamond"/>
                        <a:ea typeface="Garamond"/>
                        <a:cs typeface="Garamond"/>
                        <a:sym typeface="Garamond"/>
                      </a:endParaRPr>
                    </a:p>
                    <a:p>
                      <a:pPr marL="0" lvl="0" indent="0" algn="l" rtl="0">
                        <a:spcBef>
                          <a:spcPts val="0"/>
                        </a:spcBef>
                        <a:spcAft>
                          <a:spcPts val="0"/>
                        </a:spcAft>
                        <a:buNone/>
                      </a:pPr>
                      <a:endParaRPr sz="1200">
                        <a:latin typeface="Garamond"/>
                        <a:ea typeface="Garamond"/>
                        <a:cs typeface="Garamond"/>
                        <a:sym typeface="Garamond"/>
                      </a:endParaRPr>
                    </a:p>
                    <a:p>
                      <a:pPr marL="0" lvl="0" indent="0" algn="l" rtl="0">
                        <a:spcBef>
                          <a:spcPts val="0"/>
                        </a:spcBef>
                        <a:spcAft>
                          <a:spcPts val="0"/>
                        </a:spcAft>
                        <a:buNone/>
                      </a:pPr>
                      <a:r>
                        <a:rPr lang="en-US" sz="1200">
                          <a:latin typeface="Garamond"/>
                          <a:ea typeface="Garamond"/>
                          <a:cs typeface="Garamond"/>
                          <a:sym typeface="Garamond"/>
                        </a:rPr>
                        <a:t>Complete small group self-study.</a:t>
                      </a:r>
                      <a:endParaRPr sz="1200">
                        <a:latin typeface="Garamond"/>
                        <a:ea typeface="Garamond"/>
                        <a:cs typeface="Garamond"/>
                        <a:sym typeface="Garamond"/>
                      </a:endParaRPr>
                    </a:p>
                    <a:p>
                      <a:pPr marL="0" lvl="0" indent="0" algn="l" rtl="0">
                        <a:spcBef>
                          <a:spcPts val="0"/>
                        </a:spcBef>
                        <a:spcAft>
                          <a:spcPts val="0"/>
                        </a:spcAft>
                        <a:buNone/>
                      </a:pPr>
                      <a:r>
                        <a:rPr lang="en-US" sz="1200">
                          <a:latin typeface="Garamond"/>
                          <a:ea typeface="Garamond"/>
                          <a:cs typeface="Garamond"/>
                          <a:sym typeface="Garamond"/>
                        </a:rPr>
                        <a:t> </a:t>
                      </a:r>
                      <a:endParaRPr sz="1200">
                        <a:latin typeface="Garamond"/>
                        <a:ea typeface="Garamond"/>
                        <a:cs typeface="Garamond"/>
                        <a:sym typeface="Garamond"/>
                      </a:endParaRPr>
                    </a:p>
                    <a:p>
                      <a:pPr marL="0" lvl="0" indent="0" algn="l" rtl="0">
                        <a:spcBef>
                          <a:spcPts val="0"/>
                        </a:spcBef>
                        <a:spcAft>
                          <a:spcPts val="0"/>
                        </a:spcAft>
                        <a:buNone/>
                      </a:pPr>
                      <a:r>
                        <a:rPr lang="en-US" sz="1200">
                          <a:latin typeface="Garamond"/>
                          <a:ea typeface="Garamond"/>
                          <a:cs typeface="Garamond"/>
                          <a:sym typeface="Garamond"/>
                        </a:rPr>
                        <a:t>Complete Written materials (Profile, OTM form): </a:t>
                      </a:r>
                      <a:r>
                        <a:rPr lang="en-US" sz="1000">
                          <a:latin typeface="Garamond"/>
                          <a:ea typeface="Garamond"/>
                          <a:cs typeface="Garamond"/>
                          <a:sym typeface="Garamond"/>
                        </a:rPr>
                        <a:t>Documents must be approved by vestry and bishop’s staff, before posting the position.</a:t>
                      </a:r>
                      <a:endParaRPr sz="1000">
                        <a:latin typeface="Garamond"/>
                        <a:ea typeface="Garamond"/>
                        <a:cs typeface="Garamond"/>
                        <a:sym typeface="Garamond"/>
                      </a:endParaRPr>
                    </a:p>
                    <a:p>
                      <a:pPr marL="0" lvl="0" indent="0" algn="l" rtl="0">
                        <a:spcBef>
                          <a:spcPts val="0"/>
                        </a:spcBef>
                        <a:spcAft>
                          <a:spcPts val="0"/>
                        </a:spcAft>
                        <a:buNone/>
                      </a:pPr>
                      <a:endParaRPr sz="1000">
                        <a:latin typeface="Garamond"/>
                        <a:ea typeface="Garamond"/>
                        <a:cs typeface="Garamond"/>
                        <a:sym typeface="Garamond"/>
                      </a:endParaRPr>
                    </a:p>
                    <a:p>
                      <a:pPr marL="0" lvl="0" indent="0" algn="l" rtl="0">
                        <a:spcBef>
                          <a:spcPts val="0"/>
                        </a:spcBef>
                        <a:spcAft>
                          <a:spcPts val="0"/>
                        </a:spcAft>
                        <a:buNone/>
                      </a:pPr>
                      <a:r>
                        <a:rPr lang="en-US" sz="1000">
                          <a:latin typeface="Garamond"/>
                          <a:ea typeface="Garamond"/>
                          <a:cs typeface="Garamond"/>
                          <a:sym typeface="Garamond"/>
                        </a:rPr>
                        <a:t>*The Vestry works to complete the financial piece of the OTM</a:t>
                      </a:r>
                      <a:endParaRPr sz="1000">
                        <a:latin typeface="Garamond"/>
                        <a:ea typeface="Garamond"/>
                        <a:cs typeface="Garamond"/>
                        <a:sym typeface="Garamond"/>
                      </a:endParaRPr>
                    </a:p>
                    <a:p>
                      <a:pPr marL="0" lvl="0" indent="0" algn="l" rtl="0">
                        <a:spcBef>
                          <a:spcPts val="0"/>
                        </a:spcBef>
                        <a:spcAft>
                          <a:spcPts val="0"/>
                        </a:spcAft>
                        <a:buNone/>
                      </a:pPr>
                      <a:endParaRPr sz="1200">
                        <a:latin typeface="Garamond"/>
                        <a:ea typeface="Garamond"/>
                        <a:cs typeface="Garamond"/>
                        <a:sym typeface="Garamond"/>
                      </a:endParaRPr>
                    </a:p>
                    <a:p>
                      <a:pPr marL="0" lvl="0" indent="0" algn="l" rtl="0">
                        <a:spcBef>
                          <a:spcPts val="0"/>
                        </a:spcBef>
                        <a:spcAft>
                          <a:spcPts val="0"/>
                        </a:spcAft>
                        <a:buNone/>
                      </a:pPr>
                      <a:r>
                        <a:rPr lang="en-US" sz="1200">
                          <a:latin typeface="Garamond"/>
                          <a:ea typeface="Garamond"/>
                          <a:cs typeface="Garamond"/>
                          <a:sym typeface="Garamond"/>
                        </a:rPr>
                        <a:t>Update Website</a:t>
                      </a:r>
                      <a:endParaRPr sz="1200">
                        <a:latin typeface="Garamond"/>
                        <a:ea typeface="Garamond"/>
                        <a:cs typeface="Garamond"/>
                        <a:sym typeface="Garamond"/>
                      </a:endParaRPr>
                    </a:p>
                    <a:p>
                      <a:pPr marL="0" lvl="0" indent="0" algn="l" rtl="0">
                        <a:spcBef>
                          <a:spcPts val="0"/>
                        </a:spcBef>
                        <a:spcAft>
                          <a:spcPts val="0"/>
                        </a:spcAft>
                        <a:buNone/>
                      </a:pPr>
                      <a:endParaRPr sz="1200">
                        <a:latin typeface="Garamond"/>
                        <a:ea typeface="Garamond"/>
                        <a:cs typeface="Garamond"/>
                        <a:sym typeface="Garamond"/>
                      </a:endParaRPr>
                    </a:p>
                    <a:p>
                      <a:pPr marL="0" lvl="0" indent="0" algn="l" rtl="0">
                        <a:spcBef>
                          <a:spcPts val="0"/>
                        </a:spcBef>
                        <a:spcAft>
                          <a:spcPts val="0"/>
                        </a:spcAft>
                        <a:buNone/>
                      </a:pPr>
                      <a:r>
                        <a:rPr lang="en-US" sz="1200">
                          <a:latin typeface="Garamond"/>
                          <a:ea typeface="Garamond"/>
                          <a:cs typeface="Garamond"/>
                          <a:sym typeface="Garamond"/>
                        </a:rPr>
                        <a:t>Post Position (bishop’s staff does this, minimum 8 weeks)</a:t>
                      </a:r>
                      <a:endParaRPr sz="1200">
                        <a:latin typeface="Garamond"/>
                        <a:ea typeface="Garamond"/>
                        <a:cs typeface="Garamond"/>
                        <a:sym typeface="Garamond"/>
                      </a:endParaRPr>
                    </a:p>
                    <a:p>
                      <a:pPr marL="0" lvl="0" indent="0" algn="l" rtl="0">
                        <a:spcBef>
                          <a:spcPts val="0"/>
                        </a:spcBef>
                        <a:spcAft>
                          <a:spcPts val="0"/>
                        </a:spcAft>
                        <a:buNone/>
                      </a:pPr>
                      <a:endParaRPr sz="1200" i="1">
                        <a:latin typeface="Garamond"/>
                        <a:ea typeface="Garamond"/>
                        <a:cs typeface="Garamond"/>
                        <a:sym typeface="Garamond"/>
                      </a:endParaRPr>
                    </a:p>
                    <a:p>
                      <a:pPr marL="0" lvl="0" indent="0" algn="l" rtl="0">
                        <a:spcBef>
                          <a:spcPts val="0"/>
                        </a:spcBef>
                        <a:spcAft>
                          <a:spcPts val="0"/>
                        </a:spcAft>
                        <a:buNone/>
                      </a:pPr>
                      <a:r>
                        <a:rPr lang="en-US" sz="1200" i="1">
                          <a:latin typeface="Garamond"/>
                          <a:ea typeface="Garamond"/>
                          <a:cs typeface="Garamond"/>
                          <a:sym typeface="Garamond"/>
                        </a:rPr>
                        <a:t>End Goals:</a:t>
                      </a:r>
                      <a:endParaRPr sz="1200" i="1">
                        <a:latin typeface="Garamond"/>
                        <a:ea typeface="Garamond"/>
                        <a:cs typeface="Garamond"/>
                        <a:sym typeface="Garamond"/>
                      </a:endParaRPr>
                    </a:p>
                    <a:p>
                      <a:pPr marL="457200" lvl="0" indent="-304800" algn="l" rtl="0">
                        <a:lnSpc>
                          <a:spcPct val="115000"/>
                        </a:lnSpc>
                        <a:spcBef>
                          <a:spcPts val="0"/>
                        </a:spcBef>
                        <a:spcAft>
                          <a:spcPts val="0"/>
                        </a:spcAft>
                        <a:buSzPts val="1200"/>
                        <a:buFont typeface="Garamond"/>
                        <a:buChar char="●"/>
                      </a:pPr>
                      <a:r>
                        <a:rPr lang="en-US" sz="1200" i="1">
                          <a:latin typeface="Garamond"/>
                          <a:ea typeface="Garamond"/>
                          <a:cs typeface="Garamond"/>
                          <a:sym typeface="Garamond"/>
                        </a:rPr>
                        <a:t>Clarity about congregation’s history, mission, vision, future goals</a:t>
                      </a:r>
                      <a:endParaRPr sz="1200" i="1">
                        <a:latin typeface="Garamond"/>
                        <a:ea typeface="Garamond"/>
                        <a:cs typeface="Garamond"/>
                        <a:sym typeface="Garamond"/>
                      </a:endParaRPr>
                    </a:p>
                    <a:p>
                      <a:pPr marL="0" lvl="0" indent="0" algn="l" rtl="0">
                        <a:spcBef>
                          <a:spcPts val="1000"/>
                        </a:spcBef>
                        <a:spcAft>
                          <a:spcPts val="0"/>
                        </a:spcAft>
                        <a:buNone/>
                      </a:pPr>
                      <a:endParaRPr sz="1200" i="1">
                        <a:latin typeface="Garamond"/>
                        <a:ea typeface="Garamond"/>
                        <a:cs typeface="Garamond"/>
                        <a:sym typeface="Garamond"/>
                      </a:endParaRPr>
                    </a:p>
                    <a:p>
                      <a:pPr marL="457200" lvl="0" indent="-304800" algn="l" rtl="0">
                        <a:lnSpc>
                          <a:spcPct val="115000"/>
                        </a:lnSpc>
                        <a:spcBef>
                          <a:spcPts val="0"/>
                        </a:spcBef>
                        <a:spcAft>
                          <a:spcPts val="1000"/>
                        </a:spcAft>
                        <a:buSzPts val="1200"/>
                        <a:buFont typeface="Garamond"/>
                        <a:buChar char="●"/>
                      </a:pPr>
                      <a:r>
                        <a:rPr lang="en-US" sz="1200" i="1">
                          <a:latin typeface="Garamond"/>
                          <a:ea typeface="Garamond"/>
                          <a:cs typeface="Garamond"/>
                          <a:sym typeface="Garamond"/>
                        </a:rPr>
                        <a:t>Written materials that clearly express who you are as a congregation and what you seek in your next rector/vicar</a:t>
                      </a:r>
                      <a:endParaRPr sz="1200">
                        <a:latin typeface="Garamond"/>
                        <a:ea typeface="Garamond"/>
                        <a:cs typeface="Garamond"/>
                        <a:sym typeface="Garamond"/>
                      </a:endParaRPr>
                    </a:p>
                  </a:txBody>
                  <a:tcPr marL="68575" marR="68575" marT="0" marB="0"/>
                </a:tc>
                <a:tc>
                  <a:txBody>
                    <a:bodyPr/>
                    <a:lstStyle/>
                    <a:p>
                      <a:pPr marL="0" lvl="0" indent="0" algn="l" rtl="0">
                        <a:spcBef>
                          <a:spcPts val="0"/>
                        </a:spcBef>
                        <a:spcAft>
                          <a:spcPts val="0"/>
                        </a:spcAft>
                        <a:buNone/>
                      </a:pPr>
                      <a:r>
                        <a:rPr lang="en-US" sz="1200">
                          <a:latin typeface="Garamond"/>
                          <a:ea typeface="Garamond"/>
                          <a:cs typeface="Garamond"/>
                          <a:sym typeface="Garamond"/>
                        </a:rPr>
                        <a:t>Interview Candidates</a:t>
                      </a:r>
                      <a:endParaRPr sz="1200">
                        <a:latin typeface="Garamond"/>
                        <a:ea typeface="Garamond"/>
                        <a:cs typeface="Garamond"/>
                        <a:sym typeface="Garamond"/>
                      </a:endParaRPr>
                    </a:p>
                    <a:p>
                      <a:pPr marL="457200" lvl="0" indent="-298450" algn="l" rtl="0">
                        <a:lnSpc>
                          <a:spcPct val="115000"/>
                        </a:lnSpc>
                        <a:spcBef>
                          <a:spcPts val="0"/>
                        </a:spcBef>
                        <a:spcAft>
                          <a:spcPts val="0"/>
                        </a:spcAft>
                        <a:buSzPts val="1100"/>
                        <a:buFont typeface="Garamond"/>
                        <a:buChar char="●"/>
                      </a:pPr>
                      <a:r>
                        <a:rPr lang="en-US" sz="1100">
                          <a:latin typeface="Garamond"/>
                          <a:ea typeface="Garamond"/>
                          <a:cs typeface="Garamond"/>
                          <a:sym typeface="Garamond"/>
                        </a:rPr>
                        <a:t>Review written materials</a:t>
                      </a:r>
                      <a:endParaRPr sz="1100">
                        <a:latin typeface="Garamond"/>
                        <a:ea typeface="Garamond"/>
                        <a:cs typeface="Garamond"/>
                        <a:sym typeface="Garamond"/>
                      </a:endParaRPr>
                    </a:p>
                    <a:p>
                      <a:pPr marL="457200" lvl="0" indent="-298450" algn="l" rtl="0">
                        <a:lnSpc>
                          <a:spcPct val="115000"/>
                        </a:lnSpc>
                        <a:spcBef>
                          <a:spcPts val="0"/>
                        </a:spcBef>
                        <a:spcAft>
                          <a:spcPts val="0"/>
                        </a:spcAft>
                        <a:buSzPts val="1100"/>
                        <a:buFont typeface="Garamond"/>
                        <a:buChar char="●"/>
                      </a:pPr>
                      <a:r>
                        <a:rPr lang="en-US" sz="1100">
                          <a:latin typeface="Garamond"/>
                          <a:ea typeface="Garamond"/>
                          <a:cs typeface="Garamond"/>
                          <a:sym typeface="Garamond"/>
                        </a:rPr>
                        <a:t>Zoom interviews</a:t>
                      </a:r>
                      <a:endParaRPr sz="1100">
                        <a:latin typeface="Garamond"/>
                        <a:ea typeface="Garamond"/>
                        <a:cs typeface="Garamond"/>
                        <a:sym typeface="Garamond"/>
                      </a:endParaRPr>
                    </a:p>
                    <a:p>
                      <a:pPr marL="457200" lvl="0" indent="-298450" algn="l" rtl="0">
                        <a:lnSpc>
                          <a:spcPct val="115000"/>
                        </a:lnSpc>
                        <a:spcBef>
                          <a:spcPts val="0"/>
                        </a:spcBef>
                        <a:spcAft>
                          <a:spcPts val="0"/>
                        </a:spcAft>
                        <a:buSzPts val="1100"/>
                        <a:buFont typeface="Garamond"/>
                        <a:buChar char="●"/>
                      </a:pPr>
                      <a:r>
                        <a:rPr lang="en-US" sz="1100">
                          <a:latin typeface="Garamond"/>
                          <a:ea typeface="Garamond"/>
                          <a:cs typeface="Garamond"/>
                          <a:sym typeface="Garamond"/>
                        </a:rPr>
                        <a:t>In-Person Interviews (including meeting with Bishop and Transition Officer)</a:t>
                      </a:r>
                      <a:endParaRPr sz="1100">
                        <a:latin typeface="Garamond"/>
                        <a:ea typeface="Garamond"/>
                        <a:cs typeface="Garamond"/>
                        <a:sym typeface="Garamond"/>
                      </a:endParaRPr>
                    </a:p>
                    <a:p>
                      <a:pPr marL="457200" lvl="0" indent="-298450" algn="l" rtl="0">
                        <a:lnSpc>
                          <a:spcPct val="115000"/>
                        </a:lnSpc>
                        <a:spcBef>
                          <a:spcPts val="0"/>
                        </a:spcBef>
                        <a:spcAft>
                          <a:spcPts val="0"/>
                        </a:spcAft>
                        <a:buSzPts val="1100"/>
                        <a:buFont typeface="Garamond"/>
                        <a:buChar char="●"/>
                      </a:pPr>
                      <a:r>
                        <a:rPr lang="en-US" sz="1100">
                          <a:latin typeface="Garamond"/>
                          <a:ea typeface="Garamond"/>
                          <a:cs typeface="Garamond"/>
                          <a:sym typeface="Garamond"/>
                        </a:rPr>
                        <a:t>Vestry meets candidates but does not interview</a:t>
                      </a:r>
                      <a:endParaRPr sz="1100">
                        <a:latin typeface="Garamond"/>
                        <a:ea typeface="Garamond"/>
                        <a:cs typeface="Garamond"/>
                        <a:sym typeface="Garamond"/>
                      </a:endParaRPr>
                    </a:p>
                    <a:p>
                      <a:pPr marL="0" lvl="0" indent="0" algn="l" rtl="0">
                        <a:spcBef>
                          <a:spcPts val="1000"/>
                        </a:spcBef>
                        <a:spcAft>
                          <a:spcPts val="0"/>
                        </a:spcAft>
                        <a:buNone/>
                      </a:pPr>
                      <a:endParaRPr sz="1100">
                        <a:latin typeface="Garamond"/>
                        <a:ea typeface="Garamond"/>
                        <a:cs typeface="Garamond"/>
                        <a:sym typeface="Garamond"/>
                      </a:endParaRPr>
                    </a:p>
                    <a:p>
                      <a:pPr marL="0" lvl="0" indent="0" algn="l" rtl="0">
                        <a:spcBef>
                          <a:spcPts val="0"/>
                        </a:spcBef>
                        <a:spcAft>
                          <a:spcPts val="0"/>
                        </a:spcAft>
                        <a:buNone/>
                      </a:pPr>
                      <a:r>
                        <a:rPr lang="en-US" sz="1200">
                          <a:latin typeface="Garamond"/>
                          <a:ea typeface="Garamond"/>
                          <a:cs typeface="Garamond"/>
                          <a:sym typeface="Garamond"/>
                        </a:rPr>
                        <a:t>Discern Finalist</a:t>
                      </a:r>
                      <a:endParaRPr sz="1200">
                        <a:latin typeface="Garamond"/>
                        <a:ea typeface="Garamond"/>
                        <a:cs typeface="Garamond"/>
                        <a:sym typeface="Garamond"/>
                      </a:endParaRPr>
                    </a:p>
                    <a:p>
                      <a:pPr marL="0" lvl="0" indent="0" algn="l" rtl="0">
                        <a:spcBef>
                          <a:spcPts val="0"/>
                        </a:spcBef>
                        <a:spcAft>
                          <a:spcPts val="0"/>
                        </a:spcAft>
                        <a:buNone/>
                      </a:pPr>
                      <a:endParaRPr sz="1200">
                        <a:latin typeface="Garamond"/>
                        <a:ea typeface="Garamond"/>
                        <a:cs typeface="Garamond"/>
                        <a:sym typeface="Garamond"/>
                      </a:endParaRPr>
                    </a:p>
                    <a:p>
                      <a:pPr marL="0" lvl="0" indent="0" algn="l" rtl="0">
                        <a:spcBef>
                          <a:spcPts val="0"/>
                        </a:spcBef>
                        <a:spcAft>
                          <a:spcPts val="0"/>
                        </a:spcAft>
                        <a:buNone/>
                      </a:pPr>
                      <a:r>
                        <a:rPr lang="en-US" sz="1200">
                          <a:latin typeface="Garamond"/>
                          <a:ea typeface="Garamond"/>
                          <a:cs typeface="Garamond"/>
                          <a:sym typeface="Garamond"/>
                        </a:rPr>
                        <a:t>Recommend ONE name to the vestry</a:t>
                      </a:r>
                      <a:endParaRPr sz="1200">
                        <a:latin typeface="Garamond"/>
                        <a:ea typeface="Garamond"/>
                        <a:cs typeface="Garamond"/>
                        <a:sym typeface="Garamond"/>
                      </a:endParaRPr>
                    </a:p>
                    <a:p>
                      <a:pPr marL="0" lvl="0" indent="0" algn="l" rtl="0">
                        <a:spcBef>
                          <a:spcPts val="0"/>
                        </a:spcBef>
                        <a:spcAft>
                          <a:spcPts val="0"/>
                        </a:spcAft>
                        <a:buNone/>
                      </a:pPr>
                      <a:endParaRPr sz="1200">
                        <a:latin typeface="Garamond"/>
                        <a:ea typeface="Garamond"/>
                        <a:cs typeface="Garamond"/>
                        <a:sym typeface="Garamond"/>
                      </a:endParaRPr>
                    </a:p>
                    <a:p>
                      <a:pPr marL="0" lvl="0" indent="0" algn="l" rtl="0">
                        <a:spcBef>
                          <a:spcPts val="0"/>
                        </a:spcBef>
                        <a:spcAft>
                          <a:spcPts val="0"/>
                        </a:spcAft>
                        <a:buNone/>
                      </a:pPr>
                      <a:endParaRPr sz="1200">
                        <a:latin typeface="Garamond"/>
                        <a:ea typeface="Garamond"/>
                        <a:cs typeface="Garamond"/>
                        <a:sym typeface="Garamond"/>
                      </a:endParaRPr>
                    </a:p>
                    <a:p>
                      <a:pPr marL="0" lvl="0" indent="0" algn="l" rtl="0">
                        <a:spcBef>
                          <a:spcPts val="0"/>
                        </a:spcBef>
                        <a:spcAft>
                          <a:spcPts val="0"/>
                        </a:spcAft>
                        <a:buNone/>
                      </a:pPr>
                      <a:endParaRPr sz="1200" i="1">
                        <a:latin typeface="Garamond"/>
                        <a:ea typeface="Garamond"/>
                        <a:cs typeface="Garamond"/>
                        <a:sym typeface="Garamond"/>
                      </a:endParaRPr>
                    </a:p>
                    <a:p>
                      <a:pPr marL="0" lvl="0" indent="0" algn="l" rtl="0">
                        <a:spcBef>
                          <a:spcPts val="0"/>
                        </a:spcBef>
                        <a:spcAft>
                          <a:spcPts val="0"/>
                        </a:spcAft>
                        <a:buNone/>
                      </a:pPr>
                      <a:endParaRPr sz="1200" i="1">
                        <a:latin typeface="Garamond"/>
                        <a:ea typeface="Garamond"/>
                        <a:cs typeface="Garamond"/>
                        <a:sym typeface="Garamond"/>
                      </a:endParaRPr>
                    </a:p>
                    <a:p>
                      <a:pPr marL="0" lvl="0" indent="0" algn="l" rtl="0">
                        <a:spcBef>
                          <a:spcPts val="0"/>
                        </a:spcBef>
                        <a:spcAft>
                          <a:spcPts val="0"/>
                        </a:spcAft>
                        <a:buNone/>
                      </a:pPr>
                      <a:endParaRPr sz="1200" i="1">
                        <a:latin typeface="Garamond"/>
                        <a:ea typeface="Garamond"/>
                        <a:cs typeface="Garamond"/>
                        <a:sym typeface="Garamond"/>
                      </a:endParaRPr>
                    </a:p>
                    <a:p>
                      <a:pPr marL="0" lvl="0" indent="0" algn="l" rtl="0">
                        <a:spcBef>
                          <a:spcPts val="0"/>
                        </a:spcBef>
                        <a:spcAft>
                          <a:spcPts val="0"/>
                        </a:spcAft>
                        <a:buNone/>
                      </a:pPr>
                      <a:r>
                        <a:rPr lang="en-US" sz="1200" i="1">
                          <a:latin typeface="Garamond"/>
                          <a:ea typeface="Garamond"/>
                          <a:cs typeface="Garamond"/>
                          <a:sym typeface="Garamond"/>
                        </a:rPr>
                        <a:t>End Goals:</a:t>
                      </a:r>
                      <a:endParaRPr sz="1200" i="1">
                        <a:latin typeface="Garamond"/>
                        <a:ea typeface="Garamond"/>
                        <a:cs typeface="Garamond"/>
                        <a:sym typeface="Garamond"/>
                      </a:endParaRPr>
                    </a:p>
                    <a:p>
                      <a:pPr marL="457200" lvl="0" indent="-304800" algn="l" rtl="0">
                        <a:lnSpc>
                          <a:spcPct val="115000"/>
                        </a:lnSpc>
                        <a:spcBef>
                          <a:spcPts val="0"/>
                        </a:spcBef>
                        <a:spcAft>
                          <a:spcPts val="0"/>
                        </a:spcAft>
                        <a:buSzPts val="1200"/>
                        <a:buFont typeface="Garamond"/>
                        <a:buChar char="●"/>
                      </a:pPr>
                      <a:r>
                        <a:rPr lang="en-US" sz="1200" i="1">
                          <a:latin typeface="Garamond"/>
                          <a:ea typeface="Garamond"/>
                          <a:cs typeface="Garamond"/>
                          <a:sym typeface="Garamond"/>
                        </a:rPr>
                        <a:t>Discernment of Finalist to present to vestry</a:t>
                      </a:r>
                      <a:endParaRPr sz="1200" i="1">
                        <a:latin typeface="Garamond"/>
                        <a:ea typeface="Garamond"/>
                        <a:cs typeface="Garamond"/>
                        <a:sym typeface="Garamond"/>
                      </a:endParaRPr>
                    </a:p>
                    <a:p>
                      <a:pPr marL="0" lvl="0" indent="0" algn="l" rtl="0">
                        <a:spcBef>
                          <a:spcPts val="1000"/>
                        </a:spcBef>
                        <a:spcAft>
                          <a:spcPts val="0"/>
                        </a:spcAft>
                        <a:buNone/>
                      </a:pPr>
                      <a:endParaRPr sz="1200" i="1">
                        <a:latin typeface="Garamond"/>
                        <a:ea typeface="Garamond"/>
                        <a:cs typeface="Garamond"/>
                        <a:sym typeface="Garamond"/>
                      </a:endParaRPr>
                    </a:p>
                    <a:p>
                      <a:pPr marL="0" lvl="0" indent="0" algn="l" rtl="0">
                        <a:spcBef>
                          <a:spcPts val="0"/>
                        </a:spcBef>
                        <a:spcAft>
                          <a:spcPts val="0"/>
                        </a:spcAft>
                        <a:buNone/>
                      </a:pPr>
                      <a:r>
                        <a:rPr lang="en-US" sz="1200" i="1">
                          <a:latin typeface="Garamond"/>
                          <a:ea typeface="Garamond"/>
                          <a:cs typeface="Garamond"/>
                          <a:sym typeface="Garamond"/>
                        </a:rPr>
                        <a:t>(Do not notify other finalists until call is issued and LOA is signed by candidate and wardens)</a:t>
                      </a:r>
                      <a:endParaRPr sz="1200">
                        <a:latin typeface="Garamond"/>
                        <a:ea typeface="Garamond"/>
                        <a:cs typeface="Garamond"/>
                        <a:sym typeface="Garamond"/>
                      </a:endParaRPr>
                    </a:p>
                  </a:txBody>
                  <a:tcPr marL="68575" marR="68575" marT="0" marB="0"/>
                </a:tc>
                <a:tc>
                  <a:txBody>
                    <a:bodyPr/>
                    <a:lstStyle/>
                    <a:p>
                      <a:pPr marL="0" lvl="0" indent="0" algn="l" rtl="0">
                        <a:spcBef>
                          <a:spcPts val="0"/>
                        </a:spcBef>
                        <a:spcAft>
                          <a:spcPts val="0"/>
                        </a:spcAft>
                        <a:buNone/>
                      </a:pPr>
                      <a:r>
                        <a:rPr lang="en-US" sz="1200">
                          <a:latin typeface="Garamond"/>
                          <a:ea typeface="Garamond"/>
                          <a:cs typeface="Garamond"/>
                          <a:sym typeface="Garamond"/>
                        </a:rPr>
                        <a:t>Vestry accepts recommendation from Search Committee</a:t>
                      </a:r>
                      <a:endParaRPr sz="1200">
                        <a:latin typeface="Garamond"/>
                        <a:ea typeface="Garamond"/>
                        <a:cs typeface="Garamond"/>
                        <a:sym typeface="Garamond"/>
                      </a:endParaRPr>
                    </a:p>
                    <a:p>
                      <a:pPr marL="0" lvl="0" indent="0" algn="l" rtl="0">
                        <a:spcBef>
                          <a:spcPts val="0"/>
                        </a:spcBef>
                        <a:spcAft>
                          <a:spcPts val="0"/>
                        </a:spcAft>
                        <a:buNone/>
                      </a:pPr>
                      <a:endParaRPr sz="1200">
                        <a:latin typeface="Garamond"/>
                        <a:ea typeface="Garamond"/>
                        <a:cs typeface="Garamond"/>
                        <a:sym typeface="Garamond"/>
                      </a:endParaRPr>
                    </a:p>
                    <a:p>
                      <a:pPr marL="0" lvl="0" indent="0" algn="l" rtl="0">
                        <a:spcBef>
                          <a:spcPts val="0"/>
                        </a:spcBef>
                        <a:spcAft>
                          <a:spcPts val="0"/>
                        </a:spcAft>
                        <a:buNone/>
                      </a:pPr>
                      <a:r>
                        <a:rPr lang="en-US" sz="1200">
                          <a:latin typeface="Garamond"/>
                          <a:ea typeface="Garamond"/>
                          <a:cs typeface="Garamond"/>
                          <a:sym typeface="Garamond"/>
                        </a:rPr>
                        <a:t>Notify the Bishop’s Office request her final approval to issue the call (wardens)</a:t>
                      </a:r>
                      <a:endParaRPr sz="1200">
                        <a:latin typeface="Garamond"/>
                        <a:ea typeface="Garamond"/>
                        <a:cs typeface="Garamond"/>
                        <a:sym typeface="Garamond"/>
                      </a:endParaRPr>
                    </a:p>
                    <a:p>
                      <a:pPr marL="0" lvl="0" indent="0" algn="l" rtl="0">
                        <a:spcBef>
                          <a:spcPts val="0"/>
                        </a:spcBef>
                        <a:spcAft>
                          <a:spcPts val="0"/>
                        </a:spcAft>
                        <a:buNone/>
                      </a:pPr>
                      <a:endParaRPr sz="1200">
                        <a:latin typeface="Garamond"/>
                        <a:ea typeface="Garamond"/>
                        <a:cs typeface="Garamond"/>
                        <a:sym typeface="Garamond"/>
                      </a:endParaRPr>
                    </a:p>
                    <a:p>
                      <a:pPr marL="0" lvl="0" indent="0" algn="l" rtl="0">
                        <a:spcBef>
                          <a:spcPts val="0"/>
                        </a:spcBef>
                        <a:spcAft>
                          <a:spcPts val="0"/>
                        </a:spcAft>
                        <a:buNone/>
                      </a:pPr>
                      <a:r>
                        <a:rPr lang="en-US" sz="1200">
                          <a:latin typeface="Garamond"/>
                          <a:ea typeface="Garamond"/>
                          <a:cs typeface="Garamond"/>
                          <a:sym typeface="Garamond"/>
                        </a:rPr>
                        <a:t>Negotiate Letter of Agreement (Wardens)</a:t>
                      </a:r>
                      <a:endParaRPr sz="1200">
                        <a:latin typeface="Garamond"/>
                        <a:ea typeface="Garamond"/>
                        <a:cs typeface="Garamond"/>
                        <a:sym typeface="Garamond"/>
                      </a:endParaRPr>
                    </a:p>
                    <a:p>
                      <a:pPr marL="0" lvl="0" indent="0" algn="l" rtl="0">
                        <a:spcBef>
                          <a:spcPts val="0"/>
                        </a:spcBef>
                        <a:spcAft>
                          <a:spcPts val="0"/>
                        </a:spcAft>
                        <a:buNone/>
                      </a:pPr>
                      <a:endParaRPr sz="1200">
                        <a:latin typeface="Garamond"/>
                        <a:ea typeface="Garamond"/>
                        <a:cs typeface="Garamond"/>
                        <a:sym typeface="Garamond"/>
                      </a:endParaRPr>
                    </a:p>
                    <a:p>
                      <a:pPr marL="0" lvl="0" indent="0" algn="l" rtl="0">
                        <a:spcBef>
                          <a:spcPts val="0"/>
                        </a:spcBef>
                        <a:spcAft>
                          <a:spcPts val="0"/>
                        </a:spcAft>
                        <a:buNone/>
                      </a:pPr>
                      <a:r>
                        <a:rPr lang="en-US" sz="1200">
                          <a:latin typeface="Garamond"/>
                          <a:ea typeface="Garamond"/>
                          <a:cs typeface="Garamond"/>
                          <a:sym typeface="Garamond"/>
                        </a:rPr>
                        <a:t>Celebrate the work of the Search Committee vestry, and parish!!</a:t>
                      </a:r>
                      <a:endParaRPr sz="1200">
                        <a:latin typeface="Garamond"/>
                        <a:ea typeface="Garamond"/>
                        <a:cs typeface="Garamond"/>
                        <a:sym typeface="Garamond"/>
                      </a:endParaRPr>
                    </a:p>
                    <a:p>
                      <a:pPr marL="0" lvl="0" indent="0" algn="l" rtl="0">
                        <a:spcBef>
                          <a:spcPts val="0"/>
                        </a:spcBef>
                        <a:spcAft>
                          <a:spcPts val="0"/>
                        </a:spcAft>
                        <a:buNone/>
                      </a:pPr>
                      <a:endParaRPr sz="1200">
                        <a:latin typeface="Garamond"/>
                        <a:ea typeface="Garamond"/>
                        <a:cs typeface="Garamond"/>
                        <a:sym typeface="Garamond"/>
                      </a:endParaRPr>
                    </a:p>
                    <a:p>
                      <a:pPr marL="0" lvl="0" indent="0" algn="l" rtl="0">
                        <a:spcBef>
                          <a:spcPts val="0"/>
                        </a:spcBef>
                        <a:spcAft>
                          <a:spcPts val="0"/>
                        </a:spcAft>
                        <a:buNone/>
                      </a:pPr>
                      <a:r>
                        <a:rPr lang="en-US" sz="1200">
                          <a:latin typeface="Garamond"/>
                          <a:ea typeface="Garamond"/>
                          <a:cs typeface="Garamond"/>
                          <a:sym typeface="Garamond"/>
                        </a:rPr>
                        <a:t>Welcome new Priest</a:t>
                      </a:r>
                      <a:endParaRPr sz="1200">
                        <a:latin typeface="Garamond"/>
                        <a:ea typeface="Garamond"/>
                        <a:cs typeface="Garamond"/>
                        <a:sym typeface="Garamond"/>
                      </a:endParaRPr>
                    </a:p>
                    <a:p>
                      <a:pPr marL="0" lvl="0" indent="0" algn="l" rtl="0">
                        <a:spcBef>
                          <a:spcPts val="0"/>
                        </a:spcBef>
                        <a:spcAft>
                          <a:spcPts val="0"/>
                        </a:spcAft>
                        <a:buNone/>
                      </a:pPr>
                      <a:endParaRPr sz="1200">
                        <a:latin typeface="Garamond"/>
                        <a:ea typeface="Garamond"/>
                        <a:cs typeface="Garamond"/>
                        <a:sym typeface="Garamond"/>
                      </a:endParaRPr>
                    </a:p>
                    <a:p>
                      <a:pPr marL="0" lvl="0" indent="0" algn="l" rtl="0">
                        <a:spcBef>
                          <a:spcPts val="0"/>
                        </a:spcBef>
                        <a:spcAft>
                          <a:spcPts val="0"/>
                        </a:spcAft>
                        <a:buNone/>
                      </a:pPr>
                      <a:r>
                        <a:rPr lang="en-US" sz="1200">
                          <a:latin typeface="Garamond"/>
                          <a:ea typeface="Garamond"/>
                          <a:cs typeface="Garamond"/>
                          <a:sym typeface="Garamond"/>
                        </a:rPr>
                        <a:t>Mutual Ministry Review at 1 year mark.</a:t>
                      </a:r>
                      <a:endParaRPr sz="1200" b="1">
                        <a:latin typeface="Garamond"/>
                        <a:ea typeface="Garamond"/>
                        <a:cs typeface="Garamond"/>
                        <a:sym typeface="Garamond"/>
                      </a:endParaRPr>
                    </a:p>
                    <a:p>
                      <a:pPr marL="0" lvl="0" indent="0" algn="l" rtl="0">
                        <a:spcBef>
                          <a:spcPts val="0"/>
                        </a:spcBef>
                        <a:spcAft>
                          <a:spcPts val="0"/>
                        </a:spcAft>
                        <a:buNone/>
                      </a:pPr>
                      <a:endParaRPr sz="1200" b="1">
                        <a:latin typeface="Garamond"/>
                        <a:ea typeface="Garamond"/>
                        <a:cs typeface="Garamond"/>
                        <a:sym typeface="Garamond"/>
                      </a:endParaRPr>
                    </a:p>
                    <a:p>
                      <a:pPr marL="0" lvl="0" indent="0" algn="l" rtl="0">
                        <a:spcBef>
                          <a:spcPts val="0"/>
                        </a:spcBef>
                        <a:spcAft>
                          <a:spcPts val="0"/>
                        </a:spcAft>
                        <a:buNone/>
                      </a:pPr>
                      <a:endParaRPr sz="1200" i="1">
                        <a:latin typeface="Garamond"/>
                        <a:ea typeface="Garamond"/>
                        <a:cs typeface="Garamond"/>
                        <a:sym typeface="Garamond"/>
                      </a:endParaRPr>
                    </a:p>
                    <a:p>
                      <a:pPr marL="0" lvl="0" indent="0" algn="l" rtl="0">
                        <a:spcBef>
                          <a:spcPts val="0"/>
                        </a:spcBef>
                        <a:spcAft>
                          <a:spcPts val="0"/>
                        </a:spcAft>
                        <a:buNone/>
                      </a:pPr>
                      <a:r>
                        <a:rPr lang="en-US" sz="1200" i="1">
                          <a:latin typeface="Garamond"/>
                          <a:ea typeface="Garamond"/>
                          <a:cs typeface="Garamond"/>
                          <a:sym typeface="Garamond"/>
                        </a:rPr>
                        <a:t>End Goals:</a:t>
                      </a:r>
                      <a:endParaRPr sz="1200" i="1">
                        <a:latin typeface="Garamond"/>
                        <a:ea typeface="Garamond"/>
                        <a:cs typeface="Garamond"/>
                        <a:sym typeface="Garamond"/>
                      </a:endParaRPr>
                    </a:p>
                    <a:p>
                      <a:pPr marL="457200" lvl="0" indent="-304800" algn="l" rtl="0">
                        <a:lnSpc>
                          <a:spcPct val="115000"/>
                        </a:lnSpc>
                        <a:spcBef>
                          <a:spcPts val="0"/>
                        </a:spcBef>
                        <a:spcAft>
                          <a:spcPts val="0"/>
                        </a:spcAft>
                        <a:buSzPts val="1200"/>
                        <a:buFont typeface="Garamond"/>
                        <a:buChar char="●"/>
                      </a:pPr>
                      <a:r>
                        <a:rPr lang="en-US" sz="1200" i="1">
                          <a:latin typeface="Garamond"/>
                          <a:ea typeface="Garamond"/>
                          <a:cs typeface="Garamond"/>
                          <a:sym typeface="Garamond"/>
                        </a:rPr>
                        <a:t>Successful, life-giving partnership between a new priest and the congregation</a:t>
                      </a:r>
                      <a:endParaRPr sz="1200" i="1">
                        <a:latin typeface="Garamond"/>
                        <a:ea typeface="Garamond"/>
                        <a:cs typeface="Garamond"/>
                        <a:sym typeface="Garamond"/>
                      </a:endParaRPr>
                    </a:p>
                    <a:p>
                      <a:pPr marL="0" lvl="0" indent="0" algn="l" rtl="0">
                        <a:spcBef>
                          <a:spcPts val="1000"/>
                        </a:spcBef>
                        <a:spcAft>
                          <a:spcPts val="0"/>
                        </a:spcAft>
                        <a:buNone/>
                      </a:pPr>
                      <a:endParaRPr sz="1200" b="1">
                        <a:latin typeface="Garamond"/>
                        <a:ea typeface="Garamond"/>
                        <a:cs typeface="Garamond"/>
                        <a:sym typeface="Garamond"/>
                      </a:endParaRPr>
                    </a:p>
                    <a:p>
                      <a:pPr marL="0" lvl="0" indent="0" algn="l" rtl="0">
                        <a:spcBef>
                          <a:spcPts val="0"/>
                        </a:spcBef>
                        <a:spcAft>
                          <a:spcPts val="0"/>
                        </a:spcAft>
                        <a:buNone/>
                      </a:pPr>
                      <a:endParaRPr sz="1200" b="1">
                        <a:latin typeface="Garamond"/>
                        <a:ea typeface="Garamond"/>
                        <a:cs typeface="Garamond"/>
                        <a:sym typeface="Garamond"/>
                      </a:endParaRPr>
                    </a:p>
                    <a:p>
                      <a:pPr marL="0" lvl="0" indent="0" algn="l" rtl="0">
                        <a:spcBef>
                          <a:spcPts val="0"/>
                        </a:spcBef>
                        <a:spcAft>
                          <a:spcPts val="0"/>
                        </a:spcAft>
                        <a:buNone/>
                      </a:pPr>
                      <a:endParaRPr sz="1200" b="1">
                        <a:latin typeface="Garamond"/>
                        <a:ea typeface="Garamond"/>
                        <a:cs typeface="Garamond"/>
                        <a:sym typeface="Garamond"/>
                      </a:endParaRPr>
                    </a:p>
                    <a:p>
                      <a:pPr marL="0" lvl="0" indent="0" algn="l" rtl="0">
                        <a:spcBef>
                          <a:spcPts val="0"/>
                        </a:spcBef>
                        <a:spcAft>
                          <a:spcPts val="0"/>
                        </a:spcAft>
                        <a:buNone/>
                      </a:pPr>
                      <a:endParaRPr sz="1200" b="1">
                        <a:latin typeface="Garamond"/>
                        <a:ea typeface="Garamond"/>
                        <a:cs typeface="Garamond"/>
                        <a:sym typeface="Garamond"/>
                      </a:endParaRPr>
                    </a:p>
                  </a:txBody>
                  <a:tcPr marL="68575" marR="68575" marT="0" marB="0"/>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4"/>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a:t>Vestry’s Tasks</a:t>
            </a:r>
            <a:endParaRPr/>
          </a:p>
        </p:txBody>
      </p:sp>
      <p:sp>
        <p:nvSpPr>
          <p:cNvPr id="175" name="Google Shape;175;p14"/>
          <p:cNvSpPr txBox="1">
            <a:spLocks noGrp="1"/>
          </p:cNvSpPr>
          <p:nvPr>
            <p:ph type="body" idx="4294967295"/>
          </p:nvPr>
        </p:nvSpPr>
        <p:spPr>
          <a:xfrm>
            <a:off x="1417494" y="1765243"/>
            <a:ext cx="6294870" cy="4506248"/>
          </a:xfrm>
          <a:prstGeom prst="rect">
            <a:avLst/>
          </a:prstGeom>
          <a:noFill/>
          <a:ln>
            <a:noFill/>
          </a:ln>
        </p:spPr>
        <p:txBody>
          <a:bodyPr spcFirstLastPara="1" wrap="square" lIns="91425" tIns="45700" rIns="91425" bIns="45700" anchor="t" anchorCtr="0">
            <a:noAutofit/>
          </a:bodyPr>
          <a:lstStyle/>
          <a:p>
            <a:pPr marL="342900" lvl="0" indent="-381000" algn="l" rtl="0">
              <a:spcBef>
                <a:spcPts val="0"/>
              </a:spcBef>
              <a:spcAft>
                <a:spcPts val="0"/>
              </a:spcAft>
              <a:buSzPts val="4800"/>
              <a:buChar char="•"/>
            </a:pPr>
            <a:r>
              <a:rPr lang="en-US" sz="3600" dirty="0"/>
              <a:t>Appoint Search Committee</a:t>
            </a:r>
            <a:endParaRPr sz="3600" dirty="0"/>
          </a:p>
          <a:p>
            <a:pPr marL="342900" lvl="0" indent="-381000" algn="l" rtl="0">
              <a:spcBef>
                <a:spcPts val="480"/>
              </a:spcBef>
              <a:spcAft>
                <a:spcPts val="0"/>
              </a:spcAft>
              <a:buSzPts val="4800"/>
              <a:buChar char="•"/>
            </a:pPr>
            <a:r>
              <a:rPr lang="en-US" sz="3600" dirty="0"/>
              <a:t>Approve Profile and </a:t>
            </a:r>
            <a:r>
              <a:rPr lang="en-US" sz="3600" dirty="0" err="1"/>
              <a:t>OTM</a:t>
            </a:r>
            <a:endParaRPr sz="3600" dirty="0"/>
          </a:p>
          <a:p>
            <a:pPr marL="342900" lvl="0" indent="-381000" algn="l" rtl="0">
              <a:spcBef>
                <a:spcPts val="480"/>
              </a:spcBef>
              <a:spcAft>
                <a:spcPts val="0"/>
              </a:spcAft>
              <a:buSzPts val="4800"/>
              <a:buChar char="•"/>
            </a:pPr>
            <a:r>
              <a:rPr lang="en-US" sz="3600" dirty="0"/>
              <a:t>Provide Financial Information </a:t>
            </a:r>
            <a:endParaRPr sz="3600" dirty="0"/>
          </a:p>
          <a:p>
            <a:pPr marL="342900" lvl="0" indent="-381000" algn="l" rtl="0">
              <a:spcBef>
                <a:spcPts val="480"/>
              </a:spcBef>
              <a:spcAft>
                <a:spcPts val="0"/>
              </a:spcAft>
              <a:buSzPts val="4800"/>
              <a:buChar char="•"/>
            </a:pPr>
            <a:r>
              <a:rPr lang="en-US" sz="3600" dirty="0"/>
              <a:t>Approve final package</a:t>
            </a:r>
            <a:endParaRPr sz="3600" dirty="0"/>
          </a:p>
          <a:p>
            <a:pPr marL="342900" lvl="0" indent="-381000" algn="l" rtl="0">
              <a:spcBef>
                <a:spcPts val="480"/>
              </a:spcBef>
              <a:spcAft>
                <a:spcPts val="0"/>
              </a:spcAft>
              <a:buSzPts val="4800"/>
              <a:buChar char="•"/>
            </a:pPr>
            <a:r>
              <a:rPr lang="en-US" sz="3600" dirty="0"/>
              <a:t>Socially Meet finalists</a:t>
            </a:r>
            <a:endParaRPr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18376159e6_0_2"/>
          <p:cNvSpPr txBox="1">
            <a:spLocks noGrp="1"/>
          </p:cNvSpPr>
          <p:nvPr>
            <p:ph type="title"/>
          </p:nvPr>
        </p:nvSpPr>
        <p:spPr>
          <a:xfrm>
            <a:off x="457200" y="274638"/>
            <a:ext cx="7620000" cy="11430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000000"/>
              </a:buClr>
              <a:buSzPts val="2000"/>
              <a:buFont typeface="Arial"/>
              <a:buNone/>
            </a:pPr>
            <a:r>
              <a:rPr lang="en-US"/>
              <a:t>Search </a:t>
            </a:r>
            <a:r>
              <a:rPr lang="en-US" smtClean="0"/>
              <a:t>Committee</a:t>
            </a:r>
            <a:r>
              <a:rPr lang="en-US"/>
              <a:t> </a:t>
            </a:r>
            <a:r>
              <a:rPr lang="en-US" smtClean="0"/>
              <a:t>Tasks</a:t>
            </a:r>
            <a:endParaRPr/>
          </a:p>
        </p:txBody>
      </p:sp>
      <p:sp>
        <p:nvSpPr>
          <p:cNvPr id="182" name="Google Shape;182;g318376159e6_0_2"/>
          <p:cNvSpPr txBox="1">
            <a:spLocks noGrp="1"/>
          </p:cNvSpPr>
          <p:nvPr>
            <p:ph type="body" idx="1"/>
          </p:nvPr>
        </p:nvSpPr>
        <p:spPr>
          <a:xfrm>
            <a:off x="457200" y="1417638"/>
            <a:ext cx="8031018" cy="4936980"/>
          </a:xfrm>
          <a:prstGeom prst="rect">
            <a:avLst/>
          </a:prstGeom>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SzPts val="4200"/>
              <a:buChar char="•"/>
            </a:pPr>
            <a:r>
              <a:rPr lang="en-US" sz="3900" dirty="0" smtClean="0"/>
              <a:t>Self </a:t>
            </a:r>
            <a:r>
              <a:rPr lang="en-US" sz="3900" dirty="0"/>
              <a:t>Assessment </a:t>
            </a:r>
            <a:r>
              <a:rPr lang="en-US" sz="3900" dirty="0" smtClean="0"/>
              <a:t> - Small Group Meetings</a:t>
            </a:r>
            <a:endParaRPr sz="3900" dirty="0"/>
          </a:p>
          <a:p>
            <a:pPr marL="342900" lvl="0" indent="-342900" algn="l" rtl="0">
              <a:spcBef>
                <a:spcPts val="480"/>
              </a:spcBef>
              <a:spcAft>
                <a:spcPts val="0"/>
              </a:spcAft>
              <a:buSzPts val="4200"/>
              <a:buChar char="•"/>
            </a:pPr>
            <a:r>
              <a:rPr lang="en-US" sz="3900" dirty="0"/>
              <a:t>Written Material: </a:t>
            </a:r>
            <a:r>
              <a:rPr lang="en-US" sz="3900" dirty="0" err="1" smtClean="0"/>
              <a:t>OTM</a:t>
            </a:r>
            <a:r>
              <a:rPr lang="en-US" sz="3900" dirty="0" smtClean="0"/>
              <a:t>* </a:t>
            </a:r>
            <a:r>
              <a:rPr lang="en-US" sz="3900" dirty="0"/>
              <a:t>and Profile</a:t>
            </a:r>
            <a:endParaRPr sz="3900" dirty="0"/>
          </a:p>
          <a:p>
            <a:pPr marL="342900" lvl="0" indent="-342900" algn="l" rtl="0">
              <a:spcBef>
                <a:spcPts val="480"/>
              </a:spcBef>
              <a:spcAft>
                <a:spcPts val="0"/>
              </a:spcAft>
              <a:buSzPts val="4200"/>
              <a:buChar char="•"/>
            </a:pPr>
            <a:r>
              <a:rPr lang="en-US" sz="3900" dirty="0"/>
              <a:t>Interview Candidates  (Written, Zoom, </a:t>
            </a:r>
            <a:r>
              <a:rPr lang="en-US" sz="3900" dirty="0" smtClean="0"/>
              <a:t>Finalist visit)</a:t>
            </a:r>
            <a:endParaRPr sz="3900" dirty="0"/>
          </a:p>
          <a:p>
            <a:pPr marL="342900" lvl="0" indent="-342900" algn="l" rtl="0">
              <a:spcBef>
                <a:spcPts val="480"/>
              </a:spcBef>
              <a:spcAft>
                <a:spcPts val="0"/>
              </a:spcAft>
              <a:buSzPts val="4200"/>
              <a:buChar char="•"/>
            </a:pPr>
            <a:r>
              <a:rPr lang="en-US" sz="3900" dirty="0"/>
              <a:t>Discern and Recommend ONE Name to the </a:t>
            </a:r>
            <a:r>
              <a:rPr lang="en-US" sz="3900" dirty="0" smtClean="0"/>
              <a:t>Vestry</a:t>
            </a:r>
          </a:p>
          <a:p>
            <a:pPr marL="0" lvl="0" indent="0" algn="l" rtl="0">
              <a:spcBef>
                <a:spcPts val="480"/>
              </a:spcBef>
              <a:spcAft>
                <a:spcPts val="0"/>
              </a:spcAft>
              <a:buSzPts val="4200"/>
              <a:buNone/>
            </a:pPr>
            <a:endParaRPr lang="en-US" sz="2800" dirty="0" smtClean="0"/>
          </a:p>
          <a:p>
            <a:pPr marL="342900" lvl="0" indent="-342900" algn="ctr" rtl="0">
              <a:spcBef>
                <a:spcPts val="480"/>
              </a:spcBef>
              <a:spcAft>
                <a:spcPts val="0"/>
              </a:spcAft>
              <a:buSzPts val="4200"/>
              <a:buChar char="•"/>
            </a:pPr>
            <a:r>
              <a:rPr lang="en-US" sz="3900" b="1" dirty="0" smtClean="0">
                <a:solidFill>
                  <a:srgbClr val="0070C0"/>
                </a:solidFill>
              </a:rPr>
              <a:t>COMMUNICATE, COMMUNICATE, COMMUNICATE!</a:t>
            </a:r>
            <a:endParaRPr sz="3900" b="1" dirty="0">
              <a:solidFill>
                <a:srgbClr val="0070C0"/>
              </a:solidFill>
            </a:endParaRPr>
          </a:p>
        </p:txBody>
      </p:sp>
      <p:sp>
        <p:nvSpPr>
          <p:cNvPr id="2" name="TextBox 1"/>
          <p:cNvSpPr txBox="1"/>
          <p:nvPr/>
        </p:nvSpPr>
        <p:spPr>
          <a:xfrm>
            <a:off x="5135418" y="6474691"/>
            <a:ext cx="3084499" cy="307777"/>
          </a:xfrm>
          <a:prstGeom prst="rect">
            <a:avLst/>
          </a:prstGeom>
          <a:noFill/>
        </p:spPr>
        <p:txBody>
          <a:bodyPr wrap="none" rtlCol="0">
            <a:spAutoFit/>
          </a:bodyPr>
          <a:lstStyle/>
          <a:p>
            <a:r>
              <a:rPr lang="en-US" dirty="0" smtClean="0"/>
              <a:t>*</a:t>
            </a:r>
            <a:r>
              <a:rPr lang="en-US" dirty="0" err="1" smtClean="0"/>
              <a:t>OTM</a:t>
            </a:r>
            <a:r>
              <a:rPr lang="en-US" dirty="0" smtClean="0"/>
              <a:t> = Office for Transition Ministry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18376159e6_0_23"/>
          <p:cNvSpPr txBox="1">
            <a:spLocks noGrp="1"/>
          </p:cNvSpPr>
          <p:nvPr>
            <p:ph type="title"/>
          </p:nvPr>
        </p:nvSpPr>
        <p:spPr>
          <a:xfrm>
            <a:off x="457200" y="274638"/>
            <a:ext cx="76200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Our Search Committee</a:t>
            </a:r>
            <a:endParaRPr dirty="0"/>
          </a:p>
        </p:txBody>
      </p:sp>
      <p:sp>
        <p:nvSpPr>
          <p:cNvPr id="169" name="Google Shape;169;g318376159e6_0_23"/>
          <p:cNvSpPr txBox="1">
            <a:spLocks noGrp="1"/>
          </p:cNvSpPr>
          <p:nvPr>
            <p:ph type="body" idx="1"/>
          </p:nvPr>
        </p:nvSpPr>
        <p:spPr>
          <a:xfrm>
            <a:off x="885825" y="1417638"/>
            <a:ext cx="7648575" cy="501014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600" dirty="0" smtClean="0">
                <a:latin typeface="Calibri" panose="020F0502020204030204" pitchFamily="34" charset="0"/>
                <a:ea typeface="Garamond"/>
                <a:cs typeface="Calibri" panose="020F0502020204030204" pitchFamily="34" charset="0"/>
                <a:sym typeface="Garamond"/>
              </a:rPr>
              <a:t>Dave Stein – Chairperson</a:t>
            </a:r>
          </a:p>
          <a:p>
            <a:pPr marL="0" lvl="0" indent="0" algn="l" rtl="0">
              <a:spcBef>
                <a:spcPts val="0"/>
              </a:spcBef>
              <a:spcAft>
                <a:spcPts val="0"/>
              </a:spcAft>
              <a:buClr>
                <a:schemeClr val="dk1"/>
              </a:buClr>
              <a:buSzPts val="1100"/>
              <a:buFont typeface="Arial"/>
              <a:buNone/>
            </a:pPr>
            <a:r>
              <a:rPr lang="en-US" sz="3600" dirty="0" smtClean="0">
                <a:latin typeface="Calibri" panose="020F0502020204030204" pitchFamily="34" charset="0"/>
                <a:ea typeface="Garamond"/>
                <a:cs typeface="Calibri" panose="020F0502020204030204" pitchFamily="34" charset="0"/>
                <a:sym typeface="Garamond"/>
              </a:rPr>
              <a:t>Ken Fuhr</a:t>
            </a:r>
          </a:p>
          <a:p>
            <a:pPr marL="0" lvl="0" indent="0" algn="l" rtl="0">
              <a:spcBef>
                <a:spcPts val="0"/>
              </a:spcBef>
              <a:spcAft>
                <a:spcPts val="0"/>
              </a:spcAft>
              <a:buClr>
                <a:schemeClr val="dk1"/>
              </a:buClr>
              <a:buSzPts val="1100"/>
              <a:buFont typeface="Arial"/>
              <a:buNone/>
            </a:pPr>
            <a:r>
              <a:rPr lang="en-US" sz="3600" dirty="0" smtClean="0">
                <a:latin typeface="Calibri" panose="020F0502020204030204" pitchFamily="34" charset="0"/>
                <a:ea typeface="Garamond"/>
                <a:cs typeface="Calibri" panose="020F0502020204030204" pitchFamily="34" charset="0"/>
                <a:sym typeface="Garamond"/>
              </a:rPr>
              <a:t>Don Ingersoll</a:t>
            </a:r>
          </a:p>
          <a:p>
            <a:pPr marL="0" indent="0">
              <a:spcBef>
                <a:spcPts val="0"/>
              </a:spcBef>
              <a:buClr>
                <a:schemeClr val="dk1"/>
              </a:buClr>
              <a:buSzPts val="1100"/>
              <a:buNone/>
            </a:pPr>
            <a:r>
              <a:rPr lang="en-US" sz="3600" dirty="0">
                <a:latin typeface="Calibri" panose="020F0502020204030204" pitchFamily="34" charset="0"/>
                <a:ea typeface="Garamond"/>
                <a:cs typeface="Calibri" panose="020F0502020204030204" pitchFamily="34" charset="0"/>
                <a:sym typeface="Garamond"/>
              </a:rPr>
              <a:t>Mary </a:t>
            </a:r>
            <a:r>
              <a:rPr lang="en-US" sz="3600" dirty="0" err="1">
                <a:latin typeface="Calibri" panose="020F0502020204030204" pitchFamily="34" charset="0"/>
                <a:ea typeface="Garamond"/>
                <a:cs typeface="Calibri" panose="020F0502020204030204" pitchFamily="34" charset="0"/>
                <a:sym typeface="Garamond"/>
              </a:rPr>
              <a:t>Rini</a:t>
            </a:r>
            <a:endParaRPr lang="en-US" sz="3600" dirty="0">
              <a:latin typeface="Calibri" panose="020F0502020204030204" pitchFamily="34" charset="0"/>
              <a:ea typeface="Garamond"/>
              <a:cs typeface="Calibri" panose="020F0502020204030204" pitchFamily="34" charset="0"/>
              <a:sym typeface="Garamond"/>
            </a:endParaRPr>
          </a:p>
          <a:p>
            <a:pPr marL="0" lvl="0" indent="0" algn="l" rtl="0">
              <a:spcBef>
                <a:spcPts val="0"/>
              </a:spcBef>
              <a:spcAft>
                <a:spcPts val="0"/>
              </a:spcAft>
              <a:buClr>
                <a:schemeClr val="dk1"/>
              </a:buClr>
              <a:buSzPts val="1100"/>
              <a:buFont typeface="Arial"/>
              <a:buNone/>
            </a:pPr>
            <a:r>
              <a:rPr lang="en-US" sz="3600" dirty="0" smtClean="0">
                <a:latin typeface="Calibri" panose="020F0502020204030204" pitchFamily="34" charset="0"/>
                <a:ea typeface="Garamond"/>
                <a:cs typeface="Calibri" panose="020F0502020204030204" pitchFamily="34" charset="0"/>
                <a:sym typeface="Garamond"/>
              </a:rPr>
              <a:t>Miranda Spates</a:t>
            </a:r>
          </a:p>
          <a:p>
            <a:pPr marL="0" lvl="0" indent="0" algn="l" rtl="0">
              <a:spcBef>
                <a:spcPts val="0"/>
              </a:spcBef>
              <a:spcAft>
                <a:spcPts val="0"/>
              </a:spcAft>
              <a:buClr>
                <a:schemeClr val="dk1"/>
              </a:buClr>
              <a:buSzPts val="1100"/>
              <a:buFont typeface="Arial"/>
              <a:buNone/>
            </a:pPr>
            <a:r>
              <a:rPr lang="en-US" sz="3600" dirty="0" smtClean="0">
                <a:latin typeface="Calibri" panose="020F0502020204030204" pitchFamily="34" charset="0"/>
                <a:ea typeface="Garamond"/>
                <a:cs typeface="Calibri" panose="020F0502020204030204" pitchFamily="34" charset="0"/>
                <a:sym typeface="Garamond"/>
              </a:rPr>
              <a:t>Ann Williams</a:t>
            </a:r>
          </a:p>
          <a:p>
            <a:pPr marL="0" lvl="0" indent="0" algn="l" rtl="0">
              <a:spcBef>
                <a:spcPts val="0"/>
              </a:spcBef>
              <a:spcAft>
                <a:spcPts val="0"/>
              </a:spcAft>
              <a:buClr>
                <a:schemeClr val="dk1"/>
              </a:buClr>
              <a:buSzPts val="1100"/>
              <a:buFont typeface="Arial"/>
              <a:buNone/>
            </a:pPr>
            <a:endParaRPr lang="en-US" sz="3600" dirty="0" smtClean="0">
              <a:latin typeface="Calibri" panose="020F0502020204030204" pitchFamily="34" charset="0"/>
              <a:ea typeface="Garamond"/>
              <a:cs typeface="Calibri" panose="020F0502020204030204" pitchFamily="34" charset="0"/>
              <a:sym typeface="Garamond"/>
            </a:endParaRPr>
          </a:p>
          <a:p>
            <a:pPr marL="0" lvl="0" indent="0" algn="l" rtl="0">
              <a:spcBef>
                <a:spcPts val="0"/>
              </a:spcBef>
              <a:spcAft>
                <a:spcPts val="0"/>
              </a:spcAft>
              <a:buClr>
                <a:schemeClr val="dk1"/>
              </a:buClr>
              <a:buSzPts val="1100"/>
              <a:buFont typeface="Arial"/>
              <a:buNone/>
            </a:pPr>
            <a:r>
              <a:rPr lang="en-US" sz="3600" dirty="0" smtClean="0">
                <a:latin typeface="Calibri" panose="020F0502020204030204" pitchFamily="34" charset="0"/>
                <a:ea typeface="Garamond"/>
                <a:cs typeface="Calibri" panose="020F0502020204030204" pitchFamily="34" charset="0"/>
                <a:sym typeface="Garamond"/>
              </a:rPr>
              <a:t>Rev. Ellen </a:t>
            </a:r>
            <a:r>
              <a:rPr lang="en-US" sz="3600" dirty="0" err="1" smtClean="0">
                <a:latin typeface="Calibri" panose="020F0502020204030204" pitchFamily="34" charset="0"/>
                <a:ea typeface="Garamond"/>
                <a:cs typeface="Calibri" panose="020F0502020204030204" pitchFamily="34" charset="0"/>
                <a:sym typeface="Garamond"/>
              </a:rPr>
              <a:t>Ekevag</a:t>
            </a:r>
            <a:r>
              <a:rPr lang="en-US" sz="3600" dirty="0" smtClean="0">
                <a:latin typeface="Calibri" panose="020F0502020204030204" pitchFamily="34" charset="0"/>
                <a:ea typeface="Garamond"/>
                <a:cs typeface="Calibri" panose="020F0502020204030204" pitchFamily="34" charset="0"/>
                <a:sym typeface="Garamond"/>
              </a:rPr>
              <a:t> – Transition Minister</a:t>
            </a:r>
          </a:p>
          <a:p>
            <a:pPr marL="0" lvl="0" indent="0" algn="l" rtl="0">
              <a:spcBef>
                <a:spcPts val="0"/>
              </a:spcBef>
              <a:spcAft>
                <a:spcPts val="0"/>
              </a:spcAft>
              <a:buClr>
                <a:schemeClr val="dk1"/>
              </a:buClr>
              <a:buSzPts val="1100"/>
              <a:buFont typeface="Arial"/>
              <a:buNone/>
            </a:pPr>
            <a:endParaRPr dirty="0">
              <a:latin typeface="Garamond"/>
              <a:ea typeface="Garamond"/>
              <a:cs typeface="Garamond"/>
              <a:sym typeface="Garamond"/>
            </a:endParaRPr>
          </a:p>
          <a:p>
            <a:pPr marL="0" lvl="0" indent="0" algn="l" rtl="0">
              <a:spcBef>
                <a:spcPts val="360"/>
              </a:spcBef>
              <a:spcAft>
                <a:spcPts val="0"/>
              </a:spcAft>
              <a:buNone/>
            </a:pP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318376159e6_0_11"/>
          <p:cNvSpPr txBox="1">
            <a:spLocks noGrp="1"/>
          </p:cNvSpPr>
          <p:nvPr>
            <p:ph type="title"/>
          </p:nvPr>
        </p:nvSpPr>
        <p:spPr>
          <a:xfrm>
            <a:off x="457200" y="274638"/>
            <a:ext cx="76200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Congregation’s “Tasks”</a:t>
            </a:r>
            <a:endParaRPr/>
          </a:p>
        </p:txBody>
      </p:sp>
      <p:sp>
        <p:nvSpPr>
          <p:cNvPr id="189" name="Google Shape;189;g318376159e6_0_11"/>
          <p:cNvSpPr txBox="1">
            <a:spLocks noGrp="1"/>
          </p:cNvSpPr>
          <p:nvPr>
            <p:ph type="body" idx="1"/>
          </p:nvPr>
        </p:nvSpPr>
        <p:spPr>
          <a:xfrm>
            <a:off x="457200" y="1417637"/>
            <a:ext cx="8031018" cy="5269489"/>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SzPts val="3000"/>
              <a:buChar char="•"/>
            </a:pPr>
            <a:r>
              <a:rPr lang="en-US" sz="3200" dirty="0"/>
              <a:t>Participate in the Small Group </a:t>
            </a:r>
            <a:r>
              <a:rPr lang="en-US" sz="3200" dirty="0" smtClean="0"/>
              <a:t>Meetings</a:t>
            </a:r>
            <a:endParaRPr sz="3200" dirty="0"/>
          </a:p>
          <a:p>
            <a:pPr marL="457200" lvl="0" indent="-419100" algn="l" rtl="0">
              <a:spcBef>
                <a:spcPts val="0"/>
              </a:spcBef>
              <a:spcAft>
                <a:spcPts val="0"/>
              </a:spcAft>
              <a:buSzPts val="3000"/>
              <a:buChar char="•"/>
            </a:pPr>
            <a:r>
              <a:rPr lang="en-US" sz="3200" dirty="0"/>
              <a:t>Review and give feedback to written materials</a:t>
            </a:r>
            <a:endParaRPr sz="3200" dirty="0"/>
          </a:p>
          <a:p>
            <a:pPr marL="457200" lvl="0" indent="-419100" algn="l" rtl="0">
              <a:spcBef>
                <a:spcPts val="0"/>
              </a:spcBef>
              <a:spcAft>
                <a:spcPts val="0"/>
              </a:spcAft>
              <a:buSzPts val="3000"/>
              <a:buChar char="•"/>
            </a:pPr>
            <a:r>
              <a:rPr lang="en-US" sz="3200" dirty="0" smtClean="0"/>
              <a:t>Ask questions!</a:t>
            </a:r>
          </a:p>
          <a:p>
            <a:pPr marL="457200" lvl="0" indent="-419100" algn="l" rtl="0">
              <a:spcBef>
                <a:spcPts val="0"/>
              </a:spcBef>
              <a:spcAft>
                <a:spcPts val="0"/>
              </a:spcAft>
              <a:buSzPts val="3000"/>
              <a:buChar char="•"/>
            </a:pPr>
            <a:r>
              <a:rPr lang="en-US" sz="3200" dirty="0" smtClean="0"/>
              <a:t>Financial awareness- not the time to hold back</a:t>
            </a:r>
          </a:p>
          <a:p>
            <a:pPr marL="457200" lvl="0" indent="-419100" algn="l" rtl="0">
              <a:spcBef>
                <a:spcPts val="0"/>
              </a:spcBef>
              <a:spcAft>
                <a:spcPts val="0"/>
              </a:spcAft>
              <a:buSzPts val="3000"/>
              <a:buChar char="•"/>
            </a:pPr>
            <a:r>
              <a:rPr lang="en-US" sz="3200" dirty="0" smtClean="0"/>
              <a:t>Pray </a:t>
            </a:r>
            <a:r>
              <a:rPr lang="en-US" sz="3200" dirty="0"/>
              <a:t>for </a:t>
            </a:r>
            <a:r>
              <a:rPr lang="en-US" sz="3200" dirty="0" smtClean="0"/>
              <a:t>our </a:t>
            </a:r>
            <a:r>
              <a:rPr lang="en-US" sz="3200" dirty="0"/>
              <a:t>search process </a:t>
            </a:r>
            <a:endParaRPr lang="en-US" sz="3200" dirty="0" smtClean="0"/>
          </a:p>
          <a:p>
            <a:pPr marL="457200" lvl="0" indent="-419100" algn="l" rtl="0">
              <a:spcBef>
                <a:spcPts val="0"/>
              </a:spcBef>
              <a:spcAft>
                <a:spcPts val="0"/>
              </a:spcAft>
              <a:buSzPts val="3000"/>
              <a:buChar char="•"/>
            </a:pPr>
            <a:r>
              <a:rPr lang="en-US" sz="3200" dirty="0" smtClean="0"/>
              <a:t>Understand the </a:t>
            </a:r>
            <a:r>
              <a:rPr lang="en-US" sz="3200" dirty="0"/>
              <a:t>search committee and vestry must keep confidentiality </a:t>
            </a:r>
            <a:r>
              <a:rPr lang="en-US" sz="3200" dirty="0" smtClean="0"/>
              <a:t>during </a:t>
            </a:r>
            <a:r>
              <a:rPr lang="en-US" sz="3200" dirty="0"/>
              <a:t>the interview process. </a:t>
            </a:r>
            <a:endParaRPr sz="3200" dirty="0"/>
          </a:p>
          <a:p>
            <a:pPr marL="0" lvl="0" indent="0" algn="l" rtl="0">
              <a:spcBef>
                <a:spcPts val="360"/>
              </a:spcBef>
              <a:spcAft>
                <a:spcPts val="0"/>
              </a:spcAft>
              <a:buNone/>
            </a:pPr>
            <a:endParaRPr sz="3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a:t>Transition Minister’s Tasks</a:t>
            </a:r>
            <a:endParaRPr/>
          </a:p>
        </p:txBody>
      </p:sp>
      <p:sp>
        <p:nvSpPr>
          <p:cNvPr id="195" name="Google Shape;195;p15"/>
          <p:cNvSpPr txBox="1">
            <a:spLocks noGrp="1"/>
          </p:cNvSpPr>
          <p:nvPr>
            <p:ph type="body" idx="1"/>
          </p:nvPr>
        </p:nvSpPr>
        <p:spPr>
          <a:xfrm>
            <a:off x="457200" y="1731674"/>
            <a:ext cx="8031018" cy="3738995"/>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SzPts val="3200"/>
              <a:buChar char="•"/>
            </a:pPr>
            <a:r>
              <a:rPr lang="en-US" sz="3200" dirty="0"/>
              <a:t>Coach/advise/meet with Search Committee</a:t>
            </a:r>
            <a:endParaRPr sz="3200" dirty="0"/>
          </a:p>
          <a:p>
            <a:pPr marL="342900" lvl="0" indent="-228600" algn="l" rtl="0">
              <a:spcBef>
                <a:spcPts val="640"/>
              </a:spcBef>
              <a:spcAft>
                <a:spcPts val="0"/>
              </a:spcAft>
              <a:buSzPts val="3200"/>
              <a:buChar char="•"/>
            </a:pPr>
            <a:r>
              <a:rPr lang="en-US" sz="3200" dirty="0"/>
              <a:t>Approve (with bishop) written materials (</a:t>
            </a:r>
            <a:r>
              <a:rPr lang="en-US" sz="3200" dirty="0" err="1"/>
              <a:t>OTM</a:t>
            </a:r>
            <a:r>
              <a:rPr lang="en-US" sz="3200" dirty="0"/>
              <a:t> and Profile)</a:t>
            </a:r>
            <a:endParaRPr sz="3200" dirty="0"/>
          </a:p>
          <a:p>
            <a:pPr marL="342900" lvl="0" indent="-228600" algn="l" rtl="0">
              <a:spcBef>
                <a:spcPts val="640"/>
              </a:spcBef>
              <a:spcAft>
                <a:spcPts val="0"/>
              </a:spcAft>
              <a:buSzPts val="3200"/>
              <a:buChar char="•"/>
            </a:pPr>
            <a:r>
              <a:rPr lang="en-US" sz="3200" dirty="0"/>
              <a:t>Recruit and Vet Applicants</a:t>
            </a:r>
            <a:endParaRPr sz="3200" dirty="0"/>
          </a:p>
          <a:p>
            <a:pPr marL="342900" lvl="0" indent="-228600" algn="l" rtl="0">
              <a:spcBef>
                <a:spcPts val="640"/>
              </a:spcBef>
              <a:spcAft>
                <a:spcPts val="0"/>
              </a:spcAft>
              <a:buSzPts val="3200"/>
              <a:buChar char="•"/>
            </a:pPr>
            <a:r>
              <a:rPr lang="en-US" sz="3200" dirty="0"/>
              <a:t>Other tasks as requested or needed</a:t>
            </a:r>
            <a:endParaRPr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318376159e6_0_17"/>
          <p:cNvSpPr txBox="1">
            <a:spLocks noGrp="1"/>
          </p:cNvSpPr>
          <p:nvPr>
            <p:ph type="title"/>
          </p:nvPr>
        </p:nvSpPr>
        <p:spPr>
          <a:xfrm>
            <a:off x="457200" y="274638"/>
            <a:ext cx="76200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Our </a:t>
            </a:r>
            <a:r>
              <a:rPr lang="en-US" smtClean="0"/>
              <a:t>Next Steps</a:t>
            </a:r>
            <a:endParaRPr/>
          </a:p>
        </p:txBody>
      </p:sp>
      <p:sp>
        <p:nvSpPr>
          <p:cNvPr id="202" name="Google Shape;202;g318376159e6_0_17"/>
          <p:cNvSpPr txBox="1">
            <a:spLocks noGrp="1"/>
          </p:cNvSpPr>
          <p:nvPr>
            <p:ph type="body" idx="1"/>
          </p:nvPr>
        </p:nvSpPr>
        <p:spPr>
          <a:xfrm>
            <a:off x="600075" y="1417638"/>
            <a:ext cx="7620000" cy="5186362"/>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sz="2800" b="1" dirty="0" smtClean="0">
                <a:latin typeface="Calibri" panose="020F0502020204030204" pitchFamily="34" charset="0"/>
                <a:ea typeface="Garamond"/>
                <a:cs typeface="Calibri" panose="020F0502020204030204" pitchFamily="34" charset="0"/>
                <a:sym typeface="Garamond"/>
              </a:rPr>
              <a:t>December 2024</a:t>
            </a:r>
          </a:p>
          <a:p>
            <a:pPr marL="0" lvl="0" indent="0" algn="l" rtl="0">
              <a:spcBef>
                <a:spcPts val="0"/>
              </a:spcBef>
              <a:spcAft>
                <a:spcPts val="0"/>
              </a:spcAft>
              <a:buClr>
                <a:schemeClr val="dk1"/>
              </a:buClr>
              <a:buSzPts val="1100"/>
              <a:buFont typeface="Arial"/>
              <a:buNone/>
            </a:pPr>
            <a:endParaRPr sz="900" b="1" dirty="0">
              <a:latin typeface="Calibri" panose="020F0502020204030204" pitchFamily="34" charset="0"/>
              <a:ea typeface="Garamond"/>
              <a:cs typeface="Calibri" panose="020F0502020204030204" pitchFamily="34" charset="0"/>
              <a:sym typeface="Garamond"/>
            </a:endParaRPr>
          </a:p>
          <a:p>
            <a:pPr marL="457200" lvl="0" indent="-381000" algn="l" rtl="0">
              <a:spcBef>
                <a:spcPts val="0"/>
              </a:spcBef>
              <a:spcAft>
                <a:spcPts val="0"/>
              </a:spcAft>
              <a:buClr>
                <a:srgbClr val="0070C0"/>
              </a:buClr>
              <a:buSzPct val="75000"/>
              <a:buFont typeface="Garamond"/>
              <a:buChar char="●"/>
            </a:pPr>
            <a:r>
              <a:rPr lang="en-US" sz="2800" dirty="0" smtClean="0">
                <a:latin typeface="Calibri" panose="020F0502020204030204" pitchFamily="34" charset="0"/>
                <a:ea typeface="Garamond"/>
                <a:cs typeface="Calibri" panose="020F0502020204030204" pitchFamily="34" charset="0"/>
                <a:sym typeface="Garamond"/>
              </a:rPr>
              <a:t>Select Search Committee – </a:t>
            </a:r>
            <a:r>
              <a:rPr lang="en-US" sz="2800" b="1" dirty="0" smtClean="0">
                <a:solidFill>
                  <a:srgbClr val="FF0000"/>
                </a:solidFill>
                <a:latin typeface="Calibri" panose="020F0502020204030204" pitchFamily="34" charset="0"/>
                <a:ea typeface="Garamond"/>
                <a:cs typeface="Calibri" panose="020F0502020204030204" pitchFamily="34" charset="0"/>
                <a:sym typeface="Garamond"/>
              </a:rPr>
              <a:t>DONE</a:t>
            </a:r>
          </a:p>
          <a:p>
            <a:pPr marL="457200" lvl="0" indent="-381000" algn="l" rtl="0">
              <a:spcBef>
                <a:spcPts val="0"/>
              </a:spcBef>
              <a:spcAft>
                <a:spcPts val="0"/>
              </a:spcAft>
              <a:buClr>
                <a:srgbClr val="0070C0"/>
              </a:buClr>
              <a:buSzPct val="75000"/>
              <a:buFont typeface="Garamond"/>
              <a:buChar char="●"/>
            </a:pPr>
            <a:r>
              <a:rPr lang="en-US" sz="2800" dirty="0" smtClean="0">
                <a:latin typeface="Calibri" panose="020F0502020204030204" pitchFamily="34" charset="0"/>
                <a:ea typeface="Garamond"/>
                <a:cs typeface="Calibri" panose="020F0502020204030204" pitchFamily="34" charset="0"/>
                <a:sym typeface="Garamond"/>
              </a:rPr>
              <a:t>Review Small Group Meeting Facilitator Guide – </a:t>
            </a:r>
            <a:r>
              <a:rPr lang="en-US" sz="2800" b="1" dirty="0" smtClean="0">
                <a:solidFill>
                  <a:srgbClr val="FF0000"/>
                </a:solidFill>
                <a:latin typeface="Calibri" panose="020F0502020204030204" pitchFamily="34" charset="0"/>
                <a:ea typeface="Garamond"/>
                <a:cs typeface="Calibri" panose="020F0502020204030204" pitchFamily="34" charset="0"/>
                <a:sym typeface="Garamond"/>
              </a:rPr>
              <a:t>DONE</a:t>
            </a:r>
          </a:p>
          <a:p>
            <a:pPr marL="457200" lvl="0" indent="-381000" algn="l" rtl="0">
              <a:spcBef>
                <a:spcPts val="0"/>
              </a:spcBef>
              <a:spcAft>
                <a:spcPts val="0"/>
              </a:spcAft>
              <a:buClr>
                <a:srgbClr val="0070C0"/>
              </a:buClr>
              <a:buSzPct val="75000"/>
              <a:buFont typeface="Garamond"/>
              <a:buChar char="●"/>
            </a:pPr>
            <a:r>
              <a:rPr lang="en-US" sz="2800" dirty="0" smtClean="0">
                <a:latin typeface="Calibri" panose="020F0502020204030204" pitchFamily="34" charset="0"/>
                <a:ea typeface="Garamond"/>
                <a:cs typeface="Calibri" panose="020F0502020204030204" pitchFamily="34" charset="0"/>
                <a:sym typeface="Garamond"/>
              </a:rPr>
              <a:t>Develop The Plan and present to Vestry – </a:t>
            </a:r>
            <a:r>
              <a:rPr lang="en-US" sz="2800" b="1" dirty="0" smtClean="0">
                <a:solidFill>
                  <a:srgbClr val="FF0000"/>
                </a:solidFill>
                <a:latin typeface="Calibri" panose="020F0502020204030204" pitchFamily="34" charset="0"/>
                <a:ea typeface="Garamond"/>
                <a:cs typeface="Calibri" panose="020F0502020204030204" pitchFamily="34" charset="0"/>
                <a:sym typeface="Garamond"/>
              </a:rPr>
              <a:t>DONE</a:t>
            </a:r>
          </a:p>
          <a:p>
            <a:pPr indent="-381000">
              <a:spcBef>
                <a:spcPts val="0"/>
              </a:spcBef>
              <a:buClr>
                <a:srgbClr val="0070C0"/>
              </a:buClr>
              <a:buSzPct val="75000"/>
              <a:buFont typeface="Garamond"/>
              <a:buChar char="●"/>
            </a:pPr>
            <a:r>
              <a:rPr lang="en-US" sz="2800" dirty="0">
                <a:latin typeface="Calibri" panose="020F0502020204030204" pitchFamily="34" charset="0"/>
                <a:ea typeface="Garamond"/>
                <a:cs typeface="Calibri" panose="020F0502020204030204" pitchFamily="34" charset="0"/>
                <a:sym typeface="Garamond"/>
              </a:rPr>
              <a:t>Parish Meeting to explain next </a:t>
            </a:r>
            <a:r>
              <a:rPr lang="en-US" sz="2800" dirty="0" smtClean="0">
                <a:latin typeface="Calibri" panose="020F0502020204030204" pitchFamily="34" charset="0"/>
                <a:ea typeface="Garamond"/>
                <a:cs typeface="Calibri" panose="020F0502020204030204" pitchFamily="34" charset="0"/>
                <a:sym typeface="Garamond"/>
              </a:rPr>
              <a:t>steps – </a:t>
            </a:r>
            <a:r>
              <a:rPr lang="en-US" sz="2800" b="1" dirty="0" smtClean="0">
                <a:solidFill>
                  <a:srgbClr val="FF0000"/>
                </a:solidFill>
                <a:latin typeface="Calibri" panose="020F0502020204030204" pitchFamily="34" charset="0"/>
                <a:ea typeface="Garamond"/>
                <a:cs typeface="Calibri" panose="020F0502020204030204" pitchFamily="34" charset="0"/>
                <a:sym typeface="Garamond"/>
              </a:rPr>
              <a:t>TODAY!</a:t>
            </a:r>
            <a:endParaRPr lang="en-US" sz="2800" b="1" dirty="0">
              <a:solidFill>
                <a:srgbClr val="FF0000"/>
              </a:solidFill>
              <a:latin typeface="Calibri" panose="020F0502020204030204" pitchFamily="34" charset="0"/>
              <a:ea typeface="Garamond"/>
              <a:cs typeface="Calibri" panose="020F0502020204030204" pitchFamily="34" charset="0"/>
              <a:sym typeface="Garamond"/>
            </a:endParaRPr>
          </a:p>
          <a:p>
            <a:pPr indent="-381000">
              <a:spcBef>
                <a:spcPts val="0"/>
              </a:spcBef>
              <a:buClr>
                <a:srgbClr val="0070C0"/>
              </a:buClr>
              <a:buSzPct val="75000"/>
              <a:buFont typeface="Garamond"/>
              <a:buChar char="●"/>
            </a:pPr>
            <a:r>
              <a:rPr lang="en-US" sz="2800" dirty="0" smtClean="0">
                <a:latin typeface="Calibri" panose="020F0502020204030204" pitchFamily="34" charset="0"/>
                <a:ea typeface="Garamond"/>
                <a:cs typeface="Calibri" panose="020F0502020204030204" pitchFamily="34" charset="0"/>
                <a:sym typeface="Garamond"/>
              </a:rPr>
              <a:t>Communicate </a:t>
            </a:r>
            <a:r>
              <a:rPr lang="en-US" sz="2800" dirty="0">
                <a:latin typeface="Calibri" panose="020F0502020204030204" pitchFamily="34" charset="0"/>
                <a:ea typeface="Garamond"/>
                <a:cs typeface="Calibri" panose="020F0502020204030204" pitchFamily="34" charset="0"/>
                <a:sym typeface="Garamond"/>
              </a:rPr>
              <a:t>– Begin dialog with parish members</a:t>
            </a:r>
          </a:p>
          <a:p>
            <a:pPr lvl="0" indent="-381000">
              <a:spcBef>
                <a:spcPts val="0"/>
              </a:spcBef>
              <a:buClr>
                <a:srgbClr val="0070C0"/>
              </a:buClr>
              <a:buSzPct val="75000"/>
              <a:buFont typeface="Garamond"/>
              <a:buChar char="●"/>
            </a:pPr>
            <a:r>
              <a:rPr lang="en-US" sz="2800" dirty="0" smtClean="0">
                <a:latin typeface="Calibri" panose="020F0502020204030204" pitchFamily="34" charset="0"/>
                <a:ea typeface="Garamond"/>
                <a:cs typeface="Calibri" panose="020F0502020204030204" pitchFamily="34" charset="0"/>
                <a:sym typeface="Garamond"/>
              </a:rPr>
              <a:t>Mailing to all parish members</a:t>
            </a:r>
          </a:p>
          <a:p>
            <a:pPr lvl="0" indent="-381000">
              <a:spcBef>
                <a:spcPts val="0"/>
              </a:spcBef>
              <a:buClr>
                <a:srgbClr val="0070C0"/>
              </a:buClr>
              <a:buSzPct val="75000"/>
              <a:buFont typeface="Garamond"/>
              <a:buChar char="●"/>
            </a:pPr>
            <a:r>
              <a:rPr lang="en-US" sz="2800" dirty="0" smtClean="0">
                <a:latin typeface="Calibri" panose="020F0502020204030204" pitchFamily="34" charset="0"/>
                <a:ea typeface="Garamond"/>
                <a:cs typeface="Calibri" panose="020F0502020204030204" pitchFamily="34" charset="0"/>
                <a:sym typeface="Garamond"/>
              </a:rPr>
              <a:t>Sign </a:t>
            </a:r>
            <a:r>
              <a:rPr lang="en-US" sz="2800" dirty="0">
                <a:latin typeface="Calibri" panose="020F0502020204030204" pitchFamily="34" charset="0"/>
                <a:ea typeface="Garamond"/>
                <a:cs typeface="Calibri" panose="020F0502020204030204" pitchFamily="34" charset="0"/>
                <a:sym typeface="Garamond"/>
              </a:rPr>
              <a:t>up sheets for small groups</a:t>
            </a:r>
          </a:p>
          <a:p>
            <a:pPr marL="0" lvl="0" indent="0" algn="l" rtl="0">
              <a:spcBef>
                <a:spcPts val="360"/>
              </a:spcBef>
              <a:spcAft>
                <a:spcPts val="0"/>
              </a:spcAft>
              <a:buSzPct val="75000"/>
              <a:buNone/>
            </a:pP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318376159e6_0_17"/>
          <p:cNvSpPr txBox="1">
            <a:spLocks noGrp="1"/>
          </p:cNvSpPr>
          <p:nvPr>
            <p:ph type="title"/>
          </p:nvPr>
        </p:nvSpPr>
        <p:spPr>
          <a:xfrm>
            <a:off x="457200" y="274638"/>
            <a:ext cx="76200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Our </a:t>
            </a:r>
            <a:r>
              <a:rPr lang="en-US" smtClean="0"/>
              <a:t>Next Steps</a:t>
            </a:r>
            <a:endParaRPr/>
          </a:p>
        </p:txBody>
      </p:sp>
      <p:sp>
        <p:nvSpPr>
          <p:cNvPr id="202" name="Google Shape;202;g318376159e6_0_17"/>
          <p:cNvSpPr txBox="1">
            <a:spLocks noGrp="1"/>
          </p:cNvSpPr>
          <p:nvPr>
            <p:ph type="body" idx="1"/>
          </p:nvPr>
        </p:nvSpPr>
        <p:spPr>
          <a:xfrm>
            <a:off x="457199" y="1232911"/>
            <a:ext cx="7994073" cy="5555816"/>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sz="2800" b="1" dirty="0" smtClean="0">
                <a:latin typeface="Calibri" panose="020F0502020204030204" pitchFamily="34" charset="0"/>
                <a:ea typeface="Garamond"/>
                <a:cs typeface="Calibri" panose="020F0502020204030204" pitchFamily="34" charset="0"/>
                <a:sym typeface="Garamond"/>
              </a:rPr>
              <a:t>January &amp; February 2025</a:t>
            </a:r>
            <a:endParaRPr sz="2800" b="1" dirty="0">
              <a:latin typeface="Calibri" panose="020F0502020204030204" pitchFamily="34" charset="0"/>
              <a:ea typeface="Garamond"/>
              <a:cs typeface="Calibri" panose="020F0502020204030204" pitchFamily="34" charset="0"/>
              <a:sym typeface="Garamond"/>
            </a:endParaRPr>
          </a:p>
          <a:p>
            <a:pPr marL="457200" lvl="0" indent="-381000" algn="l" rtl="0">
              <a:spcBef>
                <a:spcPts val="0"/>
              </a:spcBef>
              <a:spcAft>
                <a:spcPts val="0"/>
              </a:spcAft>
              <a:buClr>
                <a:srgbClr val="0070C0"/>
              </a:buClr>
              <a:buSzPct val="75000"/>
              <a:buFont typeface="Garamond"/>
              <a:buChar char="●"/>
            </a:pPr>
            <a:r>
              <a:rPr lang="en-US" sz="2800" dirty="0" smtClean="0">
                <a:latin typeface="Calibri" panose="020F0502020204030204" pitchFamily="34" charset="0"/>
                <a:ea typeface="Garamond"/>
                <a:cs typeface="Calibri" panose="020F0502020204030204" pitchFamily="34" charset="0"/>
                <a:sym typeface="Garamond"/>
              </a:rPr>
              <a:t>Search </a:t>
            </a:r>
            <a:r>
              <a:rPr lang="en-US" sz="2800" dirty="0">
                <a:latin typeface="Calibri" panose="020F0502020204030204" pitchFamily="34" charset="0"/>
                <a:ea typeface="Garamond"/>
                <a:cs typeface="Calibri" panose="020F0502020204030204" pitchFamily="34" charset="0"/>
                <a:sym typeface="Garamond"/>
              </a:rPr>
              <a:t>Committee </a:t>
            </a:r>
            <a:r>
              <a:rPr lang="en-US" sz="2800" dirty="0" smtClean="0">
                <a:latin typeface="Calibri" panose="020F0502020204030204" pitchFamily="34" charset="0"/>
                <a:ea typeface="Garamond"/>
                <a:cs typeface="Calibri" panose="020F0502020204030204" pitchFamily="34" charset="0"/>
                <a:sym typeface="Garamond"/>
              </a:rPr>
              <a:t>hosts Small Group discussions to help in developing Priest’s profile information</a:t>
            </a:r>
          </a:p>
          <a:p>
            <a:pPr marL="457200" lvl="0" indent="-381000" algn="l" rtl="0">
              <a:spcBef>
                <a:spcPts val="0"/>
              </a:spcBef>
              <a:spcAft>
                <a:spcPts val="0"/>
              </a:spcAft>
              <a:buClr>
                <a:srgbClr val="0070C0"/>
              </a:buClr>
              <a:buSzPct val="75000"/>
              <a:buFont typeface="Garamond"/>
              <a:buChar char="●"/>
            </a:pPr>
            <a:r>
              <a:rPr lang="en-US" sz="2800" dirty="0" smtClean="0">
                <a:latin typeface="Calibri" panose="020F0502020204030204" pitchFamily="34" charset="0"/>
                <a:ea typeface="Garamond"/>
                <a:cs typeface="Calibri" panose="020F0502020204030204" pitchFamily="34" charset="0"/>
                <a:sym typeface="Garamond"/>
              </a:rPr>
              <a:t>Search Committee gives feedback to parish members about findings</a:t>
            </a:r>
          </a:p>
          <a:p>
            <a:pPr marL="457200" lvl="0" indent="-381000" algn="l" rtl="0">
              <a:spcBef>
                <a:spcPts val="0"/>
              </a:spcBef>
              <a:spcAft>
                <a:spcPts val="0"/>
              </a:spcAft>
              <a:buClr>
                <a:srgbClr val="0070C0"/>
              </a:buClr>
              <a:buSzPct val="75000"/>
              <a:buFont typeface="Garamond"/>
              <a:buChar char="●"/>
            </a:pPr>
            <a:r>
              <a:rPr lang="en-US" sz="2800" dirty="0" smtClean="0">
                <a:latin typeface="Calibri" panose="020F0502020204030204" pitchFamily="34" charset="0"/>
                <a:ea typeface="Garamond"/>
                <a:cs typeface="Calibri" panose="020F0502020204030204" pitchFamily="34" charset="0"/>
                <a:sym typeface="Garamond"/>
              </a:rPr>
              <a:t>Search Committee finalizes </a:t>
            </a:r>
            <a:r>
              <a:rPr lang="en-US" sz="2800" dirty="0">
                <a:latin typeface="Calibri" panose="020F0502020204030204" pitchFamily="34" charset="0"/>
                <a:ea typeface="Garamond"/>
                <a:cs typeface="Calibri" panose="020F0502020204030204" pitchFamily="34" charset="0"/>
                <a:sym typeface="Garamond"/>
              </a:rPr>
              <a:t>written materials with vestry, bishop etc. approval</a:t>
            </a:r>
            <a:endParaRPr sz="2800" dirty="0">
              <a:latin typeface="Calibri" panose="020F0502020204030204" pitchFamily="34" charset="0"/>
              <a:ea typeface="Garamond"/>
              <a:cs typeface="Calibri" panose="020F0502020204030204" pitchFamily="34" charset="0"/>
              <a:sym typeface="Garamond"/>
            </a:endParaRPr>
          </a:p>
          <a:p>
            <a:pPr marL="0" lvl="0" indent="0" algn="l" rtl="0">
              <a:spcBef>
                <a:spcPts val="0"/>
              </a:spcBef>
              <a:spcAft>
                <a:spcPts val="0"/>
              </a:spcAft>
              <a:buClr>
                <a:schemeClr val="dk1"/>
              </a:buClr>
              <a:buSzPts val="1100"/>
              <a:buFont typeface="Arial"/>
              <a:buNone/>
            </a:pPr>
            <a:endParaRPr sz="1000" b="1" dirty="0">
              <a:latin typeface="Calibri" panose="020F0502020204030204" pitchFamily="34" charset="0"/>
              <a:ea typeface="Garamond"/>
              <a:cs typeface="Calibri" panose="020F0502020204030204" pitchFamily="34" charset="0"/>
              <a:sym typeface="Garamond"/>
            </a:endParaRPr>
          </a:p>
          <a:p>
            <a:pPr marL="0" lvl="0" indent="0" algn="l" rtl="0">
              <a:spcBef>
                <a:spcPts val="0"/>
              </a:spcBef>
              <a:spcAft>
                <a:spcPts val="0"/>
              </a:spcAft>
              <a:buClr>
                <a:schemeClr val="dk1"/>
              </a:buClr>
              <a:buSzPts val="1100"/>
              <a:buFont typeface="Arial"/>
              <a:buNone/>
            </a:pPr>
            <a:r>
              <a:rPr lang="en-US" sz="2800" b="1" dirty="0" smtClean="0">
                <a:latin typeface="Calibri" panose="020F0502020204030204" pitchFamily="34" charset="0"/>
                <a:ea typeface="Garamond"/>
                <a:cs typeface="Calibri" panose="020F0502020204030204" pitchFamily="34" charset="0"/>
                <a:sym typeface="Garamond"/>
              </a:rPr>
              <a:t>March </a:t>
            </a:r>
            <a:r>
              <a:rPr lang="en-US" sz="2800" b="1" dirty="0">
                <a:latin typeface="Calibri" panose="020F0502020204030204" pitchFamily="34" charset="0"/>
                <a:ea typeface="Garamond"/>
                <a:cs typeface="Calibri" panose="020F0502020204030204" pitchFamily="34" charset="0"/>
                <a:sym typeface="Garamond"/>
              </a:rPr>
              <a:t>2025</a:t>
            </a:r>
            <a:endParaRPr sz="2800" b="1" dirty="0">
              <a:latin typeface="Calibri" panose="020F0502020204030204" pitchFamily="34" charset="0"/>
              <a:ea typeface="Garamond"/>
              <a:cs typeface="Calibri" panose="020F0502020204030204" pitchFamily="34" charset="0"/>
              <a:sym typeface="Garamond"/>
            </a:endParaRPr>
          </a:p>
          <a:p>
            <a:pPr marL="457200" lvl="0" indent="-381000" algn="l" rtl="0">
              <a:spcBef>
                <a:spcPts val="0"/>
              </a:spcBef>
              <a:spcAft>
                <a:spcPts val="0"/>
              </a:spcAft>
              <a:buClr>
                <a:srgbClr val="0070C0"/>
              </a:buClr>
              <a:buSzPct val="75000"/>
              <a:buFont typeface="Garamond"/>
              <a:buChar char="●"/>
            </a:pPr>
            <a:r>
              <a:rPr lang="en-US" sz="2800" dirty="0">
                <a:latin typeface="Calibri" panose="020F0502020204030204" pitchFamily="34" charset="0"/>
                <a:ea typeface="Garamond"/>
                <a:cs typeface="Calibri" panose="020F0502020204030204" pitchFamily="34" charset="0"/>
                <a:sym typeface="Garamond"/>
              </a:rPr>
              <a:t>Post written material.</a:t>
            </a:r>
            <a:endParaRPr sz="2800" dirty="0">
              <a:latin typeface="Calibri" panose="020F0502020204030204" pitchFamily="34" charset="0"/>
              <a:ea typeface="Garamond"/>
              <a:cs typeface="Calibri" panose="020F0502020204030204" pitchFamily="34" charset="0"/>
              <a:sym typeface="Garamond"/>
            </a:endParaRPr>
          </a:p>
          <a:p>
            <a:pPr marL="0" lvl="0" indent="0" algn="l" rtl="0">
              <a:spcBef>
                <a:spcPts val="0"/>
              </a:spcBef>
              <a:spcAft>
                <a:spcPts val="0"/>
              </a:spcAft>
              <a:buClr>
                <a:schemeClr val="dk1"/>
              </a:buClr>
              <a:buSzPts val="1100"/>
              <a:buFont typeface="Arial"/>
              <a:buNone/>
            </a:pPr>
            <a:endParaRPr sz="1000" b="1" dirty="0">
              <a:latin typeface="Calibri" panose="020F0502020204030204" pitchFamily="34" charset="0"/>
              <a:ea typeface="Garamond"/>
              <a:cs typeface="Calibri" panose="020F0502020204030204" pitchFamily="34" charset="0"/>
              <a:sym typeface="Garamond"/>
            </a:endParaRPr>
          </a:p>
          <a:p>
            <a:pPr marL="0" lvl="0" indent="0" algn="l" rtl="0">
              <a:spcBef>
                <a:spcPts val="0"/>
              </a:spcBef>
              <a:spcAft>
                <a:spcPts val="0"/>
              </a:spcAft>
              <a:buClr>
                <a:schemeClr val="dk1"/>
              </a:buClr>
              <a:buSzPts val="1100"/>
              <a:buFont typeface="Arial"/>
              <a:buNone/>
            </a:pPr>
            <a:r>
              <a:rPr lang="en-US" sz="2800" b="1" dirty="0">
                <a:latin typeface="Calibri" panose="020F0502020204030204" pitchFamily="34" charset="0"/>
                <a:ea typeface="Garamond"/>
                <a:cs typeface="Calibri" panose="020F0502020204030204" pitchFamily="34" charset="0"/>
                <a:sym typeface="Garamond"/>
              </a:rPr>
              <a:t>Late Spring/Early Summer 2025</a:t>
            </a:r>
            <a:endParaRPr sz="2800" b="1" dirty="0">
              <a:latin typeface="Calibri" panose="020F0502020204030204" pitchFamily="34" charset="0"/>
              <a:ea typeface="Garamond"/>
              <a:cs typeface="Calibri" panose="020F0502020204030204" pitchFamily="34" charset="0"/>
              <a:sym typeface="Garamond"/>
            </a:endParaRPr>
          </a:p>
          <a:p>
            <a:pPr marL="457200" lvl="0" indent="-381000" algn="l" rtl="0">
              <a:spcBef>
                <a:spcPts val="0"/>
              </a:spcBef>
              <a:spcAft>
                <a:spcPts val="0"/>
              </a:spcAft>
              <a:buClr>
                <a:srgbClr val="0070C0"/>
              </a:buClr>
              <a:buSzPct val="75000"/>
              <a:buFont typeface="Garamond"/>
              <a:buChar char="●"/>
            </a:pPr>
            <a:r>
              <a:rPr lang="en-US" sz="2800" dirty="0">
                <a:latin typeface="Calibri" panose="020F0502020204030204" pitchFamily="34" charset="0"/>
                <a:ea typeface="Garamond"/>
                <a:cs typeface="Calibri" panose="020F0502020204030204" pitchFamily="34" charset="0"/>
                <a:sym typeface="Garamond"/>
              </a:rPr>
              <a:t>Interview and </a:t>
            </a:r>
            <a:r>
              <a:rPr lang="en-US" sz="2800" dirty="0" smtClean="0">
                <a:latin typeface="Calibri" panose="020F0502020204030204" pitchFamily="34" charset="0"/>
                <a:ea typeface="Garamond"/>
                <a:cs typeface="Calibri" panose="020F0502020204030204" pitchFamily="34" charset="0"/>
                <a:sym typeface="Garamond"/>
              </a:rPr>
              <a:t>Discernment</a:t>
            </a:r>
            <a:endParaRPr sz="2800" dirty="0">
              <a:latin typeface="Calibri" panose="020F0502020204030204" pitchFamily="34" charset="0"/>
              <a:ea typeface="Garamond"/>
              <a:cs typeface="Calibri" panose="020F0502020204030204" pitchFamily="34" charset="0"/>
              <a:sym typeface="Garamond"/>
            </a:endParaRPr>
          </a:p>
        </p:txBody>
      </p:sp>
    </p:spTree>
    <p:extLst>
      <p:ext uri="{BB962C8B-B14F-4D97-AF65-F5344CB8AC3E}">
        <p14:creationId xmlns:p14="http://schemas.microsoft.com/office/powerpoint/2010/main" val="1004267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18376159e6_0_23"/>
          <p:cNvSpPr txBox="1">
            <a:spLocks noGrp="1"/>
          </p:cNvSpPr>
          <p:nvPr>
            <p:ph type="title"/>
          </p:nvPr>
        </p:nvSpPr>
        <p:spPr>
          <a:xfrm>
            <a:off x="457200" y="274638"/>
            <a:ext cx="76200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 Word about Confidentiality</a:t>
            </a:r>
            <a:endParaRPr/>
          </a:p>
        </p:txBody>
      </p:sp>
      <p:sp>
        <p:nvSpPr>
          <p:cNvPr id="169" name="Google Shape;169;g318376159e6_0_23"/>
          <p:cNvSpPr txBox="1">
            <a:spLocks noGrp="1"/>
          </p:cNvSpPr>
          <p:nvPr>
            <p:ph type="body" idx="1"/>
          </p:nvPr>
        </p:nvSpPr>
        <p:spPr>
          <a:xfrm>
            <a:off x="457199" y="1323974"/>
            <a:ext cx="7994073" cy="53816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200" dirty="0">
                <a:latin typeface="Calibri" panose="020F0502020204030204" pitchFamily="34" charset="0"/>
                <a:ea typeface="Garamond"/>
                <a:cs typeface="Calibri" panose="020F0502020204030204" pitchFamily="34" charset="0"/>
                <a:sym typeface="Garamond"/>
              </a:rPr>
              <a:t>From the moment the </a:t>
            </a:r>
            <a:r>
              <a:rPr lang="en-US" sz="3200" dirty="0" smtClean="0">
                <a:latin typeface="Calibri" panose="020F0502020204030204" pitchFamily="34" charset="0"/>
                <a:ea typeface="Garamond"/>
                <a:cs typeface="Calibri" panose="020F0502020204030204" pitchFamily="34" charset="0"/>
                <a:sym typeface="Garamond"/>
              </a:rPr>
              <a:t>Search Committee </a:t>
            </a:r>
            <a:r>
              <a:rPr lang="en-US" sz="3200" dirty="0">
                <a:latin typeface="Calibri" panose="020F0502020204030204" pitchFamily="34" charset="0"/>
                <a:ea typeface="Garamond"/>
                <a:cs typeface="Calibri" panose="020F0502020204030204" pitchFamily="34" charset="0"/>
                <a:sym typeface="Garamond"/>
              </a:rPr>
              <a:t>receives an application</a:t>
            </a:r>
            <a:r>
              <a:rPr lang="en-US" sz="3200" b="1" dirty="0">
                <a:latin typeface="Calibri" panose="020F0502020204030204" pitchFamily="34" charset="0"/>
                <a:ea typeface="Garamond"/>
                <a:cs typeface="Calibri" panose="020F0502020204030204" pitchFamily="34" charset="0"/>
                <a:sym typeface="Garamond"/>
              </a:rPr>
              <a:t>, it assumes the duty of safeguarding the applicant’s confidentiality.</a:t>
            </a:r>
            <a:r>
              <a:rPr lang="en-US" sz="3200" dirty="0">
                <a:latin typeface="Calibri" panose="020F0502020204030204" pitchFamily="34" charset="0"/>
                <a:ea typeface="Garamond"/>
                <a:cs typeface="Calibri" panose="020F0502020204030204" pitchFamily="34" charset="0"/>
                <a:sym typeface="Garamond"/>
              </a:rPr>
              <a:t> </a:t>
            </a:r>
            <a:r>
              <a:rPr lang="en-US" sz="3200" dirty="0" smtClean="0">
                <a:latin typeface="Calibri" panose="020F0502020204030204" pitchFamily="34" charset="0"/>
                <a:ea typeface="Garamond"/>
                <a:cs typeface="Calibri" panose="020F0502020204030204" pitchFamily="34" charset="0"/>
                <a:sym typeface="Garamond"/>
              </a:rPr>
              <a:t> </a:t>
            </a:r>
          </a:p>
          <a:p>
            <a:pPr marL="0" lvl="0" indent="0" algn="l" rtl="0">
              <a:spcBef>
                <a:spcPts val="0"/>
              </a:spcBef>
              <a:spcAft>
                <a:spcPts val="0"/>
              </a:spcAft>
              <a:buClr>
                <a:schemeClr val="dk1"/>
              </a:buClr>
              <a:buSzPts val="1100"/>
              <a:buFont typeface="Arial"/>
              <a:buNone/>
            </a:pPr>
            <a:endParaRPr lang="en-US" sz="3200" dirty="0">
              <a:latin typeface="Calibri" panose="020F0502020204030204" pitchFamily="34" charset="0"/>
              <a:ea typeface="Garamond"/>
              <a:cs typeface="Calibri" panose="020F0502020204030204" pitchFamily="34" charset="0"/>
              <a:sym typeface="Garamond"/>
            </a:endParaRPr>
          </a:p>
          <a:p>
            <a:pPr marL="0" lvl="0" indent="0" algn="l" rtl="0">
              <a:spcBef>
                <a:spcPts val="0"/>
              </a:spcBef>
              <a:spcAft>
                <a:spcPts val="0"/>
              </a:spcAft>
              <a:buClr>
                <a:schemeClr val="dk1"/>
              </a:buClr>
              <a:buSzPts val="1100"/>
              <a:buFont typeface="Arial"/>
              <a:buNone/>
            </a:pPr>
            <a:r>
              <a:rPr lang="en-US" sz="3200" dirty="0" smtClean="0">
                <a:latin typeface="Calibri" panose="020F0502020204030204" pitchFamily="34" charset="0"/>
                <a:ea typeface="Garamond"/>
                <a:cs typeface="Calibri" panose="020F0502020204030204" pitchFamily="34" charset="0"/>
                <a:sym typeface="Garamond"/>
              </a:rPr>
              <a:t>Committee </a:t>
            </a:r>
            <a:r>
              <a:rPr lang="en-US" sz="3200" dirty="0">
                <a:latin typeface="Calibri" panose="020F0502020204030204" pitchFamily="34" charset="0"/>
                <a:ea typeface="Garamond"/>
                <a:cs typeface="Calibri" panose="020F0502020204030204" pitchFamily="34" charset="0"/>
                <a:sym typeface="Garamond"/>
              </a:rPr>
              <a:t>members may not share any details at all about applicants: obviously not names, but also not details about age, gender, geographic location, make of car, whether they are a dog or a cat person, or anything else no matter how inconsequential. </a:t>
            </a:r>
            <a:endParaRPr sz="3200" u="sng" dirty="0">
              <a:latin typeface="Calibri" panose="020F0502020204030204" pitchFamily="34" charset="0"/>
              <a:ea typeface="Garamond"/>
              <a:cs typeface="Calibri" panose="020F0502020204030204" pitchFamily="34" charset="0"/>
              <a:sym typeface="Garamond"/>
            </a:endParaRPr>
          </a:p>
        </p:txBody>
      </p:sp>
    </p:spTree>
    <p:extLst>
      <p:ext uri="{BB962C8B-B14F-4D97-AF65-F5344CB8AC3E}">
        <p14:creationId xmlns:p14="http://schemas.microsoft.com/office/powerpoint/2010/main" val="2895443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a:t>Opening Prayer</a:t>
            </a:r>
            <a:endParaRPr/>
          </a:p>
        </p:txBody>
      </p:sp>
      <p:sp>
        <p:nvSpPr>
          <p:cNvPr id="97" name="Google Shape;97;p2"/>
          <p:cNvSpPr txBox="1">
            <a:spLocks noGrp="1"/>
          </p:cNvSpPr>
          <p:nvPr>
            <p:ph type="body" idx="1"/>
          </p:nvPr>
        </p:nvSpPr>
        <p:spPr>
          <a:xfrm>
            <a:off x="457200" y="1228437"/>
            <a:ext cx="7620000" cy="5514108"/>
          </a:xfrm>
          <a:prstGeom prst="rect">
            <a:avLst/>
          </a:prstGeom>
          <a:noFill/>
          <a:ln>
            <a:noFill/>
          </a:ln>
        </p:spPr>
        <p:txBody>
          <a:bodyPr spcFirstLastPara="1" wrap="square" lIns="91425" tIns="45700" rIns="91425" bIns="45700" anchor="t" anchorCtr="0">
            <a:normAutofit lnSpcReduction="10000"/>
          </a:bodyPr>
          <a:lstStyle/>
          <a:p>
            <a:pPr marL="114300" lvl="0" indent="0" algn="ctr" rtl="0">
              <a:spcBef>
                <a:spcPts val="0"/>
              </a:spcBef>
              <a:spcAft>
                <a:spcPts val="0"/>
              </a:spcAft>
              <a:buSzPts val="2200"/>
              <a:buNone/>
            </a:pPr>
            <a:r>
              <a:rPr lang="en-US" i="1" dirty="0"/>
              <a:t>For the Parish</a:t>
            </a:r>
            <a:r>
              <a:rPr lang="en-US" dirty="0"/>
              <a:t/>
            </a:r>
            <a:br>
              <a:rPr lang="en-US" dirty="0"/>
            </a:br>
            <a:r>
              <a:rPr lang="en-US" dirty="0"/>
              <a:t/>
            </a:r>
            <a:br>
              <a:rPr lang="en-US" dirty="0"/>
            </a:br>
            <a:r>
              <a:rPr lang="en-US" sz="3200" dirty="0"/>
              <a:t>Almighty and </a:t>
            </a:r>
            <a:r>
              <a:rPr lang="en-US" sz="3200" dirty="0" err="1"/>
              <a:t>everliving</a:t>
            </a:r>
            <a:r>
              <a:rPr lang="en-US" sz="3200" dirty="0"/>
              <a:t> God, ruler of all things in heaven and earth, hear our prayers for this parish family. </a:t>
            </a:r>
            <a:r>
              <a:rPr lang="en-US" sz="3200" dirty="0" smtClean="0"/>
              <a:t>Strengthen </a:t>
            </a:r>
            <a:r>
              <a:rPr lang="en-US" sz="3200" dirty="0"/>
              <a:t>the faithful, arouse the careless, and restore the penitent. </a:t>
            </a:r>
            <a:endParaRPr lang="en-US" sz="3200" dirty="0" smtClean="0"/>
          </a:p>
          <a:p>
            <a:pPr marL="114300" lvl="0" indent="0" algn="ctr" rtl="0">
              <a:spcBef>
                <a:spcPts val="0"/>
              </a:spcBef>
              <a:spcAft>
                <a:spcPts val="0"/>
              </a:spcAft>
              <a:buSzPts val="2200"/>
              <a:buNone/>
            </a:pPr>
            <a:r>
              <a:rPr lang="en-US" sz="3200" dirty="0" smtClean="0"/>
              <a:t>Grant </a:t>
            </a:r>
            <a:r>
              <a:rPr lang="en-US" sz="3200" dirty="0"/>
              <a:t>us all things necessary for our common life, and bring</a:t>
            </a:r>
            <a:br>
              <a:rPr lang="en-US" sz="3200" dirty="0"/>
            </a:br>
            <a:r>
              <a:rPr lang="en-US" sz="3200" dirty="0"/>
              <a:t>us all to be of one heart and mind within your holy Church; through Jesus Christ our Lord. </a:t>
            </a:r>
            <a:r>
              <a:rPr lang="en-US" sz="3200" i="1" dirty="0"/>
              <a:t>Amen</a:t>
            </a:r>
            <a:r>
              <a:rPr lang="en-US" sz="3200" i="1" dirty="0" smtClean="0"/>
              <a:t>.</a:t>
            </a:r>
            <a:endParaRPr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18376159e6_0_23"/>
          <p:cNvSpPr txBox="1">
            <a:spLocks noGrp="1"/>
          </p:cNvSpPr>
          <p:nvPr>
            <p:ph type="title"/>
          </p:nvPr>
        </p:nvSpPr>
        <p:spPr>
          <a:xfrm>
            <a:off x="457200" y="274638"/>
            <a:ext cx="76200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 Word about Confidentiality</a:t>
            </a:r>
            <a:endParaRPr/>
          </a:p>
        </p:txBody>
      </p:sp>
      <p:sp>
        <p:nvSpPr>
          <p:cNvPr id="169" name="Google Shape;169;g318376159e6_0_23"/>
          <p:cNvSpPr txBox="1">
            <a:spLocks noGrp="1"/>
          </p:cNvSpPr>
          <p:nvPr>
            <p:ph type="body" idx="1"/>
          </p:nvPr>
        </p:nvSpPr>
        <p:spPr>
          <a:xfrm>
            <a:off x="457199" y="1323974"/>
            <a:ext cx="7994073" cy="53816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000" b="1" dirty="0" smtClean="0">
                <a:latin typeface="Calibri" panose="020F0502020204030204" pitchFamily="34" charset="0"/>
                <a:ea typeface="Garamond"/>
                <a:cs typeface="Calibri" panose="020F0502020204030204" pitchFamily="34" charset="0"/>
                <a:sym typeface="Garamond"/>
              </a:rPr>
              <a:t>WHY?</a:t>
            </a:r>
          </a:p>
          <a:p>
            <a:pPr marL="0" lvl="0" indent="0" algn="l" rtl="0">
              <a:spcBef>
                <a:spcPts val="0"/>
              </a:spcBef>
              <a:spcAft>
                <a:spcPts val="0"/>
              </a:spcAft>
              <a:buNone/>
            </a:pPr>
            <a:endParaRPr lang="en-US" sz="1000" dirty="0">
              <a:latin typeface="Calibri" panose="020F0502020204030204" pitchFamily="34" charset="0"/>
              <a:ea typeface="Garamond"/>
              <a:cs typeface="Calibri" panose="020F0502020204030204" pitchFamily="34" charset="0"/>
              <a:sym typeface="Garamond"/>
            </a:endParaRPr>
          </a:p>
          <a:p>
            <a:pPr marL="0" lvl="0" indent="0" algn="l" rtl="0">
              <a:spcBef>
                <a:spcPts val="0"/>
              </a:spcBef>
              <a:spcAft>
                <a:spcPts val="0"/>
              </a:spcAft>
              <a:buNone/>
            </a:pPr>
            <a:r>
              <a:rPr lang="en-US" sz="3200" dirty="0" smtClean="0">
                <a:latin typeface="Calibri" panose="020F0502020204030204" pitchFamily="34" charset="0"/>
                <a:ea typeface="Garamond"/>
                <a:cs typeface="Calibri" panose="020F0502020204030204" pitchFamily="34" charset="0"/>
                <a:sym typeface="Garamond"/>
              </a:rPr>
              <a:t>The </a:t>
            </a:r>
            <a:r>
              <a:rPr lang="en-US" sz="3200" dirty="0">
                <a:latin typeface="Calibri" panose="020F0502020204030204" pitchFamily="34" charset="0"/>
                <a:ea typeface="Garamond"/>
                <a:cs typeface="Calibri" panose="020F0502020204030204" pitchFamily="34" charset="0"/>
                <a:sym typeface="Garamond"/>
              </a:rPr>
              <a:t>goal is to create a safe space for mutual discernment.</a:t>
            </a:r>
            <a:endParaRPr sz="3200" dirty="0">
              <a:latin typeface="Calibri" panose="020F0502020204030204" pitchFamily="34" charset="0"/>
              <a:ea typeface="Garamond"/>
              <a:cs typeface="Calibri" panose="020F0502020204030204" pitchFamily="34" charset="0"/>
              <a:sym typeface="Garamond"/>
            </a:endParaRPr>
          </a:p>
          <a:p>
            <a:pPr marL="0" lvl="0" indent="0" algn="l" rtl="0">
              <a:spcBef>
                <a:spcPts val="0"/>
              </a:spcBef>
              <a:spcAft>
                <a:spcPts val="0"/>
              </a:spcAft>
              <a:buNone/>
            </a:pPr>
            <a:endParaRPr sz="1000" dirty="0">
              <a:latin typeface="Calibri" panose="020F0502020204030204" pitchFamily="34" charset="0"/>
              <a:ea typeface="Garamond"/>
              <a:cs typeface="Calibri" panose="020F0502020204030204" pitchFamily="34" charset="0"/>
              <a:sym typeface="Garamond"/>
            </a:endParaRPr>
          </a:p>
          <a:p>
            <a:pPr marL="0" lvl="0" indent="0" algn="l" rtl="0">
              <a:spcBef>
                <a:spcPts val="0"/>
              </a:spcBef>
              <a:spcAft>
                <a:spcPts val="0"/>
              </a:spcAft>
              <a:buNone/>
            </a:pPr>
            <a:r>
              <a:rPr lang="en-US" sz="3200" dirty="0">
                <a:latin typeface="Calibri" panose="020F0502020204030204" pitchFamily="34" charset="0"/>
                <a:ea typeface="Garamond"/>
                <a:cs typeface="Calibri" panose="020F0502020204030204" pitchFamily="34" charset="0"/>
                <a:sym typeface="Garamond"/>
              </a:rPr>
              <a:t>The reason for all this seriousness is the profound harm that can come even from innocent mistakes. Breaches of confidentiality, even unintentional ones, have derailed search processes, divided congregations, and betrayed candidates</a:t>
            </a:r>
            <a:r>
              <a:rPr lang="en-US" sz="3200" dirty="0" smtClean="0">
                <a:latin typeface="Calibri" panose="020F0502020204030204" pitchFamily="34" charset="0"/>
                <a:ea typeface="Garamond"/>
                <a:cs typeface="Calibri" panose="020F0502020204030204" pitchFamily="34" charset="0"/>
                <a:sym typeface="Garamond"/>
              </a:rPr>
              <a:t>.</a:t>
            </a:r>
            <a:endParaRPr sz="3200" dirty="0">
              <a:latin typeface="Calibri" panose="020F0502020204030204" pitchFamily="34" charset="0"/>
              <a:ea typeface="Garamond"/>
              <a:cs typeface="Calibri" panose="020F0502020204030204" pitchFamily="34" charset="0"/>
              <a:sym typeface="Garamond"/>
            </a:endParaRPr>
          </a:p>
        </p:txBody>
      </p:sp>
    </p:spTree>
    <p:extLst>
      <p:ext uri="{BB962C8B-B14F-4D97-AF65-F5344CB8AC3E}">
        <p14:creationId xmlns:p14="http://schemas.microsoft.com/office/powerpoint/2010/main" val="2757782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8"/>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dirty="0" smtClean="0"/>
              <a:t>Guiding Principles</a:t>
            </a:r>
            <a:endParaRPr dirty="0"/>
          </a:p>
        </p:txBody>
      </p:sp>
      <p:sp>
        <p:nvSpPr>
          <p:cNvPr id="208" name="Google Shape;208;p18"/>
          <p:cNvSpPr txBox="1">
            <a:spLocks noGrp="1"/>
          </p:cNvSpPr>
          <p:nvPr>
            <p:ph type="body" idx="1"/>
          </p:nvPr>
        </p:nvSpPr>
        <p:spPr>
          <a:xfrm>
            <a:off x="228599" y="1485899"/>
            <a:ext cx="8222673" cy="5284355"/>
          </a:xfrm>
          <a:prstGeom prst="rect">
            <a:avLst/>
          </a:prstGeom>
          <a:noFill/>
          <a:ln>
            <a:noFill/>
          </a:ln>
        </p:spPr>
        <p:txBody>
          <a:bodyPr spcFirstLastPara="1" wrap="square" lIns="91425" tIns="45700" rIns="91425" bIns="45700" anchor="t" anchorCtr="0">
            <a:normAutofit fontScale="25000" lnSpcReduction="20000"/>
          </a:bodyPr>
          <a:lstStyle/>
          <a:p>
            <a:pPr marL="95250" lvl="0" indent="0" algn="l" rtl="0">
              <a:spcBef>
                <a:spcPts val="0"/>
              </a:spcBef>
              <a:spcAft>
                <a:spcPts val="0"/>
              </a:spcAft>
              <a:buSzPct val="100000"/>
              <a:buNone/>
            </a:pPr>
            <a:r>
              <a:rPr lang="en-US" sz="16000" b="1" dirty="0"/>
              <a:t>Covenant:</a:t>
            </a:r>
            <a:r>
              <a:rPr lang="en-US" sz="16000" dirty="0"/>
              <a:t>  </a:t>
            </a:r>
            <a:r>
              <a:rPr lang="en-US" sz="14400" dirty="0"/>
              <a:t>TRUST THE SEARCH </a:t>
            </a:r>
            <a:r>
              <a:rPr lang="en-US" sz="14400" dirty="0" smtClean="0"/>
              <a:t> </a:t>
            </a:r>
          </a:p>
          <a:p>
            <a:pPr marL="95250" lvl="0" indent="0" algn="l" rtl="0">
              <a:spcBef>
                <a:spcPts val="0"/>
              </a:spcBef>
              <a:spcAft>
                <a:spcPts val="0"/>
              </a:spcAft>
              <a:buSzPct val="100000"/>
              <a:buNone/>
            </a:pPr>
            <a:r>
              <a:rPr lang="en-US" sz="14400" dirty="0"/>
              <a:t> </a:t>
            </a:r>
            <a:r>
              <a:rPr lang="en-US" sz="14400" dirty="0" smtClean="0"/>
              <a:t>  </a:t>
            </a:r>
            <a:r>
              <a:rPr lang="en-US" sz="14400" dirty="0" smtClean="0"/>
              <a:t>COMMITTEE </a:t>
            </a:r>
            <a:r>
              <a:rPr lang="en-US" sz="14400" dirty="0"/>
              <a:t>TO DO ITS WORK</a:t>
            </a:r>
            <a:r>
              <a:rPr lang="en-US" sz="14400" dirty="0" smtClean="0"/>
              <a:t>.</a:t>
            </a:r>
          </a:p>
          <a:p>
            <a:pPr marL="342900" lvl="0" indent="-247650" algn="l" rtl="0">
              <a:spcBef>
                <a:spcPts val="0"/>
              </a:spcBef>
              <a:spcAft>
                <a:spcPts val="0"/>
              </a:spcAft>
              <a:buSzPct val="100000"/>
              <a:buChar char="•"/>
            </a:pPr>
            <a:endParaRPr sz="11200" dirty="0"/>
          </a:p>
          <a:p>
            <a:pPr marL="114300" lvl="1" indent="0" algn="l" rtl="0">
              <a:spcBef>
                <a:spcPts val="320"/>
              </a:spcBef>
              <a:spcAft>
                <a:spcPts val="0"/>
              </a:spcAft>
              <a:buClr>
                <a:schemeClr val="accent1"/>
              </a:buClr>
              <a:buSzPct val="84210"/>
              <a:buNone/>
            </a:pPr>
            <a:r>
              <a:rPr lang="en-US" sz="12800" dirty="0"/>
              <a:t>T</a:t>
            </a:r>
            <a:r>
              <a:rPr lang="en-US" sz="12800" dirty="0" smtClean="0"/>
              <a:t>he </a:t>
            </a:r>
            <a:r>
              <a:rPr lang="en-US" sz="12800" dirty="0"/>
              <a:t>vestry and search committee are entrusted with the holy work of finding </a:t>
            </a:r>
            <a:r>
              <a:rPr lang="en-US" sz="12800" dirty="0" smtClean="0"/>
              <a:t>our next </a:t>
            </a:r>
            <a:r>
              <a:rPr lang="en-US" sz="12800" dirty="0"/>
              <a:t>pastor, priest, and teacher.  By appointing a Search Committee the Vestry </a:t>
            </a:r>
            <a:r>
              <a:rPr lang="en-US" sz="12800" dirty="0" smtClean="0"/>
              <a:t>is freed </a:t>
            </a:r>
            <a:r>
              <a:rPr lang="en-US" sz="12800" dirty="0"/>
              <a:t>to focus on leading the church through the transition.  </a:t>
            </a:r>
            <a:endParaRPr lang="en-US" sz="12800" dirty="0" smtClean="0"/>
          </a:p>
          <a:p>
            <a:pPr marL="114300" lvl="1" indent="0" algn="l" rtl="0">
              <a:spcBef>
                <a:spcPts val="320"/>
              </a:spcBef>
              <a:spcAft>
                <a:spcPts val="0"/>
              </a:spcAft>
              <a:buClr>
                <a:schemeClr val="accent1"/>
              </a:buClr>
              <a:buSzPct val="84210"/>
              <a:buNone/>
            </a:pPr>
            <a:endParaRPr lang="en-US" sz="12800" dirty="0"/>
          </a:p>
          <a:p>
            <a:pPr marL="114300" lvl="1" indent="0" algn="l" rtl="0">
              <a:spcBef>
                <a:spcPts val="320"/>
              </a:spcBef>
              <a:spcAft>
                <a:spcPts val="0"/>
              </a:spcAft>
              <a:buClr>
                <a:schemeClr val="accent1"/>
              </a:buClr>
              <a:buSzPct val="84210"/>
              <a:buNone/>
            </a:pPr>
            <a:r>
              <a:rPr lang="en-US" sz="12800" dirty="0" smtClean="0"/>
              <a:t>It </a:t>
            </a:r>
            <a:r>
              <a:rPr lang="en-US" sz="12800" dirty="0"/>
              <a:t>is the responsibility of both the Vestry and the Search Committee to steep this process in prayer from beginning to end</a:t>
            </a:r>
            <a:r>
              <a:rPr lang="en-US" sz="12800" dirty="0" smtClean="0"/>
              <a:t>.</a:t>
            </a:r>
            <a:endParaRPr sz="1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8"/>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lvl="0">
              <a:buSzPts val="4600"/>
            </a:pPr>
            <a:r>
              <a:rPr lang="en-US" dirty="0" smtClean="0"/>
              <a:t>Guiding </a:t>
            </a:r>
            <a:r>
              <a:rPr lang="en-US" dirty="0"/>
              <a:t>Principles</a:t>
            </a:r>
            <a:endParaRPr dirty="0"/>
          </a:p>
        </p:txBody>
      </p:sp>
      <p:sp>
        <p:nvSpPr>
          <p:cNvPr id="208" name="Google Shape;208;p18"/>
          <p:cNvSpPr txBox="1">
            <a:spLocks noGrp="1"/>
          </p:cNvSpPr>
          <p:nvPr>
            <p:ph type="body" idx="1"/>
          </p:nvPr>
        </p:nvSpPr>
        <p:spPr>
          <a:xfrm>
            <a:off x="228599" y="1219200"/>
            <a:ext cx="8222673" cy="5495636"/>
          </a:xfrm>
          <a:prstGeom prst="rect">
            <a:avLst/>
          </a:prstGeom>
          <a:noFill/>
          <a:ln>
            <a:noFill/>
          </a:ln>
        </p:spPr>
        <p:txBody>
          <a:bodyPr spcFirstLastPara="1" wrap="square" lIns="91425" tIns="45700" rIns="91425" bIns="45700" anchor="t" anchorCtr="0">
            <a:normAutofit fontScale="25000" lnSpcReduction="20000"/>
          </a:bodyPr>
          <a:lstStyle/>
          <a:p>
            <a:pPr marL="342900" lvl="0" indent="-127000" algn="l" rtl="0">
              <a:spcBef>
                <a:spcPts val="320"/>
              </a:spcBef>
              <a:spcAft>
                <a:spcPts val="0"/>
              </a:spcAft>
              <a:buSzPct val="84210"/>
              <a:buNone/>
            </a:pPr>
            <a:endParaRPr sz="7600" dirty="0"/>
          </a:p>
          <a:p>
            <a:pPr marL="95250" lvl="0" indent="0" algn="l" rtl="0">
              <a:spcBef>
                <a:spcPts val="320"/>
              </a:spcBef>
              <a:spcAft>
                <a:spcPts val="0"/>
              </a:spcAft>
              <a:buSzPct val="100000"/>
              <a:buNone/>
            </a:pPr>
            <a:r>
              <a:rPr lang="en-US" sz="16000" b="1" dirty="0" smtClean="0"/>
              <a:t>Communication</a:t>
            </a:r>
            <a:endParaRPr lang="en-US" sz="16000" b="1" dirty="0"/>
          </a:p>
          <a:p>
            <a:pPr marL="342900" lvl="0" indent="-247650" algn="l" rtl="0">
              <a:spcBef>
                <a:spcPts val="320"/>
              </a:spcBef>
              <a:spcAft>
                <a:spcPts val="0"/>
              </a:spcAft>
              <a:buSzPct val="100000"/>
              <a:buChar char="•"/>
            </a:pPr>
            <a:endParaRPr sz="3400" dirty="0"/>
          </a:p>
          <a:p>
            <a:pPr marL="114300" lvl="0" indent="0" algn="l" rtl="0">
              <a:spcBef>
                <a:spcPts val="320"/>
              </a:spcBef>
              <a:spcAft>
                <a:spcPts val="0"/>
              </a:spcAft>
              <a:buSzPct val="84210"/>
              <a:buNone/>
            </a:pPr>
            <a:r>
              <a:rPr lang="en-US" sz="12800" dirty="0"/>
              <a:t>Anxiety on the part of the congregation can be reduced if the vestry and search committee communicate the search timeline and process in a transparent and dependable way.  </a:t>
            </a:r>
            <a:endParaRPr lang="en-US" sz="12800" dirty="0" smtClean="0"/>
          </a:p>
          <a:p>
            <a:pPr marL="114300" lvl="0" indent="0" algn="l" rtl="0">
              <a:spcBef>
                <a:spcPts val="320"/>
              </a:spcBef>
              <a:spcAft>
                <a:spcPts val="0"/>
              </a:spcAft>
              <a:buSzPct val="84210"/>
              <a:buNone/>
            </a:pPr>
            <a:endParaRPr lang="en-US" sz="12800" dirty="0"/>
          </a:p>
          <a:p>
            <a:pPr marL="114300" lvl="0" indent="0" algn="l" rtl="0">
              <a:spcBef>
                <a:spcPts val="320"/>
              </a:spcBef>
              <a:spcAft>
                <a:spcPts val="0"/>
              </a:spcAft>
              <a:buSzPct val="84210"/>
              <a:buNone/>
            </a:pPr>
            <a:r>
              <a:rPr lang="en-US" sz="12800" dirty="0" smtClean="0"/>
              <a:t>Additionally</a:t>
            </a:r>
            <a:r>
              <a:rPr lang="en-US" sz="12800" dirty="0"/>
              <a:t>, it is crucial for the warden and search committee </a:t>
            </a:r>
            <a:r>
              <a:rPr lang="en-US" sz="12800" dirty="0" smtClean="0"/>
              <a:t>chair </a:t>
            </a:r>
            <a:r>
              <a:rPr lang="en-US" sz="12800" dirty="0"/>
              <a:t>to maintain frequent and clear communications with one another and with the T</a:t>
            </a:r>
            <a:r>
              <a:rPr lang="en-US" sz="12800" dirty="0" smtClean="0"/>
              <a:t>ransition Minister </a:t>
            </a:r>
            <a:r>
              <a:rPr lang="en-US" sz="12800" dirty="0"/>
              <a:t>throughout the search.  </a:t>
            </a:r>
            <a:endParaRPr sz="12800" dirty="0"/>
          </a:p>
          <a:p>
            <a:pPr marL="114300" lvl="0" indent="0" algn="l" rtl="0">
              <a:spcBef>
                <a:spcPts val="280"/>
              </a:spcBef>
              <a:spcAft>
                <a:spcPts val="0"/>
              </a:spcAft>
              <a:buSzPct val="100000"/>
              <a:buNone/>
            </a:pPr>
            <a:r>
              <a:rPr lang="en-US" sz="5600" dirty="0"/>
              <a:t> </a:t>
            </a:r>
            <a:endParaRPr dirty="0"/>
          </a:p>
          <a:p>
            <a:pPr marL="114300" lvl="0" indent="0" algn="l" rtl="0">
              <a:spcBef>
                <a:spcPts val="110"/>
              </a:spcBef>
              <a:spcAft>
                <a:spcPts val="0"/>
              </a:spcAft>
              <a:buSzPct val="100000"/>
              <a:buNone/>
            </a:pPr>
            <a:endParaRPr dirty="0"/>
          </a:p>
        </p:txBody>
      </p:sp>
    </p:spTree>
    <p:extLst>
      <p:ext uri="{BB962C8B-B14F-4D97-AF65-F5344CB8AC3E}">
        <p14:creationId xmlns:p14="http://schemas.microsoft.com/office/powerpoint/2010/main" val="4252972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8"/>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lvl="0">
              <a:buSzPts val="4600"/>
            </a:pPr>
            <a:r>
              <a:rPr lang="en-US" dirty="0" smtClean="0"/>
              <a:t>Guiding </a:t>
            </a:r>
            <a:r>
              <a:rPr lang="en-US" dirty="0"/>
              <a:t>Principles</a:t>
            </a:r>
            <a:endParaRPr dirty="0"/>
          </a:p>
        </p:txBody>
      </p:sp>
      <p:sp>
        <p:nvSpPr>
          <p:cNvPr id="208" name="Google Shape;208;p18"/>
          <p:cNvSpPr txBox="1">
            <a:spLocks noGrp="1"/>
          </p:cNvSpPr>
          <p:nvPr>
            <p:ph type="body" idx="1"/>
          </p:nvPr>
        </p:nvSpPr>
        <p:spPr>
          <a:xfrm>
            <a:off x="228599" y="1219200"/>
            <a:ext cx="8222673" cy="5410200"/>
          </a:xfrm>
          <a:prstGeom prst="rect">
            <a:avLst/>
          </a:prstGeom>
          <a:noFill/>
          <a:ln>
            <a:noFill/>
          </a:ln>
        </p:spPr>
        <p:txBody>
          <a:bodyPr spcFirstLastPara="1" wrap="square" lIns="91425" tIns="45700" rIns="91425" bIns="45700" anchor="t" anchorCtr="0">
            <a:normAutofit fontScale="32500" lnSpcReduction="20000"/>
          </a:bodyPr>
          <a:lstStyle/>
          <a:p>
            <a:pPr marL="114300" lvl="0" indent="0" algn="l" rtl="0">
              <a:spcBef>
                <a:spcPts val="320"/>
              </a:spcBef>
              <a:spcAft>
                <a:spcPts val="0"/>
              </a:spcAft>
              <a:buSzPct val="84210"/>
              <a:buNone/>
            </a:pPr>
            <a:r>
              <a:rPr lang="en-US" sz="7600" dirty="0"/>
              <a:t> </a:t>
            </a:r>
            <a:r>
              <a:rPr lang="en-US" sz="10000" b="1" dirty="0" smtClean="0"/>
              <a:t>Confidentiality</a:t>
            </a:r>
            <a:r>
              <a:rPr lang="en-US" sz="9000" dirty="0" smtClean="0"/>
              <a:t> </a:t>
            </a:r>
            <a:endParaRPr lang="en-US" sz="9000" dirty="0" smtClean="0"/>
          </a:p>
          <a:p>
            <a:pPr marL="342900" lvl="0" indent="-247650" algn="l" rtl="0">
              <a:spcBef>
                <a:spcPts val="320"/>
              </a:spcBef>
              <a:spcAft>
                <a:spcPts val="0"/>
              </a:spcAft>
              <a:buSzPct val="100000"/>
              <a:buChar char="•"/>
            </a:pPr>
            <a:endParaRPr lang="en-US" sz="9000" dirty="0"/>
          </a:p>
          <a:p>
            <a:pPr marL="95250" lvl="0" indent="0" algn="ctr" rtl="0">
              <a:spcBef>
                <a:spcPts val="320"/>
              </a:spcBef>
              <a:spcAft>
                <a:spcPts val="0"/>
              </a:spcAft>
              <a:buSzPct val="100000"/>
              <a:buNone/>
            </a:pPr>
            <a:r>
              <a:rPr lang="en-US" sz="9000" dirty="0" smtClean="0"/>
              <a:t>PEOPLE’S </a:t>
            </a:r>
            <a:r>
              <a:rPr lang="en-US" sz="9000" dirty="0"/>
              <a:t>LIVES AND LIVELIHOODS </a:t>
            </a:r>
            <a:endParaRPr lang="en-US" sz="9000" dirty="0" smtClean="0"/>
          </a:p>
          <a:p>
            <a:pPr marL="95250" lvl="0" indent="0" algn="ctr" rtl="0">
              <a:spcBef>
                <a:spcPts val="320"/>
              </a:spcBef>
              <a:spcAft>
                <a:spcPts val="0"/>
              </a:spcAft>
              <a:buSzPct val="100000"/>
              <a:buNone/>
            </a:pPr>
            <a:r>
              <a:rPr lang="en-US" sz="9000" dirty="0" smtClean="0"/>
              <a:t>ARE </a:t>
            </a:r>
            <a:r>
              <a:rPr lang="en-US" sz="9000" dirty="0"/>
              <a:t>AT </a:t>
            </a:r>
            <a:r>
              <a:rPr lang="en-US" sz="9000" dirty="0" smtClean="0"/>
              <a:t>STAKE</a:t>
            </a:r>
          </a:p>
          <a:p>
            <a:pPr marL="342900" lvl="0" indent="-247650" algn="l" rtl="0">
              <a:spcBef>
                <a:spcPts val="320"/>
              </a:spcBef>
              <a:spcAft>
                <a:spcPts val="0"/>
              </a:spcAft>
              <a:buSzPct val="100000"/>
              <a:buChar char="•"/>
            </a:pPr>
            <a:endParaRPr sz="7000" dirty="0"/>
          </a:p>
          <a:p>
            <a:pPr marL="114300" lvl="0" indent="0" algn="l" rtl="0">
              <a:spcBef>
                <a:spcPts val="320"/>
              </a:spcBef>
              <a:spcAft>
                <a:spcPts val="0"/>
              </a:spcAft>
              <a:buSzPct val="84210"/>
              <a:buNone/>
            </a:pPr>
            <a:r>
              <a:rPr lang="en-US" sz="11100" dirty="0"/>
              <a:t>The search committee must maintain strict confidence about the names of candidates being considered in the search, even with spouses and partners.  To do otherwise is to risk great hurt to the candidate, your church, and other churches</a:t>
            </a:r>
            <a:r>
              <a:rPr lang="en-US" sz="11100" dirty="0" smtClean="0"/>
              <a:t>.</a:t>
            </a:r>
            <a:endParaRPr sz="11100" dirty="0"/>
          </a:p>
        </p:txBody>
      </p:sp>
    </p:spTree>
    <p:extLst>
      <p:ext uri="{BB962C8B-B14F-4D97-AF65-F5344CB8AC3E}">
        <p14:creationId xmlns:p14="http://schemas.microsoft.com/office/powerpoint/2010/main" val="2087179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0"/>
          <p:cNvSpPr txBox="1">
            <a:spLocks noGrp="1"/>
          </p:cNvSpPr>
          <p:nvPr>
            <p:ph type="title"/>
          </p:nvPr>
        </p:nvSpPr>
        <p:spPr>
          <a:xfrm>
            <a:off x="854365" y="1999672"/>
            <a:ext cx="7107382" cy="29417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600"/>
              <a:buFont typeface="Cambria"/>
              <a:buNone/>
            </a:pPr>
            <a:r>
              <a:rPr lang="en-US" sz="6000" dirty="0"/>
              <a:t>QUESTIONS, </a:t>
            </a:r>
            <a:r>
              <a:rPr lang="en-US" sz="6000" dirty="0" smtClean="0"/>
              <a:t>	COMMENTS</a:t>
            </a:r>
            <a:r>
              <a:rPr lang="en-US" sz="6000" dirty="0"/>
              <a:t>, </a:t>
            </a:r>
            <a:r>
              <a:rPr lang="en-US" sz="6000" dirty="0" smtClean="0"/>
              <a:t>			 		THOUGHTS</a:t>
            </a:r>
            <a:r>
              <a:rPr lang="en-US" sz="6000" dirty="0"/>
              <a:t>?</a:t>
            </a:r>
            <a:endParaRPr sz="6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1"/>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dirty="0" smtClean="0"/>
              <a:t>Closing Prayer</a:t>
            </a:r>
            <a:endParaRPr dirty="0"/>
          </a:p>
        </p:txBody>
      </p:sp>
      <p:sp>
        <p:nvSpPr>
          <p:cNvPr id="219" name="Google Shape;219;p21"/>
          <p:cNvSpPr txBox="1">
            <a:spLocks noGrp="1"/>
          </p:cNvSpPr>
          <p:nvPr>
            <p:ph type="body" idx="1"/>
          </p:nvPr>
        </p:nvSpPr>
        <p:spPr>
          <a:xfrm>
            <a:off x="333375" y="1417638"/>
            <a:ext cx="7620000" cy="4800600"/>
          </a:xfrm>
          <a:prstGeom prst="rect">
            <a:avLst/>
          </a:prstGeom>
          <a:noFill/>
          <a:ln>
            <a:noFill/>
          </a:ln>
        </p:spPr>
        <p:txBody>
          <a:bodyPr spcFirstLastPara="1" wrap="square" lIns="91425" tIns="45700" rIns="91425" bIns="45700" anchor="t" anchorCtr="0">
            <a:normAutofit/>
          </a:bodyPr>
          <a:lstStyle/>
          <a:p>
            <a:pPr marL="114300" lvl="0" indent="0" algn="l" rtl="0">
              <a:spcBef>
                <a:spcPts val="0"/>
              </a:spcBef>
              <a:spcAft>
                <a:spcPts val="0"/>
              </a:spcAft>
              <a:buSzPts val="2200"/>
              <a:buNone/>
            </a:pPr>
            <a:endParaRPr dirty="0"/>
          </a:p>
          <a:p>
            <a:pPr marL="114300" lvl="0" indent="0" algn="ctr" rtl="0">
              <a:spcBef>
                <a:spcPts val="640"/>
              </a:spcBef>
              <a:spcAft>
                <a:spcPts val="0"/>
              </a:spcAft>
              <a:buSzPts val="3200"/>
              <a:buNone/>
            </a:pPr>
            <a:r>
              <a:rPr lang="en-US" sz="3600" dirty="0"/>
              <a:t>“Now to him who by the power at work within us is able to accomplish abundantly far more than all we can ask or imagine, to him be glory in the church and in Christ Jesus to all generations, for ever and ever. Amen.”</a:t>
            </a:r>
            <a:endParaRPr sz="3600" dirty="0"/>
          </a:p>
          <a:p>
            <a:pPr marL="342900" lvl="0" indent="-88900" algn="l" rtl="0">
              <a:spcBef>
                <a:spcPts val="440"/>
              </a:spcBef>
              <a:spcAft>
                <a:spcPts val="0"/>
              </a:spcAft>
              <a:buSzPts val="2200"/>
              <a:buNone/>
            </a:pPr>
            <a:endParaRPr dirty="0"/>
          </a:p>
        </p:txBody>
      </p:sp>
      <p:sp>
        <p:nvSpPr>
          <p:cNvPr id="4" name="Google Shape;218;p21"/>
          <p:cNvSpPr txBox="1">
            <a:spLocks/>
          </p:cNvSpPr>
          <p:nvPr/>
        </p:nvSpPr>
        <p:spPr>
          <a:xfrm>
            <a:off x="4429125" y="5336309"/>
            <a:ext cx="3648075"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Cambria"/>
              <a:buNone/>
              <a:defRPr sz="4600" b="0" i="0" u="none" strike="noStrike" cap="none">
                <a:solidFill>
                  <a:schemeClr val="dk2"/>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600"/>
            </a:pPr>
            <a:r>
              <a:rPr lang="en-US" sz="3200" dirty="0" smtClean="0"/>
              <a:t>Ephesians 3:21-21</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3" descr="Trusting God Through Transition with Promise Bradley by The Roads Church"/>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5750" y="438150"/>
            <a:ext cx="8009658" cy="5638800"/>
          </a:xfrm>
          <a:prstGeom prst="rect">
            <a:avLst/>
          </a:prstGeom>
          <a:no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600"/>
              <a:buFont typeface="Cambria"/>
              <a:buNone/>
            </a:pPr>
            <a:r>
              <a:rPr lang="en-US"/>
              <a:t>The Nature of Transitions</a:t>
            </a:r>
            <a:br>
              <a:rPr lang="en-US"/>
            </a:br>
            <a:r>
              <a:rPr lang="en-US" sz="3200"/>
              <a:t>A Guide for Vestries</a:t>
            </a:r>
            <a:br>
              <a:rPr lang="en-US" sz="3200"/>
            </a:br>
            <a:r>
              <a:rPr lang="en-US" sz="1600"/>
              <a:t>taken from William Bridges “Managing Transitions”</a:t>
            </a:r>
            <a:endParaRPr/>
          </a:p>
        </p:txBody>
      </p:sp>
      <p:pic>
        <p:nvPicPr>
          <p:cNvPr id="109" name="Google Shape;109;p4" descr="https://lh6.googleusercontent.com/-zFMf5FhepdLKp_4BIhZs1nqXUKmXRd6xk52I9iRsSQMVKiT34ujXq34Xm6crOIy2TZ66jSv7lJx-RFFCQI-ZUd8RdLRaRyVo4DDJOdWGq0jrAT_f6Qpm9vSKaCpW0igOXWGWCorqqU"/>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885223" y="3886200"/>
            <a:ext cx="4840153" cy="2810440"/>
          </a:xfrm>
          <a:prstGeom prst="rect">
            <a:avLst/>
          </a:prstGeom>
          <a:noFill/>
          <a:ln>
            <a:noFill/>
          </a:ln>
        </p:spPr>
      </p:pic>
      <p:sp>
        <p:nvSpPr>
          <p:cNvPr id="110" name="Google Shape;110;p4"/>
          <p:cNvSpPr txBox="1"/>
          <p:nvPr/>
        </p:nvSpPr>
        <p:spPr>
          <a:xfrm>
            <a:off x="228600" y="1752600"/>
            <a:ext cx="8153400" cy="20928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sng" strike="noStrike" cap="none" dirty="0">
                <a:solidFill>
                  <a:schemeClr val="dk1"/>
                </a:solidFill>
                <a:latin typeface="Calibri"/>
                <a:ea typeface="Calibri"/>
                <a:cs typeface="Calibri"/>
                <a:sym typeface="Calibri"/>
              </a:rPr>
              <a:t>Change</a:t>
            </a:r>
            <a:r>
              <a:rPr lang="en-US" sz="2400" b="0" i="0" u="none" strike="noStrike" cap="none" dirty="0">
                <a:solidFill>
                  <a:schemeClr val="dk1"/>
                </a:solidFill>
                <a:latin typeface="Calibri"/>
                <a:ea typeface="Calibri"/>
                <a:cs typeface="Calibri"/>
                <a:sym typeface="Calibri"/>
              </a:rPr>
              <a:t> is situational i.e. the leaving or retiring of a priest</a:t>
            </a:r>
            <a:endParaRPr sz="2400" dirty="0"/>
          </a:p>
          <a:p>
            <a:pPr marL="0" marR="0" lvl="0" indent="0" algn="ctr" rtl="0">
              <a:spcBef>
                <a:spcPts val="0"/>
              </a:spcBef>
              <a:spcAft>
                <a:spcPts val="0"/>
              </a:spcAft>
              <a:buNone/>
            </a:pPr>
            <a:r>
              <a:rPr lang="en-US" sz="2400" b="0" i="0" u="sng" strike="noStrike" cap="none" dirty="0">
                <a:solidFill>
                  <a:schemeClr val="dk1"/>
                </a:solidFill>
                <a:latin typeface="Calibri"/>
                <a:ea typeface="Calibri"/>
                <a:cs typeface="Calibri"/>
                <a:sym typeface="Calibri"/>
              </a:rPr>
              <a:t>Transition </a:t>
            </a:r>
            <a:r>
              <a:rPr lang="en-US" sz="2400" b="0" i="0" u="none" strike="noStrike" cap="none" dirty="0">
                <a:solidFill>
                  <a:schemeClr val="dk1"/>
                </a:solidFill>
                <a:latin typeface="Calibri"/>
                <a:ea typeface="Calibri"/>
                <a:cs typeface="Calibri"/>
                <a:sym typeface="Calibri"/>
              </a:rPr>
              <a:t>is the psychological process or accepting and working with change.</a:t>
            </a:r>
            <a:endParaRPr sz="2400" dirty="0"/>
          </a:p>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000" b="0" i="1" u="none" strike="noStrike" cap="none" dirty="0">
                <a:solidFill>
                  <a:schemeClr val="dk1"/>
                </a:solidFill>
                <a:latin typeface="Calibri"/>
                <a:ea typeface="Calibri"/>
                <a:cs typeface="Calibri"/>
                <a:sym typeface="Calibri"/>
              </a:rPr>
              <a:t>Vestry leadership during this time is about helping people and preparing people to move through the transition.</a:t>
            </a:r>
            <a:endParaRP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a:t>The Nature of Transitions</a:t>
            </a:r>
            <a:endParaRPr/>
          </a:p>
        </p:txBody>
      </p:sp>
      <p:sp>
        <p:nvSpPr>
          <p:cNvPr id="116" name="Google Shape;116;p5"/>
          <p:cNvSpPr txBox="1">
            <a:spLocks noGrp="1"/>
          </p:cNvSpPr>
          <p:nvPr>
            <p:ph type="body" idx="3"/>
          </p:nvPr>
        </p:nvSpPr>
        <p:spPr>
          <a:xfrm>
            <a:off x="4724400" y="1293091"/>
            <a:ext cx="3657600" cy="193747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000"/>
              <a:buNone/>
            </a:pPr>
            <a:r>
              <a:rPr lang="en-US" sz="2800" dirty="0"/>
              <a:t>People are at different phases at different times and so transitions happen:</a:t>
            </a:r>
            <a:endParaRPr sz="2800" dirty="0"/>
          </a:p>
        </p:txBody>
      </p:sp>
      <p:sp>
        <p:nvSpPr>
          <p:cNvPr id="117" name="Google Shape;117;p5"/>
          <p:cNvSpPr txBox="1">
            <a:spLocks noGrp="1"/>
          </p:cNvSpPr>
          <p:nvPr>
            <p:ph type="body" idx="4"/>
          </p:nvPr>
        </p:nvSpPr>
        <p:spPr>
          <a:xfrm>
            <a:off x="5170055" y="3424382"/>
            <a:ext cx="3114964" cy="2745509"/>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SzPts val="2400"/>
              <a:buChar char="•"/>
            </a:pPr>
            <a:r>
              <a:rPr lang="en-US" sz="3600" dirty="0"/>
              <a:t>Unevenly</a:t>
            </a:r>
            <a:endParaRPr sz="3600" dirty="0"/>
          </a:p>
          <a:p>
            <a:pPr marL="342900" lvl="0" indent="-228600" algn="l" rtl="0">
              <a:spcBef>
                <a:spcPts val="480"/>
              </a:spcBef>
              <a:spcAft>
                <a:spcPts val="0"/>
              </a:spcAft>
              <a:buSzPts val="2400"/>
              <a:buChar char="•"/>
            </a:pPr>
            <a:r>
              <a:rPr lang="en-US" sz="3600" dirty="0"/>
              <a:t>Concurrently</a:t>
            </a:r>
            <a:endParaRPr sz="3600" dirty="0"/>
          </a:p>
          <a:p>
            <a:pPr marL="342900" lvl="0" indent="-228600" algn="l" rtl="0">
              <a:spcBef>
                <a:spcPts val="480"/>
              </a:spcBef>
              <a:spcAft>
                <a:spcPts val="0"/>
              </a:spcAft>
              <a:buSzPts val="2400"/>
              <a:buChar char="•"/>
            </a:pPr>
            <a:r>
              <a:rPr lang="en-US" sz="3600" dirty="0"/>
              <a:t>At </a:t>
            </a:r>
            <a:r>
              <a:rPr lang="en-US" sz="3600" dirty="0" smtClean="0"/>
              <a:t>each </a:t>
            </a:r>
            <a:r>
              <a:rPr lang="en-US" sz="3600" dirty="0"/>
              <a:t>person’s own pace</a:t>
            </a:r>
            <a:endParaRPr sz="3600" dirty="0"/>
          </a:p>
        </p:txBody>
      </p:sp>
      <p:pic>
        <p:nvPicPr>
          <p:cNvPr id="118" name="Google Shape;118;p5" descr="https://lh6.googleusercontent.com/-zFMf5FhepdLKp_4BIhZs1nqXUKmXRd6xk52I9iRsSQMVKiT34ujXq34Xm6crOIy2TZ66jSv7lJx-RFFCQI-ZUd8RdLRaRyVo4DDJOdWGq0jrAT_f6Qpm9vSKaCpW0igOXWGWCorqqU"/>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200" y="2209800"/>
            <a:ext cx="4495800" cy="3429000"/>
          </a:xfrm>
          <a:prstGeom prst="rect">
            <a:avLst/>
          </a:prstGeom>
          <a:noFill/>
          <a:ln>
            <a:noFill/>
          </a:ln>
        </p:spPr>
      </p:pic>
      <p:sp>
        <p:nvSpPr>
          <p:cNvPr id="119" name="Google Shape;119;p5"/>
          <p:cNvSpPr/>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a:t>Ending, Losing, Letting Go</a:t>
            </a:r>
            <a:endParaRPr/>
          </a:p>
        </p:txBody>
      </p:sp>
      <p:sp>
        <p:nvSpPr>
          <p:cNvPr id="125" name="Google Shape;125;p6"/>
          <p:cNvSpPr txBox="1">
            <a:spLocks noGrp="1"/>
          </p:cNvSpPr>
          <p:nvPr>
            <p:ph type="body" idx="1"/>
          </p:nvPr>
        </p:nvSpPr>
        <p:spPr>
          <a:xfrm>
            <a:off x="457200" y="1283855"/>
            <a:ext cx="3657600" cy="89102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000"/>
              <a:buNone/>
            </a:pPr>
            <a:r>
              <a:rPr lang="en-US" sz="2800" dirty="0" smtClean="0"/>
              <a:t>As a Faith Community, </a:t>
            </a:r>
          </a:p>
          <a:p>
            <a:pPr marL="0" lvl="0" indent="0" algn="ctr" rtl="0">
              <a:spcBef>
                <a:spcPts val="0"/>
              </a:spcBef>
              <a:spcAft>
                <a:spcPts val="0"/>
              </a:spcAft>
              <a:buSzPts val="2000"/>
              <a:buNone/>
            </a:pPr>
            <a:r>
              <a:rPr lang="en-US" sz="2800" dirty="0" smtClean="0"/>
              <a:t>we need to:</a:t>
            </a:r>
            <a:endParaRPr sz="2800" dirty="0"/>
          </a:p>
        </p:txBody>
      </p:sp>
      <p:sp>
        <p:nvSpPr>
          <p:cNvPr id="126" name="Google Shape;126;p6"/>
          <p:cNvSpPr txBox="1">
            <a:spLocks noGrp="1"/>
          </p:cNvSpPr>
          <p:nvPr>
            <p:ph type="body" idx="2"/>
          </p:nvPr>
        </p:nvSpPr>
        <p:spPr>
          <a:xfrm>
            <a:off x="152400" y="2174875"/>
            <a:ext cx="4789054" cy="4382944"/>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SzPct val="100000"/>
              <a:buChar char="•"/>
            </a:pPr>
            <a:r>
              <a:rPr lang="en-US" sz="2800" dirty="0"/>
              <a:t>Accept people’s resistance to acknowledge losses openly</a:t>
            </a:r>
            <a:endParaRPr sz="2800" dirty="0"/>
          </a:p>
          <a:p>
            <a:pPr marL="342900" lvl="0" indent="-228600" algn="l" rtl="0">
              <a:spcBef>
                <a:spcPts val="444"/>
              </a:spcBef>
              <a:spcAft>
                <a:spcPts val="0"/>
              </a:spcAft>
              <a:buSzPct val="100000"/>
              <a:buChar char="•"/>
            </a:pPr>
            <a:r>
              <a:rPr lang="en-US" sz="2800" dirty="0"/>
              <a:t>Understand </a:t>
            </a:r>
            <a:r>
              <a:rPr lang="en-US" sz="2800" dirty="0" smtClean="0"/>
              <a:t>each others emotions </a:t>
            </a:r>
            <a:r>
              <a:rPr lang="en-US" sz="2800" dirty="0"/>
              <a:t>and work through signs of grieving</a:t>
            </a:r>
            <a:endParaRPr sz="2800" dirty="0"/>
          </a:p>
          <a:p>
            <a:pPr marL="342900" lvl="0" indent="-228600" algn="l" rtl="0">
              <a:spcBef>
                <a:spcPts val="444"/>
              </a:spcBef>
              <a:spcAft>
                <a:spcPts val="0"/>
              </a:spcAft>
              <a:buSzPct val="100000"/>
              <a:buChar char="•"/>
            </a:pPr>
            <a:r>
              <a:rPr lang="en-US" sz="2800" dirty="0"/>
              <a:t>Listen empathetically and treat the past with respect</a:t>
            </a:r>
            <a:endParaRPr sz="2800" dirty="0"/>
          </a:p>
          <a:p>
            <a:pPr marL="342900" lvl="0" indent="-228600" algn="l" rtl="0">
              <a:spcBef>
                <a:spcPts val="444"/>
              </a:spcBef>
              <a:spcAft>
                <a:spcPts val="0"/>
              </a:spcAft>
              <a:buSzPct val="100000"/>
              <a:buChar char="•"/>
            </a:pPr>
            <a:r>
              <a:rPr lang="en-US" sz="2800" dirty="0"/>
              <a:t>Communicate openly </a:t>
            </a:r>
            <a:r>
              <a:rPr lang="en-US" sz="2800" dirty="0" smtClean="0"/>
              <a:t>throughout the process</a:t>
            </a:r>
          </a:p>
        </p:txBody>
      </p:sp>
      <p:pic>
        <p:nvPicPr>
          <p:cNvPr id="127" name="Google Shape;127;p6" descr="https://lh6.googleusercontent.com/-zFMf5FhepdLKp_4BIhZs1nqXUKmXRd6xk52I9iRsSQMVKiT34ujXq34Xm6crOIy2TZ66jSv7lJx-RFFCQI-ZUd8RdLRaRyVo4DDJOdWGq0jrAT_f6Qpm9vSKaCpW0igOXWGWCorqqU"/>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4941454" y="2438400"/>
            <a:ext cx="3364345" cy="1939636"/>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a:t>The Neutral Zone</a:t>
            </a:r>
            <a:endParaRPr/>
          </a:p>
        </p:txBody>
      </p:sp>
      <p:sp>
        <p:nvSpPr>
          <p:cNvPr id="133" name="Google Shape;133;p7"/>
          <p:cNvSpPr txBox="1">
            <a:spLocks noGrp="1"/>
          </p:cNvSpPr>
          <p:nvPr>
            <p:ph type="body" idx="3"/>
          </p:nvPr>
        </p:nvSpPr>
        <p:spPr>
          <a:xfrm>
            <a:off x="3948545" y="1122506"/>
            <a:ext cx="3657600" cy="1011093"/>
          </a:xfrm>
          <a:prstGeom prst="rect">
            <a:avLst/>
          </a:prstGeom>
          <a:noFill/>
          <a:ln>
            <a:noFill/>
          </a:ln>
        </p:spPr>
        <p:txBody>
          <a:bodyPr spcFirstLastPara="1" wrap="square" lIns="91425" tIns="45700" rIns="91425" bIns="45700" anchor="b" anchorCtr="0">
            <a:noAutofit/>
          </a:bodyPr>
          <a:lstStyle/>
          <a:p>
            <a:pPr marL="0" lvl="0" indent="0">
              <a:spcBef>
                <a:spcPts val="0"/>
              </a:spcBef>
            </a:pPr>
            <a:r>
              <a:rPr lang="en-US" sz="2800" dirty="0"/>
              <a:t>As a Faith Community, </a:t>
            </a:r>
          </a:p>
          <a:p>
            <a:pPr marL="0" lvl="0" indent="0">
              <a:spcBef>
                <a:spcPts val="0"/>
              </a:spcBef>
            </a:pPr>
            <a:r>
              <a:rPr lang="en-US" sz="2800" dirty="0"/>
              <a:t>we need </a:t>
            </a:r>
            <a:r>
              <a:rPr lang="en-US" sz="2800" dirty="0" smtClean="0"/>
              <a:t>to:</a:t>
            </a:r>
            <a:endParaRPr lang="en-US" sz="2800" dirty="0"/>
          </a:p>
        </p:txBody>
      </p:sp>
      <p:sp>
        <p:nvSpPr>
          <p:cNvPr id="134" name="Google Shape;134;p7"/>
          <p:cNvSpPr txBox="1">
            <a:spLocks noGrp="1"/>
          </p:cNvSpPr>
          <p:nvPr>
            <p:ph type="body" idx="4"/>
          </p:nvPr>
        </p:nvSpPr>
        <p:spPr>
          <a:xfrm>
            <a:off x="3948545" y="2133599"/>
            <a:ext cx="4364182" cy="4608945"/>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400"/>
              <a:buChar char="•"/>
            </a:pPr>
            <a:r>
              <a:rPr lang="en-US" sz="2800" dirty="0" smtClean="0"/>
              <a:t>Be willing to live </a:t>
            </a:r>
            <a:r>
              <a:rPr lang="en-US" sz="2800" dirty="0"/>
              <a:t>with ambiguity and </a:t>
            </a:r>
            <a:r>
              <a:rPr lang="en-US" sz="2800" dirty="0" smtClean="0"/>
              <a:t>be open </a:t>
            </a:r>
            <a:r>
              <a:rPr lang="en-US" sz="2800" dirty="0"/>
              <a:t>to </a:t>
            </a:r>
            <a:r>
              <a:rPr lang="en-US" sz="2800" dirty="0" smtClean="0"/>
              <a:t>trying new </a:t>
            </a:r>
            <a:r>
              <a:rPr lang="en-US" sz="2800" dirty="0"/>
              <a:t>things</a:t>
            </a:r>
            <a:endParaRPr sz="2800" dirty="0"/>
          </a:p>
          <a:p>
            <a:pPr marL="342900" lvl="0" indent="-228600" algn="l" rtl="0">
              <a:spcBef>
                <a:spcPts val="480"/>
              </a:spcBef>
              <a:spcAft>
                <a:spcPts val="0"/>
              </a:spcAft>
              <a:buSzPts val="2400"/>
              <a:buChar char="•"/>
            </a:pPr>
            <a:r>
              <a:rPr lang="en-US" sz="2800" dirty="0"/>
              <a:t>L</a:t>
            </a:r>
            <a:r>
              <a:rPr lang="en-US" sz="2800" dirty="0" smtClean="0"/>
              <a:t>et </a:t>
            </a:r>
            <a:r>
              <a:rPr lang="en-US" sz="2800" dirty="0"/>
              <a:t>the creativity flow</a:t>
            </a:r>
            <a:endParaRPr sz="2800" dirty="0"/>
          </a:p>
          <a:p>
            <a:pPr marL="342900" lvl="0" indent="-228600" algn="l" rtl="0">
              <a:spcBef>
                <a:spcPts val="480"/>
              </a:spcBef>
              <a:spcAft>
                <a:spcPts val="0"/>
              </a:spcAft>
              <a:buSzPts val="2400"/>
              <a:buChar char="•"/>
            </a:pPr>
            <a:r>
              <a:rPr lang="en-US" sz="2800" dirty="0"/>
              <a:t>Set concise short-term goals and celebrate when they are accomplished to keep spirits up</a:t>
            </a:r>
            <a:endParaRPr sz="2800" dirty="0"/>
          </a:p>
          <a:p>
            <a:pPr marL="342900" lvl="0" indent="-228600" algn="l" rtl="0">
              <a:spcBef>
                <a:spcPts val="480"/>
              </a:spcBef>
              <a:spcAft>
                <a:spcPts val="0"/>
              </a:spcAft>
              <a:buSzPts val="2400"/>
              <a:buChar char="•"/>
            </a:pPr>
            <a:r>
              <a:rPr lang="en-US" sz="2800" dirty="0" smtClean="0"/>
              <a:t>Be Consistent, Truthful, Communicate with </a:t>
            </a:r>
            <a:r>
              <a:rPr lang="en-US" sz="2800" dirty="0"/>
              <a:t>Clarity</a:t>
            </a:r>
            <a:endParaRPr sz="2800" dirty="0"/>
          </a:p>
          <a:p>
            <a:pPr marL="342900" lvl="0" indent="-76200" algn="l" rtl="0">
              <a:spcBef>
                <a:spcPts val="480"/>
              </a:spcBef>
              <a:spcAft>
                <a:spcPts val="0"/>
              </a:spcAft>
              <a:buSzPts val="2400"/>
              <a:buNone/>
            </a:pPr>
            <a:endParaRPr dirty="0"/>
          </a:p>
        </p:txBody>
      </p:sp>
      <p:pic>
        <p:nvPicPr>
          <p:cNvPr id="135" name="Google Shape;135;p7" descr="https://lh6.googleusercontent.com/-zFMf5FhepdLKp_4BIhZs1nqXUKmXRd6xk52I9iRsSQMVKiT34ujXq34Xm6crOIy2TZ66jSv7lJx-RFFCQI-ZUd8RdLRaRyVo4DDJOdWGq0jrAT_f6Qpm9vSKaCpW0igOXWGWCorqqU"/>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228600" y="2514600"/>
            <a:ext cx="3484418" cy="20574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a:t>The New Beginning</a:t>
            </a:r>
            <a:endParaRPr/>
          </a:p>
        </p:txBody>
      </p:sp>
      <p:sp>
        <p:nvSpPr>
          <p:cNvPr id="142" name="Google Shape;142;p8"/>
          <p:cNvSpPr txBox="1">
            <a:spLocks noGrp="1"/>
          </p:cNvSpPr>
          <p:nvPr>
            <p:ph type="body" idx="4"/>
          </p:nvPr>
        </p:nvSpPr>
        <p:spPr>
          <a:xfrm>
            <a:off x="457200" y="1207582"/>
            <a:ext cx="4038600" cy="5211691"/>
          </a:xfrm>
          <a:prstGeom prst="rect">
            <a:avLst/>
          </a:prstGeom>
          <a:noFill/>
          <a:ln>
            <a:noFill/>
          </a:ln>
        </p:spPr>
        <p:txBody>
          <a:bodyPr spcFirstLastPara="1" wrap="square" lIns="91425" tIns="45700" rIns="91425" bIns="45700" anchor="t" anchorCtr="0">
            <a:normAutofit/>
          </a:bodyPr>
          <a:lstStyle/>
          <a:p>
            <a:pPr marL="114300" lvl="0" indent="0" algn="ctr" rtl="0">
              <a:spcBef>
                <a:spcPts val="372"/>
              </a:spcBef>
              <a:spcAft>
                <a:spcPts val="0"/>
              </a:spcAft>
              <a:buSzPct val="100000"/>
              <a:buNone/>
            </a:pPr>
            <a:r>
              <a:rPr lang="en-US" sz="2800" b="1" dirty="0" smtClean="0">
                <a:solidFill>
                  <a:srgbClr val="0070C0"/>
                </a:solidFill>
              </a:rPr>
              <a:t>Our </a:t>
            </a:r>
            <a:r>
              <a:rPr lang="en-US" sz="2800" b="1" dirty="0" smtClean="0">
                <a:solidFill>
                  <a:srgbClr val="0070C0"/>
                </a:solidFill>
              </a:rPr>
              <a:t>new priest’s arrival is a time of:</a:t>
            </a:r>
          </a:p>
          <a:p>
            <a:pPr marL="342900" lvl="0" indent="-228600" algn="l" rtl="0">
              <a:spcBef>
                <a:spcPts val="372"/>
              </a:spcBef>
              <a:spcAft>
                <a:spcPts val="0"/>
              </a:spcAft>
              <a:buSzPct val="100000"/>
              <a:buChar char="•"/>
            </a:pPr>
            <a:r>
              <a:rPr lang="en-US" sz="2800" dirty="0"/>
              <a:t>A</a:t>
            </a:r>
            <a:r>
              <a:rPr lang="en-US" sz="2800" dirty="0" smtClean="0"/>
              <a:t>cceptance and energy</a:t>
            </a:r>
          </a:p>
          <a:p>
            <a:pPr marL="342900" lvl="0" indent="-228600" algn="l" rtl="0">
              <a:spcBef>
                <a:spcPts val="372"/>
              </a:spcBef>
              <a:spcAft>
                <a:spcPts val="0"/>
              </a:spcAft>
              <a:buSzPct val="100000"/>
              <a:buChar char="•"/>
            </a:pPr>
            <a:r>
              <a:rPr lang="en-US" sz="2800" dirty="0"/>
              <a:t>C</a:t>
            </a:r>
            <a:r>
              <a:rPr lang="en-US" sz="2800" dirty="0" smtClean="0"/>
              <a:t>hange being embraced</a:t>
            </a:r>
          </a:p>
          <a:p>
            <a:pPr marL="342900" lvl="0" indent="-228600" algn="l" rtl="0">
              <a:spcBef>
                <a:spcPts val="372"/>
              </a:spcBef>
              <a:spcAft>
                <a:spcPts val="0"/>
              </a:spcAft>
              <a:buSzPct val="100000"/>
              <a:buChar char="•"/>
            </a:pPr>
            <a:r>
              <a:rPr lang="en-US" sz="2800" dirty="0"/>
              <a:t>B</a:t>
            </a:r>
            <a:r>
              <a:rPr lang="en-US" sz="2800" dirty="0" smtClean="0"/>
              <a:t>uilding of new skills</a:t>
            </a:r>
          </a:p>
          <a:p>
            <a:pPr marL="342900" lvl="0" indent="-228600" algn="l" rtl="0">
              <a:spcBef>
                <a:spcPts val="372"/>
              </a:spcBef>
              <a:spcAft>
                <a:spcPts val="0"/>
              </a:spcAft>
              <a:buSzPct val="100000"/>
              <a:buChar char="•"/>
            </a:pPr>
            <a:r>
              <a:rPr lang="en-US" sz="2800" dirty="0"/>
              <a:t>R</a:t>
            </a:r>
            <a:r>
              <a:rPr lang="en-US" sz="2800" dirty="0" smtClean="0"/>
              <a:t>enewed commitment to our community of faith and its mission.  </a:t>
            </a:r>
          </a:p>
          <a:p>
            <a:pPr marL="342900" lvl="0" indent="-228600" algn="l" rtl="0">
              <a:spcBef>
                <a:spcPts val="372"/>
              </a:spcBef>
              <a:spcAft>
                <a:spcPts val="0"/>
              </a:spcAft>
              <a:buSzPct val="100000"/>
              <a:buChar char="•"/>
            </a:pPr>
            <a:r>
              <a:rPr lang="en-US" sz="2800" dirty="0" smtClean="0"/>
              <a:t>Opportunity to burst out into the larger community</a:t>
            </a:r>
            <a:endParaRPr sz="2800" dirty="0" smtClean="0"/>
          </a:p>
          <a:p>
            <a:pPr marL="342900" lvl="0" indent="-110490" algn="l" rtl="0">
              <a:spcBef>
                <a:spcPts val="372"/>
              </a:spcBef>
              <a:spcAft>
                <a:spcPts val="0"/>
              </a:spcAft>
              <a:buSzPct val="100000"/>
              <a:buNone/>
            </a:pPr>
            <a:endParaRPr dirty="0"/>
          </a:p>
        </p:txBody>
      </p:sp>
      <p:sp>
        <p:nvSpPr>
          <p:cNvPr id="143" name="Google Shape;143;p8"/>
          <p:cNvSpPr/>
          <p:nvPr/>
        </p:nvSpPr>
        <p:spPr>
          <a:xfrm>
            <a:off x="10496550" y="3856802"/>
            <a:ext cx="228600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u="sng">
                <a:solidFill>
                  <a:schemeClr val="dk1"/>
                </a:solidFill>
                <a:latin typeface="Garamond"/>
                <a:ea typeface="Garamond"/>
                <a:cs typeface="Garamond"/>
                <a:sym typeface="Garamond"/>
              </a:rPr>
              <a:t>The New Beginning</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a:solidFill>
                  <a:schemeClr val="dk1"/>
                </a:solidFill>
                <a:latin typeface="Garamond"/>
                <a:ea typeface="Garamond"/>
                <a:cs typeface="Garamond"/>
                <a:sym typeface="Garamond"/>
              </a:rPr>
              <a:t>When a new priest arrives is a time of acceptance and energy, change being embraced, and building of new skills. It’s also a time when you may see a renewed commitment to your community of faith and its mission.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a:solidFill>
                  <a:schemeClr val="dk1"/>
                </a:solidFill>
                <a:latin typeface="Garamond"/>
                <a:ea typeface="Garamond"/>
                <a:cs typeface="Garamond"/>
                <a:sym typeface="Garamond"/>
              </a:rPr>
              <a:t>The vestry’s leadership is key to the ability for your new priest to be successful.  We invite vestries to continue to develop their leadership skills as they advise the new priest and lead their community of faith.</a:t>
            </a:r>
            <a:endParaRPr sz="1200">
              <a:solidFill>
                <a:schemeClr val="dk1"/>
              </a:solidFill>
              <a:latin typeface="Times New Roman"/>
              <a:ea typeface="Times New Roman"/>
              <a:cs typeface="Times New Roman"/>
              <a:sym typeface="Times New Roman"/>
            </a:endParaRPr>
          </a:p>
        </p:txBody>
      </p:sp>
      <p:pic>
        <p:nvPicPr>
          <p:cNvPr id="144" name="Google Shape;144;p8" descr="https://lh6.googleusercontent.com/-zFMf5FhepdLKp_4BIhZs1nqXUKmXRd6xk52I9iRsSQMVKiT34ujXq34Xm6crOIy2TZ66jSv7lJx-RFFCQI-ZUd8RdLRaRyVo4DDJOdWGq0jrAT_f6Qpm9vSKaCpW0igOXWGWCorqqU"/>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4747490" y="2925763"/>
            <a:ext cx="3634509" cy="2163473"/>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304800" y="5181600"/>
            <a:ext cx="7620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mbria"/>
              <a:buNone/>
            </a:pPr>
            <a:r>
              <a:rPr lang="en-US" sz="3600" dirty="0"/>
              <a:t>Where are </a:t>
            </a:r>
            <a:r>
              <a:rPr lang="en-US" sz="4000" b="1" dirty="0"/>
              <a:t>you</a:t>
            </a:r>
            <a:r>
              <a:rPr lang="en-US" sz="3600" dirty="0"/>
              <a:t> in this transition model?</a:t>
            </a:r>
            <a:endParaRPr dirty="0"/>
          </a:p>
        </p:txBody>
      </p:sp>
      <p:pic>
        <p:nvPicPr>
          <p:cNvPr id="150" name="Google Shape;150;p9" descr="https://lh6.googleusercontent.com/-zFMf5FhepdLKp_4BIhZs1nqXUKmXRd6xk52I9iRsSQMVKiT34ujXq34Xm6crOIy2TZ66jSv7lJx-RFFCQI-ZUd8RdLRaRyVo4DDJOdWGq0jrAT_f6Qpm9vSKaCpW0igOXWGWCorqqU"/>
          <p:cNvPicPr preferRelativeResize="0"/>
          <p:nvPr/>
        </p:nvPicPr>
        <p:blipFill rotWithShape="1">
          <a:blip r:embed="rId3">
            <a:alphaModFix/>
          </a:blip>
          <a:srcRect/>
          <a:stretch/>
        </p:blipFill>
        <p:spPr>
          <a:xfrm>
            <a:off x="457200" y="685800"/>
            <a:ext cx="7315200" cy="44196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djacenc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1520</Words>
  <Application>Microsoft Office PowerPoint</Application>
  <PresentationFormat>On-screen Show (4:3)</PresentationFormat>
  <Paragraphs>236</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Cambria</vt:lpstr>
      <vt:lpstr>Arial</vt:lpstr>
      <vt:lpstr>Calibri</vt:lpstr>
      <vt:lpstr>Garamond</vt:lpstr>
      <vt:lpstr>Times New Roman</vt:lpstr>
      <vt:lpstr>Adjacency</vt:lpstr>
      <vt:lpstr>Getting Started</vt:lpstr>
      <vt:lpstr>Opening Prayer</vt:lpstr>
      <vt:lpstr>PowerPoint Presentation</vt:lpstr>
      <vt:lpstr>The Nature of Transitions A Guide for Vestries taken from William Bridges “Managing Transitions”</vt:lpstr>
      <vt:lpstr>The Nature of Transitions</vt:lpstr>
      <vt:lpstr>Ending, Losing, Letting Go</vt:lpstr>
      <vt:lpstr>The Neutral Zone</vt:lpstr>
      <vt:lpstr>The New Beginning</vt:lpstr>
      <vt:lpstr>Where are you in this transition model?</vt:lpstr>
      <vt:lpstr>The Big Picture</vt:lpstr>
      <vt:lpstr>PowerPoint Presentation</vt:lpstr>
      <vt:lpstr>Vestry’s Tasks</vt:lpstr>
      <vt:lpstr>Search Committee Tasks</vt:lpstr>
      <vt:lpstr>Our Search Committee</vt:lpstr>
      <vt:lpstr>Congregation’s “Tasks”</vt:lpstr>
      <vt:lpstr>Transition Minister’s Tasks</vt:lpstr>
      <vt:lpstr>Our Next Steps</vt:lpstr>
      <vt:lpstr>Our Next Steps</vt:lpstr>
      <vt:lpstr>A Word about Confidentiality</vt:lpstr>
      <vt:lpstr>A Word about Confidentiality</vt:lpstr>
      <vt:lpstr>Guiding Principles</vt:lpstr>
      <vt:lpstr>Guiding Principles</vt:lpstr>
      <vt:lpstr>Guiding Principles</vt:lpstr>
      <vt:lpstr>QUESTIONS,  COMMENTS,       THOUGHTS?</vt:lpstr>
      <vt:lpstr>Closing Prayer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dc:title>
  <dc:creator>Ellen Ekevag</dc:creator>
  <cp:lastModifiedBy>SIM-2</cp:lastModifiedBy>
  <cp:revision>16</cp:revision>
  <dcterms:created xsi:type="dcterms:W3CDTF">2021-03-01T17:39:30Z</dcterms:created>
  <dcterms:modified xsi:type="dcterms:W3CDTF">2024-12-07T15:38:30Z</dcterms:modified>
</cp:coreProperties>
</file>