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Lst>
  <p:notesMasterIdLst>
    <p:notesMasterId r:id="rId107"/>
  </p:notesMasterIdLst>
  <p:sldIdLst>
    <p:sldId id="369" r:id="rId3"/>
    <p:sldId id="376" r:id="rId4"/>
    <p:sldId id="370" r:id="rId5"/>
    <p:sldId id="373" r:id="rId6"/>
    <p:sldId id="371" r:id="rId7"/>
    <p:sldId id="372" r:id="rId8"/>
    <p:sldId id="257" r:id="rId9"/>
    <p:sldId id="309" r:id="rId10"/>
    <p:sldId id="258" r:id="rId11"/>
    <p:sldId id="259" r:id="rId12"/>
    <p:sldId id="360" r:id="rId13"/>
    <p:sldId id="362" r:id="rId14"/>
    <p:sldId id="335" r:id="rId15"/>
    <p:sldId id="283" r:id="rId16"/>
    <p:sldId id="306" r:id="rId17"/>
    <p:sldId id="282" r:id="rId18"/>
    <p:sldId id="286" r:id="rId19"/>
    <p:sldId id="284" r:id="rId20"/>
    <p:sldId id="262" r:id="rId21"/>
    <p:sldId id="265" r:id="rId22"/>
    <p:sldId id="263" r:id="rId23"/>
    <p:sldId id="264" r:id="rId24"/>
    <p:sldId id="266" r:id="rId25"/>
    <p:sldId id="366" r:id="rId26"/>
    <p:sldId id="365" r:id="rId27"/>
    <p:sldId id="367" r:id="rId28"/>
    <p:sldId id="368" r:id="rId29"/>
    <p:sldId id="289" r:id="rId30"/>
    <p:sldId id="291" r:id="rId31"/>
    <p:sldId id="307" r:id="rId32"/>
    <p:sldId id="260" r:id="rId33"/>
    <p:sldId id="301" r:id="rId34"/>
    <p:sldId id="302" r:id="rId35"/>
    <p:sldId id="292" r:id="rId36"/>
    <p:sldId id="300" r:id="rId37"/>
    <p:sldId id="298" r:id="rId38"/>
    <p:sldId id="295" r:id="rId39"/>
    <p:sldId id="297" r:id="rId40"/>
    <p:sldId id="294" r:id="rId41"/>
    <p:sldId id="281" r:id="rId42"/>
    <p:sldId id="308" r:id="rId43"/>
    <p:sldId id="272" r:id="rId44"/>
    <p:sldId id="305" r:id="rId45"/>
    <p:sldId id="304" r:id="rId46"/>
    <p:sldId id="276" r:id="rId47"/>
    <p:sldId id="280" r:id="rId48"/>
    <p:sldId id="256" r:id="rId49"/>
    <p:sldId id="267" r:id="rId50"/>
    <p:sldId id="287" r:id="rId51"/>
    <p:sldId id="277" r:id="rId52"/>
    <p:sldId id="268" r:id="rId53"/>
    <p:sldId id="342" r:id="rId54"/>
    <p:sldId id="270" r:id="rId55"/>
    <p:sldId id="271" r:id="rId56"/>
    <p:sldId id="310" r:id="rId57"/>
    <p:sldId id="311" r:id="rId58"/>
    <p:sldId id="273" r:id="rId59"/>
    <p:sldId id="328" r:id="rId60"/>
    <p:sldId id="327" r:id="rId61"/>
    <p:sldId id="314" r:id="rId62"/>
    <p:sldId id="334" r:id="rId63"/>
    <p:sldId id="312" r:id="rId64"/>
    <p:sldId id="319" r:id="rId65"/>
    <p:sldId id="321" r:id="rId66"/>
    <p:sldId id="320" r:id="rId67"/>
    <p:sldId id="313" r:id="rId68"/>
    <p:sldId id="315" r:id="rId69"/>
    <p:sldId id="316" r:id="rId70"/>
    <p:sldId id="323" r:id="rId71"/>
    <p:sldId id="324" r:id="rId72"/>
    <p:sldId id="325" r:id="rId73"/>
    <p:sldId id="322" r:id="rId74"/>
    <p:sldId id="326" r:id="rId75"/>
    <p:sldId id="330" r:id="rId76"/>
    <p:sldId id="329" r:id="rId77"/>
    <p:sldId id="332" r:id="rId78"/>
    <p:sldId id="331" r:id="rId79"/>
    <p:sldId id="333" r:id="rId80"/>
    <p:sldId id="341" r:id="rId81"/>
    <p:sldId id="336" r:id="rId82"/>
    <p:sldId id="339" r:id="rId83"/>
    <p:sldId id="379" r:id="rId84"/>
    <p:sldId id="352" r:id="rId85"/>
    <p:sldId id="337" r:id="rId86"/>
    <p:sldId id="349" r:id="rId87"/>
    <p:sldId id="338" r:id="rId88"/>
    <p:sldId id="355" r:id="rId89"/>
    <p:sldId id="356" r:id="rId90"/>
    <p:sldId id="354" r:id="rId91"/>
    <p:sldId id="353" r:id="rId92"/>
    <p:sldId id="350" r:id="rId93"/>
    <p:sldId id="375" r:id="rId94"/>
    <p:sldId id="346" r:id="rId95"/>
    <p:sldId id="357" r:id="rId96"/>
    <p:sldId id="358" r:id="rId97"/>
    <p:sldId id="351" r:id="rId98"/>
    <p:sldId id="347" r:id="rId99"/>
    <p:sldId id="348" r:id="rId100"/>
    <p:sldId id="378" r:id="rId101"/>
    <p:sldId id="377" r:id="rId102"/>
    <p:sldId id="380" r:id="rId103"/>
    <p:sldId id="381" r:id="rId104"/>
    <p:sldId id="359" r:id="rId105"/>
    <p:sldId id="374" r:id="rId106"/>
  </p:sldIdLst>
  <p:sldSz cx="1260157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820C"/>
    <a:srgbClr val="FFB7B9"/>
    <a:srgbClr val="FF9999"/>
    <a:srgbClr val="B66C0A"/>
    <a:srgbClr val="C5750B"/>
    <a:srgbClr val="ED7E33"/>
    <a:srgbClr val="B2D0EC"/>
    <a:srgbClr val="BCD6EE"/>
    <a:srgbClr val="9EC4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0" autoAdjust="0"/>
    <p:restoredTop sz="90095" autoAdjust="0"/>
  </p:normalViewPr>
  <p:slideViewPr>
    <p:cSldViewPr>
      <p:cViewPr>
        <p:scale>
          <a:sx n="60" d="100"/>
          <a:sy n="60" d="100"/>
        </p:scale>
        <p:origin x="-732" y="-96"/>
      </p:cViewPr>
      <p:guideLst>
        <p:guide orient="horz" pos="2160"/>
        <p:guide pos="39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charts/_rels/chart1.xml.rels><?xml version="1.0" encoding="UTF-8" standalone="yes"?>
<Relationships xmlns="http://schemas.openxmlformats.org/package/2006/relationships"><Relationship Id="rId2" Type="http://schemas.openxmlformats.org/officeDocument/2006/relationships/oleObject" Target="file:///C:\Users\rzx0004\Desktop\N2O_Budget_ESSD\Regional\Paper%20work\Final%20tables\New%20folder\final%20for%20use\MS_6th%20round\revised\figs\N2O_tmp_preci.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rzx0004\Desktop\N2O_Budget_ESSD\Regional\Paper%20work\Final%20tables\New%20folder\final%20for%20use\MS_6th%20round\revised\figs\N2O_tmp_preci.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zx0004\Desktop\N2O_Budget_ESSD\Regional\Paper%20work\Final%20tables\New%20folder\final%20for%20use\MS_6th%20round\revised\figs\N2O_tmp_prec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576491281918099E-2"/>
          <c:y val="3.4604706858414803E-2"/>
          <c:w val="0.81284601793591393"/>
          <c:h val="0.864185127057429"/>
        </c:manualLayout>
      </c:layout>
      <c:lineChart>
        <c:grouping val="standard"/>
        <c:varyColors val="0"/>
        <c:ser>
          <c:idx val="2"/>
          <c:order val="1"/>
          <c:tx>
            <c:strRef>
              <c:f>[N2O_tmp_preci.xlsx]Sheet3!$B$1</c:f>
              <c:strCache>
                <c:ptCount val="1"/>
                <c:pt idx="0">
                  <c:v>Climate effect</c:v>
                </c:pt>
              </c:strCache>
            </c:strRef>
          </c:tx>
          <c:spPr>
            <a:ln w="12700" cap="rnd">
              <a:solidFill>
                <a:schemeClr val="accent3"/>
              </a:solidFill>
              <a:round/>
            </a:ln>
            <a:effectLst/>
          </c:spPr>
          <c:marker>
            <c:symbol val="none"/>
          </c:marker>
          <c:cat>
            <c:numRef>
              <c:f>[N2O_tmp_preci.xlsx]Sheet3!$A$2:$A$117</c:f>
              <c:numCache>
                <c:formatCode>General</c:formatCode>
                <c:ptCount val="116"/>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pt idx="43">
                  <c:v>1944</c:v>
                </c:pt>
                <c:pt idx="44">
                  <c:v>1945</c:v>
                </c:pt>
                <c:pt idx="45">
                  <c:v>1946</c:v>
                </c:pt>
                <c:pt idx="46">
                  <c:v>1947</c:v>
                </c:pt>
                <c:pt idx="47">
                  <c:v>1948</c:v>
                </c:pt>
                <c:pt idx="48">
                  <c:v>1949</c:v>
                </c:pt>
                <c:pt idx="49">
                  <c:v>1950</c:v>
                </c:pt>
                <c:pt idx="50">
                  <c:v>1951</c:v>
                </c:pt>
                <c:pt idx="51">
                  <c:v>1952</c:v>
                </c:pt>
                <c:pt idx="52">
                  <c:v>1953</c:v>
                </c:pt>
                <c:pt idx="53">
                  <c:v>1954</c:v>
                </c:pt>
                <c:pt idx="54">
                  <c:v>1955</c:v>
                </c:pt>
                <c:pt idx="55">
                  <c:v>1956</c:v>
                </c:pt>
                <c:pt idx="56">
                  <c:v>1957</c:v>
                </c:pt>
                <c:pt idx="57">
                  <c:v>1958</c:v>
                </c:pt>
                <c:pt idx="58">
                  <c:v>1959</c:v>
                </c:pt>
                <c:pt idx="59">
                  <c:v>1960</c:v>
                </c:pt>
                <c:pt idx="60">
                  <c:v>1961</c:v>
                </c:pt>
                <c:pt idx="61">
                  <c:v>1962</c:v>
                </c:pt>
                <c:pt idx="62">
                  <c:v>1963</c:v>
                </c:pt>
                <c:pt idx="63">
                  <c:v>1964</c:v>
                </c:pt>
                <c:pt idx="64">
                  <c:v>1965</c:v>
                </c:pt>
                <c:pt idx="65">
                  <c:v>1966</c:v>
                </c:pt>
                <c:pt idx="66">
                  <c:v>1967</c:v>
                </c:pt>
                <c:pt idx="67">
                  <c:v>1968</c:v>
                </c:pt>
                <c:pt idx="68">
                  <c:v>1969</c:v>
                </c:pt>
                <c:pt idx="69">
                  <c:v>1970</c:v>
                </c:pt>
                <c:pt idx="70">
                  <c:v>1971</c:v>
                </c:pt>
                <c:pt idx="71">
                  <c:v>1972</c:v>
                </c:pt>
                <c:pt idx="72">
                  <c:v>1973</c:v>
                </c:pt>
                <c:pt idx="73">
                  <c:v>1974</c:v>
                </c:pt>
                <c:pt idx="74">
                  <c:v>1975</c:v>
                </c:pt>
                <c:pt idx="75">
                  <c:v>1976</c:v>
                </c:pt>
                <c:pt idx="76">
                  <c:v>1977</c:v>
                </c:pt>
                <c:pt idx="77">
                  <c:v>1978</c:v>
                </c:pt>
                <c:pt idx="78">
                  <c:v>1979</c:v>
                </c:pt>
                <c:pt idx="79">
                  <c:v>1980</c:v>
                </c:pt>
                <c:pt idx="80">
                  <c:v>1981</c:v>
                </c:pt>
                <c:pt idx="81">
                  <c:v>1982</c:v>
                </c:pt>
                <c:pt idx="82">
                  <c:v>1983</c:v>
                </c:pt>
                <c:pt idx="83">
                  <c:v>1984</c:v>
                </c:pt>
                <c:pt idx="84">
                  <c:v>1985</c:v>
                </c:pt>
                <c:pt idx="85">
                  <c:v>1986</c:v>
                </c:pt>
                <c:pt idx="86">
                  <c:v>1987</c:v>
                </c:pt>
                <c:pt idx="87">
                  <c:v>1988</c:v>
                </c:pt>
                <c:pt idx="88">
                  <c:v>1989</c:v>
                </c:pt>
                <c:pt idx="89">
                  <c:v>1990</c:v>
                </c:pt>
                <c:pt idx="90">
                  <c:v>1991</c:v>
                </c:pt>
                <c:pt idx="91">
                  <c:v>1992</c:v>
                </c:pt>
                <c:pt idx="92">
                  <c:v>1993</c:v>
                </c:pt>
                <c:pt idx="93">
                  <c:v>1994</c:v>
                </c:pt>
                <c:pt idx="94">
                  <c:v>1995</c:v>
                </c:pt>
                <c:pt idx="95">
                  <c:v>1996</c:v>
                </c:pt>
                <c:pt idx="96">
                  <c:v>1997</c:v>
                </c:pt>
                <c:pt idx="97">
                  <c:v>1998</c:v>
                </c:pt>
                <c:pt idx="98">
                  <c:v>1999</c:v>
                </c:pt>
                <c:pt idx="99">
                  <c:v>2000</c:v>
                </c:pt>
                <c:pt idx="100">
                  <c:v>2001</c:v>
                </c:pt>
                <c:pt idx="101">
                  <c:v>2002</c:v>
                </c:pt>
                <c:pt idx="102">
                  <c:v>2003</c:v>
                </c:pt>
                <c:pt idx="103">
                  <c:v>2004</c:v>
                </c:pt>
                <c:pt idx="104">
                  <c:v>2005</c:v>
                </c:pt>
                <c:pt idx="105">
                  <c:v>2006</c:v>
                </c:pt>
                <c:pt idx="106">
                  <c:v>2007</c:v>
                </c:pt>
                <c:pt idx="107">
                  <c:v>2008</c:v>
                </c:pt>
                <c:pt idx="108">
                  <c:v>2009</c:v>
                </c:pt>
                <c:pt idx="109">
                  <c:v>2010</c:v>
                </c:pt>
                <c:pt idx="110">
                  <c:v>2011</c:v>
                </c:pt>
                <c:pt idx="111">
                  <c:v>2012</c:v>
                </c:pt>
                <c:pt idx="112">
                  <c:v>2013</c:v>
                </c:pt>
                <c:pt idx="113">
                  <c:v>2014</c:v>
                </c:pt>
                <c:pt idx="114">
                  <c:v>2015</c:v>
                </c:pt>
                <c:pt idx="115">
                  <c:v>2016</c:v>
                </c:pt>
              </c:numCache>
            </c:numRef>
          </c:cat>
          <c:val>
            <c:numRef>
              <c:f>[N2O_tmp_preci.xlsx]Sheet3!$B$2:$B$117</c:f>
              <c:numCache>
                <c:formatCode>General</c:formatCode>
                <c:ptCount val="116"/>
                <c:pt idx="0">
                  <c:v>0</c:v>
                </c:pt>
                <c:pt idx="1">
                  <c:v>5.37005439845935E-2</c:v>
                </c:pt>
                <c:pt idx="2">
                  <c:v>0.112768488340729</c:v>
                </c:pt>
                <c:pt idx="3">
                  <c:v>-9.8036832794138995E-2</c:v>
                </c:pt>
                <c:pt idx="4">
                  <c:v>-4.5037416008097103E-2</c:v>
                </c:pt>
                <c:pt idx="5">
                  <c:v>8.9609060000161597E-2</c:v>
                </c:pt>
                <c:pt idx="6">
                  <c:v>-3.9637584215215703E-2</c:v>
                </c:pt>
                <c:pt idx="7">
                  <c:v>2.5024739308777001E-2</c:v>
                </c:pt>
                <c:pt idx="8">
                  <c:v>0.11849996226418399</c:v>
                </c:pt>
                <c:pt idx="9">
                  <c:v>2.1448186173455699E-2</c:v>
                </c:pt>
                <c:pt idx="10">
                  <c:v>-6.1597985073187402E-2</c:v>
                </c:pt>
                <c:pt idx="11">
                  <c:v>4.1345005315447401E-2</c:v>
                </c:pt>
                <c:pt idx="12">
                  <c:v>-5.7647402367881503E-2</c:v>
                </c:pt>
                <c:pt idx="13">
                  <c:v>9.91710166491169E-2</c:v>
                </c:pt>
                <c:pt idx="14">
                  <c:v>0.13245618430036399</c:v>
                </c:pt>
                <c:pt idx="15">
                  <c:v>0.11256407013745399</c:v>
                </c:pt>
                <c:pt idx="16">
                  <c:v>-6.9307170874478394E-2</c:v>
                </c:pt>
                <c:pt idx="17">
                  <c:v>-0.113066860218156</c:v>
                </c:pt>
                <c:pt idx="18">
                  <c:v>7.0123347596761795E-2</c:v>
                </c:pt>
                <c:pt idx="19">
                  <c:v>6.3779874038489802E-3</c:v>
                </c:pt>
                <c:pt idx="20">
                  <c:v>1.45220158274437E-2</c:v>
                </c:pt>
                <c:pt idx="21">
                  <c:v>-5.7092651544274502E-2</c:v>
                </c:pt>
                <c:pt idx="22">
                  <c:v>7.4369307273045998E-2</c:v>
                </c:pt>
                <c:pt idx="23">
                  <c:v>-8.2288511815082899E-3</c:v>
                </c:pt>
                <c:pt idx="24">
                  <c:v>-5.0805539894547301E-2</c:v>
                </c:pt>
                <c:pt idx="25">
                  <c:v>9.5535698641913094E-2</c:v>
                </c:pt>
                <c:pt idx="26">
                  <c:v>0.10829758074875299</c:v>
                </c:pt>
                <c:pt idx="27">
                  <c:v>-3.7741708739809497E-2</c:v>
                </c:pt>
                <c:pt idx="28">
                  <c:v>3.5921538469224003E-2</c:v>
                </c:pt>
                <c:pt idx="29">
                  <c:v>0.11219776393343101</c:v>
                </c:pt>
                <c:pt idx="30">
                  <c:v>0.192199983325226</c:v>
                </c:pt>
                <c:pt idx="31">
                  <c:v>0.10370121886269</c:v>
                </c:pt>
                <c:pt idx="32">
                  <c:v>0.22464864309763799</c:v>
                </c:pt>
                <c:pt idx="33">
                  <c:v>5.5553342173746002E-2</c:v>
                </c:pt>
                <c:pt idx="34">
                  <c:v>0.102244829616412</c:v>
                </c:pt>
                <c:pt idx="35">
                  <c:v>0.26159960923891901</c:v>
                </c:pt>
                <c:pt idx="36">
                  <c:v>0.27878482359533102</c:v>
                </c:pt>
                <c:pt idx="37">
                  <c:v>0.24307344700028599</c:v>
                </c:pt>
                <c:pt idx="38">
                  <c:v>0.19169587914470601</c:v>
                </c:pt>
                <c:pt idx="39">
                  <c:v>0.26181879757738402</c:v>
                </c:pt>
                <c:pt idx="40">
                  <c:v>0.51499579400252404</c:v>
                </c:pt>
                <c:pt idx="41">
                  <c:v>0.51714966480032898</c:v>
                </c:pt>
                <c:pt idx="42">
                  <c:v>0.204929748070626</c:v>
                </c:pt>
                <c:pt idx="43">
                  <c:v>0.47244036249266103</c:v>
                </c:pt>
                <c:pt idx="44">
                  <c:v>0.225076305739868</c:v>
                </c:pt>
                <c:pt idx="45">
                  <c:v>0.13500823328466299</c:v>
                </c:pt>
                <c:pt idx="46">
                  <c:v>0.34687043891439501</c:v>
                </c:pt>
                <c:pt idx="47">
                  <c:v>0.19789594184912801</c:v>
                </c:pt>
                <c:pt idx="48">
                  <c:v>4.0878596026575002E-2</c:v>
                </c:pt>
                <c:pt idx="49">
                  <c:v>1.8203169198161898E-2</c:v>
                </c:pt>
                <c:pt idx="50">
                  <c:v>-8.8354905863779407E-2</c:v>
                </c:pt>
                <c:pt idx="51">
                  <c:v>7.3159562331786901E-2</c:v>
                </c:pt>
                <c:pt idx="52">
                  <c:v>0.33905744687067002</c:v>
                </c:pt>
                <c:pt idx="53">
                  <c:v>8.7360643398607593E-2</c:v>
                </c:pt>
                <c:pt idx="54">
                  <c:v>5.0503685826495101E-2</c:v>
                </c:pt>
                <c:pt idx="55">
                  <c:v>-3.2469545636412397E-2</c:v>
                </c:pt>
                <c:pt idx="56">
                  <c:v>4.5365260877920498E-2</c:v>
                </c:pt>
                <c:pt idx="57">
                  <c:v>0.38811084346757002</c:v>
                </c:pt>
                <c:pt idx="58">
                  <c:v>8.9854041751069202E-2</c:v>
                </c:pt>
                <c:pt idx="59">
                  <c:v>8.5931785600993599E-2</c:v>
                </c:pt>
                <c:pt idx="60">
                  <c:v>0.17273958421660501</c:v>
                </c:pt>
                <c:pt idx="61">
                  <c:v>9.0011485007680803E-2</c:v>
                </c:pt>
                <c:pt idx="62">
                  <c:v>0.19899856696124199</c:v>
                </c:pt>
                <c:pt idx="63">
                  <c:v>0.21347169318548301</c:v>
                </c:pt>
                <c:pt idx="64">
                  <c:v>-0.123876912637221</c:v>
                </c:pt>
                <c:pt idx="65">
                  <c:v>0.22599660475425101</c:v>
                </c:pt>
                <c:pt idx="66">
                  <c:v>0.30094362980189598</c:v>
                </c:pt>
                <c:pt idx="67">
                  <c:v>-0.120892714337222</c:v>
                </c:pt>
                <c:pt idx="68">
                  <c:v>0.35021460901961599</c:v>
                </c:pt>
                <c:pt idx="69">
                  <c:v>0.21804211175338001</c:v>
                </c:pt>
                <c:pt idx="70">
                  <c:v>-6.8888986053429399E-2</c:v>
                </c:pt>
                <c:pt idx="71">
                  <c:v>-6.5909777582926501E-2</c:v>
                </c:pt>
                <c:pt idx="72">
                  <c:v>0.360735768080509</c:v>
                </c:pt>
                <c:pt idx="73">
                  <c:v>0.24724217416795899</c:v>
                </c:pt>
                <c:pt idx="74">
                  <c:v>-9.6819584676603995E-2</c:v>
                </c:pt>
                <c:pt idx="75">
                  <c:v>-0.34790839747741897</c:v>
                </c:pt>
                <c:pt idx="76">
                  <c:v>0.116353256716564</c:v>
                </c:pt>
                <c:pt idx="77">
                  <c:v>0.122112514041159</c:v>
                </c:pt>
                <c:pt idx="78">
                  <c:v>3.2674213749100303E-2</c:v>
                </c:pt>
                <c:pt idx="79">
                  <c:v>0.133032556615023</c:v>
                </c:pt>
                <c:pt idx="80">
                  <c:v>0.23496928247721099</c:v>
                </c:pt>
                <c:pt idx="81">
                  <c:v>2.9417493596470799E-3</c:v>
                </c:pt>
                <c:pt idx="82">
                  <c:v>0.41534916660209897</c:v>
                </c:pt>
                <c:pt idx="83">
                  <c:v>0.17735069106413501</c:v>
                </c:pt>
                <c:pt idx="84">
                  <c:v>0.15459425169980301</c:v>
                </c:pt>
                <c:pt idx="85">
                  <c:v>8.6315617139721496E-2</c:v>
                </c:pt>
                <c:pt idx="86">
                  <c:v>0.45558847912972</c:v>
                </c:pt>
                <c:pt idx="87">
                  <c:v>0.700291052293885</c:v>
                </c:pt>
                <c:pt idx="88">
                  <c:v>0.222120975843007</c:v>
                </c:pt>
                <c:pt idx="89">
                  <c:v>0.25267675561409803</c:v>
                </c:pt>
                <c:pt idx="90">
                  <c:v>0.51030684901176004</c:v>
                </c:pt>
                <c:pt idx="91">
                  <c:v>2.10344948940735E-2</c:v>
                </c:pt>
                <c:pt idx="92">
                  <c:v>0.24905814422233</c:v>
                </c:pt>
                <c:pt idx="93">
                  <c:v>0.23083268440330201</c:v>
                </c:pt>
                <c:pt idx="94">
                  <c:v>0.35759632126995999</c:v>
                </c:pt>
                <c:pt idx="95">
                  <c:v>0.24009714316442299</c:v>
                </c:pt>
                <c:pt idx="96">
                  <c:v>0.59317832340744003</c:v>
                </c:pt>
                <c:pt idx="97">
                  <c:v>0.96423246935609597</c:v>
                </c:pt>
                <c:pt idx="98">
                  <c:v>0.27043304896345999</c:v>
                </c:pt>
                <c:pt idx="99">
                  <c:v>0.44436610918306202</c:v>
                </c:pt>
                <c:pt idx="100">
                  <c:v>0.47134316729923897</c:v>
                </c:pt>
                <c:pt idx="101">
                  <c:v>0.45706639940792199</c:v>
                </c:pt>
                <c:pt idx="102">
                  <c:v>0.83959334500427396</c:v>
                </c:pt>
                <c:pt idx="103">
                  <c:v>0.72784334644107096</c:v>
                </c:pt>
                <c:pt idx="104">
                  <c:v>0.66472846945528896</c:v>
                </c:pt>
                <c:pt idx="105">
                  <c:v>0.78009545602183095</c:v>
                </c:pt>
                <c:pt idx="106">
                  <c:v>0.64156552387591004</c:v>
                </c:pt>
                <c:pt idx="107">
                  <c:v>0.340206576805479</c:v>
                </c:pt>
                <c:pt idx="108">
                  <c:v>0.53537212730648198</c:v>
                </c:pt>
                <c:pt idx="109">
                  <c:v>1.05762558560794</c:v>
                </c:pt>
                <c:pt idx="110">
                  <c:v>0.64554906753788699</c:v>
                </c:pt>
                <c:pt idx="111">
                  <c:v>0.55315824821242698</c:v>
                </c:pt>
                <c:pt idx="112">
                  <c:v>0.68167903930735596</c:v>
                </c:pt>
                <c:pt idx="113">
                  <c:v>0.62677950470507604</c:v>
                </c:pt>
                <c:pt idx="114">
                  <c:v>0.68097975511728603</c:v>
                </c:pt>
                <c:pt idx="115">
                  <c:v>1.0985309372643299</c:v>
                </c:pt>
              </c:numCache>
            </c:numRef>
          </c:val>
          <c:smooth val="0"/>
          <c:extLst xmlns:c16r2="http://schemas.microsoft.com/office/drawing/2015/06/chart">
            <c:ext xmlns:c16="http://schemas.microsoft.com/office/drawing/2014/chart" uri="{C3380CC4-5D6E-409C-BE32-E72D297353CC}">
              <c16:uniqueId val="{00000000-C1C7-4FCA-9D7D-B1FF5AEEE5B9}"/>
            </c:ext>
          </c:extLst>
        </c:ser>
        <c:dLbls>
          <c:showLegendKey val="0"/>
          <c:showVal val="0"/>
          <c:showCatName val="0"/>
          <c:showSerName val="0"/>
          <c:showPercent val="0"/>
          <c:showBubbleSize val="0"/>
        </c:dLbls>
        <c:marker val="1"/>
        <c:smooth val="0"/>
        <c:axId val="815581056"/>
        <c:axId val="815591424"/>
      </c:lineChart>
      <c:lineChart>
        <c:grouping val="standard"/>
        <c:varyColors val="0"/>
        <c:ser>
          <c:idx val="1"/>
          <c:order val="0"/>
          <c:tx>
            <c:strRef>
              <c:f>[N2O_tmp_preci.xlsx]Sheet3!$C$1</c:f>
              <c:strCache>
                <c:ptCount val="1"/>
                <c:pt idx="0">
                  <c:v>Temperature (°C)</c:v>
                </c:pt>
              </c:strCache>
            </c:strRef>
          </c:tx>
          <c:spPr>
            <a:ln w="12700" cap="rnd">
              <a:solidFill>
                <a:srgbClr val="FF0000"/>
              </a:solidFill>
              <a:round/>
            </a:ln>
            <a:effectLst/>
          </c:spPr>
          <c:marker>
            <c:symbol val="none"/>
          </c:marker>
          <c:cat>
            <c:numRef>
              <c:f>[N2O_tmp_preci.xlsx]Sheet3!$A$2:$A$117</c:f>
              <c:numCache>
                <c:formatCode>General</c:formatCode>
                <c:ptCount val="116"/>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pt idx="43">
                  <c:v>1944</c:v>
                </c:pt>
                <c:pt idx="44">
                  <c:v>1945</c:v>
                </c:pt>
                <c:pt idx="45">
                  <c:v>1946</c:v>
                </c:pt>
                <c:pt idx="46">
                  <c:v>1947</c:v>
                </c:pt>
                <c:pt idx="47">
                  <c:v>1948</c:v>
                </c:pt>
                <c:pt idx="48">
                  <c:v>1949</c:v>
                </c:pt>
                <c:pt idx="49">
                  <c:v>1950</c:v>
                </c:pt>
                <c:pt idx="50">
                  <c:v>1951</c:v>
                </c:pt>
                <c:pt idx="51">
                  <c:v>1952</c:v>
                </c:pt>
                <c:pt idx="52">
                  <c:v>1953</c:v>
                </c:pt>
                <c:pt idx="53">
                  <c:v>1954</c:v>
                </c:pt>
                <c:pt idx="54">
                  <c:v>1955</c:v>
                </c:pt>
                <c:pt idx="55">
                  <c:v>1956</c:v>
                </c:pt>
                <c:pt idx="56">
                  <c:v>1957</c:v>
                </c:pt>
                <c:pt idx="57">
                  <c:v>1958</c:v>
                </c:pt>
                <c:pt idx="58">
                  <c:v>1959</c:v>
                </c:pt>
                <c:pt idx="59">
                  <c:v>1960</c:v>
                </c:pt>
                <c:pt idx="60">
                  <c:v>1961</c:v>
                </c:pt>
                <c:pt idx="61">
                  <c:v>1962</c:v>
                </c:pt>
                <c:pt idx="62">
                  <c:v>1963</c:v>
                </c:pt>
                <c:pt idx="63">
                  <c:v>1964</c:v>
                </c:pt>
                <c:pt idx="64">
                  <c:v>1965</c:v>
                </c:pt>
                <c:pt idx="65">
                  <c:v>1966</c:v>
                </c:pt>
                <c:pt idx="66">
                  <c:v>1967</c:v>
                </c:pt>
                <c:pt idx="67">
                  <c:v>1968</c:v>
                </c:pt>
                <c:pt idx="68">
                  <c:v>1969</c:v>
                </c:pt>
                <c:pt idx="69">
                  <c:v>1970</c:v>
                </c:pt>
                <c:pt idx="70">
                  <c:v>1971</c:v>
                </c:pt>
                <c:pt idx="71">
                  <c:v>1972</c:v>
                </c:pt>
                <c:pt idx="72">
                  <c:v>1973</c:v>
                </c:pt>
                <c:pt idx="73">
                  <c:v>1974</c:v>
                </c:pt>
                <c:pt idx="74">
                  <c:v>1975</c:v>
                </c:pt>
                <c:pt idx="75">
                  <c:v>1976</c:v>
                </c:pt>
                <c:pt idx="76">
                  <c:v>1977</c:v>
                </c:pt>
                <c:pt idx="77">
                  <c:v>1978</c:v>
                </c:pt>
                <c:pt idx="78">
                  <c:v>1979</c:v>
                </c:pt>
                <c:pt idx="79">
                  <c:v>1980</c:v>
                </c:pt>
                <c:pt idx="80">
                  <c:v>1981</c:v>
                </c:pt>
                <c:pt idx="81">
                  <c:v>1982</c:v>
                </c:pt>
                <c:pt idx="82">
                  <c:v>1983</c:v>
                </c:pt>
                <c:pt idx="83">
                  <c:v>1984</c:v>
                </c:pt>
                <c:pt idx="84">
                  <c:v>1985</c:v>
                </c:pt>
                <c:pt idx="85">
                  <c:v>1986</c:v>
                </c:pt>
                <c:pt idx="86">
                  <c:v>1987</c:v>
                </c:pt>
                <c:pt idx="87">
                  <c:v>1988</c:v>
                </c:pt>
                <c:pt idx="88">
                  <c:v>1989</c:v>
                </c:pt>
                <c:pt idx="89">
                  <c:v>1990</c:v>
                </c:pt>
                <c:pt idx="90">
                  <c:v>1991</c:v>
                </c:pt>
                <c:pt idx="91">
                  <c:v>1992</c:v>
                </c:pt>
                <c:pt idx="92">
                  <c:v>1993</c:v>
                </c:pt>
                <c:pt idx="93">
                  <c:v>1994</c:v>
                </c:pt>
                <c:pt idx="94">
                  <c:v>1995</c:v>
                </c:pt>
                <c:pt idx="95">
                  <c:v>1996</c:v>
                </c:pt>
                <c:pt idx="96">
                  <c:v>1997</c:v>
                </c:pt>
                <c:pt idx="97">
                  <c:v>1998</c:v>
                </c:pt>
                <c:pt idx="98">
                  <c:v>1999</c:v>
                </c:pt>
                <c:pt idx="99">
                  <c:v>2000</c:v>
                </c:pt>
                <c:pt idx="100">
                  <c:v>2001</c:v>
                </c:pt>
                <c:pt idx="101">
                  <c:v>2002</c:v>
                </c:pt>
                <c:pt idx="102">
                  <c:v>2003</c:v>
                </c:pt>
                <c:pt idx="103">
                  <c:v>2004</c:v>
                </c:pt>
                <c:pt idx="104">
                  <c:v>2005</c:v>
                </c:pt>
                <c:pt idx="105">
                  <c:v>2006</c:v>
                </c:pt>
                <c:pt idx="106">
                  <c:v>2007</c:v>
                </c:pt>
                <c:pt idx="107">
                  <c:v>2008</c:v>
                </c:pt>
                <c:pt idx="108">
                  <c:v>2009</c:v>
                </c:pt>
                <c:pt idx="109">
                  <c:v>2010</c:v>
                </c:pt>
                <c:pt idx="110">
                  <c:v>2011</c:v>
                </c:pt>
                <c:pt idx="111">
                  <c:v>2012</c:v>
                </c:pt>
                <c:pt idx="112">
                  <c:v>2013</c:v>
                </c:pt>
                <c:pt idx="113">
                  <c:v>2014</c:v>
                </c:pt>
                <c:pt idx="114">
                  <c:v>2015</c:v>
                </c:pt>
                <c:pt idx="115">
                  <c:v>2016</c:v>
                </c:pt>
              </c:numCache>
            </c:numRef>
          </c:cat>
          <c:val>
            <c:numRef>
              <c:f>[N2O_tmp_preci.xlsx]Sheet3!$C$2:$C$117</c:f>
              <c:numCache>
                <c:formatCode>General</c:formatCode>
                <c:ptCount val="116"/>
                <c:pt idx="0">
                  <c:v>0</c:v>
                </c:pt>
                <c:pt idx="1">
                  <c:v>-0.20593490999737099</c:v>
                </c:pt>
                <c:pt idx="2">
                  <c:v>-0.22862145683174301</c:v>
                </c:pt>
                <c:pt idx="3">
                  <c:v>-0.27266958486306903</c:v>
                </c:pt>
                <c:pt idx="4">
                  <c:v>-0.166397125816827</c:v>
                </c:pt>
                <c:pt idx="5">
                  <c:v>-3.8937336074164698E-2</c:v>
                </c:pt>
                <c:pt idx="6">
                  <c:v>-0.39952543736116503</c:v>
                </c:pt>
                <c:pt idx="7">
                  <c:v>-0.244628085603077</c:v>
                </c:pt>
                <c:pt idx="8">
                  <c:v>-0.25016646454598201</c:v>
                </c:pt>
                <c:pt idx="9">
                  <c:v>-0.226243501213162</c:v>
                </c:pt>
                <c:pt idx="10">
                  <c:v>-0.29557397691102999</c:v>
                </c:pt>
                <c:pt idx="11">
                  <c:v>-0.315109007741324</c:v>
                </c:pt>
                <c:pt idx="12">
                  <c:v>-0.208984026363185</c:v>
                </c:pt>
                <c:pt idx="13">
                  <c:v>-3.7356798270966598E-3</c:v>
                </c:pt>
                <c:pt idx="14">
                  <c:v>-2.7313084786181101E-2</c:v>
                </c:pt>
                <c:pt idx="15">
                  <c:v>-0.26535936293597701</c:v>
                </c:pt>
                <c:pt idx="16">
                  <c:v>-0.44363233266886598</c:v>
                </c:pt>
                <c:pt idx="17">
                  <c:v>-0.330035933544504</c:v>
                </c:pt>
                <c:pt idx="18">
                  <c:v>-0.18798853087353801</c:v>
                </c:pt>
                <c:pt idx="19">
                  <c:v>-0.16674404205988599</c:v>
                </c:pt>
                <c:pt idx="20">
                  <c:v>-2.0421239711835099E-2</c:v>
                </c:pt>
                <c:pt idx="21">
                  <c:v>-0.15112418195692001</c:v>
                </c:pt>
                <c:pt idx="22">
                  <c:v>-0.107059766768515</c:v>
                </c:pt>
                <c:pt idx="23">
                  <c:v>-0.115574882113691</c:v>
                </c:pt>
                <c:pt idx="24">
                  <c:v>-5.4798655757910097E-2</c:v>
                </c:pt>
                <c:pt idx="25">
                  <c:v>0.102412410333255</c:v>
                </c:pt>
                <c:pt idx="26">
                  <c:v>-7.9672238333126102E-2</c:v>
                </c:pt>
                <c:pt idx="27">
                  <c:v>-4.2008108045088499E-4</c:v>
                </c:pt>
                <c:pt idx="28">
                  <c:v>-0.317252100532675</c:v>
                </c:pt>
                <c:pt idx="29">
                  <c:v>2.7477476146765802E-2</c:v>
                </c:pt>
                <c:pt idx="30">
                  <c:v>7.0275841694749999E-2</c:v>
                </c:pt>
                <c:pt idx="31">
                  <c:v>0.102620821907141</c:v>
                </c:pt>
                <c:pt idx="32">
                  <c:v>-0.23826831457895301</c:v>
                </c:pt>
                <c:pt idx="33">
                  <c:v>5.4346805919948303E-2</c:v>
                </c:pt>
                <c:pt idx="34">
                  <c:v>-5.9685373457103504E-3</c:v>
                </c:pt>
                <c:pt idx="35">
                  <c:v>1.9782343449893599E-2</c:v>
                </c:pt>
                <c:pt idx="36">
                  <c:v>0.121112087910308</c:v>
                </c:pt>
                <c:pt idx="37">
                  <c:v>0.315784207355986</c:v>
                </c:pt>
                <c:pt idx="38">
                  <c:v>0.19371432509913999</c:v>
                </c:pt>
                <c:pt idx="39">
                  <c:v>0.13958781298660999</c:v>
                </c:pt>
                <c:pt idx="40">
                  <c:v>0.14801629593601001</c:v>
                </c:pt>
                <c:pt idx="41">
                  <c:v>0.14614841005468501</c:v>
                </c:pt>
                <c:pt idx="42">
                  <c:v>0.158001260672442</c:v>
                </c:pt>
                <c:pt idx="43">
                  <c:v>0.26907360462760499</c:v>
                </c:pt>
                <c:pt idx="44">
                  <c:v>-1.0866405092905001E-2</c:v>
                </c:pt>
                <c:pt idx="45">
                  <c:v>5.38101768826049E-2</c:v>
                </c:pt>
                <c:pt idx="46">
                  <c:v>0.146960974629987</c:v>
                </c:pt>
                <c:pt idx="47">
                  <c:v>0.14179428077032299</c:v>
                </c:pt>
                <c:pt idx="48">
                  <c:v>-4.4708207290007403E-3</c:v>
                </c:pt>
                <c:pt idx="49">
                  <c:v>-0.28171540695555403</c:v>
                </c:pt>
                <c:pt idx="50">
                  <c:v>-1.9562161988101699E-2</c:v>
                </c:pt>
                <c:pt idx="51">
                  <c:v>-4.7252654068685703E-3</c:v>
                </c:pt>
                <c:pt idx="52">
                  <c:v>0.23900507883114</c:v>
                </c:pt>
                <c:pt idx="53">
                  <c:v>-6.2010740962730203E-2</c:v>
                </c:pt>
                <c:pt idx="54">
                  <c:v>-7.4163064188823596E-2</c:v>
                </c:pt>
                <c:pt idx="55">
                  <c:v>-0.41590827548578202</c:v>
                </c:pt>
                <c:pt idx="56">
                  <c:v>-3.1649122014659498E-2</c:v>
                </c:pt>
                <c:pt idx="57">
                  <c:v>0.157298593188967</c:v>
                </c:pt>
                <c:pt idx="58">
                  <c:v>7.7109830232796397E-2</c:v>
                </c:pt>
                <c:pt idx="59">
                  <c:v>-2.5300321500843399E-2</c:v>
                </c:pt>
                <c:pt idx="60">
                  <c:v>8.9979023679580605E-2</c:v>
                </c:pt>
                <c:pt idx="61">
                  <c:v>0.15663429407763599</c:v>
                </c:pt>
                <c:pt idx="62">
                  <c:v>0.16287807770302901</c:v>
                </c:pt>
                <c:pt idx="63">
                  <c:v>-0.244427173049449</c:v>
                </c:pt>
                <c:pt idx="64">
                  <c:v>-0.14242580736760899</c:v>
                </c:pt>
                <c:pt idx="65">
                  <c:v>-7.8648103564868094E-2</c:v>
                </c:pt>
                <c:pt idx="66">
                  <c:v>-1.8500406210479901E-2</c:v>
                </c:pt>
                <c:pt idx="67">
                  <c:v>-0.14822727797617599</c:v>
                </c:pt>
                <c:pt idx="68">
                  <c:v>-7.6945446927821196E-2</c:v>
                </c:pt>
                <c:pt idx="69">
                  <c:v>9.4086624830342896E-3</c:v>
                </c:pt>
                <c:pt idx="70">
                  <c:v>-0.112928444116712</c:v>
                </c:pt>
                <c:pt idx="71">
                  <c:v>-0.25573422896625098</c:v>
                </c:pt>
                <c:pt idx="72">
                  <c:v>0.237070938202013</c:v>
                </c:pt>
                <c:pt idx="73">
                  <c:v>-0.29086944860949498</c:v>
                </c:pt>
                <c:pt idx="74">
                  <c:v>5.0668469818235799E-2</c:v>
                </c:pt>
                <c:pt idx="75">
                  <c:v>-0.33458470566728399</c:v>
                </c:pt>
                <c:pt idx="76">
                  <c:v>0.14998896989820801</c:v>
                </c:pt>
                <c:pt idx="77">
                  <c:v>4.5838719083928199E-3</c:v>
                </c:pt>
                <c:pt idx="78">
                  <c:v>9.9994012449920802E-2</c:v>
                </c:pt>
                <c:pt idx="79">
                  <c:v>0.216052337287261</c:v>
                </c:pt>
                <c:pt idx="80">
                  <c:v>0.49219591173303601</c:v>
                </c:pt>
                <c:pt idx="81">
                  <c:v>3.4577508006320201E-2</c:v>
                </c:pt>
                <c:pt idx="82">
                  <c:v>0.41202877059823001</c:v>
                </c:pt>
                <c:pt idx="83">
                  <c:v>-3.49700273301679E-3</c:v>
                </c:pt>
                <c:pt idx="84">
                  <c:v>5.1432993302638501E-2</c:v>
                </c:pt>
                <c:pt idx="85">
                  <c:v>0.20831752682781099</c:v>
                </c:pt>
                <c:pt idx="86">
                  <c:v>0.35968537757109298</c:v>
                </c:pt>
                <c:pt idx="87">
                  <c:v>0.52302561521584301</c:v>
                </c:pt>
                <c:pt idx="88">
                  <c:v>0.290263974332719</c:v>
                </c:pt>
                <c:pt idx="89">
                  <c:v>0.61457635078940598</c:v>
                </c:pt>
                <c:pt idx="90">
                  <c:v>0.46864492040870498</c:v>
                </c:pt>
                <c:pt idx="91">
                  <c:v>0.147504958180805</c:v>
                </c:pt>
                <c:pt idx="92">
                  <c:v>0.28877504983282298</c:v>
                </c:pt>
                <c:pt idx="93">
                  <c:v>0.45308110298799997</c:v>
                </c:pt>
                <c:pt idx="94">
                  <c:v>0.736527506148276</c:v>
                </c:pt>
                <c:pt idx="95">
                  <c:v>0.31987379988061299</c:v>
                </c:pt>
                <c:pt idx="96">
                  <c:v>0.59694083716430402</c:v>
                </c:pt>
                <c:pt idx="97">
                  <c:v>0.928207932738632</c:v>
                </c:pt>
                <c:pt idx="98">
                  <c:v>0.69523892099039797</c:v>
                </c:pt>
                <c:pt idx="99">
                  <c:v>0.56597487383655598</c:v>
                </c:pt>
                <c:pt idx="100">
                  <c:v>0.802435391908219</c:v>
                </c:pt>
                <c:pt idx="101">
                  <c:v>0.87558813946346203</c:v>
                </c:pt>
                <c:pt idx="102">
                  <c:v>0.89652480025478498</c:v>
                </c:pt>
                <c:pt idx="103">
                  <c:v>0.74893538233242296</c:v>
                </c:pt>
                <c:pt idx="104">
                  <c:v>1.0507094446546901</c:v>
                </c:pt>
                <c:pt idx="105">
                  <c:v>0.94123155543754899</c:v>
                </c:pt>
                <c:pt idx="106">
                  <c:v>1.03310627805167</c:v>
                </c:pt>
                <c:pt idx="107">
                  <c:v>0.77969322991395995</c:v>
                </c:pt>
                <c:pt idx="108">
                  <c:v>0.84068296819723398</c:v>
                </c:pt>
                <c:pt idx="109">
                  <c:v>1.0878568973224001</c:v>
                </c:pt>
                <c:pt idx="110">
                  <c:v>0.84688324402208304</c:v>
                </c:pt>
                <c:pt idx="111">
                  <c:v>0.88187829422546804</c:v>
                </c:pt>
                <c:pt idx="112">
                  <c:v>0.91382993123599499</c:v>
                </c:pt>
                <c:pt idx="113">
                  <c:v>0.97270206601448095</c:v>
                </c:pt>
                <c:pt idx="114">
                  <c:v>1.2536071738497001</c:v>
                </c:pt>
                <c:pt idx="115">
                  <c:v>1.39764661604837</c:v>
                </c:pt>
              </c:numCache>
            </c:numRef>
          </c:val>
          <c:smooth val="0"/>
          <c:extLst xmlns:c16r2="http://schemas.microsoft.com/office/drawing/2015/06/chart">
            <c:ext xmlns:c16="http://schemas.microsoft.com/office/drawing/2014/chart" uri="{C3380CC4-5D6E-409C-BE32-E72D297353CC}">
              <c16:uniqueId val="{00000001-C1C7-4FCA-9D7D-B1FF5AEEE5B9}"/>
            </c:ext>
          </c:extLst>
        </c:ser>
        <c:dLbls>
          <c:showLegendKey val="0"/>
          <c:showVal val="0"/>
          <c:showCatName val="0"/>
          <c:showSerName val="0"/>
          <c:showPercent val="0"/>
          <c:showBubbleSize val="0"/>
        </c:dLbls>
        <c:marker val="1"/>
        <c:smooth val="0"/>
        <c:axId val="815594496"/>
        <c:axId val="815592960"/>
      </c:lineChart>
      <c:catAx>
        <c:axId val="815581056"/>
        <c:scaling>
          <c:orientation val="minMax"/>
        </c:scaling>
        <c:delete val="0"/>
        <c:axPos val="b"/>
        <c:title>
          <c:tx>
            <c:rich>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dirty="0"/>
                  <a:t>Year</a:t>
                </a:r>
              </a:p>
            </c:rich>
          </c:tx>
          <c:layout>
            <c:manualLayout>
              <c:xMode val="edge"/>
              <c:yMode val="edge"/>
              <c:x val="0.47651735065059259"/>
              <c:y val="0.94896125768245065"/>
            </c:manualLayout>
          </c:layout>
          <c:overlay val="0"/>
          <c:spPr>
            <a:noFill/>
            <a:ln>
              <a:noFill/>
            </a:ln>
            <a:effectLst/>
          </c:sp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15591424"/>
        <c:crossesAt val="-1"/>
        <c:auto val="1"/>
        <c:lblAlgn val="ctr"/>
        <c:lblOffset val="100"/>
        <c:tickLblSkip val="10"/>
        <c:tickMarkSkip val="10"/>
        <c:noMultiLvlLbl val="0"/>
      </c:catAx>
      <c:valAx>
        <c:axId val="815591424"/>
        <c:scaling>
          <c:orientation val="minMax"/>
          <c:min val="-0.5"/>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15581056"/>
        <c:crosses val="autoZero"/>
        <c:crossBetween val="between"/>
        <c:majorUnit val="0.5"/>
      </c:valAx>
      <c:valAx>
        <c:axId val="815592960"/>
        <c:scaling>
          <c:orientation val="minMax"/>
          <c:min val="-0.5"/>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15594496"/>
        <c:crosses val="max"/>
        <c:crossBetween val="between"/>
        <c:majorUnit val="0.5"/>
      </c:valAx>
      <c:catAx>
        <c:axId val="815594496"/>
        <c:scaling>
          <c:orientation val="minMax"/>
        </c:scaling>
        <c:delete val="1"/>
        <c:axPos val="b"/>
        <c:numFmt formatCode="General" sourceLinked="1"/>
        <c:majorTickMark val="out"/>
        <c:minorTickMark val="none"/>
        <c:tickLblPos val="nextTo"/>
        <c:crossAx val="815592960"/>
        <c:crosses val="autoZero"/>
        <c:auto val="1"/>
        <c:lblAlgn val="ctr"/>
        <c:lblOffset val="100"/>
        <c:noMultiLvlLbl val="0"/>
      </c:catAx>
      <c:spPr>
        <a:noFill/>
        <a:ln>
          <a:noFill/>
        </a:ln>
        <a:effectLst/>
      </c:spPr>
    </c:plotArea>
    <c:legend>
      <c:legendPos val="b"/>
      <c:layout>
        <c:manualLayout>
          <c:xMode val="edge"/>
          <c:yMode val="edge"/>
          <c:x val="0.62610962235417722"/>
          <c:y val="0.75805390689541685"/>
          <c:w val="0.28551173232281496"/>
          <c:h val="0.11952369331712411"/>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100">
          <a:solidFill>
            <a:sysClr val="windowText" lastClr="000000"/>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81981783231994"/>
          <c:y val="4.2696979884748243E-2"/>
          <c:w val="0.77531794234623053"/>
          <c:h val="0.77997480314960643"/>
        </c:manualLayout>
      </c:layout>
      <c:scatterChart>
        <c:scatterStyle val="lineMarker"/>
        <c:varyColors val="0"/>
        <c:ser>
          <c:idx val="0"/>
          <c:order val="0"/>
          <c:spPr>
            <a:ln w="19050" cap="rnd">
              <a:noFill/>
              <a:round/>
            </a:ln>
            <a:effectLst/>
          </c:spPr>
          <c:marker>
            <c:symbol val="circle"/>
            <c:size val="2"/>
            <c:spPr>
              <a:solidFill>
                <a:schemeClr val="tx1"/>
              </a:solidFill>
              <a:ln w="15875">
                <a:noFill/>
              </a:ln>
              <a:effectLst/>
            </c:spPr>
          </c:marker>
          <c:trendline>
            <c:spPr>
              <a:ln w="9525" cap="rnd">
                <a:solidFill>
                  <a:schemeClr val="tx1"/>
                </a:solidFill>
                <a:prstDash val="solid"/>
              </a:ln>
              <a:effectLst/>
            </c:spPr>
            <c:trendlineType val="linear"/>
            <c:dispRSqr val="0"/>
            <c:dispEq val="0"/>
          </c:trendline>
          <c:xVal>
            <c:numRef>
              <c:f>[N2O_tmp_preci.xlsx]Sheet2!$B$2:$B$117</c:f>
              <c:numCache>
                <c:formatCode>General</c:formatCode>
                <c:ptCount val="116"/>
                <c:pt idx="0">
                  <c:v>13.0965639212202</c:v>
                </c:pt>
                <c:pt idx="1">
                  <c:v>12.890629011222799</c:v>
                </c:pt>
                <c:pt idx="2">
                  <c:v>12.867942464388401</c:v>
                </c:pt>
                <c:pt idx="3">
                  <c:v>12.8238943363571</c:v>
                </c:pt>
                <c:pt idx="4">
                  <c:v>12.9301667954033</c:v>
                </c:pt>
                <c:pt idx="5">
                  <c:v>13.057626585146</c:v>
                </c:pt>
                <c:pt idx="6">
                  <c:v>12.697038483859</c:v>
                </c:pt>
                <c:pt idx="7">
                  <c:v>12.8519358356171</c:v>
                </c:pt>
                <c:pt idx="8">
                  <c:v>12.8463974566742</c:v>
                </c:pt>
                <c:pt idx="9">
                  <c:v>12.870320420006999</c:v>
                </c:pt>
                <c:pt idx="10">
                  <c:v>12.8009899443091</c:v>
                </c:pt>
                <c:pt idx="11">
                  <c:v>12.7814549134789</c:v>
                </c:pt>
                <c:pt idx="12">
                  <c:v>12.887579894857</c:v>
                </c:pt>
                <c:pt idx="13">
                  <c:v>13.0928282413931</c:v>
                </c:pt>
                <c:pt idx="14">
                  <c:v>13.069250836434</c:v>
                </c:pt>
                <c:pt idx="15">
                  <c:v>12.831204558284201</c:v>
                </c:pt>
                <c:pt idx="16">
                  <c:v>12.652931588551301</c:v>
                </c:pt>
                <c:pt idx="17">
                  <c:v>12.766527987675699</c:v>
                </c:pt>
                <c:pt idx="18">
                  <c:v>12.9085753903466</c:v>
                </c:pt>
                <c:pt idx="19">
                  <c:v>12.9298198791603</c:v>
                </c:pt>
                <c:pt idx="20">
                  <c:v>13.0761426815083</c:v>
                </c:pt>
                <c:pt idx="21">
                  <c:v>12.9454397392633</c:v>
                </c:pt>
                <c:pt idx="22">
                  <c:v>12.9895041544517</c:v>
                </c:pt>
                <c:pt idx="23">
                  <c:v>12.9809890391065</c:v>
                </c:pt>
                <c:pt idx="24">
                  <c:v>13.041765265462301</c:v>
                </c:pt>
                <c:pt idx="25">
                  <c:v>13.1989763315534</c:v>
                </c:pt>
                <c:pt idx="26">
                  <c:v>13.016891682887101</c:v>
                </c:pt>
                <c:pt idx="27">
                  <c:v>13.0961438401397</c:v>
                </c:pt>
                <c:pt idx="28">
                  <c:v>12.7793118206875</c:v>
                </c:pt>
                <c:pt idx="29">
                  <c:v>13.1240413973669</c:v>
                </c:pt>
                <c:pt idx="30">
                  <c:v>13.166839762914901</c:v>
                </c:pt>
                <c:pt idx="31">
                  <c:v>13.199184743127301</c:v>
                </c:pt>
                <c:pt idx="32">
                  <c:v>12.8582956066412</c:v>
                </c:pt>
                <c:pt idx="33">
                  <c:v>13.150910727140101</c:v>
                </c:pt>
                <c:pt idx="34">
                  <c:v>13.090595383874501</c:v>
                </c:pt>
                <c:pt idx="35">
                  <c:v>13.116346264670099</c:v>
                </c:pt>
                <c:pt idx="36">
                  <c:v>13.2176760091305</c:v>
                </c:pt>
                <c:pt idx="37">
                  <c:v>13.4123481285762</c:v>
                </c:pt>
                <c:pt idx="38">
                  <c:v>13.2902782463193</c:v>
                </c:pt>
                <c:pt idx="39">
                  <c:v>13.2361517342068</c:v>
                </c:pt>
                <c:pt idx="40">
                  <c:v>13.2445802171562</c:v>
                </c:pt>
                <c:pt idx="41">
                  <c:v>13.2427123312749</c:v>
                </c:pt>
                <c:pt idx="42">
                  <c:v>13.2545651818926</c:v>
                </c:pt>
                <c:pt idx="43">
                  <c:v>13.3656375258478</c:v>
                </c:pt>
                <c:pt idx="44">
                  <c:v>13.085697516127301</c:v>
                </c:pt>
                <c:pt idx="45">
                  <c:v>13.1503740981028</c:v>
                </c:pt>
                <c:pt idx="46">
                  <c:v>13.2435248958502</c:v>
                </c:pt>
                <c:pt idx="47">
                  <c:v>13.238358201990501</c:v>
                </c:pt>
                <c:pt idx="48">
                  <c:v>13.0920931004912</c:v>
                </c:pt>
                <c:pt idx="49">
                  <c:v>12.8148485142646</c:v>
                </c:pt>
                <c:pt idx="50">
                  <c:v>13.0770017592321</c:v>
                </c:pt>
                <c:pt idx="51">
                  <c:v>13.0918386558133</c:v>
                </c:pt>
                <c:pt idx="52">
                  <c:v>13.335569000051301</c:v>
                </c:pt>
                <c:pt idx="53">
                  <c:v>13.034553180257401</c:v>
                </c:pt>
                <c:pt idx="54">
                  <c:v>13.0224008570314</c:v>
                </c:pt>
                <c:pt idx="55">
                  <c:v>12.680655645734401</c:v>
                </c:pt>
                <c:pt idx="56">
                  <c:v>13.0649147992055</c:v>
                </c:pt>
                <c:pt idx="57">
                  <c:v>13.2538625144091</c:v>
                </c:pt>
                <c:pt idx="58">
                  <c:v>13.173673751453</c:v>
                </c:pt>
                <c:pt idx="59">
                  <c:v>13.0712635997193</c:v>
                </c:pt>
                <c:pt idx="60">
                  <c:v>13.1865429448998</c:v>
                </c:pt>
                <c:pt idx="61">
                  <c:v>13.2531982152978</c:v>
                </c:pt>
                <c:pt idx="62">
                  <c:v>13.259441998923201</c:v>
                </c:pt>
                <c:pt idx="63">
                  <c:v>12.8521367481707</c:v>
                </c:pt>
                <c:pt idx="64">
                  <c:v>12.954138113852601</c:v>
                </c:pt>
                <c:pt idx="65">
                  <c:v>13.0179158176553</c:v>
                </c:pt>
                <c:pt idx="66">
                  <c:v>13.078063515009701</c:v>
                </c:pt>
                <c:pt idx="67">
                  <c:v>12.948336643244</c:v>
                </c:pt>
                <c:pt idx="68">
                  <c:v>13.0196184742924</c:v>
                </c:pt>
                <c:pt idx="69">
                  <c:v>13.105972583703201</c:v>
                </c:pt>
                <c:pt idx="70">
                  <c:v>12.983635477103499</c:v>
                </c:pt>
                <c:pt idx="71">
                  <c:v>12.8408296922539</c:v>
                </c:pt>
                <c:pt idx="72">
                  <c:v>13.333634859422199</c:v>
                </c:pt>
                <c:pt idx="73">
                  <c:v>12.8056944726107</c:v>
                </c:pt>
                <c:pt idx="74">
                  <c:v>13.147232391038401</c:v>
                </c:pt>
                <c:pt idx="75">
                  <c:v>12.7619792155529</c:v>
                </c:pt>
                <c:pt idx="76">
                  <c:v>13.2465528911184</c:v>
                </c:pt>
                <c:pt idx="77">
                  <c:v>13.1011477931286</c:v>
                </c:pt>
                <c:pt idx="78">
                  <c:v>13.1965579336701</c:v>
                </c:pt>
                <c:pt idx="79">
                  <c:v>13.312616258507401</c:v>
                </c:pt>
                <c:pt idx="80">
                  <c:v>13.588759832953199</c:v>
                </c:pt>
                <c:pt idx="81">
                  <c:v>13.131141429226499</c:v>
                </c:pt>
                <c:pt idx="82">
                  <c:v>13.5085926918184</c:v>
                </c:pt>
                <c:pt idx="83">
                  <c:v>13.0930669184872</c:v>
                </c:pt>
                <c:pt idx="84">
                  <c:v>13.1479969145228</c:v>
                </c:pt>
                <c:pt idx="85">
                  <c:v>13.304881448048</c:v>
                </c:pt>
                <c:pt idx="86">
                  <c:v>13.456249298791301</c:v>
                </c:pt>
                <c:pt idx="87">
                  <c:v>13.619589536435999</c:v>
                </c:pt>
                <c:pt idx="88">
                  <c:v>13.3868278955529</c:v>
                </c:pt>
                <c:pt idx="89">
                  <c:v>13.711140272009599</c:v>
                </c:pt>
                <c:pt idx="90">
                  <c:v>13.5652088416289</c:v>
                </c:pt>
                <c:pt idx="91">
                  <c:v>13.244068879401</c:v>
                </c:pt>
                <c:pt idx="92">
                  <c:v>13.385338971053001</c:v>
                </c:pt>
                <c:pt idx="93">
                  <c:v>13.5496450242082</c:v>
                </c:pt>
                <c:pt idx="94">
                  <c:v>13.833091427368499</c:v>
                </c:pt>
                <c:pt idx="95">
                  <c:v>13.416437721100801</c:v>
                </c:pt>
                <c:pt idx="96">
                  <c:v>13.693504758384501</c:v>
                </c:pt>
                <c:pt idx="97">
                  <c:v>14.0247718539588</c:v>
                </c:pt>
                <c:pt idx="98">
                  <c:v>13.7918028422106</c:v>
                </c:pt>
                <c:pt idx="99">
                  <c:v>13.662538795056699</c:v>
                </c:pt>
                <c:pt idx="100">
                  <c:v>13.8989993131284</c:v>
                </c:pt>
                <c:pt idx="101">
                  <c:v>13.9721520606836</c:v>
                </c:pt>
                <c:pt idx="102">
                  <c:v>13.993088721475001</c:v>
                </c:pt>
                <c:pt idx="103">
                  <c:v>13.8454993035526</c:v>
                </c:pt>
                <c:pt idx="104">
                  <c:v>14.1472733658749</c:v>
                </c:pt>
                <c:pt idx="105">
                  <c:v>14.037795476657699</c:v>
                </c:pt>
                <c:pt idx="106">
                  <c:v>14.1296701992718</c:v>
                </c:pt>
                <c:pt idx="107">
                  <c:v>13.8762571511341</c:v>
                </c:pt>
                <c:pt idx="108">
                  <c:v>13.9372468894174</c:v>
                </c:pt>
                <c:pt idx="109">
                  <c:v>14.1844208185426</c:v>
                </c:pt>
                <c:pt idx="110">
                  <c:v>13.943447165242301</c:v>
                </c:pt>
                <c:pt idx="111">
                  <c:v>13.9784422154456</c:v>
                </c:pt>
                <c:pt idx="112">
                  <c:v>14.0103938524562</c:v>
                </c:pt>
                <c:pt idx="113">
                  <c:v>14.069265987234701</c:v>
                </c:pt>
                <c:pt idx="114">
                  <c:v>14.3501710950699</c:v>
                </c:pt>
                <c:pt idx="115">
                  <c:v>14.494210537268501</c:v>
                </c:pt>
              </c:numCache>
            </c:numRef>
          </c:xVal>
          <c:yVal>
            <c:numRef>
              <c:f>[N2O_tmp_preci.xlsx]Sheet2!$C$2:$C$117</c:f>
              <c:numCache>
                <c:formatCode>General</c:formatCode>
                <c:ptCount val="116"/>
                <c:pt idx="0">
                  <c:v>6.0751990434205103</c:v>
                </c:pt>
                <c:pt idx="1">
                  <c:v>6.0554900711492596</c:v>
                </c:pt>
                <c:pt idx="2">
                  <c:v>6.1864985963638803</c:v>
                </c:pt>
                <c:pt idx="3">
                  <c:v>5.86109377104997</c:v>
                </c:pt>
                <c:pt idx="4">
                  <c:v>6.0236687691851696</c:v>
                </c:pt>
                <c:pt idx="5">
                  <c:v>6.2433497362054604</c:v>
                </c:pt>
                <c:pt idx="6">
                  <c:v>5.9362673244106503</c:v>
                </c:pt>
                <c:pt idx="7">
                  <c:v>6.0602156386338297</c:v>
                </c:pt>
                <c:pt idx="8">
                  <c:v>6.0388885547562996</c:v>
                </c:pt>
                <c:pt idx="9">
                  <c:v>5.9417266310177501</c:v>
                </c:pt>
                <c:pt idx="10">
                  <c:v>5.9056908774551404</c:v>
                </c:pt>
                <c:pt idx="11">
                  <c:v>6.1287540092136696</c:v>
                </c:pt>
                <c:pt idx="12">
                  <c:v>5.8680656572449301</c:v>
                </c:pt>
                <c:pt idx="13">
                  <c:v>6.18655788420104</c:v>
                </c:pt>
                <c:pt idx="14">
                  <c:v>6.2574723199979898</c:v>
                </c:pt>
                <c:pt idx="15">
                  <c:v>6.1815808007023803</c:v>
                </c:pt>
                <c:pt idx="16">
                  <c:v>5.87286846565729</c:v>
                </c:pt>
                <c:pt idx="17">
                  <c:v>5.8780675116159999</c:v>
                </c:pt>
                <c:pt idx="18">
                  <c:v>6.2176998837064499</c:v>
                </c:pt>
                <c:pt idx="19">
                  <c:v>6.0689046108119502</c:v>
                </c:pt>
                <c:pt idx="20">
                  <c:v>6.0227259985221897</c:v>
                </c:pt>
                <c:pt idx="21">
                  <c:v>5.9483049129409</c:v>
                </c:pt>
                <c:pt idx="22">
                  <c:v>6.1132282584082196</c:v>
                </c:pt>
                <c:pt idx="23">
                  <c:v>5.9260471716702598</c:v>
                </c:pt>
                <c:pt idx="24">
                  <c:v>6.0244773224145396</c:v>
                </c:pt>
                <c:pt idx="25">
                  <c:v>6.2136898044367204</c:v>
                </c:pt>
                <c:pt idx="26">
                  <c:v>6.0359718942327802</c:v>
                </c:pt>
                <c:pt idx="27">
                  <c:v>5.9950187754942901</c:v>
                </c:pt>
                <c:pt idx="28">
                  <c:v>5.9853881932566804</c:v>
                </c:pt>
                <c:pt idx="29">
                  <c:v>6.1062098111101601</c:v>
                </c:pt>
                <c:pt idx="30">
                  <c:v>6.27837396405031</c:v>
                </c:pt>
                <c:pt idx="31">
                  <c:v>6.2151852263193099</c:v>
                </c:pt>
                <c:pt idx="32">
                  <c:v>6.2167118709731399</c:v>
                </c:pt>
                <c:pt idx="33">
                  <c:v>6.1471746483486598</c:v>
                </c:pt>
                <c:pt idx="34">
                  <c:v>6.13051426992718</c:v>
                </c:pt>
                <c:pt idx="35">
                  <c:v>6.2811201814004596</c:v>
                </c:pt>
                <c:pt idx="36">
                  <c:v>6.3163561159135204</c:v>
                </c:pt>
                <c:pt idx="37">
                  <c:v>6.27126830827088</c:v>
                </c:pt>
                <c:pt idx="38">
                  <c:v>6.2920316138725303</c:v>
                </c:pt>
                <c:pt idx="39">
                  <c:v>6.2981919564661997</c:v>
                </c:pt>
                <c:pt idx="40">
                  <c:v>6.5311862270982504</c:v>
                </c:pt>
                <c:pt idx="41">
                  <c:v>6.5537433232967501</c:v>
                </c:pt>
                <c:pt idx="42">
                  <c:v>6.2839713743154304</c:v>
                </c:pt>
                <c:pt idx="43">
                  <c:v>6.4455496555053298</c:v>
                </c:pt>
                <c:pt idx="44">
                  <c:v>6.3587406547735403</c:v>
                </c:pt>
                <c:pt idx="45">
                  <c:v>6.2727197226036404</c:v>
                </c:pt>
                <c:pt idx="46">
                  <c:v>6.3420198775030796</c:v>
                </c:pt>
                <c:pt idx="47">
                  <c:v>6.1623356242831298</c:v>
                </c:pt>
                <c:pt idx="48">
                  <c:v>6.0202808780840797</c:v>
                </c:pt>
                <c:pt idx="49">
                  <c:v>6.0814548860468696</c:v>
                </c:pt>
                <c:pt idx="50">
                  <c:v>5.9802783724711004</c:v>
                </c:pt>
                <c:pt idx="51">
                  <c:v>6.1451656943200099</c:v>
                </c:pt>
                <c:pt idx="52">
                  <c:v>6.3131425895634496</c:v>
                </c:pt>
                <c:pt idx="53">
                  <c:v>6.1272051825390701</c:v>
                </c:pt>
                <c:pt idx="54">
                  <c:v>6.0978034884723202</c:v>
                </c:pt>
                <c:pt idx="55">
                  <c:v>5.98241169347867</c:v>
                </c:pt>
                <c:pt idx="56">
                  <c:v>6.06364934300451</c:v>
                </c:pt>
                <c:pt idx="57">
                  <c:v>6.3911116683981799</c:v>
                </c:pt>
                <c:pt idx="58">
                  <c:v>6.20321707144375</c:v>
                </c:pt>
                <c:pt idx="59">
                  <c:v>6.08910923486164</c:v>
                </c:pt>
                <c:pt idx="60">
                  <c:v>6.1924668505739602</c:v>
                </c:pt>
                <c:pt idx="61">
                  <c:v>6.1281416597277802</c:v>
                </c:pt>
                <c:pt idx="62">
                  <c:v>6.2549082361974202</c:v>
                </c:pt>
                <c:pt idx="63">
                  <c:v>6.1809610476188199</c:v>
                </c:pt>
                <c:pt idx="64">
                  <c:v>5.97683919771743</c:v>
                </c:pt>
                <c:pt idx="65">
                  <c:v>6.24790282536887</c:v>
                </c:pt>
                <c:pt idx="66">
                  <c:v>6.2973905446487901</c:v>
                </c:pt>
                <c:pt idx="67">
                  <c:v>6.0000949622847797</c:v>
                </c:pt>
                <c:pt idx="68">
                  <c:v>6.2985120122760003</c:v>
                </c:pt>
                <c:pt idx="69">
                  <c:v>6.1727750417623097</c:v>
                </c:pt>
                <c:pt idx="70">
                  <c:v>5.9148114115236599</c:v>
                </c:pt>
                <c:pt idx="71">
                  <c:v>5.9696852979805</c:v>
                </c:pt>
                <c:pt idx="72">
                  <c:v>6.3283994031870696</c:v>
                </c:pt>
                <c:pt idx="73">
                  <c:v>6.2514836811785504</c:v>
                </c:pt>
                <c:pt idx="74">
                  <c:v>5.9438183128074797</c:v>
                </c:pt>
                <c:pt idx="75">
                  <c:v>5.7327524102726404</c:v>
                </c:pt>
                <c:pt idx="76">
                  <c:v>6.0863704901363196</c:v>
                </c:pt>
                <c:pt idx="77">
                  <c:v>6.1509221546120196</c:v>
                </c:pt>
                <c:pt idx="78">
                  <c:v>6.0930755662685501</c:v>
                </c:pt>
                <c:pt idx="79">
                  <c:v>6.1470773168289599</c:v>
                </c:pt>
                <c:pt idx="80">
                  <c:v>6.2618922596042399</c:v>
                </c:pt>
                <c:pt idx="81">
                  <c:v>6.0858941450127997</c:v>
                </c:pt>
                <c:pt idx="82">
                  <c:v>6.4331144842550003</c:v>
                </c:pt>
                <c:pt idx="83">
                  <c:v>6.1289045108239097</c:v>
                </c:pt>
                <c:pt idx="84">
                  <c:v>6.19358418620953</c:v>
                </c:pt>
                <c:pt idx="85">
                  <c:v>6.1514112538281402</c:v>
                </c:pt>
                <c:pt idx="86">
                  <c:v>6.36328671463506</c:v>
                </c:pt>
                <c:pt idx="87">
                  <c:v>6.7331645307070396</c:v>
                </c:pt>
                <c:pt idx="88">
                  <c:v>6.1704244672833202</c:v>
                </c:pt>
                <c:pt idx="89">
                  <c:v>6.2010728728866198</c:v>
                </c:pt>
                <c:pt idx="90">
                  <c:v>6.4702360470933602</c:v>
                </c:pt>
                <c:pt idx="91">
                  <c:v>6.0982774999609299</c:v>
                </c:pt>
                <c:pt idx="92">
                  <c:v>6.2921467454878304</c:v>
                </c:pt>
                <c:pt idx="93">
                  <c:v>6.2863732168268696</c:v>
                </c:pt>
                <c:pt idx="94">
                  <c:v>6.4050462327197897</c:v>
                </c:pt>
                <c:pt idx="95">
                  <c:v>6.3259692033445196</c:v>
                </c:pt>
                <c:pt idx="96">
                  <c:v>6.5008970270237398</c:v>
                </c:pt>
                <c:pt idx="97">
                  <c:v>6.9185521829886802</c:v>
                </c:pt>
                <c:pt idx="98">
                  <c:v>6.41634064279011</c:v>
                </c:pt>
                <c:pt idx="99">
                  <c:v>6.4556758206065599</c:v>
                </c:pt>
                <c:pt idx="100">
                  <c:v>6.4745770917511702</c:v>
                </c:pt>
                <c:pt idx="101">
                  <c:v>6.4736109323066398</c:v>
                </c:pt>
                <c:pt idx="102">
                  <c:v>6.8083384947004202</c:v>
                </c:pt>
                <c:pt idx="103">
                  <c:v>6.66698134511328</c:v>
                </c:pt>
                <c:pt idx="104">
                  <c:v>6.7541371473310496</c:v>
                </c:pt>
                <c:pt idx="105">
                  <c:v>6.8364305729622297</c:v>
                </c:pt>
                <c:pt idx="106">
                  <c:v>6.6982920878956698</c:v>
                </c:pt>
                <c:pt idx="107">
                  <c:v>6.4196901292209798</c:v>
                </c:pt>
                <c:pt idx="108">
                  <c:v>6.5381743257061897</c:v>
                </c:pt>
                <c:pt idx="109">
                  <c:v>6.9837540059249301</c:v>
                </c:pt>
                <c:pt idx="110">
                  <c:v>6.6315145783109299</c:v>
                </c:pt>
                <c:pt idx="111">
                  <c:v>6.6035522897432299</c:v>
                </c:pt>
                <c:pt idx="112">
                  <c:v>6.6652269619567903</c:v>
                </c:pt>
                <c:pt idx="113">
                  <c:v>6.6739492756470202</c:v>
                </c:pt>
                <c:pt idx="114">
                  <c:v>6.7011853378918698</c:v>
                </c:pt>
                <c:pt idx="115">
                  <c:v>7.12127569080518</c:v>
                </c:pt>
              </c:numCache>
            </c:numRef>
          </c:yVal>
          <c:smooth val="0"/>
          <c:extLst xmlns:c16r2="http://schemas.microsoft.com/office/drawing/2015/06/chart">
            <c:ext xmlns:c16="http://schemas.microsoft.com/office/drawing/2014/chart" uri="{C3380CC4-5D6E-409C-BE32-E72D297353CC}">
              <c16:uniqueId val="{00000001-FED7-4325-9C1B-E577FF29E09E}"/>
            </c:ext>
          </c:extLst>
        </c:ser>
        <c:dLbls>
          <c:showLegendKey val="0"/>
          <c:showVal val="0"/>
          <c:showCatName val="0"/>
          <c:showSerName val="0"/>
          <c:showPercent val="0"/>
          <c:showBubbleSize val="0"/>
        </c:dLbls>
        <c:axId val="815445888"/>
        <c:axId val="815452160"/>
      </c:scatterChart>
      <c:valAx>
        <c:axId val="815445888"/>
        <c:scaling>
          <c:orientation val="minMax"/>
          <c:max val="14.6"/>
          <c:min val="12.6"/>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dirty="0"/>
                  <a:t>Temperature (</a:t>
                </a:r>
                <a:r>
                  <a:rPr lang="zh-CN"/>
                  <a:t>℃</a:t>
                </a:r>
                <a:r>
                  <a:rPr lang="en-US" dirty="0"/>
                  <a:t>)</a:t>
                </a:r>
              </a:p>
            </c:rich>
          </c:tx>
          <c:layout>
            <c:manualLayout>
              <c:xMode val="edge"/>
              <c:yMode val="edge"/>
              <c:x val="0.34279607738723877"/>
              <c:y val="0.90205732670003325"/>
            </c:manualLayout>
          </c:layout>
          <c:overlay val="0"/>
          <c:spPr>
            <a:noFill/>
            <a:ln>
              <a:noFill/>
            </a:ln>
            <a:effectLst/>
          </c:spPr>
        </c:title>
        <c:numFmt formatCode="General" sourceLinked="1"/>
        <c:majorTickMark val="out"/>
        <c:minorTickMark val="out"/>
        <c:tickLblPos val="nextTo"/>
        <c:spPr>
          <a:noFill/>
          <a:ln w="9525" cap="flat" cmpd="sng" algn="ctr">
            <a:solidFill>
              <a:schemeClr val="tx1"/>
            </a:solidFill>
            <a:round/>
            <a:tailEnd type="stealth" w="lg" len="lg"/>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15452160"/>
        <c:crosses val="autoZero"/>
        <c:crossBetween val="midCat"/>
        <c:minorUnit val="0.1"/>
      </c:valAx>
      <c:valAx>
        <c:axId val="815452160"/>
        <c:scaling>
          <c:orientation val="minMax"/>
          <c:max val="10.5"/>
          <c:min val="5.5"/>
        </c:scaling>
        <c:delete val="0"/>
        <c:axPos val="l"/>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tailEnd type="stealth" w="lg" len="lg"/>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15445888"/>
        <c:crosses val="autoZero"/>
        <c:crossBetween val="midCat"/>
        <c:majorUnit val="1"/>
        <c:minorUnit val="0.1"/>
      </c:valAx>
      <c:spPr>
        <a:noFill/>
        <a:ln>
          <a:noFill/>
        </a:ln>
        <a:effectLst/>
      </c:spPr>
    </c:plotArea>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81981783231994"/>
          <c:y val="4.2696979884748243E-2"/>
          <c:w val="0.77531794234623053"/>
          <c:h val="0.77997480314960643"/>
        </c:manualLayout>
      </c:layout>
      <c:scatterChart>
        <c:scatterStyle val="lineMarker"/>
        <c:varyColors val="0"/>
        <c:ser>
          <c:idx val="0"/>
          <c:order val="0"/>
          <c:spPr>
            <a:ln w="25400" cap="rnd">
              <a:noFill/>
              <a:round/>
            </a:ln>
            <a:effectLst/>
          </c:spPr>
          <c:marker>
            <c:symbol val="circle"/>
            <c:size val="2"/>
            <c:spPr>
              <a:solidFill>
                <a:schemeClr val="tx1"/>
              </a:solidFill>
              <a:ln w="15875">
                <a:noFill/>
              </a:ln>
              <a:effectLst/>
            </c:spPr>
          </c:marker>
          <c:trendline>
            <c:spPr>
              <a:ln w="9525" cap="rnd">
                <a:solidFill>
                  <a:schemeClr val="tx1"/>
                </a:solidFill>
                <a:prstDash val="solid"/>
              </a:ln>
              <a:effectLst/>
            </c:spPr>
            <c:trendlineType val="linear"/>
            <c:dispRSqr val="0"/>
            <c:dispEq val="0"/>
          </c:trendline>
          <c:xVal>
            <c:numRef>
              <c:f>Sheet2!$B$2:$B$117</c:f>
              <c:numCache>
                <c:formatCode>General</c:formatCode>
                <c:ptCount val="116"/>
                <c:pt idx="0">
                  <c:v>13.0965639212202</c:v>
                </c:pt>
                <c:pt idx="1">
                  <c:v>12.890629011222799</c:v>
                </c:pt>
                <c:pt idx="2">
                  <c:v>12.867942464388401</c:v>
                </c:pt>
                <c:pt idx="3">
                  <c:v>12.8238943363571</c:v>
                </c:pt>
                <c:pt idx="4">
                  <c:v>12.9301667954033</c:v>
                </c:pt>
                <c:pt idx="5">
                  <c:v>13.057626585146</c:v>
                </c:pt>
                <c:pt idx="6">
                  <c:v>12.697038483859</c:v>
                </c:pt>
                <c:pt idx="7">
                  <c:v>12.8519358356171</c:v>
                </c:pt>
                <c:pt idx="8">
                  <c:v>12.8463974566742</c:v>
                </c:pt>
                <c:pt idx="9">
                  <c:v>12.870320420006999</c:v>
                </c:pt>
                <c:pt idx="10">
                  <c:v>12.8009899443091</c:v>
                </c:pt>
                <c:pt idx="11">
                  <c:v>12.7814549134789</c:v>
                </c:pt>
                <c:pt idx="12">
                  <c:v>12.887579894857</c:v>
                </c:pt>
                <c:pt idx="13">
                  <c:v>13.0928282413931</c:v>
                </c:pt>
                <c:pt idx="14">
                  <c:v>13.069250836434</c:v>
                </c:pt>
                <c:pt idx="15">
                  <c:v>12.831204558284201</c:v>
                </c:pt>
                <c:pt idx="16">
                  <c:v>12.652931588551301</c:v>
                </c:pt>
                <c:pt idx="17">
                  <c:v>12.766527987675699</c:v>
                </c:pt>
                <c:pt idx="18">
                  <c:v>12.9085753903466</c:v>
                </c:pt>
                <c:pt idx="19">
                  <c:v>12.9298198791603</c:v>
                </c:pt>
                <c:pt idx="20">
                  <c:v>13.0761426815083</c:v>
                </c:pt>
                <c:pt idx="21">
                  <c:v>12.9454397392633</c:v>
                </c:pt>
                <c:pt idx="22">
                  <c:v>12.9895041544517</c:v>
                </c:pt>
                <c:pt idx="23">
                  <c:v>12.9809890391065</c:v>
                </c:pt>
                <c:pt idx="24">
                  <c:v>13.041765265462301</c:v>
                </c:pt>
                <c:pt idx="25">
                  <c:v>13.1989763315534</c:v>
                </c:pt>
                <c:pt idx="26">
                  <c:v>13.016891682887101</c:v>
                </c:pt>
                <c:pt idx="27">
                  <c:v>13.0961438401397</c:v>
                </c:pt>
                <c:pt idx="28">
                  <c:v>12.7793118206875</c:v>
                </c:pt>
                <c:pt idx="29">
                  <c:v>13.1240413973669</c:v>
                </c:pt>
                <c:pt idx="30">
                  <c:v>13.166839762914901</c:v>
                </c:pt>
                <c:pt idx="31">
                  <c:v>13.199184743127301</c:v>
                </c:pt>
                <c:pt idx="32">
                  <c:v>12.8582956066412</c:v>
                </c:pt>
                <c:pt idx="33">
                  <c:v>13.150910727140101</c:v>
                </c:pt>
                <c:pt idx="34">
                  <c:v>13.090595383874501</c:v>
                </c:pt>
                <c:pt idx="35">
                  <c:v>13.116346264670099</c:v>
                </c:pt>
                <c:pt idx="36">
                  <c:v>13.2176760091305</c:v>
                </c:pt>
                <c:pt idx="37">
                  <c:v>13.4123481285762</c:v>
                </c:pt>
                <c:pt idx="38">
                  <c:v>13.2902782463193</c:v>
                </c:pt>
                <c:pt idx="39">
                  <c:v>13.2361517342068</c:v>
                </c:pt>
                <c:pt idx="40">
                  <c:v>13.2445802171562</c:v>
                </c:pt>
                <c:pt idx="41">
                  <c:v>13.2427123312749</c:v>
                </c:pt>
                <c:pt idx="42">
                  <c:v>13.2545651818926</c:v>
                </c:pt>
                <c:pt idx="43">
                  <c:v>13.3656375258478</c:v>
                </c:pt>
                <c:pt idx="44">
                  <c:v>13.085697516127301</c:v>
                </c:pt>
                <c:pt idx="45">
                  <c:v>13.1503740981028</c:v>
                </c:pt>
                <c:pt idx="46">
                  <c:v>13.2435248958502</c:v>
                </c:pt>
                <c:pt idx="47">
                  <c:v>13.238358201990501</c:v>
                </c:pt>
                <c:pt idx="48">
                  <c:v>13.0920931004912</c:v>
                </c:pt>
                <c:pt idx="49">
                  <c:v>12.8148485142646</c:v>
                </c:pt>
                <c:pt idx="50">
                  <c:v>13.0770017592321</c:v>
                </c:pt>
                <c:pt idx="51">
                  <c:v>13.0918386558133</c:v>
                </c:pt>
                <c:pt idx="52">
                  <c:v>13.335569000051301</c:v>
                </c:pt>
                <c:pt idx="53">
                  <c:v>13.034553180257401</c:v>
                </c:pt>
                <c:pt idx="54">
                  <c:v>13.0224008570314</c:v>
                </c:pt>
                <c:pt idx="55">
                  <c:v>12.680655645734401</c:v>
                </c:pt>
                <c:pt idx="56">
                  <c:v>13.0649147992055</c:v>
                </c:pt>
                <c:pt idx="57">
                  <c:v>13.2538625144091</c:v>
                </c:pt>
                <c:pt idx="58">
                  <c:v>13.173673751453</c:v>
                </c:pt>
                <c:pt idx="59">
                  <c:v>13.0712635997193</c:v>
                </c:pt>
                <c:pt idx="60">
                  <c:v>13.1865429448998</c:v>
                </c:pt>
                <c:pt idx="61">
                  <c:v>13.2531982152978</c:v>
                </c:pt>
                <c:pt idx="62">
                  <c:v>13.259441998923201</c:v>
                </c:pt>
                <c:pt idx="63">
                  <c:v>12.8521367481707</c:v>
                </c:pt>
                <c:pt idx="64">
                  <c:v>12.954138113852601</c:v>
                </c:pt>
                <c:pt idx="65">
                  <c:v>13.0179158176553</c:v>
                </c:pt>
                <c:pt idx="66">
                  <c:v>13.078063515009701</c:v>
                </c:pt>
                <c:pt idx="67">
                  <c:v>12.948336643244</c:v>
                </c:pt>
                <c:pt idx="68">
                  <c:v>13.0196184742924</c:v>
                </c:pt>
                <c:pt idx="69">
                  <c:v>13.105972583703201</c:v>
                </c:pt>
                <c:pt idx="70">
                  <c:v>12.983635477103499</c:v>
                </c:pt>
                <c:pt idx="71">
                  <c:v>12.8408296922539</c:v>
                </c:pt>
                <c:pt idx="72">
                  <c:v>13.333634859422199</c:v>
                </c:pt>
                <c:pt idx="73">
                  <c:v>12.8056944726107</c:v>
                </c:pt>
                <c:pt idx="74">
                  <c:v>13.147232391038401</c:v>
                </c:pt>
                <c:pt idx="75">
                  <c:v>12.7619792155529</c:v>
                </c:pt>
                <c:pt idx="76">
                  <c:v>13.2465528911184</c:v>
                </c:pt>
                <c:pt idx="77">
                  <c:v>13.1011477931286</c:v>
                </c:pt>
                <c:pt idx="78">
                  <c:v>13.1965579336701</c:v>
                </c:pt>
                <c:pt idx="79">
                  <c:v>13.312616258507401</c:v>
                </c:pt>
                <c:pt idx="80">
                  <c:v>13.588759832953199</c:v>
                </c:pt>
                <c:pt idx="81">
                  <c:v>13.131141429226499</c:v>
                </c:pt>
                <c:pt idx="82">
                  <c:v>13.5085926918184</c:v>
                </c:pt>
                <c:pt idx="83">
                  <c:v>13.0930669184872</c:v>
                </c:pt>
                <c:pt idx="84">
                  <c:v>13.1479969145228</c:v>
                </c:pt>
                <c:pt idx="85">
                  <c:v>13.304881448048</c:v>
                </c:pt>
                <c:pt idx="86">
                  <c:v>13.456249298791301</c:v>
                </c:pt>
                <c:pt idx="87">
                  <c:v>13.619589536435999</c:v>
                </c:pt>
                <c:pt idx="88">
                  <c:v>13.3868278955529</c:v>
                </c:pt>
                <c:pt idx="89">
                  <c:v>13.711140272009599</c:v>
                </c:pt>
                <c:pt idx="90">
                  <c:v>13.5652088416289</c:v>
                </c:pt>
                <c:pt idx="91">
                  <c:v>13.244068879401</c:v>
                </c:pt>
                <c:pt idx="92">
                  <c:v>13.385338971053001</c:v>
                </c:pt>
                <c:pt idx="93">
                  <c:v>13.5496450242082</c:v>
                </c:pt>
                <c:pt idx="94">
                  <c:v>13.833091427368499</c:v>
                </c:pt>
                <c:pt idx="95">
                  <c:v>13.416437721100801</c:v>
                </c:pt>
                <c:pt idx="96">
                  <c:v>13.693504758384501</c:v>
                </c:pt>
                <c:pt idx="97">
                  <c:v>14.0247718539588</c:v>
                </c:pt>
                <c:pt idx="98">
                  <c:v>13.7918028422106</c:v>
                </c:pt>
                <c:pt idx="99">
                  <c:v>13.662538795056699</c:v>
                </c:pt>
                <c:pt idx="100">
                  <c:v>13.8989993131284</c:v>
                </c:pt>
                <c:pt idx="101">
                  <c:v>13.9721520606836</c:v>
                </c:pt>
                <c:pt idx="102">
                  <c:v>13.993088721475001</c:v>
                </c:pt>
                <c:pt idx="103">
                  <c:v>13.8454993035526</c:v>
                </c:pt>
                <c:pt idx="104">
                  <c:v>14.1472733658749</c:v>
                </c:pt>
                <c:pt idx="105">
                  <c:v>14.037795476657699</c:v>
                </c:pt>
                <c:pt idx="106">
                  <c:v>14.1296701992718</c:v>
                </c:pt>
                <c:pt idx="107">
                  <c:v>13.8762571511341</c:v>
                </c:pt>
                <c:pt idx="108">
                  <c:v>13.9372468894174</c:v>
                </c:pt>
                <c:pt idx="109">
                  <c:v>14.1844208185426</c:v>
                </c:pt>
                <c:pt idx="110">
                  <c:v>13.943447165242301</c:v>
                </c:pt>
                <c:pt idx="111">
                  <c:v>13.9784422154456</c:v>
                </c:pt>
                <c:pt idx="112">
                  <c:v>14.0103938524562</c:v>
                </c:pt>
                <c:pt idx="113">
                  <c:v>14.069265987234701</c:v>
                </c:pt>
                <c:pt idx="114">
                  <c:v>14.3501710950699</c:v>
                </c:pt>
                <c:pt idx="115">
                  <c:v>14.494210537268501</c:v>
                </c:pt>
              </c:numCache>
            </c:numRef>
          </c:xVal>
          <c:yVal>
            <c:numRef>
              <c:f>Sheet2!$D$2:$D$117</c:f>
              <c:numCache>
                <c:formatCode>General</c:formatCode>
                <c:ptCount val="116"/>
                <c:pt idx="0">
                  <c:v>6.1288501290947304</c:v>
                </c:pt>
                <c:pt idx="1">
                  <c:v>6.1177557101387503</c:v>
                </c:pt>
                <c:pt idx="2">
                  <c:v>6.2648178433939901</c:v>
                </c:pt>
                <c:pt idx="3">
                  <c:v>5.9376530307982298</c:v>
                </c:pt>
                <c:pt idx="4">
                  <c:v>6.0951625824006701</c:v>
                </c:pt>
                <c:pt idx="5">
                  <c:v>6.3339762201937599</c:v>
                </c:pt>
                <c:pt idx="6">
                  <c:v>6.0305963349867699</c:v>
                </c:pt>
                <c:pt idx="7">
                  <c:v>6.1542719577419804</c:v>
                </c:pt>
                <c:pt idx="8">
                  <c:v>6.1268224079455704</c:v>
                </c:pt>
                <c:pt idx="9">
                  <c:v>6.0415716502616004</c:v>
                </c:pt>
                <c:pt idx="10">
                  <c:v>6.0055761046699301</c:v>
                </c:pt>
                <c:pt idx="11">
                  <c:v>6.2179888622548196</c:v>
                </c:pt>
                <c:pt idx="12">
                  <c:v>5.9970127913481299</c:v>
                </c:pt>
                <c:pt idx="13">
                  <c:v>6.2971963420610004</c:v>
                </c:pt>
                <c:pt idx="14">
                  <c:v>6.3800842981949399</c:v>
                </c:pt>
                <c:pt idx="15">
                  <c:v>6.3119038528263403</c:v>
                </c:pt>
                <c:pt idx="16">
                  <c:v>6.0319441439122601</c:v>
                </c:pt>
                <c:pt idx="17">
                  <c:v>6.0261103070753901</c:v>
                </c:pt>
                <c:pt idx="18">
                  <c:v>6.3625119943074697</c:v>
                </c:pt>
                <c:pt idx="19">
                  <c:v>6.2260749042906101</c:v>
                </c:pt>
                <c:pt idx="20">
                  <c:v>6.1675536500712704</c:v>
                </c:pt>
                <c:pt idx="21">
                  <c:v>6.10820757283091</c:v>
                </c:pt>
                <c:pt idx="22">
                  <c:v>6.2943505954437802</c:v>
                </c:pt>
                <c:pt idx="23">
                  <c:v>6.1134874179105703</c:v>
                </c:pt>
                <c:pt idx="24">
                  <c:v>6.2399584702610396</c:v>
                </c:pt>
                <c:pt idx="25">
                  <c:v>6.4149433259445701</c:v>
                </c:pt>
                <c:pt idx="26">
                  <c:v>6.2376361671271399</c:v>
                </c:pt>
                <c:pt idx="27">
                  <c:v>6.2148365259367599</c:v>
                </c:pt>
                <c:pt idx="28">
                  <c:v>6.2099861446734899</c:v>
                </c:pt>
                <c:pt idx="29">
                  <c:v>6.3477058105278603</c:v>
                </c:pt>
                <c:pt idx="30">
                  <c:v>6.5083863005402298</c:v>
                </c:pt>
                <c:pt idx="31">
                  <c:v>6.4497618565919703</c:v>
                </c:pt>
                <c:pt idx="32">
                  <c:v>6.4520900853961196</c:v>
                </c:pt>
                <c:pt idx="33">
                  <c:v>6.41599066956333</c:v>
                </c:pt>
                <c:pt idx="34">
                  <c:v>6.3703802648250099</c:v>
                </c:pt>
                <c:pt idx="35">
                  <c:v>6.5510266647310802</c:v>
                </c:pt>
                <c:pt idx="36">
                  <c:v>6.5800128106102003</c:v>
                </c:pt>
                <c:pt idx="37">
                  <c:v>6.5523170534350603</c:v>
                </c:pt>
                <c:pt idx="38">
                  <c:v>6.5699387876003597</c:v>
                </c:pt>
                <c:pt idx="39">
                  <c:v>6.58897274451909</c:v>
                </c:pt>
                <c:pt idx="40">
                  <c:v>6.8244266795327997</c:v>
                </c:pt>
                <c:pt idx="41">
                  <c:v>6.8513585361929303</c:v>
                </c:pt>
                <c:pt idx="42">
                  <c:v>6.5908949690393497</c:v>
                </c:pt>
                <c:pt idx="43">
                  <c:v>6.8054166540875096</c:v>
                </c:pt>
                <c:pt idx="44">
                  <c:v>6.7105306081474998</c:v>
                </c:pt>
                <c:pt idx="45">
                  <c:v>6.6474127394194698</c:v>
                </c:pt>
                <c:pt idx="46">
                  <c:v>6.7319169945765802</c:v>
                </c:pt>
                <c:pt idx="47">
                  <c:v>6.5969765511168896</c:v>
                </c:pt>
                <c:pt idx="48">
                  <c:v>6.4687816176237503</c:v>
                </c:pt>
                <c:pt idx="49">
                  <c:v>6.5384017655244104</c:v>
                </c:pt>
                <c:pt idx="50">
                  <c:v>6.4656245283725804</c:v>
                </c:pt>
                <c:pt idx="51">
                  <c:v>6.6295526059834202</c:v>
                </c:pt>
                <c:pt idx="52">
                  <c:v>6.8475532854739196</c:v>
                </c:pt>
                <c:pt idx="53">
                  <c:v>6.6634357907845301</c:v>
                </c:pt>
                <c:pt idx="54">
                  <c:v>6.6605491195289899</c:v>
                </c:pt>
                <c:pt idx="55">
                  <c:v>6.56786007641578</c:v>
                </c:pt>
                <c:pt idx="56">
                  <c:v>6.69114881401803</c:v>
                </c:pt>
                <c:pt idx="57">
                  <c:v>7.0239127526753604</c:v>
                </c:pt>
                <c:pt idx="58">
                  <c:v>6.85436869683324</c:v>
                </c:pt>
                <c:pt idx="59">
                  <c:v>6.78294075412445</c:v>
                </c:pt>
                <c:pt idx="60">
                  <c:v>6.9112713063492404</c:v>
                </c:pt>
                <c:pt idx="61">
                  <c:v>6.8422082122751204</c:v>
                </c:pt>
                <c:pt idx="62">
                  <c:v>6.9928065736753098</c:v>
                </c:pt>
                <c:pt idx="63">
                  <c:v>6.9318920116004197</c:v>
                </c:pt>
                <c:pt idx="64">
                  <c:v>6.7994900569068797</c:v>
                </c:pt>
                <c:pt idx="65">
                  <c:v>7.10856151473262</c:v>
                </c:pt>
                <c:pt idx="66">
                  <c:v>7.19453660607026</c:v>
                </c:pt>
                <c:pt idx="67">
                  <c:v>6.9150791993130003</c:v>
                </c:pt>
                <c:pt idx="68">
                  <c:v>7.25003822423563</c:v>
                </c:pt>
                <c:pt idx="69">
                  <c:v>7.2096889625060303</c:v>
                </c:pt>
                <c:pt idx="70">
                  <c:v>6.9642711577399501</c:v>
                </c:pt>
                <c:pt idx="71">
                  <c:v>7.03696415167901</c:v>
                </c:pt>
                <c:pt idx="72">
                  <c:v>7.4780760695530999</c:v>
                </c:pt>
                <c:pt idx="73">
                  <c:v>7.4089545554875897</c:v>
                </c:pt>
                <c:pt idx="74">
                  <c:v>7.1975446933947804</c:v>
                </c:pt>
                <c:pt idx="75">
                  <c:v>6.9663532304505198</c:v>
                </c:pt>
                <c:pt idx="76">
                  <c:v>7.45962830511258</c:v>
                </c:pt>
                <c:pt idx="77">
                  <c:v>7.5688095534022199</c:v>
                </c:pt>
                <c:pt idx="78">
                  <c:v>7.6205611249512497</c:v>
                </c:pt>
                <c:pt idx="79">
                  <c:v>7.7474293860905501</c:v>
                </c:pt>
                <c:pt idx="80">
                  <c:v>7.9487816720038502</c:v>
                </c:pt>
                <c:pt idx="81">
                  <c:v>7.8292602367931501</c:v>
                </c:pt>
                <c:pt idx="82">
                  <c:v>8.2031257410752101</c:v>
                </c:pt>
                <c:pt idx="83">
                  <c:v>7.8869892297018298</c:v>
                </c:pt>
                <c:pt idx="84">
                  <c:v>8.0290380000422807</c:v>
                </c:pt>
                <c:pt idx="85">
                  <c:v>8.0217572775850208</c:v>
                </c:pt>
                <c:pt idx="86">
                  <c:v>8.2975859592818999</c:v>
                </c:pt>
                <c:pt idx="87">
                  <c:v>8.7666650112733198</c:v>
                </c:pt>
                <c:pt idx="88">
                  <c:v>8.1146323493342507</c:v>
                </c:pt>
                <c:pt idx="89">
                  <c:v>8.3055807344609995</c:v>
                </c:pt>
                <c:pt idx="90">
                  <c:v>8.4858062987133707</c:v>
                </c:pt>
                <c:pt idx="91">
                  <c:v>8.0885924935359306</c:v>
                </c:pt>
                <c:pt idx="92">
                  <c:v>8.3170704941313893</c:v>
                </c:pt>
                <c:pt idx="93">
                  <c:v>8.4425297570768407</c:v>
                </c:pt>
                <c:pt idx="94">
                  <c:v>8.5424617753388894</c:v>
                </c:pt>
                <c:pt idx="95">
                  <c:v>8.4160430359137592</c:v>
                </c:pt>
                <c:pt idx="96">
                  <c:v>8.5763764339129001</c:v>
                </c:pt>
                <c:pt idx="97">
                  <c:v>9.1583835805618694</c:v>
                </c:pt>
                <c:pt idx="98">
                  <c:v>8.5405556250558696</c:v>
                </c:pt>
                <c:pt idx="99">
                  <c:v>8.5491163265586803</c:v>
                </c:pt>
                <c:pt idx="100">
                  <c:v>8.6426617280599505</c:v>
                </c:pt>
                <c:pt idx="101">
                  <c:v>8.5945060414222603</c:v>
                </c:pt>
                <c:pt idx="102">
                  <c:v>9.0288273934184602</c:v>
                </c:pt>
                <c:pt idx="103">
                  <c:v>8.8918940850639707</c:v>
                </c:pt>
                <c:pt idx="104">
                  <c:v>9.1526882093071098</c:v>
                </c:pt>
                <c:pt idx="105">
                  <c:v>9.2233078470249801</c:v>
                </c:pt>
                <c:pt idx="106">
                  <c:v>9.2101382464224706</c:v>
                </c:pt>
                <c:pt idx="107">
                  <c:v>8.9225512016344197</c:v>
                </c:pt>
                <c:pt idx="108">
                  <c:v>9.0198758296443202</c:v>
                </c:pt>
                <c:pt idx="109">
                  <c:v>9.6549675142804006</c:v>
                </c:pt>
                <c:pt idx="110">
                  <c:v>9.2116497745281301</c:v>
                </c:pt>
                <c:pt idx="111">
                  <c:v>9.2393320463186495</c:v>
                </c:pt>
                <c:pt idx="112">
                  <c:v>9.4582248038201193</c:v>
                </c:pt>
                <c:pt idx="113">
                  <c:v>9.2847161925032999</c:v>
                </c:pt>
                <c:pt idx="114">
                  <c:v>9.3793149860780005</c:v>
                </c:pt>
                <c:pt idx="115">
                  <c:v>9.9077503601853802</c:v>
                </c:pt>
              </c:numCache>
            </c:numRef>
          </c:yVal>
          <c:smooth val="0"/>
          <c:extLst xmlns:c16r2="http://schemas.microsoft.com/office/drawing/2015/06/chart">
            <c:ext xmlns:c16="http://schemas.microsoft.com/office/drawing/2014/chart" uri="{C3380CC4-5D6E-409C-BE32-E72D297353CC}">
              <c16:uniqueId val="{00000001-BC13-43FA-AB70-C0E4F119A009}"/>
            </c:ext>
          </c:extLst>
        </c:ser>
        <c:dLbls>
          <c:showLegendKey val="0"/>
          <c:showVal val="0"/>
          <c:showCatName val="0"/>
          <c:showSerName val="0"/>
          <c:showPercent val="0"/>
          <c:showBubbleSize val="0"/>
        </c:dLbls>
        <c:axId val="815436928"/>
        <c:axId val="815438848"/>
      </c:scatterChart>
      <c:valAx>
        <c:axId val="815436928"/>
        <c:scaling>
          <c:orientation val="minMax"/>
          <c:max val="14.6"/>
          <c:min val="12.6"/>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dirty="0"/>
                  <a:t>Temperature (</a:t>
                </a:r>
                <a:r>
                  <a:rPr lang="zh-CN"/>
                  <a:t>℃</a:t>
                </a:r>
                <a:r>
                  <a:rPr lang="en-US" dirty="0"/>
                  <a:t>)</a:t>
                </a:r>
              </a:p>
            </c:rich>
          </c:tx>
          <c:layout/>
          <c:overlay val="0"/>
          <c:spPr>
            <a:noFill/>
            <a:ln>
              <a:noFill/>
            </a:ln>
            <a:effectLst/>
          </c:spPr>
        </c:title>
        <c:numFmt formatCode="General" sourceLinked="1"/>
        <c:majorTickMark val="out"/>
        <c:minorTickMark val="out"/>
        <c:tickLblPos val="nextTo"/>
        <c:spPr>
          <a:noFill/>
          <a:ln w="9525" cap="flat" cmpd="sng" algn="ctr">
            <a:solidFill>
              <a:schemeClr val="tx1"/>
            </a:solidFill>
            <a:round/>
            <a:tailEnd type="stealth" w="lg" len="lg"/>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15438848"/>
        <c:crosses val="autoZero"/>
        <c:crossBetween val="midCat"/>
        <c:minorUnit val="0.1"/>
      </c:valAx>
      <c:valAx>
        <c:axId val="815438848"/>
        <c:scaling>
          <c:orientation val="minMax"/>
          <c:min val="5.5"/>
        </c:scaling>
        <c:delete val="0"/>
        <c:axPos val="l"/>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tailEnd type="stealth" w="lg" len="lg"/>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15436928"/>
        <c:crosses val="autoZero"/>
        <c:crossBetween val="midCat"/>
        <c:majorUnit val="1"/>
        <c:minorUnit val="0.1"/>
      </c:valAx>
      <c:spPr>
        <a:noFill/>
        <a:ln>
          <a:noFill/>
        </a:ln>
        <a:effectLst/>
      </c:spPr>
    </c:plotArea>
    <c:plotVisOnly val="1"/>
    <c:dispBlanksAs val="gap"/>
    <c:showDLblsOverMax val="0"/>
  </c:chart>
  <c:spPr>
    <a:no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19B358-4713-418A-A522-E7E8CDEDEC51}" type="datetimeFigureOut">
              <a:rPr lang="en-CA" smtClean="0"/>
              <a:t>22/01/2021</a:t>
            </a:fld>
            <a:endParaRPr lang="en-CA" dirty="0"/>
          </a:p>
        </p:txBody>
      </p:sp>
      <p:sp>
        <p:nvSpPr>
          <p:cNvPr id="4" name="Slide Image Placeholder 3"/>
          <p:cNvSpPr>
            <a:spLocks noGrp="1" noRot="1" noChangeAspect="1"/>
          </p:cNvSpPr>
          <p:nvPr>
            <p:ph type="sldImg" idx="2"/>
          </p:nvPr>
        </p:nvSpPr>
        <p:spPr>
          <a:xfrm>
            <a:off x="279400" y="685800"/>
            <a:ext cx="62992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B4B9D6-E6BF-4C0D-BB2F-57916790922D}" type="slidenum">
              <a:rPr lang="en-CA" smtClean="0"/>
              <a:t>‹#›</a:t>
            </a:fld>
            <a:endParaRPr lang="en-CA" dirty="0"/>
          </a:p>
        </p:txBody>
      </p:sp>
    </p:spTree>
    <p:extLst>
      <p:ext uri="{BB962C8B-B14F-4D97-AF65-F5344CB8AC3E}">
        <p14:creationId xmlns:p14="http://schemas.microsoft.com/office/powerpoint/2010/main" val="2747758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5B4B9D6-E6BF-4C0D-BB2F-57916790922D}" type="slidenum">
              <a:rPr lang="en-CA" smtClean="0"/>
              <a:t>12</a:t>
            </a:fld>
            <a:endParaRPr lang="en-CA" dirty="0"/>
          </a:p>
        </p:txBody>
      </p:sp>
    </p:spTree>
    <p:extLst>
      <p:ext uri="{BB962C8B-B14F-4D97-AF65-F5344CB8AC3E}">
        <p14:creationId xmlns:p14="http://schemas.microsoft.com/office/powerpoint/2010/main" val="2507861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5B4B9D6-E6BF-4C0D-BB2F-57916790922D}" type="slidenum">
              <a:rPr lang="en-CA" smtClean="0"/>
              <a:t>51</a:t>
            </a:fld>
            <a:endParaRPr lang="en-CA" dirty="0"/>
          </a:p>
        </p:txBody>
      </p:sp>
    </p:spTree>
    <p:extLst>
      <p:ext uri="{BB962C8B-B14F-4D97-AF65-F5344CB8AC3E}">
        <p14:creationId xmlns:p14="http://schemas.microsoft.com/office/powerpoint/2010/main" val="4239059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5B4B9D6-E6BF-4C0D-BB2F-57916790922D}" type="slidenum">
              <a:rPr lang="en-CA" smtClean="0"/>
              <a:t>52</a:t>
            </a:fld>
            <a:endParaRPr lang="en-CA" dirty="0"/>
          </a:p>
        </p:txBody>
      </p:sp>
    </p:spTree>
    <p:extLst>
      <p:ext uri="{BB962C8B-B14F-4D97-AF65-F5344CB8AC3E}">
        <p14:creationId xmlns:p14="http://schemas.microsoft.com/office/powerpoint/2010/main" val="1102249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5B4B9D6-E6BF-4C0D-BB2F-57916790922D}" type="slidenum">
              <a:rPr lang="en-CA" smtClean="0"/>
              <a:t>54</a:t>
            </a:fld>
            <a:endParaRPr lang="en-CA" dirty="0"/>
          </a:p>
        </p:txBody>
      </p:sp>
    </p:spTree>
    <p:extLst>
      <p:ext uri="{BB962C8B-B14F-4D97-AF65-F5344CB8AC3E}">
        <p14:creationId xmlns:p14="http://schemas.microsoft.com/office/powerpoint/2010/main" val="25135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5B4B9D6-E6BF-4C0D-BB2F-57916790922D}" type="slidenum">
              <a:rPr lang="en-CA" smtClean="0"/>
              <a:t>57</a:t>
            </a:fld>
            <a:endParaRPr lang="en-CA" dirty="0"/>
          </a:p>
        </p:txBody>
      </p:sp>
    </p:spTree>
    <p:extLst>
      <p:ext uri="{BB962C8B-B14F-4D97-AF65-F5344CB8AC3E}">
        <p14:creationId xmlns:p14="http://schemas.microsoft.com/office/powerpoint/2010/main" val="2919913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9400" y="685800"/>
            <a:ext cx="6299200" cy="3429000"/>
          </a:xfrm>
        </p:spPr>
      </p:sp>
      <p:sp>
        <p:nvSpPr>
          <p:cNvPr id="3" name="Notes Placeholder 2"/>
          <p:cNvSpPr>
            <a:spLocks noGrp="1"/>
          </p:cNvSpPr>
          <p:nvPr>
            <p:ph type="body" idx="1"/>
          </p:nvPr>
        </p:nvSpPr>
        <p:spPr/>
        <p:txBody>
          <a:bodyPr/>
          <a:lstStyle/>
          <a:p>
            <a:r>
              <a:rPr lang="en-CA" dirty="0" smtClean="0"/>
              <a:t>e</a:t>
            </a:r>
            <a:endParaRPr lang="en-CA" dirty="0"/>
          </a:p>
        </p:txBody>
      </p:sp>
      <p:sp>
        <p:nvSpPr>
          <p:cNvPr id="4" name="Slide Number Placeholder 3"/>
          <p:cNvSpPr>
            <a:spLocks noGrp="1"/>
          </p:cNvSpPr>
          <p:nvPr>
            <p:ph type="sldNum" sz="quarter" idx="10"/>
          </p:nvPr>
        </p:nvSpPr>
        <p:spPr/>
        <p:txBody>
          <a:bodyPr/>
          <a:lstStyle/>
          <a:p>
            <a:fld id="{F8BD583E-9C70-4C23-B8E2-1D566EF0DCAC}" type="slidenum">
              <a:rPr lang="en-CA" smtClean="0"/>
              <a:t>66</a:t>
            </a:fld>
            <a:endParaRPr lang="en-CA" dirty="0"/>
          </a:p>
        </p:txBody>
      </p:sp>
    </p:spTree>
    <p:extLst>
      <p:ext uri="{BB962C8B-B14F-4D97-AF65-F5344CB8AC3E}">
        <p14:creationId xmlns:p14="http://schemas.microsoft.com/office/powerpoint/2010/main" val="1853561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5B4B9D6-E6BF-4C0D-BB2F-57916790922D}" type="slidenum">
              <a:rPr lang="en-CA" smtClean="0"/>
              <a:t>103</a:t>
            </a:fld>
            <a:endParaRPr lang="en-CA" dirty="0"/>
          </a:p>
        </p:txBody>
      </p:sp>
    </p:spTree>
    <p:extLst>
      <p:ext uri="{BB962C8B-B14F-4D97-AF65-F5344CB8AC3E}">
        <p14:creationId xmlns:p14="http://schemas.microsoft.com/office/powerpoint/2010/main" val="1072171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5B4B9D6-E6BF-4C0D-BB2F-57916790922D}" type="slidenum">
              <a:rPr lang="en-CA" smtClean="0"/>
              <a:t>15</a:t>
            </a:fld>
            <a:endParaRPr lang="en-CA" dirty="0"/>
          </a:p>
        </p:txBody>
      </p:sp>
    </p:spTree>
    <p:extLst>
      <p:ext uri="{BB962C8B-B14F-4D97-AF65-F5344CB8AC3E}">
        <p14:creationId xmlns:p14="http://schemas.microsoft.com/office/powerpoint/2010/main" val="2172614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5B4B9D6-E6BF-4C0D-BB2F-57916790922D}" type="slidenum">
              <a:rPr lang="en-CA" smtClean="0"/>
              <a:t>17</a:t>
            </a:fld>
            <a:endParaRPr lang="en-CA" dirty="0"/>
          </a:p>
        </p:txBody>
      </p:sp>
    </p:spTree>
    <p:extLst>
      <p:ext uri="{BB962C8B-B14F-4D97-AF65-F5344CB8AC3E}">
        <p14:creationId xmlns:p14="http://schemas.microsoft.com/office/powerpoint/2010/main" val="1204361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5B4B9D6-E6BF-4C0D-BB2F-57916790922D}" type="slidenum">
              <a:rPr lang="en-CA" smtClean="0"/>
              <a:t>22</a:t>
            </a:fld>
            <a:endParaRPr lang="en-CA" dirty="0"/>
          </a:p>
        </p:txBody>
      </p:sp>
    </p:spTree>
    <p:extLst>
      <p:ext uri="{BB962C8B-B14F-4D97-AF65-F5344CB8AC3E}">
        <p14:creationId xmlns:p14="http://schemas.microsoft.com/office/powerpoint/2010/main" val="858680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27575" y="1739900"/>
            <a:ext cx="16032163" cy="8726488"/>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6111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27575" y="1739900"/>
            <a:ext cx="16032163" cy="8726488"/>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3E30E-0CE1-4546-8578-CFDF70330E3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1818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xfrm>
            <a:off x="-1198563" y="1293813"/>
            <a:ext cx="11917363" cy="6486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dirty="0">
              <a:ea typeface="ＭＳ Ｐゴシック" pitchFamily="34" charset="-128"/>
            </a:endParaRPr>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a:solidFill>
                  <a:schemeClr val="tx1"/>
                </a:solidFill>
                <a:latin typeface="Arial" pitchFamily="34" charset="0"/>
                <a:ea typeface="ＭＳ Ｐゴシック" pitchFamily="34" charset="-128"/>
              </a:defRPr>
            </a:lvl1pPr>
            <a:lvl2pPr marL="1123510" indent="-432119" eaLnBrk="0" hangingPunct="0">
              <a:defRPr sz="3700">
                <a:solidFill>
                  <a:schemeClr val="tx1"/>
                </a:solidFill>
                <a:latin typeface="Arial" pitchFamily="34" charset="0"/>
                <a:ea typeface="ＭＳ Ｐゴシック" pitchFamily="34" charset="-128"/>
              </a:defRPr>
            </a:lvl2pPr>
            <a:lvl3pPr marL="1728476" indent="-345696" eaLnBrk="0" hangingPunct="0">
              <a:defRPr sz="3700">
                <a:solidFill>
                  <a:schemeClr val="tx1"/>
                </a:solidFill>
                <a:latin typeface="Arial" pitchFamily="34" charset="0"/>
                <a:ea typeface="ＭＳ Ｐゴシック" pitchFamily="34" charset="-128"/>
              </a:defRPr>
            </a:lvl3pPr>
            <a:lvl4pPr marL="2419866" indent="-345696" eaLnBrk="0" hangingPunct="0">
              <a:defRPr sz="3700">
                <a:solidFill>
                  <a:schemeClr val="tx1"/>
                </a:solidFill>
                <a:latin typeface="Arial" pitchFamily="34" charset="0"/>
                <a:ea typeface="ＭＳ Ｐゴシック" pitchFamily="34" charset="-128"/>
              </a:defRPr>
            </a:lvl4pPr>
            <a:lvl5pPr marL="3111257" indent="-345696" eaLnBrk="0" hangingPunct="0">
              <a:defRPr sz="3700">
                <a:solidFill>
                  <a:schemeClr val="tx1"/>
                </a:solidFill>
                <a:latin typeface="Arial" pitchFamily="34" charset="0"/>
                <a:ea typeface="ＭＳ Ｐゴシック" pitchFamily="34" charset="-128"/>
              </a:defRPr>
            </a:lvl5pPr>
            <a:lvl6pPr marL="380264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6pPr>
            <a:lvl7pPr marL="4494037"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7pPr>
            <a:lvl8pPr marL="518542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8pPr>
            <a:lvl9pPr marL="5876819" indent="-345696" defTabSz="691390" eaLnBrk="0" fontAlgn="base" hangingPunct="0">
              <a:spcBef>
                <a:spcPct val="0"/>
              </a:spcBef>
              <a:spcAft>
                <a:spcPct val="0"/>
              </a:spcAft>
              <a:defRPr sz="3700">
                <a:solidFill>
                  <a:schemeClr val="tx1"/>
                </a:solidFill>
                <a:latin typeface="Arial" pitchFamily="34" charset="0"/>
                <a:ea typeface="ＭＳ Ｐゴシック" pitchFamily="34" charset="-128"/>
              </a:defRPr>
            </a:lvl9pPr>
          </a:lstStyle>
          <a:p>
            <a:pPr eaLnBrk="1" hangingPunct="1"/>
            <a:fld id="{FC2AF7ED-02E8-4768-BEDC-B41AF655250C}" type="slidenum">
              <a:rPr lang="en-GB" altLang="en-US" sz="1800">
                <a:latin typeface="Calibri" pitchFamily="34" charset="0"/>
              </a:rPr>
              <a:pPr eaLnBrk="1" hangingPunct="1"/>
              <a:t>37</a:t>
            </a:fld>
            <a:endParaRPr lang="en-GB" altLang="en-US" sz="1800" dirty="0">
              <a:latin typeface="Calibri" pitchFamily="34" charset="0"/>
            </a:endParaRPr>
          </a:p>
        </p:txBody>
      </p:sp>
    </p:spTree>
    <p:extLst>
      <p:ext uri="{BB962C8B-B14F-4D97-AF65-F5344CB8AC3E}">
        <p14:creationId xmlns:p14="http://schemas.microsoft.com/office/powerpoint/2010/main" val="3544995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3725" y="1143000"/>
            <a:ext cx="56705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214CCD-9413-4450-8B8A-8DDEE5090C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55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9400" y="685800"/>
            <a:ext cx="62992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8BD583E-9C70-4C23-B8E2-1D566EF0DCAC}" type="slidenum">
              <a:rPr lang="en-CA" smtClean="0"/>
              <a:t>50</a:t>
            </a:fld>
            <a:endParaRPr lang="en-CA" dirty="0"/>
          </a:p>
        </p:txBody>
      </p:sp>
    </p:spTree>
    <p:extLst>
      <p:ext uri="{BB962C8B-B14F-4D97-AF65-F5344CB8AC3E}">
        <p14:creationId xmlns:p14="http://schemas.microsoft.com/office/powerpoint/2010/main" val="2218887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45119" y="2130432"/>
            <a:ext cx="10711339"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890239" y="3886200"/>
            <a:ext cx="882110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F89ED0A9-9E65-4169-92C1-647BA3741077}" type="datetimeFigureOut">
              <a:rPr lang="en-CA" smtClean="0"/>
              <a:t>21/01/2021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E1F0D40-B1B3-426B-81C2-830F9A31337F}" type="slidenum">
              <a:rPr lang="en-CA" smtClean="0"/>
              <a:t>‹#›</a:t>
            </a:fld>
            <a:endParaRPr lang="en-CA" dirty="0"/>
          </a:p>
        </p:txBody>
      </p:sp>
    </p:spTree>
    <p:extLst>
      <p:ext uri="{BB962C8B-B14F-4D97-AF65-F5344CB8AC3E}">
        <p14:creationId xmlns:p14="http://schemas.microsoft.com/office/powerpoint/2010/main" val="3830294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89ED0A9-9E65-4169-92C1-647BA3741077}" type="datetimeFigureOut">
              <a:rPr lang="en-CA" smtClean="0"/>
              <a:t>21/01/2021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E1F0D40-B1B3-426B-81C2-830F9A31337F}" type="slidenum">
              <a:rPr lang="en-CA" smtClean="0"/>
              <a:t>‹#›</a:t>
            </a:fld>
            <a:endParaRPr lang="en-CA" dirty="0"/>
          </a:p>
        </p:txBody>
      </p:sp>
    </p:spTree>
    <p:extLst>
      <p:ext uri="{BB962C8B-B14F-4D97-AF65-F5344CB8AC3E}">
        <p14:creationId xmlns:p14="http://schemas.microsoft.com/office/powerpoint/2010/main" val="2680279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6144" y="274645"/>
            <a:ext cx="2835355"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0080" y="274645"/>
            <a:ext cx="82960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89ED0A9-9E65-4169-92C1-647BA3741077}" type="datetimeFigureOut">
              <a:rPr lang="en-CA" smtClean="0"/>
              <a:t>21/01/2021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E1F0D40-B1B3-426B-81C2-830F9A31337F}" type="slidenum">
              <a:rPr lang="en-CA" smtClean="0"/>
              <a:t>‹#›</a:t>
            </a:fld>
            <a:endParaRPr lang="en-CA" dirty="0"/>
          </a:p>
        </p:txBody>
      </p:sp>
    </p:spTree>
    <p:extLst>
      <p:ext uri="{BB962C8B-B14F-4D97-AF65-F5344CB8AC3E}">
        <p14:creationId xmlns:p14="http://schemas.microsoft.com/office/powerpoint/2010/main" val="209161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2557949" y="119648"/>
            <a:ext cx="10043625" cy="506849"/>
          </a:xfrm>
        </p:spPr>
        <p:txBody>
          <a:bodyPr anchor="ct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pic>
        <p:nvPicPr>
          <p:cNvPr id="5"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0"/>
            <a:ext cx="1800020" cy="743989"/>
          </a:xfrm>
          <a:prstGeom prst="rect">
            <a:avLst/>
          </a:prstGeom>
        </p:spPr>
      </p:pic>
      <p:cxnSp>
        <p:nvCxnSpPr>
          <p:cNvPr id="6" name="Straight Connector 5"/>
          <p:cNvCxnSpPr/>
          <p:nvPr userDrawn="1"/>
        </p:nvCxnSpPr>
        <p:spPr>
          <a:xfrm>
            <a:off x="0" y="746125"/>
            <a:ext cx="12601575"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35163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744194" y="1440000"/>
            <a:ext cx="11135766" cy="4680000"/>
          </a:xfrm>
        </p:spPr>
        <p:txBody>
          <a:bodyPr anchor="ctr"/>
          <a:lstStyle>
            <a:lvl1pPr>
              <a:defRPr>
                <a:solidFill>
                  <a:srgbClr val="4C9BDB"/>
                </a:solidFill>
              </a:defRPr>
            </a:lvl1pPr>
          </a:lstStyle>
          <a:p>
            <a:endParaRPr lang="en-US" dirty="0"/>
          </a:p>
        </p:txBody>
      </p:sp>
      <p:sp>
        <p:nvSpPr>
          <p:cNvPr id="10" name="Title 9"/>
          <p:cNvSpPr>
            <a:spLocks noGrp="1"/>
          </p:cNvSpPr>
          <p:nvPr>
            <p:ph type="title" hasCustomPrompt="1"/>
          </p:nvPr>
        </p:nvSpPr>
        <p:spPr>
          <a:xfrm>
            <a:off x="2557949" y="119648"/>
            <a:ext cx="10043625" cy="506849"/>
          </a:xfrm>
        </p:spPr>
        <p:txBody>
          <a:bodyP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134637" y="823853"/>
            <a:ext cx="12345774" cy="684212"/>
          </a:xfrm>
        </p:spPr>
        <p:txBody>
          <a:bodyPr anchor="ctr">
            <a:normAutofit/>
          </a:bodyPr>
          <a:lstStyle>
            <a:lvl1pPr marL="0" indent="0" algn="ctr">
              <a:buNone/>
              <a:defRPr sz="1800" b="0">
                <a:solidFill>
                  <a:srgbClr val="4C9BDB"/>
                </a:solidFill>
                <a:latin typeface="Calibri"/>
                <a:cs typeface="Calibri"/>
              </a:defRPr>
            </a:lvl1pPr>
            <a:lvl3pPr marL="9144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134637" y="5692802"/>
            <a:ext cx="12345774" cy="1077321"/>
          </a:xfrm>
        </p:spPr>
        <p:txBody>
          <a:bodyPr anchor="b" anchorCtr="0">
            <a:normAutofit/>
          </a:bodyPr>
          <a:lstStyle>
            <a:lvl1pPr marL="0" indent="0" algn="ctr">
              <a:buNone/>
              <a:defRPr sz="1400" b="0">
                <a:solidFill>
                  <a:srgbClr val="4C9BDB"/>
                </a:solidFill>
                <a:latin typeface="Calibri"/>
                <a:cs typeface="Calibri"/>
              </a:defRPr>
            </a:lvl1pPr>
            <a:lvl3pPr marL="914400" indent="0">
              <a:buNone/>
              <a:defRPr/>
            </a:lvl3pPr>
          </a:lstStyle>
          <a:p>
            <a:pPr lvl="0"/>
            <a:r>
              <a:rPr lang="en-GB" dirty="0"/>
              <a:t>Click to edit Master text styles</a:t>
            </a:r>
          </a:p>
        </p:txBody>
      </p:sp>
      <p:pic>
        <p:nvPicPr>
          <p:cNvPr id="9"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0"/>
            <a:ext cx="1800020" cy="743989"/>
          </a:xfrm>
          <a:prstGeom prst="rect">
            <a:avLst/>
          </a:prstGeom>
        </p:spPr>
      </p:pic>
      <p:cxnSp>
        <p:nvCxnSpPr>
          <p:cNvPr id="6" name="Straight Connector 5"/>
          <p:cNvCxnSpPr/>
          <p:nvPr userDrawn="1"/>
        </p:nvCxnSpPr>
        <p:spPr>
          <a:xfrm>
            <a:off x="0" y="746125"/>
            <a:ext cx="12601575"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096199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2557949" y="119649"/>
            <a:ext cx="10043625" cy="506849"/>
          </a:xfrm>
        </p:spPr>
        <p:txBody>
          <a:bodyPr anchor="ctr">
            <a:normAutofit/>
          </a:bodyPr>
          <a:lstStyle>
            <a:lvl1pPr algn="l">
              <a:defRPr sz="2500" b="1">
                <a:solidFill>
                  <a:srgbClr val="4C9BDB"/>
                </a:solidFill>
                <a:latin typeface="Calibri"/>
                <a:cs typeface="Calibri"/>
              </a:defRPr>
            </a:lvl1pPr>
          </a:lstStyle>
          <a:p>
            <a:r>
              <a:rPr lang="en-GB" dirty="0"/>
              <a:t>Click to edit master title style</a:t>
            </a:r>
            <a:endParaRPr lang="en-US" dirty="0"/>
          </a:p>
        </p:txBody>
      </p:sp>
      <p:pic>
        <p:nvPicPr>
          <p:cNvPr id="5"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10"/>
            <a:ext cx="1800020" cy="743989"/>
          </a:xfrm>
          <a:prstGeom prst="rect">
            <a:avLst/>
          </a:prstGeom>
        </p:spPr>
      </p:pic>
      <p:cxnSp>
        <p:nvCxnSpPr>
          <p:cNvPr id="6" name="Straight Connector 5"/>
          <p:cNvCxnSpPr/>
          <p:nvPr userDrawn="1"/>
        </p:nvCxnSpPr>
        <p:spPr>
          <a:xfrm>
            <a:off x="0" y="746125"/>
            <a:ext cx="12601575"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14574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2557949" y="119649"/>
            <a:ext cx="10043625" cy="506849"/>
          </a:xfrm>
        </p:spPr>
        <p:txBody>
          <a:bodyPr anchor="ctr">
            <a:normAutofit/>
          </a:bodyPr>
          <a:lstStyle>
            <a:lvl1pPr algn="l">
              <a:defRPr sz="2500" b="1">
                <a:solidFill>
                  <a:srgbClr val="4C9BDB"/>
                </a:solidFill>
                <a:latin typeface="Calibri"/>
                <a:cs typeface="Calibri"/>
              </a:defRPr>
            </a:lvl1pPr>
          </a:lstStyle>
          <a:p>
            <a:r>
              <a:rPr lang="en-GB" dirty="0"/>
              <a:t>Click to edit master title style</a:t>
            </a:r>
            <a:endParaRPr lang="en-US" dirty="0"/>
          </a:p>
        </p:txBody>
      </p:sp>
      <p:pic>
        <p:nvPicPr>
          <p:cNvPr id="5"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10"/>
            <a:ext cx="1800020" cy="743989"/>
          </a:xfrm>
          <a:prstGeom prst="rect">
            <a:avLst/>
          </a:prstGeom>
        </p:spPr>
      </p:pic>
      <p:cxnSp>
        <p:nvCxnSpPr>
          <p:cNvPr id="6" name="Straight Connector 5"/>
          <p:cNvCxnSpPr/>
          <p:nvPr userDrawn="1"/>
        </p:nvCxnSpPr>
        <p:spPr>
          <a:xfrm>
            <a:off x="0" y="746125"/>
            <a:ext cx="12601575"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67145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3938F3-60DD-49FA-88EE-B38FEA92DB00}"/>
              </a:ext>
            </a:extLst>
          </p:cNvPr>
          <p:cNvSpPr>
            <a:spLocks noGrp="1"/>
          </p:cNvSpPr>
          <p:nvPr>
            <p:ph type="ctrTitle"/>
          </p:nvPr>
        </p:nvSpPr>
        <p:spPr>
          <a:xfrm>
            <a:off x="1575197" y="1122363"/>
            <a:ext cx="945118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62EF797-750F-4E73-822D-49586717A3C5}"/>
              </a:ext>
            </a:extLst>
          </p:cNvPr>
          <p:cNvSpPr>
            <a:spLocks noGrp="1"/>
          </p:cNvSpPr>
          <p:nvPr>
            <p:ph type="subTitle" idx="1"/>
          </p:nvPr>
        </p:nvSpPr>
        <p:spPr>
          <a:xfrm>
            <a:off x="1575197" y="3602038"/>
            <a:ext cx="94511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3FFC03A-4249-4BA6-B912-3C8A6965FA2C}"/>
              </a:ext>
            </a:extLst>
          </p:cNvPr>
          <p:cNvSpPr>
            <a:spLocks noGrp="1"/>
          </p:cNvSpPr>
          <p:nvPr>
            <p:ph type="dt" sz="half" idx="10"/>
          </p:nvPr>
        </p:nvSpPr>
        <p:spPr/>
        <p:txBody>
          <a:bodyPr/>
          <a:lstStyle/>
          <a:p>
            <a:fld id="{5554D6FA-3FFA-47F9-936E-E4290B3FF422}" type="datetimeFigureOut">
              <a:rPr lang="en-US" smtClean="0">
                <a:solidFill>
                  <a:prstClr val="black">
                    <a:tint val="75000"/>
                  </a:prstClr>
                </a:solidFill>
              </a:rPr>
              <a:pPr/>
              <a:t>1/21/2021</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5F3D4F16-C508-4A12-AC09-590A2E24923C}"/>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9176A04E-7EA2-4F46-B0F8-DF261C612B87}"/>
              </a:ext>
            </a:extLst>
          </p:cNvPr>
          <p:cNvSpPr>
            <a:spLocks noGrp="1"/>
          </p:cNvSpPr>
          <p:nvPr>
            <p:ph type="sldNum" sz="quarter" idx="12"/>
          </p:nvPr>
        </p:nvSpPr>
        <p:spPr/>
        <p:txBody>
          <a:bodyPr/>
          <a:lstStyle/>
          <a:p>
            <a:fld id="{3C31745E-F749-4148-8E70-1368B27944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6281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167400-A9C9-476F-82CF-E01835816A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6E05E39-A871-42CE-9092-ABB4BFB8C2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2D90208-008D-4976-B0A6-3EDED2FD9EFB}"/>
              </a:ext>
            </a:extLst>
          </p:cNvPr>
          <p:cNvSpPr>
            <a:spLocks noGrp="1"/>
          </p:cNvSpPr>
          <p:nvPr>
            <p:ph type="dt" sz="half" idx="10"/>
          </p:nvPr>
        </p:nvSpPr>
        <p:spPr/>
        <p:txBody>
          <a:bodyPr/>
          <a:lstStyle/>
          <a:p>
            <a:fld id="{5554D6FA-3FFA-47F9-936E-E4290B3FF422}" type="datetimeFigureOut">
              <a:rPr lang="en-US" smtClean="0">
                <a:solidFill>
                  <a:prstClr val="black">
                    <a:tint val="75000"/>
                  </a:prstClr>
                </a:solidFill>
              </a:rPr>
              <a:pPr/>
              <a:t>1/21/2021</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B94B5184-2283-42A6-BAB3-5C6ACA6DB8EC}"/>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D9F1B695-C5E3-444E-8AD7-EA23424285F6}"/>
              </a:ext>
            </a:extLst>
          </p:cNvPr>
          <p:cNvSpPr>
            <a:spLocks noGrp="1"/>
          </p:cNvSpPr>
          <p:nvPr>
            <p:ph type="sldNum" sz="quarter" idx="12"/>
          </p:nvPr>
        </p:nvSpPr>
        <p:spPr/>
        <p:txBody>
          <a:bodyPr/>
          <a:lstStyle/>
          <a:p>
            <a:fld id="{3C31745E-F749-4148-8E70-1368B27944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8715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18D614-5110-45BD-8910-7C07ED985F00}"/>
              </a:ext>
            </a:extLst>
          </p:cNvPr>
          <p:cNvSpPr>
            <a:spLocks noGrp="1"/>
          </p:cNvSpPr>
          <p:nvPr>
            <p:ph type="title"/>
          </p:nvPr>
        </p:nvSpPr>
        <p:spPr>
          <a:xfrm>
            <a:off x="859795" y="1709739"/>
            <a:ext cx="1086885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91F485C-2429-4A18-9AD1-C7387F7B855B}"/>
              </a:ext>
            </a:extLst>
          </p:cNvPr>
          <p:cNvSpPr>
            <a:spLocks noGrp="1"/>
          </p:cNvSpPr>
          <p:nvPr>
            <p:ph type="body" idx="1"/>
          </p:nvPr>
        </p:nvSpPr>
        <p:spPr>
          <a:xfrm>
            <a:off x="859795" y="4589464"/>
            <a:ext cx="1086885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70BCEBA-0DC4-42B3-82B6-62C3FCB63E15}"/>
              </a:ext>
            </a:extLst>
          </p:cNvPr>
          <p:cNvSpPr>
            <a:spLocks noGrp="1"/>
          </p:cNvSpPr>
          <p:nvPr>
            <p:ph type="dt" sz="half" idx="10"/>
          </p:nvPr>
        </p:nvSpPr>
        <p:spPr/>
        <p:txBody>
          <a:bodyPr/>
          <a:lstStyle/>
          <a:p>
            <a:fld id="{5554D6FA-3FFA-47F9-936E-E4290B3FF422}" type="datetimeFigureOut">
              <a:rPr lang="en-US" smtClean="0">
                <a:solidFill>
                  <a:prstClr val="black">
                    <a:tint val="75000"/>
                  </a:prstClr>
                </a:solidFill>
              </a:rPr>
              <a:pPr/>
              <a:t>1/21/2021</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38392158-C059-4669-857F-E7020658346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29C88482-8BB1-4B8A-AE06-8E6AA92F4CED}"/>
              </a:ext>
            </a:extLst>
          </p:cNvPr>
          <p:cNvSpPr>
            <a:spLocks noGrp="1"/>
          </p:cNvSpPr>
          <p:nvPr>
            <p:ph type="sldNum" sz="quarter" idx="12"/>
          </p:nvPr>
        </p:nvSpPr>
        <p:spPr/>
        <p:txBody>
          <a:bodyPr/>
          <a:lstStyle/>
          <a:p>
            <a:fld id="{3C31745E-F749-4148-8E70-1368B27944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6766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559DC4-A02C-4491-9C8B-264D69CA93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156A859-4619-488A-870D-C6FD8D6B898D}"/>
              </a:ext>
            </a:extLst>
          </p:cNvPr>
          <p:cNvSpPr>
            <a:spLocks noGrp="1"/>
          </p:cNvSpPr>
          <p:nvPr>
            <p:ph sz="half" idx="1"/>
          </p:nvPr>
        </p:nvSpPr>
        <p:spPr>
          <a:xfrm>
            <a:off x="866358" y="1825625"/>
            <a:ext cx="535566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7CCEC13-85E6-4FEC-870F-C648CD4DEE97}"/>
              </a:ext>
            </a:extLst>
          </p:cNvPr>
          <p:cNvSpPr>
            <a:spLocks noGrp="1"/>
          </p:cNvSpPr>
          <p:nvPr>
            <p:ph sz="half" idx="2"/>
          </p:nvPr>
        </p:nvSpPr>
        <p:spPr>
          <a:xfrm>
            <a:off x="6379548" y="1825625"/>
            <a:ext cx="535566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BB42080-D72B-44C1-9D8B-1A4BC1FDCC54}"/>
              </a:ext>
            </a:extLst>
          </p:cNvPr>
          <p:cNvSpPr>
            <a:spLocks noGrp="1"/>
          </p:cNvSpPr>
          <p:nvPr>
            <p:ph type="dt" sz="half" idx="10"/>
          </p:nvPr>
        </p:nvSpPr>
        <p:spPr/>
        <p:txBody>
          <a:bodyPr/>
          <a:lstStyle/>
          <a:p>
            <a:fld id="{5554D6FA-3FFA-47F9-936E-E4290B3FF422}" type="datetimeFigureOut">
              <a:rPr lang="en-US" smtClean="0">
                <a:solidFill>
                  <a:prstClr val="black">
                    <a:tint val="75000"/>
                  </a:prstClr>
                </a:solidFill>
              </a:rPr>
              <a:pPr/>
              <a:t>1/21/2021</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DB024A6C-88A6-4A44-A85F-F860E768D24F}"/>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DF994C18-98E2-48F9-B43D-1C84036C12EC}"/>
              </a:ext>
            </a:extLst>
          </p:cNvPr>
          <p:cNvSpPr>
            <a:spLocks noGrp="1"/>
          </p:cNvSpPr>
          <p:nvPr>
            <p:ph type="sldNum" sz="quarter" idx="12"/>
          </p:nvPr>
        </p:nvSpPr>
        <p:spPr/>
        <p:txBody>
          <a:bodyPr/>
          <a:lstStyle/>
          <a:p>
            <a:fld id="{3C31745E-F749-4148-8E70-1368B27944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4329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89ED0A9-9E65-4169-92C1-647BA3741077}" type="datetimeFigureOut">
              <a:rPr lang="en-CA" smtClean="0"/>
              <a:t>21/01/2021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E1F0D40-B1B3-426B-81C2-830F9A31337F}" type="slidenum">
              <a:rPr lang="en-CA" smtClean="0"/>
              <a:t>‹#›</a:t>
            </a:fld>
            <a:endParaRPr lang="en-CA" dirty="0"/>
          </a:p>
        </p:txBody>
      </p:sp>
    </p:spTree>
    <p:extLst>
      <p:ext uri="{BB962C8B-B14F-4D97-AF65-F5344CB8AC3E}">
        <p14:creationId xmlns:p14="http://schemas.microsoft.com/office/powerpoint/2010/main" val="1002688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E1251D-A44B-4672-9778-75A3492933D5}"/>
              </a:ext>
            </a:extLst>
          </p:cNvPr>
          <p:cNvSpPr>
            <a:spLocks noGrp="1"/>
          </p:cNvSpPr>
          <p:nvPr>
            <p:ph type="title"/>
          </p:nvPr>
        </p:nvSpPr>
        <p:spPr>
          <a:xfrm>
            <a:off x="868000" y="365126"/>
            <a:ext cx="10868858"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DAEC1C1-9D82-417B-907E-86DF8F59B635}"/>
              </a:ext>
            </a:extLst>
          </p:cNvPr>
          <p:cNvSpPr>
            <a:spLocks noGrp="1"/>
          </p:cNvSpPr>
          <p:nvPr>
            <p:ph type="body" idx="1"/>
          </p:nvPr>
        </p:nvSpPr>
        <p:spPr>
          <a:xfrm>
            <a:off x="868000" y="1681163"/>
            <a:ext cx="533105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562B4D2-2566-4535-801D-3EF7EEB04008}"/>
              </a:ext>
            </a:extLst>
          </p:cNvPr>
          <p:cNvSpPr>
            <a:spLocks noGrp="1"/>
          </p:cNvSpPr>
          <p:nvPr>
            <p:ph sz="half" idx="2"/>
          </p:nvPr>
        </p:nvSpPr>
        <p:spPr>
          <a:xfrm>
            <a:off x="868000" y="2505075"/>
            <a:ext cx="533105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7FB2869-4B9F-44B2-AFB9-9D2862B363C5}"/>
              </a:ext>
            </a:extLst>
          </p:cNvPr>
          <p:cNvSpPr>
            <a:spLocks noGrp="1"/>
          </p:cNvSpPr>
          <p:nvPr>
            <p:ph type="body" sz="quarter" idx="3"/>
          </p:nvPr>
        </p:nvSpPr>
        <p:spPr>
          <a:xfrm>
            <a:off x="6379547" y="1681163"/>
            <a:ext cx="5357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CC4FBAC-3B34-4291-91E2-1F4E1A8A0AE1}"/>
              </a:ext>
            </a:extLst>
          </p:cNvPr>
          <p:cNvSpPr>
            <a:spLocks noGrp="1"/>
          </p:cNvSpPr>
          <p:nvPr>
            <p:ph sz="quarter" idx="4"/>
          </p:nvPr>
        </p:nvSpPr>
        <p:spPr>
          <a:xfrm>
            <a:off x="6379547" y="2505075"/>
            <a:ext cx="535731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B46EDBE-DA80-4E9F-BC78-F7058C6DF76C}"/>
              </a:ext>
            </a:extLst>
          </p:cNvPr>
          <p:cNvSpPr>
            <a:spLocks noGrp="1"/>
          </p:cNvSpPr>
          <p:nvPr>
            <p:ph type="dt" sz="half" idx="10"/>
          </p:nvPr>
        </p:nvSpPr>
        <p:spPr/>
        <p:txBody>
          <a:bodyPr/>
          <a:lstStyle/>
          <a:p>
            <a:fld id="{5554D6FA-3FFA-47F9-936E-E4290B3FF422}" type="datetimeFigureOut">
              <a:rPr lang="en-US" smtClean="0">
                <a:solidFill>
                  <a:prstClr val="black">
                    <a:tint val="75000"/>
                  </a:prstClr>
                </a:solidFill>
              </a:rPr>
              <a:pPr/>
              <a:t>1/21/2021</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6A6C3C46-EB2B-4E36-A3B2-C63321E1120C}"/>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 xmlns:a16="http://schemas.microsoft.com/office/drawing/2014/main" id="{4ADAE126-8373-4B98-B6B4-4E3E6406B324}"/>
              </a:ext>
            </a:extLst>
          </p:cNvPr>
          <p:cNvSpPr>
            <a:spLocks noGrp="1"/>
          </p:cNvSpPr>
          <p:nvPr>
            <p:ph type="sldNum" sz="quarter" idx="12"/>
          </p:nvPr>
        </p:nvSpPr>
        <p:spPr/>
        <p:txBody>
          <a:bodyPr/>
          <a:lstStyle/>
          <a:p>
            <a:fld id="{3C31745E-F749-4148-8E70-1368B27944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3719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503E02-000D-4990-8B78-600EF34AD4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5DDFC24-35F7-44BD-8EEC-A538686A7A31}"/>
              </a:ext>
            </a:extLst>
          </p:cNvPr>
          <p:cNvSpPr>
            <a:spLocks noGrp="1"/>
          </p:cNvSpPr>
          <p:nvPr>
            <p:ph type="dt" sz="half" idx="10"/>
          </p:nvPr>
        </p:nvSpPr>
        <p:spPr/>
        <p:txBody>
          <a:bodyPr/>
          <a:lstStyle/>
          <a:p>
            <a:fld id="{5554D6FA-3FFA-47F9-936E-E4290B3FF422}" type="datetimeFigureOut">
              <a:rPr lang="en-US" smtClean="0">
                <a:solidFill>
                  <a:prstClr val="black">
                    <a:tint val="75000"/>
                  </a:prstClr>
                </a:solidFill>
              </a:rPr>
              <a:pPr/>
              <a:t>1/21/2021</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05D3C4B9-DA64-49C6-9F13-C360C921B6F7}"/>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 xmlns:a16="http://schemas.microsoft.com/office/drawing/2014/main" id="{DA90FA10-D4DA-42E3-95B2-C29CF8851E1B}"/>
              </a:ext>
            </a:extLst>
          </p:cNvPr>
          <p:cNvSpPr>
            <a:spLocks noGrp="1"/>
          </p:cNvSpPr>
          <p:nvPr>
            <p:ph type="sldNum" sz="quarter" idx="12"/>
          </p:nvPr>
        </p:nvSpPr>
        <p:spPr/>
        <p:txBody>
          <a:bodyPr/>
          <a:lstStyle/>
          <a:p>
            <a:fld id="{3C31745E-F749-4148-8E70-1368B27944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6860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639DE51-E37A-4BC4-A9E2-4B70C1A257FF}"/>
              </a:ext>
            </a:extLst>
          </p:cNvPr>
          <p:cNvSpPr>
            <a:spLocks noGrp="1"/>
          </p:cNvSpPr>
          <p:nvPr>
            <p:ph type="dt" sz="half" idx="10"/>
          </p:nvPr>
        </p:nvSpPr>
        <p:spPr/>
        <p:txBody>
          <a:bodyPr/>
          <a:lstStyle/>
          <a:p>
            <a:fld id="{5554D6FA-3FFA-47F9-936E-E4290B3FF422}" type="datetimeFigureOut">
              <a:rPr lang="en-US" smtClean="0">
                <a:solidFill>
                  <a:prstClr val="black">
                    <a:tint val="75000"/>
                  </a:prstClr>
                </a:solidFill>
              </a:rPr>
              <a:pPr/>
              <a:t>1/21/2021</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EA1C675F-B6E0-4F72-B139-02B0EB2F3298}"/>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 xmlns:a16="http://schemas.microsoft.com/office/drawing/2014/main" id="{0C0F5162-4897-411F-8CCB-7463B29447D2}"/>
              </a:ext>
            </a:extLst>
          </p:cNvPr>
          <p:cNvSpPr>
            <a:spLocks noGrp="1"/>
          </p:cNvSpPr>
          <p:nvPr>
            <p:ph type="sldNum" sz="quarter" idx="12"/>
          </p:nvPr>
        </p:nvSpPr>
        <p:spPr/>
        <p:txBody>
          <a:bodyPr/>
          <a:lstStyle/>
          <a:p>
            <a:fld id="{3C31745E-F749-4148-8E70-1368B27944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6700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A31D71-A531-4976-811B-2CF67E3E682D}"/>
              </a:ext>
            </a:extLst>
          </p:cNvPr>
          <p:cNvSpPr>
            <a:spLocks noGrp="1"/>
          </p:cNvSpPr>
          <p:nvPr>
            <p:ph type="title"/>
          </p:nvPr>
        </p:nvSpPr>
        <p:spPr>
          <a:xfrm>
            <a:off x="868000" y="457200"/>
            <a:ext cx="40643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65D47AC-A1E4-40ED-8D63-D95178F6CB5A}"/>
              </a:ext>
            </a:extLst>
          </p:cNvPr>
          <p:cNvSpPr>
            <a:spLocks noGrp="1"/>
          </p:cNvSpPr>
          <p:nvPr>
            <p:ph idx="1"/>
          </p:nvPr>
        </p:nvSpPr>
        <p:spPr>
          <a:xfrm>
            <a:off x="5357311" y="987426"/>
            <a:ext cx="637954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103FEC9-1111-4009-806C-6F9D65974CF1}"/>
              </a:ext>
            </a:extLst>
          </p:cNvPr>
          <p:cNvSpPr>
            <a:spLocks noGrp="1"/>
          </p:cNvSpPr>
          <p:nvPr>
            <p:ph type="body" sz="half" idx="2"/>
          </p:nvPr>
        </p:nvSpPr>
        <p:spPr>
          <a:xfrm>
            <a:off x="868000" y="2057400"/>
            <a:ext cx="40643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61B04F1-272B-47C9-871C-7714DA239038}"/>
              </a:ext>
            </a:extLst>
          </p:cNvPr>
          <p:cNvSpPr>
            <a:spLocks noGrp="1"/>
          </p:cNvSpPr>
          <p:nvPr>
            <p:ph type="dt" sz="half" idx="10"/>
          </p:nvPr>
        </p:nvSpPr>
        <p:spPr/>
        <p:txBody>
          <a:bodyPr/>
          <a:lstStyle/>
          <a:p>
            <a:fld id="{5554D6FA-3FFA-47F9-936E-E4290B3FF422}" type="datetimeFigureOut">
              <a:rPr lang="en-US" smtClean="0">
                <a:solidFill>
                  <a:prstClr val="black">
                    <a:tint val="75000"/>
                  </a:prstClr>
                </a:solidFill>
              </a:rPr>
              <a:pPr/>
              <a:t>1/21/2021</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33560579-0775-43FA-B057-7ACF6BE76AFE}"/>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8918EFEA-BA8F-42DC-A20C-11C0DD6358C9}"/>
              </a:ext>
            </a:extLst>
          </p:cNvPr>
          <p:cNvSpPr>
            <a:spLocks noGrp="1"/>
          </p:cNvSpPr>
          <p:nvPr>
            <p:ph type="sldNum" sz="quarter" idx="12"/>
          </p:nvPr>
        </p:nvSpPr>
        <p:spPr/>
        <p:txBody>
          <a:bodyPr/>
          <a:lstStyle/>
          <a:p>
            <a:fld id="{3C31745E-F749-4148-8E70-1368B27944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155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1BB1AF-5D80-490B-8CC8-DA91D98A9506}"/>
              </a:ext>
            </a:extLst>
          </p:cNvPr>
          <p:cNvSpPr>
            <a:spLocks noGrp="1"/>
          </p:cNvSpPr>
          <p:nvPr>
            <p:ph type="title"/>
          </p:nvPr>
        </p:nvSpPr>
        <p:spPr>
          <a:xfrm>
            <a:off x="868000" y="457200"/>
            <a:ext cx="40643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C3347C9-8A5E-4FCD-86BB-3ABE248218C4}"/>
              </a:ext>
            </a:extLst>
          </p:cNvPr>
          <p:cNvSpPr>
            <a:spLocks noGrp="1"/>
          </p:cNvSpPr>
          <p:nvPr>
            <p:ph type="pic" idx="1"/>
          </p:nvPr>
        </p:nvSpPr>
        <p:spPr>
          <a:xfrm>
            <a:off x="5357311" y="987426"/>
            <a:ext cx="637954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3679B440-60FD-4E57-9F5A-43BAA5CACB1C}"/>
              </a:ext>
            </a:extLst>
          </p:cNvPr>
          <p:cNvSpPr>
            <a:spLocks noGrp="1"/>
          </p:cNvSpPr>
          <p:nvPr>
            <p:ph type="body" sz="half" idx="2"/>
          </p:nvPr>
        </p:nvSpPr>
        <p:spPr>
          <a:xfrm>
            <a:off x="868000" y="2057400"/>
            <a:ext cx="40643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D604858-5E4D-43C5-B674-734024311B90}"/>
              </a:ext>
            </a:extLst>
          </p:cNvPr>
          <p:cNvSpPr>
            <a:spLocks noGrp="1"/>
          </p:cNvSpPr>
          <p:nvPr>
            <p:ph type="dt" sz="half" idx="10"/>
          </p:nvPr>
        </p:nvSpPr>
        <p:spPr/>
        <p:txBody>
          <a:bodyPr/>
          <a:lstStyle/>
          <a:p>
            <a:fld id="{5554D6FA-3FFA-47F9-936E-E4290B3FF422}" type="datetimeFigureOut">
              <a:rPr lang="en-US" smtClean="0">
                <a:solidFill>
                  <a:prstClr val="black">
                    <a:tint val="75000"/>
                  </a:prstClr>
                </a:solidFill>
              </a:rPr>
              <a:pPr/>
              <a:t>1/21/2021</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410B7C15-B22E-44F3-AF92-A37AB70FCDF3}"/>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465B398E-90FC-4841-A8D9-9EA62F64318A}"/>
              </a:ext>
            </a:extLst>
          </p:cNvPr>
          <p:cNvSpPr>
            <a:spLocks noGrp="1"/>
          </p:cNvSpPr>
          <p:nvPr>
            <p:ph type="sldNum" sz="quarter" idx="12"/>
          </p:nvPr>
        </p:nvSpPr>
        <p:spPr/>
        <p:txBody>
          <a:bodyPr/>
          <a:lstStyle/>
          <a:p>
            <a:fld id="{3C31745E-F749-4148-8E70-1368B27944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6007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BB64CE-9489-4B4C-9016-5A295FF6E4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3713AC7-792A-476C-933A-0EB0812B13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370FA80-FCB4-4873-A077-9B48F07B28EC}"/>
              </a:ext>
            </a:extLst>
          </p:cNvPr>
          <p:cNvSpPr>
            <a:spLocks noGrp="1"/>
          </p:cNvSpPr>
          <p:nvPr>
            <p:ph type="dt" sz="half" idx="10"/>
          </p:nvPr>
        </p:nvSpPr>
        <p:spPr/>
        <p:txBody>
          <a:bodyPr/>
          <a:lstStyle/>
          <a:p>
            <a:fld id="{5554D6FA-3FFA-47F9-936E-E4290B3FF422}" type="datetimeFigureOut">
              <a:rPr lang="en-US" smtClean="0">
                <a:solidFill>
                  <a:prstClr val="black">
                    <a:tint val="75000"/>
                  </a:prstClr>
                </a:solidFill>
              </a:rPr>
              <a:pPr/>
              <a:t>1/21/2021</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4396DAEB-AC80-4F9F-8CD0-98AE21292FD5}"/>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E8218ABA-6EC7-406A-8F7A-FC635EA467D7}"/>
              </a:ext>
            </a:extLst>
          </p:cNvPr>
          <p:cNvSpPr>
            <a:spLocks noGrp="1"/>
          </p:cNvSpPr>
          <p:nvPr>
            <p:ph type="sldNum" sz="quarter" idx="12"/>
          </p:nvPr>
        </p:nvSpPr>
        <p:spPr/>
        <p:txBody>
          <a:bodyPr/>
          <a:lstStyle/>
          <a:p>
            <a:fld id="{3C31745E-F749-4148-8E70-1368B27944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5598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26050B4-3016-42C5-8637-2EAF410F0112}"/>
              </a:ext>
            </a:extLst>
          </p:cNvPr>
          <p:cNvSpPr>
            <a:spLocks noGrp="1"/>
          </p:cNvSpPr>
          <p:nvPr>
            <p:ph type="title" orient="vert"/>
          </p:nvPr>
        </p:nvSpPr>
        <p:spPr>
          <a:xfrm>
            <a:off x="9018002" y="365125"/>
            <a:ext cx="271721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4E21B77-DA5A-456F-BBEC-D71529FCB449}"/>
              </a:ext>
            </a:extLst>
          </p:cNvPr>
          <p:cNvSpPr>
            <a:spLocks noGrp="1"/>
          </p:cNvSpPr>
          <p:nvPr>
            <p:ph type="body" orient="vert" idx="1"/>
          </p:nvPr>
        </p:nvSpPr>
        <p:spPr>
          <a:xfrm>
            <a:off x="866358" y="365125"/>
            <a:ext cx="7994124"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684F640-47EC-4813-AB45-6B030FA6C97A}"/>
              </a:ext>
            </a:extLst>
          </p:cNvPr>
          <p:cNvSpPr>
            <a:spLocks noGrp="1"/>
          </p:cNvSpPr>
          <p:nvPr>
            <p:ph type="dt" sz="half" idx="10"/>
          </p:nvPr>
        </p:nvSpPr>
        <p:spPr/>
        <p:txBody>
          <a:bodyPr/>
          <a:lstStyle/>
          <a:p>
            <a:fld id="{5554D6FA-3FFA-47F9-936E-E4290B3FF422}" type="datetimeFigureOut">
              <a:rPr lang="en-US" smtClean="0">
                <a:solidFill>
                  <a:prstClr val="black">
                    <a:tint val="75000"/>
                  </a:prstClr>
                </a:solidFill>
              </a:rPr>
              <a:pPr/>
              <a:t>1/21/2021</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13746DD3-F72B-433D-8B4C-60B598A39AE6}"/>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5E658BC1-8AC0-4B49-B929-5B3A0F5B1AFB}"/>
              </a:ext>
            </a:extLst>
          </p:cNvPr>
          <p:cNvSpPr>
            <a:spLocks noGrp="1"/>
          </p:cNvSpPr>
          <p:nvPr>
            <p:ph type="sldNum" sz="quarter" idx="12"/>
          </p:nvPr>
        </p:nvSpPr>
        <p:spPr/>
        <p:txBody>
          <a:bodyPr/>
          <a:lstStyle/>
          <a:p>
            <a:fld id="{3C31745E-F749-4148-8E70-1368B27944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9889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5437" y="4406907"/>
            <a:ext cx="10711339"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995437" y="2906713"/>
            <a:ext cx="1071133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9ED0A9-9E65-4169-92C1-647BA3741077}" type="datetimeFigureOut">
              <a:rPr lang="en-CA" smtClean="0"/>
              <a:t>21/01/2021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E1F0D40-B1B3-426B-81C2-830F9A31337F}" type="slidenum">
              <a:rPr lang="en-CA" smtClean="0"/>
              <a:t>‹#›</a:t>
            </a:fld>
            <a:endParaRPr lang="en-CA" dirty="0"/>
          </a:p>
        </p:txBody>
      </p:sp>
    </p:spTree>
    <p:extLst>
      <p:ext uri="{BB962C8B-B14F-4D97-AF65-F5344CB8AC3E}">
        <p14:creationId xmlns:p14="http://schemas.microsoft.com/office/powerpoint/2010/main" val="92497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0080" y="1600206"/>
            <a:ext cx="55656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405802" y="1600206"/>
            <a:ext cx="55656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F89ED0A9-9E65-4169-92C1-647BA3741077}" type="datetimeFigureOut">
              <a:rPr lang="en-CA" smtClean="0"/>
              <a:t>21/01/2021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AE1F0D40-B1B3-426B-81C2-830F9A31337F}" type="slidenum">
              <a:rPr lang="en-CA" smtClean="0"/>
              <a:t>‹#›</a:t>
            </a:fld>
            <a:endParaRPr lang="en-CA" dirty="0"/>
          </a:p>
        </p:txBody>
      </p:sp>
    </p:spTree>
    <p:extLst>
      <p:ext uri="{BB962C8B-B14F-4D97-AF65-F5344CB8AC3E}">
        <p14:creationId xmlns:p14="http://schemas.microsoft.com/office/powerpoint/2010/main" val="377825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30079" y="1535113"/>
            <a:ext cx="556788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079" y="2174875"/>
            <a:ext cx="556788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401429" y="1535113"/>
            <a:ext cx="557007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401429" y="2174875"/>
            <a:ext cx="557007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F89ED0A9-9E65-4169-92C1-647BA3741077}" type="datetimeFigureOut">
              <a:rPr lang="en-CA" smtClean="0"/>
              <a:t>21/01/2021</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AE1F0D40-B1B3-426B-81C2-830F9A31337F}" type="slidenum">
              <a:rPr lang="en-CA" smtClean="0"/>
              <a:t>‹#›</a:t>
            </a:fld>
            <a:endParaRPr lang="en-CA" dirty="0"/>
          </a:p>
        </p:txBody>
      </p:sp>
    </p:spTree>
    <p:extLst>
      <p:ext uri="{BB962C8B-B14F-4D97-AF65-F5344CB8AC3E}">
        <p14:creationId xmlns:p14="http://schemas.microsoft.com/office/powerpoint/2010/main" val="356410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F89ED0A9-9E65-4169-92C1-647BA3741077}" type="datetimeFigureOut">
              <a:rPr lang="en-CA" smtClean="0"/>
              <a:t>21/01/2021</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AE1F0D40-B1B3-426B-81C2-830F9A31337F}" type="slidenum">
              <a:rPr lang="en-CA" smtClean="0"/>
              <a:t>‹#›</a:t>
            </a:fld>
            <a:endParaRPr lang="en-CA" dirty="0"/>
          </a:p>
        </p:txBody>
      </p:sp>
    </p:spTree>
    <p:extLst>
      <p:ext uri="{BB962C8B-B14F-4D97-AF65-F5344CB8AC3E}">
        <p14:creationId xmlns:p14="http://schemas.microsoft.com/office/powerpoint/2010/main" val="47542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9ED0A9-9E65-4169-92C1-647BA3741077}" type="datetimeFigureOut">
              <a:rPr lang="en-CA" smtClean="0"/>
              <a:t>21/01/2021</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AE1F0D40-B1B3-426B-81C2-830F9A31337F}" type="slidenum">
              <a:rPr lang="en-CA" smtClean="0"/>
              <a:t>‹#›</a:t>
            </a:fld>
            <a:endParaRPr lang="en-CA" dirty="0"/>
          </a:p>
        </p:txBody>
      </p:sp>
    </p:spTree>
    <p:extLst>
      <p:ext uri="{BB962C8B-B14F-4D97-AF65-F5344CB8AC3E}">
        <p14:creationId xmlns:p14="http://schemas.microsoft.com/office/powerpoint/2010/main" val="4290365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80" y="273050"/>
            <a:ext cx="4145832"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926868" y="273057"/>
            <a:ext cx="704463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30080" y="1435103"/>
            <a:ext cx="414583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9ED0A9-9E65-4169-92C1-647BA3741077}" type="datetimeFigureOut">
              <a:rPr lang="en-CA" smtClean="0"/>
              <a:t>21/01/2021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AE1F0D40-B1B3-426B-81C2-830F9A31337F}" type="slidenum">
              <a:rPr lang="en-CA" smtClean="0"/>
              <a:t>‹#›</a:t>
            </a:fld>
            <a:endParaRPr lang="en-CA" dirty="0"/>
          </a:p>
        </p:txBody>
      </p:sp>
    </p:spTree>
    <p:extLst>
      <p:ext uri="{BB962C8B-B14F-4D97-AF65-F5344CB8AC3E}">
        <p14:creationId xmlns:p14="http://schemas.microsoft.com/office/powerpoint/2010/main" val="77598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69998" y="4800600"/>
            <a:ext cx="7560945"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469998" y="612775"/>
            <a:ext cx="756094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2469998" y="5367338"/>
            <a:ext cx="756094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9ED0A9-9E65-4169-92C1-647BA3741077}" type="datetimeFigureOut">
              <a:rPr lang="en-CA" smtClean="0"/>
              <a:t>21/01/2021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AE1F0D40-B1B3-426B-81C2-830F9A31337F}" type="slidenum">
              <a:rPr lang="en-CA" smtClean="0"/>
              <a:t>‹#›</a:t>
            </a:fld>
            <a:endParaRPr lang="en-CA" dirty="0"/>
          </a:p>
        </p:txBody>
      </p:sp>
    </p:spTree>
    <p:extLst>
      <p:ext uri="{BB962C8B-B14F-4D97-AF65-F5344CB8AC3E}">
        <p14:creationId xmlns:p14="http://schemas.microsoft.com/office/powerpoint/2010/main" val="152151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0081" y="274638"/>
            <a:ext cx="11341418"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30081" y="1600206"/>
            <a:ext cx="11341418"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30081" y="6356357"/>
            <a:ext cx="294036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ED0A9-9E65-4169-92C1-647BA3741077}" type="datetimeFigureOut">
              <a:rPr lang="en-CA" smtClean="0"/>
              <a:t>21/01/2021</a:t>
            </a:fld>
            <a:endParaRPr lang="en-CA" dirty="0"/>
          </a:p>
        </p:txBody>
      </p:sp>
      <p:sp>
        <p:nvSpPr>
          <p:cNvPr id="5" name="Footer Placeholder 4"/>
          <p:cNvSpPr>
            <a:spLocks noGrp="1"/>
          </p:cNvSpPr>
          <p:nvPr>
            <p:ph type="ftr" sz="quarter" idx="3"/>
          </p:nvPr>
        </p:nvSpPr>
        <p:spPr>
          <a:xfrm>
            <a:off x="4305539" y="6356357"/>
            <a:ext cx="39905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9031131" y="6356357"/>
            <a:ext cx="294036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F0D40-B1B3-426B-81C2-830F9A31337F}" type="slidenum">
              <a:rPr lang="en-CA" smtClean="0"/>
              <a:t>‹#›</a:t>
            </a:fld>
            <a:endParaRPr lang="en-CA" dirty="0"/>
          </a:p>
        </p:txBody>
      </p:sp>
    </p:spTree>
    <p:extLst>
      <p:ext uri="{BB962C8B-B14F-4D97-AF65-F5344CB8AC3E}">
        <p14:creationId xmlns:p14="http://schemas.microsoft.com/office/powerpoint/2010/main" val="3531437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9E2A302-7D91-4357-9778-88572AD97475}"/>
              </a:ext>
            </a:extLst>
          </p:cNvPr>
          <p:cNvSpPr>
            <a:spLocks noGrp="1"/>
          </p:cNvSpPr>
          <p:nvPr>
            <p:ph type="title"/>
          </p:nvPr>
        </p:nvSpPr>
        <p:spPr>
          <a:xfrm>
            <a:off x="866359" y="365126"/>
            <a:ext cx="1086885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1D55BA0-87B8-4528-9B67-5CED3319B296}"/>
              </a:ext>
            </a:extLst>
          </p:cNvPr>
          <p:cNvSpPr>
            <a:spLocks noGrp="1"/>
          </p:cNvSpPr>
          <p:nvPr>
            <p:ph type="body" idx="1"/>
          </p:nvPr>
        </p:nvSpPr>
        <p:spPr>
          <a:xfrm>
            <a:off x="866359" y="1825625"/>
            <a:ext cx="1086885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84113A-91F2-41DA-ADAA-4649BDEFCA12}"/>
              </a:ext>
            </a:extLst>
          </p:cNvPr>
          <p:cNvSpPr>
            <a:spLocks noGrp="1"/>
          </p:cNvSpPr>
          <p:nvPr>
            <p:ph type="dt" sz="half" idx="2"/>
          </p:nvPr>
        </p:nvSpPr>
        <p:spPr>
          <a:xfrm>
            <a:off x="866358" y="6356351"/>
            <a:ext cx="283535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4D6FA-3FFA-47F9-936E-E4290B3FF422}" type="datetimeFigureOut">
              <a:rPr lang="en-US" smtClean="0">
                <a:solidFill>
                  <a:prstClr val="black">
                    <a:tint val="75000"/>
                  </a:prstClr>
                </a:solidFill>
              </a:rPr>
              <a:pPr/>
              <a:t>1/21/2021</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03B36069-1976-4B35-A168-A0F0225926D9}"/>
              </a:ext>
            </a:extLst>
          </p:cNvPr>
          <p:cNvSpPr>
            <a:spLocks noGrp="1"/>
          </p:cNvSpPr>
          <p:nvPr>
            <p:ph type="ftr" sz="quarter" idx="3"/>
          </p:nvPr>
        </p:nvSpPr>
        <p:spPr>
          <a:xfrm>
            <a:off x="4174272" y="6356351"/>
            <a:ext cx="425303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958F3985-4E66-4320-A90F-2C939A866E9F}"/>
              </a:ext>
            </a:extLst>
          </p:cNvPr>
          <p:cNvSpPr>
            <a:spLocks noGrp="1"/>
          </p:cNvSpPr>
          <p:nvPr>
            <p:ph type="sldNum" sz="quarter" idx="4"/>
          </p:nvPr>
        </p:nvSpPr>
        <p:spPr>
          <a:xfrm>
            <a:off x="8899863" y="6356351"/>
            <a:ext cx="283535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31745E-F749-4148-8E70-1368B27944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8353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9.jpe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54.png"/><Relationship Id="rId12" Type="http://schemas.openxmlformats.org/officeDocument/2006/relationships/image" Target="../media/image159.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microsoft.com/office/2007/relationships/hdphoto" Target="../media/hdphoto23.wdp"/><Relationship Id="rId11" Type="http://schemas.openxmlformats.org/officeDocument/2006/relationships/image" Target="../media/image158.png"/><Relationship Id="rId5" Type="http://schemas.openxmlformats.org/officeDocument/2006/relationships/image" Target="../media/image153.png"/><Relationship Id="rId10" Type="http://schemas.openxmlformats.org/officeDocument/2006/relationships/image" Target="../media/image157.png"/><Relationship Id="rId4" Type="http://schemas.microsoft.com/office/2007/relationships/hdphoto" Target="../media/hdphoto22.wdp"/><Relationship Id="rId9" Type="http://schemas.openxmlformats.org/officeDocument/2006/relationships/image" Target="../media/image156.png"/></Relationships>
</file>

<file path=ppt/slides/_rels/slide10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climateactiontracker.org/" TargetMode="Externa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hyperlink" Target="https://www.cawcr.gov.au/projects/Climatechange/wp-content/uploads/2016/11/ACCSP_RCP.pdf"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microsoft.com/office/2007/relationships/hdphoto" Target="../media/hdphoto5.wdp"/><Relationship Id="rId4" Type="http://schemas.microsoft.com/office/2007/relationships/hdphoto" Target="../media/hdphoto4.wdp"/><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hyperlink" Target="https://www.climate.gov/news-features/understanding-climate/climate-change-atmospheric-carbon-dioxide" TargetMode="External"/><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5.png"/><Relationship Id="rId12" Type="http://schemas.microsoft.com/office/2007/relationships/hdphoto" Target="../media/hdphoto8.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microsoft.com/office/2007/relationships/hdphoto" Target="../media/hdphoto7.wdp"/><Relationship Id="rId4" Type="http://schemas.openxmlformats.org/officeDocument/2006/relationships/image" Target="../media/image42.png"/><Relationship Id="rId9" Type="http://schemas.openxmlformats.org/officeDocument/2006/relationships/image" Target="../media/image46.png"/><Relationship Id="rId14" Type="http://schemas.microsoft.com/office/2007/relationships/hdphoto" Target="../media/hdphoto9.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hyperlink" Target="http://cdiac.ornl.gov/trends/emis/meth_reg.html" TargetMode="External"/><Relationship Id="rId4" Type="http://schemas.microsoft.com/office/2007/relationships/hdphoto" Target="../media/hdphoto10.wdp"/></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dx.doi.org/10.1016/j.gloenvcha.2016.05.009" TargetMode="External"/><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www.globalchange.umd.edu/iamc/" TargetMode="External"/><Relationship Id="rId5" Type="http://schemas.openxmlformats.org/officeDocument/2006/relationships/hyperlink" Target="https://tntcat.iiasa.ac.at/SspDb/dsd?Action=htmlpage&amp;page=welcome" TargetMode="External"/><Relationship Id="rId10" Type="http://schemas.openxmlformats.org/officeDocument/2006/relationships/image" Target="../media/image55.png"/><Relationship Id="rId4" Type="http://schemas.openxmlformats.org/officeDocument/2006/relationships/hyperlink" Target="https://www.nature.com/articles/s41558-018-0091-3" TargetMode="External"/><Relationship Id="rId9" Type="http://schemas.microsoft.com/office/2007/relationships/hdphoto" Target="../media/hdphoto11.wdp"/></Relationships>
</file>

<file path=ppt/slides/_rels/slide3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1.png"/><Relationship Id="rId7" Type="http://schemas.microsoft.com/office/2007/relationships/hdphoto" Target="../media/hdphoto14.wdp"/><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hyperlink" Target="https://19january2017snapshot.epa.gov/climate-change-science/future-climate-change_.html" TargetMode="Externa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edocs.unep.org/bitstream/handle/20.500.11822/30022/EGR10.pdf?sequence=1&amp;isAllowed=y" TargetMode="External"/><Relationship Id="rId2" Type="http://schemas.openxmlformats.org/officeDocument/2006/relationships/hyperlink" Target="https://www.unenvironment.org/news-and-stories/story/10-things-know-about-emissions-gap-2019" TargetMode="Externa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0.png"/><Relationship Id="rId5" Type="http://schemas.microsoft.com/office/2007/relationships/hdphoto" Target="../media/hdphoto15.wdp"/><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gif"/><Relationship Id="rId1" Type="http://schemas.openxmlformats.org/officeDocument/2006/relationships/slideLayout" Target="../slideLayouts/slideLayout22.xml"/><Relationship Id="rId4" Type="http://schemas.microsoft.com/office/2007/relationships/hdphoto" Target="../media/hdphoto16.wdp"/></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2.xml"/><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hyperlink" Target="https://public.wmo.int/en/media/press-release/earth-day-highlights-climate-action" TargetMode="External"/><Relationship Id="rId2" Type="http://schemas.openxmlformats.org/officeDocument/2006/relationships/image" Target="../media/image94.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microsoft.com/office/2007/relationships/hdphoto" Target="../media/hdphoto18.wdp"/><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98.png"/><Relationship Id="rId5" Type="http://schemas.microsoft.com/office/2007/relationships/hdphoto" Target="../media/hdphoto17.wdp"/><Relationship Id="rId10" Type="http://schemas.openxmlformats.org/officeDocument/2006/relationships/image" Target="../media/image101.png"/><Relationship Id="rId4" Type="http://schemas.openxmlformats.org/officeDocument/2006/relationships/image" Target="../media/image97.png"/><Relationship Id="rId9" Type="http://schemas.openxmlformats.org/officeDocument/2006/relationships/image" Target="../media/image100.png"/></Relationships>
</file>

<file path=ppt/slides/_rels/slide6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3.png"/><Relationship Id="rId7" Type="http://schemas.openxmlformats.org/officeDocument/2006/relationships/hyperlink" Target="https://www.ipcc.ch/srocc/download/" TargetMode="External"/><Relationship Id="rId2" Type="http://schemas.openxmlformats.org/officeDocument/2006/relationships/image" Target="../media/image102.jpeg"/><Relationship Id="rId1" Type="http://schemas.openxmlformats.org/officeDocument/2006/relationships/slideLayout" Target="../slideLayouts/slideLayout17.xml"/><Relationship Id="rId6" Type="http://schemas.openxmlformats.org/officeDocument/2006/relationships/image" Target="../media/image104.png"/><Relationship Id="rId5" Type="http://schemas.openxmlformats.org/officeDocument/2006/relationships/image" Target="../media/image35.png"/><Relationship Id="rId4" Type="http://schemas.microsoft.com/office/2007/relationships/hdphoto" Target="../media/hdphoto19.wdp"/></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4.png"/><Relationship Id="rId3" Type="http://schemas.openxmlformats.org/officeDocument/2006/relationships/image" Target="../media/image35.png"/><Relationship Id="rId7" Type="http://schemas.openxmlformats.org/officeDocument/2006/relationships/hyperlink" Target="https://ar5-syr.ipcc.ch/topic_summary.php" TargetMode="External"/><Relationship Id="rId12" Type="http://schemas.microsoft.com/office/2007/relationships/hdphoto" Target="../media/hdphoto20.wdp"/><Relationship Id="rId2" Type="http://schemas.openxmlformats.org/officeDocument/2006/relationships/image" Target="../media/image106.png"/><Relationship Id="rId1" Type="http://schemas.openxmlformats.org/officeDocument/2006/relationships/slideLayout" Target="../slideLayouts/slideLayout17.xml"/><Relationship Id="rId6" Type="http://schemas.openxmlformats.org/officeDocument/2006/relationships/image" Target="../media/image109.png"/><Relationship Id="rId11" Type="http://schemas.openxmlformats.org/officeDocument/2006/relationships/image" Target="../media/image113.png"/><Relationship Id="rId5" Type="http://schemas.openxmlformats.org/officeDocument/2006/relationships/image" Target="../media/image108.png"/><Relationship Id="rId10" Type="http://schemas.openxmlformats.org/officeDocument/2006/relationships/image" Target="../media/image112.png"/><Relationship Id="rId4" Type="http://schemas.openxmlformats.org/officeDocument/2006/relationships/image" Target="../media/image107.png"/><Relationship Id="rId9" Type="http://schemas.openxmlformats.org/officeDocument/2006/relationships/image" Target="../media/image111.png"/><Relationship Id="rId14" Type="http://schemas.microsoft.com/office/2007/relationships/hdphoto" Target="../media/hdphoto21.wdp"/></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5.jpeg"/><Relationship Id="rId1" Type="http://schemas.openxmlformats.org/officeDocument/2006/relationships/slideLayout" Target="../slideLayouts/slideLayout17.xml"/><Relationship Id="rId4" Type="http://schemas.openxmlformats.org/officeDocument/2006/relationships/hyperlink" Target="https://phys.org/news/2018-04-early-climate-action-big-effect.html" TargetMode="External"/></Relationships>
</file>

<file path=ppt/slides/_rels/slide71.xml.rels><?xml version="1.0" encoding="UTF-8" standalone="yes"?>
<Relationships xmlns="http://schemas.openxmlformats.org/package/2006/relationships"><Relationship Id="rId2" Type="http://schemas.openxmlformats.org/officeDocument/2006/relationships/hyperlink" Target="https://www.ipcc.ch/srocc/download/" TargetMode="Externa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hyperlink" Target="https://www.ipcc.ch/srocc/download/"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7.xml"/><Relationship Id="rId5" Type="http://schemas.openxmlformats.org/officeDocument/2006/relationships/hyperlink" Target="https://www.ipcc.ch/srocc/download/" TargetMode="External"/><Relationship Id="rId4" Type="http://schemas.openxmlformats.org/officeDocument/2006/relationships/image" Target="../media/image12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7.xml"/><Relationship Id="rId4" Type="http://schemas.openxmlformats.org/officeDocument/2006/relationships/image" Target="../media/image12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30.jpeg"/><Relationship Id="rId1" Type="http://schemas.openxmlformats.org/officeDocument/2006/relationships/slideLayout" Target="../slideLayouts/slideLayout17.xml"/><Relationship Id="rId5" Type="http://schemas.openxmlformats.org/officeDocument/2006/relationships/image" Target="../media/image131.jpeg"/><Relationship Id="rId4" Type="http://schemas.openxmlformats.org/officeDocument/2006/relationships/hyperlink" Target="https://www.ipcc.ch/srocc/download/"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0.jpe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7.xml"/><Relationship Id="rId5" Type="http://schemas.openxmlformats.org/officeDocument/2006/relationships/image" Target="../media/image139.png"/><Relationship Id="rId4" Type="http://schemas.openxmlformats.org/officeDocument/2006/relationships/image" Target="../media/image138.png"/></Relationships>
</file>

<file path=ppt/slides/_rels/slide9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2.png"/><Relationship Id="rId1" Type="http://schemas.openxmlformats.org/officeDocument/2006/relationships/slideLayout" Target="../slideLayouts/slideLayout17.xml"/><Relationship Id="rId5" Type="http://schemas.openxmlformats.org/officeDocument/2006/relationships/image" Target="../media/image139.png"/><Relationship Id="rId4" Type="http://schemas.openxmlformats.org/officeDocument/2006/relationships/image" Target="../media/image143.png"/></Relationships>
</file>

<file path=ppt/slides/_rels/slide9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7.xml"/><Relationship Id="rId4" Type="http://schemas.openxmlformats.org/officeDocument/2006/relationships/image" Target="../media/image1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04949AB-B637-4577-97B6-FF6A75D17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172" y="263005"/>
            <a:ext cx="9451261" cy="845251"/>
          </a:xfrm>
          <a:prstGeom prst="rect">
            <a:avLst/>
          </a:prstGeom>
        </p:spPr>
      </p:pic>
      <p:sp>
        <p:nvSpPr>
          <p:cNvPr id="6" name="TextBox 5">
            <a:extLst>
              <a:ext uri="{FF2B5EF4-FFF2-40B4-BE49-F238E27FC236}">
                <a16:creationId xmlns:a16="http://schemas.microsoft.com/office/drawing/2014/main" xmlns="" id="{870D8CA0-5B66-440A-932E-F5E9EC34E5F1}"/>
              </a:ext>
            </a:extLst>
          </p:cNvPr>
          <p:cNvSpPr txBox="1"/>
          <p:nvPr/>
        </p:nvSpPr>
        <p:spPr>
          <a:xfrm>
            <a:off x="7626" y="1077089"/>
            <a:ext cx="12601575" cy="3770263"/>
          </a:xfrm>
          <a:prstGeom prst="rect">
            <a:avLst/>
          </a:prstGeom>
          <a:noFill/>
        </p:spPr>
        <p:txBody>
          <a:bodyPr wrap="square" rtlCol="0">
            <a:spAutoFit/>
          </a:bodyPr>
          <a:lstStyle/>
          <a:p>
            <a:pPr algn="ctr"/>
            <a:r>
              <a:rPr lang="en-US" sz="3200" b="1" dirty="0" smtClean="0"/>
              <a:t>The 2021 Climate Change Science</a:t>
            </a:r>
          </a:p>
          <a:p>
            <a:pPr algn="ctr"/>
            <a:r>
              <a:rPr lang="en-US" sz="3200" b="1" dirty="0" smtClean="0"/>
              <a:t> Earth Catastrophe </a:t>
            </a:r>
          </a:p>
          <a:p>
            <a:pPr algn="ctr"/>
            <a:r>
              <a:rPr lang="en-US" sz="3200" b="1" dirty="0" smtClean="0"/>
              <a:t>W</a:t>
            </a:r>
            <a:r>
              <a:rPr lang="en-US" sz="3200" b="1" dirty="0" smtClean="0"/>
              <a:t>arning to the World  </a:t>
            </a:r>
            <a:endParaRPr lang="en-US" sz="3200" b="1" dirty="0"/>
          </a:p>
          <a:p>
            <a:pPr algn="ctr"/>
            <a:r>
              <a:rPr lang="en-US" sz="1200" b="1" dirty="0" smtClean="0"/>
              <a:t> </a:t>
            </a:r>
            <a:endParaRPr lang="en-US" sz="1200" b="1" dirty="0"/>
          </a:p>
          <a:p>
            <a:pPr algn="ctr"/>
            <a:r>
              <a:rPr lang="en-US" sz="2400" b="1" dirty="0"/>
              <a:t>Peter </a:t>
            </a:r>
            <a:r>
              <a:rPr lang="en-US" sz="2400" b="1" dirty="0" smtClean="0"/>
              <a:t>Carter </a:t>
            </a:r>
          </a:p>
          <a:p>
            <a:pPr algn="ctr"/>
            <a:r>
              <a:rPr lang="en-US" sz="2400" b="1" dirty="0" smtClean="0"/>
              <a:t> </a:t>
            </a:r>
            <a:r>
              <a:rPr lang="en-US" sz="1400" dirty="0" smtClean="0"/>
              <a:t>petercarter46@shaw.ca</a:t>
            </a:r>
            <a:endParaRPr lang="en-US" sz="1400" dirty="0"/>
          </a:p>
          <a:p>
            <a:pPr algn="ctr"/>
            <a:endParaRPr lang="en-US" sz="1100" b="1" dirty="0"/>
          </a:p>
          <a:p>
            <a:pPr algn="ctr"/>
            <a:r>
              <a:rPr lang="en-US" sz="2400" b="1" dirty="0" smtClean="0"/>
              <a:t>23 January</a:t>
            </a:r>
            <a:r>
              <a:rPr lang="en-US" sz="2400" b="1" dirty="0" smtClean="0"/>
              <a:t> 2021</a:t>
            </a:r>
          </a:p>
          <a:p>
            <a:pPr algn="ctr"/>
            <a:endParaRPr lang="en-US" sz="2400" b="1" dirty="0"/>
          </a:p>
          <a:p>
            <a:pPr algn="ctr"/>
            <a:r>
              <a:rPr lang="en-US" sz="2400" b="1" dirty="0" smtClean="0"/>
              <a:t>Today’s most up-to-date comprehensive state of the climate in 90 referenced data-set images </a:t>
            </a:r>
            <a:endParaRPr lang="en-US" sz="2400" b="1" dirty="0"/>
          </a:p>
        </p:txBody>
      </p:sp>
      <p:sp>
        <p:nvSpPr>
          <p:cNvPr id="2" name="TextBox 1"/>
          <p:cNvSpPr txBox="1"/>
          <p:nvPr/>
        </p:nvSpPr>
        <p:spPr>
          <a:xfrm>
            <a:off x="0" y="6027003"/>
            <a:ext cx="12601575" cy="830997"/>
          </a:xfrm>
          <a:prstGeom prst="rect">
            <a:avLst/>
          </a:prstGeom>
          <a:noFill/>
        </p:spPr>
        <p:txBody>
          <a:bodyPr wrap="square" rtlCol="0">
            <a:spAutoFit/>
          </a:bodyPr>
          <a:lstStyle/>
          <a:p>
            <a:pPr algn="ctr"/>
            <a:r>
              <a:rPr lang="en-CA" sz="4800" dirty="0" smtClean="0"/>
              <a:t>                          DRAFT for response</a:t>
            </a:r>
            <a:endParaRPr lang="en-CA" sz="4800" dirty="0"/>
          </a:p>
        </p:txBody>
      </p:sp>
    </p:spTree>
    <p:extLst>
      <p:ext uri="{BB962C8B-B14F-4D97-AF65-F5344CB8AC3E}">
        <p14:creationId xmlns:p14="http://schemas.microsoft.com/office/powerpoint/2010/main" val="8410383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1434664"/>
            <a:ext cx="12601575" cy="584775"/>
          </a:xfrm>
          <a:prstGeom prst="rect">
            <a:avLst/>
          </a:prstGeom>
          <a:noFill/>
        </p:spPr>
        <p:txBody>
          <a:bodyPr wrap="square" rtlCol="0">
            <a:spAutoFit/>
          </a:bodyPr>
          <a:lstStyle/>
          <a:p>
            <a:pPr algn="ctr"/>
            <a:r>
              <a:rPr lang="en-CA" sz="3200" b="1" dirty="0" smtClean="0"/>
              <a:t>Introduction </a:t>
            </a:r>
            <a:endParaRPr lang="en-CA" sz="3200" b="1" dirty="0"/>
          </a:p>
        </p:txBody>
      </p:sp>
    </p:spTree>
    <p:extLst>
      <p:ext uri="{BB962C8B-B14F-4D97-AF65-F5344CB8AC3E}">
        <p14:creationId xmlns:p14="http://schemas.microsoft.com/office/powerpoint/2010/main" val="276697860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Figure 4"/>
          <p:cNvPicPr>
            <a:picLocks noChangeAspect="1" noChangeArrowheads="1"/>
          </p:cNvPicPr>
          <p:nvPr/>
        </p:nvPicPr>
        <p:blipFill rotWithShape="1">
          <a:blip r:embed="rId2">
            <a:extLst>
              <a:ext uri="{28A0092B-C50C-407E-A947-70E740481C1C}">
                <a14:useLocalDpi xmlns:a14="http://schemas.microsoft.com/office/drawing/2010/main" val="0"/>
              </a:ext>
            </a:extLst>
          </a:blip>
          <a:srcRect l="8542" t="66773" b="1966"/>
          <a:stretch/>
        </p:blipFill>
        <p:spPr bwMode="auto">
          <a:xfrm>
            <a:off x="5439103" y="1484785"/>
            <a:ext cx="6964726" cy="38754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349" y="3876693"/>
            <a:ext cx="3182094" cy="1477328"/>
          </a:xfrm>
          <a:prstGeom prst="rect">
            <a:avLst/>
          </a:prstGeom>
        </p:spPr>
        <p:txBody>
          <a:bodyPr wrap="square">
            <a:spAutoFit/>
          </a:bodyPr>
          <a:lstStyle/>
          <a:p>
            <a:r>
              <a:rPr lang="en-CA" dirty="0" smtClean="0"/>
              <a:t>Abrupt cooling over the North Atlantic in modern climate models</a:t>
            </a:r>
          </a:p>
          <a:p>
            <a:r>
              <a:rPr lang="en-CA" dirty="0" smtClean="0"/>
              <a:t>Giovanni </a:t>
            </a:r>
            <a:r>
              <a:rPr lang="en-CA" dirty="0" err="1" smtClean="0"/>
              <a:t>Sgubin</a:t>
            </a:r>
            <a:r>
              <a:rPr lang="en-CA" dirty="0" smtClean="0"/>
              <a:t> et al, </a:t>
            </a:r>
          </a:p>
          <a:p>
            <a:r>
              <a:rPr lang="en-CA" dirty="0" smtClean="0"/>
              <a:t>15 Feb 2017</a:t>
            </a:r>
            <a:endParaRPr lang="en-CA" dirty="0"/>
          </a:p>
        </p:txBody>
      </p:sp>
      <p:sp>
        <p:nvSpPr>
          <p:cNvPr id="5" name="TextBox 4"/>
          <p:cNvSpPr txBox="1"/>
          <p:nvPr/>
        </p:nvSpPr>
        <p:spPr>
          <a:xfrm>
            <a:off x="22349" y="1700808"/>
            <a:ext cx="4910286" cy="1754326"/>
          </a:xfrm>
          <a:prstGeom prst="rect">
            <a:avLst/>
          </a:prstGeom>
          <a:noFill/>
        </p:spPr>
        <p:txBody>
          <a:bodyPr wrap="square" rtlCol="0">
            <a:spAutoFit/>
          </a:bodyPr>
          <a:lstStyle/>
          <a:p>
            <a:r>
              <a:rPr lang="en-CA" dirty="0" smtClean="0"/>
              <a:t>Models underestimate risk from Greenland freshwater on the MOC ..</a:t>
            </a:r>
          </a:p>
          <a:p>
            <a:endParaRPr lang="en-CA" dirty="0" smtClean="0"/>
          </a:p>
          <a:p>
            <a:r>
              <a:rPr lang="en-CA" dirty="0" smtClean="0"/>
              <a:t>Labrador Sea circulation collapse alone may have detrimental effects</a:t>
            </a:r>
          </a:p>
          <a:p>
            <a:r>
              <a:rPr lang="en-CA" dirty="0" smtClean="0"/>
              <a:t>On RCP 8.5 complete MOC collapse by 2100</a:t>
            </a:r>
            <a:endParaRPr lang="en-CA" dirty="0"/>
          </a:p>
        </p:txBody>
      </p:sp>
      <p:pic>
        <p:nvPicPr>
          <p:cNvPr id="7" name="Picture 8" descr="https://www-tc.pbs.org/wnet/peril-and-promise/files/2019/03/AM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142" y="3569636"/>
            <a:ext cx="3463925" cy="33607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349" y="0"/>
            <a:ext cx="12579226" cy="1077218"/>
          </a:xfrm>
          <a:prstGeom prst="rect">
            <a:avLst/>
          </a:prstGeom>
          <a:noFill/>
        </p:spPr>
        <p:txBody>
          <a:bodyPr wrap="square" rtlCol="0">
            <a:spAutoFit/>
          </a:bodyPr>
          <a:lstStyle/>
          <a:p>
            <a:pPr algn="ctr"/>
            <a:r>
              <a:rPr lang="en-CA" sz="3200" dirty="0" smtClean="0"/>
              <a:t>Atlantic </a:t>
            </a:r>
            <a:r>
              <a:rPr lang="en-CA" sz="3200" dirty="0" err="1" smtClean="0"/>
              <a:t>Meridional</a:t>
            </a:r>
            <a:r>
              <a:rPr lang="en-CA" sz="3200" dirty="0" smtClean="0"/>
              <a:t> Overturning Circulation (AMOC</a:t>
            </a:r>
          </a:p>
          <a:p>
            <a:pPr algn="ctr"/>
            <a:r>
              <a:rPr lang="en-CA" sz="3200" dirty="0" smtClean="0"/>
              <a:t> of the Great  Ocean Conveyer est6.</a:t>
            </a:r>
            <a:endParaRPr lang="en-CA" sz="3200" dirty="0"/>
          </a:p>
        </p:txBody>
      </p:sp>
      <p:sp>
        <p:nvSpPr>
          <p:cNvPr id="8" name="TextBox 7"/>
          <p:cNvSpPr txBox="1"/>
          <p:nvPr/>
        </p:nvSpPr>
        <p:spPr>
          <a:xfrm>
            <a:off x="22349" y="1196752"/>
            <a:ext cx="12364659" cy="369332"/>
          </a:xfrm>
          <a:prstGeom prst="rect">
            <a:avLst/>
          </a:prstGeom>
          <a:noFill/>
        </p:spPr>
        <p:txBody>
          <a:bodyPr wrap="square" rtlCol="0">
            <a:spAutoFit/>
          </a:bodyPr>
          <a:lstStyle/>
          <a:p>
            <a:r>
              <a:rPr lang="en-CA" dirty="0" smtClean="0"/>
              <a:t>It is being slowed by vast volumes  of cold fresh melt-water  spilling off Greenland melt</a:t>
            </a:r>
            <a:endParaRPr lang="en-CA" dirty="0"/>
          </a:p>
        </p:txBody>
      </p:sp>
    </p:spTree>
    <p:extLst>
      <p:ext uri="{BB962C8B-B14F-4D97-AF65-F5344CB8AC3E}">
        <p14:creationId xmlns:p14="http://schemas.microsoft.com/office/powerpoint/2010/main" val="13096905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925" y="1163794"/>
            <a:ext cx="12601575" cy="369332"/>
          </a:xfrm>
          <a:prstGeom prst="rect">
            <a:avLst/>
          </a:prstGeom>
          <a:noFill/>
        </p:spPr>
        <p:txBody>
          <a:bodyPr wrap="square" rtlCol="0">
            <a:spAutoFit/>
          </a:bodyPr>
          <a:lstStyle/>
          <a:p>
            <a:pPr algn="ctr"/>
            <a:r>
              <a:rPr lang="en-CA" b="1" dirty="0" smtClean="0"/>
              <a:t>The worst single effect of global surface temperature increase </a:t>
            </a:r>
            <a:endParaRPr lang="en-CA" b="1" dirty="0"/>
          </a:p>
        </p:txBody>
      </p:sp>
      <p:sp>
        <p:nvSpPr>
          <p:cNvPr id="6" name="TextBox 5"/>
          <p:cNvSpPr txBox="1"/>
          <p:nvPr/>
        </p:nvSpPr>
        <p:spPr>
          <a:xfrm>
            <a:off x="-3" y="223445"/>
            <a:ext cx="12601575" cy="584775"/>
          </a:xfrm>
          <a:prstGeom prst="rect">
            <a:avLst/>
          </a:prstGeom>
          <a:noFill/>
        </p:spPr>
        <p:txBody>
          <a:bodyPr wrap="square" rtlCol="0">
            <a:spAutoFit/>
          </a:bodyPr>
          <a:lstStyle/>
          <a:p>
            <a:pPr algn="ctr"/>
            <a:r>
              <a:rPr lang="en-CA" sz="3200" b="1" dirty="0" smtClean="0"/>
              <a:t>Amplifying feedbacks</a:t>
            </a:r>
            <a:endParaRPr lang="en-CA" sz="3200" b="1" dirty="0"/>
          </a:p>
        </p:txBody>
      </p:sp>
      <p:pic>
        <p:nvPicPr>
          <p:cNvPr id="65538" name="Picture 2" descr="C:\Users\peter\Desktop\illustrations\Earth large feed sources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291" y="1727812"/>
            <a:ext cx="9120335" cy="513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8342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peter\Desktop\illustrations\Arctic NH feeds crops 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363" y="850866"/>
            <a:ext cx="7812360" cy="58592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0"/>
            <a:ext cx="12601575" cy="584775"/>
          </a:xfrm>
          <a:prstGeom prst="rect">
            <a:avLst/>
          </a:prstGeom>
          <a:noFill/>
        </p:spPr>
        <p:txBody>
          <a:bodyPr wrap="square" rtlCol="0">
            <a:spAutoFit/>
          </a:bodyPr>
          <a:lstStyle/>
          <a:p>
            <a:pPr algn="ctr"/>
            <a:r>
              <a:rPr lang="en-CA" sz="3200" b="1" dirty="0" smtClean="0"/>
              <a:t>Most of the enormous sources of feedback are Arctic</a:t>
            </a:r>
            <a:endParaRPr lang="en-CA" sz="3200" b="1" dirty="0"/>
          </a:p>
        </p:txBody>
      </p:sp>
    </p:spTree>
    <p:extLst>
      <p:ext uri="{BB962C8B-B14F-4D97-AF65-F5344CB8AC3E}">
        <p14:creationId xmlns:p14="http://schemas.microsoft.com/office/powerpoint/2010/main" val="412049127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28779" y="1511683"/>
            <a:ext cx="936104" cy="307777"/>
          </a:xfrm>
          <a:prstGeom prst="rect">
            <a:avLst/>
          </a:prstGeom>
          <a:noFill/>
        </p:spPr>
        <p:txBody>
          <a:bodyPr wrap="square" rtlCol="0">
            <a:spAutoFit/>
          </a:bodyPr>
          <a:lstStyle/>
          <a:p>
            <a:r>
              <a:rPr lang="en-CA" sz="1400" b="1" dirty="0" smtClean="0"/>
              <a:t>Snow</a:t>
            </a:r>
            <a:endParaRPr lang="en-CA" sz="1400" b="1" dirty="0"/>
          </a:p>
        </p:txBody>
      </p:sp>
      <p:sp>
        <p:nvSpPr>
          <p:cNvPr id="8" name="TextBox 7"/>
          <p:cNvSpPr txBox="1"/>
          <p:nvPr/>
        </p:nvSpPr>
        <p:spPr>
          <a:xfrm>
            <a:off x="8965083" y="1373186"/>
            <a:ext cx="936104" cy="307777"/>
          </a:xfrm>
          <a:prstGeom prst="rect">
            <a:avLst/>
          </a:prstGeom>
          <a:noFill/>
        </p:spPr>
        <p:txBody>
          <a:bodyPr wrap="square" rtlCol="0">
            <a:spAutoFit/>
          </a:bodyPr>
          <a:lstStyle/>
          <a:p>
            <a:r>
              <a:rPr lang="en-CA" sz="1400" b="1" dirty="0" smtClean="0"/>
              <a:t>Snow</a:t>
            </a:r>
            <a:endParaRPr lang="en-CA" sz="1400" b="1" dirty="0"/>
          </a:p>
        </p:txBody>
      </p:sp>
      <p:pic>
        <p:nvPicPr>
          <p:cNvPr id="47113" name="Picture 9" descr="http://www.georgethegeographer.co.uk/Base_maps/World_b&amp;w_conamed.jpg | World  map printable, World map template, World map coloring pag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88" b="98344" l="6783" r="96702">
                        <a14:foregroundMark x1="38146" y1="22493" x2="42626" y2="6888"/>
                        <a14:foregroundMark x1="6907" y1="21186" x2="33914" y2="9590"/>
                        <a14:foregroundMark x1="28438" y1="13514" x2="18295" y2="45336"/>
                        <a14:foregroundMark x1="21593" y1="39058" x2="31736" y2="78117"/>
                        <a14:foregroundMark x1="47106" y1="32781" x2="96577" y2="19180"/>
                        <a14:foregroundMark x1="56378" y1="9241" x2="50653" y2="12903"/>
                        <a14:foregroundMark x1="65339" y1="13514" x2="62726" y2="16216"/>
                        <a14:foregroundMark x1="48787" y1="24499" x2="48787" y2="28422"/>
                        <a14:foregroundMark x1="56129" y1="41064" x2="55196" y2="67219"/>
                        <a14:foregroundMark x1="64157" y1="59285" x2="61108" y2="66260"/>
                        <a14:foregroundMark x1="81394" y1="40366" x2="83074" y2="60244"/>
                        <a14:foregroundMark x1="87554" y1="56321" x2="93217" y2="58936"/>
                        <a14:foregroundMark x1="82825" y1="66521" x2="96764" y2="75153"/>
                        <a14:foregroundMark x1="71002" y1="87446" x2="73864" y2="95728"/>
                        <a14:foregroundMark x1="24207" y1="88405" x2="15930" y2="98344"/>
                        <a14:backgroundMark x1="34848" y1="43069" x2="41693" y2="44987"/>
                        <a14:backgroundMark x1="41444" y1="36443" x2="37461" y2="46382"/>
                        <a14:backgroundMark x1="36030" y1="38361" x2="40261" y2="48300"/>
                        <a14:backgroundMark x1="42190" y1="37751" x2="37897" y2="48300"/>
                        <a14:backgroundMark x1="37897" y1="36443" x2="34599" y2="46382"/>
                        <a14:backgroundMark x1="33665" y1="39756" x2="42377" y2="42720"/>
                        <a14:backgroundMark x1="50218" y1="94682" x2="57747" y2="96077"/>
                        <a14:backgroundMark x1="70753" y1="82127" x2="82576" y2="83784"/>
                        <a14:backgroundMark x1="70317" y1="96338" x2="92035" y2="97995"/>
                        <a14:backgroundMark x1="31985" y1="57629" x2="34350" y2="58936"/>
                        <a14:backgroundMark x1="30118" y1="61552" x2="35283" y2="60942"/>
                        <a14:backgroundMark x1="19913" y1="29119" x2="25576" y2="27114"/>
                        <a14:backgroundMark x1="19228" y1="32084" x2="23709" y2="31473"/>
                        <a14:backgroundMark x1="72682" y1="33740" x2="76665" y2="33740"/>
                        <a14:backgroundMark x1="94213" y1="45336" x2="98444" y2="44725"/>
                        <a14:backgroundMark x1="93217" y1="44987" x2="98693" y2="43069"/>
                        <a14:backgroundMark x1="93217" y1="47690" x2="98693" y2="46382"/>
                        <a14:backgroundMark x1="94400" y1="67219" x2="98195" y2="67219"/>
                        <a14:backgroundMark x1="69820" y1="57977" x2="74549" y2="56931"/>
                        <a14:backgroundMark x1="69384" y1="60593" x2="74300" y2="60593"/>
                        <a14:backgroundMark x1="53267" y1="47690" x2="58930" y2="48038"/>
                        <a14:backgroundMark x1="53516" y1="29817" x2="58245" y2="28771"/>
                        <a14:backgroundMark x1="35781" y1="59634" x2="34101" y2="63208"/>
                        <a14:backgroundMark x1="18979" y1="28771" x2="22526" y2="28073"/>
                        <a14:backgroundMark x1="18731" y1="30427" x2="20162" y2="31125"/>
                        <a14:backgroundMark x1="12383" y1="51962" x2="7654" y2="52310"/>
                        <a14:backgroundMark x1="8090" y1="51613" x2="14935" y2="62249"/>
                        <a14:backgroundMark x1="13068" y1="54316" x2="7156" y2="54926"/>
                        <a14:backgroundMark x1="57996" y1="95031" x2="54698" y2="94071"/>
                        <a14:backgroundMark x1="93030" y1="93025" x2="94213" y2="97036"/>
                        <a14:backgroundMark x1="94213" y1="93025" x2="96080" y2="95728"/>
                        <a14:backgroundMark x1="24642" y1="4272" x2="2178" y2="7585"/>
                        <a14:backgroundMark x1="25389" y1="9241" x2="1493" y2="2616"/>
                        <a14:backgroundMark x1="9272" y1="2964" x2="22029" y2="4621"/>
                        <a14:backgroundMark x1="3360" y1="10898" x2="18046" y2="9590"/>
                        <a14:backgroundMark x1="26571" y1="4882" x2="7405" y2="8544"/>
                        <a14:backgroundMark x1="7405" y1="8544" x2="7405" y2="8544"/>
                        <a14:backgroundMark x1="18295" y1="9241" x2="8339" y2="8544"/>
                        <a14:backgroundMark x1="25576" y1="7934" x2="20660" y2="7934"/>
                        <a14:backgroundMark x1="15868" y1="28335" x2="26696" y2="30253"/>
                        <a14:backgroundMark x1="19228" y1="25981" x2="25327" y2="32868"/>
                        <a14:backgroundMark x1="23335" y1="26940" x2="19913" y2="33827"/>
                        <a14:backgroundMark x1="29434" y1="58675" x2="35345" y2="58936"/>
                        <a14:backgroundMark x1="34661" y1="57280" x2="32110" y2="62772"/>
                        <a14:backgroundMark x1="52458" y1="49259" x2="58058" y2="49259"/>
                        <a14:backgroundMark x1="54138" y1="29032" x2="57872" y2="29032"/>
                        <a14:backgroundMark x1="68886" y1="57803" x2="74487" y2="55885"/>
                        <a14:backgroundMark x1="74487" y1="55187" x2="73304" y2="62511"/>
                        <a14:backgroundMark x1="69757" y1="55623" x2="69384" y2="60418"/>
                        <a14:backgroundMark x1="68886" y1="59459" x2="73989" y2="60157"/>
                        <a14:backgroundMark x1="58058" y1="92415" x2="48413" y2="95554"/>
                        <a14:backgroundMark x1="68699" y1="96687" x2="78034" y2="98082"/>
                        <a14:backgroundMark x1="67206" y1="97384" x2="91910" y2="96687"/>
                        <a14:backgroundMark x1="91413" y1="95990" x2="65028" y2="97908"/>
                        <a14:backgroundMark x1="91101" y1="95554" x2="90417" y2="98082"/>
                        <a14:backgroundMark x1="76851" y1="95990" x2="84505" y2="98867"/>
                        <a14:backgroundMark x1="69571" y1="82650" x2="83323" y2="82476"/>
                        <a14:backgroundMark x1="69571" y1="83871" x2="81269" y2="81255"/>
                        <a14:backgroundMark x1="73304" y1="81779" x2="75669" y2="83609"/>
                        <a14:backgroundMark x1="57063" y1="92677" x2="50965" y2="95728"/>
                        <a14:backgroundMark x1="49222" y1="93112" x2="49596" y2="96425"/>
                        <a14:backgroundMark x1="98382" y1="47341" x2="95520" y2="48038"/>
                        <a14:backgroundMark x1="92470" y1="43766" x2="99067" y2="45161"/>
                        <a14:backgroundMark x1="8401" y1="56146" x2="7218" y2="49695"/>
                        <a14:backgroundMark x1="11948" y1="50654" x2="6347" y2="55187"/>
                        <a14:backgroundMark x1="13130" y1="51613" x2="7032" y2="58239"/>
                        <a14:backgroundMark x1="18233" y1="8370" x2="22838" y2="8631"/>
                        <a14:backgroundMark x1="17673" y1="32432" x2="20784" y2="30427"/>
                        <a14:backgroundMark x1="17673" y1="28073" x2="19788" y2="35920"/>
                        <a14:backgroundMark x1="31985" y1="57105" x2="30429" y2="62772"/>
                        <a14:backgroundMark x1="30305" y1="55100" x2="31861" y2="61726"/>
                        <a14:backgroundMark x1="59801" y1="48126" x2="52707" y2="48649"/>
                        <a14:backgroundMark x1="59179" y1="46643" x2="57436" y2="50654"/>
                        <a14:backgroundMark x1="54574" y1="45336" x2="53018" y2="49956"/>
                        <a14:backgroundMark x1="69695" y1="56582" x2="73615" y2="57977"/>
                        <a14:backgroundMark x1="94400" y1="41238" x2="94400" y2="48474"/>
                        <a14:backgroundMark x1="69259" y1="81168" x2="70753" y2="83609"/>
                        <a14:backgroundMark x1="71251" y1="35222" x2="77847" y2="31909"/>
                        <a14:backgroundMark x1="77536" y1="33217" x2="73242" y2="35571"/>
                        <a14:backgroundMark x1="72060" y1="32781" x2="75856" y2="34438"/>
                        <a14:backgroundMark x1="53765" y1="28945" x2="58743" y2="28945"/>
                        <a14:backgroundMark x1="54014" y1="30602" x2="58743" y2="29817"/>
                        <a14:backgroundMark x1="58743" y1="29468" x2="56814" y2="29643"/>
                        <a14:backgroundMark x1="13690" y1="51003" x2="7965" y2="51613"/>
                        <a14:backgroundMark x1="14624" y1="54926" x2="7778" y2="56582"/>
                        <a14:backgroundMark x1="30243" y1="61116" x2="32110" y2="62249"/>
                        <a14:backgroundMark x1="9147" y1="50131" x2="8214" y2="57977"/>
                        <a14:backgroundMark x1="8090" y1="49346" x2="8587" y2="57977"/>
                        <a14:backgroundMark x1="26198" y1="30950" x2="18979" y2="32432"/>
                        <a14:backgroundMark x1="26447" y1="28945" x2="19104" y2="30602"/>
                        <a14:backgroundMark x1="26571" y1="31735" x2="19353" y2="33391"/>
                        <a14:backgroundMark x1="25016" y1="29294" x2="19477" y2="30253"/>
                        <a14:backgroundMark x1="41444" y1="40715" x2="33914" y2="42720"/>
                        <a14:backgroundMark x1="41568" y1="43505" x2="37337" y2="45336"/>
                      </a14:backgroundRemoval>
                    </a14:imgEffect>
                  </a14:imgLayer>
                </a14:imgProps>
              </a:ext>
              <a:ext uri="{28A0092B-C50C-407E-A947-70E740481C1C}">
                <a14:useLocalDpi xmlns:a14="http://schemas.microsoft.com/office/drawing/2010/main" val="0"/>
              </a:ext>
            </a:extLst>
          </a:blip>
          <a:srcRect/>
          <a:stretch>
            <a:fillRect/>
          </a:stretch>
        </p:blipFill>
        <p:spPr bwMode="auto">
          <a:xfrm>
            <a:off x="2556371" y="1108951"/>
            <a:ext cx="7550738" cy="538928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852515" y="1108951"/>
            <a:ext cx="648072" cy="264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Oval 5"/>
          <p:cNvSpPr/>
          <p:nvPr/>
        </p:nvSpPr>
        <p:spPr>
          <a:xfrm>
            <a:off x="3996531" y="2492897"/>
            <a:ext cx="504056" cy="504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Oval 12"/>
          <p:cNvSpPr/>
          <p:nvPr/>
        </p:nvSpPr>
        <p:spPr>
          <a:xfrm>
            <a:off x="2844403" y="3645024"/>
            <a:ext cx="504056" cy="504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p:cNvSpPr/>
          <p:nvPr/>
        </p:nvSpPr>
        <p:spPr>
          <a:xfrm>
            <a:off x="5107801" y="2996953"/>
            <a:ext cx="504056" cy="504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Oval 14"/>
          <p:cNvSpPr/>
          <p:nvPr/>
        </p:nvSpPr>
        <p:spPr>
          <a:xfrm>
            <a:off x="4725489" y="4149080"/>
            <a:ext cx="504056" cy="504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Oval 15"/>
          <p:cNvSpPr/>
          <p:nvPr/>
        </p:nvSpPr>
        <p:spPr>
          <a:xfrm>
            <a:off x="6658020" y="3613552"/>
            <a:ext cx="504056" cy="504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Oval 16"/>
          <p:cNvSpPr/>
          <p:nvPr/>
        </p:nvSpPr>
        <p:spPr>
          <a:xfrm>
            <a:off x="7812955" y="4196327"/>
            <a:ext cx="504056" cy="504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Oval 17"/>
          <p:cNvSpPr/>
          <p:nvPr/>
        </p:nvSpPr>
        <p:spPr>
          <a:xfrm>
            <a:off x="9501392" y="3299536"/>
            <a:ext cx="504056" cy="5040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p:cNvSpPr/>
          <p:nvPr/>
        </p:nvSpPr>
        <p:spPr>
          <a:xfrm rot="20614794">
            <a:off x="6660827" y="2558334"/>
            <a:ext cx="504056" cy="25202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7107" name="Picture 3"/>
          <p:cNvPicPr>
            <a:picLocks noChangeAspect="1" noChangeArrowheads="1"/>
          </p:cNvPicPr>
          <p:nvPr/>
        </p:nvPicPr>
        <p:blipFill rotWithShape="1">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7178" b="71778" l="9943" r="90286">
                        <a14:foregroundMark x1="26971" y1="7178" x2="77714" y2="7504"/>
                        <a14:foregroundMark x1="79657" y1="9135" x2="90286" y2="22675"/>
                        <a14:foregroundMark x1="18857" y1="11909" x2="32000" y2="17945"/>
                        <a14:foregroundMark x1="24000" y1="17129" x2="28114" y2="21207"/>
                        <a14:foregroundMark x1="15886" y1="14845" x2="11086" y2="16150"/>
                        <a14:foregroundMark x1="16343" y1="31974" x2="24229" y2="32626"/>
                        <a14:foregroundMark x1="29029" y1="42577" x2="37029" y2="42741"/>
                        <a14:foregroundMark x1="30857" y1="40783" x2="36457" y2="38989"/>
                        <a14:foregroundMark x1="73143" y1="54649" x2="62514" y2="60033"/>
                        <a14:foregroundMark x1="75429" y1="66395" x2="64114" y2="71615"/>
                        <a14:foregroundMark x1="42514" y1="66721" x2="27429" y2="71778"/>
                        <a14:foregroundMark x1="68914" y1="14519" x2="61029" y2="15824"/>
                        <a14:foregroundMark x1="80229" y1="12072" x2="71314" y2="14192"/>
                        <a14:foregroundMark x1="22514" y1="32953" x2="15657" y2="35400"/>
                        <a14:backgroundMark x1="45714" y1="31974" x2="57600" y2="31974"/>
                        <a14:backgroundMark x1="47771" y1="39152" x2="54629" y2="39152"/>
                        <a14:backgroundMark x1="58514" y1="30669" x2="58514" y2="30669"/>
                        <a14:backgroundMark x1="41143" y1="24144" x2="41143" y2="24144"/>
                        <a14:backgroundMark x1="41600" y1="21860" x2="41600" y2="21860"/>
                        <a14:backgroundMark x1="39086" y1="20555" x2="39086" y2="20555"/>
                        <a14:backgroundMark x1="38400" y1="19902" x2="30857" y2="23817"/>
                        <a14:backgroundMark x1="44800" y1="17945" x2="52571" y2="22512"/>
                        <a14:backgroundMark x1="52800" y1="23165" x2="57143" y2="25449"/>
                        <a14:backgroundMark x1="61486" y1="24796" x2="67200" y2="22512"/>
                        <a14:backgroundMark x1="10743" y1="19576" x2="19086" y2="18760"/>
                        <a14:backgroundMark x1="58971" y1="20392" x2="53486" y2="20555"/>
                        <a14:backgroundMark x1="77486" y1="21860" x2="74857" y2="21860"/>
                        <a14:backgroundMark x1="31543" y1="22023" x2="25143" y2="21860"/>
                        <a14:backgroundMark x1="21371" y1="14682" x2="16571" y2="14682"/>
                        <a14:backgroundMark x1="36114" y1="17618" x2="33143" y2="18923"/>
                        <a14:backgroundMark x1="71543" y1="18271" x2="77371" y2="23165"/>
                        <a14:backgroundMark x1="87886" y1="23491" x2="91086" y2="20228"/>
                        <a14:backgroundMark x1="67543" y1="11256" x2="71314" y2="10604"/>
                        <a14:backgroundMark x1="75771" y1="8972" x2="80229" y2="11093"/>
                        <a14:backgroundMark x1="83086" y1="12398" x2="82057" y2="14845"/>
                        <a14:backgroundMark x1="77257" y1="7178" x2="76800" y2="7993"/>
                        <a14:backgroundMark x1="81829" y1="10277" x2="81371" y2="12724"/>
                        <a14:backgroundMark x1="81486" y1="11909" x2="85257" y2="14845"/>
                        <a14:backgroundMark x1="84457" y1="14845" x2="82514" y2="15661"/>
                        <a14:backgroundMark x1="22857" y1="14192" x2="18171" y2="12072"/>
                        <a14:backgroundMark x1="23429" y1="14029" x2="20343" y2="11746"/>
                        <a14:backgroundMark x1="16571" y1="13377" x2="11429" y2="18108"/>
                        <a14:backgroundMark x1="11086" y1="15498" x2="11771" y2="16150"/>
                        <a14:backgroundMark x1="80686" y1="15661" x2="80686" y2="15661"/>
                        <a14:backgroundMark x1="42400" y1="66395" x2="42400" y2="66395"/>
                        <a14:backgroundMark x1="27886" y1="20718" x2="27886" y2="20718"/>
                        <a14:backgroundMark x1="59200" y1="56770" x2="81029" y2="59543"/>
                        <a14:backgroundMark x1="78514" y1="54812" x2="57714" y2="58075"/>
                        <a14:backgroundMark x1="74171" y1="53507" x2="61143" y2="61011"/>
                        <a14:backgroundMark x1="74286" y1="53507" x2="65829" y2="58564"/>
                        <a14:backgroundMark x1="74971" y1="53997" x2="66743" y2="56933"/>
                        <a14:backgroundMark x1="75886" y1="53670" x2="67314" y2="56444"/>
                        <a14:backgroundMark x1="67086" y1="56281" x2="71771" y2="56607"/>
                      </a14:backgroundRemoval>
                    </a14:imgEffect>
                    <a14:imgEffect>
                      <a14:sharpenSoften amount="50000"/>
                    </a14:imgEffect>
                  </a14:imgLayer>
                </a14:imgProps>
              </a:ext>
              <a:ext uri="{28A0092B-C50C-407E-A947-70E740481C1C}">
                <a14:useLocalDpi xmlns:a14="http://schemas.microsoft.com/office/drawing/2010/main" val="0"/>
              </a:ext>
            </a:extLst>
          </a:blip>
          <a:srcRect t="10405" b="25371"/>
          <a:stretch/>
        </p:blipFill>
        <p:spPr bwMode="auto">
          <a:xfrm>
            <a:off x="1908298" y="1819460"/>
            <a:ext cx="9001001" cy="483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232321" y="1781532"/>
            <a:ext cx="996457" cy="5294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p:cNvSpPr/>
          <p:nvPr/>
        </p:nvSpPr>
        <p:spPr>
          <a:xfrm>
            <a:off x="6084763" y="1781532"/>
            <a:ext cx="1296144" cy="13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0" name="Picture 3"/>
          <p:cNvPicPr>
            <a:picLocks noChangeAspect="1" noChangeArrowheads="1"/>
          </p:cNvPicPr>
          <p:nvPr/>
        </p:nvPicPr>
        <p:blipFill rotWithShape="1">
          <a:blip r:embed="rId7">
            <a:duotone>
              <a:schemeClr val="accent2">
                <a:shade val="45000"/>
                <a:satMod val="135000"/>
              </a:schemeClr>
              <a:prstClr val="white"/>
            </a:duotone>
            <a:extLst>
              <a:ext uri="{BEBA8EAE-BF5A-486C-A8C5-ECC9F3942E4B}">
                <a14:imgProps xmlns:a14="http://schemas.microsoft.com/office/drawing/2010/main">
                  <a14:imgLayer r:embed="rId6">
                    <a14:imgEffect>
                      <a14:backgroundRemoval t="7015" b="71452" l="6857" r="87200">
                        <a14:foregroundMark x1="26971" y1="7178" x2="77714" y2="7504"/>
                        <a14:foregroundMark x1="79657" y1="9135" x2="90286" y2="22675"/>
                        <a14:foregroundMark x1="18857" y1="11909" x2="32000" y2="17945"/>
                        <a14:foregroundMark x1="24000" y1="17129" x2="28114" y2="21207"/>
                        <a14:foregroundMark x1="15886" y1="14845" x2="11086" y2="16150"/>
                        <a14:foregroundMark x1="16343" y1="31974" x2="24229" y2="32626"/>
                        <a14:foregroundMark x1="29029" y1="42577" x2="37029" y2="42741"/>
                        <a14:foregroundMark x1="30857" y1="40783" x2="36457" y2="38989"/>
                        <a14:foregroundMark x1="73143" y1="54649" x2="62514" y2="60033"/>
                        <a14:foregroundMark x1="75429" y1="66395" x2="64114" y2="71615"/>
                        <a14:foregroundMark x1="42514" y1="66721" x2="27429" y2="71778"/>
                        <a14:foregroundMark x1="68914" y1="14519" x2="61029" y2="15824"/>
                        <a14:foregroundMark x1="80229" y1="12072" x2="71314" y2="14192"/>
                        <a14:foregroundMark x1="22514" y1="32953" x2="15657" y2="35400"/>
                        <a14:backgroundMark x1="45714" y1="31974" x2="57600" y2="31974"/>
                        <a14:backgroundMark x1="47771" y1="39152" x2="54629" y2="39152"/>
                        <a14:backgroundMark x1="58514" y1="30669" x2="58514" y2="30669"/>
                        <a14:backgroundMark x1="41143" y1="24144" x2="41143" y2="24144"/>
                        <a14:backgroundMark x1="41600" y1="21860" x2="41600" y2="21860"/>
                        <a14:backgroundMark x1="39086" y1="20555" x2="39086" y2="20555"/>
                        <a14:backgroundMark x1="38400" y1="19902" x2="30857" y2="23817"/>
                        <a14:backgroundMark x1="44800" y1="17945" x2="52571" y2="22512"/>
                        <a14:backgroundMark x1="52800" y1="23165" x2="57143" y2="25449"/>
                        <a14:backgroundMark x1="61486" y1="24796" x2="67200" y2="22512"/>
                        <a14:backgroundMark x1="10743" y1="19576" x2="19086" y2="18760"/>
                        <a14:backgroundMark x1="58971" y1="20392" x2="53486" y2="20555"/>
                        <a14:backgroundMark x1="77486" y1="21860" x2="74857" y2="21860"/>
                        <a14:backgroundMark x1="31543" y1="22023" x2="25143" y2="21860"/>
                        <a14:backgroundMark x1="21371" y1="14682" x2="16571" y2="14682"/>
                        <a14:backgroundMark x1="36114" y1="17618" x2="33143" y2="18923"/>
                        <a14:backgroundMark x1="71543" y1="18271" x2="77371" y2="23165"/>
                        <a14:backgroundMark x1="87886" y1="23491" x2="91086" y2="20228"/>
                        <a14:backgroundMark x1="67543" y1="11256" x2="71314" y2="10604"/>
                        <a14:backgroundMark x1="75771" y1="8972" x2="80229" y2="11093"/>
                        <a14:backgroundMark x1="83086" y1="12398" x2="82057" y2="14845"/>
                        <a14:backgroundMark x1="77257" y1="7178" x2="76800" y2="7993"/>
                        <a14:backgroundMark x1="81829" y1="10277" x2="81371" y2="12724"/>
                        <a14:backgroundMark x1="81486" y1="11909" x2="85257" y2="14845"/>
                        <a14:backgroundMark x1="84457" y1="14845" x2="82514" y2="15661"/>
                        <a14:backgroundMark x1="22857" y1="14192" x2="18171" y2="12072"/>
                        <a14:backgroundMark x1="23429" y1="14029" x2="20343" y2="11746"/>
                        <a14:backgroundMark x1="16571" y1="13377" x2="11429" y2="18108"/>
                        <a14:backgroundMark x1="11086" y1="15498" x2="11771" y2="16150"/>
                        <a14:backgroundMark x1="80686" y1="15661" x2="80686" y2="15661"/>
                        <a14:backgroundMark x1="42400" y1="66395" x2="42400" y2="66395"/>
                        <a14:backgroundMark x1="27886" y1="20718" x2="27886" y2="20718"/>
                        <a14:backgroundMark x1="59200" y1="56770" x2="81029" y2="59543"/>
                        <a14:backgroundMark x1="78514" y1="54812" x2="57714" y2="58075"/>
                        <a14:backgroundMark x1="74171" y1="53507" x2="61143" y2="61011"/>
                        <a14:backgroundMark x1="74286" y1="53507" x2="65829" y2="58564"/>
                        <a14:backgroundMark x1="74971" y1="53997" x2="66743" y2="56933"/>
                        <a14:backgroundMark x1="75886" y1="53670" x2="67314" y2="56444"/>
                        <a14:backgroundMark x1="67086" y1="56281" x2="71771" y2="56607"/>
                        <a14:backgroundMark x1="31886" y1="15334" x2="21714" y2="16150"/>
                        <a14:backgroundMark x1="59543" y1="16150" x2="80914" y2="11093"/>
                        <a14:backgroundMark x1="32114" y1="14029" x2="30971" y2="16966"/>
                        <a14:backgroundMark x1="33486" y1="17618" x2="20686" y2="15171"/>
                        <a14:backgroundMark x1="30171" y1="14682" x2="22400" y2="14682"/>
                        <a14:backgroundMark x1="81486" y1="13377" x2="70629" y2="15334"/>
                        <a14:backgroundMark x1="83429" y1="11909" x2="70971" y2="14519"/>
                        <a14:backgroundMark x1="60686" y1="17618" x2="69943" y2="14845"/>
                        <a14:backgroundMark x1="69600" y1="15008" x2="60114" y2="16476"/>
                        <a14:backgroundMark x1="80914" y1="11582" x2="72114" y2="13703"/>
                        <a14:backgroundMark x1="80229" y1="12072" x2="72800" y2="14029"/>
                        <a14:backgroundMark x1="69143" y1="15171" x2="64457" y2="15008"/>
                        <a14:backgroundMark x1="69486" y1="14029" x2="64800" y2="15987"/>
                        <a14:backgroundMark x1="23200" y1="17129" x2="30743" y2="18108"/>
                        <a14:backgroundMark x1="29714" y1="17618" x2="33486" y2="17618"/>
                        <a14:backgroundMark x1="32686" y1="17781" x2="32686" y2="17781"/>
                        <a14:backgroundMark x1="31086" y1="18760" x2="31543" y2="17455"/>
                        <a14:backgroundMark x1="30400" y1="18108" x2="23429" y2="18271"/>
                        <a14:backgroundMark x1="31771" y1="18434" x2="24000" y2="19250"/>
                        <a14:backgroundMark x1="28686" y1="15824" x2="26057" y2="16803"/>
                        <a14:backgroundMark x1="30171" y1="15334" x2="24686" y2="16476"/>
                        <a14:backgroundMark x1="24686" y1="16476" x2="28686" y2="15824"/>
                        <a14:backgroundMark x1="69600" y1="14682" x2="65486" y2="14845"/>
                        <a14:backgroundMark x1="68343" y1="14682" x2="62971" y2="16313"/>
                        <a14:backgroundMark x1="76457" y1="7504" x2="78743" y2="7504"/>
                      </a14:backgroundRemoval>
                    </a14:imgEffect>
                    <a14:imgEffect>
                      <a14:sharpenSoften amount="50000"/>
                    </a14:imgEffect>
                  </a14:imgLayer>
                </a14:imgProps>
              </a:ext>
              <a:ext uri="{28A0092B-C50C-407E-A947-70E740481C1C}">
                <a14:useLocalDpi xmlns:a14="http://schemas.microsoft.com/office/drawing/2010/main" val="0"/>
              </a:ext>
            </a:extLst>
          </a:blip>
          <a:srcRect l="24324" t="4483" r="24910" b="83966"/>
          <a:stretch/>
        </p:blipFill>
        <p:spPr bwMode="auto">
          <a:xfrm>
            <a:off x="3348459" y="1180573"/>
            <a:ext cx="6309912" cy="120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3375585" y="1938230"/>
            <a:ext cx="800966" cy="216024"/>
          </a:xfrm>
          <a:prstGeom prst="ellipse">
            <a:avLst/>
          </a:prstGeom>
          <a:solidFill>
            <a:schemeClr val="accent2">
              <a:lumMod val="20000"/>
              <a:lumOff val="80000"/>
            </a:schemeClr>
          </a:solidFill>
          <a:ln w="28575">
            <a:solidFill>
              <a:srgbClr val="ED7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extBox 10"/>
          <p:cNvSpPr txBox="1"/>
          <p:nvPr/>
        </p:nvSpPr>
        <p:spPr>
          <a:xfrm>
            <a:off x="3492475" y="1897087"/>
            <a:ext cx="756084" cy="307777"/>
          </a:xfrm>
          <a:prstGeom prst="rect">
            <a:avLst/>
          </a:prstGeom>
          <a:noFill/>
        </p:spPr>
        <p:txBody>
          <a:bodyPr wrap="square" rtlCol="0">
            <a:spAutoFit/>
          </a:bodyPr>
          <a:lstStyle/>
          <a:p>
            <a:r>
              <a:rPr lang="en-CA" sz="1400" b="1" dirty="0" smtClean="0">
                <a:solidFill>
                  <a:srgbClr val="B66C0A"/>
                </a:solidFill>
              </a:rPr>
              <a:t>Snow</a:t>
            </a:r>
            <a:endParaRPr lang="en-CA" sz="1400" b="1" dirty="0">
              <a:solidFill>
                <a:srgbClr val="B66C0A"/>
              </a:solidFill>
            </a:endParaRPr>
          </a:p>
        </p:txBody>
      </p:sp>
      <p:sp>
        <p:nvSpPr>
          <p:cNvPr id="26" name="Oval 25"/>
          <p:cNvSpPr/>
          <p:nvPr/>
        </p:nvSpPr>
        <p:spPr>
          <a:xfrm>
            <a:off x="6789743" y="1849182"/>
            <a:ext cx="800966" cy="216024"/>
          </a:xfrm>
          <a:prstGeom prst="ellipse">
            <a:avLst/>
          </a:prstGeom>
          <a:solidFill>
            <a:schemeClr val="accent2">
              <a:lumMod val="20000"/>
              <a:lumOff val="80000"/>
            </a:schemeClr>
          </a:solidFill>
          <a:ln w="28575">
            <a:solidFill>
              <a:srgbClr val="ED7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p:cNvSpPr txBox="1"/>
          <p:nvPr/>
        </p:nvSpPr>
        <p:spPr>
          <a:xfrm>
            <a:off x="6869419" y="1781532"/>
            <a:ext cx="756084" cy="307777"/>
          </a:xfrm>
          <a:prstGeom prst="rect">
            <a:avLst/>
          </a:prstGeom>
          <a:noFill/>
        </p:spPr>
        <p:txBody>
          <a:bodyPr wrap="square" rtlCol="0">
            <a:spAutoFit/>
          </a:bodyPr>
          <a:lstStyle/>
          <a:p>
            <a:r>
              <a:rPr lang="en-CA" sz="1400" b="1" dirty="0" smtClean="0">
                <a:solidFill>
                  <a:srgbClr val="B66C0A"/>
                </a:solidFill>
              </a:rPr>
              <a:t>Snow</a:t>
            </a:r>
            <a:endParaRPr lang="en-CA" sz="1400" b="1" dirty="0">
              <a:solidFill>
                <a:srgbClr val="B66C0A"/>
              </a:solidFill>
            </a:endParaRPr>
          </a:p>
        </p:txBody>
      </p:sp>
      <p:sp>
        <p:nvSpPr>
          <p:cNvPr id="28" name="Oval 27"/>
          <p:cNvSpPr/>
          <p:nvPr/>
        </p:nvSpPr>
        <p:spPr>
          <a:xfrm>
            <a:off x="6789743" y="2065206"/>
            <a:ext cx="616507" cy="216024"/>
          </a:xfrm>
          <a:prstGeom prst="ellipse">
            <a:avLst/>
          </a:prstGeom>
          <a:solidFill>
            <a:schemeClr val="accent2">
              <a:lumMod val="20000"/>
              <a:lumOff val="80000"/>
            </a:schemeClr>
          </a:solidFill>
          <a:ln w="28575">
            <a:solidFill>
              <a:srgbClr val="ED7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TextBox 28"/>
          <p:cNvSpPr txBox="1"/>
          <p:nvPr/>
        </p:nvSpPr>
        <p:spPr>
          <a:xfrm>
            <a:off x="6789027" y="2046242"/>
            <a:ext cx="836476" cy="246221"/>
          </a:xfrm>
          <a:prstGeom prst="rect">
            <a:avLst/>
          </a:prstGeom>
          <a:noFill/>
        </p:spPr>
        <p:txBody>
          <a:bodyPr wrap="square" rtlCol="0">
            <a:spAutoFit/>
          </a:bodyPr>
          <a:lstStyle/>
          <a:p>
            <a:r>
              <a:rPr lang="en-CA" sz="1000" b="1" dirty="0" smtClean="0">
                <a:solidFill>
                  <a:srgbClr val="B66C0A"/>
                </a:solidFill>
              </a:rPr>
              <a:t>WLands</a:t>
            </a:r>
            <a:endParaRPr lang="en-CA" sz="1000" b="1" dirty="0">
              <a:solidFill>
                <a:srgbClr val="B66C0A"/>
              </a:solidFill>
            </a:endParaRPr>
          </a:p>
        </p:txBody>
      </p:sp>
      <p:sp>
        <p:nvSpPr>
          <p:cNvPr id="30" name="Oval 29"/>
          <p:cNvSpPr/>
          <p:nvPr/>
        </p:nvSpPr>
        <p:spPr>
          <a:xfrm>
            <a:off x="3348459" y="2173218"/>
            <a:ext cx="648072" cy="282611"/>
          </a:xfrm>
          <a:prstGeom prst="ellipse">
            <a:avLst/>
          </a:prstGeom>
          <a:solidFill>
            <a:schemeClr val="accent2">
              <a:lumMod val="20000"/>
              <a:lumOff val="80000"/>
            </a:schemeClr>
          </a:solidFill>
          <a:ln w="28575">
            <a:solidFill>
              <a:srgbClr val="ED7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TextBox 30"/>
          <p:cNvSpPr txBox="1"/>
          <p:nvPr/>
        </p:nvSpPr>
        <p:spPr>
          <a:xfrm>
            <a:off x="3450047" y="2128575"/>
            <a:ext cx="444896" cy="253916"/>
          </a:xfrm>
          <a:prstGeom prst="rect">
            <a:avLst/>
          </a:prstGeom>
          <a:noFill/>
        </p:spPr>
        <p:txBody>
          <a:bodyPr wrap="square" rtlCol="0">
            <a:spAutoFit/>
          </a:bodyPr>
          <a:lstStyle/>
          <a:p>
            <a:r>
              <a:rPr lang="en-CA" sz="1050" b="1" dirty="0" smtClean="0">
                <a:solidFill>
                  <a:srgbClr val="B66C0A"/>
                </a:solidFill>
              </a:rPr>
              <a:t>Wet</a:t>
            </a:r>
          </a:p>
        </p:txBody>
      </p:sp>
      <p:sp>
        <p:nvSpPr>
          <p:cNvPr id="33" name="TextBox 32"/>
          <p:cNvSpPr txBox="1"/>
          <p:nvPr/>
        </p:nvSpPr>
        <p:spPr>
          <a:xfrm>
            <a:off x="3450047" y="2238980"/>
            <a:ext cx="580528" cy="253916"/>
          </a:xfrm>
          <a:prstGeom prst="rect">
            <a:avLst/>
          </a:prstGeom>
          <a:noFill/>
        </p:spPr>
        <p:txBody>
          <a:bodyPr wrap="square" rtlCol="0">
            <a:spAutoFit/>
          </a:bodyPr>
          <a:lstStyle/>
          <a:p>
            <a:r>
              <a:rPr lang="en-CA" sz="1050" b="1" dirty="0" smtClean="0">
                <a:solidFill>
                  <a:srgbClr val="B66C0A"/>
                </a:solidFill>
              </a:rPr>
              <a:t>lands</a:t>
            </a:r>
          </a:p>
        </p:txBody>
      </p:sp>
      <p:sp>
        <p:nvSpPr>
          <p:cNvPr id="12" name="Oval 11"/>
          <p:cNvSpPr/>
          <p:nvPr/>
        </p:nvSpPr>
        <p:spPr>
          <a:xfrm flipV="1">
            <a:off x="7092873" y="5118142"/>
            <a:ext cx="1296144"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711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0945" y="6292759"/>
            <a:ext cx="695949" cy="187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Oval 20"/>
          <p:cNvSpPr/>
          <p:nvPr/>
        </p:nvSpPr>
        <p:spPr>
          <a:xfrm>
            <a:off x="3276451" y="2154254"/>
            <a:ext cx="139552" cy="840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1" name="Oval 40"/>
          <p:cNvSpPr/>
          <p:nvPr/>
        </p:nvSpPr>
        <p:spPr>
          <a:xfrm>
            <a:off x="2956879" y="2154254"/>
            <a:ext cx="139552" cy="840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2" name="Oval 41"/>
          <p:cNvSpPr/>
          <p:nvPr/>
        </p:nvSpPr>
        <p:spPr>
          <a:xfrm rot="19275650">
            <a:off x="3051927" y="2145108"/>
            <a:ext cx="211713" cy="592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7115" name="Picture 1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45" t="7890" r="2762" b="1803"/>
          <a:stretch/>
        </p:blipFill>
        <p:spPr bwMode="auto">
          <a:xfrm>
            <a:off x="6140955" y="3587534"/>
            <a:ext cx="648072" cy="34962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1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645" t="7890" r="2762" b="1803"/>
          <a:stretch/>
        </p:blipFill>
        <p:spPr bwMode="auto">
          <a:xfrm>
            <a:off x="8335150" y="3675416"/>
            <a:ext cx="704980" cy="38032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11"/>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645" t="7890" r="2762" b="1803"/>
          <a:stretch/>
        </p:blipFill>
        <p:spPr bwMode="auto">
          <a:xfrm>
            <a:off x="4753808" y="4365105"/>
            <a:ext cx="505026" cy="20992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0" y="0"/>
            <a:ext cx="12601575" cy="1077218"/>
          </a:xfrm>
          <a:prstGeom prst="rect">
            <a:avLst/>
          </a:prstGeom>
          <a:noFill/>
        </p:spPr>
        <p:txBody>
          <a:bodyPr wrap="square" rtlCol="0">
            <a:spAutoFit/>
          </a:bodyPr>
          <a:lstStyle/>
          <a:p>
            <a:pPr algn="ctr"/>
            <a:r>
              <a:rPr lang="en-CA" sz="3200" b="1" dirty="0" smtClean="0"/>
              <a:t>Enormous sources of global surface heating amplifying feedbacks</a:t>
            </a:r>
          </a:p>
          <a:p>
            <a:pPr algn="ctr"/>
            <a:r>
              <a:rPr lang="en-CA" sz="3200" b="1" dirty="0" smtClean="0"/>
              <a:t>Including tipping points </a:t>
            </a:r>
            <a:endParaRPr lang="en-CA" sz="3200" b="1" dirty="0"/>
          </a:p>
        </p:txBody>
      </p:sp>
      <p:sp>
        <p:nvSpPr>
          <p:cNvPr id="23" name="TextBox 22"/>
          <p:cNvSpPr txBox="1"/>
          <p:nvPr/>
        </p:nvSpPr>
        <p:spPr>
          <a:xfrm>
            <a:off x="36091" y="1150192"/>
            <a:ext cx="3432201" cy="2246769"/>
          </a:xfrm>
          <a:prstGeom prst="rect">
            <a:avLst/>
          </a:prstGeom>
          <a:noFill/>
        </p:spPr>
        <p:txBody>
          <a:bodyPr wrap="square" rtlCol="0">
            <a:spAutoFit/>
          </a:bodyPr>
          <a:lstStyle/>
          <a:p>
            <a:pPr marL="285750" indent="-285750">
              <a:buFont typeface="Arial" pitchFamily="34" charset="0"/>
              <a:buChar char="•"/>
            </a:pPr>
            <a:r>
              <a:rPr lang="en-CA" sz="1400" b="1" dirty="0" smtClean="0"/>
              <a:t>Arctic Summer sea ice- loss of albedo        reflective cooling</a:t>
            </a:r>
          </a:p>
          <a:p>
            <a:pPr marL="285750" indent="-285750">
              <a:buFont typeface="Arial" pitchFamily="34" charset="0"/>
              <a:buChar char="•"/>
            </a:pPr>
            <a:r>
              <a:rPr lang="en-CA" sz="1400" b="1" dirty="0" smtClean="0"/>
              <a:t>Far North snow- loss of cooling</a:t>
            </a:r>
          </a:p>
          <a:p>
            <a:pPr marL="285750" indent="-285750">
              <a:buFont typeface="Arial" pitchFamily="34" charset="0"/>
              <a:buChar char="•"/>
            </a:pPr>
            <a:r>
              <a:rPr lang="en-CA" sz="1400" b="1" dirty="0" smtClean="0"/>
              <a:t>Greenland ice sheet- loss of cooling</a:t>
            </a:r>
          </a:p>
          <a:p>
            <a:pPr marL="285750" indent="-285750">
              <a:buFont typeface="Arial" pitchFamily="34" charset="0"/>
              <a:buChar char="•"/>
            </a:pPr>
            <a:r>
              <a:rPr lang="en-CA" sz="1400" b="1" dirty="0" smtClean="0"/>
              <a:t>Subarctic wetlands- methane</a:t>
            </a:r>
          </a:p>
          <a:p>
            <a:pPr marL="285750" indent="-285750">
              <a:buFont typeface="Arial" pitchFamily="34" charset="0"/>
              <a:buChar char="•"/>
            </a:pPr>
            <a:r>
              <a:rPr lang="en-CA" sz="1400" b="1" dirty="0" smtClean="0"/>
              <a:t>Boreal forest: CO2</a:t>
            </a:r>
          </a:p>
          <a:p>
            <a:pPr marL="285750" indent="-285750">
              <a:buFont typeface="Arial" pitchFamily="34" charset="0"/>
              <a:buChar char="•"/>
            </a:pPr>
            <a:r>
              <a:rPr lang="en-CA" sz="1400" b="1" dirty="0" smtClean="0"/>
              <a:t>Permfrost-methane,CO2, nitrous oxide</a:t>
            </a:r>
          </a:p>
          <a:p>
            <a:pPr marL="285750" indent="-285750">
              <a:buFont typeface="Arial" pitchFamily="34" charset="0"/>
              <a:buChar char="•"/>
            </a:pPr>
            <a:r>
              <a:rPr lang="en-CA" sz="1400" b="1" dirty="0" smtClean="0"/>
              <a:t>Subsea floor methane -methane</a:t>
            </a:r>
          </a:p>
          <a:p>
            <a:pPr marL="285750" indent="-285750">
              <a:buFont typeface="Arial" pitchFamily="34" charset="0"/>
              <a:buChar char="•"/>
            </a:pPr>
            <a:r>
              <a:rPr lang="en-CA" sz="1400" b="1" dirty="0" smtClean="0"/>
              <a:t>Tropical wetlands-methane</a:t>
            </a:r>
          </a:p>
          <a:p>
            <a:pPr marL="285750" indent="-285750">
              <a:buFont typeface="Arial" pitchFamily="34" charset="0"/>
              <a:buChar char="•"/>
            </a:pPr>
            <a:r>
              <a:rPr lang="en-CA" sz="1400" b="1" dirty="0" smtClean="0"/>
              <a:t>Antarctic ice sheet-loss of cooling</a:t>
            </a:r>
            <a:endParaRPr lang="en-CA" sz="1400" b="1" dirty="0"/>
          </a:p>
        </p:txBody>
      </p:sp>
      <p:sp>
        <p:nvSpPr>
          <p:cNvPr id="25" name="TextBox 24"/>
          <p:cNvSpPr txBox="1"/>
          <p:nvPr/>
        </p:nvSpPr>
        <p:spPr>
          <a:xfrm>
            <a:off x="10092746" y="899534"/>
            <a:ext cx="2700388" cy="646331"/>
          </a:xfrm>
          <a:prstGeom prst="rect">
            <a:avLst/>
          </a:prstGeom>
          <a:noFill/>
        </p:spPr>
        <p:txBody>
          <a:bodyPr wrap="square" rtlCol="0">
            <a:spAutoFit/>
          </a:bodyPr>
          <a:lstStyle/>
          <a:p>
            <a:r>
              <a:rPr lang="en-CA" b="1" dirty="0" smtClean="0"/>
              <a:t>Already tipped/</a:t>
            </a:r>
          </a:p>
          <a:p>
            <a:r>
              <a:rPr lang="en-CA" b="1" dirty="0"/>
              <a:t>c</a:t>
            </a:r>
            <a:r>
              <a:rPr lang="en-CA" b="1" dirty="0" smtClean="0"/>
              <a:t>lose to tipping</a:t>
            </a:r>
            <a:endParaRPr lang="en-CA" b="1" dirty="0"/>
          </a:p>
        </p:txBody>
      </p:sp>
      <p:sp>
        <p:nvSpPr>
          <p:cNvPr id="34" name="TextBox 33"/>
          <p:cNvSpPr txBox="1"/>
          <p:nvPr/>
        </p:nvSpPr>
        <p:spPr>
          <a:xfrm>
            <a:off x="10117211" y="1665571"/>
            <a:ext cx="2494466" cy="3739485"/>
          </a:xfrm>
          <a:prstGeom prst="rect">
            <a:avLst/>
          </a:prstGeom>
          <a:noFill/>
        </p:spPr>
        <p:txBody>
          <a:bodyPr wrap="square" rtlCol="0">
            <a:spAutoFit/>
          </a:bodyPr>
          <a:lstStyle/>
          <a:p>
            <a:r>
              <a:rPr lang="en-CA" sz="1400" b="1" dirty="0" smtClean="0"/>
              <a:t>Arctic summer sea ice</a:t>
            </a:r>
          </a:p>
          <a:p>
            <a:r>
              <a:rPr lang="en-CA" sz="1400" b="1" dirty="0" smtClean="0"/>
              <a:t>? Greenland ice sheet</a:t>
            </a:r>
          </a:p>
          <a:p>
            <a:r>
              <a:rPr lang="en-CA" sz="1400" b="1" dirty="0" smtClean="0"/>
              <a:t>?Amazon</a:t>
            </a:r>
          </a:p>
          <a:p>
            <a:r>
              <a:rPr lang="en-CA" sz="1400" b="1" dirty="0" smtClean="0"/>
              <a:t>?Antarctic ice sheets</a:t>
            </a:r>
          </a:p>
          <a:p>
            <a:endParaRPr lang="en-CA" sz="600" b="1" dirty="0"/>
          </a:p>
          <a:p>
            <a:r>
              <a:rPr lang="en-CA" sz="1400" b="1" dirty="0" smtClean="0"/>
              <a:t>Permafrost has an internal heat generation tipping point.</a:t>
            </a:r>
          </a:p>
          <a:p>
            <a:endParaRPr lang="en-CA" sz="700" b="1" dirty="0"/>
          </a:p>
          <a:p>
            <a:r>
              <a:rPr lang="en-CA" sz="1400" b="1" dirty="0" smtClean="0"/>
              <a:t>Model projections of the individual Arctic  tipping points doe not account for their inter-reinforcing effect. </a:t>
            </a:r>
          </a:p>
          <a:p>
            <a:endParaRPr lang="en-CA" sz="1400" b="1" dirty="0"/>
          </a:p>
          <a:p>
            <a:r>
              <a:rPr lang="en-CA" sz="1400" b="1" dirty="0" smtClean="0"/>
              <a:t>It is possible that today’s committed (locked-in)  higher global surface temperature increase, would trigger all these tipping points.</a:t>
            </a:r>
            <a:endParaRPr lang="en-CA" sz="1400" b="1" dirty="0"/>
          </a:p>
        </p:txBody>
      </p:sp>
      <p:sp>
        <p:nvSpPr>
          <p:cNvPr id="35" name="Oval 34"/>
          <p:cNvSpPr/>
          <p:nvPr/>
        </p:nvSpPr>
        <p:spPr>
          <a:xfrm>
            <a:off x="3166207" y="3187159"/>
            <a:ext cx="910756" cy="7031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1" name="Oval 50"/>
          <p:cNvSpPr/>
          <p:nvPr/>
        </p:nvSpPr>
        <p:spPr>
          <a:xfrm>
            <a:off x="3346227" y="3241156"/>
            <a:ext cx="548716" cy="403867"/>
          </a:xfrm>
          <a:prstGeom prst="ellipse">
            <a:avLst/>
          </a:prstGeom>
          <a:solidFill>
            <a:schemeClr val="accent2">
              <a:lumMod val="20000"/>
              <a:lumOff val="80000"/>
            </a:schemeClr>
          </a:solidFill>
          <a:ln w="28575">
            <a:solidFill>
              <a:srgbClr val="ED7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4" name="TextBox 53"/>
          <p:cNvSpPr txBox="1"/>
          <p:nvPr/>
        </p:nvSpPr>
        <p:spPr>
          <a:xfrm>
            <a:off x="3166207" y="3168731"/>
            <a:ext cx="908756" cy="246221"/>
          </a:xfrm>
          <a:prstGeom prst="rect">
            <a:avLst/>
          </a:prstGeom>
          <a:noFill/>
        </p:spPr>
        <p:txBody>
          <a:bodyPr wrap="square" rtlCol="0">
            <a:spAutoFit/>
          </a:bodyPr>
          <a:lstStyle/>
          <a:p>
            <a:pPr algn="ctr"/>
            <a:r>
              <a:rPr lang="en-CA" sz="1000" b="1" dirty="0">
                <a:solidFill>
                  <a:srgbClr val="B66C0A"/>
                </a:solidFill>
              </a:rPr>
              <a:t>s</a:t>
            </a:r>
            <a:r>
              <a:rPr lang="en-CA" sz="1000" b="1" dirty="0" smtClean="0">
                <a:solidFill>
                  <a:srgbClr val="B66C0A"/>
                </a:solidFill>
              </a:rPr>
              <a:t>ub </a:t>
            </a:r>
          </a:p>
        </p:txBody>
      </p:sp>
      <p:sp>
        <p:nvSpPr>
          <p:cNvPr id="43" name="Rectangle 42"/>
          <p:cNvSpPr/>
          <p:nvPr/>
        </p:nvSpPr>
        <p:spPr>
          <a:xfrm>
            <a:off x="3300829" y="3277108"/>
            <a:ext cx="649537" cy="261610"/>
          </a:xfrm>
          <a:prstGeom prst="rect">
            <a:avLst/>
          </a:prstGeom>
        </p:spPr>
        <p:txBody>
          <a:bodyPr wrap="none">
            <a:spAutoFit/>
          </a:bodyPr>
          <a:lstStyle/>
          <a:p>
            <a:r>
              <a:rPr lang="en-CA" sz="1000" b="1" dirty="0" smtClean="0">
                <a:solidFill>
                  <a:srgbClr val="B66C0A"/>
                </a:solidFill>
              </a:rPr>
              <a:t>seafloor</a:t>
            </a:r>
            <a:r>
              <a:rPr lang="en-CA" sz="1100" b="1" dirty="0" smtClean="0">
                <a:solidFill>
                  <a:srgbClr val="B66C0A"/>
                </a:solidFill>
              </a:rPr>
              <a:t> </a:t>
            </a:r>
            <a:endParaRPr lang="en-CA" sz="1100" dirty="0"/>
          </a:p>
        </p:txBody>
      </p:sp>
      <p:sp>
        <p:nvSpPr>
          <p:cNvPr id="46" name="Rectangle 45"/>
          <p:cNvSpPr/>
          <p:nvPr/>
        </p:nvSpPr>
        <p:spPr>
          <a:xfrm>
            <a:off x="3288005" y="3398802"/>
            <a:ext cx="662361" cy="246221"/>
          </a:xfrm>
          <a:prstGeom prst="rect">
            <a:avLst/>
          </a:prstGeom>
        </p:spPr>
        <p:txBody>
          <a:bodyPr wrap="none">
            <a:spAutoFit/>
          </a:bodyPr>
          <a:lstStyle/>
          <a:p>
            <a:r>
              <a:rPr lang="en-CA" sz="1000" b="1" dirty="0" smtClean="0">
                <a:solidFill>
                  <a:srgbClr val="B66C0A"/>
                </a:solidFill>
              </a:rPr>
              <a:t>methane</a:t>
            </a:r>
            <a:endParaRPr lang="en-CA" sz="1000" dirty="0"/>
          </a:p>
        </p:txBody>
      </p:sp>
      <p:sp>
        <p:nvSpPr>
          <p:cNvPr id="47" name="Oval 46"/>
          <p:cNvSpPr/>
          <p:nvPr/>
        </p:nvSpPr>
        <p:spPr>
          <a:xfrm>
            <a:off x="8965083" y="2173218"/>
            <a:ext cx="923701" cy="7618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7116" name="Picture 1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532" r="7816"/>
          <a:stretch/>
        </p:blipFill>
        <p:spPr bwMode="auto">
          <a:xfrm>
            <a:off x="9081746" y="2264075"/>
            <a:ext cx="727272" cy="55457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532" r="7816"/>
          <a:stretch/>
        </p:blipFill>
        <p:spPr bwMode="auto">
          <a:xfrm>
            <a:off x="9026148" y="1592678"/>
            <a:ext cx="727272" cy="55457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Oval 62"/>
          <p:cNvSpPr/>
          <p:nvPr/>
        </p:nvSpPr>
        <p:spPr>
          <a:xfrm>
            <a:off x="4176773" y="1762028"/>
            <a:ext cx="548716" cy="296782"/>
          </a:xfrm>
          <a:prstGeom prst="ellipse">
            <a:avLst/>
          </a:prstGeom>
          <a:solidFill>
            <a:schemeClr val="accent2">
              <a:lumMod val="20000"/>
              <a:lumOff val="80000"/>
            </a:schemeClr>
          </a:solidFill>
          <a:ln w="28575">
            <a:solidFill>
              <a:srgbClr val="ED7E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4" name="TextBox 63"/>
          <p:cNvSpPr txBox="1"/>
          <p:nvPr/>
        </p:nvSpPr>
        <p:spPr>
          <a:xfrm>
            <a:off x="4212555" y="1726071"/>
            <a:ext cx="756084" cy="246221"/>
          </a:xfrm>
          <a:prstGeom prst="rect">
            <a:avLst/>
          </a:prstGeom>
          <a:noFill/>
        </p:spPr>
        <p:txBody>
          <a:bodyPr wrap="square" rtlCol="0">
            <a:spAutoFit/>
          </a:bodyPr>
          <a:lstStyle/>
          <a:p>
            <a:r>
              <a:rPr lang="en-CA" sz="1000" b="1" dirty="0" smtClean="0">
                <a:solidFill>
                  <a:srgbClr val="B66C0A"/>
                </a:solidFill>
              </a:rPr>
              <a:t>Perma</a:t>
            </a:r>
            <a:endParaRPr lang="en-CA" sz="1000" b="1" dirty="0" smtClean="0">
              <a:solidFill>
                <a:srgbClr val="B66C0A"/>
              </a:solidFill>
            </a:endParaRPr>
          </a:p>
        </p:txBody>
      </p:sp>
      <p:sp>
        <p:nvSpPr>
          <p:cNvPr id="48" name="Rectangle 47"/>
          <p:cNvSpPr/>
          <p:nvPr/>
        </p:nvSpPr>
        <p:spPr>
          <a:xfrm>
            <a:off x="4245871" y="1843088"/>
            <a:ext cx="434734" cy="246221"/>
          </a:xfrm>
          <a:prstGeom prst="rect">
            <a:avLst/>
          </a:prstGeom>
        </p:spPr>
        <p:txBody>
          <a:bodyPr wrap="none">
            <a:spAutoFit/>
          </a:bodyPr>
          <a:lstStyle/>
          <a:p>
            <a:r>
              <a:rPr lang="en-CA" sz="1000" b="1" dirty="0" smtClean="0">
                <a:solidFill>
                  <a:srgbClr val="B66C0A"/>
                </a:solidFill>
              </a:rPr>
              <a:t>frost</a:t>
            </a:r>
            <a:endParaRPr lang="en-CA" sz="1000" b="1" dirty="0">
              <a:solidFill>
                <a:srgbClr val="B66C0A"/>
              </a:solidFill>
            </a:endParaRPr>
          </a:p>
        </p:txBody>
      </p:sp>
      <p:sp>
        <p:nvSpPr>
          <p:cNvPr id="49" name="TextBox 48"/>
          <p:cNvSpPr txBox="1"/>
          <p:nvPr/>
        </p:nvSpPr>
        <p:spPr>
          <a:xfrm>
            <a:off x="9971583" y="6582195"/>
            <a:ext cx="2736304" cy="261610"/>
          </a:xfrm>
          <a:prstGeom prst="rect">
            <a:avLst/>
          </a:prstGeom>
          <a:noFill/>
        </p:spPr>
        <p:txBody>
          <a:bodyPr wrap="square" rtlCol="0">
            <a:spAutoFit/>
          </a:bodyPr>
          <a:lstStyle/>
          <a:p>
            <a:r>
              <a:rPr lang="en-CA" sz="1100" b="1" dirty="0" smtClean="0"/>
              <a:t>Peter Carter Climate Emergency Institute</a:t>
            </a:r>
            <a:endParaRPr lang="en-CA" sz="1100" b="1" dirty="0"/>
          </a:p>
        </p:txBody>
      </p:sp>
      <p:sp>
        <p:nvSpPr>
          <p:cNvPr id="52" name="TextBox 51"/>
          <p:cNvSpPr txBox="1"/>
          <p:nvPr/>
        </p:nvSpPr>
        <p:spPr>
          <a:xfrm>
            <a:off x="10339747" y="5724885"/>
            <a:ext cx="2261828" cy="523220"/>
          </a:xfrm>
          <a:prstGeom prst="rect">
            <a:avLst/>
          </a:prstGeom>
          <a:noFill/>
        </p:spPr>
        <p:txBody>
          <a:bodyPr wrap="square" rtlCol="0">
            <a:spAutoFit/>
          </a:bodyPr>
          <a:lstStyle/>
          <a:p>
            <a:r>
              <a:rPr lang="en-CA" sz="1400" dirty="0" smtClean="0"/>
              <a:t>Based on many published tipping point world maps</a:t>
            </a:r>
            <a:endParaRPr lang="en-CA" sz="1400" dirty="0"/>
          </a:p>
        </p:txBody>
      </p:sp>
      <p:sp>
        <p:nvSpPr>
          <p:cNvPr id="70" name="TextBox 69"/>
          <p:cNvSpPr txBox="1"/>
          <p:nvPr/>
        </p:nvSpPr>
        <p:spPr>
          <a:xfrm>
            <a:off x="-415635" y="1937202"/>
            <a:ext cx="324123" cy="369332"/>
          </a:xfrm>
          <a:prstGeom prst="rect">
            <a:avLst/>
          </a:prstGeom>
          <a:noFill/>
        </p:spPr>
        <p:txBody>
          <a:bodyPr wrap="square" rtlCol="0">
            <a:spAutoFit/>
          </a:bodyPr>
          <a:lstStyle/>
          <a:p>
            <a:r>
              <a:rPr lang="en-CA" dirty="0" smtClean="0"/>
              <a:t>&gt;</a:t>
            </a:r>
          </a:p>
        </p:txBody>
      </p:sp>
    </p:spTree>
    <p:extLst>
      <p:ext uri="{BB962C8B-B14F-4D97-AF65-F5344CB8AC3E}">
        <p14:creationId xmlns:p14="http://schemas.microsoft.com/office/powerpoint/2010/main" val="217968667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advances.sciencemag.org/content/advances/7/3/eaay1052/F3.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4426" y="1756789"/>
            <a:ext cx="7595191" cy="47251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091" y="2636912"/>
            <a:ext cx="4500587" cy="2677656"/>
          </a:xfrm>
          <a:prstGeom prst="rect">
            <a:avLst/>
          </a:prstGeom>
        </p:spPr>
        <p:txBody>
          <a:bodyPr wrap="square">
            <a:spAutoFit/>
          </a:bodyPr>
          <a:lstStyle/>
          <a:p>
            <a:r>
              <a:rPr lang="en-CA" sz="1200" dirty="0" smtClean="0"/>
              <a:t>Fig. 3 Spatial patterns of temperature tipping points for the biosphere.</a:t>
            </a:r>
          </a:p>
          <a:p>
            <a:r>
              <a:rPr lang="en-CA" sz="1200" dirty="0" smtClean="0"/>
              <a:t>(A) Current cumulative monthly dose of temperature above  </a:t>
            </a:r>
            <a:r>
              <a:rPr lang="en-CA" sz="1200" dirty="0" err="1" smtClean="0"/>
              <a:t>TmaxP</a:t>
            </a:r>
            <a:r>
              <a:rPr lang="en-CA" sz="1200" dirty="0" smtClean="0"/>
              <a:t>  by biome based on 1950–2010 (B) Cumulative temperature dose above  </a:t>
            </a:r>
            <a:r>
              <a:rPr lang="en-CA" sz="1200" dirty="0" err="1" smtClean="0"/>
              <a:t>TmaxP</a:t>
            </a:r>
            <a:r>
              <a:rPr lang="en-CA" sz="1200" dirty="0" smtClean="0"/>
              <a:t>  under Representative Concentration Pathway 8.5 (RCP8.5) by 2040–2060 (C) Cumulative fraction of terrestrial biosphere in </a:t>
            </a:r>
            <a:r>
              <a:rPr lang="en-CA" sz="1200" dirty="0" err="1" smtClean="0"/>
              <a:t>exceedance</a:t>
            </a:r>
            <a:r>
              <a:rPr lang="en-CA" sz="1200" dirty="0" smtClean="0"/>
              <a:t> of  </a:t>
            </a:r>
            <a:r>
              <a:rPr lang="en-CA" sz="1200" dirty="0" err="1" smtClean="0"/>
              <a:t>TmaxP</a:t>
            </a:r>
            <a:r>
              <a:rPr lang="en-CA" sz="1200" dirty="0" smtClean="0"/>
              <a:t>  by RCP scenario based on </a:t>
            </a:r>
            <a:r>
              <a:rPr lang="en-CA" sz="1200" dirty="0" err="1" smtClean="0"/>
              <a:t>multimodel</a:t>
            </a:r>
            <a:r>
              <a:rPr lang="en-CA" sz="1200" dirty="0" smtClean="0"/>
              <a:t> mean monthly data. Vertical bars represent an integration of the uncertainty across CMIP5 ensemble member projections for changes in temperature, translated into a range of </a:t>
            </a:r>
            <a:r>
              <a:rPr lang="en-CA" sz="1200" dirty="0" err="1" smtClean="0"/>
              <a:t>exceedance</a:t>
            </a:r>
            <a:r>
              <a:rPr lang="en-CA" sz="1200" dirty="0" smtClean="0"/>
              <a:t> of  </a:t>
            </a:r>
            <a:r>
              <a:rPr lang="en-CA" sz="1200" dirty="0" err="1" smtClean="0"/>
              <a:t>TmaxP</a:t>
            </a:r>
            <a:r>
              <a:rPr lang="en-CA" sz="1200" dirty="0" smtClean="0"/>
              <a:t>  for the vegetated surface. (D) Current mean gridded gross photosynthesis (2003–2013)  along with reductions in biosphere productivity due to </a:t>
            </a:r>
            <a:r>
              <a:rPr lang="en-CA" sz="1200" dirty="0" err="1" smtClean="0"/>
              <a:t>exceedance</a:t>
            </a:r>
            <a:r>
              <a:rPr lang="en-CA" sz="1200" dirty="0" smtClean="0"/>
              <a:t> of </a:t>
            </a:r>
            <a:r>
              <a:rPr lang="en-CA" sz="1200" dirty="0" err="1" smtClean="0"/>
              <a:t>Tmax</a:t>
            </a:r>
            <a:r>
              <a:rPr lang="en-CA" sz="1200" dirty="0" smtClean="0"/>
              <a:t> for 2040–2060 (44% reduction) and 2070–2090 (49% reduction)</a:t>
            </a:r>
            <a:endParaRPr lang="en-CA" sz="1200" dirty="0"/>
          </a:p>
        </p:txBody>
      </p:sp>
      <p:sp>
        <p:nvSpPr>
          <p:cNvPr id="7" name="Rectangle 6"/>
          <p:cNvSpPr/>
          <p:nvPr/>
        </p:nvSpPr>
        <p:spPr>
          <a:xfrm>
            <a:off x="36091" y="1412776"/>
            <a:ext cx="12548242" cy="584775"/>
          </a:xfrm>
          <a:prstGeom prst="rect">
            <a:avLst/>
          </a:prstGeom>
        </p:spPr>
        <p:txBody>
          <a:bodyPr wrap="square">
            <a:spAutoFit/>
          </a:bodyPr>
          <a:lstStyle/>
          <a:p>
            <a:r>
              <a:rPr lang="en-CA" sz="1600" b="1" i="1" dirty="0" smtClean="0"/>
              <a:t>How close are we to the temperature tipping point of the terrestrial biosphere?</a:t>
            </a:r>
          </a:p>
          <a:p>
            <a:r>
              <a:rPr lang="en-CA" sz="1600" b="1" dirty="0" smtClean="0"/>
              <a:t>13  Jan 2021, </a:t>
            </a:r>
            <a:r>
              <a:rPr lang="en-CA" sz="1600" b="1" dirty="0" err="1" smtClean="0"/>
              <a:t>Katharyn</a:t>
            </a:r>
            <a:r>
              <a:rPr lang="en-CA" sz="1600" b="1" dirty="0" smtClean="0"/>
              <a:t> A. Duffy et al</a:t>
            </a:r>
            <a:endParaRPr lang="en-CA" sz="1600" b="1" dirty="0"/>
          </a:p>
        </p:txBody>
      </p:sp>
      <p:sp>
        <p:nvSpPr>
          <p:cNvPr id="8" name="TextBox 7"/>
          <p:cNvSpPr txBox="1"/>
          <p:nvPr/>
        </p:nvSpPr>
        <p:spPr>
          <a:xfrm>
            <a:off x="-3294" y="0"/>
            <a:ext cx="12548242" cy="1200329"/>
          </a:xfrm>
          <a:prstGeom prst="rect">
            <a:avLst/>
          </a:prstGeom>
          <a:noFill/>
        </p:spPr>
        <p:txBody>
          <a:bodyPr wrap="square" rtlCol="0">
            <a:spAutoFit/>
          </a:bodyPr>
          <a:lstStyle/>
          <a:p>
            <a:pPr algn="ctr"/>
            <a:r>
              <a:rPr lang="en-CA" sz="3200" b="1" dirty="0" smtClean="0"/>
              <a:t>Land biosphere carbon sink to drop 50% as early as 2040</a:t>
            </a:r>
          </a:p>
          <a:p>
            <a:pPr algn="ctr"/>
            <a:r>
              <a:rPr lang="en-CA" sz="2000" dirty="0" smtClean="0"/>
              <a:t>The land biosphere forest carbon sink has started to decline due to increasing maximum temperatures</a:t>
            </a:r>
          </a:p>
          <a:p>
            <a:pPr algn="ctr"/>
            <a:r>
              <a:rPr lang="en-CA" sz="2000" dirty="0" smtClean="0"/>
              <a:t>This will further increase the rate of global surface heating</a:t>
            </a:r>
          </a:p>
        </p:txBody>
      </p:sp>
      <p:sp>
        <p:nvSpPr>
          <p:cNvPr id="9" name="TextBox 8"/>
          <p:cNvSpPr txBox="1"/>
          <p:nvPr/>
        </p:nvSpPr>
        <p:spPr>
          <a:xfrm>
            <a:off x="8858692" y="2406079"/>
            <a:ext cx="2448272" cy="461665"/>
          </a:xfrm>
          <a:prstGeom prst="rect">
            <a:avLst/>
          </a:prstGeom>
          <a:noFill/>
        </p:spPr>
        <p:txBody>
          <a:bodyPr wrap="square" rtlCol="0">
            <a:spAutoFit/>
          </a:bodyPr>
          <a:lstStyle/>
          <a:p>
            <a:pPr algn="r"/>
            <a:r>
              <a:rPr lang="en-CA" sz="1200" b="1" dirty="0" smtClean="0"/>
              <a:t>Current worst-case scenario </a:t>
            </a:r>
          </a:p>
          <a:p>
            <a:pPr algn="r"/>
            <a:r>
              <a:rPr lang="en-CA" sz="1200" b="1" dirty="0" smtClean="0"/>
              <a:t>RCP 8.5</a:t>
            </a:r>
            <a:endParaRPr lang="en-CA" sz="1200" b="1" dirty="0"/>
          </a:p>
        </p:txBody>
      </p:sp>
      <p:sp>
        <p:nvSpPr>
          <p:cNvPr id="10" name="TextBox 9"/>
          <p:cNvSpPr txBox="1"/>
          <p:nvPr/>
        </p:nvSpPr>
        <p:spPr>
          <a:xfrm>
            <a:off x="9758792" y="6481933"/>
            <a:ext cx="3096344" cy="261610"/>
          </a:xfrm>
          <a:prstGeom prst="rect">
            <a:avLst/>
          </a:prstGeom>
          <a:noFill/>
        </p:spPr>
        <p:txBody>
          <a:bodyPr wrap="square" rtlCol="0">
            <a:spAutoFit/>
          </a:bodyPr>
          <a:lstStyle/>
          <a:p>
            <a:r>
              <a:rPr lang="en-CA" sz="1100" b="1" dirty="0" smtClean="0"/>
              <a:t>Peter Carter, Climate Emergency Institute </a:t>
            </a:r>
            <a:endParaRPr lang="en-CA" sz="1100" b="1" dirty="0"/>
          </a:p>
        </p:txBody>
      </p:sp>
    </p:spTree>
    <p:extLst>
      <p:ext uri="{BB962C8B-B14F-4D97-AF65-F5344CB8AC3E}">
        <p14:creationId xmlns:p14="http://schemas.microsoft.com/office/powerpoint/2010/main" val="19817074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peter\Desktop\Climate\IOPCC AR5 RCP temp only 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347" y="545003"/>
            <a:ext cx="7812359" cy="58592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749" y="-21267"/>
            <a:ext cx="12592799" cy="1077218"/>
          </a:xfrm>
          <a:prstGeom prst="rect">
            <a:avLst/>
          </a:prstGeom>
          <a:solidFill>
            <a:schemeClr val="bg1"/>
          </a:solidFill>
        </p:spPr>
        <p:txBody>
          <a:bodyPr wrap="square" rtlCol="0">
            <a:spAutoFit/>
          </a:bodyPr>
          <a:lstStyle/>
          <a:p>
            <a:pPr algn="ctr"/>
            <a:r>
              <a:rPr lang="en-CA" sz="3200" b="1" dirty="0" smtClean="0"/>
              <a:t>The worst-case scenario RCP 8.5</a:t>
            </a:r>
          </a:p>
          <a:p>
            <a:pPr algn="ctr"/>
            <a:r>
              <a:rPr lang="en-CA" sz="3200" dirty="0" smtClean="0"/>
              <a:t>by 2081-2100 4.3°C up to 5.4°C</a:t>
            </a:r>
            <a:endParaRPr lang="en-CA" sz="3200" dirty="0"/>
          </a:p>
        </p:txBody>
      </p:sp>
      <p:pic>
        <p:nvPicPr>
          <p:cNvPr id="49156" name="Picture 4" descr="C:\Users\peter\Desktop\Climate\AR5 RCP temp pre-ind chart.png"/>
          <p:cNvPicPr>
            <a:picLocks noChangeAspect="1" noChangeArrowheads="1"/>
          </p:cNvPicPr>
          <p:nvPr/>
        </p:nvPicPr>
        <p:blipFill rotWithShape="1">
          <a:blip r:embed="rId3">
            <a:extLst>
              <a:ext uri="{28A0092B-C50C-407E-A947-70E740481C1C}">
                <a14:useLocalDpi xmlns:a14="http://schemas.microsoft.com/office/drawing/2010/main" val="0"/>
              </a:ext>
            </a:extLst>
          </a:blip>
          <a:srcRect t="22070" r="23040" b="33523"/>
          <a:stretch/>
        </p:blipFill>
        <p:spPr bwMode="auto">
          <a:xfrm>
            <a:off x="612155" y="2564904"/>
            <a:ext cx="5324502" cy="17281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9801" y="2239626"/>
            <a:ext cx="396044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2568099" y="1055951"/>
            <a:ext cx="6377076"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p:cNvSpPr/>
          <p:nvPr/>
        </p:nvSpPr>
        <p:spPr>
          <a:xfrm>
            <a:off x="2208059" y="1663562"/>
            <a:ext cx="6737116"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1" name="Picture 2" descr="C:\Users\peter\Desktop\Climate\IOPCC AR5 RCP temp only 20.png"/>
          <p:cNvPicPr>
            <a:picLocks noChangeAspect="1" noChangeArrowheads="1"/>
          </p:cNvPicPr>
          <p:nvPr/>
        </p:nvPicPr>
        <p:blipFill rotWithShape="1">
          <a:blip r:embed="rId2">
            <a:extLst>
              <a:ext uri="{28A0092B-C50C-407E-A947-70E740481C1C}">
                <a14:useLocalDpi xmlns:a14="http://schemas.microsoft.com/office/drawing/2010/main" val="0"/>
              </a:ext>
            </a:extLst>
          </a:blip>
          <a:srcRect r="7932" b="76507"/>
          <a:stretch/>
        </p:blipFill>
        <p:spPr bwMode="auto">
          <a:xfrm>
            <a:off x="3100699" y="1341106"/>
            <a:ext cx="5331897" cy="10204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62592" y="4103464"/>
            <a:ext cx="504056" cy="200055"/>
          </a:xfrm>
          <a:prstGeom prst="rect">
            <a:avLst/>
          </a:prstGeom>
          <a:noFill/>
        </p:spPr>
        <p:txBody>
          <a:bodyPr wrap="square" rtlCol="0">
            <a:spAutoFit/>
          </a:bodyPr>
          <a:lstStyle/>
          <a:p>
            <a:r>
              <a:rPr lang="en-CA" sz="700" b="1" dirty="0" smtClean="0"/>
              <a:t>5.4</a:t>
            </a:r>
            <a:endParaRPr lang="en-CA" sz="700" b="1" dirty="0"/>
          </a:p>
        </p:txBody>
      </p:sp>
      <p:sp>
        <p:nvSpPr>
          <p:cNvPr id="9" name="TextBox 8"/>
          <p:cNvSpPr txBox="1"/>
          <p:nvPr/>
        </p:nvSpPr>
        <p:spPr>
          <a:xfrm>
            <a:off x="5197176" y="3897674"/>
            <a:ext cx="1008112" cy="215444"/>
          </a:xfrm>
          <a:prstGeom prst="rect">
            <a:avLst/>
          </a:prstGeom>
          <a:noFill/>
        </p:spPr>
        <p:txBody>
          <a:bodyPr wrap="square" rtlCol="0">
            <a:spAutoFit/>
          </a:bodyPr>
          <a:lstStyle/>
          <a:p>
            <a:r>
              <a:rPr lang="en-CA" sz="800" b="1" dirty="0" smtClean="0"/>
              <a:t>Pre-</a:t>
            </a:r>
            <a:r>
              <a:rPr lang="en-CA" sz="800" b="1" dirty="0" smtClean="0"/>
              <a:t>ind</a:t>
            </a:r>
            <a:endParaRPr lang="en-CA" sz="800" b="1" dirty="0"/>
          </a:p>
        </p:txBody>
      </p:sp>
      <p:sp>
        <p:nvSpPr>
          <p:cNvPr id="10" name="TextBox 9"/>
          <p:cNvSpPr txBox="1"/>
          <p:nvPr/>
        </p:nvSpPr>
        <p:spPr>
          <a:xfrm>
            <a:off x="10119293" y="1343983"/>
            <a:ext cx="2402344" cy="830997"/>
          </a:xfrm>
          <a:prstGeom prst="rect">
            <a:avLst/>
          </a:prstGeom>
          <a:noFill/>
        </p:spPr>
        <p:txBody>
          <a:bodyPr wrap="square" rtlCol="0">
            <a:spAutoFit/>
          </a:bodyPr>
          <a:lstStyle/>
          <a:p>
            <a:r>
              <a:rPr lang="en-CA" sz="1600" dirty="0" smtClean="0"/>
              <a:t>This IPCC AR5 image puts  a temperature for RCP 8.5 at 2100  of  4.6°C</a:t>
            </a:r>
            <a:endParaRPr lang="en-CA" sz="1600" dirty="0"/>
          </a:p>
        </p:txBody>
      </p:sp>
    </p:spTree>
    <p:extLst>
      <p:ext uri="{BB962C8B-B14F-4D97-AF65-F5344CB8AC3E}">
        <p14:creationId xmlns:p14="http://schemas.microsoft.com/office/powerpoint/2010/main" val="489703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s://www.ipcc.ch/site/assets/uploads/2018/02/WGII_AR5_BoxSPM-1Fig1-1024x449.jpg"/>
          <p:cNvPicPr>
            <a:picLocks noChangeAspect="1" noChangeArrowheads="1"/>
          </p:cNvPicPr>
          <p:nvPr/>
        </p:nvPicPr>
        <p:blipFill rotWithShape="1">
          <a:blip r:embed="rId3">
            <a:extLst>
              <a:ext uri="{28A0092B-C50C-407E-A947-70E740481C1C}">
                <a14:useLocalDpi xmlns:a14="http://schemas.microsoft.com/office/drawing/2010/main" val="0"/>
              </a:ext>
            </a:extLst>
          </a:blip>
          <a:srcRect r="45165" b="23083"/>
          <a:stretch/>
        </p:blipFill>
        <p:spPr bwMode="auto">
          <a:xfrm>
            <a:off x="216045" y="2132856"/>
            <a:ext cx="5461523" cy="33592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673555"/>
            <a:ext cx="5046318" cy="954107"/>
          </a:xfrm>
          <a:prstGeom prst="rect">
            <a:avLst/>
          </a:prstGeom>
        </p:spPr>
        <p:txBody>
          <a:bodyPr wrap="none">
            <a:spAutoFit/>
          </a:bodyPr>
          <a:lstStyle/>
          <a:p>
            <a:r>
              <a:rPr lang="en-CA" sz="1400" i="1" dirty="0" smtClean="0"/>
              <a:t>IPCC 2014  5</a:t>
            </a:r>
            <a:r>
              <a:rPr lang="en-CA" sz="1400" i="1" baseline="30000" dirty="0" smtClean="0"/>
              <a:t>th</a:t>
            </a:r>
            <a:r>
              <a:rPr lang="en-CA" sz="1400" i="1" dirty="0" smtClean="0"/>
              <a:t> assessment, WG2 , Assessment Box SPM.1 Figure 1</a:t>
            </a:r>
          </a:p>
          <a:p>
            <a:r>
              <a:rPr lang="en-CA" sz="1400" i="1" dirty="0" smtClean="0"/>
              <a:t>RCP8.5 at 2100 is +4.6°C mean (slightly higher than the 4.3°C given</a:t>
            </a:r>
          </a:p>
          <a:p>
            <a:r>
              <a:rPr lang="en-CA" sz="1400" i="1" dirty="0" smtClean="0"/>
              <a:t> by IPCC for 2081-2100 average</a:t>
            </a:r>
          </a:p>
          <a:p>
            <a:endParaRPr lang="en-CA" sz="1400" i="1" dirty="0"/>
          </a:p>
        </p:txBody>
      </p:sp>
      <p:pic>
        <p:nvPicPr>
          <p:cNvPr id="6" name="Picture 2" descr="https://www.ipcc.ch/site/assets/uploads/2018/02/WGII_AR5_BoxSPM-1Fig1-1024x449.jpg"/>
          <p:cNvPicPr>
            <a:picLocks noChangeAspect="1" noChangeArrowheads="1"/>
          </p:cNvPicPr>
          <p:nvPr/>
        </p:nvPicPr>
        <p:blipFill rotWithShape="1">
          <a:blip r:embed="rId3">
            <a:extLst>
              <a:ext uri="{28A0092B-C50C-407E-A947-70E740481C1C}">
                <a14:useLocalDpi xmlns:a14="http://schemas.microsoft.com/office/drawing/2010/main" val="0"/>
              </a:ext>
            </a:extLst>
          </a:blip>
          <a:srcRect r="45165"/>
          <a:stretch/>
        </p:blipFill>
        <p:spPr bwMode="auto">
          <a:xfrm>
            <a:off x="5876401" y="2132856"/>
            <a:ext cx="5461523" cy="43673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peter\Desktop\Climate\RCP 8.5 7.8.png"/>
          <p:cNvPicPr>
            <a:picLocks noChangeAspect="1" noChangeArrowheads="1"/>
          </p:cNvPicPr>
          <p:nvPr/>
        </p:nvPicPr>
        <p:blipFill rotWithShape="1">
          <a:blip r:embed="rId4">
            <a:extLst>
              <a:ext uri="{28A0092B-C50C-407E-A947-70E740481C1C}">
                <a14:useLocalDpi xmlns:a14="http://schemas.microsoft.com/office/drawing/2010/main" val="0"/>
              </a:ext>
            </a:extLst>
          </a:blip>
          <a:srcRect l="68504" t="13333" r="21895" b="15476"/>
          <a:stretch/>
        </p:blipFill>
        <p:spPr bwMode="auto">
          <a:xfrm>
            <a:off x="10477251" y="1412776"/>
            <a:ext cx="727361" cy="36822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ww.ipcc.ch/site/assets/uploads/2018/02/WGII_AR5_BoxSPM-1Fig1-1024x449.jpg"/>
          <p:cNvPicPr>
            <a:picLocks noChangeAspect="1" noChangeArrowheads="1"/>
          </p:cNvPicPr>
          <p:nvPr/>
        </p:nvPicPr>
        <p:blipFill rotWithShape="1">
          <a:blip r:embed="rId3">
            <a:extLst>
              <a:ext uri="{28A0092B-C50C-407E-A947-70E740481C1C}">
                <a14:useLocalDpi xmlns:a14="http://schemas.microsoft.com/office/drawing/2010/main" val="0"/>
              </a:ext>
            </a:extLst>
          </a:blip>
          <a:srcRect l="11423" t="74935" r="57061" b="2439"/>
          <a:stretch/>
        </p:blipFill>
        <p:spPr bwMode="auto">
          <a:xfrm>
            <a:off x="828179" y="1997838"/>
            <a:ext cx="3138985" cy="988137"/>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9531706" y="1660550"/>
            <a:ext cx="958291" cy="2011680"/>
          </a:xfrm>
          <a:custGeom>
            <a:avLst/>
            <a:gdLst>
              <a:gd name="connsiteX0" fmla="*/ 950976 w 958291"/>
              <a:gd name="connsiteY0" fmla="*/ 0 h 2011680"/>
              <a:gd name="connsiteX1" fmla="*/ 702259 w 958291"/>
              <a:gd name="connsiteY1" fmla="*/ 738836 h 2011680"/>
              <a:gd name="connsiteX2" fmla="*/ 0 w 958291"/>
              <a:gd name="connsiteY2" fmla="*/ 2011680 h 2011680"/>
              <a:gd name="connsiteX3" fmla="*/ 0 w 958291"/>
              <a:gd name="connsiteY3" fmla="*/ 2011680 h 2011680"/>
              <a:gd name="connsiteX4" fmla="*/ 958291 w 958291"/>
              <a:gd name="connsiteY4" fmla="*/ 855879 h 2011680"/>
              <a:gd name="connsiteX5" fmla="*/ 958291 w 958291"/>
              <a:gd name="connsiteY5" fmla="*/ 855879 h 2011680"/>
              <a:gd name="connsiteX6" fmla="*/ 950976 w 958291"/>
              <a:gd name="connsiteY6"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91" h="2011680">
                <a:moveTo>
                  <a:pt x="950976" y="0"/>
                </a:moveTo>
                <a:cubicBezTo>
                  <a:pt x="905865" y="201778"/>
                  <a:pt x="860755" y="403556"/>
                  <a:pt x="702259" y="738836"/>
                </a:cubicBezTo>
                <a:cubicBezTo>
                  <a:pt x="543763" y="1074116"/>
                  <a:pt x="0" y="2011680"/>
                  <a:pt x="0" y="2011680"/>
                </a:cubicBezTo>
                <a:lnTo>
                  <a:pt x="0" y="2011680"/>
                </a:lnTo>
                <a:lnTo>
                  <a:pt x="958291" y="855879"/>
                </a:lnTo>
                <a:lnTo>
                  <a:pt x="958291" y="855879"/>
                </a:lnTo>
                <a:cubicBezTo>
                  <a:pt x="955853" y="570586"/>
                  <a:pt x="953414" y="285293"/>
                  <a:pt x="950976" y="0"/>
                </a:cubicBezTo>
                <a:close/>
              </a:path>
            </a:pathLst>
          </a:custGeom>
          <a:solidFill>
            <a:srgbClr val="FFB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654082" y="715755"/>
            <a:ext cx="8894640" cy="738664"/>
          </a:xfrm>
          <a:prstGeom prst="rect">
            <a:avLst/>
          </a:prstGeom>
        </p:spPr>
        <p:txBody>
          <a:bodyPr wrap="square">
            <a:spAutoFit/>
          </a:bodyPr>
          <a:lstStyle/>
          <a:p>
            <a:r>
              <a:rPr lang="en-CA" sz="1050" b="1" i="1" dirty="0" smtClean="0"/>
              <a:t>Without additional efforts to reduce GHG emissions beyond those in place today… baseline scenarios, those</a:t>
            </a:r>
          </a:p>
          <a:p>
            <a:r>
              <a:rPr lang="en-CA" sz="1050" b="1" i="1" dirty="0" smtClean="0"/>
              <a:t>without additional mitigation, result in global mean surface temperature increases in 2100 </a:t>
            </a:r>
            <a:r>
              <a:rPr lang="en-CA" sz="1050" b="1" dirty="0" smtClean="0"/>
              <a:t>…</a:t>
            </a:r>
          </a:p>
          <a:p>
            <a:r>
              <a:rPr lang="en-CA" sz="1050" b="1" i="1" dirty="0"/>
              <a:t>t</a:t>
            </a:r>
            <a:r>
              <a:rPr lang="en-CA" sz="1050" b="1" i="1" dirty="0" smtClean="0"/>
              <a:t>o 7.8°C when including climate uncertainty .</a:t>
            </a:r>
          </a:p>
          <a:p>
            <a:r>
              <a:rPr lang="en-CA" sz="1050" b="1" dirty="0" smtClean="0"/>
              <a:t>(IPCC 2014 5th assessment , WG3, SPM p.8)</a:t>
            </a:r>
            <a:endParaRPr lang="en-CA" sz="1050" b="1" dirty="0"/>
          </a:p>
        </p:txBody>
      </p:sp>
      <p:sp>
        <p:nvSpPr>
          <p:cNvPr id="11" name="TextBox 10"/>
          <p:cNvSpPr txBox="1"/>
          <p:nvPr/>
        </p:nvSpPr>
        <p:spPr>
          <a:xfrm>
            <a:off x="3440483" y="1268760"/>
            <a:ext cx="4876527" cy="600164"/>
          </a:xfrm>
          <a:prstGeom prst="rect">
            <a:avLst/>
          </a:prstGeom>
          <a:noFill/>
        </p:spPr>
        <p:txBody>
          <a:bodyPr wrap="square" rtlCol="0">
            <a:spAutoFit/>
          </a:bodyPr>
          <a:lstStyle/>
          <a:p>
            <a:r>
              <a:rPr lang="en-CA" sz="1100" b="1" dirty="0" smtClean="0"/>
              <a:t>Climate “uncertainty” here means including  amplifying feedback emissions  (not accounted for in the projections') and a higher climate sensitivity by 2100, which are to be expected by 2100</a:t>
            </a:r>
            <a:endParaRPr lang="en-CA" sz="1100" b="1" dirty="0"/>
          </a:p>
        </p:txBody>
      </p:sp>
      <p:sp>
        <p:nvSpPr>
          <p:cNvPr id="12" name="TextBox 11"/>
          <p:cNvSpPr txBox="1"/>
          <p:nvPr/>
        </p:nvSpPr>
        <p:spPr>
          <a:xfrm>
            <a:off x="10840931" y="1596734"/>
            <a:ext cx="932464" cy="369332"/>
          </a:xfrm>
          <a:prstGeom prst="rect">
            <a:avLst/>
          </a:prstGeom>
          <a:noFill/>
        </p:spPr>
        <p:txBody>
          <a:bodyPr wrap="square" rtlCol="0">
            <a:spAutoFit/>
          </a:bodyPr>
          <a:lstStyle/>
          <a:p>
            <a:r>
              <a:rPr lang="en-CA" b="1" dirty="0" smtClean="0"/>
              <a:t>+7.8°C</a:t>
            </a:r>
            <a:endParaRPr lang="en-CA" b="1" dirty="0"/>
          </a:p>
        </p:txBody>
      </p:sp>
      <p:sp>
        <p:nvSpPr>
          <p:cNvPr id="13" name="TextBox 12"/>
          <p:cNvSpPr txBox="1"/>
          <p:nvPr/>
        </p:nvSpPr>
        <p:spPr>
          <a:xfrm>
            <a:off x="4672" y="0"/>
            <a:ext cx="12601575" cy="584775"/>
          </a:xfrm>
          <a:prstGeom prst="rect">
            <a:avLst/>
          </a:prstGeom>
          <a:noFill/>
        </p:spPr>
        <p:txBody>
          <a:bodyPr wrap="square" rtlCol="0">
            <a:spAutoFit/>
          </a:bodyPr>
          <a:lstStyle/>
          <a:p>
            <a:pPr algn="ctr"/>
            <a:r>
              <a:rPr lang="en-CA" sz="3200" b="1" dirty="0" smtClean="0"/>
              <a:t>High risk of worst-case scenario heating up to 7.8°C by 2100 </a:t>
            </a:r>
            <a:endParaRPr lang="en-CA" sz="3200" b="1" dirty="0"/>
          </a:p>
        </p:txBody>
      </p:sp>
      <p:sp>
        <p:nvSpPr>
          <p:cNvPr id="14" name="TextBox 13"/>
          <p:cNvSpPr txBox="1"/>
          <p:nvPr/>
        </p:nvSpPr>
        <p:spPr>
          <a:xfrm>
            <a:off x="8324223" y="1960700"/>
            <a:ext cx="1800200" cy="369332"/>
          </a:xfrm>
          <a:prstGeom prst="rect">
            <a:avLst/>
          </a:prstGeom>
          <a:noFill/>
        </p:spPr>
        <p:txBody>
          <a:bodyPr wrap="square" rtlCol="0">
            <a:spAutoFit/>
          </a:bodyPr>
          <a:lstStyle/>
          <a:p>
            <a:r>
              <a:rPr lang="en-CA" dirty="0" smtClean="0"/>
              <a:t>adapted</a:t>
            </a:r>
            <a:endParaRPr lang="en-CA" dirty="0"/>
          </a:p>
        </p:txBody>
      </p:sp>
    </p:spTree>
    <p:extLst>
      <p:ext uri="{BB962C8B-B14F-4D97-AF65-F5344CB8AC3E}">
        <p14:creationId xmlns:p14="http://schemas.microsoft.com/office/powerpoint/2010/main" val="26519277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411" y="908720"/>
            <a:ext cx="12578414" cy="1569660"/>
          </a:xfrm>
          <a:prstGeom prst="rect">
            <a:avLst/>
          </a:prstGeom>
        </p:spPr>
        <p:txBody>
          <a:bodyPr wrap="square">
            <a:spAutoFit/>
          </a:bodyPr>
          <a:lstStyle/>
          <a:p>
            <a:pPr algn="ctr"/>
            <a:r>
              <a:rPr lang="en-CA" sz="3200" b="1" dirty="0" smtClean="0">
                <a:solidFill>
                  <a:srgbClr val="333333"/>
                </a:solidFill>
                <a:effectLst/>
                <a:latin typeface="Merriweather"/>
              </a:rPr>
              <a:t>10 March 2020, </a:t>
            </a:r>
          </a:p>
          <a:p>
            <a:pPr algn="ctr"/>
            <a:r>
              <a:rPr lang="en-CA" sz="3200" b="1" i="1" dirty="0" smtClean="0">
                <a:solidFill>
                  <a:srgbClr val="333333"/>
                </a:solidFill>
                <a:effectLst/>
                <a:latin typeface="Merriweather"/>
              </a:rPr>
              <a:t>Flagship UN study (WMO) shows accelerating climate change</a:t>
            </a:r>
          </a:p>
          <a:p>
            <a:pPr algn="ctr"/>
            <a:r>
              <a:rPr lang="en-CA" sz="3200" b="1" i="1" dirty="0" smtClean="0">
                <a:solidFill>
                  <a:srgbClr val="333333"/>
                </a:solidFill>
                <a:effectLst/>
                <a:latin typeface="Merriweather"/>
              </a:rPr>
              <a:t> on land, sea and in the atmosphere</a:t>
            </a:r>
            <a:endParaRPr lang="en-CA" sz="3200" b="1" i="1" dirty="0">
              <a:solidFill>
                <a:srgbClr val="333333"/>
              </a:solidFill>
              <a:effectLst/>
              <a:latin typeface="Merriweather"/>
            </a:endParaRPr>
          </a:p>
        </p:txBody>
      </p:sp>
      <p:sp>
        <p:nvSpPr>
          <p:cNvPr id="5" name="Rectangle 4"/>
          <p:cNvSpPr/>
          <p:nvPr/>
        </p:nvSpPr>
        <p:spPr>
          <a:xfrm>
            <a:off x="-10969" y="2649074"/>
            <a:ext cx="12577275" cy="1754326"/>
          </a:xfrm>
          <a:prstGeom prst="rect">
            <a:avLst/>
          </a:prstGeom>
        </p:spPr>
        <p:txBody>
          <a:bodyPr wrap="square">
            <a:spAutoFit/>
          </a:bodyPr>
          <a:lstStyle/>
          <a:p>
            <a:r>
              <a:rPr lang="en-CA" i="1" dirty="0" smtClean="0"/>
              <a:t>The report, The WMO Statement on the State of the Global Climate in 2019, which is led by the UN weather agency (World Meteorological Organization), contains data from an extensive network of partners.</a:t>
            </a:r>
          </a:p>
          <a:p>
            <a:endParaRPr lang="en-CA" i="1" dirty="0" smtClean="0"/>
          </a:p>
          <a:p>
            <a:r>
              <a:rPr lang="en-CA" i="1" dirty="0" smtClean="0"/>
              <a:t>It documents physical signs of climate change – such as increasing land and ocean heat, accelerating sea level rise and melting ice – and the knock-on effects on socio-economic development, human health, migration and displacement, food security, and land and marine ecosystems.</a:t>
            </a:r>
            <a:endParaRPr lang="en-CA" i="1"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131" y="83427"/>
            <a:ext cx="3360738" cy="96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6999"/>
          <a:stretch/>
        </p:blipFill>
        <p:spPr bwMode="auto">
          <a:xfrm>
            <a:off x="3152072" y="4303720"/>
            <a:ext cx="6263481" cy="248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23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44824"/>
            <a:ext cx="12601575" cy="3046988"/>
          </a:xfrm>
          <a:prstGeom prst="rect">
            <a:avLst/>
          </a:prstGeom>
          <a:noFill/>
        </p:spPr>
        <p:txBody>
          <a:bodyPr wrap="square" rtlCol="0">
            <a:spAutoFit/>
          </a:bodyPr>
          <a:lstStyle/>
          <a:p>
            <a:pPr algn="ctr"/>
            <a:r>
              <a:rPr lang="en-CA" sz="3200" b="1" dirty="0" smtClean="0"/>
              <a:t>The </a:t>
            </a:r>
            <a:r>
              <a:rPr lang="en-CA" sz="3200" b="1" dirty="0"/>
              <a:t>G</a:t>
            </a:r>
            <a:r>
              <a:rPr lang="en-CA" sz="3200" b="1" dirty="0" smtClean="0"/>
              <a:t>lobal Survival Scenario</a:t>
            </a:r>
          </a:p>
          <a:p>
            <a:pPr algn="ctr"/>
            <a:endParaRPr lang="en-CA" sz="3200" b="1" dirty="0"/>
          </a:p>
          <a:p>
            <a:pPr algn="ctr"/>
            <a:r>
              <a:rPr lang="en-CA" sz="3200" b="1" dirty="0" smtClean="0"/>
              <a:t>Climate change is an existential threat to most life on the planet, </a:t>
            </a:r>
          </a:p>
          <a:p>
            <a:pPr algn="ctr"/>
            <a:r>
              <a:rPr lang="en-CA" sz="3200" b="1" dirty="0" smtClean="0"/>
              <a:t>including particularly humankind </a:t>
            </a:r>
          </a:p>
          <a:p>
            <a:pPr algn="ctr"/>
            <a:endParaRPr lang="en-CA" sz="3200" b="1" dirty="0"/>
          </a:p>
          <a:p>
            <a:pPr algn="ctr"/>
            <a:r>
              <a:rPr lang="en-CA" sz="3200" dirty="0" smtClean="0"/>
              <a:t>UN Secretary General May 2015, Austria World Summit</a:t>
            </a:r>
            <a:endParaRPr lang="en-CA" sz="3200" dirty="0"/>
          </a:p>
        </p:txBody>
      </p:sp>
      <p:sp>
        <p:nvSpPr>
          <p:cNvPr id="5" name="TextBox 4"/>
          <p:cNvSpPr txBox="1"/>
          <p:nvPr/>
        </p:nvSpPr>
        <p:spPr>
          <a:xfrm>
            <a:off x="-24135" y="750640"/>
            <a:ext cx="12601575" cy="707886"/>
          </a:xfrm>
          <a:prstGeom prst="rect">
            <a:avLst/>
          </a:prstGeom>
          <a:noFill/>
        </p:spPr>
        <p:txBody>
          <a:bodyPr wrap="square" rtlCol="0">
            <a:spAutoFit/>
          </a:bodyPr>
          <a:lstStyle/>
          <a:p>
            <a:pPr algn="ctr"/>
            <a:r>
              <a:rPr lang="en-CA" sz="4000" b="1" dirty="0" smtClean="0"/>
              <a:t>THE CONTEXT</a:t>
            </a:r>
            <a:endParaRPr lang="en-CA" sz="4000" b="1" dirty="0"/>
          </a:p>
        </p:txBody>
      </p:sp>
    </p:spTree>
    <p:extLst>
      <p:ext uri="{BB962C8B-B14F-4D97-AF65-F5344CB8AC3E}">
        <p14:creationId xmlns:p14="http://schemas.microsoft.com/office/powerpoint/2010/main" val="3600810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107" y="1173818"/>
            <a:ext cx="8568952" cy="584775"/>
          </a:xfrm>
          <a:prstGeom prst="rect">
            <a:avLst/>
          </a:prstGeom>
          <a:noFill/>
        </p:spPr>
        <p:txBody>
          <a:bodyPr wrap="square" rtlCol="0">
            <a:spAutoFit/>
          </a:bodyPr>
          <a:lstStyle/>
          <a:p>
            <a:r>
              <a:rPr lang="en-CA" sz="3200" b="1" dirty="0" smtClean="0"/>
              <a:t>Caution</a:t>
            </a:r>
            <a:endParaRPr lang="en-CA" sz="3200" b="1" dirty="0"/>
          </a:p>
        </p:txBody>
      </p:sp>
      <p:sp>
        <p:nvSpPr>
          <p:cNvPr id="5" name="TextBox 4"/>
          <p:cNvSpPr txBox="1"/>
          <p:nvPr/>
        </p:nvSpPr>
        <p:spPr>
          <a:xfrm>
            <a:off x="0" y="2204864"/>
            <a:ext cx="12421468" cy="3693319"/>
          </a:xfrm>
          <a:prstGeom prst="rect">
            <a:avLst/>
          </a:prstGeom>
          <a:noFill/>
        </p:spPr>
        <p:txBody>
          <a:bodyPr wrap="square" rtlCol="0">
            <a:spAutoFit/>
          </a:bodyPr>
          <a:lstStyle/>
          <a:p>
            <a:r>
              <a:rPr lang="en-CA" dirty="0" smtClean="0"/>
              <a:t>This document is on data set trends.</a:t>
            </a:r>
          </a:p>
          <a:p>
            <a:endParaRPr lang="en-CA" dirty="0"/>
          </a:p>
          <a:p>
            <a:r>
              <a:rPr lang="en-CA" dirty="0" smtClean="0"/>
              <a:t>It uses IPCC projections to compare current data trends with the worst case IPCC projection (RCP8.5)</a:t>
            </a:r>
          </a:p>
          <a:p>
            <a:endParaRPr lang="en-CA" dirty="0" smtClean="0"/>
          </a:p>
          <a:p>
            <a:r>
              <a:rPr lang="en-CA" dirty="0" smtClean="0"/>
              <a:t>The projections are under estimates</a:t>
            </a:r>
          </a:p>
          <a:p>
            <a:endParaRPr lang="en-CA" dirty="0"/>
          </a:p>
          <a:p>
            <a:r>
              <a:rPr lang="en-CA" dirty="0" smtClean="0"/>
              <a:t>All projections here are calculated from a single climate sensitivity metric of 3°C, while there are now many research papers finding a much higher sensitivity</a:t>
            </a:r>
          </a:p>
          <a:p>
            <a:endParaRPr lang="en-CA" dirty="0"/>
          </a:p>
          <a:p>
            <a:r>
              <a:rPr lang="en-CA" dirty="0" smtClean="0"/>
              <a:t>The projections are only to 2100, while effects  are committed continue many centuries to millennia after 2100</a:t>
            </a:r>
          </a:p>
          <a:p>
            <a:endParaRPr lang="en-CA" dirty="0"/>
          </a:p>
          <a:p>
            <a:r>
              <a:rPr lang="en-CA" dirty="0" smtClean="0"/>
              <a:t>The projections do not include global warming amplifying  feed backs, nor reduced efficiency of carbon sinks.</a:t>
            </a:r>
          </a:p>
          <a:p>
            <a:r>
              <a:rPr lang="en-CA" dirty="0" smtClean="0"/>
              <a:t> </a:t>
            </a:r>
            <a:endParaRPr lang="en-CA" dirty="0"/>
          </a:p>
        </p:txBody>
      </p:sp>
    </p:spTree>
    <p:extLst>
      <p:ext uri="{BB962C8B-B14F-4D97-AF65-F5344CB8AC3E}">
        <p14:creationId xmlns:p14="http://schemas.microsoft.com/office/powerpoint/2010/main" val="42941196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7FF0405-CD2E-405A-8847-D310EDA26FF4}"/>
              </a:ext>
            </a:extLst>
          </p:cNvPr>
          <p:cNvPicPr>
            <a:picLocks noChangeAspect="1"/>
          </p:cNvPicPr>
          <p:nvPr/>
        </p:nvPicPr>
        <p:blipFill>
          <a:blip r:embed="rId2"/>
          <a:stretch>
            <a:fillRect/>
          </a:stretch>
        </p:blipFill>
        <p:spPr>
          <a:xfrm>
            <a:off x="76488" y="1500787"/>
            <a:ext cx="5175190" cy="3386527"/>
          </a:xfrm>
          <a:prstGeom prst="rect">
            <a:avLst/>
          </a:prstGeom>
        </p:spPr>
      </p:pic>
      <p:pic>
        <p:nvPicPr>
          <p:cNvPr id="5" name="Picture 4">
            <a:extLst>
              <a:ext uri="{FF2B5EF4-FFF2-40B4-BE49-F238E27FC236}">
                <a16:creationId xmlns:a16="http://schemas.microsoft.com/office/drawing/2014/main" xmlns="" id="{D6514D84-2914-4C18-9310-41FD1EFD5F6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6000"/>
                    </a14:imgEffect>
                    <a14:imgEffect>
                      <a14:brightnessContrast bright="15000" contrast="55000"/>
                    </a14:imgEffect>
                  </a14:imgLayer>
                </a14:imgProps>
              </a:ext>
            </a:extLst>
          </a:blip>
          <a:srcRect t="10086" r="48121"/>
          <a:stretch/>
        </p:blipFill>
        <p:spPr>
          <a:xfrm>
            <a:off x="5221837" y="1762044"/>
            <a:ext cx="4386864" cy="4975306"/>
          </a:xfrm>
          <a:prstGeom prst="rect">
            <a:avLst/>
          </a:prstGeom>
        </p:spPr>
      </p:pic>
      <p:sp>
        <p:nvSpPr>
          <p:cNvPr id="6" name="Freeform: Shape 5">
            <a:extLst>
              <a:ext uri="{FF2B5EF4-FFF2-40B4-BE49-F238E27FC236}">
                <a16:creationId xmlns:a16="http://schemas.microsoft.com/office/drawing/2014/main" xmlns="" id="{45403867-0205-473E-8337-F2676F9B2B6B}"/>
              </a:ext>
            </a:extLst>
          </p:cNvPr>
          <p:cNvSpPr/>
          <p:nvPr/>
        </p:nvSpPr>
        <p:spPr>
          <a:xfrm>
            <a:off x="6165770" y="2013857"/>
            <a:ext cx="3780473" cy="1306286"/>
          </a:xfrm>
          <a:custGeom>
            <a:avLst/>
            <a:gdLst>
              <a:gd name="connsiteX0" fmla="*/ 54429 w 3657600"/>
              <a:gd name="connsiteY0" fmla="*/ 566057 h 1306286"/>
              <a:gd name="connsiteX1" fmla="*/ 0 w 3657600"/>
              <a:gd name="connsiteY1" fmla="*/ 1306286 h 1306286"/>
              <a:gd name="connsiteX2" fmla="*/ 0 w 3657600"/>
              <a:gd name="connsiteY2" fmla="*/ 1306286 h 1306286"/>
              <a:gd name="connsiteX3" fmla="*/ 576943 w 3657600"/>
              <a:gd name="connsiteY3" fmla="*/ 1121229 h 1306286"/>
              <a:gd name="connsiteX4" fmla="*/ 576943 w 3657600"/>
              <a:gd name="connsiteY4" fmla="*/ 1121229 h 1306286"/>
              <a:gd name="connsiteX5" fmla="*/ 3080658 w 3657600"/>
              <a:gd name="connsiteY5" fmla="*/ 446314 h 1306286"/>
              <a:gd name="connsiteX6" fmla="*/ 3080658 w 3657600"/>
              <a:gd name="connsiteY6" fmla="*/ 446314 h 1306286"/>
              <a:gd name="connsiteX7" fmla="*/ 3657600 w 3657600"/>
              <a:gd name="connsiteY7" fmla="*/ 424543 h 1306286"/>
              <a:gd name="connsiteX8" fmla="*/ 3657600 w 3657600"/>
              <a:gd name="connsiteY8" fmla="*/ 424543 h 1306286"/>
              <a:gd name="connsiteX9" fmla="*/ 3646715 w 3657600"/>
              <a:gd name="connsiteY9" fmla="*/ 0 h 1306286"/>
              <a:gd name="connsiteX10" fmla="*/ 3646715 w 3657600"/>
              <a:gd name="connsiteY10" fmla="*/ 0 h 1306286"/>
              <a:gd name="connsiteX11" fmla="*/ 54429 w 3657600"/>
              <a:gd name="connsiteY11" fmla="*/ 566057 h 130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600" h="1306286">
                <a:moveTo>
                  <a:pt x="54429" y="566057"/>
                </a:moveTo>
                <a:lnTo>
                  <a:pt x="0" y="1306286"/>
                </a:lnTo>
                <a:lnTo>
                  <a:pt x="0" y="1306286"/>
                </a:lnTo>
                <a:lnTo>
                  <a:pt x="576943" y="1121229"/>
                </a:lnTo>
                <a:lnTo>
                  <a:pt x="576943" y="1121229"/>
                </a:lnTo>
                <a:lnTo>
                  <a:pt x="3080658" y="446314"/>
                </a:lnTo>
                <a:lnTo>
                  <a:pt x="3080658" y="446314"/>
                </a:lnTo>
                <a:lnTo>
                  <a:pt x="3657600" y="424543"/>
                </a:lnTo>
                <a:lnTo>
                  <a:pt x="3657600" y="424543"/>
                </a:lnTo>
                <a:lnTo>
                  <a:pt x="3646715" y="0"/>
                </a:lnTo>
                <a:lnTo>
                  <a:pt x="3646715" y="0"/>
                </a:lnTo>
                <a:lnTo>
                  <a:pt x="54429" y="5660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xmlns="" id="{08A5D360-5841-4226-8930-CA663AD00E39}"/>
              </a:ext>
            </a:extLst>
          </p:cNvPr>
          <p:cNvPicPr>
            <a:picLocks noChangeAspect="1"/>
          </p:cNvPicPr>
          <p:nvPr/>
        </p:nvPicPr>
        <p:blipFill rotWithShape="1">
          <a:blip r:embed="rId2"/>
          <a:srcRect l="50826" t="23483" r="13436" b="66764"/>
          <a:stretch/>
        </p:blipFill>
        <p:spPr>
          <a:xfrm>
            <a:off x="9522782" y="2554593"/>
            <a:ext cx="2879353" cy="514190"/>
          </a:xfrm>
          <a:prstGeom prst="rect">
            <a:avLst/>
          </a:prstGeom>
        </p:spPr>
      </p:pic>
      <p:sp>
        <p:nvSpPr>
          <p:cNvPr id="8" name="Rectangle 7">
            <a:extLst>
              <a:ext uri="{FF2B5EF4-FFF2-40B4-BE49-F238E27FC236}">
                <a16:creationId xmlns:a16="http://schemas.microsoft.com/office/drawing/2014/main" xmlns="" id="{1EA8A72B-2BC8-4010-BB71-2A196F1AA0EA}"/>
              </a:ext>
            </a:extLst>
          </p:cNvPr>
          <p:cNvSpPr/>
          <p:nvPr/>
        </p:nvSpPr>
        <p:spPr>
          <a:xfrm>
            <a:off x="8247282" y="3156858"/>
            <a:ext cx="2305353" cy="272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5796B739-EED8-44B2-A104-0168CDFECDB5}"/>
              </a:ext>
            </a:extLst>
          </p:cNvPr>
          <p:cNvSpPr/>
          <p:nvPr/>
        </p:nvSpPr>
        <p:spPr>
          <a:xfrm>
            <a:off x="9427561" y="3848019"/>
            <a:ext cx="2305353" cy="272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xmlns="" id="{B675FE46-3F85-409D-9816-E2977DC9D9AE}"/>
              </a:ext>
            </a:extLst>
          </p:cNvPr>
          <p:cNvSpPr/>
          <p:nvPr/>
        </p:nvSpPr>
        <p:spPr>
          <a:xfrm>
            <a:off x="6160770" y="2709333"/>
            <a:ext cx="3246656" cy="711200"/>
          </a:xfrm>
          <a:custGeom>
            <a:avLst/>
            <a:gdLst>
              <a:gd name="connsiteX0" fmla="*/ 0 w 3141134"/>
              <a:gd name="connsiteY0" fmla="*/ 711200 h 711200"/>
              <a:gd name="connsiteX1" fmla="*/ 1117600 w 3141134"/>
              <a:gd name="connsiteY1" fmla="*/ 448733 h 711200"/>
              <a:gd name="connsiteX2" fmla="*/ 2108200 w 3141134"/>
              <a:gd name="connsiteY2" fmla="*/ 194733 h 711200"/>
              <a:gd name="connsiteX3" fmla="*/ 3141134 w 3141134"/>
              <a:gd name="connsiteY3" fmla="*/ 0 h 711200"/>
              <a:gd name="connsiteX4" fmla="*/ 3141134 w 3141134"/>
              <a:gd name="connsiteY4" fmla="*/ 0 h 7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1134" h="711200">
                <a:moveTo>
                  <a:pt x="0" y="711200"/>
                </a:moveTo>
                <a:lnTo>
                  <a:pt x="1117600" y="448733"/>
                </a:lnTo>
                <a:cubicBezTo>
                  <a:pt x="1468967" y="362655"/>
                  <a:pt x="1770944" y="269522"/>
                  <a:pt x="2108200" y="194733"/>
                </a:cubicBezTo>
                <a:cubicBezTo>
                  <a:pt x="2445456" y="119944"/>
                  <a:pt x="3141134" y="0"/>
                  <a:pt x="3141134" y="0"/>
                </a:cubicBezTo>
                <a:lnTo>
                  <a:pt x="3141134" y="0"/>
                </a:lnTo>
              </a:path>
            </a:pathLst>
          </a:custGeom>
          <a:noFill/>
          <a:ln w="28575">
            <a:solidFill>
              <a:srgbClr val="009B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xmlns="" id="{9A5AE007-760C-40E2-972F-10849EB151AA}"/>
              </a:ext>
            </a:extLst>
          </p:cNvPr>
          <p:cNvCxnSpPr/>
          <p:nvPr/>
        </p:nvCxnSpPr>
        <p:spPr>
          <a:xfrm>
            <a:off x="7258576" y="2607733"/>
            <a:ext cx="0" cy="3657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E24426A6-AC49-4881-9A90-99F9E74CFCC2}"/>
              </a:ext>
            </a:extLst>
          </p:cNvPr>
          <p:cNvSpPr txBox="1"/>
          <p:nvPr/>
        </p:nvSpPr>
        <p:spPr>
          <a:xfrm>
            <a:off x="6962595" y="2331535"/>
            <a:ext cx="742004" cy="307777"/>
          </a:xfrm>
          <a:prstGeom prst="rect">
            <a:avLst/>
          </a:prstGeom>
          <a:noFill/>
        </p:spPr>
        <p:txBody>
          <a:bodyPr wrap="square" rtlCol="0">
            <a:spAutoFit/>
          </a:bodyPr>
          <a:lstStyle/>
          <a:p>
            <a:r>
              <a:rPr lang="en-US" sz="1400" b="1" dirty="0"/>
              <a:t>2020</a:t>
            </a:r>
          </a:p>
        </p:txBody>
      </p:sp>
      <p:sp>
        <p:nvSpPr>
          <p:cNvPr id="16" name="Freeform: Shape 15">
            <a:extLst>
              <a:ext uri="{FF2B5EF4-FFF2-40B4-BE49-F238E27FC236}">
                <a16:creationId xmlns:a16="http://schemas.microsoft.com/office/drawing/2014/main" xmlns="" id="{5E65708C-B749-42DD-A8B5-C09F804B0290}"/>
              </a:ext>
            </a:extLst>
          </p:cNvPr>
          <p:cNvSpPr/>
          <p:nvPr/>
        </p:nvSpPr>
        <p:spPr>
          <a:xfrm>
            <a:off x="6169521" y="3344333"/>
            <a:ext cx="1015127" cy="143934"/>
          </a:xfrm>
          <a:custGeom>
            <a:avLst/>
            <a:gdLst>
              <a:gd name="connsiteX0" fmla="*/ 0 w 982133"/>
              <a:gd name="connsiteY0" fmla="*/ 143934 h 143934"/>
              <a:gd name="connsiteX1" fmla="*/ 982133 w 982133"/>
              <a:gd name="connsiteY1" fmla="*/ 0 h 143934"/>
              <a:gd name="connsiteX2" fmla="*/ 982133 w 982133"/>
              <a:gd name="connsiteY2" fmla="*/ 0 h 143934"/>
            </a:gdLst>
            <a:ahLst/>
            <a:cxnLst>
              <a:cxn ang="0">
                <a:pos x="connsiteX0" y="connsiteY0"/>
              </a:cxn>
              <a:cxn ang="0">
                <a:pos x="connsiteX1" y="connsiteY1"/>
              </a:cxn>
              <a:cxn ang="0">
                <a:pos x="connsiteX2" y="connsiteY2"/>
              </a:cxn>
            </a:cxnLst>
            <a:rect l="l" t="t" r="r" b="b"/>
            <a:pathLst>
              <a:path w="982133" h="143934">
                <a:moveTo>
                  <a:pt x="0" y="143934"/>
                </a:moveTo>
                <a:lnTo>
                  <a:pt x="982133" y="0"/>
                </a:lnTo>
                <a:lnTo>
                  <a:pt x="982133" y="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xmlns="" id="{58B071A4-B2AE-405D-9515-CED9E6DF58EB}"/>
              </a:ext>
            </a:extLst>
          </p:cNvPr>
          <p:cNvSpPr/>
          <p:nvPr/>
        </p:nvSpPr>
        <p:spPr>
          <a:xfrm>
            <a:off x="7184648" y="3335867"/>
            <a:ext cx="2266534" cy="2565400"/>
          </a:xfrm>
          <a:custGeom>
            <a:avLst/>
            <a:gdLst>
              <a:gd name="connsiteX0" fmla="*/ 0 w 2192867"/>
              <a:gd name="connsiteY0" fmla="*/ 0 h 2565400"/>
              <a:gd name="connsiteX1" fmla="*/ 516467 w 2192867"/>
              <a:gd name="connsiteY1" fmla="*/ 601133 h 2565400"/>
              <a:gd name="connsiteX2" fmla="*/ 516467 w 2192867"/>
              <a:gd name="connsiteY2" fmla="*/ 601133 h 2565400"/>
              <a:gd name="connsiteX3" fmla="*/ 2192867 w 2192867"/>
              <a:gd name="connsiteY3" fmla="*/ 2565400 h 2565400"/>
              <a:gd name="connsiteX4" fmla="*/ 2192867 w 2192867"/>
              <a:gd name="connsiteY4" fmla="*/ 2565400 h 256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867" h="2565400">
                <a:moveTo>
                  <a:pt x="0" y="0"/>
                </a:moveTo>
                <a:lnTo>
                  <a:pt x="516467" y="601133"/>
                </a:lnTo>
                <a:lnTo>
                  <a:pt x="516467" y="601133"/>
                </a:lnTo>
                <a:lnTo>
                  <a:pt x="2192867" y="2565400"/>
                </a:lnTo>
                <a:lnTo>
                  <a:pt x="2192867" y="256540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7AD9A72E-805F-4C63-A417-9522707FF61F}"/>
              </a:ext>
            </a:extLst>
          </p:cNvPr>
          <p:cNvSpPr/>
          <p:nvPr/>
        </p:nvSpPr>
        <p:spPr>
          <a:xfrm>
            <a:off x="9438502" y="3242734"/>
            <a:ext cx="715993" cy="2946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0E08F285-7001-4A6A-87DE-8B2B920234F8}"/>
              </a:ext>
            </a:extLst>
          </p:cNvPr>
          <p:cNvSpPr/>
          <p:nvPr/>
        </p:nvSpPr>
        <p:spPr>
          <a:xfrm>
            <a:off x="8882360" y="3742267"/>
            <a:ext cx="525066" cy="169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46412D03-EBA1-4370-9305-F615378A2110}"/>
              </a:ext>
            </a:extLst>
          </p:cNvPr>
          <p:cNvSpPr/>
          <p:nvPr/>
        </p:nvSpPr>
        <p:spPr>
          <a:xfrm>
            <a:off x="8799672" y="4902284"/>
            <a:ext cx="525066" cy="169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889F12CD-8A94-4CB6-9EE6-3A7D6FFF655F}"/>
              </a:ext>
            </a:extLst>
          </p:cNvPr>
          <p:cNvSpPr/>
          <p:nvPr/>
        </p:nvSpPr>
        <p:spPr>
          <a:xfrm>
            <a:off x="8250950" y="5257800"/>
            <a:ext cx="525066" cy="169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957EA084-5BF9-4470-86CF-0122DEFEF957}"/>
              </a:ext>
            </a:extLst>
          </p:cNvPr>
          <p:cNvSpPr/>
          <p:nvPr/>
        </p:nvSpPr>
        <p:spPr>
          <a:xfrm>
            <a:off x="2868262" y="4460257"/>
            <a:ext cx="2410457" cy="821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xmlns="" id="{ED35B17D-C622-45D5-9E39-0B9FEAE1316A}"/>
              </a:ext>
            </a:extLst>
          </p:cNvPr>
          <p:cNvSpPr/>
          <p:nvPr/>
        </p:nvSpPr>
        <p:spPr>
          <a:xfrm>
            <a:off x="6165770" y="3091873"/>
            <a:ext cx="1015128" cy="229920"/>
          </a:xfrm>
          <a:custGeom>
            <a:avLst/>
            <a:gdLst>
              <a:gd name="connsiteX0" fmla="*/ 0 w 1012372"/>
              <a:gd name="connsiteY0" fmla="*/ 228600 h 228600"/>
              <a:gd name="connsiteX1" fmla="*/ 1012372 w 1012372"/>
              <a:gd name="connsiteY1" fmla="*/ 0 h 228600"/>
              <a:gd name="connsiteX2" fmla="*/ 1012372 w 1012372"/>
              <a:gd name="connsiteY2" fmla="*/ 0 h 228600"/>
            </a:gdLst>
            <a:ahLst/>
            <a:cxnLst>
              <a:cxn ang="0">
                <a:pos x="connsiteX0" y="connsiteY0"/>
              </a:cxn>
              <a:cxn ang="0">
                <a:pos x="connsiteX1" y="connsiteY1"/>
              </a:cxn>
              <a:cxn ang="0">
                <a:pos x="connsiteX2" y="connsiteY2"/>
              </a:cxn>
            </a:cxnLst>
            <a:rect l="l" t="t" r="r" b="b"/>
            <a:pathLst>
              <a:path w="1012372" h="228600">
                <a:moveTo>
                  <a:pt x="0" y="228600"/>
                </a:moveTo>
                <a:lnTo>
                  <a:pt x="1012372" y="0"/>
                </a:lnTo>
                <a:lnTo>
                  <a:pt x="1012372" y="0"/>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xmlns="" id="{9FC93FF2-4875-4D3A-BA26-55F5BD3EAA8B}"/>
              </a:ext>
            </a:extLst>
          </p:cNvPr>
          <p:cNvSpPr/>
          <p:nvPr/>
        </p:nvSpPr>
        <p:spPr>
          <a:xfrm>
            <a:off x="7186836" y="3081339"/>
            <a:ext cx="2288958" cy="1838325"/>
          </a:xfrm>
          <a:custGeom>
            <a:avLst/>
            <a:gdLst>
              <a:gd name="connsiteX0" fmla="*/ 0 w 2214563"/>
              <a:gd name="connsiteY0" fmla="*/ 0 h 1838325"/>
              <a:gd name="connsiteX1" fmla="*/ 495300 w 2214563"/>
              <a:gd name="connsiteY1" fmla="*/ 438150 h 1838325"/>
              <a:gd name="connsiteX2" fmla="*/ 947738 w 2214563"/>
              <a:gd name="connsiteY2" fmla="*/ 823912 h 1838325"/>
              <a:gd name="connsiteX3" fmla="*/ 1133475 w 2214563"/>
              <a:gd name="connsiteY3" fmla="*/ 981075 h 1838325"/>
              <a:gd name="connsiteX4" fmla="*/ 1423988 w 2214563"/>
              <a:gd name="connsiteY4" fmla="*/ 1209675 h 1838325"/>
              <a:gd name="connsiteX5" fmla="*/ 1819275 w 2214563"/>
              <a:gd name="connsiteY5" fmla="*/ 1524000 h 1838325"/>
              <a:gd name="connsiteX6" fmla="*/ 2214563 w 2214563"/>
              <a:gd name="connsiteY6" fmla="*/ 1838325 h 1838325"/>
              <a:gd name="connsiteX7" fmla="*/ 2214563 w 2214563"/>
              <a:gd name="connsiteY7" fmla="*/ 1838325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563" h="1838325">
                <a:moveTo>
                  <a:pt x="0" y="0"/>
                </a:moveTo>
                <a:lnTo>
                  <a:pt x="495300" y="438150"/>
                </a:lnTo>
                <a:cubicBezTo>
                  <a:pt x="653256" y="575469"/>
                  <a:pt x="947738" y="823912"/>
                  <a:pt x="947738" y="823912"/>
                </a:cubicBezTo>
                <a:cubicBezTo>
                  <a:pt x="1054100" y="914399"/>
                  <a:pt x="1054100" y="916781"/>
                  <a:pt x="1133475" y="981075"/>
                </a:cubicBezTo>
                <a:cubicBezTo>
                  <a:pt x="1212850" y="1045369"/>
                  <a:pt x="1423988" y="1209675"/>
                  <a:pt x="1423988" y="1209675"/>
                </a:cubicBezTo>
                <a:lnTo>
                  <a:pt x="1819275" y="1524000"/>
                </a:lnTo>
                <a:lnTo>
                  <a:pt x="2214563" y="1838325"/>
                </a:lnTo>
                <a:lnTo>
                  <a:pt x="2214563" y="1838325"/>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xmlns="" id="{4FBF01E8-051F-4B1B-8244-377CE1CA0B2F}"/>
              </a:ext>
            </a:extLst>
          </p:cNvPr>
          <p:cNvSpPr/>
          <p:nvPr/>
        </p:nvSpPr>
        <p:spPr>
          <a:xfrm>
            <a:off x="7199962" y="3194050"/>
            <a:ext cx="2316852" cy="1219200"/>
          </a:xfrm>
          <a:custGeom>
            <a:avLst/>
            <a:gdLst>
              <a:gd name="connsiteX0" fmla="*/ 0 w 2241550"/>
              <a:gd name="connsiteY0" fmla="*/ 0 h 1219200"/>
              <a:gd name="connsiteX1" fmla="*/ 1073150 w 2241550"/>
              <a:gd name="connsiteY1" fmla="*/ 381000 h 1219200"/>
              <a:gd name="connsiteX2" fmla="*/ 1073150 w 2241550"/>
              <a:gd name="connsiteY2" fmla="*/ 381000 h 1219200"/>
              <a:gd name="connsiteX3" fmla="*/ 1606550 w 2241550"/>
              <a:gd name="connsiteY3" fmla="*/ 768350 h 1219200"/>
              <a:gd name="connsiteX4" fmla="*/ 2241550 w 2241550"/>
              <a:gd name="connsiteY4" fmla="*/ 1219200 h 1219200"/>
              <a:gd name="connsiteX5" fmla="*/ 2241550 w 2241550"/>
              <a:gd name="connsiteY5" fmla="*/ 1219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1550" h="1219200">
                <a:moveTo>
                  <a:pt x="0" y="0"/>
                </a:moveTo>
                <a:lnTo>
                  <a:pt x="1073150" y="381000"/>
                </a:lnTo>
                <a:lnTo>
                  <a:pt x="1073150" y="381000"/>
                </a:lnTo>
                <a:lnTo>
                  <a:pt x="1606550" y="768350"/>
                </a:lnTo>
                <a:lnTo>
                  <a:pt x="2241550" y="1219200"/>
                </a:lnTo>
                <a:lnTo>
                  <a:pt x="2241550" y="121920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xmlns="" id="{9B989AA9-C349-4413-AAFB-F3F4C3D07367}"/>
              </a:ext>
            </a:extLst>
          </p:cNvPr>
          <p:cNvSpPr txBox="1"/>
          <p:nvPr/>
        </p:nvSpPr>
        <p:spPr>
          <a:xfrm>
            <a:off x="9749147" y="3294263"/>
            <a:ext cx="2749476" cy="830997"/>
          </a:xfrm>
          <a:prstGeom prst="rect">
            <a:avLst/>
          </a:prstGeom>
          <a:noFill/>
        </p:spPr>
        <p:txBody>
          <a:bodyPr wrap="square" rtlCol="0">
            <a:spAutoFit/>
          </a:bodyPr>
          <a:lstStyle/>
          <a:p>
            <a:r>
              <a:rPr lang="en-US" sz="1200" b="1" dirty="0"/>
              <a:t>NDC: Nationally determined contributions.  Non-binding  national emissions targets reported to the UN Climate Secretariat</a:t>
            </a:r>
          </a:p>
        </p:txBody>
      </p:sp>
      <p:sp>
        <p:nvSpPr>
          <p:cNvPr id="27" name="TextBox 26">
            <a:extLst>
              <a:ext uri="{FF2B5EF4-FFF2-40B4-BE49-F238E27FC236}">
                <a16:creationId xmlns:a16="http://schemas.microsoft.com/office/drawing/2014/main" xmlns="" id="{6A915A07-E00D-4207-AC23-0A48A2F9AABA}"/>
              </a:ext>
            </a:extLst>
          </p:cNvPr>
          <p:cNvSpPr txBox="1"/>
          <p:nvPr/>
        </p:nvSpPr>
        <p:spPr>
          <a:xfrm>
            <a:off x="1150507" y="1236204"/>
            <a:ext cx="1687711" cy="307777"/>
          </a:xfrm>
          <a:prstGeom prst="rect">
            <a:avLst/>
          </a:prstGeom>
          <a:noFill/>
        </p:spPr>
        <p:txBody>
          <a:bodyPr wrap="square" rtlCol="0">
            <a:spAutoFit/>
          </a:bodyPr>
          <a:lstStyle/>
          <a:p>
            <a:r>
              <a:rPr lang="en-US" sz="1400" b="1" dirty="0"/>
              <a:t>Original </a:t>
            </a:r>
          </a:p>
        </p:txBody>
      </p:sp>
      <p:sp>
        <p:nvSpPr>
          <p:cNvPr id="28" name="TextBox 27">
            <a:extLst>
              <a:ext uri="{FF2B5EF4-FFF2-40B4-BE49-F238E27FC236}">
                <a16:creationId xmlns:a16="http://schemas.microsoft.com/office/drawing/2014/main" xmlns="" id="{4EA1B6CE-7EFE-427E-B455-C8F2ED6F0A22}"/>
              </a:ext>
            </a:extLst>
          </p:cNvPr>
          <p:cNvSpPr txBox="1"/>
          <p:nvPr/>
        </p:nvSpPr>
        <p:spPr>
          <a:xfrm>
            <a:off x="7933274" y="2023758"/>
            <a:ext cx="2782928" cy="307777"/>
          </a:xfrm>
          <a:prstGeom prst="rect">
            <a:avLst/>
          </a:prstGeom>
          <a:noFill/>
        </p:spPr>
        <p:txBody>
          <a:bodyPr wrap="square" rtlCol="0">
            <a:spAutoFit/>
          </a:bodyPr>
          <a:lstStyle/>
          <a:p>
            <a:r>
              <a:rPr lang="en-US" sz="1400" b="1" dirty="0"/>
              <a:t>Adapted </a:t>
            </a:r>
            <a:r>
              <a:rPr lang="en-US" sz="1400" b="1" dirty="0" smtClean="0"/>
              <a:t>for clarity and focus </a:t>
            </a:r>
            <a:endParaRPr lang="en-US" sz="1400" b="1" dirty="0"/>
          </a:p>
        </p:txBody>
      </p:sp>
      <p:sp>
        <p:nvSpPr>
          <p:cNvPr id="29" name="TextBox 28">
            <a:extLst>
              <a:ext uri="{FF2B5EF4-FFF2-40B4-BE49-F238E27FC236}">
                <a16:creationId xmlns:a16="http://schemas.microsoft.com/office/drawing/2014/main" xmlns="" id="{41021E56-6406-46C7-B805-CDD7C8E89D91}"/>
              </a:ext>
            </a:extLst>
          </p:cNvPr>
          <p:cNvSpPr txBox="1"/>
          <p:nvPr/>
        </p:nvSpPr>
        <p:spPr>
          <a:xfrm>
            <a:off x="8575897" y="3365998"/>
            <a:ext cx="1146569" cy="276999"/>
          </a:xfrm>
          <a:prstGeom prst="rect">
            <a:avLst/>
          </a:prstGeom>
          <a:noFill/>
        </p:spPr>
        <p:txBody>
          <a:bodyPr wrap="square" rtlCol="0">
            <a:spAutoFit/>
          </a:bodyPr>
          <a:lstStyle/>
          <a:p>
            <a:r>
              <a:rPr lang="en-US" sz="1200" b="1" dirty="0"/>
              <a:t>66% chance</a:t>
            </a:r>
          </a:p>
        </p:txBody>
      </p:sp>
      <p:sp>
        <p:nvSpPr>
          <p:cNvPr id="30" name="TextBox 29">
            <a:extLst>
              <a:ext uri="{FF2B5EF4-FFF2-40B4-BE49-F238E27FC236}">
                <a16:creationId xmlns:a16="http://schemas.microsoft.com/office/drawing/2014/main" xmlns="" id="{8F33D2F0-B523-4A73-8617-79AD13EB136D}"/>
              </a:ext>
            </a:extLst>
          </p:cNvPr>
          <p:cNvSpPr txBox="1"/>
          <p:nvPr/>
        </p:nvSpPr>
        <p:spPr>
          <a:xfrm>
            <a:off x="8474439" y="4498197"/>
            <a:ext cx="1146569" cy="276999"/>
          </a:xfrm>
          <a:prstGeom prst="rect">
            <a:avLst/>
          </a:prstGeom>
          <a:noFill/>
        </p:spPr>
        <p:txBody>
          <a:bodyPr wrap="square" rtlCol="0">
            <a:spAutoFit/>
          </a:bodyPr>
          <a:lstStyle/>
          <a:p>
            <a:r>
              <a:rPr lang="en-US" sz="1200" b="1" dirty="0"/>
              <a:t>66% chance</a:t>
            </a:r>
          </a:p>
        </p:txBody>
      </p:sp>
      <p:sp>
        <p:nvSpPr>
          <p:cNvPr id="31" name="TextBox 30">
            <a:extLst>
              <a:ext uri="{FF2B5EF4-FFF2-40B4-BE49-F238E27FC236}">
                <a16:creationId xmlns:a16="http://schemas.microsoft.com/office/drawing/2014/main" xmlns="" id="{EB231086-31C7-4AF8-9E24-D44951ED67AE}"/>
              </a:ext>
            </a:extLst>
          </p:cNvPr>
          <p:cNvSpPr txBox="1"/>
          <p:nvPr/>
        </p:nvSpPr>
        <p:spPr>
          <a:xfrm>
            <a:off x="8076071" y="5212660"/>
            <a:ext cx="1146569" cy="276999"/>
          </a:xfrm>
          <a:prstGeom prst="rect">
            <a:avLst/>
          </a:prstGeom>
          <a:noFill/>
        </p:spPr>
        <p:txBody>
          <a:bodyPr wrap="square" rtlCol="0">
            <a:spAutoFit/>
          </a:bodyPr>
          <a:lstStyle/>
          <a:p>
            <a:r>
              <a:rPr lang="en-US" sz="1200" b="1" dirty="0"/>
              <a:t>66% chance</a:t>
            </a:r>
          </a:p>
        </p:txBody>
      </p:sp>
      <p:sp>
        <p:nvSpPr>
          <p:cNvPr id="2" name="TextBox 1"/>
          <p:cNvSpPr txBox="1"/>
          <p:nvPr/>
        </p:nvSpPr>
        <p:spPr>
          <a:xfrm>
            <a:off x="252115" y="5733256"/>
            <a:ext cx="3821375" cy="369332"/>
          </a:xfrm>
          <a:prstGeom prst="rect">
            <a:avLst/>
          </a:prstGeom>
          <a:noFill/>
        </p:spPr>
        <p:txBody>
          <a:bodyPr wrap="square" rtlCol="0">
            <a:spAutoFit/>
          </a:bodyPr>
          <a:lstStyle/>
          <a:p>
            <a:r>
              <a:rPr lang="en-CA" dirty="0" smtClean="0"/>
              <a:t>UNEP  2020 Emissions Gap Report</a:t>
            </a:r>
            <a:endParaRPr lang="en-CA" dirty="0"/>
          </a:p>
        </p:txBody>
      </p:sp>
      <p:sp>
        <p:nvSpPr>
          <p:cNvPr id="11" name="TextBox 10"/>
          <p:cNvSpPr txBox="1"/>
          <p:nvPr/>
        </p:nvSpPr>
        <p:spPr>
          <a:xfrm>
            <a:off x="20873" y="-25679"/>
            <a:ext cx="12498623" cy="1569660"/>
          </a:xfrm>
          <a:prstGeom prst="rect">
            <a:avLst/>
          </a:prstGeom>
          <a:noFill/>
        </p:spPr>
        <p:txBody>
          <a:bodyPr wrap="square" rtlCol="0">
            <a:spAutoFit/>
          </a:bodyPr>
          <a:lstStyle/>
          <a:p>
            <a:pPr algn="ctr"/>
            <a:r>
              <a:rPr lang="en-CA" sz="3200" b="1" dirty="0" smtClean="0"/>
              <a:t>For a chance at 1.5°C or 2°C (by 2100) global emissions have to go into rapid decline in and from 2020 </a:t>
            </a:r>
          </a:p>
          <a:p>
            <a:pPr algn="ctr"/>
            <a:r>
              <a:rPr lang="en-CA" sz="3200" b="1" dirty="0"/>
              <a:t>b</a:t>
            </a:r>
            <a:r>
              <a:rPr lang="en-CA" sz="3200" b="1" dirty="0" smtClean="0"/>
              <a:t>ut current policies are for increase </a:t>
            </a:r>
            <a:endParaRPr lang="en-CA" sz="3200" b="1" dirty="0"/>
          </a:p>
        </p:txBody>
      </p:sp>
      <p:pic>
        <p:nvPicPr>
          <p:cNvPr id="32" name="Picture 31">
            <a:extLst>
              <a:ext uri="{FF2B5EF4-FFF2-40B4-BE49-F238E27FC236}">
                <a16:creationId xmlns:a16="http://schemas.microsoft.com/office/drawing/2014/main" xmlns="" id="{D6514D84-2914-4C18-9310-41FD1EFD5F6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6000"/>
                    </a14:imgEffect>
                    <a14:imgEffect>
                      <a14:brightnessContrast bright="15000" contrast="55000"/>
                    </a14:imgEffect>
                  </a14:imgLayer>
                </a14:imgProps>
              </a:ext>
            </a:extLst>
          </a:blip>
          <a:srcRect r="22527" b="90898"/>
          <a:stretch/>
        </p:blipFill>
        <p:spPr>
          <a:xfrm>
            <a:off x="5374236" y="1510232"/>
            <a:ext cx="6551063" cy="503625"/>
          </a:xfrm>
          <a:prstGeom prst="rect">
            <a:avLst/>
          </a:prstGeom>
        </p:spPr>
      </p:pic>
      <p:sp>
        <p:nvSpPr>
          <p:cNvPr id="15" name="Freeform 14"/>
          <p:cNvSpPr/>
          <p:nvPr/>
        </p:nvSpPr>
        <p:spPr>
          <a:xfrm>
            <a:off x="8027581" y="2838893"/>
            <a:ext cx="4391247" cy="435935"/>
          </a:xfrm>
          <a:custGeom>
            <a:avLst/>
            <a:gdLst>
              <a:gd name="connsiteX0" fmla="*/ 42531 w 4391247"/>
              <a:gd name="connsiteY0" fmla="*/ 212651 h 435935"/>
              <a:gd name="connsiteX1" fmla="*/ 861238 w 4391247"/>
              <a:gd name="connsiteY1" fmla="*/ 95693 h 435935"/>
              <a:gd name="connsiteX2" fmla="*/ 1127052 w 4391247"/>
              <a:gd name="connsiteY2" fmla="*/ 31898 h 435935"/>
              <a:gd name="connsiteX3" fmla="*/ 1233377 w 4391247"/>
              <a:gd name="connsiteY3" fmla="*/ 31898 h 435935"/>
              <a:gd name="connsiteX4" fmla="*/ 4359349 w 4391247"/>
              <a:gd name="connsiteY4" fmla="*/ 0 h 435935"/>
              <a:gd name="connsiteX5" fmla="*/ 4359349 w 4391247"/>
              <a:gd name="connsiteY5" fmla="*/ 0 h 435935"/>
              <a:gd name="connsiteX6" fmla="*/ 4391247 w 4391247"/>
              <a:gd name="connsiteY6" fmla="*/ 318977 h 435935"/>
              <a:gd name="connsiteX7" fmla="*/ 4391247 w 4391247"/>
              <a:gd name="connsiteY7" fmla="*/ 318977 h 435935"/>
              <a:gd name="connsiteX8" fmla="*/ 0 w 4391247"/>
              <a:gd name="connsiteY8" fmla="*/ 435935 h 435935"/>
              <a:gd name="connsiteX9" fmla="*/ 0 w 4391247"/>
              <a:gd name="connsiteY9" fmla="*/ 435935 h 435935"/>
              <a:gd name="connsiteX10" fmla="*/ 116959 w 4391247"/>
              <a:gd name="connsiteY10" fmla="*/ 212651 h 435935"/>
              <a:gd name="connsiteX11" fmla="*/ 116959 w 4391247"/>
              <a:gd name="connsiteY11" fmla="*/ 212651 h 43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91247" h="435935">
                <a:moveTo>
                  <a:pt x="42531" y="212651"/>
                </a:moveTo>
                <a:lnTo>
                  <a:pt x="861238" y="95693"/>
                </a:lnTo>
                <a:cubicBezTo>
                  <a:pt x="1041992" y="65567"/>
                  <a:pt x="1065029" y="42530"/>
                  <a:pt x="1127052" y="31898"/>
                </a:cubicBezTo>
                <a:cubicBezTo>
                  <a:pt x="1189075" y="21266"/>
                  <a:pt x="1233377" y="31898"/>
                  <a:pt x="1233377" y="31898"/>
                </a:cubicBezTo>
                <a:lnTo>
                  <a:pt x="4359349" y="0"/>
                </a:lnTo>
                <a:lnTo>
                  <a:pt x="4359349" y="0"/>
                </a:lnTo>
                <a:lnTo>
                  <a:pt x="4391247" y="318977"/>
                </a:lnTo>
                <a:lnTo>
                  <a:pt x="4391247" y="318977"/>
                </a:lnTo>
                <a:lnTo>
                  <a:pt x="0" y="435935"/>
                </a:lnTo>
                <a:lnTo>
                  <a:pt x="0" y="435935"/>
                </a:lnTo>
                <a:lnTo>
                  <a:pt x="116959" y="212651"/>
                </a:lnTo>
                <a:lnTo>
                  <a:pt x="116959" y="212651"/>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5273661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A5D36CA-128E-4962-ADF5-09498E58E0E8}"/>
              </a:ext>
            </a:extLst>
          </p:cNvPr>
          <p:cNvSpPr txBox="1"/>
          <p:nvPr/>
        </p:nvSpPr>
        <p:spPr>
          <a:xfrm>
            <a:off x="5963244" y="7137185"/>
            <a:ext cx="6300788" cy="938719"/>
          </a:xfrm>
          <a:prstGeom prst="rect">
            <a:avLst/>
          </a:prstGeom>
          <a:noFill/>
        </p:spPr>
        <p:txBody>
          <a:bodyPr wrap="square">
            <a:spAutoFit/>
          </a:bodyPr>
          <a:lstStyle/>
          <a:p>
            <a:r>
              <a:rPr lang="en-CA" sz="1100" dirty="0"/>
              <a:t>The central objective of the Paris Agreement is its long-term temperature goal to hold global average temperature increase to “well below 2°C above preindustrial levels and pursuing efforts to limit the temperature increase to 1.5°C above pre-industrial levels”. This is referred to by the CAT as the 1.5°C Paris Agreement goal ,This goal is linked to a requirement in the Paris Agreement1 that all countries work together to bring greenhouse gas emissions to zero within the second half of the 21st century,</a:t>
            </a:r>
            <a:endParaRPr lang="en-US" sz="1100" dirty="0"/>
          </a:p>
        </p:txBody>
      </p:sp>
      <p:sp>
        <p:nvSpPr>
          <p:cNvPr id="8" name="Rectangle 7">
            <a:extLst>
              <a:ext uri="{FF2B5EF4-FFF2-40B4-BE49-F238E27FC236}">
                <a16:creationId xmlns:a16="http://schemas.microsoft.com/office/drawing/2014/main" xmlns="" id="{B5232AB6-DF08-44A1-A5CE-2069005F6000}"/>
              </a:ext>
            </a:extLst>
          </p:cNvPr>
          <p:cNvSpPr/>
          <p:nvPr/>
        </p:nvSpPr>
        <p:spPr>
          <a:xfrm>
            <a:off x="0" y="1159073"/>
            <a:ext cx="3334167" cy="234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7D425120-5C79-49A3-B49D-9D98853E5EBD}"/>
              </a:ext>
            </a:extLst>
          </p:cNvPr>
          <p:cNvSpPr/>
          <p:nvPr/>
        </p:nvSpPr>
        <p:spPr>
          <a:xfrm>
            <a:off x="472559" y="1597986"/>
            <a:ext cx="2861608" cy="293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xmlns="" id="{21DE674F-7430-44C6-9782-9A9124560FB0}"/>
              </a:ext>
            </a:extLst>
          </p:cNvPr>
          <p:cNvSpPr txBox="1"/>
          <p:nvPr/>
        </p:nvSpPr>
        <p:spPr>
          <a:xfrm>
            <a:off x="-17661" y="-10835"/>
            <a:ext cx="12509689" cy="2062103"/>
          </a:xfrm>
          <a:prstGeom prst="rect">
            <a:avLst/>
          </a:prstGeom>
          <a:noFill/>
        </p:spPr>
        <p:txBody>
          <a:bodyPr wrap="square" rtlCol="0">
            <a:spAutoFit/>
          </a:bodyPr>
          <a:lstStyle/>
          <a:p>
            <a:pPr algn="ctr"/>
            <a:r>
              <a:rPr lang="en-US" sz="3200" b="1" dirty="0" smtClean="0"/>
              <a:t>CLIMATE PLANET CATASTROPHE CURRENT NATIONAL</a:t>
            </a:r>
          </a:p>
          <a:p>
            <a:pPr algn="ctr"/>
            <a:r>
              <a:rPr lang="en-US" sz="3200" b="1" dirty="0" smtClean="0"/>
              <a:t> </a:t>
            </a:r>
            <a:r>
              <a:rPr lang="en-US" sz="3200" b="1" dirty="0"/>
              <a:t>EMISSIONS </a:t>
            </a:r>
            <a:r>
              <a:rPr lang="en-US" sz="3200" b="1" dirty="0" smtClean="0"/>
              <a:t>POLICIES</a:t>
            </a:r>
            <a:endParaRPr lang="en-US" sz="3200" b="1" dirty="0"/>
          </a:p>
          <a:p>
            <a:pPr algn="ctr"/>
            <a:r>
              <a:rPr lang="en-US" sz="2400" dirty="0"/>
              <a:t>Climate Action Tracker global emissions projections from </a:t>
            </a:r>
            <a:r>
              <a:rPr lang="en-US" sz="2400" dirty="0" smtClean="0"/>
              <a:t>current policies</a:t>
            </a:r>
            <a:r>
              <a:rPr lang="en-US" sz="2400" dirty="0" smtClean="0"/>
              <a:t> </a:t>
            </a:r>
            <a:endParaRPr lang="en-US" sz="2400" dirty="0"/>
          </a:p>
          <a:p>
            <a:pPr algn="ctr"/>
            <a:r>
              <a:rPr lang="en-US" sz="2400" dirty="0"/>
              <a:t>are a global suicide scenario </a:t>
            </a:r>
          </a:p>
          <a:p>
            <a:r>
              <a:rPr lang="en-US" sz="1600" dirty="0"/>
              <a:t>These temperature increases (</a:t>
            </a:r>
            <a:r>
              <a:rPr lang="en-US" sz="1600" dirty="0" smtClean="0"/>
              <a:t>3°C up </a:t>
            </a:r>
            <a:r>
              <a:rPr lang="en-US" sz="1600" dirty="0"/>
              <a:t>to </a:t>
            </a:r>
            <a:r>
              <a:rPr lang="en-US" sz="1600" dirty="0" smtClean="0"/>
              <a:t>4.1°C</a:t>
            </a:r>
            <a:r>
              <a:rPr lang="en-US" sz="1600" dirty="0"/>
              <a:t>)  are not true </a:t>
            </a:r>
            <a:r>
              <a:rPr lang="en-US" sz="1600" dirty="0" smtClean="0"/>
              <a:t>increases for policy making  </a:t>
            </a:r>
            <a:r>
              <a:rPr lang="en-US" sz="1600" dirty="0"/>
              <a:t>because they are only to 2100 </a:t>
            </a:r>
          </a:p>
        </p:txBody>
      </p:sp>
      <p:pic>
        <p:nvPicPr>
          <p:cNvPr id="5" name="Picture 4">
            <a:extLst>
              <a:ext uri="{FF2B5EF4-FFF2-40B4-BE49-F238E27FC236}">
                <a16:creationId xmlns:a16="http://schemas.microsoft.com/office/drawing/2014/main" xmlns="" id="{CF2D3E0A-06BF-451A-A474-7A6F6636A5F0}"/>
              </a:ext>
            </a:extLst>
          </p:cNvPr>
          <p:cNvPicPr>
            <a:picLocks noChangeAspect="1"/>
          </p:cNvPicPr>
          <p:nvPr/>
        </p:nvPicPr>
        <p:blipFill rotWithShape="1">
          <a:blip r:embed="rId3"/>
          <a:srcRect t="86308" r="17228"/>
          <a:stretch/>
        </p:blipFill>
        <p:spPr>
          <a:xfrm>
            <a:off x="2844403" y="6068260"/>
            <a:ext cx="9102668" cy="648871"/>
          </a:xfrm>
          <a:prstGeom prst="rect">
            <a:avLst/>
          </a:prstGeom>
        </p:spPr>
      </p:pic>
      <p:pic>
        <p:nvPicPr>
          <p:cNvPr id="14" name="Picture 13">
            <a:extLst>
              <a:ext uri="{FF2B5EF4-FFF2-40B4-BE49-F238E27FC236}">
                <a16:creationId xmlns:a16="http://schemas.microsoft.com/office/drawing/2014/main" xmlns="" id="{E3BE03BD-EF42-45E5-9D26-32337550C9E6}"/>
              </a:ext>
            </a:extLst>
          </p:cNvPr>
          <p:cNvPicPr>
            <a:picLocks noChangeAspect="1"/>
          </p:cNvPicPr>
          <p:nvPr/>
        </p:nvPicPr>
        <p:blipFill rotWithShape="1">
          <a:blip r:embed="rId4"/>
          <a:srcRect r="26463" b="22211"/>
          <a:stretch/>
        </p:blipFill>
        <p:spPr>
          <a:xfrm>
            <a:off x="3199151" y="1899287"/>
            <a:ext cx="9252116" cy="4217576"/>
          </a:xfrm>
          <a:prstGeom prst="rect">
            <a:avLst/>
          </a:prstGeom>
        </p:spPr>
      </p:pic>
      <p:sp>
        <p:nvSpPr>
          <p:cNvPr id="12" name="TextBox 11">
            <a:extLst>
              <a:ext uri="{FF2B5EF4-FFF2-40B4-BE49-F238E27FC236}">
                <a16:creationId xmlns:a16="http://schemas.microsoft.com/office/drawing/2014/main" xmlns="" id="{74BAE7F8-3536-46B2-AC89-B8E6B81988D4}"/>
              </a:ext>
            </a:extLst>
          </p:cNvPr>
          <p:cNvSpPr txBox="1"/>
          <p:nvPr/>
        </p:nvSpPr>
        <p:spPr>
          <a:xfrm>
            <a:off x="1667083" y="2085777"/>
            <a:ext cx="2861608" cy="307777"/>
          </a:xfrm>
          <a:prstGeom prst="rect">
            <a:avLst/>
          </a:prstGeom>
          <a:noFill/>
        </p:spPr>
        <p:txBody>
          <a:bodyPr wrap="square">
            <a:spAutoFit/>
          </a:bodyPr>
          <a:lstStyle/>
          <a:p>
            <a:r>
              <a:rPr lang="en-US" sz="1400" dirty="0">
                <a:hlinkClick r:id="rId5"/>
              </a:rPr>
              <a:t>https://climateactiontracker.org/</a:t>
            </a:r>
            <a:endParaRPr lang="en-US" sz="1400" dirty="0"/>
          </a:p>
        </p:txBody>
      </p:sp>
      <p:sp>
        <p:nvSpPr>
          <p:cNvPr id="11" name="TextBox 10">
            <a:extLst>
              <a:ext uri="{FF2B5EF4-FFF2-40B4-BE49-F238E27FC236}">
                <a16:creationId xmlns:a16="http://schemas.microsoft.com/office/drawing/2014/main" xmlns="" id="{66CFFA56-4101-4454-9681-507316DE98FC}"/>
              </a:ext>
            </a:extLst>
          </p:cNvPr>
          <p:cNvSpPr txBox="1"/>
          <p:nvPr/>
        </p:nvSpPr>
        <p:spPr>
          <a:xfrm>
            <a:off x="9764055" y="1696712"/>
            <a:ext cx="2837520" cy="369332"/>
          </a:xfrm>
          <a:prstGeom prst="rect">
            <a:avLst/>
          </a:prstGeom>
          <a:solidFill>
            <a:schemeClr val="bg1"/>
          </a:solidFill>
        </p:spPr>
        <p:txBody>
          <a:bodyPr wrap="square">
            <a:spAutoFit/>
          </a:bodyPr>
          <a:lstStyle/>
          <a:p>
            <a:r>
              <a:rPr lang="en-US" dirty="0"/>
              <a:t>LAST UPDATE: </a:t>
            </a:r>
            <a:r>
              <a:rPr lang="en-US" dirty="0" smtClean="0"/>
              <a:t>Dec </a:t>
            </a:r>
            <a:r>
              <a:rPr lang="en-US" dirty="0" smtClean="0"/>
              <a:t>2020</a:t>
            </a:r>
            <a:endParaRPr lang="en-US" dirty="0"/>
          </a:p>
        </p:txBody>
      </p:sp>
      <p:pic>
        <p:nvPicPr>
          <p:cNvPr id="3074" name="Picture 2">
            <a:extLst>
              <a:ext uri="{FF2B5EF4-FFF2-40B4-BE49-F238E27FC236}">
                <a16:creationId xmlns:a16="http://schemas.microsoft.com/office/drawing/2014/main" xmlns="" id="{D8F9B043-9487-4439-AF7F-E51B3AA7C7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111" y="2571100"/>
            <a:ext cx="3232903" cy="3127828"/>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1B9B0961-CAB5-4FCE-8FCB-75BD09AD035B}"/>
              </a:ext>
            </a:extLst>
          </p:cNvPr>
          <p:cNvSpPr txBox="1"/>
          <p:nvPr/>
        </p:nvSpPr>
        <p:spPr>
          <a:xfrm>
            <a:off x="1667083" y="2571101"/>
            <a:ext cx="1852731" cy="646331"/>
          </a:xfrm>
          <a:prstGeom prst="rect">
            <a:avLst/>
          </a:prstGeom>
          <a:noFill/>
        </p:spPr>
        <p:txBody>
          <a:bodyPr wrap="square">
            <a:spAutoFit/>
          </a:bodyPr>
          <a:lstStyle/>
          <a:p>
            <a:pPr algn="ctr"/>
            <a:r>
              <a:rPr lang="en-US" sz="1800" dirty="0"/>
              <a:t>3</a:t>
            </a:r>
            <a:r>
              <a:rPr lang="en-US" sz="1800" dirty="0">
                <a:latin typeface="Calibri" panose="020F0502020204030204" pitchFamily="34" charset="0"/>
              </a:rPr>
              <a:t>°</a:t>
            </a:r>
            <a:r>
              <a:rPr lang="en-US" sz="1800" dirty="0"/>
              <a:t>C up to 4.1</a:t>
            </a:r>
            <a:r>
              <a:rPr lang="en-US" sz="1800" dirty="0">
                <a:latin typeface="Calibri" panose="020F0502020204030204" pitchFamily="34" charset="0"/>
              </a:rPr>
              <a:t>°</a:t>
            </a:r>
            <a:r>
              <a:rPr lang="en-US" sz="1800" dirty="0"/>
              <a:t>C</a:t>
            </a:r>
          </a:p>
          <a:p>
            <a:pPr algn="ctr"/>
            <a:r>
              <a:rPr lang="en-US" dirty="0"/>
              <a:t>by 2100</a:t>
            </a:r>
          </a:p>
        </p:txBody>
      </p:sp>
      <p:pic>
        <p:nvPicPr>
          <p:cNvPr id="2" name="Picture 2">
            <a:extLst>
              <a:ext uri="{FF2B5EF4-FFF2-40B4-BE49-F238E27FC236}">
                <a16:creationId xmlns:a16="http://schemas.microsoft.com/office/drawing/2014/main" xmlns="" id="{77C7A185-A198-4958-B7CF-6118DC335D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82654" r="60828" b="5538"/>
          <a:stretch/>
        </p:blipFill>
        <p:spPr bwMode="auto">
          <a:xfrm>
            <a:off x="10544449" y="1020217"/>
            <a:ext cx="1795239" cy="65883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61027" y="6525096"/>
            <a:ext cx="2016224" cy="338554"/>
          </a:xfrm>
          <a:prstGeom prst="rect">
            <a:avLst/>
          </a:prstGeom>
          <a:noFill/>
        </p:spPr>
        <p:txBody>
          <a:bodyPr wrap="square" rtlCol="0">
            <a:spAutoFit/>
          </a:bodyPr>
          <a:lstStyle/>
          <a:p>
            <a:r>
              <a:rPr lang="en-CA" sz="1600" b="1" dirty="0" smtClean="0"/>
              <a:t>2°C Only by 2100</a:t>
            </a:r>
            <a:endParaRPr lang="en-CA" sz="1600" b="1" dirty="0"/>
          </a:p>
        </p:txBody>
      </p:sp>
      <p:sp>
        <p:nvSpPr>
          <p:cNvPr id="9" name="TextBox 8"/>
          <p:cNvSpPr txBox="1"/>
          <p:nvPr/>
        </p:nvSpPr>
        <p:spPr>
          <a:xfrm>
            <a:off x="6984863" y="5855119"/>
            <a:ext cx="3240360" cy="369332"/>
          </a:xfrm>
          <a:prstGeom prst="rect">
            <a:avLst/>
          </a:prstGeom>
          <a:noFill/>
        </p:spPr>
        <p:txBody>
          <a:bodyPr wrap="square" rtlCol="0">
            <a:spAutoFit/>
          </a:bodyPr>
          <a:lstStyle/>
          <a:p>
            <a:r>
              <a:rPr lang="en-CA" b="1" dirty="0" smtClean="0"/>
              <a:t>Planetary catastrophe  policies</a:t>
            </a:r>
            <a:endParaRPr lang="en-CA" b="1" dirty="0"/>
          </a:p>
        </p:txBody>
      </p:sp>
      <p:cxnSp>
        <p:nvCxnSpPr>
          <p:cNvPr id="16" name="Straight Arrow Connector 15"/>
          <p:cNvCxnSpPr/>
          <p:nvPr/>
        </p:nvCxnSpPr>
        <p:spPr>
          <a:xfrm flipH="1" flipV="1">
            <a:off x="4356571" y="6039785"/>
            <a:ext cx="2628292" cy="284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477251" y="5639676"/>
            <a:ext cx="1067344" cy="584775"/>
          </a:xfrm>
          <a:prstGeom prst="rect">
            <a:avLst/>
          </a:prstGeom>
          <a:noFill/>
        </p:spPr>
        <p:txBody>
          <a:bodyPr wrap="square" rtlCol="0">
            <a:spAutoFit/>
          </a:bodyPr>
          <a:lstStyle/>
          <a:p>
            <a:r>
              <a:rPr lang="en-CA" sz="1600" b="1" dirty="0" smtClean="0"/>
              <a:t>Morocco</a:t>
            </a:r>
          </a:p>
          <a:p>
            <a:r>
              <a:rPr lang="en-CA" sz="1600" b="1" dirty="0" smtClean="0"/>
              <a:t>Gambia</a:t>
            </a:r>
            <a:endParaRPr lang="en-CA" sz="1600" b="1" dirty="0"/>
          </a:p>
        </p:txBody>
      </p:sp>
      <p:sp>
        <p:nvSpPr>
          <p:cNvPr id="18" name="TextBox 17"/>
          <p:cNvSpPr txBox="1"/>
          <p:nvPr/>
        </p:nvSpPr>
        <p:spPr>
          <a:xfrm>
            <a:off x="1481436" y="5301208"/>
            <a:ext cx="1852731" cy="369332"/>
          </a:xfrm>
          <a:prstGeom prst="rect">
            <a:avLst/>
          </a:prstGeom>
          <a:noFill/>
        </p:spPr>
        <p:txBody>
          <a:bodyPr wrap="square" rtlCol="0">
            <a:spAutoFit/>
          </a:bodyPr>
          <a:lstStyle/>
          <a:p>
            <a:r>
              <a:rPr lang="en-CA" b="1" dirty="0" smtClean="0"/>
              <a:t>Only by 2100</a:t>
            </a:r>
            <a:endParaRPr lang="en-CA" b="1" dirty="0"/>
          </a:p>
        </p:txBody>
      </p:sp>
    </p:spTree>
    <p:extLst>
      <p:ext uri="{BB962C8B-B14F-4D97-AF65-F5344CB8AC3E}">
        <p14:creationId xmlns:p14="http://schemas.microsoft.com/office/powerpoint/2010/main" val="40517414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44824"/>
            <a:ext cx="12601575" cy="584775"/>
          </a:xfrm>
          <a:prstGeom prst="rect">
            <a:avLst/>
          </a:prstGeom>
          <a:noFill/>
        </p:spPr>
        <p:txBody>
          <a:bodyPr wrap="square" rtlCol="0">
            <a:spAutoFit/>
          </a:bodyPr>
          <a:lstStyle/>
          <a:p>
            <a:pPr algn="ctr"/>
            <a:r>
              <a:rPr lang="en-CA" sz="3200" b="1" dirty="0" smtClean="0"/>
              <a:t>Recent published science on the worst-case scenario</a:t>
            </a:r>
            <a:endParaRPr lang="en-CA" sz="3200" b="1" dirty="0"/>
          </a:p>
        </p:txBody>
      </p:sp>
    </p:spTree>
    <p:extLst>
      <p:ext uri="{BB962C8B-B14F-4D97-AF65-F5344CB8AC3E}">
        <p14:creationId xmlns:p14="http://schemas.microsoft.com/office/powerpoint/2010/main" val="31094974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783B27C-BE4F-4779-B4DF-CBCDBFDEBF49}"/>
              </a:ext>
            </a:extLst>
          </p:cNvPr>
          <p:cNvSpPr txBox="1"/>
          <p:nvPr/>
        </p:nvSpPr>
        <p:spPr>
          <a:xfrm>
            <a:off x="1" y="28966"/>
            <a:ext cx="12601575" cy="1077218"/>
          </a:xfrm>
          <a:prstGeom prst="rect">
            <a:avLst/>
          </a:prstGeom>
          <a:noFill/>
        </p:spPr>
        <p:txBody>
          <a:bodyPr wrap="square" rtlCol="0">
            <a:spAutoFit/>
          </a:bodyPr>
          <a:lstStyle/>
          <a:p>
            <a:pPr algn="ctr"/>
            <a:r>
              <a:rPr lang="en-US" sz="3200" b="1" dirty="0">
                <a:solidFill>
                  <a:srgbClr val="C00000"/>
                </a:solidFill>
              </a:rPr>
              <a:t>Recent </a:t>
            </a:r>
            <a:r>
              <a:rPr lang="en-US" sz="3200" b="1" dirty="0" smtClean="0">
                <a:solidFill>
                  <a:srgbClr val="C00000"/>
                </a:solidFill>
              </a:rPr>
              <a:t>published research </a:t>
            </a:r>
            <a:r>
              <a:rPr lang="en-US" sz="3200" b="1" dirty="0">
                <a:solidFill>
                  <a:srgbClr val="C00000"/>
                </a:solidFill>
              </a:rPr>
              <a:t>(2020) shows climate change is tracking</a:t>
            </a:r>
          </a:p>
          <a:p>
            <a:pPr algn="ctr"/>
            <a:r>
              <a:rPr lang="en-US" sz="3200" b="1" dirty="0">
                <a:solidFill>
                  <a:srgbClr val="C00000"/>
                </a:solidFill>
              </a:rPr>
              <a:t> </a:t>
            </a:r>
            <a:r>
              <a:rPr lang="en-US" sz="3200" b="1" dirty="0" smtClean="0">
                <a:solidFill>
                  <a:srgbClr val="C00000"/>
                </a:solidFill>
              </a:rPr>
              <a:t>on or closest to the </a:t>
            </a:r>
            <a:r>
              <a:rPr lang="en-US" sz="3200" b="1" dirty="0">
                <a:solidFill>
                  <a:srgbClr val="C00000"/>
                </a:solidFill>
              </a:rPr>
              <a:t>worst-case scenario </a:t>
            </a:r>
          </a:p>
        </p:txBody>
      </p:sp>
      <p:sp>
        <p:nvSpPr>
          <p:cNvPr id="5" name="TextBox 4">
            <a:extLst>
              <a:ext uri="{FF2B5EF4-FFF2-40B4-BE49-F238E27FC236}">
                <a16:creationId xmlns:a16="http://schemas.microsoft.com/office/drawing/2014/main" xmlns="" id="{502253BC-4B35-4DE9-A1D0-6755E4D1F600}"/>
              </a:ext>
            </a:extLst>
          </p:cNvPr>
          <p:cNvSpPr txBox="1"/>
          <p:nvPr/>
        </p:nvSpPr>
        <p:spPr>
          <a:xfrm>
            <a:off x="-12060" y="2869481"/>
            <a:ext cx="8742343" cy="584775"/>
          </a:xfrm>
          <a:prstGeom prst="rect">
            <a:avLst/>
          </a:prstGeom>
          <a:noFill/>
        </p:spPr>
        <p:txBody>
          <a:bodyPr wrap="square" rtlCol="0">
            <a:spAutoFit/>
          </a:bodyPr>
          <a:lstStyle/>
          <a:p>
            <a:r>
              <a:rPr lang="en-US" b="1" dirty="0"/>
              <a:t>Cumulative CO2 emissions track worst-case scenario</a:t>
            </a:r>
          </a:p>
          <a:p>
            <a:r>
              <a:rPr lang="en-US" sz="1400" dirty="0"/>
              <a:t>August 2020, PNAS, C. R. Schwalm, RCP8.5 tracks cumulative CO2 emissions </a:t>
            </a:r>
          </a:p>
        </p:txBody>
      </p:sp>
      <p:sp>
        <p:nvSpPr>
          <p:cNvPr id="7" name="TextBox 6">
            <a:extLst>
              <a:ext uri="{FF2B5EF4-FFF2-40B4-BE49-F238E27FC236}">
                <a16:creationId xmlns:a16="http://schemas.microsoft.com/office/drawing/2014/main" xmlns="" id="{91F915F2-B8A2-4792-8E4D-81F7CD3FD368}"/>
              </a:ext>
            </a:extLst>
          </p:cNvPr>
          <p:cNvSpPr txBox="1"/>
          <p:nvPr/>
        </p:nvSpPr>
        <p:spPr>
          <a:xfrm>
            <a:off x="-18023" y="5005625"/>
            <a:ext cx="12706588" cy="1015663"/>
          </a:xfrm>
          <a:prstGeom prst="rect">
            <a:avLst/>
          </a:prstGeom>
          <a:noFill/>
        </p:spPr>
        <p:txBody>
          <a:bodyPr wrap="square" rtlCol="0">
            <a:spAutoFit/>
          </a:bodyPr>
          <a:lstStyle/>
          <a:p>
            <a:r>
              <a:rPr lang="en-US" b="1" dirty="0"/>
              <a:t>Ice sheet </a:t>
            </a:r>
            <a:r>
              <a:rPr lang="en-US" b="1" dirty="0" smtClean="0"/>
              <a:t>melting for sea </a:t>
            </a:r>
            <a:r>
              <a:rPr lang="en-US" b="1" dirty="0"/>
              <a:t>level rise </a:t>
            </a:r>
            <a:r>
              <a:rPr lang="en-US" b="1" dirty="0" smtClean="0"/>
              <a:t> </a:t>
            </a:r>
            <a:r>
              <a:rPr lang="en-US" b="1" dirty="0"/>
              <a:t>tracks worst-case scenario </a:t>
            </a:r>
          </a:p>
          <a:p>
            <a:r>
              <a:rPr lang="en-CA" sz="1400" dirty="0"/>
              <a:t>August 2020 , Nature, T. Slater, Ice-sheet losses track high-end sea-level rise projections.</a:t>
            </a:r>
          </a:p>
          <a:p>
            <a:r>
              <a:rPr lang="en-CA" sz="1400" dirty="0"/>
              <a:t>The Greenland and Antarctic ice sheets, which hold enough frozen water to lift oceans 65 metres, are tracking the UN's worst-case scenarios for sea level rise, researchers said Monday, highlighting flaws in current climate change models.</a:t>
            </a:r>
            <a:endParaRPr lang="en-US" sz="1400" b="1" dirty="0"/>
          </a:p>
        </p:txBody>
      </p:sp>
      <p:sp>
        <p:nvSpPr>
          <p:cNvPr id="11" name="TextBox 10">
            <a:extLst>
              <a:ext uri="{FF2B5EF4-FFF2-40B4-BE49-F238E27FC236}">
                <a16:creationId xmlns:a16="http://schemas.microsoft.com/office/drawing/2014/main" xmlns="" id="{3BD86AE2-5DD0-4B8B-AF4E-D0E0C74A7C82}"/>
              </a:ext>
            </a:extLst>
          </p:cNvPr>
          <p:cNvSpPr txBox="1"/>
          <p:nvPr/>
        </p:nvSpPr>
        <p:spPr>
          <a:xfrm>
            <a:off x="-18023" y="3926086"/>
            <a:ext cx="12601575" cy="1015663"/>
          </a:xfrm>
          <a:prstGeom prst="rect">
            <a:avLst/>
          </a:prstGeom>
          <a:noFill/>
        </p:spPr>
        <p:txBody>
          <a:bodyPr wrap="square" rtlCol="0">
            <a:spAutoFit/>
          </a:bodyPr>
          <a:lstStyle/>
          <a:p>
            <a:r>
              <a:rPr lang="en-US" b="1" dirty="0"/>
              <a:t>Arctic </a:t>
            </a:r>
            <a:r>
              <a:rPr lang="en-US" b="1" dirty="0" smtClean="0"/>
              <a:t>heating </a:t>
            </a:r>
            <a:r>
              <a:rPr lang="en-US" b="1" dirty="0"/>
              <a:t>worst-case scenario </a:t>
            </a:r>
            <a:r>
              <a:rPr lang="en-US" b="1" dirty="0" smtClean="0"/>
              <a:t>  </a:t>
            </a:r>
            <a:r>
              <a:rPr lang="en-CA" sz="1400" dirty="0" smtClean="0"/>
              <a:t>29 </a:t>
            </a:r>
            <a:r>
              <a:rPr lang="en-CA" sz="1400" dirty="0"/>
              <a:t>July 2020, Nature, Past perspectives on the present era of abrupt Arctic climate change, </a:t>
            </a:r>
            <a:r>
              <a:rPr lang="en-CA" sz="1400" dirty="0"/>
              <a:t>Eystein</a:t>
            </a:r>
            <a:r>
              <a:rPr lang="en-CA" sz="1400" dirty="0"/>
              <a:t> Jansen et al </a:t>
            </a:r>
          </a:p>
          <a:p>
            <a:r>
              <a:rPr lang="en-CA" sz="1400" dirty="0">
                <a:solidFill>
                  <a:srgbClr val="222222"/>
                </a:solidFill>
              </a:rPr>
              <a:t>T</a:t>
            </a:r>
            <a:r>
              <a:rPr lang="en-CA" sz="1400" b="0" i="0" dirty="0">
                <a:solidFill>
                  <a:srgbClr val="222222"/>
                </a:solidFill>
                <a:effectLst/>
              </a:rPr>
              <a:t>he Arctic is currently experiencing an abrupt climate change event, and that climate models underestimate this ongoing warming.</a:t>
            </a:r>
            <a:endParaRPr lang="en-CA" sz="1400" dirty="0"/>
          </a:p>
          <a:p>
            <a:r>
              <a:rPr lang="en-CA" sz="1400" dirty="0">
                <a:solidFill>
                  <a:srgbClr val="111111"/>
                </a:solidFill>
                <a:effectLst/>
              </a:rPr>
              <a:t>Arctic heating is happening far faster than anybody had anticipated. </a:t>
            </a:r>
          </a:p>
          <a:p>
            <a:r>
              <a:rPr lang="en-CA" sz="1400" dirty="0">
                <a:solidFill>
                  <a:srgbClr val="111111"/>
                </a:solidFill>
                <a:effectLst/>
              </a:rPr>
              <a:t>And the ice record suggests this has happened before</a:t>
            </a:r>
            <a:r>
              <a:rPr lang="en-CA" sz="1400" dirty="0" smtClean="0">
                <a:solidFill>
                  <a:srgbClr val="111111"/>
                </a:solidFill>
                <a:effectLst/>
              </a:rPr>
              <a:t>.</a:t>
            </a:r>
            <a:endParaRPr lang="en-US" sz="1400" dirty="0"/>
          </a:p>
        </p:txBody>
      </p:sp>
      <p:sp>
        <p:nvSpPr>
          <p:cNvPr id="19" name="TextBox 18">
            <a:extLst>
              <a:ext uri="{FF2B5EF4-FFF2-40B4-BE49-F238E27FC236}">
                <a16:creationId xmlns:a16="http://schemas.microsoft.com/office/drawing/2014/main" xmlns="" id="{8414658E-43C1-48A5-9834-D0C482AAC35E}"/>
              </a:ext>
            </a:extLst>
          </p:cNvPr>
          <p:cNvSpPr txBox="1"/>
          <p:nvPr/>
        </p:nvSpPr>
        <p:spPr>
          <a:xfrm>
            <a:off x="-33362" y="6215714"/>
            <a:ext cx="12601575" cy="553998"/>
          </a:xfrm>
          <a:prstGeom prst="rect">
            <a:avLst/>
          </a:prstGeom>
          <a:noFill/>
        </p:spPr>
        <p:txBody>
          <a:bodyPr wrap="square">
            <a:spAutoFit/>
          </a:bodyPr>
          <a:lstStyle/>
          <a:p>
            <a:r>
              <a:rPr lang="en-CA" sz="1600" b="1" dirty="0"/>
              <a:t>In episodes of Greenland  warming,  </a:t>
            </a:r>
            <a:r>
              <a:rPr lang="en-CA" sz="1400" dirty="0"/>
              <a:t>temperatures rose by 10°C or even 12°C, over a  time frame of between 40 years and a century,  occurring from ice core records  between 120,000 years and 11,000 years ago - more than 20 abrupt periods of warming, known as </a:t>
            </a:r>
            <a:r>
              <a:rPr lang="en-CA" sz="1400" dirty="0"/>
              <a:t>Dansgaard</a:t>
            </a:r>
            <a:r>
              <a:rPr lang="en-CA" sz="1400" dirty="0"/>
              <a:t>–</a:t>
            </a:r>
            <a:r>
              <a:rPr lang="en-CA" sz="1400" dirty="0"/>
              <a:t>Oeschger</a:t>
            </a:r>
            <a:r>
              <a:rPr lang="en-CA" sz="1400" dirty="0"/>
              <a:t> (D–O) events. </a:t>
            </a:r>
            <a:endParaRPr lang="en-US" sz="1400" dirty="0"/>
          </a:p>
        </p:txBody>
      </p:sp>
      <p:sp>
        <p:nvSpPr>
          <p:cNvPr id="2" name="TextBox 1"/>
          <p:cNvSpPr txBox="1"/>
          <p:nvPr/>
        </p:nvSpPr>
        <p:spPr>
          <a:xfrm>
            <a:off x="-37322" y="2478991"/>
            <a:ext cx="9582056" cy="369332"/>
          </a:xfrm>
          <a:prstGeom prst="rect">
            <a:avLst/>
          </a:prstGeom>
          <a:noFill/>
        </p:spPr>
        <p:txBody>
          <a:bodyPr wrap="square" rtlCol="0">
            <a:spAutoFit/>
          </a:bodyPr>
          <a:lstStyle/>
          <a:p>
            <a:r>
              <a:rPr lang="en-CA" b="1" dirty="0" smtClean="0"/>
              <a:t>NOAA 2020 </a:t>
            </a:r>
            <a:r>
              <a:rPr lang="en-CA" sz="1600" dirty="0" smtClean="0"/>
              <a:t>In</a:t>
            </a:r>
            <a:r>
              <a:rPr lang="en-CA" sz="1600" b="1" dirty="0" smtClean="0"/>
              <a:t> </a:t>
            </a:r>
            <a:r>
              <a:rPr lang="en-CA" sz="1600" dirty="0" smtClean="0"/>
              <a:t>2020 the Northern hemisphere had its hottest summer on record </a:t>
            </a:r>
            <a:endParaRPr lang="en-CA" sz="1600" dirty="0"/>
          </a:p>
        </p:txBody>
      </p:sp>
      <p:sp>
        <p:nvSpPr>
          <p:cNvPr id="3" name="TextBox 2"/>
          <p:cNvSpPr txBox="1"/>
          <p:nvPr/>
        </p:nvSpPr>
        <p:spPr>
          <a:xfrm>
            <a:off x="-18022" y="1067252"/>
            <a:ext cx="12619598" cy="1415772"/>
          </a:xfrm>
          <a:prstGeom prst="rect">
            <a:avLst/>
          </a:prstGeom>
          <a:noFill/>
        </p:spPr>
        <p:txBody>
          <a:bodyPr wrap="square" rtlCol="0">
            <a:spAutoFit/>
          </a:bodyPr>
          <a:lstStyle/>
          <a:p>
            <a:r>
              <a:rPr lang="en-CA" dirty="0"/>
              <a:t>Gl</a:t>
            </a:r>
            <a:r>
              <a:rPr lang="en-CA" b="1" dirty="0"/>
              <a:t>obal Temperature in </a:t>
            </a:r>
            <a:r>
              <a:rPr lang="en-CA" b="1" dirty="0" smtClean="0"/>
              <a:t>2020 </a:t>
            </a:r>
            <a:r>
              <a:rPr lang="en-CA" sz="1400" dirty="0" smtClean="0"/>
              <a:t>, 14 </a:t>
            </a:r>
            <a:r>
              <a:rPr lang="en-CA" sz="1400" dirty="0"/>
              <a:t>January </a:t>
            </a:r>
            <a:r>
              <a:rPr lang="en-CA" sz="1400" dirty="0" smtClean="0"/>
              <a:t>2021, NASA GISS climate expert group</a:t>
            </a:r>
            <a:endParaRPr lang="en-CA" sz="1400" dirty="0"/>
          </a:p>
          <a:p>
            <a:r>
              <a:rPr lang="en-CA" sz="1200" dirty="0" smtClean="0"/>
              <a:t>J. Hansen, M. </a:t>
            </a:r>
            <a:r>
              <a:rPr lang="en-CA" sz="1200" dirty="0" smtClean="0"/>
              <a:t>Satoa</a:t>
            </a:r>
            <a:r>
              <a:rPr lang="en-CA" sz="1200" dirty="0" smtClean="0"/>
              <a:t>,, R. </a:t>
            </a:r>
            <a:r>
              <a:rPr lang="en-CA" sz="1200" dirty="0" smtClean="0"/>
              <a:t>Ruedy</a:t>
            </a:r>
            <a:r>
              <a:rPr lang="en-CA" sz="1200" dirty="0" smtClean="0"/>
              <a:t> , G. </a:t>
            </a:r>
            <a:r>
              <a:rPr lang="en-CA" sz="1200" dirty="0" smtClean="0"/>
              <a:t>Schmidtc</a:t>
            </a:r>
            <a:r>
              <a:rPr lang="en-CA" sz="1200" dirty="0" smtClean="0"/>
              <a:t> , K. </a:t>
            </a:r>
            <a:r>
              <a:rPr lang="en-CA" sz="1200" dirty="0"/>
              <a:t>Lob</a:t>
            </a:r>
            <a:r>
              <a:rPr lang="en-CA" sz="1200" dirty="0" smtClean="0"/>
              <a:t>, M. Hendrickson</a:t>
            </a:r>
            <a:endParaRPr lang="en-CA" sz="1200" dirty="0"/>
          </a:p>
          <a:p>
            <a:r>
              <a:rPr lang="en-CA" sz="1400" dirty="0"/>
              <a:t>Abstract. Global surface temperature in 2020 was in a virtual dead-heat with 2016 for </a:t>
            </a:r>
            <a:r>
              <a:rPr lang="en-CA" sz="1400" dirty="0" smtClean="0"/>
              <a:t>warmest year . The </a:t>
            </a:r>
            <a:r>
              <a:rPr lang="en-CA" sz="1400" dirty="0"/>
              <a:t>rate of global warming has accelerated in the past several years. The 2020 global </a:t>
            </a:r>
            <a:r>
              <a:rPr lang="en-CA" sz="1400" dirty="0" smtClean="0"/>
              <a:t>temperature was </a:t>
            </a:r>
            <a:r>
              <a:rPr lang="en-CA" sz="1400" dirty="0"/>
              <a:t>+1.3°C (~2.3°F) warmer than in the 1880-1920 base </a:t>
            </a:r>
            <a:r>
              <a:rPr lang="en-CA" sz="1400" dirty="0" smtClean="0"/>
              <a:t>period. The </a:t>
            </a:r>
            <a:r>
              <a:rPr lang="en-CA" sz="1400" dirty="0"/>
              <a:t>six warmest years in the </a:t>
            </a:r>
            <a:r>
              <a:rPr lang="en-CA" sz="1400" dirty="0" smtClean="0"/>
              <a:t>GISS record </a:t>
            </a:r>
            <a:r>
              <a:rPr lang="en-CA" sz="1400" dirty="0"/>
              <a:t>all occur in the past six years, and </a:t>
            </a:r>
            <a:r>
              <a:rPr lang="en-CA" sz="1200" dirty="0"/>
              <a:t>the</a:t>
            </a:r>
            <a:r>
              <a:rPr lang="en-CA" sz="1400" dirty="0"/>
              <a:t> 10 warmest years are all in the 21st century. </a:t>
            </a:r>
            <a:endParaRPr lang="en-CA" sz="1400" dirty="0" smtClean="0"/>
          </a:p>
          <a:p>
            <a:r>
              <a:rPr lang="en-CA" sz="1400" dirty="0" smtClean="0"/>
              <a:t>Growth rates </a:t>
            </a:r>
            <a:r>
              <a:rPr lang="en-CA" sz="1400" dirty="0"/>
              <a:t>of the greenhouse gases driving global warming are increasing, not declining.</a:t>
            </a:r>
          </a:p>
        </p:txBody>
      </p:sp>
      <p:sp>
        <p:nvSpPr>
          <p:cNvPr id="6" name="TextBox 5"/>
          <p:cNvSpPr txBox="1"/>
          <p:nvPr/>
        </p:nvSpPr>
        <p:spPr>
          <a:xfrm>
            <a:off x="-33362" y="3556754"/>
            <a:ext cx="12403445" cy="369332"/>
          </a:xfrm>
          <a:prstGeom prst="rect">
            <a:avLst/>
          </a:prstGeom>
          <a:noFill/>
        </p:spPr>
        <p:txBody>
          <a:bodyPr wrap="square" rtlCol="0">
            <a:spAutoFit/>
          </a:bodyPr>
          <a:lstStyle/>
          <a:p>
            <a:r>
              <a:rPr lang="en-CA" b="1" dirty="0" smtClean="0"/>
              <a:t>Jan 2021 Greater committed  warmin</a:t>
            </a:r>
            <a:r>
              <a:rPr lang="en-CA" sz="1600" b="1" dirty="0" smtClean="0"/>
              <a:t>g after accounting for the pattern effect  (Chen Zhou et al, Jan 2020  </a:t>
            </a:r>
            <a:endParaRPr lang="en-CA" sz="1600" b="1" dirty="0"/>
          </a:p>
        </p:txBody>
      </p:sp>
    </p:spTree>
    <p:extLst>
      <p:ext uri="{BB962C8B-B14F-4D97-AF65-F5344CB8AC3E}">
        <p14:creationId xmlns:p14="http://schemas.microsoft.com/office/powerpoint/2010/main" val="1160667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2828836"/>
            <a:ext cx="12601575" cy="1815882"/>
          </a:xfrm>
          <a:prstGeom prst="rect">
            <a:avLst/>
          </a:prstGeom>
        </p:spPr>
        <p:txBody>
          <a:bodyPr wrap="square">
            <a:spAutoFit/>
          </a:bodyPr>
          <a:lstStyle/>
          <a:p>
            <a:r>
              <a:rPr lang="en-CA" sz="2800" i="1" dirty="0"/>
              <a:t>UNDP's </a:t>
            </a:r>
            <a:r>
              <a:rPr lang="en-CA" sz="2800" i="1" dirty="0" smtClean="0"/>
              <a:t> </a:t>
            </a:r>
            <a:r>
              <a:rPr lang="en-CA" sz="2800" dirty="0" smtClean="0"/>
              <a:t>(UN Development Program) </a:t>
            </a:r>
            <a:r>
              <a:rPr lang="en-CA" sz="2800" i="1" dirty="0" smtClean="0"/>
              <a:t>"Peoples</a:t>
            </a:r>
            <a:r>
              <a:rPr lang="en-CA" sz="2800" i="1" dirty="0"/>
              <a:t>' Climate Vote" reflects over half the world's population after results processed by the University of Oxford. Sixty-four percent of people believe climate change is a global emergency, despite the ongoing COVID-19 pandemic</a:t>
            </a:r>
            <a:endParaRPr lang="en-CA" sz="2800" dirty="0"/>
          </a:p>
        </p:txBody>
      </p:sp>
      <p:sp>
        <p:nvSpPr>
          <p:cNvPr id="5" name="Rectangle 4"/>
          <p:cNvSpPr/>
          <p:nvPr/>
        </p:nvSpPr>
        <p:spPr>
          <a:xfrm>
            <a:off x="-2490" y="1329212"/>
            <a:ext cx="12599986" cy="369332"/>
          </a:xfrm>
          <a:prstGeom prst="rect">
            <a:avLst/>
          </a:prstGeom>
        </p:spPr>
        <p:txBody>
          <a:bodyPr wrap="square">
            <a:spAutoFit/>
          </a:bodyPr>
          <a:lstStyle/>
          <a:p>
            <a:r>
              <a:rPr lang="en-CA" b="1" dirty="0" smtClean="0"/>
              <a:t>Sixty-four percent of people believe climate change is a global emergency, despite the ongoing COVID-19 pandemic</a:t>
            </a:r>
            <a:endParaRPr lang="en-CA" b="1" dirty="0"/>
          </a:p>
        </p:txBody>
      </p:sp>
      <p:sp>
        <p:nvSpPr>
          <p:cNvPr id="6" name="TextBox 5"/>
          <p:cNvSpPr txBox="1"/>
          <p:nvPr/>
        </p:nvSpPr>
        <p:spPr>
          <a:xfrm>
            <a:off x="0" y="0"/>
            <a:ext cx="12601575" cy="1077218"/>
          </a:xfrm>
          <a:prstGeom prst="rect">
            <a:avLst/>
          </a:prstGeom>
          <a:noFill/>
        </p:spPr>
        <p:txBody>
          <a:bodyPr wrap="square" rtlCol="0">
            <a:spAutoFit/>
          </a:bodyPr>
          <a:lstStyle/>
          <a:p>
            <a:pPr algn="ctr"/>
            <a:r>
              <a:rPr lang="en-CA" sz="3200" b="1" dirty="0" smtClean="0"/>
              <a:t>World-wide 64% of people think climate change</a:t>
            </a:r>
          </a:p>
          <a:p>
            <a:pPr algn="ctr"/>
            <a:r>
              <a:rPr lang="en-CA" sz="3200" b="1" dirty="0" smtClean="0"/>
              <a:t> is a global emergency</a:t>
            </a:r>
            <a:endParaRPr lang="en-CA" sz="3200" b="1" dirty="0"/>
          </a:p>
        </p:txBody>
      </p:sp>
    </p:spTree>
    <p:extLst>
      <p:ext uri="{BB962C8B-B14F-4D97-AF65-F5344CB8AC3E}">
        <p14:creationId xmlns:p14="http://schemas.microsoft.com/office/powerpoint/2010/main" val="25166212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916832"/>
            <a:ext cx="12601575" cy="1077218"/>
          </a:xfrm>
          <a:prstGeom prst="rect">
            <a:avLst/>
          </a:prstGeom>
          <a:noFill/>
        </p:spPr>
        <p:txBody>
          <a:bodyPr wrap="square" rtlCol="0">
            <a:spAutoFit/>
          </a:bodyPr>
          <a:lstStyle/>
          <a:p>
            <a:pPr algn="ctr"/>
            <a:r>
              <a:rPr lang="en-CA" sz="3200" b="1" dirty="0" smtClean="0"/>
              <a:t>Cumulative CO2 tracking the very worst-case scenario</a:t>
            </a:r>
          </a:p>
          <a:p>
            <a:pPr algn="ctr"/>
            <a:r>
              <a:rPr lang="en-CA" sz="3200" b="1" dirty="0"/>
              <a:t>p</a:t>
            </a:r>
            <a:r>
              <a:rPr lang="en-CA" sz="3200" b="1" dirty="0" smtClean="0"/>
              <a:t>ublished paper, 2020 </a:t>
            </a:r>
            <a:endParaRPr lang="en-CA" sz="3200" b="1" dirty="0"/>
          </a:p>
        </p:txBody>
      </p:sp>
    </p:spTree>
    <p:extLst>
      <p:ext uri="{BB962C8B-B14F-4D97-AF65-F5344CB8AC3E}">
        <p14:creationId xmlns:p14="http://schemas.microsoft.com/office/powerpoint/2010/main" val="2238957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A78DE0D-A458-47FA-A98B-8E8D7EC83A56}"/>
              </a:ext>
            </a:extLst>
          </p:cNvPr>
          <p:cNvSpPr txBox="1"/>
          <p:nvPr/>
        </p:nvSpPr>
        <p:spPr>
          <a:xfrm>
            <a:off x="3647696" y="4664966"/>
            <a:ext cx="6298865" cy="584775"/>
          </a:xfrm>
          <a:prstGeom prst="rect">
            <a:avLst/>
          </a:prstGeom>
          <a:noFill/>
        </p:spPr>
        <p:txBody>
          <a:bodyPr wrap="square">
            <a:spAutoFit/>
          </a:bodyPr>
          <a:lstStyle/>
          <a:p>
            <a:r>
              <a:rPr lang="en-CA" sz="1600" dirty="0"/>
              <a:t>3 August 2020, PNAS, C. R. Schwalm</a:t>
            </a:r>
          </a:p>
          <a:p>
            <a:r>
              <a:rPr lang="en-CA" sz="1600" dirty="0"/>
              <a:t>RCP8.5 tracks cumulative CO2 emission</a:t>
            </a:r>
          </a:p>
        </p:txBody>
      </p:sp>
      <p:pic>
        <p:nvPicPr>
          <p:cNvPr id="1026" name="Picture 2">
            <a:extLst>
              <a:ext uri="{FF2B5EF4-FFF2-40B4-BE49-F238E27FC236}">
                <a16:creationId xmlns:a16="http://schemas.microsoft.com/office/drawing/2014/main" xmlns="" id="{C9CFA56F-E1A7-4587-A8AD-4FDF6C7DB0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018" y="1569663"/>
            <a:ext cx="4994998" cy="48743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90B555D-4243-483A-986D-07078CA24806}"/>
              </a:ext>
            </a:extLst>
          </p:cNvPr>
          <p:cNvSpPr txBox="1"/>
          <p:nvPr/>
        </p:nvSpPr>
        <p:spPr>
          <a:xfrm>
            <a:off x="3647699" y="5320570"/>
            <a:ext cx="2626197" cy="954107"/>
          </a:xfrm>
          <a:prstGeom prst="rect">
            <a:avLst/>
          </a:prstGeom>
          <a:noFill/>
        </p:spPr>
        <p:txBody>
          <a:bodyPr wrap="square">
            <a:spAutoFit/>
          </a:bodyPr>
          <a:lstStyle/>
          <a:p>
            <a:r>
              <a:rPr lang="en-CA" sz="1400" dirty="0"/>
              <a:t>Fig. 1.</a:t>
            </a:r>
          </a:p>
          <a:p>
            <a:r>
              <a:rPr lang="en-CA" sz="1400" dirty="0"/>
              <a:t>Total cumulative CO2 emissions since 2005 through 2020, 2030, and 2050. </a:t>
            </a:r>
            <a:endParaRPr lang="en-US" sz="1400" dirty="0"/>
          </a:p>
        </p:txBody>
      </p:sp>
      <p:sp>
        <p:nvSpPr>
          <p:cNvPr id="8" name="TextBox 7">
            <a:extLst>
              <a:ext uri="{FF2B5EF4-FFF2-40B4-BE49-F238E27FC236}">
                <a16:creationId xmlns:a16="http://schemas.microsoft.com/office/drawing/2014/main" xmlns="" id="{64DCB8EA-71D0-4F87-B0BC-AD0292F4C194}"/>
              </a:ext>
            </a:extLst>
          </p:cNvPr>
          <p:cNvSpPr txBox="1"/>
          <p:nvPr/>
        </p:nvSpPr>
        <p:spPr>
          <a:xfrm>
            <a:off x="183069" y="1608263"/>
            <a:ext cx="6298865" cy="1477328"/>
          </a:xfrm>
          <a:prstGeom prst="rect">
            <a:avLst/>
          </a:prstGeom>
          <a:noFill/>
        </p:spPr>
        <p:txBody>
          <a:bodyPr wrap="square">
            <a:spAutoFit/>
          </a:bodyPr>
          <a:lstStyle/>
          <a:p>
            <a:r>
              <a:rPr lang="en-CA" b="1" dirty="0"/>
              <a:t>“Not only are the emissions consistent with RCP8.5 in close agreement with historical total cumulative CO2 emissions (within 1%), but RCP8.5 is also the best match out to mid-century under current and stated policies with still highly plausible levels of CO2 emissions in 2100”.</a:t>
            </a:r>
            <a:endParaRPr lang="en-US" b="1" dirty="0"/>
          </a:p>
        </p:txBody>
      </p:sp>
      <p:sp>
        <p:nvSpPr>
          <p:cNvPr id="4" name="TextBox 3">
            <a:extLst>
              <a:ext uri="{FF2B5EF4-FFF2-40B4-BE49-F238E27FC236}">
                <a16:creationId xmlns:a16="http://schemas.microsoft.com/office/drawing/2014/main" xmlns="" id="{4869E724-B21B-460C-8BA0-32A3A370B1A1}"/>
              </a:ext>
            </a:extLst>
          </p:cNvPr>
          <p:cNvSpPr txBox="1"/>
          <p:nvPr/>
        </p:nvSpPr>
        <p:spPr>
          <a:xfrm>
            <a:off x="1" y="0"/>
            <a:ext cx="12601575" cy="1077218"/>
          </a:xfrm>
          <a:prstGeom prst="rect">
            <a:avLst/>
          </a:prstGeom>
          <a:noFill/>
        </p:spPr>
        <p:txBody>
          <a:bodyPr wrap="square" rtlCol="0">
            <a:spAutoFit/>
          </a:bodyPr>
          <a:lstStyle/>
          <a:p>
            <a:pPr algn="ctr"/>
            <a:r>
              <a:rPr lang="en-US" sz="3200" b="1" dirty="0">
                <a:solidFill>
                  <a:srgbClr val="C00000"/>
                </a:solidFill>
              </a:rPr>
              <a:t>August 2020: Cumulative CO2 emissions are </a:t>
            </a:r>
            <a:r>
              <a:rPr lang="en-US" sz="3200" b="1" dirty="0" smtClean="0">
                <a:solidFill>
                  <a:srgbClr val="C00000"/>
                </a:solidFill>
              </a:rPr>
              <a:t>tracking </a:t>
            </a:r>
            <a:endParaRPr lang="en-US" sz="3200" b="1" dirty="0">
              <a:solidFill>
                <a:srgbClr val="C00000"/>
              </a:solidFill>
            </a:endParaRPr>
          </a:p>
          <a:p>
            <a:pPr algn="ctr"/>
            <a:r>
              <a:rPr lang="en-US" sz="3200" b="1" dirty="0">
                <a:solidFill>
                  <a:srgbClr val="C00000"/>
                </a:solidFill>
              </a:rPr>
              <a:t>t</a:t>
            </a:r>
            <a:r>
              <a:rPr lang="en-US" sz="3200" b="1" dirty="0" smtClean="0">
                <a:solidFill>
                  <a:srgbClr val="C00000"/>
                </a:solidFill>
              </a:rPr>
              <a:t>he worst-case </a:t>
            </a:r>
            <a:r>
              <a:rPr lang="en-US" sz="3200" b="1" dirty="0">
                <a:solidFill>
                  <a:srgbClr val="C00000"/>
                </a:solidFill>
              </a:rPr>
              <a:t>scenario</a:t>
            </a:r>
            <a:r>
              <a:rPr lang="en-US" sz="3200" b="1" dirty="0"/>
              <a:t> </a:t>
            </a:r>
          </a:p>
        </p:txBody>
      </p:sp>
      <p:sp>
        <p:nvSpPr>
          <p:cNvPr id="6" name="TextBox 5">
            <a:extLst>
              <a:ext uri="{FF2B5EF4-FFF2-40B4-BE49-F238E27FC236}">
                <a16:creationId xmlns:a16="http://schemas.microsoft.com/office/drawing/2014/main" xmlns="" id="{90FA4AED-A3AB-4849-93B1-954ABC51233D}"/>
              </a:ext>
            </a:extLst>
          </p:cNvPr>
          <p:cNvSpPr txBox="1"/>
          <p:nvPr/>
        </p:nvSpPr>
        <p:spPr>
          <a:xfrm>
            <a:off x="9629265" y="6620129"/>
            <a:ext cx="2961371" cy="261610"/>
          </a:xfrm>
          <a:prstGeom prst="rect">
            <a:avLst/>
          </a:prstGeom>
          <a:noFill/>
        </p:spPr>
        <p:txBody>
          <a:bodyPr wrap="square" rtlCol="0">
            <a:spAutoFit/>
          </a:bodyPr>
          <a:lstStyle/>
          <a:p>
            <a:r>
              <a:rPr lang="en-US" sz="1100" b="1" dirty="0"/>
              <a:t>Peter Carter, Climate Emergency Institute</a:t>
            </a:r>
          </a:p>
        </p:txBody>
      </p:sp>
      <p:sp>
        <p:nvSpPr>
          <p:cNvPr id="2" name="Rectangle 1">
            <a:extLst>
              <a:ext uri="{FF2B5EF4-FFF2-40B4-BE49-F238E27FC236}">
                <a16:creationId xmlns:a16="http://schemas.microsoft.com/office/drawing/2014/main" xmlns="" id="{BF704B39-4C22-4F78-AD03-DAEE0E3A95AC}"/>
              </a:ext>
            </a:extLst>
          </p:cNvPr>
          <p:cNvSpPr/>
          <p:nvPr/>
        </p:nvSpPr>
        <p:spPr>
          <a:xfrm>
            <a:off x="7909739" y="5116286"/>
            <a:ext cx="292536" cy="892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xmlns="" id="{523E64AF-4486-421D-81DB-E6A43494C031}"/>
              </a:ext>
            </a:extLst>
          </p:cNvPr>
          <p:cNvSpPr/>
          <p:nvPr/>
        </p:nvSpPr>
        <p:spPr>
          <a:xfrm>
            <a:off x="9169897" y="4511038"/>
            <a:ext cx="459368" cy="1497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ED4E0491-7AFA-46B4-8DEA-B31510E9A6E0}"/>
              </a:ext>
            </a:extLst>
          </p:cNvPr>
          <p:cNvSpPr/>
          <p:nvPr/>
        </p:nvSpPr>
        <p:spPr>
          <a:xfrm>
            <a:off x="10487137" y="3318744"/>
            <a:ext cx="427044" cy="2690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05BEBE25-F637-442C-91AF-7C90C156BF65}"/>
              </a:ext>
            </a:extLst>
          </p:cNvPr>
          <p:cNvSpPr/>
          <p:nvPr/>
        </p:nvSpPr>
        <p:spPr>
          <a:xfrm>
            <a:off x="7155895" y="2928261"/>
            <a:ext cx="855108" cy="500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a:extLst>
              <a:ext uri="{FF2B5EF4-FFF2-40B4-BE49-F238E27FC236}">
                <a16:creationId xmlns:a16="http://schemas.microsoft.com/office/drawing/2014/main" xmlns="" id="{C8AB0610-3695-4A40-AFFC-F06FDA8EF4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013" t="50651" r="59779" b="8031"/>
          <a:stretch/>
        </p:blipFill>
        <p:spPr bwMode="auto">
          <a:xfrm>
            <a:off x="8706337" y="4025601"/>
            <a:ext cx="693244" cy="20249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xmlns="" id="{EA1484DF-8EC0-4C58-866A-5AFB63B07199}"/>
              </a:ext>
            </a:extLst>
          </p:cNvPr>
          <p:cNvPicPr preferRelativeResize="0">
            <a:picLocks noChangeArrowheads="1"/>
          </p:cNvPicPr>
          <p:nvPr/>
        </p:nvPicPr>
        <p:blipFill rotWithShape="1">
          <a:blip r:embed="rId2">
            <a:extLst>
              <a:ext uri="{28A0092B-C50C-407E-A947-70E740481C1C}">
                <a14:useLocalDpi xmlns:a14="http://schemas.microsoft.com/office/drawing/2010/main" val="0"/>
              </a:ext>
            </a:extLst>
          </a:blip>
          <a:srcRect l="63796" t="14920" r="32822" b="8251"/>
          <a:stretch/>
        </p:blipFill>
        <p:spPr bwMode="auto">
          <a:xfrm>
            <a:off x="10509639" y="2301842"/>
            <a:ext cx="204972" cy="37486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310989B1-7AFF-4185-9874-7715510A1111}"/>
              </a:ext>
            </a:extLst>
          </p:cNvPr>
          <p:cNvSpPr/>
          <p:nvPr/>
        </p:nvSpPr>
        <p:spPr>
          <a:xfrm flipH="1">
            <a:off x="10260170" y="2345182"/>
            <a:ext cx="215718" cy="36619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9C5D8C7D-E00B-465D-9C83-DD0D190A31A4}"/>
              </a:ext>
            </a:extLst>
          </p:cNvPr>
          <p:cNvSpPr/>
          <p:nvPr/>
        </p:nvSpPr>
        <p:spPr>
          <a:xfrm flipH="1">
            <a:off x="10690392" y="2345182"/>
            <a:ext cx="215718" cy="36619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xmlns="" id="{FE084498-A30E-492C-BB19-06CBA894DB6C}"/>
              </a:ext>
            </a:extLst>
          </p:cNvPr>
          <p:cNvSpPr txBox="1"/>
          <p:nvPr/>
        </p:nvSpPr>
        <p:spPr>
          <a:xfrm>
            <a:off x="8622318" y="4065723"/>
            <a:ext cx="1423761" cy="430887"/>
          </a:xfrm>
          <a:prstGeom prst="rect">
            <a:avLst/>
          </a:prstGeom>
          <a:noFill/>
        </p:spPr>
        <p:txBody>
          <a:bodyPr wrap="square" rtlCol="0">
            <a:spAutoFit/>
          </a:bodyPr>
          <a:lstStyle/>
          <a:p>
            <a:r>
              <a:rPr lang="en-US" sz="1100" b="1" dirty="0"/>
              <a:t>Worst-case</a:t>
            </a:r>
          </a:p>
          <a:p>
            <a:r>
              <a:rPr lang="en-US" sz="1100" b="1" dirty="0"/>
              <a:t>RCP8.5</a:t>
            </a:r>
          </a:p>
        </p:txBody>
      </p:sp>
      <p:sp>
        <p:nvSpPr>
          <p:cNvPr id="19" name="TextBox 18">
            <a:extLst>
              <a:ext uri="{FF2B5EF4-FFF2-40B4-BE49-F238E27FC236}">
                <a16:creationId xmlns:a16="http://schemas.microsoft.com/office/drawing/2014/main" xmlns="" id="{FA458F13-C08E-4FFA-89DB-E512507DCEE2}"/>
              </a:ext>
            </a:extLst>
          </p:cNvPr>
          <p:cNvSpPr txBox="1"/>
          <p:nvPr/>
        </p:nvSpPr>
        <p:spPr>
          <a:xfrm>
            <a:off x="9900244" y="2280620"/>
            <a:ext cx="1423761" cy="430887"/>
          </a:xfrm>
          <a:prstGeom prst="rect">
            <a:avLst/>
          </a:prstGeom>
          <a:noFill/>
        </p:spPr>
        <p:txBody>
          <a:bodyPr wrap="square" rtlCol="0">
            <a:spAutoFit/>
          </a:bodyPr>
          <a:lstStyle/>
          <a:p>
            <a:r>
              <a:rPr lang="en-US" sz="1100" b="1" dirty="0"/>
              <a:t>Worst-case</a:t>
            </a:r>
          </a:p>
          <a:p>
            <a:r>
              <a:rPr lang="en-US" sz="1100" b="1" dirty="0"/>
              <a:t>RCP8.5</a:t>
            </a:r>
          </a:p>
        </p:txBody>
      </p:sp>
      <p:sp>
        <p:nvSpPr>
          <p:cNvPr id="13" name="TextBox 12"/>
          <p:cNvSpPr txBox="1"/>
          <p:nvPr/>
        </p:nvSpPr>
        <p:spPr>
          <a:xfrm>
            <a:off x="8745653" y="1196752"/>
            <a:ext cx="1200907" cy="369332"/>
          </a:xfrm>
          <a:prstGeom prst="rect">
            <a:avLst/>
          </a:prstGeom>
          <a:noFill/>
        </p:spPr>
        <p:txBody>
          <a:bodyPr wrap="square" rtlCol="0">
            <a:spAutoFit/>
          </a:bodyPr>
          <a:lstStyle/>
          <a:p>
            <a:r>
              <a:rPr lang="en-CA" dirty="0" smtClean="0"/>
              <a:t>adapted</a:t>
            </a:r>
            <a:endParaRPr lang="en-CA" dirty="0"/>
          </a:p>
        </p:txBody>
      </p:sp>
    </p:spTree>
    <p:extLst>
      <p:ext uri="{BB962C8B-B14F-4D97-AF65-F5344CB8AC3E}">
        <p14:creationId xmlns:p14="http://schemas.microsoft.com/office/powerpoint/2010/main" val="40796798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A921E203-2E94-4EA1-816D-6213A4E425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74"/>
          <a:stretch/>
        </p:blipFill>
        <p:spPr bwMode="auto">
          <a:xfrm>
            <a:off x="1842959" y="898008"/>
            <a:ext cx="8915658" cy="59599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xmlns="" id="{D16D4A29-343F-444E-AAC8-736909F81F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98" t="1489" r="14812" b="91083"/>
          <a:stretch/>
        </p:blipFill>
        <p:spPr bwMode="auto">
          <a:xfrm>
            <a:off x="2899906" y="1185705"/>
            <a:ext cx="6801764" cy="482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02199B98-BD27-4B0D-90E4-77D91CA1BDE2}"/>
              </a:ext>
            </a:extLst>
          </p:cNvPr>
          <p:cNvSpPr txBox="1"/>
          <p:nvPr/>
        </p:nvSpPr>
        <p:spPr>
          <a:xfrm>
            <a:off x="237146" y="-51741"/>
            <a:ext cx="12601575" cy="1077218"/>
          </a:xfrm>
          <a:prstGeom prst="rect">
            <a:avLst/>
          </a:prstGeom>
          <a:noFill/>
        </p:spPr>
        <p:txBody>
          <a:bodyPr wrap="square" rtlCol="0">
            <a:spAutoFit/>
          </a:bodyPr>
          <a:lstStyle/>
          <a:p>
            <a:pPr algn="ctr"/>
            <a:r>
              <a:rPr lang="en-US" sz="3200" b="1" dirty="0"/>
              <a:t> 2020: Accelerating atmospheric cumulative CO2 emissions</a:t>
            </a:r>
          </a:p>
          <a:p>
            <a:pPr algn="ctr"/>
            <a:r>
              <a:rPr lang="en-US" sz="3200" b="1" dirty="0"/>
              <a:t>tracking </a:t>
            </a:r>
            <a:r>
              <a:rPr lang="en-US" sz="3200" b="1" dirty="0" smtClean="0"/>
              <a:t>the very </a:t>
            </a:r>
            <a:r>
              <a:rPr lang="en-US" sz="3200" b="1" dirty="0"/>
              <a:t>worst-case scenario  </a:t>
            </a:r>
          </a:p>
        </p:txBody>
      </p:sp>
      <p:sp>
        <p:nvSpPr>
          <p:cNvPr id="3" name="TextBox 2">
            <a:extLst>
              <a:ext uri="{FF2B5EF4-FFF2-40B4-BE49-F238E27FC236}">
                <a16:creationId xmlns:a16="http://schemas.microsoft.com/office/drawing/2014/main" xmlns="" id="{755692F3-D6E8-4873-9F8F-7FBAA044464D}"/>
              </a:ext>
            </a:extLst>
          </p:cNvPr>
          <p:cNvSpPr txBox="1"/>
          <p:nvPr/>
        </p:nvSpPr>
        <p:spPr>
          <a:xfrm>
            <a:off x="2793813" y="1651052"/>
            <a:ext cx="7488243" cy="338554"/>
          </a:xfrm>
          <a:prstGeom prst="rect">
            <a:avLst/>
          </a:prstGeom>
          <a:noFill/>
        </p:spPr>
        <p:txBody>
          <a:bodyPr wrap="square" rtlCol="0">
            <a:spAutoFit/>
          </a:bodyPr>
          <a:lstStyle/>
          <a:p>
            <a:r>
              <a:rPr lang="en-US" sz="1600" b="1" i="1" dirty="0"/>
              <a:t>4 August 2020, PNAS, C.R. Schwalm et al, RCP8.5 tracks cumulative CO2 emissions  </a:t>
            </a:r>
          </a:p>
        </p:txBody>
      </p:sp>
      <p:sp>
        <p:nvSpPr>
          <p:cNvPr id="8" name="TextBox 7"/>
          <p:cNvSpPr txBox="1"/>
          <p:nvPr/>
        </p:nvSpPr>
        <p:spPr>
          <a:xfrm>
            <a:off x="10722922" y="847278"/>
            <a:ext cx="1620268" cy="923330"/>
          </a:xfrm>
          <a:prstGeom prst="rect">
            <a:avLst/>
          </a:prstGeom>
          <a:noFill/>
        </p:spPr>
        <p:txBody>
          <a:bodyPr wrap="square" rtlCol="0">
            <a:spAutoFit/>
          </a:bodyPr>
          <a:lstStyle/>
          <a:p>
            <a:r>
              <a:rPr lang="en-CA" b="1" dirty="0" smtClean="0"/>
              <a:t>Scripps graph</a:t>
            </a:r>
          </a:p>
          <a:p>
            <a:r>
              <a:rPr lang="en-CA" b="1" dirty="0" smtClean="0"/>
              <a:t>Adapted for clarity</a:t>
            </a:r>
            <a:endParaRPr lang="en-CA" b="1" dirty="0"/>
          </a:p>
        </p:txBody>
      </p:sp>
      <p:sp>
        <p:nvSpPr>
          <p:cNvPr id="10" name="TextBox 9"/>
          <p:cNvSpPr txBox="1"/>
          <p:nvPr/>
        </p:nvSpPr>
        <p:spPr>
          <a:xfrm>
            <a:off x="237146" y="1668305"/>
            <a:ext cx="1605813" cy="646331"/>
          </a:xfrm>
          <a:prstGeom prst="rect">
            <a:avLst/>
          </a:prstGeom>
          <a:noFill/>
        </p:spPr>
        <p:txBody>
          <a:bodyPr wrap="square" rtlCol="0">
            <a:spAutoFit/>
          </a:bodyPr>
          <a:lstStyle/>
          <a:p>
            <a:r>
              <a:rPr lang="en-CA" dirty="0" smtClean="0"/>
              <a:t>Billion metric tonnes carbon</a:t>
            </a:r>
            <a:endParaRPr lang="en-CA" dirty="0"/>
          </a:p>
        </p:txBody>
      </p:sp>
      <p:sp>
        <p:nvSpPr>
          <p:cNvPr id="11" name="Rectangle 10"/>
          <p:cNvSpPr/>
          <p:nvPr/>
        </p:nvSpPr>
        <p:spPr>
          <a:xfrm>
            <a:off x="2899906" y="2050899"/>
            <a:ext cx="7577345" cy="3970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xmlns="" id="{1D6CF18F-DE96-44C3-BF1B-CD1118936004}"/>
              </a:ext>
            </a:extLst>
          </p:cNvPr>
          <p:cNvSpPr txBox="1"/>
          <p:nvPr/>
        </p:nvSpPr>
        <p:spPr>
          <a:xfrm>
            <a:off x="9141840" y="5157192"/>
            <a:ext cx="1119659" cy="646331"/>
          </a:xfrm>
          <a:prstGeom prst="rect">
            <a:avLst/>
          </a:prstGeom>
          <a:noFill/>
        </p:spPr>
        <p:txBody>
          <a:bodyPr wrap="square" rtlCol="0">
            <a:spAutoFit/>
          </a:bodyPr>
          <a:lstStyle/>
          <a:p>
            <a:r>
              <a:rPr lang="en-US" b="1" dirty="0"/>
              <a:t>Scripps July 2020 </a:t>
            </a:r>
          </a:p>
        </p:txBody>
      </p:sp>
      <p:sp>
        <p:nvSpPr>
          <p:cNvPr id="6" name="TextBox 5">
            <a:extLst>
              <a:ext uri="{FF2B5EF4-FFF2-40B4-BE49-F238E27FC236}">
                <a16:creationId xmlns:a16="http://schemas.microsoft.com/office/drawing/2014/main" xmlns="" id="{4790BFDA-3D54-450E-B99C-99048184F6B2}"/>
              </a:ext>
            </a:extLst>
          </p:cNvPr>
          <p:cNvSpPr txBox="1"/>
          <p:nvPr/>
        </p:nvSpPr>
        <p:spPr>
          <a:xfrm>
            <a:off x="7260115" y="2648908"/>
            <a:ext cx="2441555" cy="646331"/>
          </a:xfrm>
          <a:prstGeom prst="rect">
            <a:avLst/>
          </a:prstGeom>
          <a:solidFill>
            <a:srgbClr val="00B050"/>
          </a:solidFill>
        </p:spPr>
        <p:txBody>
          <a:bodyPr wrap="square" rtlCol="0">
            <a:spAutoFit/>
          </a:bodyPr>
          <a:lstStyle/>
          <a:p>
            <a:pPr algn="r"/>
            <a:r>
              <a:rPr lang="en-US" b="1" dirty="0">
                <a:solidFill>
                  <a:schemeClr val="bg1"/>
                </a:solidFill>
              </a:rPr>
              <a:t>Cumulative CO2  in billion tonnes carbon</a:t>
            </a:r>
          </a:p>
        </p:txBody>
      </p:sp>
      <p:pic>
        <p:nvPicPr>
          <p:cNvPr id="13" name="Picture 2">
            <a:extLst>
              <a:ext uri="{FF2B5EF4-FFF2-40B4-BE49-F238E27FC236}">
                <a16:creationId xmlns:a16="http://schemas.microsoft.com/office/drawing/2014/main" xmlns="" id="{A921E203-2E94-4EA1-816D-6213A4E425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809" t="80286" r="3796" b="13193"/>
          <a:stretch/>
        </p:blipFill>
        <p:spPr bwMode="auto">
          <a:xfrm>
            <a:off x="8480222" y="5672298"/>
            <a:ext cx="1729254" cy="423702"/>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xmlns="" id="{D6165350-BA12-40E8-81C7-CED153B67900}"/>
              </a:ext>
            </a:extLst>
          </p:cNvPr>
          <p:cNvSpPr/>
          <p:nvPr/>
        </p:nvSpPr>
        <p:spPr>
          <a:xfrm>
            <a:off x="2793813" y="1185705"/>
            <a:ext cx="7488243" cy="4774290"/>
          </a:xfrm>
          <a:custGeom>
            <a:avLst/>
            <a:gdLst>
              <a:gd name="connsiteX0" fmla="*/ 7244861 w 7244861"/>
              <a:gd name="connsiteY0" fmla="*/ 0 h 4774290"/>
              <a:gd name="connsiteX1" fmla="*/ 6993652 w 7244861"/>
              <a:gd name="connsiteY1" fmla="*/ 1155561 h 4774290"/>
              <a:gd name="connsiteX2" fmla="*/ 6762540 w 7244861"/>
              <a:gd name="connsiteY2" fmla="*/ 2069961 h 4774290"/>
              <a:gd name="connsiteX3" fmla="*/ 6380703 w 7244861"/>
              <a:gd name="connsiteY3" fmla="*/ 3165231 h 4774290"/>
              <a:gd name="connsiteX4" fmla="*/ 6139542 w 7244861"/>
              <a:gd name="connsiteY4" fmla="*/ 3707842 h 4774290"/>
              <a:gd name="connsiteX5" fmla="*/ 5838092 w 7244861"/>
              <a:gd name="connsiteY5" fmla="*/ 4069583 h 4774290"/>
              <a:gd name="connsiteX6" fmla="*/ 5305529 w 7244861"/>
              <a:gd name="connsiteY6" fmla="*/ 4401179 h 4774290"/>
              <a:gd name="connsiteX7" fmla="*/ 4561951 w 7244861"/>
              <a:gd name="connsiteY7" fmla="*/ 4672484 h 4774290"/>
              <a:gd name="connsiteX8" fmla="*/ 3336052 w 7244861"/>
              <a:gd name="connsiteY8" fmla="*/ 4762919 h 4774290"/>
              <a:gd name="connsiteX9" fmla="*/ 2120202 w 7244861"/>
              <a:gd name="connsiteY9" fmla="*/ 4772968 h 4774290"/>
              <a:gd name="connsiteX10" fmla="*/ 854109 w 7244861"/>
              <a:gd name="connsiteY10" fmla="*/ 4772968 h 4774290"/>
              <a:gd name="connsiteX11" fmla="*/ 0 w 7244861"/>
              <a:gd name="connsiteY11" fmla="*/ 4772968 h 4774290"/>
              <a:gd name="connsiteX12" fmla="*/ 0 w 7244861"/>
              <a:gd name="connsiteY12" fmla="*/ 4772968 h 477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44861" h="4774290">
                <a:moveTo>
                  <a:pt x="7244861" y="0"/>
                </a:moveTo>
                <a:cubicBezTo>
                  <a:pt x="7159450" y="405284"/>
                  <a:pt x="7074039" y="810568"/>
                  <a:pt x="6993652" y="1155561"/>
                </a:cubicBezTo>
                <a:cubicBezTo>
                  <a:pt x="6913265" y="1500554"/>
                  <a:pt x="6864698" y="1735016"/>
                  <a:pt x="6762540" y="2069961"/>
                </a:cubicBezTo>
                <a:cubicBezTo>
                  <a:pt x="6660382" y="2404906"/>
                  <a:pt x="6484536" y="2892251"/>
                  <a:pt x="6380703" y="3165231"/>
                </a:cubicBezTo>
                <a:cubicBezTo>
                  <a:pt x="6276870" y="3438211"/>
                  <a:pt x="6229977" y="3557117"/>
                  <a:pt x="6139542" y="3707842"/>
                </a:cubicBezTo>
                <a:cubicBezTo>
                  <a:pt x="6049107" y="3858567"/>
                  <a:pt x="5977094" y="3954027"/>
                  <a:pt x="5838092" y="4069583"/>
                </a:cubicBezTo>
                <a:cubicBezTo>
                  <a:pt x="5699090" y="4185139"/>
                  <a:pt x="5518219" y="4300696"/>
                  <a:pt x="5305529" y="4401179"/>
                </a:cubicBezTo>
                <a:cubicBezTo>
                  <a:pt x="5092839" y="4501662"/>
                  <a:pt x="4890197" y="4612194"/>
                  <a:pt x="4561951" y="4672484"/>
                </a:cubicBezTo>
                <a:cubicBezTo>
                  <a:pt x="4233705" y="4732774"/>
                  <a:pt x="3743010" y="4746172"/>
                  <a:pt x="3336052" y="4762919"/>
                </a:cubicBezTo>
                <a:cubicBezTo>
                  <a:pt x="2929094" y="4779666"/>
                  <a:pt x="2120202" y="4772968"/>
                  <a:pt x="2120202" y="4772968"/>
                </a:cubicBezTo>
                <a:lnTo>
                  <a:pt x="854109" y="4772968"/>
                </a:lnTo>
                <a:lnTo>
                  <a:pt x="0" y="4772968"/>
                </a:lnTo>
                <a:lnTo>
                  <a:pt x="0" y="4772968"/>
                </a:lnTo>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26885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89" y="1260052"/>
            <a:ext cx="12585486" cy="584775"/>
          </a:xfrm>
          <a:prstGeom prst="rect">
            <a:avLst/>
          </a:prstGeom>
          <a:noFill/>
        </p:spPr>
        <p:txBody>
          <a:bodyPr wrap="square" rtlCol="0">
            <a:spAutoFit/>
          </a:bodyPr>
          <a:lstStyle/>
          <a:p>
            <a:pPr algn="ctr"/>
            <a:r>
              <a:rPr lang="en-CA" sz="3200" b="1" dirty="0" smtClean="0"/>
              <a:t>CO2</a:t>
            </a:r>
            <a:endParaRPr lang="en-CA" sz="3200" b="1" dirty="0"/>
          </a:p>
        </p:txBody>
      </p:sp>
    </p:spTree>
    <p:extLst>
      <p:ext uri="{BB962C8B-B14F-4D97-AF65-F5344CB8AC3E}">
        <p14:creationId xmlns:p14="http://schemas.microsoft.com/office/powerpoint/2010/main" val="14846126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s://www.carbonbrief.org/wp-content/uploads/2019/08/Current-emissions-traject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07" y="1281835"/>
            <a:ext cx="11704638" cy="45831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4519" y="6231866"/>
            <a:ext cx="8496944" cy="307777"/>
          </a:xfrm>
          <a:prstGeom prst="rect">
            <a:avLst/>
          </a:prstGeom>
          <a:noFill/>
        </p:spPr>
        <p:txBody>
          <a:bodyPr wrap="square" rtlCol="0">
            <a:spAutoFit/>
          </a:bodyPr>
          <a:lstStyle/>
          <a:p>
            <a:r>
              <a:rPr lang="en-CA" sz="1400" b="1" dirty="0" smtClean="0"/>
              <a:t>Source Carbon Brief, 21 Aug 2019, </a:t>
            </a:r>
            <a:r>
              <a:rPr lang="en-CA" sz="1400" b="1" i="1" dirty="0" smtClean="0"/>
              <a:t>Explainer: The high emissions scenario  RCP 8.5</a:t>
            </a:r>
            <a:r>
              <a:rPr lang="en-CA" sz="1400" b="1" dirty="0" smtClean="0"/>
              <a:t>, Credit Glen Peters  </a:t>
            </a:r>
            <a:endParaRPr lang="en-CA" sz="1400" b="1" dirty="0"/>
          </a:p>
        </p:txBody>
      </p:sp>
      <p:sp>
        <p:nvSpPr>
          <p:cNvPr id="5" name="TextBox 4"/>
          <p:cNvSpPr txBox="1"/>
          <p:nvPr/>
        </p:nvSpPr>
        <p:spPr>
          <a:xfrm>
            <a:off x="0" y="270219"/>
            <a:ext cx="12601575" cy="584775"/>
          </a:xfrm>
          <a:prstGeom prst="rect">
            <a:avLst/>
          </a:prstGeom>
          <a:noFill/>
        </p:spPr>
        <p:txBody>
          <a:bodyPr wrap="square" rtlCol="0">
            <a:spAutoFit/>
          </a:bodyPr>
          <a:lstStyle/>
          <a:p>
            <a:pPr algn="ctr"/>
            <a:r>
              <a:rPr lang="en-CA" sz="3200" b="1" dirty="0" smtClean="0"/>
              <a:t>CO2 emissions tracking towards </a:t>
            </a:r>
            <a:r>
              <a:rPr lang="en-CA" sz="3200" b="1" dirty="0" err="1" smtClean="0"/>
              <a:t>wost</a:t>
            </a:r>
            <a:r>
              <a:rPr lang="en-CA" sz="3200" b="1" dirty="0" smtClean="0"/>
              <a:t>-case scenario</a:t>
            </a:r>
            <a:endParaRPr lang="en-CA" sz="3200" b="1" dirty="0"/>
          </a:p>
        </p:txBody>
      </p:sp>
    </p:spTree>
    <p:extLst>
      <p:ext uri="{BB962C8B-B14F-4D97-AF65-F5344CB8AC3E}">
        <p14:creationId xmlns:p14="http://schemas.microsoft.com/office/powerpoint/2010/main" val="2514563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076523" y="1171575"/>
            <a:ext cx="2291315" cy="3841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2" descr="Global fossil fuel CO2 emissions (left) and total CO2 emissions from fossil fuels and land use (right) for historical observations and RCP, SRES, and IS92 scenarios. Credit: Glen Peter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8" b="98504" l="50098" r="99805">
                        <a14:foregroundMark x1="53320" y1="5985" x2="54199" y2="81047"/>
                        <a14:foregroundMark x1="51953" y1="4489" x2="51758" y2="93017"/>
                        <a14:foregroundMark x1="50195" y1="3741" x2="51074" y2="38903"/>
                        <a14:foregroundMark x1="53906" y1="75561" x2="56055" y2="98504"/>
                        <a14:foregroundMark x1="53516" y1="90524" x2="96582" y2="92269"/>
                        <a14:foregroundMark x1="77344" y1="87531" x2="98828" y2="88529"/>
                        <a14:foregroundMark x1="69531" y1="42893" x2="71680" y2="41147"/>
                        <a14:foregroundMark x1="71680" y1="41147" x2="76855" y2="39152"/>
                        <a14:foregroundMark x1="76855" y1="38903" x2="82617" y2="49875"/>
                        <a14:foregroundMark x1="82520" y1="49875" x2="87695" y2="63840"/>
                        <a14:foregroundMark x1="87695" y1="63840" x2="93262" y2="70823"/>
                        <a14:foregroundMark x1="86523" y1="4239" x2="92480" y2="3741"/>
                        <a14:foregroundMark x1="85254" y1="7481" x2="92480" y2="5736"/>
                        <a14:foregroundMark x1="86426" y1="9227" x2="82129" y2="18703"/>
                        <a14:foregroundMark x1="82129" y1="18953" x2="77148" y2="28928"/>
                        <a14:foregroundMark x1="77148" y1="28928" x2="71680" y2="39900"/>
                        <a14:foregroundMark x1="75977" y1="32668" x2="75000" y2="34913"/>
                        <a14:foregroundMark x1="75000" y1="34913" x2="74023" y2="33666"/>
                        <a14:foregroundMark x1="74023" y1="33666" x2="73047" y2="34913"/>
                        <a14:foregroundMark x1="72949" y1="34913" x2="70410" y2="40648"/>
                        <a14:foregroundMark x1="70410" y1="40898" x2="68359" y2="44389"/>
                        <a14:foregroundMark x1="68555" y1="44389" x2="67871" y2="47382"/>
                        <a14:foregroundMark x1="67773" y1="47382" x2="66797" y2="48878"/>
                        <a14:foregroundMark x1="66797" y1="48878" x2="66504" y2="48878"/>
                        <a14:foregroundMark x1="66504" y1="48878" x2="65820" y2="50374"/>
                        <a14:foregroundMark x1="65820" y1="50374" x2="65430" y2="50374"/>
                        <a14:foregroundMark x1="65430" y1="50374" x2="64746" y2="47382"/>
                        <a14:foregroundMark x1="64844" y1="47631" x2="64453" y2="50873"/>
                        <a14:foregroundMark x1="64355" y1="51122" x2="63086" y2="52369"/>
                        <a14:foregroundMark x1="63086" y1="51870" x2="60547" y2="52618"/>
                        <a14:foregroundMark x1="60547" y1="52618" x2="57422" y2="57357"/>
                        <a14:foregroundMark x1="57520" y1="57855" x2="56641" y2="57855"/>
                        <a14:foregroundMark x1="56641" y1="57855" x2="55957" y2="56858"/>
                        <a14:foregroundMark x1="86523" y1="2743" x2="92188" y2="3242"/>
                        <a14:foregroundMark x1="86230" y1="998" x2="86230" y2="5237"/>
                        <a14:foregroundMark x1="85449" y1="2244" x2="85840" y2="4988"/>
                        <a14:foregroundMark x1="93848" y1="27930" x2="98438" y2="26683"/>
                        <a14:foregroundMark x1="94336" y1="25187" x2="98828" y2="25187"/>
                        <a14:foregroundMark x1="94434" y1="25187" x2="93457" y2="27431"/>
                        <a14:foregroundMark x1="93262" y1="28429" x2="87891" y2="36658"/>
                        <a14:foregroundMark x1="87891" y1="36658" x2="82422" y2="42893"/>
                        <a14:foregroundMark x1="82422" y1="42893" x2="77148" y2="42893"/>
                        <a14:foregroundMark x1="77148" y1="42893" x2="71582" y2="43392"/>
                        <a14:foregroundMark x1="92969" y1="34663" x2="87793" y2="32918"/>
                        <a14:foregroundMark x1="87793" y1="32918" x2="82227" y2="35162"/>
                        <a14:foregroundMark x1="82227" y1="35162" x2="77148" y2="38903"/>
                        <a14:foregroundMark x1="77148" y1="38903" x2="69922" y2="43890"/>
                        <a14:foregroundMark x1="74023" y1="35661" x2="72070" y2="39900"/>
                        <a14:foregroundMark x1="71973" y1="40150" x2="69727" y2="42893"/>
                        <a14:foregroundMark x1="94141" y1="29925" x2="98242" y2="29925"/>
                        <a14:foregroundMark x1="94336" y1="36409" x2="99805" y2="36409"/>
                        <a14:foregroundMark x1="94238" y1="28928" x2="94043" y2="36908"/>
                        <a14:foregroundMark x1="88770" y1="33666" x2="87598" y2="33167"/>
                        <a14:foregroundMark x1="82422" y1="34663" x2="82422" y2="34663"/>
                        <a14:foregroundMark x1="82324" y1="42643" x2="82324" y2="42643"/>
                        <a14:foregroundMark x1="82324" y1="43641" x2="82324" y2="43641"/>
                        <a14:foregroundMark x1="82129" y1="50374" x2="82129" y2="50374"/>
                        <a14:foregroundMark x1="77148" y1="39152" x2="77148" y2="39152"/>
                        <a14:foregroundMark x1="87598" y1="37157" x2="87598" y2="37157"/>
                        <a14:foregroundMark x1="87793" y1="33416" x2="87793" y2="33416"/>
                        <a14:foregroundMark x1="87500" y1="33416" x2="87500" y2="33416"/>
                        <a14:foregroundMark x1="76172" y1="32918" x2="76172" y2="32918"/>
                        <a14:foregroundMark x1="75977" y1="32419" x2="76074" y2="32918"/>
                        <a14:foregroundMark x1="76172" y1="32918" x2="75977" y2="32918"/>
                        <a14:foregroundMark x1="55762" y1="7232" x2="55762" y2="86534"/>
                        <a14:foregroundMark x1="57715" y1="5237" x2="70996" y2="3491"/>
                        <a14:backgroundMark x1="81445" y1="31172" x2="97949" y2="11721"/>
                        <a14:backgroundMark x1="84961" y1="6484" x2="74902" y2="26185"/>
                        <a14:backgroundMark x1="71387" y1="34165" x2="66309" y2="46633"/>
                        <a14:backgroundMark x1="66309" y1="46633" x2="63672" y2="47382"/>
                        <a14:backgroundMark x1="63965" y1="48878" x2="62793" y2="50623"/>
                        <a14:backgroundMark x1="84375" y1="10973" x2="79297" y2="22195"/>
                        <a14:backgroundMark x1="91016" y1="8479" x2="85449" y2="14464"/>
                        <a14:backgroundMark x1="75586" y1="37406" x2="81543" y2="26683"/>
                        <a14:backgroundMark x1="74707" y1="38155" x2="75195" y2="37157"/>
                        <a14:backgroundMark x1="73730" y1="39152" x2="73730" y2="37905"/>
                        <a14:backgroundMark x1="74316" y1="32668" x2="74316" y2="32668"/>
                        <a14:backgroundMark x1="71973" y1="36658" x2="71973" y2="36658"/>
                        <a14:backgroundMark x1="71094" y1="38653" x2="71094" y2="38653"/>
                        <a14:backgroundMark x1="69043" y1="47132" x2="72461" y2="44638"/>
                        <a14:backgroundMark x1="72461" y1="44638" x2="78613" y2="48130"/>
                        <a14:backgroundMark x1="81348" y1="44389" x2="93164" y2="51870"/>
                        <a14:backgroundMark x1="82129" y1="47132" x2="92188" y2="57107"/>
                        <a14:backgroundMark x1="80859" y1="44888" x2="80859" y2="44888"/>
                        <a14:backgroundMark x1="91602" y1="33416" x2="93652" y2="28928"/>
                        <a14:backgroundMark x1="90820" y1="35411" x2="89551" y2="37157"/>
                        <a14:backgroundMark x1="86719" y1="35411" x2="79883" y2="40150"/>
                        <a14:backgroundMark x1="77148" y1="41397" x2="75195" y2="41895"/>
                        <a14:backgroundMark x1="68262" y1="48130" x2="68262" y2="48130"/>
                        <a14:backgroundMark x1="62305" y1="51372" x2="62305" y2="51372"/>
                        <a14:backgroundMark x1="65625" y1="49127" x2="65625" y2="49127"/>
                        <a14:backgroundMark x1="65137" y1="48130" x2="65137" y2="48130"/>
                        <a14:backgroundMark x1="67969" y1="47880" x2="67969" y2="47880"/>
                        <a14:backgroundMark x1="70605" y1="45137" x2="70605" y2="45137"/>
                        <a14:backgroundMark x1="77734" y1="37406" x2="77734" y2="37406"/>
                        <a14:backgroundMark x1="79004" y1="36658" x2="79004" y2="36658"/>
                        <a14:backgroundMark x1="75879" y1="30175" x2="75879" y2="30175"/>
                        <a14:backgroundMark x1="76563" y1="31671" x2="76563" y2="31671"/>
                        <a14:backgroundMark x1="73633" y1="33416" x2="73633" y2="33416"/>
                        <a14:backgroundMark x1="70508" y1="39401" x2="70508" y2="39401"/>
                        <a14:backgroundMark x1="69824" y1="41147" x2="69824" y2="41147"/>
                        <a14:backgroundMark x1="68750" y1="43392" x2="68750" y2="43392"/>
                        <a14:backgroundMark x1="68164" y1="43641" x2="68164" y2="43641"/>
                        <a14:backgroundMark x1="67090" y1="47382" x2="67090" y2="47382"/>
                        <a14:backgroundMark x1="65332" y1="48628" x2="65332" y2="48628"/>
                        <a14:backgroundMark x1="62012" y1="51372" x2="62012" y2="51372"/>
                        <a14:backgroundMark x1="60449" y1="53616" x2="60449" y2="53616"/>
                        <a14:backgroundMark x1="72949" y1="39401" x2="72949" y2="39401"/>
                        <a14:backgroundMark x1="79980" y1="42394" x2="79980" y2="42394"/>
                        <a14:backgroundMark x1="84375" y1="39651" x2="84375" y2="39651"/>
                        <a14:backgroundMark x1="87988" y1="32918" x2="87988" y2="32918"/>
                        <a14:backgroundMark x1="91797" y1="29426" x2="91797" y2="29426"/>
                        <a14:backgroundMark x1="86719" y1="32668" x2="86719" y2="32668"/>
                        <a14:backgroundMark x1="88184" y1="32918" x2="88184" y2="32918"/>
                        <a14:backgroundMark x1="89258" y1="33167" x2="89258" y2="33167"/>
                        <a14:backgroundMark x1="80176" y1="42643" x2="80176" y2="42643"/>
                        <a14:backgroundMark x1="75000" y1="34663" x2="75000" y2="34663"/>
                        <a14:backgroundMark x1="69629" y1="41895" x2="69629" y2="41895"/>
                        <a14:backgroundMark x1="65332" y1="49127" x2="65332" y2="49127"/>
                        <a14:backgroundMark x1="62891" y1="51621" x2="62891" y2="51621"/>
                        <a14:backgroundMark x1="92773" y1="32918" x2="92773" y2="32918"/>
                        <a14:backgroundMark x1="87207" y1="37656" x2="87207" y2="37656"/>
                        <a14:backgroundMark x1="80273" y1="44140" x2="80273" y2="44140"/>
                        <a14:backgroundMark x1="82031" y1="47880" x2="82031" y2="47631"/>
                        <a14:backgroundMark x1="82715" y1="40898" x2="82715" y2="40898"/>
                        <a14:backgroundMark x1="91016" y1="33416" x2="91016" y2="33416"/>
                        <a14:backgroundMark x1="86621" y1="32668" x2="86621" y2="32668"/>
                        <a14:backgroundMark x1="86426" y1="32918" x2="86426" y2="32918"/>
                        <a14:backgroundMark x1="77637" y1="38404" x2="77637" y2="38404"/>
                        <a14:backgroundMark x1="73828" y1="42394" x2="73828" y2="42394"/>
                        <a14:backgroundMark x1="81543" y1="46633" x2="81543" y2="46633"/>
                        <a14:backgroundMark x1="81348" y1="46633" x2="81348" y2="46633"/>
                        <a14:backgroundMark x1="81348" y1="47132" x2="81348" y2="47132"/>
                        <a14:backgroundMark x1="81055" y1="46633" x2="81055" y2="46633"/>
                        <a14:backgroundMark x1="77539" y1="42145" x2="77539" y2="42145"/>
                        <a14:backgroundMark x1="79980" y1="42643" x2="79980" y2="42643"/>
                        <a14:backgroundMark x1="79688" y1="43890" x2="79688" y2="43890"/>
                        <a14:backgroundMark x1="73438" y1="42394" x2="73438" y2="42394"/>
                        <a14:backgroundMark x1="72559" y1="42893" x2="72559" y2="42893"/>
                        <a14:backgroundMark x1="72461" y1="42893" x2="72461" y2="42893"/>
                        <a14:backgroundMark x1="80469" y1="35910" x2="80469" y2="35910"/>
                        <a14:backgroundMark x1="80859" y1="35661" x2="80859" y2="35661"/>
                        <a14:backgroundMark x1="76074" y1="32419" x2="76074" y2="32419"/>
                        <a14:backgroundMark x1="75293" y1="33915" x2="75293" y2="33915"/>
                        <a14:backgroundMark x1="70313" y1="40150" x2="70313" y2="40150"/>
                        <a14:backgroundMark x1="70801" y1="38903" x2="70801" y2="38903"/>
                        <a14:backgroundMark x1="68555" y1="44140" x2="68555" y2="44140"/>
                        <a14:backgroundMark x1="67871" y1="47880" x2="67871" y2="47880"/>
                        <a14:backgroundMark x1="66602" y1="48130" x2="66602" y2="48130"/>
                        <a14:backgroundMark x1="66406" y1="48628" x2="66406" y2="48628"/>
                        <a14:backgroundMark x1="66992" y1="48628" x2="66992" y2="48628"/>
                        <a14:backgroundMark x1="71973" y1="41895" x2="71973" y2="41895"/>
                        <a14:backgroundMark x1="74902" y1="34913" x2="74902" y2="34913"/>
                        <a14:backgroundMark x1="76367" y1="38404" x2="76367" y2="38404"/>
                        <a14:backgroundMark x1="85352" y1="33416" x2="85352" y2="33416"/>
                      </a14:backgroundRemoval>
                    </a14:imgEffect>
                  </a14:imgLayer>
                </a14:imgProps>
              </a:ext>
              <a:ext uri="{28A0092B-C50C-407E-A947-70E740481C1C}">
                <a14:useLocalDpi xmlns:a14="http://schemas.microsoft.com/office/drawing/2010/main" val="0"/>
              </a:ext>
            </a:extLst>
          </a:blip>
          <a:srcRect l="51090" r="-1"/>
          <a:stretch/>
        </p:blipFill>
        <p:spPr bwMode="auto">
          <a:xfrm>
            <a:off x="3276451" y="692696"/>
            <a:ext cx="7130088" cy="57082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referRelativeResize="0">
            <a:picLocks/>
          </p:cNvPicPr>
          <p:nvPr/>
        </p:nvPicPr>
        <p:blipFill rotWithShape="1">
          <a:blip r:embed="rId4" cstate="print">
            <a:extLst>
              <a:ext uri="{28A0092B-C50C-407E-A947-70E740481C1C}">
                <a14:useLocalDpi xmlns:a14="http://schemas.microsoft.com/office/drawing/2010/main" val="0"/>
              </a:ext>
            </a:extLst>
          </a:blip>
          <a:srcRect l="1" t="30604" r="381" b="44051"/>
          <a:stretch/>
        </p:blipFill>
        <p:spPr>
          <a:xfrm>
            <a:off x="10523384" y="5190118"/>
            <a:ext cx="1618850" cy="314248"/>
          </a:xfrm>
          <a:prstGeom prst="rect">
            <a:avLst/>
          </a:prstGeom>
        </p:spPr>
      </p:pic>
      <p:sp>
        <p:nvSpPr>
          <p:cNvPr id="11" name="Rectangle 10"/>
          <p:cNvSpPr/>
          <p:nvPr/>
        </p:nvSpPr>
        <p:spPr>
          <a:xfrm rot="19286191">
            <a:off x="6130305" y="2875875"/>
            <a:ext cx="847229" cy="1053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rot="2411868">
            <a:off x="7236504" y="843341"/>
            <a:ext cx="2757295" cy="3845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Freeform 5"/>
          <p:cNvSpPr/>
          <p:nvPr/>
        </p:nvSpPr>
        <p:spPr>
          <a:xfrm>
            <a:off x="6134100" y="1171575"/>
            <a:ext cx="2343150" cy="1924050"/>
          </a:xfrm>
          <a:custGeom>
            <a:avLst/>
            <a:gdLst>
              <a:gd name="connsiteX0" fmla="*/ 2343150 w 2343150"/>
              <a:gd name="connsiteY0" fmla="*/ 0 h 1924050"/>
              <a:gd name="connsiteX1" fmla="*/ 1685925 w 2343150"/>
              <a:gd name="connsiteY1" fmla="*/ 619125 h 1924050"/>
              <a:gd name="connsiteX2" fmla="*/ 1685925 w 2343150"/>
              <a:gd name="connsiteY2" fmla="*/ 619125 h 1924050"/>
              <a:gd name="connsiteX3" fmla="*/ 933450 w 2343150"/>
              <a:gd name="connsiteY3" fmla="*/ 1162050 h 1924050"/>
              <a:gd name="connsiteX4" fmla="*/ 933450 w 2343150"/>
              <a:gd name="connsiteY4" fmla="*/ 1162050 h 1924050"/>
              <a:gd name="connsiteX5" fmla="*/ 542925 w 2343150"/>
              <a:gd name="connsiteY5" fmla="*/ 1514475 h 1924050"/>
              <a:gd name="connsiteX6" fmla="*/ 542925 w 2343150"/>
              <a:gd name="connsiteY6" fmla="*/ 1514475 h 1924050"/>
              <a:gd name="connsiteX7" fmla="*/ 200025 w 2343150"/>
              <a:gd name="connsiteY7" fmla="*/ 1800225 h 1924050"/>
              <a:gd name="connsiteX8" fmla="*/ 200025 w 2343150"/>
              <a:gd name="connsiteY8" fmla="*/ 1800225 h 1924050"/>
              <a:gd name="connsiteX9" fmla="*/ 0 w 2343150"/>
              <a:gd name="connsiteY9" fmla="*/ 1924050 h 1924050"/>
              <a:gd name="connsiteX10" fmla="*/ 0 w 2343150"/>
              <a:gd name="connsiteY10" fmla="*/ 1924050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3150" h="1924050">
                <a:moveTo>
                  <a:pt x="2343150" y="0"/>
                </a:moveTo>
                <a:lnTo>
                  <a:pt x="1685925" y="619125"/>
                </a:lnTo>
                <a:lnTo>
                  <a:pt x="1685925" y="619125"/>
                </a:lnTo>
                <a:lnTo>
                  <a:pt x="933450" y="1162050"/>
                </a:lnTo>
                <a:lnTo>
                  <a:pt x="933450" y="1162050"/>
                </a:lnTo>
                <a:lnTo>
                  <a:pt x="542925" y="1514475"/>
                </a:lnTo>
                <a:lnTo>
                  <a:pt x="542925" y="1514475"/>
                </a:lnTo>
                <a:lnTo>
                  <a:pt x="200025" y="1800225"/>
                </a:lnTo>
                <a:lnTo>
                  <a:pt x="200025" y="1800225"/>
                </a:lnTo>
                <a:lnTo>
                  <a:pt x="0" y="1924050"/>
                </a:lnTo>
                <a:lnTo>
                  <a:pt x="0" y="1924050"/>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Freeform 8"/>
          <p:cNvSpPr/>
          <p:nvPr/>
        </p:nvSpPr>
        <p:spPr>
          <a:xfrm>
            <a:off x="6281738" y="2295525"/>
            <a:ext cx="3086100" cy="876300"/>
          </a:xfrm>
          <a:custGeom>
            <a:avLst/>
            <a:gdLst>
              <a:gd name="connsiteX0" fmla="*/ 3086100 w 3086100"/>
              <a:gd name="connsiteY0" fmla="*/ 0 h 876300"/>
              <a:gd name="connsiteX1" fmla="*/ 2314575 w 3086100"/>
              <a:gd name="connsiteY1" fmla="*/ 490538 h 876300"/>
              <a:gd name="connsiteX2" fmla="*/ 2314575 w 3086100"/>
              <a:gd name="connsiteY2" fmla="*/ 490538 h 876300"/>
              <a:gd name="connsiteX3" fmla="*/ 1538287 w 3086100"/>
              <a:gd name="connsiteY3" fmla="*/ 857250 h 876300"/>
              <a:gd name="connsiteX4" fmla="*/ 1538287 w 3086100"/>
              <a:gd name="connsiteY4" fmla="*/ 857250 h 876300"/>
              <a:gd name="connsiteX5" fmla="*/ 766762 w 3086100"/>
              <a:gd name="connsiteY5" fmla="*/ 876300 h 876300"/>
              <a:gd name="connsiteX6" fmla="*/ 766762 w 3086100"/>
              <a:gd name="connsiteY6" fmla="*/ 876300 h 876300"/>
              <a:gd name="connsiteX7" fmla="*/ 0 w 3086100"/>
              <a:gd name="connsiteY7" fmla="*/ 876300 h 876300"/>
              <a:gd name="connsiteX8" fmla="*/ 0 w 3086100"/>
              <a:gd name="connsiteY8" fmla="*/ 87630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6100" h="876300">
                <a:moveTo>
                  <a:pt x="3086100" y="0"/>
                </a:moveTo>
                <a:lnTo>
                  <a:pt x="2314575" y="490538"/>
                </a:lnTo>
                <a:lnTo>
                  <a:pt x="2314575" y="490538"/>
                </a:lnTo>
                <a:lnTo>
                  <a:pt x="1538287" y="857250"/>
                </a:lnTo>
                <a:lnTo>
                  <a:pt x="1538287" y="857250"/>
                </a:lnTo>
                <a:lnTo>
                  <a:pt x="766762" y="876300"/>
                </a:lnTo>
                <a:lnTo>
                  <a:pt x="766762" y="876300"/>
                </a:lnTo>
                <a:lnTo>
                  <a:pt x="0" y="876300"/>
                </a:lnTo>
                <a:lnTo>
                  <a:pt x="0" y="876300"/>
                </a:lnTo>
              </a:path>
            </a:pathLst>
          </a:cu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Freeform 6"/>
          <p:cNvSpPr/>
          <p:nvPr/>
        </p:nvSpPr>
        <p:spPr>
          <a:xfrm>
            <a:off x="6153150" y="2590800"/>
            <a:ext cx="3228975" cy="561975"/>
          </a:xfrm>
          <a:custGeom>
            <a:avLst/>
            <a:gdLst>
              <a:gd name="connsiteX0" fmla="*/ 3228975 w 3228975"/>
              <a:gd name="connsiteY0" fmla="*/ 76200 h 561975"/>
              <a:gd name="connsiteX1" fmla="*/ 2638425 w 3228975"/>
              <a:gd name="connsiteY1" fmla="*/ 38100 h 561975"/>
              <a:gd name="connsiteX2" fmla="*/ 2638425 w 3228975"/>
              <a:gd name="connsiteY2" fmla="*/ 38100 h 561975"/>
              <a:gd name="connsiteX3" fmla="*/ 2457450 w 3228975"/>
              <a:gd name="connsiteY3" fmla="*/ 0 h 561975"/>
              <a:gd name="connsiteX4" fmla="*/ 2457450 w 3228975"/>
              <a:gd name="connsiteY4" fmla="*/ 0 h 561975"/>
              <a:gd name="connsiteX5" fmla="*/ 2076450 w 3228975"/>
              <a:gd name="connsiteY5" fmla="*/ 57150 h 561975"/>
              <a:gd name="connsiteX6" fmla="*/ 2076450 w 3228975"/>
              <a:gd name="connsiteY6" fmla="*/ 57150 h 561975"/>
              <a:gd name="connsiteX7" fmla="*/ 1647825 w 3228975"/>
              <a:gd name="connsiteY7" fmla="*/ 123825 h 561975"/>
              <a:gd name="connsiteX8" fmla="*/ 1647825 w 3228975"/>
              <a:gd name="connsiteY8" fmla="*/ 123825 h 561975"/>
              <a:gd name="connsiteX9" fmla="*/ 904875 w 3228975"/>
              <a:gd name="connsiteY9" fmla="*/ 342900 h 561975"/>
              <a:gd name="connsiteX10" fmla="*/ 904875 w 3228975"/>
              <a:gd name="connsiteY10" fmla="*/ 342900 h 561975"/>
              <a:gd name="connsiteX11" fmla="*/ 0 w 3228975"/>
              <a:gd name="connsiteY11" fmla="*/ 561975 h 561975"/>
              <a:gd name="connsiteX12" fmla="*/ 0 w 3228975"/>
              <a:gd name="connsiteY12" fmla="*/ 561975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8975" h="561975">
                <a:moveTo>
                  <a:pt x="3228975" y="76200"/>
                </a:moveTo>
                <a:lnTo>
                  <a:pt x="2638425" y="38100"/>
                </a:lnTo>
                <a:lnTo>
                  <a:pt x="2638425" y="38100"/>
                </a:lnTo>
                <a:lnTo>
                  <a:pt x="2457450" y="0"/>
                </a:lnTo>
                <a:lnTo>
                  <a:pt x="2457450" y="0"/>
                </a:lnTo>
                <a:lnTo>
                  <a:pt x="2076450" y="57150"/>
                </a:lnTo>
                <a:lnTo>
                  <a:pt x="2076450" y="57150"/>
                </a:lnTo>
                <a:lnTo>
                  <a:pt x="1647825" y="123825"/>
                </a:lnTo>
                <a:lnTo>
                  <a:pt x="1647825" y="123825"/>
                </a:lnTo>
                <a:lnTo>
                  <a:pt x="904875" y="342900"/>
                </a:lnTo>
                <a:lnTo>
                  <a:pt x="904875" y="342900"/>
                </a:lnTo>
                <a:lnTo>
                  <a:pt x="0" y="561975"/>
                </a:lnTo>
                <a:lnTo>
                  <a:pt x="0" y="561975"/>
                </a:lnTo>
              </a:path>
            </a:pathLst>
          </a:custGeom>
          <a:noFill/>
          <a:ln w="38100">
            <a:solidFill>
              <a:srgbClr val="DA82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Freeform 12"/>
          <p:cNvSpPr/>
          <p:nvPr/>
        </p:nvSpPr>
        <p:spPr>
          <a:xfrm>
            <a:off x="6127845" y="2947916"/>
            <a:ext cx="3275462" cy="1815153"/>
          </a:xfrm>
          <a:custGeom>
            <a:avLst/>
            <a:gdLst>
              <a:gd name="connsiteX0" fmla="*/ 3275462 w 3275462"/>
              <a:gd name="connsiteY0" fmla="*/ 1815153 h 1815153"/>
              <a:gd name="connsiteX1" fmla="*/ 2470245 w 3275462"/>
              <a:gd name="connsiteY1" fmla="*/ 1392072 h 1815153"/>
              <a:gd name="connsiteX2" fmla="*/ 2470245 w 3275462"/>
              <a:gd name="connsiteY2" fmla="*/ 1392072 h 1815153"/>
              <a:gd name="connsiteX3" fmla="*/ 1705970 w 3275462"/>
              <a:gd name="connsiteY3" fmla="*/ 614150 h 1815153"/>
              <a:gd name="connsiteX4" fmla="*/ 1705970 w 3275462"/>
              <a:gd name="connsiteY4" fmla="*/ 614150 h 1815153"/>
              <a:gd name="connsiteX5" fmla="*/ 982639 w 3275462"/>
              <a:gd name="connsiteY5" fmla="*/ 0 h 1815153"/>
              <a:gd name="connsiteX6" fmla="*/ 982639 w 3275462"/>
              <a:gd name="connsiteY6" fmla="*/ 0 h 1815153"/>
              <a:gd name="connsiteX7" fmla="*/ 627797 w 3275462"/>
              <a:gd name="connsiteY7" fmla="*/ 13648 h 1815153"/>
              <a:gd name="connsiteX8" fmla="*/ 627797 w 3275462"/>
              <a:gd name="connsiteY8" fmla="*/ 13648 h 1815153"/>
              <a:gd name="connsiteX9" fmla="*/ 0 w 3275462"/>
              <a:gd name="connsiteY9" fmla="*/ 204717 h 1815153"/>
              <a:gd name="connsiteX10" fmla="*/ 0 w 3275462"/>
              <a:gd name="connsiteY10" fmla="*/ 204717 h 18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5462" h="1815153">
                <a:moveTo>
                  <a:pt x="3275462" y="1815153"/>
                </a:moveTo>
                <a:lnTo>
                  <a:pt x="2470245" y="1392072"/>
                </a:lnTo>
                <a:lnTo>
                  <a:pt x="2470245" y="1392072"/>
                </a:lnTo>
                <a:lnTo>
                  <a:pt x="1705970" y="614150"/>
                </a:lnTo>
                <a:lnTo>
                  <a:pt x="1705970" y="614150"/>
                </a:lnTo>
                <a:lnTo>
                  <a:pt x="982639" y="0"/>
                </a:lnTo>
                <a:lnTo>
                  <a:pt x="982639" y="0"/>
                </a:lnTo>
                <a:lnTo>
                  <a:pt x="627797" y="13648"/>
                </a:lnTo>
                <a:lnTo>
                  <a:pt x="627797" y="13648"/>
                </a:lnTo>
                <a:lnTo>
                  <a:pt x="0" y="204717"/>
                </a:lnTo>
                <a:lnTo>
                  <a:pt x="0" y="204717"/>
                </a:ln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3998794" y="1160060"/>
            <a:ext cx="2852382" cy="1729727"/>
          </a:xfrm>
          <a:custGeom>
            <a:avLst/>
            <a:gdLst>
              <a:gd name="connsiteX0" fmla="*/ 0 w 2852382"/>
              <a:gd name="connsiteY0" fmla="*/ 27295 h 1729727"/>
              <a:gd name="connsiteX1" fmla="*/ 2852382 w 2852382"/>
              <a:gd name="connsiteY1" fmla="*/ 0 h 1729727"/>
              <a:gd name="connsiteX2" fmla="*/ 2852382 w 2852382"/>
              <a:gd name="connsiteY2" fmla="*/ 0 h 1729727"/>
              <a:gd name="connsiteX3" fmla="*/ 1323833 w 2852382"/>
              <a:gd name="connsiteY3" fmla="*/ 1610436 h 1729727"/>
              <a:gd name="connsiteX4" fmla="*/ 1337481 w 2852382"/>
              <a:gd name="connsiteY4" fmla="*/ 1610436 h 1729727"/>
              <a:gd name="connsiteX5" fmla="*/ 54591 w 2852382"/>
              <a:gd name="connsiteY5" fmla="*/ 1583140 h 1729727"/>
              <a:gd name="connsiteX6" fmla="*/ 54591 w 2852382"/>
              <a:gd name="connsiteY6" fmla="*/ 1583140 h 172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382" h="1729727">
                <a:moveTo>
                  <a:pt x="0" y="27295"/>
                </a:moveTo>
                <a:lnTo>
                  <a:pt x="2852382" y="0"/>
                </a:lnTo>
                <a:lnTo>
                  <a:pt x="2852382" y="0"/>
                </a:lnTo>
                <a:lnTo>
                  <a:pt x="1323833" y="1610436"/>
                </a:lnTo>
                <a:cubicBezTo>
                  <a:pt x="1071350" y="1878842"/>
                  <a:pt x="1337481" y="1610436"/>
                  <a:pt x="1337481" y="1610436"/>
                </a:cubicBezTo>
                <a:lnTo>
                  <a:pt x="54591" y="1583140"/>
                </a:lnTo>
                <a:lnTo>
                  <a:pt x="54591" y="1583140"/>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Freeform 14"/>
          <p:cNvSpPr/>
          <p:nvPr/>
        </p:nvSpPr>
        <p:spPr>
          <a:xfrm>
            <a:off x="5063319" y="3466531"/>
            <a:ext cx="968991" cy="680981"/>
          </a:xfrm>
          <a:custGeom>
            <a:avLst/>
            <a:gdLst>
              <a:gd name="connsiteX0" fmla="*/ 0 w 968991"/>
              <a:gd name="connsiteY0" fmla="*/ 232012 h 680981"/>
              <a:gd name="connsiteX1" fmla="*/ 491320 w 968991"/>
              <a:gd name="connsiteY1" fmla="*/ 163773 h 680981"/>
              <a:gd name="connsiteX2" fmla="*/ 491320 w 968991"/>
              <a:gd name="connsiteY2" fmla="*/ 163773 h 680981"/>
              <a:gd name="connsiteX3" fmla="*/ 968991 w 968991"/>
              <a:gd name="connsiteY3" fmla="*/ 0 h 680981"/>
              <a:gd name="connsiteX4" fmla="*/ 968991 w 968991"/>
              <a:gd name="connsiteY4" fmla="*/ 0 h 680981"/>
              <a:gd name="connsiteX5" fmla="*/ 504968 w 968991"/>
              <a:gd name="connsiteY5" fmla="*/ 614150 h 680981"/>
              <a:gd name="connsiteX6" fmla="*/ 491320 w 968991"/>
              <a:gd name="connsiteY6" fmla="*/ 627797 h 680981"/>
              <a:gd name="connsiteX7" fmla="*/ 13648 w 968991"/>
              <a:gd name="connsiteY7" fmla="*/ 286603 h 680981"/>
              <a:gd name="connsiteX8" fmla="*/ 13648 w 968991"/>
              <a:gd name="connsiteY8" fmla="*/ 286603 h 6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991" h="680981">
                <a:moveTo>
                  <a:pt x="0" y="232012"/>
                </a:moveTo>
                <a:lnTo>
                  <a:pt x="491320" y="163773"/>
                </a:lnTo>
                <a:lnTo>
                  <a:pt x="491320" y="163773"/>
                </a:lnTo>
                <a:lnTo>
                  <a:pt x="968991" y="0"/>
                </a:lnTo>
                <a:lnTo>
                  <a:pt x="968991" y="0"/>
                </a:lnTo>
                <a:lnTo>
                  <a:pt x="504968" y="614150"/>
                </a:lnTo>
                <a:cubicBezTo>
                  <a:pt x="425356" y="718783"/>
                  <a:pt x="573207" y="682388"/>
                  <a:pt x="491320" y="627797"/>
                </a:cubicBezTo>
                <a:cubicBezTo>
                  <a:pt x="409433" y="573206"/>
                  <a:pt x="13648" y="286603"/>
                  <a:pt x="13648" y="286603"/>
                </a:cubicBezTo>
                <a:lnTo>
                  <a:pt x="13648" y="286603"/>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7020867" y="2293175"/>
            <a:ext cx="1116772" cy="369332"/>
          </a:xfrm>
          <a:prstGeom prst="rect">
            <a:avLst/>
          </a:prstGeom>
          <a:noFill/>
        </p:spPr>
        <p:txBody>
          <a:bodyPr wrap="square" rtlCol="0">
            <a:spAutoFit/>
          </a:bodyPr>
          <a:lstStyle/>
          <a:p>
            <a:r>
              <a:rPr lang="en-CA" b="1" dirty="0" smtClean="0"/>
              <a:t>2018</a:t>
            </a:r>
            <a:endParaRPr lang="en-CA" b="1" dirty="0"/>
          </a:p>
        </p:txBody>
      </p:sp>
      <p:sp>
        <p:nvSpPr>
          <p:cNvPr id="17" name="Oval 16"/>
          <p:cNvSpPr/>
          <p:nvPr/>
        </p:nvSpPr>
        <p:spPr>
          <a:xfrm>
            <a:off x="6709501" y="2662507"/>
            <a:ext cx="45719" cy="45719"/>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p:cNvSpPr>
            <a:spLocks/>
          </p:cNvSpPr>
          <p:nvPr/>
        </p:nvSpPr>
        <p:spPr>
          <a:xfrm>
            <a:off x="6857028" y="2575030"/>
            <a:ext cx="64843" cy="54202"/>
          </a:xfrm>
          <a:prstGeom prst="ellipse">
            <a:avLst/>
          </a:prstGeom>
          <a:solidFill>
            <a:srgbClr val="FF0000"/>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2" descr="Global fossil fuel CO2 emissions (left) and total CO2 emissions from fossil fuels and land use (right) for historical observations and RCP, SRES, and IS92 scenarios. Credit: Glen Peters."/>
          <p:cNvPicPr>
            <a:picLocks noChangeAspect="1" noChangeArrowheads="1"/>
          </p:cNvPicPr>
          <p:nvPr/>
        </p:nvPicPr>
        <p:blipFill rotWithShape="1">
          <a:blip r:embed="rId5">
            <a:extLst>
              <a:ext uri="{28A0092B-C50C-407E-A947-70E740481C1C}">
                <a14:useLocalDpi xmlns:a14="http://schemas.microsoft.com/office/drawing/2010/main" val="0"/>
              </a:ext>
            </a:extLst>
          </a:blip>
          <a:srcRect l="51090" r="-1"/>
          <a:stretch/>
        </p:blipFill>
        <p:spPr bwMode="auto">
          <a:xfrm>
            <a:off x="113156" y="3438329"/>
            <a:ext cx="3132435" cy="25077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lobal fossil fuel CO2 emissions (left) and total CO2 emissions from fossil fuels and land use (right) for historical observations and RCP, SRES, and IS92 scenarios. Credit: Glen Peters."/>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998" b="98504" l="50098" r="99805">
                        <a14:foregroundMark x1="53320" y1="5985" x2="54199" y2="81047"/>
                        <a14:foregroundMark x1="51953" y1="4489" x2="51758" y2="93017"/>
                        <a14:foregroundMark x1="50195" y1="3741" x2="51074" y2="38903"/>
                        <a14:foregroundMark x1="53906" y1="75561" x2="56055" y2="98504"/>
                        <a14:foregroundMark x1="53516" y1="90524" x2="96582" y2="92269"/>
                        <a14:foregroundMark x1="77344" y1="87531" x2="98828" y2="88529"/>
                        <a14:foregroundMark x1="69531" y1="42893" x2="71680" y2="41147"/>
                        <a14:foregroundMark x1="71680" y1="41147" x2="76855" y2="39152"/>
                        <a14:foregroundMark x1="76855" y1="38903" x2="82617" y2="49875"/>
                        <a14:foregroundMark x1="82520" y1="49875" x2="87695" y2="63840"/>
                        <a14:foregroundMark x1="87695" y1="63840" x2="93262" y2="70823"/>
                        <a14:foregroundMark x1="86523" y1="4239" x2="92480" y2="3741"/>
                        <a14:foregroundMark x1="85254" y1="7481" x2="92480" y2="5736"/>
                        <a14:foregroundMark x1="86426" y1="9227" x2="82129" y2="18703"/>
                        <a14:foregroundMark x1="82129" y1="18953" x2="77148" y2="28928"/>
                        <a14:foregroundMark x1="77148" y1="28928" x2="71680" y2="39900"/>
                        <a14:foregroundMark x1="75977" y1="32668" x2="75000" y2="34913"/>
                        <a14:foregroundMark x1="75000" y1="34913" x2="74023" y2="33666"/>
                        <a14:foregroundMark x1="74023" y1="33666" x2="73047" y2="34913"/>
                        <a14:foregroundMark x1="72949" y1="34913" x2="70410" y2="40648"/>
                        <a14:foregroundMark x1="70410" y1="40898" x2="68359" y2="44389"/>
                        <a14:foregroundMark x1="68555" y1="44389" x2="67871" y2="47382"/>
                        <a14:foregroundMark x1="67773" y1="47382" x2="66797" y2="48878"/>
                        <a14:foregroundMark x1="66797" y1="48878" x2="66504" y2="48878"/>
                        <a14:foregroundMark x1="66504" y1="48878" x2="65820" y2="50374"/>
                        <a14:foregroundMark x1="65820" y1="50374" x2="65430" y2="50374"/>
                        <a14:foregroundMark x1="65430" y1="50374" x2="64746" y2="47382"/>
                        <a14:foregroundMark x1="64844" y1="47631" x2="64453" y2="50873"/>
                        <a14:foregroundMark x1="64355" y1="51122" x2="63086" y2="52369"/>
                        <a14:foregroundMark x1="63086" y1="51870" x2="60547" y2="52618"/>
                        <a14:foregroundMark x1="60547" y1="52618" x2="57422" y2="57357"/>
                        <a14:foregroundMark x1="57520" y1="57855" x2="56641" y2="57855"/>
                        <a14:foregroundMark x1="56641" y1="57855" x2="55957" y2="56858"/>
                        <a14:foregroundMark x1="86523" y1="2743" x2="92188" y2="3242"/>
                        <a14:foregroundMark x1="86230" y1="998" x2="86230" y2="5237"/>
                        <a14:foregroundMark x1="85449" y1="2244" x2="85840" y2="4988"/>
                        <a14:foregroundMark x1="93848" y1="27930" x2="98438" y2="26683"/>
                        <a14:foregroundMark x1="94336" y1="25187" x2="98828" y2="25187"/>
                        <a14:foregroundMark x1="94434" y1="25187" x2="93457" y2="27431"/>
                        <a14:foregroundMark x1="93262" y1="28429" x2="87891" y2="36658"/>
                        <a14:foregroundMark x1="87891" y1="36658" x2="82422" y2="42893"/>
                        <a14:foregroundMark x1="82422" y1="42893" x2="77148" y2="42893"/>
                        <a14:foregroundMark x1="77148" y1="42893" x2="71582" y2="43392"/>
                        <a14:foregroundMark x1="92969" y1="34663" x2="87793" y2="32918"/>
                        <a14:foregroundMark x1="87793" y1="32918" x2="82227" y2="35162"/>
                        <a14:foregroundMark x1="82227" y1="35162" x2="77148" y2="38903"/>
                        <a14:foregroundMark x1="77148" y1="38903" x2="69922" y2="43890"/>
                        <a14:foregroundMark x1="74023" y1="35661" x2="72070" y2="39900"/>
                        <a14:foregroundMark x1="71973" y1="40150" x2="69727" y2="42893"/>
                        <a14:foregroundMark x1="94141" y1="29925" x2="98242" y2="29925"/>
                        <a14:foregroundMark x1="94336" y1="36409" x2="99805" y2="36409"/>
                        <a14:foregroundMark x1="94238" y1="28928" x2="94043" y2="36908"/>
                        <a14:foregroundMark x1="88770" y1="33666" x2="87598" y2="33167"/>
                        <a14:foregroundMark x1="82422" y1="34663" x2="82422" y2="34663"/>
                        <a14:foregroundMark x1="82324" y1="42643" x2="82324" y2="42643"/>
                        <a14:foregroundMark x1="82324" y1="43641" x2="82324" y2="43641"/>
                        <a14:foregroundMark x1="82129" y1="50374" x2="82129" y2="50374"/>
                        <a14:foregroundMark x1="77148" y1="39152" x2="77148" y2="39152"/>
                        <a14:foregroundMark x1="87598" y1="37157" x2="87598" y2="37157"/>
                        <a14:foregroundMark x1="87793" y1="33416" x2="87793" y2="33416"/>
                        <a14:foregroundMark x1="87500" y1="33416" x2="87500" y2="33416"/>
                        <a14:foregroundMark x1="76172" y1="32918" x2="76172" y2="32918"/>
                        <a14:foregroundMark x1="75977" y1="32419" x2="76074" y2="32918"/>
                        <a14:foregroundMark x1="76172" y1="32918" x2="75977" y2="32918"/>
                        <a14:foregroundMark x1="55762" y1="7232" x2="55762" y2="86534"/>
                        <a14:foregroundMark x1="57715" y1="5237" x2="70996" y2="3491"/>
                        <a14:backgroundMark x1="81445" y1="31172" x2="97949" y2="11721"/>
                        <a14:backgroundMark x1="84961" y1="6484" x2="74902" y2="26185"/>
                        <a14:backgroundMark x1="71387" y1="34165" x2="66309" y2="46633"/>
                        <a14:backgroundMark x1="66309" y1="46633" x2="63672" y2="47382"/>
                        <a14:backgroundMark x1="63965" y1="48878" x2="62793" y2="50623"/>
                        <a14:backgroundMark x1="84375" y1="10973" x2="79297" y2="22195"/>
                        <a14:backgroundMark x1="91016" y1="8479" x2="85449" y2="14464"/>
                        <a14:backgroundMark x1="75586" y1="37406" x2="81543" y2="26683"/>
                        <a14:backgroundMark x1="74707" y1="38155" x2="75195" y2="37157"/>
                        <a14:backgroundMark x1="73730" y1="39152" x2="73730" y2="37905"/>
                        <a14:backgroundMark x1="74316" y1="32668" x2="74316" y2="32668"/>
                        <a14:backgroundMark x1="71973" y1="36658" x2="71973" y2="36658"/>
                        <a14:backgroundMark x1="71094" y1="38653" x2="71094" y2="38653"/>
                        <a14:backgroundMark x1="69043" y1="47132" x2="72461" y2="44638"/>
                        <a14:backgroundMark x1="72461" y1="44638" x2="78613" y2="48130"/>
                        <a14:backgroundMark x1="81348" y1="44389" x2="93164" y2="51870"/>
                        <a14:backgroundMark x1="82129" y1="47132" x2="92188" y2="57107"/>
                        <a14:backgroundMark x1="80859" y1="44888" x2="80859" y2="44888"/>
                        <a14:backgroundMark x1="91602" y1="33416" x2="93652" y2="28928"/>
                        <a14:backgroundMark x1="90820" y1="35411" x2="89551" y2="37157"/>
                        <a14:backgroundMark x1="86719" y1="35411" x2="79883" y2="40150"/>
                        <a14:backgroundMark x1="77148" y1="41397" x2="75195" y2="41895"/>
                        <a14:backgroundMark x1="68262" y1="48130" x2="68262" y2="48130"/>
                        <a14:backgroundMark x1="62305" y1="51372" x2="62305" y2="51372"/>
                        <a14:backgroundMark x1="65625" y1="49127" x2="65625" y2="49127"/>
                        <a14:backgroundMark x1="65137" y1="48130" x2="65137" y2="48130"/>
                        <a14:backgroundMark x1="67969" y1="47880" x2="67969" y2="47880"/>
                        <a14:backgroundMark x1="70605" y1="45137" x2="70605" y2="45137"/>
                        <a14:backgroundMark x1="77734" y1="37406" x2="77734" y2="37406"/>
                        <a14:backgroundMark x1="79004" y1="36658" x2="79004" y2="36658"/>
                        <a14:backgroundMark x1="75879" y1="30175" x2="75879" y2="30175"/>
                        <a14:backgroundMark x1="76563" y1="31671" x2="76563" y2="31671"/>
                        <a14:backgroundMark x1="73633" y1="33416" x2="73633" y2="33416"/>
                        <a14:backgroundMark x1="70508" y1="39401" x2="70508" y2="39401"/>
                        <a14:backgroundMark x1="69824" y1="41147" x2="69824" y2="41147"/>
                        <a14:backgroundMark x1="68750" y1="43392" x2="68750" y2="43392"/>
                        <a14:backgroundMark x1="68164" y1="43641" x2="68164" y2="43641"/>
                        <a14:backgroundMark x1="67090" y1="47382" x2="67090" y2="47382"/>
                        <a14:backgroundMark x1="65332" y1="48628" x2="65332" y2="48628"/>
                        <a14:backgroundMark x1="62012" y1="51372" x2="62012" y2="51372"/>
                        <a14:backgroundMark x1="60449" y1="53616" x2="60449" y2="53616"/>
                        <a14:backgroundMark x1="72949" y1="39401" x2="72949" y2="39401"/>
                        <a14:backgroundMark x1="79980" y1="42394" x2="79980" y2="42394"/>
                        <a14:backgroundMark x1="84375" y1="39651" x2="84375" y2="39651"/>
                        <a14:backgroundMark x1="87988" y1="32918" x2="87988" y2="32918"/>
                        <a14:backgroundMark x1="91797" y1="29426" x2="91797" y2="29426"/>
                        <a14:backgroundMark x1="86719" y1="32668" x2="86719" y2="32668"/>
                        <a14:backgroundMark x1="88184" y1="32918" x2="88184" y2="32918"/>
                        <a14:backgroundMark x1="89258" y1="33167" x2="89258" y2="33167"/>
                        <a14:backgroundMark x1="80176" y1="42643" x2="80176" y2="42643"/>
                        <a14:backgroundMark x1="75000" y1="34663" x2="75000" y2="34663"/>
                        <a14:backgroundMark x1="69629" y1="41895" x2="69629" y2="41895"/>
                        <a14:backgroundMark x1="65332" y1="49127" x2="65332" y2="49127"/>
                        <a14:backgroundMark x1="62891" y1="51621" x2="62891" y2="51621"/>
                        <a14:backgroundMark x1="92773" y1="32918" x2="92773" y2="32918"/>
                        <a14:backgroundMark x1="87207" y1="37656" x2="87207" y2="37656"/>
                        <a14:backgroundMark x1="80273" y1="44140" x2="80273" y2="44140"/>
                        <a14:backgroundMark x1="82031" y1="47880" x2="82031" y2="47631"/>
                        <a14:backgroundMark x1="82715" y1="40898" x2="82715" y2="40898"/>
                        <a14:backgroundMark x1="91016" y1="33416" x2="91016" y2="33416"/>
                        <a14:backgroundMark x1="86621" y1="32668" x2="86621" y2="32668"/>
                        <a14:backgroundMark x1="86426" y1="32918" x2="86426" y2="32918"/>
                        <a14:backgroundMark x1="77637" y1="38404" x2="77637" y2="38404"/>
                        <a14:backgroundMark x1="73828" y1="42394" x2="73828" y2="42394"/>
                        <a14:backgroundMark x1="81543" y1="46633" x2="81543" y2="46633"/>
                        <a14:backgroundMark x1="81348" y1="46633" x2="81348" y2="46633"/>
                        <a14:backgroundMark x1="81348" y1="47132" x2="81348" y2="47132"/>
                        <a14:backgroundMark x1="81055" y1="46633" x2="81055" y2="46633"/>
                        <a14:backgroundMark x1="77539" y1="42145" x2="77539" y2="42145"/>
                        <a14:backgroundMark x1="79980" y1="42643" x2="79980" y2="42643"/>
                        <a14:backgroundMark x1="79688" y1="43890" x2="79688" y2="43890"/>
                        <a14:backgroundMark x1="73438" y1="42394" x2="73438" y2="42394"/>
                        <a14:backgroundMark x1="72559" y1="42893" x2="72559" y2="42893"/>
                        <a14:backgroundMark x1="72461" y1="42893" x2="72461" y2="42893"/>
                        <a14:backgroundMark x1="80469" y1="35910" x2="80469" y2="35910"/>
                        <a14:backgroundMark x1="80859" y1="35661" x2="80859" y2="35661"/>
                        <a14:backgroundMark x1="76074" y1="32419" x2="76074" y2="32419"/>
                        <a14:backgroundMark x1="75293" y1="33915" x2="75293" y2="33915"/>
                        <a14:backgroundMark x1="70313" y1="40150" x2="70313" y2="40150"/>
                        <a14:backgroundMark x1="70801" y1="38903" x2="70801" y2="38903"/>
                        <a14:backgroundMark x1="68555" y1="44140" x2="68555" y2="44140"/>
                        <a14:backgroundMark x1="67871" y1="47880" x2="67871" y2="47880"/>
                        <a14:backgroundMark x1="66602" y1="48130" x2="66602" y2="48130"/>
                        <a14:backgroundMark x1="66406" y1="48628" x2="66406" y2="48628"/>
                        <a14:backgroundMark x1="66992" y1="48628" x2="66992" y2="48628"/>
                        <a14:backgroundMark x1="71973" y1="41895" x2="71973" y2="41895"/>
                        <a14:backgroundMark x1="74902" y1="34913" x2="74902" y2="34913"/>
                        <a14:backgroundMark x1="76367" y1="38404" x2="76367" y2="38404"/>
                        <a14:backgroundMark x1="85352" y1="33416" x2="85352" y2="33416"/>
                      </a14:backgroundRemoval>
                    </a14:imgEffect>
                    <a14:imgEffect>
                      <a14:sharpenSoften amount="50000"/>
                    </a14:imgEffect>
                  </a14:imgLayer>
                </a14:imgProps>
              </a:ext>
              <a:ext uri="{28A0092B-C50C-407E-A947-70E740481C1C}">
                <a14:useLocalDpi xmlns:a14="http://schemas.microsoft.com/office/drawing/2010/main" val="0"/>
              </a:ext>
            </a:extLst>
          </a:blip>
          <a:srcRect l="51090" t="89362" r="-1"/>
          <a:stretch/>
        </p:blipFill>
        <p:spPr bwMode="auto">
          <a:xfrm>
            <a:off x="3265974" y="5793699"/>
            <a:ext cx="7130088" cy="6072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lobal fossil fuel CO2 emissions (left) and total CO2 emissions from fossil fuels and land use (right) for historical observations and RCP, SRES, and IS92 scenarios. Credit: Glen Peters."/>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998" b="98504" l="50098" r="99805">
                        <a14:foregroundMark x1="53320" y1="5985" x2="54199" y2="81047"/>
                        <a14:foregroundMark x1="51953" y1="4489" x2="51758" y2="93017"/>
                        <a14:foregroundMark x1="50195" y1="3741" x2="51074" y2="38903"/>
                        <a14:foregroundMark x1="53906" y1="75561" x2="56055" y2="98504"/>
                        <a14:foregroundMark x1="53516" y1="90524" x2="96582" y2="92269"/>
                        <a14:foregroundMark x1="77344" y1="87531" x2="98828" y2="88529"/>
                        <a14:foregroundMark x1="69531" y1="42893" x2="71680" y2="41147"/>
                        <a14:foregroundMark x1="71680" y1="41147" x2="76855" y2="39152"/>
                        <a14:foregroundMark x1="76855" y1="38903" x2="82617" y2="49875"/>
                        <a14:foregroundMark x1="82520" y1="49875" x2="87695" y2="63840"/>
                        <a14:foregroundMark x1="87695" y1="63840" x2="93262" y2="70823"/>
                        <a14:foregroundMark x1="86523" y1="4239" x2="92480" y2="3741"/>
                        <a14:foregroundMark x1="85254" y1="7481" x2="92480" y2="5736"/>
                        <a14:foregroundMark x1="86426" y1="9227" x2="82129" y2="18703"/>
                        <a14:foregroundMark x1="82129" y1="18953" x2="77148" y2="28928"/>
                        <a14:foregroundMark x1="77148" y1="28928" x2="71680" y2="39900"/>
                        <a14:foregroundMark x1="75977" y1="32668" x2="75000" y2="34913"/>
                        <a14:foregroundMark x1="75000" y1="34913" x2="74023" y2="33666"/>
                        <a14:foregroundMark x1="74023" y1="33666" x2="73047" y2="34913"/>
                        <a14:foregroundMark x1="72949" y1="34913" x2="70410" y2="40648"/>
                        <a14:foregroundMark x1="70410" y1="40898" x2="68359" y2="44389"/>
                        <a14:foregroundMark x1="68555" y1="44389" x2="67871" y2="47382"/>
                        <a14:foregroundMark x1="67773" y1="47382" x2="66797" y2="48878"/>
                        <a14:foregroundMark x1="66797" y1="48878" x2="66504" y2="48878"/>
                        <a14:foregroundMark x1="66504" y1="48878" x2="65820" y2="50374"/>
                        <a14:foregroundMark x1="65820" y1="50374" x2="65430" y2="50374"/>
                        <a14:foregroundMark x1="65430" y1="50374" x2="64746" y2="47382"/>
                        <a14:foregroundMark x1="64844" y1="47631" x2="64453" y2="50873"/>
                        <a14:foregroundMark x1="64355" y1="51122" x2="63086" y2="52369"/>
                        <a14:foregroundMark x1="63086" y1="51870" x2="60547" y2="52618"/>
                        <a14:foregroundMark x1="60547" y1="52618" x2="57422" y2="57357"/>
                        <a14:foregroundMark x1="57520" y1="57855" x2="56641" y2="57855"/>
                        <a14:foregroundMark x1="56641" y1="57855" x2="55957" y2="56858"/>
                        <a14:foregroundMark x1="86523" y1="2743" x2="92188" y2="3242"/>
                        <a14:foregroundMark x1="86230" y1="998" x2="86230" y2="5237"/>
                        <a14:foregroundMark x1="85449" y1="2244" x2="85840" y2="4988"/>
                        <a14:foregroundMark x1="93848" y1="27930" x2="98438" y2="26683"/>
                        <a14:foregroundMark x1="94336" y1="25187" x2="98828" y2="25187"/>
                        <a14:foregroundMark x1="94434" y1="25187" x2="93457" y2="27431"/>
                        <a14:foregroundMark x1="93262" y1="28429" x2="87891" y2="36658"/>
                        <a14:foregroundMark x1="87891" y1="36658" x2="82422" y2="42893"/>
                        <a14:foregroundMark x1="82422" y1="42893" x2="77148" y2="42893"/>
                        <a14:foregroundMark x1="77148" y1="42893" x2="71582" y2="43392"/>
                        <a14:foregroundMark x1="92969" y1="34663" x2="87793" y2="32918"/>
                        <a14:foregroundMark x1="87793" y1="32918" x2="82227" y2="35162"/>
                        <a14:foregroundMark x1="82227" y1="35162" x2="77148" y2="38903"/>
                        <a14:foregroundMark x1="77148" y1="38903" x2="69922" y2="43890"/>
                        <a14:foregroundMark x1="74023" y1="35661" x2="72070" y2="39900"/>
                        <a14:foregroundMark x1="71973" y1="40150" x2="69727" y2="42893"/>
                        <a14:foregroundMark x1="94141" y1="29925" x2="98242" y2="29925"/>
                        <a14:foregroundMark x1="94336" y1="36409" x2="99805" y2="36409"/>
                        <a14:foregroundMark x1="94238" y1="28928" x2="94043" y2="36908"/>
                        <a14:foregroundMark x1="88770" y1="33666" x2="87598" y2="33167"/>
                        <a14:foregroundMark x1="82422" y1="34663" x2="82422" y2="34663"/>
                        <a14:foregroundMark x1="82324" y1="42643" x2="82324" y2="42643"/>
                        <a14:foregroundMark x1="82324" y1="43641" x2="82324" y2="43641"/>
                        <a14:foregroundMark x1="82129" y1="50374" x2="82129" y2="50374"/>
                        <a14:foregroundMark x1="77148" y1="39152" x2="77148" y2="39152"/>
                        <a14:foregroundMark x1="87598" y1="37157" x2="87598" y2="37157"/>
                        <a14:foregroundMark x1="87793" y1="33416" x2="87793" y2="33416"/>
                        <a14:foregroundMark x1="87500" y1="33416" x2="87500" y2="33416"/>
                        <a14:foregroundMark x1="76172" y1="32918" x2="76172" y2="32918"/>
                        <a14:foregroundMark x1="75977" y1="32419" x2="76074" y2="32918"/>
                        <a14:foregroundMark x1="76172" y1="32918" x2="75977" y2="32918"/>
                        <a14:foregroundMark x1="55762" y1="7232" x2="55762" y2="86534"/>
                        <a14:foregroundMark x1="57715" y1="5237" x2="70996" y2="3491"/>
                        <a14:backgroundMark x1="81445" y1="31172" x2="97949" y2="11721"/>
                        <a14:backgroundMark x1="84961" y1="6484" x2="74902" y2="26185"/>
                        <a14:backgroundMark x1="71387" y1="34165" x2="66309" y2="46633"/>
                        <a14:backgroundMark x1="66309" y1="46633" x2="63672" y2="47382"/>
                        <a14:backgroundMark x1="63965" y1="48878" x2="62793" y2="50623"/>
                        <a14:backgroundMark x1="84375" y1="10973" x2="79297" y2="22195"/>
                        <a14:backgroundMark x1="91016" y1="8479" x2="85449" y2="14464"/>
                        <a14:backgroundMark x1="75586" y1="37406" x2="81543" y2="26683"/>
                        <a14:backgroundMark x1="74707" y1="38155" x2="75195" y2="37157"/>
                        <a14:backgroundMark x1="73730" y1="39152" x2="73730" y2="37905"/>
                        <a14:backgroundMark x1="74316" y1="32668" x2="74316" y2="32668"/>
                        <a14:backgroundMark x1="71973" y1="36658" x2="71973" y2="36658"/>
                        <a14:backgroundMark x1="71094" y1="38653" x2="71094" y2="38653"/>
                        <a14:backgroundMark x1="69043" y1="47132" x2="72461" y2="44638"/>
                        <a14:backgroundMark x1="72461" y1="44638" x2="78613" y2="48130"/>
                        <a14:backgroundMark x1="81348" y1="44389" x2="93164" y2="51870"/>
                        <a14:backgroundMark x1="82129" y1="47132" x2="92188" y2="57107"/>
                        <a14:backgroundMark x1="80859" y1="44888" x2="80859" y2="44888"/>
                        <a14:backgroundMark x1="91602" y1="33416" x2="93652" y2="28928"/>
                        <a14:backgroundMark x1="90820" y1="35411" x2="89551" y2="37157"/>
                        <a14:backgroundMark x1="86719" y1="35411" x2="79883" y2="40150"/>
                        <a14:backgroundMark x1="77148" y1="41397" x2="75195" y2="41895"/>
                        <a14:backgroundMark x1="68262" y1="48130" x2="68262" y2="48130"/>
                        <a14:backgroundMark x1="62305" y1="51372" x2="62305" y2="51372"/>
                        <a14:backgroundMark x1="65625" y1="49127" x2="65625" y2="49127"/>
                        <a14:backgroundMark x1="65137" y1="48130" x2="65137" y2="48130"/>
                        <a14:backgroundMark x1="67969" y1="47880" x2="67969" y2="47880"/>
                        <a14:backgroundMark x1="70605" y1="45137" x2="70605" y2="45137"/>
                        <a14:backgroundMark x1="77734" y1="37406" x2="77734" y2="37406"/>
                        <a14:backgroundMark x1="79004" y1="36658" x2="79004" y2="36658"/>
                        <a14:backgroundMark x1="75879" y1="30175" x2="75879" y2="30175"/>
                        <a14:backgroundMark x1="76563" y1="31671" x2="76563" y2="31671"/>
                        <a14:backgroundMark x1="73633" y1="33416" x2="73633" y2="33416"/>
                        <a14:backgroundMark x1="70508" y1="39401" x2="70508" y2="39401"/>
                        <a14:backgroundMark x1="69824" y1="41147" x2="69824" y2="41147"/>
                        <a14:backgroundMark x1="68750" y1="43392" x2="68750" y2="43392"/>
                        <a14:backgroundMark x1="68164" y1="43641" x2="68164" y2="43641"/>
                        <a14:backgroundMark x1="67090" y1="47382" x2="67090" y2="47382"/>
                        <a14:backgroundMark x1="65332" y1="48628" x2="65332" y2="48628"/>
                        <a14:backgroundMark x1="62012" y1="51372" x2="62012" y2="51372"/>
                        <a14:backgroundMark x1="60449" y1="53616" x2="60449" y2="53616"/>
                        <a14:backgroundMark x1="72949" y1="39401" x2="72949" y2="39401"/>
                        <a14:backgroundMark x1="79980" y1="42394" x2="79980" y2="42394"/>
                        <a14:backgroundMark x1="84375" y1="39651" x2="84375" y2="39651"/>
                        <a14:backgroundMark x1="87988" y1="32918" x2="87988" y2="32918"/>
                        <a14:backgroundMark x1="91797" y1="29426" x2="91797" y2="29426"/>
                        <a14:backgroundMark x1="86719" y1="32668" x2="86719" y2="32668"/>
                        <a14:backgroundMark x1="88184" y1="32918" x2="88184" y2="32918"/>
                        <a14:backgroundMark x1="89258" y1="33167" x2="89258" y2="33167"/>
                        <a14:backgroundMark x1="80176" y1="42643" x2="80176" y2="42643"/>
                        <a14:backgroundMark x1="75000" y1="34663" x2="75000" y2="34663"/>
                        <a14:backgroundMark x1="69629" y1="41895" x2="69629" y2="41895"/>
                        <a14:backgroundMark x1="65332" y1="49127" x2="65332" y2="49127"/>
                        <a14:backgroundMark x1="62891" y1="51621" x2="62891" y2="51621"/>
                        <a14:backgroundMark x1="92773" y1="32918" x2="92773" y2="32918"/>
                        <a14:backgroundMark x1="87207" y1="37656" x2="87207" y2="37656"/>
                        <a14:backgroundMark x1="80273" y1="44140" x2="80273" y2="44140"/>
                        <a14:backgroundMark x1="82031" y1="47880" x2="82031" y2="47631"/>
                        <a14:backgroundMark x1="82715" y1="40898" x2="82715" y2="40898"/>
                        <a14:backgroundMark x1="91016" y1="33416" x2="91016" y2="33416"/>
                        <a14:backgroundMark x1="86621" y1="32668" x2="86621" y2="32668"/>
                        <a14:backgroundMark x1="86426" y1="32918" x2="86426" y2="32918"/>
                        <a14:backgroundMark x1="77637" y1="38404" x2="77637" y2="38404"/>
                        <a14:backgroundMark x1="73828" y1="42394" x2="73828" y2="42394"/>
                        <a14:backgroundMark x1="81543" y1="46633" x2="81543" y2="46633"/>
                        <a14:backgroundMark x1="81348" y1="46633" x2="81348" y2="46633"/>
                        <a14:backgroundMark x1="81348" y1="47132" x2="81348" y2="47132"/>
                        <a14:backgroundMark x1="81055" y1="46633" x2="81055" y2="46633"/>
                        <a14:backgroundMark x1="77539" y1="42145" x2="77539" y2="42145"/>
                        <a14:backgroundMark x1="79980" y1="42643" x2="79980" y2="42643"/>
                        <a14:backgroundMark x1="79688" y1="43890" x2="79688" y2="43890"/>
                        <a14:backgroundMark x1="73438" y1="42394" x2="73438" y2="42394"/>
                        <a14:backgroundMark x1="72559" y1="42893" x2="72559" y2="42893"/>
                        <a14:backgroundMark x1="72461" y1="42893" x2="72461" y2="42893"/>
                        <a14:backgroundMark x1="80469" y1="35910" x2="80469" y2="35910"/>
                        <a14:backgroundMark x1="80859" y1="35661" x2="80859" y2="35661"/>
                        <a14:backgroundMark x1="76074" y1="32419" x2="76074" y2="32419"/>
                        <a14:backgroundMark x1="75293" y1="33915" x2="75293" y2="33915"/>
                        <a14:backgroundMark x1="70313" y1="40150" x2="70313" y2="40150"/>
                        <a14:backgroundMark x1="70801" y1="38903" x2="70801" y2="38903"/>
                        <a14:backgroundMark x1="68555" y1="44140" x2="68555" y2="44140"/>
                        <a14:backgroundMark x1="67871" y1="47880" x2="67871" y2="47880"/>
                        <a14:backgroundMark x1="66602" y1="48130" x2="66602" y2="48130"/>
                        <a14:backgroundMark x1="66406" y1="48628" x2="66406" y2="48628"/>
                        <a14:backgroundMark x1="66992" y1="48628" x2="66992" y2="48628"/>
                        <a14:backgroundMark x1="71973" y1="41895" x2="71973" y2="41895"/>
                        <a14:backgroundMark x1="74902" y1="34913" x2="74902" y2="34913"/>
                        <a14:backgroundMark x1="76367" y1="38404" x2="76367" y2="38404"/>
                        <a14:backgroundMark x1="85352" y1="33416" x2="85352" y2="33416"/>
                      </a14:backgroundRemoval>
                    </a14:imgEffect>
                    <a14:imgEffect>
                      <a14:sharpenSoften amount="50000"/>
                    </a14:imgEffect>
                  </a14:imgLayer>
                </a14:imgProps>
              </a:ext>
              <a:ext uri="{28A0092B-C50C-407E-A947-70E740481C1C}">
                <a14:useLocalDpi xmlns:a14="http://schemas.microsoft.com/office/drawing/2010/main" val="0"/>
              </a:ext>
            </a:extLst>
          </a:blip>
          <a:srcRect l="50044" r="45000"/>
          <a:stretch/>
        </p:blipFill>
        <p:spPr bwMode="auto">
          <a:xfrm>
            <a:off x="3130172" y="697648"/>
            <a:ext cx="722343" cy="57082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Global fossil fuel CO2 emissions (left) and total CO2 emissions from fossil fuels and land use (right) for historical observations and RCP, SRES, and IS92 scenarios. Credit: Glen Peters."/>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998" b="98504" l="50098" r="99805">
                        <a14:foregroundMark x1="53320" y1="5985" x2="54199" y2="81047"/>
                        <a14:foregroundMark x1="51953" y1="4489" x2="51758" y2="93017"/>
                        <a14:foregroundMark x1="50195" y1="3741" x2="51074" y2="38903"/>
                        <a14:foregroundMark x1="53906" y1="75561" x2="56055" y2="98504"/>
                        <a14:foregroundMark x1="53516" y1="90524" x2="96582" y2="92269"/>
                        <a14:foregroundMark x1="77344" y1="87531" x2="98828" y2="88529"/>
                        <a14:foregroundMark x1="69531" y1="42893" x2="71680" y2="41147"/>
                        <a14:foregroundMark x1="71680" y1="41147" x2="76855" y2="39152"/>
                        <a14:foregroundMark x1="76855" y1="38903" x2="82617" y2="49875"/>
                        <a14:foregroundMark x1="82520" y1="49875" x2="87695" y2="63840"/>
                        <a14:foregroundMark x1="87695" y1="63840" x2="93262" y2="70823"/>
                        <a14:foregroundMark x1="86523" y1="4239" x2="92480" y2="3741"/>
                        <a14:foregroundMark x1="85254" y1="7481" x2="92480" y2="5736"/>
                        <a14:foregroundMark x1="86426" y1="9227" x2="82129" y2="18703"/>
                        <a14:foregroundMark x1="82129" y1="18953" x2="77148" y2="28928"/>
                        <a14:foregroundMark x1="77148" y1="28928" x2="71680" y2="39900"/>
                        <a14:foregroundMark x1="75977" y1="32668" x2="75000" y2="34913"/>
                        <a14:foregroundMark x1="75000" y1="34913" x2="74023" y2="33666"/>
                        <a14:foregroundMark x1="74023" y1="33666" x2="73047" y2="34913"/>
                        <a14:foregroundMark x1="72949" y1="34913" x2="70410" y2="40648"/>
                        <a14:foregroundMark x1="70410" y1="40898" x2="68359" y2="44389"/>
                        <a14:foregroundMark x1="68555" y1="44389" x2="67871" y2="47382"/>
                        <a14:foregroundMark x1="67773" y1="47382" x2="66797" y2="48878"/>
                        <a14:foregroundMark x1="66797" y1="48878" x2="66504" y2="48878"/>
                        <a14:foregroundMark x1="66504" y1="48878" x2="65820" y2="50374"/>
                        <a14:foregroundMark x1="65820" y1="50374" x2="65430" y2="50374"/>
                        <a14:foregroundMark x1="65430" y1="50374" x2="64746" y2="47382"/>
                        <a14:foregroundMark x1="64844" y1="47631" x2="64453" y2="50873"/>
                        <a14:foregroundMark x1="64355" y1="51122" x2="63086" y2="52369"/>
                        <a14:foregroundMark x1="63086" y1="51870" x2="60547" y2="52618"/>
                        <a14:foregroundMark x1="60547" y1="52618" x2="57422" y2="57357"/>
                        <a14:foregroundMark x1="57520" y1="57855" x2="56641" y2="57855"/>
                        <a14:foregroundMark x1="56641" y1="57855" x2="55957" y2="56858"/>
                        <a14:foregroundMark x1="86523" y1="2743" x2="92188" y2="3242"/>
                        <a14:foregroundMark x1="86230" y1="998" x2="86230" y2="5237"/>
                        <a14:foregroundMark x1="85449" y1="2244" x2="85840" y2="4988"/>
                        <a14:foregroundMark x1="93848" y1="27930" x2="98438" y2="26683"/>
                        <a14:foregroundMark x1="94336" y1="25187" x2="98828" y2="25187"/>
                        <a14:foregroundMark x1="94434" y1="25187" x2="93457" y2="27431"/>
                        <a14:foregroundMark x1="93262" y1="28429" x2="87891" y2="36658"/>
                        <a14:foregroundMark x1="87891" y1="36658" x2="82422" y2="42893"/>
                        <a14:foregroundMark x1="82422" y1="42893" x2="77148" y2="42893"/>
                        <a14:foregroundMark x1="77148" y1="42893" x2="71582" y2="43392"/>
                        <a14:foregroundMark x1="92969" y1="34663" x2="87793" y2="32918"/>
                        <a14:foregroundMark x1="87793" y1="32918" x2="82227" y2="35162"/>
                        <a14:foregroundMark x1="82227" y1="35162" x2="77148" y2="38903"/>
                        <a14:foregroundMark x1="77148" y1="38903" x2="69922" y2="43890"/>
                        <a14:foregroundMark x1="74023" y1="35661" x2="72070" y2="39900"/>
                        <a14:foregroundMark x1="71973" y1="40150" x2="69727" y2="42893"/>
                        <a14:foregroundMark x1="94141" y1="29925" x2="98242" y2="29925"/>
                        <a14:foregroundMark x1="94336" y1="36409" x2="99805" y2="36409"/>
                        <a14:foregroundMark x1="94238" y1="28928" x2="94043" y2="36908"/>
                        <a14:foregroundMark x1="88770" y1="33666" x2="87598" y2="33167"/>
                        <a14:foregroundMark x1="82422" y1="34663" x2="82422" y2="34663"/>
                        <a14:foregroundMark x1="82324" y1="42643" x2="82324" y2="42643"/>
                        <a14:foregroundMark x1="82324" y1="43641" x2="82324" y2="43641"/>
                        <a14:foregroundMark x1="82129" y1="50374" x2="82129" y2="50374"/>
                        <a14:foregroundMark x1="77148" y1="39152" x2="77148" y2="39152"/>
                        <a14:foregroundMark x1="87598" y1="37157" x2="87598" y2="37157"/>
                        <a14:foregroundMark x1="87793" y1="33416" x2="87793" y2="33416"/>
                        <a14:foregroundMark x1="87500" y1="33416" x2="87500" y2="33416"/>
                        <a14:foregroundMark x1="76172" y1="32918" x2="76172" y2="32918"/>
                        <a14:foregroundMark x1="75977" y1="32419" x2="76074" y2="32918"/>
                        <a14:foregroundMark x1="76172" y1="32918" x2="75977" y2="32918"/>
                        <a14:foregroundMark x1="55762" y1="7232" x2="55762" y2="86534"/>
                        <a14:foregroundMark x1="57715" y1="5237" x2="70996" y2="3491"/>
                        <a14:backgroundMark x1="81445" y1="31172" x2="97949" y2="11721"/>
                        <a14:backgroundMark x1="84961" y1="6484" x2="74902" y2="26185"/>
                        <a14:backgroundMark x1="71387" y1="34165" x2="66309" y2="46633"/>
                        <a14:backgroundMark x1="66309" y1="46633" x2="63672" y2="47382"/>
                        <a14:backgroundMark x1="63965" y1="48878" x2="62793" y2="50623"/>
                        <a14:backgroundMark x1="84375" y1="10973" x2="79297" y2="22195"/>
                        <a14:backgroundMark x1="91016" y1="8479" x2="85449" y2="14464"/>
                        <a14:backgroundMark x1="75586" y1="37406" x2="81543" y2="26683"/>
                        <a14:backgroundMark x1="74707" y1="38155" x2="75195" y2="37157"/>
                        <a14:backgroundMark x1="73730" y1="39152" x2="73730" y2="37905"/>
                        <a14:backgroundMark x1="74316" y1="32668" x2="74316" y2="32668"/>
                        <a14:backgroundMark x1="71973" y1="36658" x2="71973" y2="36658"/>
                        <a14:backgroundMark x1="71094" y1="38653" x2="71094" y2="38653"/>
                        <a14:backgroundMark x1="69043" y1="47132" x2="72461" y2="44638"/>
                        <a14:backgroundMark x1="72461" y1="44638" x2="78613" y2="48130"/>
                        <a14:backgroundMark x1="81348" y1="44389" x2="93164" y2="51870"/>
                        <a14:backgroundMark x1="82129" y1="47132" x2="92188" y2="57107"/>
                        <a14:backgroundMark x1="80859" y1="44888" x2="80859" y2="44888"/>
                        <a14:backgroundMark x1="91602" y1="33416" x2="93652" y2="28928"/>
                        <a14:backgroundMark x1="90820" y1="35411" x2="89551" y2="37157"/>
                        <a14:backgroundMark x1="86719" y1="35411" x2="79883" y2="40150"/>
                        <a14:backgroundMark x1="77148" y1="41397" x2="75195" y2="41895"/>
                        <a14:backgroundMark x1="68262" y1="48130" x2="68262" y2="48130"/>
                        <a14:backgroundMark x1="62305" y1="51372" x2="62305" y2="51372"/>
                        <a14:backgroundMark x1="65625" y1="49127" x2="65625" y2="49127"/>
                        <a14:backgroundMark x1="65137" y1="48130" x2="65137" y2="48130"/>
                        <a14:backgroundMark x1="67969" y1="47880" x2="67969" y2="47880"/>
                        <a14:backgroundMark x1="70605" y1="45137" x2="70605" y2="45137"/>
                        <a14:backgroundMark x1="77734" y1="37406" x2="77734" y2="37406"/>
                        <a14:backgroundMark x1="79004" y1="36658" x2="79004" y2="36658"/>
                        <a14:backgroundMark x1="75879" y1="30175" x2="75879" y2="30175"/>
                        <a14:backgroundMark x1="76563" y1="31671" x2="76563" y2="31671"/>
                        <a14:backgroundMark x1="73633" y1="33416" x2="73633" y2="33416"/>
                        <a14:backgroundMark x1="70508" y1="39401" x2="70508" y2="39401"/>
                        <a14:backgroundMark x1="69824" y1="41147" x2="69824" y2="41147"/>
                        <a14:backgroundMark x1="68750" y1="43392" x2="68750" y2="43392"/>
                        <a14:backgroundMark x1="68164" y1="43641" x2="68164" y2="43641"/>
                        <a14:backgroundMark x1="67090" y1="47382" x2="67090" y2="47382"/>
                        <a14:backgroundMark x1="65332" y1="48628" x2="65332" y2="48628"/>
                        <a14:backgroundMark x1="62012" y1="51372" x2="62012" y2="51372"/>
                        <a14:backgroundMark x1="60449" y1="53616" x2="60449" y2="53616"/>
                        <a14:backgroundMark x1="72949" y1="39401" x2="72949" y2="39401"/>
                        <a14:backgroundMark x1="79980" y1="42394" x2="79980" y2="42394"/>
                        <a14:backgroundMark x1="84375" y1="39651" x2="84375" y2="39651"/>
                        <a14:backgroundMark x1="87988" y1="32918" x2="87988" y2="32918"/>
                        <a14:backgroundMark x1="91797" y1="29426" x2="91797" y2="29426"/>
                        <a14:backgroundMark x1="86719" y1="32668" x2="86719" y2="32668"/>
                        <a14:backgroundMark x1="88184" y1="32918" x2="88184" y2="32918"/>
                        <a14:backgroundMark x1="89258" y1="33167" x2="89258" y2="33167"/>
                        <a14:backgroundMark x1="80176" y1="42643" x2="80176" y2="42643"/>
                        <a14:backgroundMark x1="75000" y1="34663" x2="75000" y2="34663"/>
                        <a14:backgroundMark x1="69629" y1="41895" x2="69629" y2="41895"/>
                        <a14:backgroundMark x1="65332" y1="49127" x2="65332" y2="49127"/>
                        <a14:backgroundMark x1="62891" y1="51621" x2="62891" y2="51621"/>
                        <a14:backgroundMark x1="92773" y1="32918" x2="92773" y2="32918"/>
                        <a14:backgroundMark x1="87207" y1="37656" x2="87207" y2="37656"/>
                        <a14:backgroundMark x1="80273" y1="44140" x2="80273" y2="44140"/>
                        <a14:backgroundMark x1="82031" y1="47880" x2="82031" y2="47631"/>
                        <a14:backgroundMark x1="82715" y1="40898" x2="82715" y2="40898"/>
                        <a14:backgroundMark x1="91016" y1="33416" x2="91016" y2="33416"/>
                        <a14:backgroundMark x1="86621" y1="32668" x2="86621" y2="32668"/>
                        <a14:backgroundMark x1="86426" y1="32918" x2="86426" y2="32918"/>
                        <a14:backgroundMark x1="77637" y1="38404" x2="77637" y2="38404"/>
                        <a14:backgroundMark x1="73828" y1="42394" x2="73828" y2="42394"/>
                        <a14:backgroundMark x1="81543" y1="46633" x2="81543" y2="46633"/>
                        <a14:backgroundMark x1="81348" y1="46633" x2="81348" y2="46633"/>
                        <a14:backgroundMark x1="81348" y1="47132" x2="81348" y2="47132"/>
                        <a14:backgroundMark x1="81055" y1="46633" x2="81055" y2="46633"/>
                        <a14:backgroundMark x1="77539" y1="42145" x2="77539" y2="42145"/>
                        <a14:backgroundMark x1="79980" y1="42643" x2="79980" y2="42643"/>
                        <a14:backgroundMark x1="79688" y1="43890" x2="79688" y2="43890"/>
                        <a14:backgroundMark x1="73438" y1="42394" x2="73438" y2="42394"/>
                        <a14:backgroundMark x1="72559" y1="42893" x2="72559" y2="42893"/>
                        <a14:backgroundMark x1="72461" y1="42893" x2="72461" y2="42893"/>
                        <a14:backgroundMark x1="80469" y1="35910" x2="80469" y2="35910"/>
                        <a14:backgroundMark x1="80859" y1="35661" x2="80859" y2="35661"/>
                        <a14:backgroundMark x1="76074" y1="32419" x2="76074" y2="32419"/>
                        <a14:backgroundMark x1="75293" y1="33915" x2="75293" y2="33915"/>
                        <a14:backgroundMark x1="70313" y1="40150" x2="70313" y2="40150"/>
                        <a14:backgroundMark x1="70801" y1="38903" x2="70801" y2="38903"/>
                        <a14:backgroundMark x1="68555" y1="44140" x2="68555" y2="44140"/>
                        <a14:backgroundMark x1="67871" y1="47880" x2="67871" y2="47880"/>
                        <a14:backgroundMark x1="66602" y1="48130" x2="66602" y2="48130"/>
                        <a14:backgroundMark x1="66406" y1="48628" x2="66406" y2="48628"/>
                        <a14:backgroundMark x1="66992" y1="48628" x2="66992" y2="48628"/>
                        <a14:backgroundMark x1="71973" y1="41895" x2="71973" y2="41895"/>
                        <a14:backgroundMark x1="74902" y1="34913" x2="74902" y2="34913"/>
                        <a14:backgroundMark x1="76367" y1="38404" x2="76367" y2="38404"/>
                        <a14:backgroundMark x1="85352" y1="33416" x2="85352" y2="33416"/>
                      </a14:backgroundRemoval>
                    </a14:imgEffect>
                    <a14:imgEffect>
                      <a14:sharpenSoften amount="50000"/>
                    </a14:imgEffect>
                  </a14:imgLayer>
                </a14:imgProps>
              </a:ext>
              <a:ext uri="{28A0092B-C50C-407E-A947-70E740481C1C}">
                <a14:useLocalDpi xmlns:a14="http://schemas.microsoft.com/office/drawing/2010/main" val="0"/>
              </a:ext>
            </a:extLst>
          </a:blip>
          <a:srcRect l="55001" r="27472" b="93066"/>
          <a:stretch/>
        </p:blipFill>
        <p:spPr bwMode="auto">
          <a:xfrm>
            <a:off x="3998793" y="775792"/>
            <a:ext cx="2555125" cy="39578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9613155" y="1108186"/>
            <a:ext cx="2844404" cy="1384995"/>
          </a:xfrm>
          <a:prstGeom prst="rect">
            <a:avLst/>
          </a:prstGeom>
        </p:spPr>
        <p:txBody>
          <a:bodyPr wrap="square">
            <a:spAutoFit/>
          </a:bodyPr>
          <a:lstStyle/>
          <a:p>
            <a:r>
              <a:rPr lang="en-CA" sz="1400" b="1" dirty="0" smtClean="0"/>
              <a:t>In 2019, global CO2 emissions increased by an estimated  0.9%</a:t>
            </a:r>
          </a:p>
          <a:p>
            <a:r>
              <a:rPr lang="en-CA" sz="1400" b="1" dirty="0" smtClean="0"/>
              <a:t>PBL December 2020</a:t>
            </a:r>
          </a:p>
          <a:p>
            <a:endParaRPr lang="en-CA" sz="1400" b="1" dirty="0"/>
          </a:p>
          <a:p>
            <a:r>
              <a:rPr lang="en-CA" sz="1400" b="1" dirty="0" smtClean="0"/>
              <a:t>Emissions declined in 2020 due the pandemic</a:t>
            </a:r>
            <a:endParaRPr lang="en-CA" sz="1400" b="1" dirty="0"/>
          </a:p>
        </p:txBody>
      </p:sp>
      <p:sp>
        <p:nvSpPr>
          <p:cNvPr id="24" name="Rectangle 23"/>
          <p:cNvSpPr/>
          <p:nvPr/>
        </p:nvSpPr>
        <p:spPr>
          <a:xfrm>
            <a:off x="2111853" y="6405866"/>
            <a:ext cx="10203361" cy="307777"/>
          </a:xfrm>
          <a:prstGeom prst="rect">
            <a:avLst/>
          </a:prstGeom>
        </p:spPr>
        <p:txBody>
          <a:bodyPr wrap="square">
            <a:spAutoFit/>
          </a:bodyPr>
          <a:lstStyle/>
          <a:p>
            <a:r>
              <a:rPr lang="en-CA" sz="1400" dirty="0" smtClean="0"/>
              <a:t>Adapted from  Carbon Brief, 21 Aug 2019, Explainer: The high emissions scenario  RCP 8.5, Credit Glen Peters </a:t>
            </a:r>
            <a:endParaRPr lang="en-CA" sz="1400" dirty="0"/>
          </a:p>
        </p:txBody>
      </p:sp>
      <p:sp>
        <p:nvSpPr>
          <p:cNvPr id="25" name="TextBox 24"/>
          <p:cNvSpPr txBox="1"/>
          <p:nvPr/>
        </p:nvSpPr>
        <p:spPr>
          <a:xfrm>
            <a:off x="-19050" y="107921"/>
            <a:ext cx="12601575" cy="584775"/>
          </a:xfrm>
          <a:prstGeom prst="rect">
            <a:avLst/>
          </a:prstGeom>
          <a:noFill/>
        </p:spPr>
        <p:txBody>
          <a:bodyPr wrap="square" rtlCol="0">
            <a:spAutoFit/>
          </a:bodyPr>
          <a:lstStyle/>
          <a:p>
            <a:pPr algn="ctr"/>
            <a:r>
              <a:rPr lang="en-CA" sz="3200" b="1" dirty="0" smtClean="0"/>
              <a:t>CO2 emissions tracking towards worst-case scenario</a:t>
            </a:r>
            <a:endParaRPr lang="en-CA" sz="3200" b="1" dirty="0"/>
          </a:p>
        </p:txBody>
      </p:sp>
    </p:spTree>
    <p:extLst>
      <p:ext uri="{BB962C8B-B14F-4D97-AF65-F5344CB8AC3E}">
        <p14:creationId xmlns:p14="http://schemas.microsoft.com/office/powerpoint/2010/main" val="4554320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052736"/>
            <a:ext cx="12601574" cy="830997"/>
          </a:xfrm>
          <a:prstGeom prst="rect">
            <a:avLst/>
          </a:prstGeom>
        </p:spPr>
        <p:txBody>
          <a:bodyPr wrap="square">
            <a:spAutoFit/>
          </a:bodyPr>
          <a:lstStyle/>
          <a:p>
            <a:pPr fontAlgn="base"/>
            <a:r>
              <a:rPr lang="en-CA" sz="1600" cap="all" dirty="0" smtClean="0"/>
              <a:t>Nature, 15 </a:t>
            </a:r>
            <a:r>
              <a:rPr lang="en-CA" sz="1600" cap="all" dirty="0"/>
              <a:t>JANUARY 2021</a:t>
            </a:r>
          </a:p>
          <a:p>
            <a:r>
              <a:rPr lang="en-CA" sz="1600" b="1" dirty="0"/>
              <a:t>COVID curbed carbon emissions in 2020 — but not by much</a:t>
            </a:r>
          </a:p>
          <a:p>
            <a:r>
              <a:rPr lang="en-CA" sz="1600" dirty="0"/>
              <a:t>Despite sharp drops early in the pandemic, global emissions of carbon dioxide picked up in the second half of the year, new data show.</a:t>
            </a:r>
          </a:p>
        </p:txBody>
      </p:sp>
      <p:pic>
        <p:nvPicPr>
          <p:cNvPr id="5632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91289"/>
          <a:stretch/>
        </p:blipFill>
        <p:spPr bwMode="auto">
          <a:xfrm>
            <a:off x="6519820" y="3360231"/>
            <a:ext cx="5394325" cy="3883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69123" y="6446540"/>
            <a:ext cx="4497129" cy="369332"/>
          </a:xfrm>
          <a:prstGeom prst="rect">
            <a:avLst/>
          </a:prstGeom>
        </p:spPr>
        <p:txBody>
          <a:bodyPr wrap="none">
            <a:spAutoFit/>
          </a:bodyPr>
          <a:lstStyle/>
          <a:p>
            <a:r>
              <a:rPr lang="fr-FR" dirty="0"/>
              <a:t>Liu, Z. </a:t>
            </a:r>
            <a:r>
              <a:rPr lang="fr-FR" i="1" dirty="0"/>
              <a:t>et al.</a:t>
            </a:r>
            <a:r>
              <a:rPr lang="fr-FR" dirty="0"/>
              <a:t> </a:t>
            </a:r>
            <a:r>
              <a:rPr lang="fr-FR" i="1" dirty="0"/>
              <a:t>Nature Commun.</a:t>
            </a:r>
            <a:r>
              <a:rPr lang="fr-FR" dirty="0"/>
              <a:t> </a:t>
            </a:r>
            <a:r>
              <a:rPr lang="fr-FR" b="1" dirty="0"/>
              <a:t>11</a:t>
            </a:r>
            <a:r>
              <a:rPr lang="fr-FR" dirty="0"/>
              <a:t>, 5172 (2020).</a:t>
            </a:r>
            <a:endParaRPr lang="en-CA" dirty="0"/>
          </a:p>
        </p:txBody>
      </p:sp>
      <p:pic>
        <p:nvPicPr>
          <p:cNvPr id="563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05" y="1993851"/>
            <a:ext cx="5705048" cy="445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80986"/>
          <a:stretch/>
        </p:blipFill>
        <p:spPr bwMode="auto">
          <a:xfrm>
            <a:off x="6519818" y="2489856"/>
            <a:ext cx="5394325" cy="8476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00387" y="4302388"/>
            <a:ext cx="1728192" cy="369332"/>
          </a:xfrm>
          <a:prstGeom prst="rect">
            <a:avLst/>
          </a:prstGeom>
          <a:noFill/>
        </p:spPr>
        <p:txBody>
          <a:bodyPr wrap="square" rtlCol="0">
            <a:spAutoFit/>
          </a:bodyPr>
          <a:lstStyle/>
          <a:p>
            <a:r>
              <a:rPr lang="en-CA" dirty="0" smtClean="0"/>
              <a:t>Week number</a:t>
            </a:r>
            <a:endParaRPr lang="en-CA" dirty="0"/>
          </a:p>
        </p:txBody>
      </p:sp>
      <p:pic>
        <p:nvPicPr>
          <p:cNvPr id="563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971" y="3854275"/>
            <a:ext cx="2754312"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6783" y="1969594"/>
            <a:ext cx="4251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 y="116631"/>
            <a:ext cx="12601575" cy="584775"/>
          </a:xfrm>
          <a:prstGeom prst="rect">
            <a:avLst/>
          </a:prstGeom>
          <a:noFill/>
        </p:spPr>
        <p:txBody>
          <a:bodyPr wrap="square" rtlCol="0">
            <a:spAutoFit/>
          </a:bodyPr>
          <a:lstStyle/>
          <a:p>
            <a:pPr algn="ctr"/>
            <a:r>
              <a:rPr lang="en-CA" sz="3200" b="1" dirty="0" smtClean="0"/>
              <a:t>Governments promoted a rapid rebound in CO2 emissions in 2020 </a:t>
            </a:r>
            <a:endParaRPr lang="en-CA" sz="3200" b="1" dirty="0"/>
          </a:p>
        </p:txBody>
      </p:sp>
    </p:spTree>
    <p:extLst>
      <p:ext uri="{BB962C8B-B14F-4D97-AF65-F5344CB8AC3E}">
        <p14:creationId xmlns:p14="http://schemas.microsoft.com/office/powerpoint/2010/main" val="4408680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0508" y="2191222"/>
            <a:ext cx="5904656" cy="4461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964" y="3284984"/>
            <a:ext cx="3524943" cy="1754326"/>
          </a:xfrm>
          <a:prstGeom prst="rect">
            <a:avLst/>
          </a:prstGeom>
        </p:spPr>
        <p:txBody>
          <a:bodyPr wrap="square">
            <a:spAutoFit/>
          </a:bodyPr>
          <a:lstStyle/>
          <a:p>
            <a:r>
              <a:rPr lang="en-CA" b="1" i="1" dirty="0" smtClean="0"/>
              <a:t>Track public money for energy in recovery packages</a:t>
            </a:r>
          </a:p>
          <a:p>
            <a:r>
              <a:rPr lang="en-CA" b="1" i="1" dirty="0" smtClean="0"/>
              <a:t>30 major economies pledged $271 billion to fossil fuels, 46% of all public money committed to energy-intensive sectors</a:t>
            </a:r>
            <a:endParaRPr lang="en-CA" b="1" i="1" dirty="0"/>
          </a:p>
        </p:txBody>
      </p:sp>
      <p:sp>
        <p:nvSpPr>
          <p:cNvPr id="5" name="Rectangle 4"/>
          <p:cNvSpPr/>
          <p:nvPr/>
        </p:nvSpPr>
        <p:spPr>
          <a:xfrm>
            <a:off x="30517" y="2191222"/>
            <a:ext cx="3587200" cy="523220"/>
          </a:xfrm>
          <a:prstGeom prst="rect">
            <a:avLst/>
          </a:prstGeom>
        </p:spPr>
        <p:txBody>
          <a:bodyPr wrap="none">
            <a:spAutoFit/>
          </a:bodyPr>
          <a:lstStyle/>
          <a:p>
            <a:r>
              <a:rPr lang="en-CA" sz="2800" dirty="0" smtClean="0"/>
              <a:t>energypolicytracker.org</a:t>
            </a:r>
            <a:endParaRPr lang="en-CA" sz="2800" dirty="0"/>
          </a:p>
        </p:txBody>
      </p:sp>
      <p:sp>
        <p:nvSpPr>
          <p:cNvPr id="6" name="TextBox 5"/>
          <p:cNvSpPr txBox="1"/>
          <p:nvPr/>
        </p:nvSpPr>
        <p:spPr>
          <a:xfrm>
            <a:off x="13964" y="26834"/>
            <a:ext cx="12601575" cy="1815882"/>
          </a:xfrm>
          <a:prstGeom prst="rect">
            <a:avLst/>
          </a:prstGeom>
          <a:noFill/>
        </p:spPr>
        <p:txBody>
          <a:bodyPr wrap="square" rtlCol="0">
            <a:spAutoFit/>
          </a:bodyPr>
          <a:lstStyle/>
          <a:p>
            <a:pPr algn="ctr"/>
            <a:r>
              <a:rPr lang="en-CA" sz="2800" dirty="0" smtClean="0"/>
              <a:t>With fossil fuel corporations failing (started pre-</a:t>
            </a:r>
            <a:r>
              <a:rPr lang="en-CA" sz="2800" dirty="0" err="1" smtClean="0"/>
              <a:t>Covid</a:t>
            </a:r>
            <a:r>
              <a:rPr lang="en-CA" sz="2800" dirty="0" smtClean="0"/>
              <a:t>), world governments rejected   the opportunity the transform the world  economy</a:t>
            </a:r>
          </a:p>
          <a:p>
            <a:pPr algn="ctr"/>
            <a:r>
              <a:rPr lang="en-CA" sz="2800" dirty="0" smtClean="0"/>
              <a:t>to  a renewable energy driven future</a:t>
            </a:r>
          </a:p>
          <a:p>
            <a:pPr algn="ctr"/>
            <a:r>
              <a:rPr lang="en-CA" sz="2800" dirty="0" smtClean="0"/>
              <a:t> by bailing out the fossil fuel industry    </a:t>
            </a:r>
            <a:endParaRPr lang="en-CA" sz="2800" dirty="0"/>
          </a:p>
        </p:txBody>
      </p:sp>
    </p:spTree>
    <p:extLst>
      <p:ext uri="{BB962C8B-B14F-4D97-AF65-F5344CB8AC3E}">
        <p14:creationId xmlns:p14="http://schemas.microsoft.com/office/powerpoint/2010/main" val="29920752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0CC83E4-63E4-4D93-BCB3-533F9AF5ACDA}"/>
              </a:ext>
            </a:extLst>
          </p:cNvPr>
          <p:cNvPicPr>
            <a:picLocks noChangeAspect="1"/>
          </p:cNvPicPr>
          <p:nvPr/>
        </p:nvPicPr>
        <p:blipFill>
          <a:blip r:embed="rId2"/>
          <a:stretch>
            <a:fillRect/>
          </a:stretch>
        </p:blipFill>
        <p:spPr>
          <a:xfrm>
            <a:off x="143349" y="3554182"/>
            <a:ext cx="3820588" cy="2745774"/>
          </a:xfrm>
          <a:prstGeom prst="rect">
            <a:avLst/>
          </a:prstGeom>
        </p:spPr>
      </p:pic>
      <p:sp>
        <p:nvSpPr>
          <p:cNvPr id="6" name="TextBox 5">
            <a:extLst>
              <a:ext uri="{FF2B5EF4-FFF2-40B4-BE49-F238E27FC236}">
                <a16:creationId xmlns:a16="http://schemas.microsoft.com/office/drawing/2014/main" xmlns="" id="{095B22F6-9164-4DA1-9524-EF7EEC2D9653}"/>
              </a:ext>
            </a:extLst>
          </p:cNvPr>
          <p:cNvSpPr txBox="1"/>
          <p:nvPr/>
        </p:nvSpPr>
        <p:spPr>
          <a:xfrm>
            <a:off x="63051" y="6253245"/>
            <a:ext cx="6085264" cy="276999"/>
          </a:xfrm>
          <a:prstGeom prst="rect">
            <a:avLst/>
          </a:prstGeom>
          <a:noFill/>
        </p:spPr>
        <p:txBody>
          <a:bodyPr wrap="square" rtlCol="0">
            <a:spAutoFit/>
          </a:bodyPr>
          <a:lstStyle/>
          <a:p>
            <a:r>
              <a:rPr lang="en-US" sz="1200" b="1" dirty="0"/>
              <a:t>Australian Climate Change  Science Program  Information Paper  </a:t>
            </a:r>
          </a:p>
        </p:txBody>
      </p:sp>
      <p:pic>
        <p:nvPicPr>
          <p:cNvPr id="8" name="Picture 7">
            <a:extLst>
              <a:ext uri="{FF2B5EF4-FFF2-40B4-BE49-F238E27FC236}">
                <a16:creationId xmlns:a16="http://schemas.microsoft.com/office/drawing/2014/main" xmlns="" id="{AB5281B4-C07F-4576-8C0D-B0449B50CC4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958" b="94958" l="13983" r="61298">
                        <a14:foregroundMark x1="49064" y1="66723" x2="49064" y2="66723"/>
                        <a14:foregroundMark x1="51186" y1="65210" x2="51186" y2="65210"/>
                        <a14:foregroundMark x1="53808" y1="63025" x2="53808" y2="63025"/>
                        <a14:foregroundMark x1="58552" y1="59160" x2="58552" y2="59160"/>
                        <a14:foregroundMark x1="61298" y1="56639" x2="61298" y2="56639"/>
                        <a14:foregroundMark x1="49813" y1="65378" x2="49813" y2="65378"/>
                        <a14:foregroundMark x1="40699" y1="71933" x2="40699" y2="71933"/>
                        <a14:foregroundMark x1="39700" y1="72269" x2="39700" y2="72269"/>
                        <a14:foregroundMark x1="54806" y1="60840" x2="54806" y2="60840"/>
                        <a14:foregroundMark x1="53808" y1="61681" x2="53808" y2="61681"/>
                        <a14:foregroundMark x1="52809" y1="62521" x2="52809" y2="62521"/>
                        <a14:foregroundMark x1="51810" y1="63361" x2="51810" y2="63361"/>
                        <a14:foregroundMark x1="48315" y1="67227" x2="48315" y2="67227"/>
                        <a14:foregroundMark x1="47690" y1="67731" x2="47690" y2="67731"/>
                        <a14:foregroundMark x1="45443" y1="69244" x2="45443" y2="69244"/>
                        <a14:foregroundMark x1="43695" y1="70084" x2="43695" y2="70084"/>
                        <a14:foregroundMark x1="42946" y1="70588" x2="42946" y2="70588"/>
                        <a14:foregroundMark x1="41199" y1="71597" x2="41199" y2="71597"/>
                        <a14:foregroundMark x1="43196" y1="70252" x2="43196" y2="70252"/>
                        <a14:foregroundMark x1="43321" y1="70084" x2="43321" y2="70084"/>
                        <a14:foregroundMark x1="46692" y1="68403" x2="46692" y2="68403"/>
                        <a14:foregroundMark x1="45693" y1="68908" x2="45693" y2="68908"/>
                        <a14:foregroundMark x1="44694" y1="69748" x2="44694" y2="69748"/>
                        <a14:foregroundMark x1="44070" y1="70084" x2="44070" y2="70084"/>
                        <a14:foregroundMark x1="43321" y1="70252" x2="43321" y2="70252"/>
                        <a14:foregroundMark x1="43321" y1="70420" x2="43321" y2="70420"/>
                        <a14:foregroundMark x1="43571" y1="70252" x2="43446" y2="70420"/>
                        <a14:foregroundMark x1="24719" y1="78992" x2="24719" y2="78992"/>
                        <a14:foregroundMark x1="35081" y1="74622" x2="35081" y2="74622"/>
                        <a14:foregroundMark x1="37953" y1="73277" x2="37953" y2="73277"/>
                        <a14:foregroundMark x1="23471" y1="79664" x2="23471" y2="79664"/>
                        <a14:foregroundMark x1="22971" y1="79832" x2="22971" y2="79832"/>
                        <a14:foregroundMark x1="24095" y1="79496" x2="24095" y2="79496"/>
                        <a14:foregroundMark x1="25094" y1="78992" x2="25094" y2="78992"/>
                        <a14:foregroundMark x1="40075" y1="72101" x2="40075" y2="72101"/>
                        <a14:foregroundMark x1="46317" y1="68571" x2="46317" y2="68571"/>
                        <a14:backgroundMark x1="35206" y1="74118" x2="35206" y2="74118"/>
                        <a14:backgroundMark x1="33958" y1="74622" x2="33958" y2="74622"/>
                        <a14:backgroundMark x1="32709" y1="75294" x2="32709" y2="75294"/>
                        <a14:backgroundMark x1="32584" y1="75462" x2="32584" y2="75462"/>
                        <a14:backgroundMark x1="31461" y1="75798" x2="31461" y2="75798"/>
                        <a14:backgroundMark x1="30212" y1="76471" x2="30212" y2="76471"/>
                        <a14:backgroundMark x1="29213" y1="76807" x2="29213" y2="76807"/>
                        <a14:backgroundMark x1="28090" y1="77311" x2="28090" y2="77311"/>
                        <a14:backgroundMark x1="26841" y1="77815" x2="26841" y2="77815"/>
                        <a14:backgroundMark x1="26592" y1="78151" x2="26592" y2="78151"/>
                        <a14:backgroundMark x1="25593" y1="78487" x2="25593" y2="78487"/>
                        <a14:backgroundMark x1="24469" y1="78824" x2="24469" y2="78824"/>
                        <a14:backgroundMark x1="22971" y1="79160" x2="22971" y2="79160"/>
                        <a14:backgroundMark x1="21973" y1="79496" x2="21973" y2="79496"/>
                        <a14:backgroundMark x1="20724" y1="80000" x2="20724" y2="80000"/>
                        <a14:backgroundMark x1="19600" y1="80336" x2="19600" y2="80336"/>
                        <a14:backgroundMark x1="17353" y1="80840" x2="17353" y2="80840"/>
                        <a14:backgroundMark x1="17228" y1="81008" x2="17228" y2="81008"/>
                        <a14:backgroundMark x1="47940" y1="68571" x2="47940" y2="68571"/>
                        <a14:backgroundMark x1="46816" y1="68908" x2="46816" y2="68908"/>
                        <a14:backgroundMark x1="45818" y1="69748" x2="45818" y2="69748"/>
                        <a14:backgroundMark x1="45568" y1="69412" x2="45568" y2="69412"/>
                        <a14:backgroundMark x1="44569" y1="70252" x2="44569" y2="70252"/>
                        <a14:backgroundMark x1="43446" y1="70756" x2="43446" y2="70756"/>
                        <a14:backgroundMark x1="42322" y1="71429" x2="42322" y2="71429"/>
                        <a14:backgroundMark x1="41074" y1="72101" x2="41074" y2="72101"/>
                        <a14:backgroundMark x1="40075" y1="72773" x2="40075" y2="72773"/>
                        <a14:backgroundMark x1="55056" y1="60672" x2="55056" y2="60672"/>
                        <a14:backgroundMark x1="53933" y1="61513" x2="53933" y2="61513"/>
                        <a14:backgroundMark x1="53683" y1="61849" x2="53683" y2="61849"/>
                        <a14:backgroundMark x1="54931" y1="60840" x2="54931" y2="60840"/>
                        <a14:backgroundMark x1="52684" y1="62689" x2="52684" y2="62689"/>
                        <a14:backgroundMark x1="52934" y1="62353" x2="52934" y2="62353"/>
                        <a14:backgroundMark x1="52684" y1="62521" x2="52684" y2="62521"/>
                        <a14:backgroundMark x1="53808" y1="61513" x2="53808" y2="61513"/>
                        <a14:backgroundMark x1="53933" y1="61849" x2="53933" y2="61849"/>
                        <a14:backgroundMark x1="54682" y1="60840" x2="54682" y2="60840"/>
                        <a14:backgroundMark x1="51685" y1="63529" x2="51685" y2="63529"/>
                        <a14:backgroundMark x1="51935" y1="63361" x2="51935" y2="63361"/>
                        <a14:backgroundMark x1="50811" y1="64538" x2="50811" y2="64538"/>
                        <a14:backgroundMark x1="49813" y1="65378" x2="49813" y2="65378"/>
                        <a14:backgroundMark x1="48564" y1="66218" x2="48564" y2="66218"/>
                        <a14:backgroundMark x1="48564" y1="66218" x2="48564" y2="66218"/>
                        <a14:backgroundMark x1="48689" y1="66218" x2="48689" y2="66218"/>
                        <a14:backgroundMark x1="48439" y1="66387" x2="48439" y2="66387"/>
                        <a14:backgroundMark x1="47566" y1="66891" x2="47566" y2="66891"/>
                        <a14:backgroundMark x1="47441" y1="67227" x2="47441" y2="67227"/>
                        <a14:backgroundMark x1="46442" y1="67731" x2="46442" y2="67731"/>
                        <a14:backgroundMark x1="45443" y1="68403" x2="45443" y2="68403"/>
                        <a14:backgroundMark x1="45069" y1="68571" x2="45069" y2="68571"/>
                        <a14:backgroundMark x1="44444" y1="69076" x2="44444" y2="69076"/>
                        <a14:backgroundMark x1="45943" y1="69412" x2="45943" y2="69412"/>
                        <a14:backgroundMark x1="44819" y1="70084" x2="44819" y2="70084"/>
                        <a14:backgroundMark x1="44569" y1="69916" x2="44569" y2="69916"/>
                        <a14:backgroundMark x1="45818" y1="69244" x2="45818" y2="69244"/>
                        <a14:backgroundMark x1="45194" y1="69580" x2="45194" y2="69580"/>
                        <a14:backgroundMark x1="44195" y1="70420" x2="44195" y2="70420"/>
                        <a14:backgroundMark x1="41323" y1="71933" x2="41323" y2="71933"/>
                        <a14:backgroundMark x1="36080" y1="73613" x2="36080" y2="73613"/>
                        <a14:backgroundMark x1="35955" y1="73782" x2="35955" y2="73782"/>
                        <a14:backgroundMark x1="31336" y1="75798" x2="31336" y2="75798"/>
                        <a14:backgroundMark x1="31586" y1="75798" x2="31586" y2="75798"/>
                        <a14:backgroundMark x1="31336" y1="75966" x2="31336" y2="75966"/>
                        <a14:backgroundMark x1="30587" y1="76471" x2="30587" y2="76471"/>
                        <a14:backgroundMark x1="33583" y1="74958" x2="33583" y2="74958"/>
                        <a14:backgroundMark x1="34956" y1="74286" x2="34956" y2="74286"/>
                        <a14:backgroundMark x1="39700" y1="73109" x2="39700" y2="73109"/>
                        <a14:backgroundMark x1="38826" y1="73613" x2="38826" y2="73613"/>
                        <a14:backgroundMark x1="27091" y1="77815" x2="27091" y2="77815"/>
                        <a14:backgroundMark x1="25843" y1="78487" x2="25843" y2="78487"/>
                        <a14:backgroundMark x1="24719" y1="78824" x2="24719" y2="78824"/>
                        <a14:backgroundMark x1="23596" y1="78992" x2="23596" y2="78992"/>
                        <a14:backgroundMark x1="23346" y1="79160" x2="23346" y2="79160"/>
                        <a14:backgroundMark x1="32959" y1="75294" x2="32959" y2="75294"/>
                        <a14:backgroundMark x1="46192" y1="67899" x2="46192" y2="67899"/>
                        <a14:backgroundMark x1="46067" y1="68067" x2="46067" y2="68067"/>
                      </a14:backgroundRemoval>
                    </a14:imgEffect>
                  </a14:imgLayer>
                </a14:imgProps>
              </a:ext>
            </a:extLst>
          </a:blip>
          <a:srcRect l="10194" t="50764" r="47311"/>
          <a:stretch/>
        </p:blipFill>
        <p:spPr>
          <a:xfrm>
            <a:off x="5644455" y="1095411"/>
            <a:ext cx="5961257" cy="5384350"/>
          </a:xfrm>
          <a:prstGeom prst="rect">
            <a:avLst/>
          </a:prstGeom>
        </p:spPr>
      </p:pic>
      <p:pic>
        <p:nvPicPr>
          <p:cNvPr id="12" name="Picture 11" descr="A picture containing object, indoor, measure, monitor&#10;&#10;Description automatically generated">
            <a:extLst>
              <a:ext uri="{FF2B5EF4-FFF2-40B4-BE49-F238E27FC236}">
                <a16:creationId xmlns:a16="http://schemas.microsoft.com/office/drawing/2014/main" xmlns="" id="{BAACBAC0-97E6-442B-80DD-176A3771000D}"/>
              </a:ext>
            </a:extLst>
          </p:cNvPr>
          <p:cNvPicPr>
            <a:picLocks noChangeAspect="1"/>
          </p:cNvPicPr>
          <p:nvPr/>
        </p:nvPicPr>
        <p:blipFill rotWithShape="1">
          <a:blip r:embed="rId5">
            <a:extLst>
              <a:ext uri="{28A0092B-C50C-407E-A947-70E740481C1C}">
                <a14:useLocalDpi xmlns:a14="http://schemas.microsoft.com/office/drawing/2010/main" val="0"/>
              </a:ext>
            </a:extLst>
          </a:blip>
          <a:srcRect l="15258" t="31666" r="67212" b="55106"/>
          <a:stretch/>
        </p:blipFill>
        <p:spPr>
          <a:xfrm rot="16200000">
            <a:off x="4365037" y="3172693"/>
            <a:ext cx="4673599" cy="182409"/>
          </a:xfrm>
          <a:prstGeom prst="rect">
            <a:avLst/>
          </a:prstGeom>
        </p:spPr>
      </p:pic>
      <p:sp>
        <p:nvSpPr>
          <p:cNvPr id="16" name="TextBox 15">
            <a:extLst>
              <a:ext uri="{FF2B5EF4-FFF2-40B4-BE49-F238E27FC236}">
                <a16:creationId xmlns:a16="http://schemas.microsoft.com/office/drawing/2014/main" xmlns="" id="{4E9030B6-9187-494B-8454-012D9B595EA2}"/>
              </a:ext>
            </a:extLst>
          </p:cNvPr>
          <p:cNvSpPr txBox="1"/>
          <p:nvPr/>
        </p:nvSpPr>
        <p:spPr>
          <a:xfrm>
            <a:off x="0" y="0"/>
            <a:ext cx="12575450" cy="1077218"/>
          </a:xfrm>
          <a:prstGeom prst="rect">
            <a:avLst/>
          </a:prstGeom>
          <a:solidFill>
            <a:schemeClr val="bg1"/>
          </a:solidFill>
        </p:spPr>
        <p:txBody>
          <a:bodyPr wrap="square" rtlCol="0">
            <a:spAutoFit/>
          </a:bodyPr>
          <a:lstStyle/>
          <a:p>
            <a:pPr algn="ctr"/>
            <a:r>
              <a:rPr lang="en-US" sz="3200" b="1" dirty="0"/>
              <a:t>2020: Accelerating ATMOSPHERIC CO2 CONCENTRATION is tracking</a:t>
            </a:r>
          </a:p>
          <a:p>
            <a:pPr algn="ctr"/>
            <a:r>
              <a:rPr lang="en-US" sz="3200" b="1" dirty="0"/>
              <a:t> the worst-case scenario (RCP 8.5) </a:t>
            </a:r>
            <a:endParaRPr lang="en-US" sz="3200" dirty="0"/>
          </a:p>
        </p:txBody>
      </p:sp>
      <p:pic>
        <p:nvPicPr>
          <p:cNvPr id="18" name="Picture 17">
            <a:extLst>
              <a:ext uri="{FF2B5EF4-FFF2-40B4-BE49-F238E27FC236}">
                <a16:creationId xmlns:a16="http://schemas.microsoft.com/office/drawing/2014/main" xmlns="" id="{B68DAC49-1CED-4AF5-AB5F-65C23E8B25EB}"/>
              </a:ext>
            </a:extLst>
          </p:cNvPr>
          <p:cNvPicPr>
            <a:picLocks noChangeAspect="1"/>
          </p:cNvPicPr>
          <p:nvPr/>
        </p:nvPicPr>
        <p:blipFill rotWithShape="1">
          <a:blip r:embed="rId6"/>
          <a:srcRect b="73845"/>
          <a:stretch/>
        </p:blipFill>
        <p:spPr>
          <a:xfrm>
            <a:off x="143349" y="1406526"/>
            <a:ext cx="3796086" cy="216351"/>
          </a:xfrm>
          <a:prstGeom prst="rect">
            <a:avLst/>
          </a:prstGeom>
        </p:spPr>
      </p:pic>
      <p:pic>
        <p:nvPicPr>
          <p:cNvPr id="27" name="Picture 26">
            <a:extLst>
              <a:ext uri="{FF2B5EF4-FFF2-40B4-BE49-F238E27FC236}">
                <a16:creationId xmlns:a16="http://schemas.microsoft.com/office/drawing/2014/main" xmlns="" id="{28720F9F-2C80-40A4-993E-974E0D37818E}"/>
              </a:ext>
            </a:extLst>
          </p:cNvPr>
          <p:cNvPicPr preferRelativeResize="0">
            <a:picLocks/>
          </p:cNvPicPr>
          <p:nvPr/>
        </p:nvPicPr>
        <p:blipFill rotWithShape="1">
          <a:blip r:embed="rId2"/>
          <a:srcRect l="11580" t="91299" r="46884"/>
          <a:stretch/>
        </p:blipFill>
        <p:spPr>
          <a:xfrm>
            <a:off x="5827348" y="5537588"/>
            <a:ext cx="5842032" cy="897457"/>
          </a:xfrm>
          <a:prstGeom prst="rect">
            <a:avLst/>
          </a:prstGeom>
        </p:spPr>
      </p:pic>
      <p:sp>
        <p:nvSpPr>
          <p:cNvPr id="28" name="Rectangle 27">
            <a:extLst>
              <a:ext uri="{FF2B5EF4-FFF2-40B4-BE49-F238E27FC236}">
                <a16:creationId xmlns:a16="http://schemas.microsoft.com/office/drawing/2014/main" xmlns="" id="{2F66D3A7-C60B-46D4-8C74-FE3953D11B19}"/>
              </a:ext>
            </a:extLst>
          </p:cNvPr>
          <p:cNvSpPr/>
          <p:nvPr/>
        </p:nvSpPr>
        <p:spPr>
          <a:xfrm>
            <a:off x="6521435" y="5370424"/>
            <a:ext cx="5084277" cy="194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xmlns="" id="{10A04A46-5470-4957-AB15-2B0030D6D552}"/>
              </a:ext>
            </a:extLst>
          </p:cNvPr>
          <p:cNvCxnSpPr>
            <a:cxnSpLocks/>
          </p:cNvCxnSpPr>
          <p:nvPr/>
        </p:nvCxnSpPr>
        <p:spPr>
          <a:xfrm flipV="1">
            <a:off x="6602812" y="1070987"/>
            <a:ext cx="0" cy="429768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8234A85C-9EB4-4B15-9E11-C341326F80C5}"/>
              </a:ext>
            </a:extLst>
          </p:cNvPr>
          <p:cNvCxnSpPr/>
          <p:nvPr/>
        </p:nvCxnSpPr>
        <p:spPr>
          <a:xfrm>
            <a:off x="6610632" y="5325707"/>
            <a:ext cx="4995080"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object, indoor, measure, monitor&#10;&#10;Description automatically generated">
            <a:extLst>
              <a:ext uri="{FF2B5EF4-FFF2-40B4-BE49-F238E27FC236}">
                <a16:creationId xmlns:a16="http://schemas.microsoft.com/office/drawing/2014/main" xmlns="" id="{E9184FB1-4134-45EF-AA41-C7B38F549B9D}"/>
              </a:ext>
            </a:extLst>
          </p:cNvPr>
          <p:cNvPicPr>
            <a:picLocks noChangeAspect="1"/>
          </p:cNvPicPr>
          <p:nvPr/>
        </p:nvPicPr>
        <p:blipFill rotWithShape="1">
          <a:blip r:embed="rId5">
            <a:extLst>
              <a:ext uri="{28A0092B-C50C-407E-A947-70E740481C1C}">
                <a14:useLocalDpi xmlns:a14="http://schemas.microsoft.com/office/drawing/2010/main" val="0"/>
              </a:ext>
            </a:extLst>
          </a:blip>
          <a:srcRect l="1951" t="33044" r="73090" b="56755"/>
          <a:stretch/>
        </p:blipFill>
        <p:spPr>
          <a:xfrm>
            <a:off x="6584379" y="5320785"/>
            <a:ext cx="5769665" cy="123900"/>
          </a:xfrm>
          <a:prstGeom prst="rect">
            <a:avLst/>
          </a:prstGeom>
        </p:spPr>
      </p:pic>
      <p:sp>
        <p:nvSpPr>
          <p:cNvPr id="25" name="Rectangle 24">
            <a:extLst>
              <a:ext uri="{FF2B5EF4-FFF2-40B4-BE49-F238E27FC236}">
                <a16:creationId xmlns:a16="http://schemas.microsoft.com/office/drawing/2014/main" xmlns="" id="{5ED6D655-37B3-40E2-B4E2-70B0190E1AC0}"/>
              </a:ext>
            </a:extLst>
          </p:cNvPr>
          <p:cNvSpPr/>
          <p:nvPr/>
        </p:nvSpPr>
        <p:spPr>
          <a:xfrm>
            <a:off x="11064977" y="4391449"/>
            <a:ext cx="1378264" cy="1077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xmlns="" id="{F211E5DF-DE79-4933-ACA1-014FC6622870}"/>
              </a:ext>
            </a:extLst>
          </p:cNvPr>
          <p:cNvSpPr/>
          <p:nvPr/>
        </p:nvSpPr>
        <p:spPr>
          <a:xfrm>
            <a:off x="10552669" y="4223369"/>
            <a:ext cx="1378264" cy="1077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xmlns="" id="{1963AE63-FF1E-4325-A403-633968FF0850}"/>
              </a:ext>
            </a:extLst>
          </p:cNvPr>
          <p:cNvSpPr/>
          <p:nvPr/>
        </p:nvSpPr>
        <p:spPr>
          <a:xfrm>
            <a:off x="6521436" y="5427754"/>
            <a:ext cx="4792531" cy="108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xmlns="" id="{65224DA2-75A5-4CEE-A31D-2C9E4112B72C}"/>
              </a:ext>
            </a:extLst>
          </p:cNvPr>
          <p:cNvSpPr txBox="1"/>
          <p:nvPr/>
        </p:nvSpPr>
        <p:spPr>
          <a:xfrm>
            <a:off x="9483641" y="6553404"/>
            <a:ext cx="3630590" cy="276999"/>
          </a:xfrm>
          <a:prstGeom prst="rect">
            <a:avLst/>
          </a:prstGeom>
          <a:solidFill>
            <a:schemeClr val="bg1"/>
          </a:solidFill>
        </p:spPr>
        <p:txBody>
          <a:bodyPr wrap="square" rtlCol="0">
            <a:spAutoFit/>
          </a:bodyPr>
          <a:lstStyle/>
          <a:p>
            <a:r>
              <a:rPr lang="en-US" sz="1200" b="1" dirty="0"/>
              <a:t>Climate Emergency institute </a:t>
            </a:r>
          </a:p>
        </p:txBody>
      </p:sp>
      <p:sp>
        <p:nvSpPr>
          <p:cNvPr id="2" name="TextBox 1">
            <a:extLst>
              <a:ext uri="{FF2B5EF4-FFF2-40B4-BE49-F238E27FC236}">
                <a16:creationId xmlns:a16="http://schemas.microsoft.com/office/drawing/2014/main" xmlns="" id="{3C2EFDE1-6644-480C-BB32-5BF088172E38}"/>
              </a:ext>
            </a:extLst>
          </p:cNvPr>
          <p:cNvSpPr txBox="1"/>
          <p:nvPr/>
        </p:nvSpPr>
        <p:spPr>
          <a:xfrm>
            <a:off x="6793042" y="3511868"/>
            <a:ext cx="2754768" cy="261610"/>
          </a:xfrm>
          <a:prstGeom prst="rect">
            <a:avLst/>
          </a:prstGeom>
          <a:noFill/>
        </p:spPr>
        <p:txBody>
          <a:bodyPr wrap="square" rtlCol="0">
            <a:spAutoFit/>
          </a:bodyPr>
          <a:lstStyle/>
          <a:p>
            <a:r>
              <a:rPr lang="en-US" sz="1050" b="1" dirty="0"/>
              <a:t>Actual </a:t>
            </a:r>
            <a:r>
              <a:rPr lang="en-US" sz="1050" b="1" dirty="0" smtClean="0"/>
              <a:t>Dec </a:t>
            </a:r>
            <a:r>
              <a:rPr lang="en-US" sz="1050" b="1" dirty="0" smtClean="0"/>
              <a:t>2020</a:t>
            </a:r>
            <a:r>
              <a:rPr lang="en-US" sz="1050" b="1" dirty="0"/>
              <a:t>: </a:t>
            </a:r>
            <a:r>
              <a:rPr lang="en-US" sz="1050" b="1" dirty="0" smtClean="0"/>
              <a:t>414.75 </a:t>
            </a:r>
            <a:endParaRPr lang="en-US" sz="1050" b="1" dirty="0"/>
          </a:p>
        </p:txBody>
      </p:sp>
      <p:cxnSp>
        <p:nvCxnSpPr>
          <p:cNvPr id="26" name="Straight Connector 25">
            <a:extLst>
              <a:ext uri="{FF2B5EF4-FFF2-40B4-BE49-F238E27FC236}">
                <a16:creationId xmlns:a16="http://schemas.microsoft.com/office/drawing/2014/main" xmlns="" id="{91533726-42CD-48BB-A6BD-CFF2B5342DE0}"/>
              </a:ext>
            </a:extLst>
          </p:cNvPr>
          <p:cNvCxnSpPr>
            <a:cxnSpLocks/>
          </p:cNvCxnSpPr>
          <p:nvPr/>
        </p:nvCxnSpPr>
        <p:spPr>
          <a:xfrm flipH="1">
            <a:off x="6650525" y="3836980"/>
            <a:ext cx="2079260"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xmlns="" id="{F422F87F-0DDD-4E7F-A36F-D376BE6CBDC7}"/>
              </a:ext>
            </a:extLst>
          </p:cNvPr>
          <p:cNvSpPr/>
          <p:nvPr/>
        </p:nvSpPr>
        <p:spPr>
          <a:xfrm>
            <a:off x="63051" y="6542521"/>
            <a:ext cx="7512287" cy="276999"/>
          </a:xfrm>
          <a:prstGeom prst="rect">
            <a:avLst/>
          </a:prstGeom>
        </p:spPr>
        <p:txBody>
          <a:bodyPr wrap="square">
            <a:spAutoFit/>
          </a:bodyPr>
          <a:lstStyle/>
          <a:p>
            <a:r>
              <a:rPr lang="en-CA" sz="1200" b="1" dirty="0"/>
              <a:t>Representative Concentration Pathways (RCPs) Authors: Imogen Jubb, Pep Canadel,  and Martin Dix</a:t>
            </a:r>
          </a:p>
        </p:txBody>
      </p:sp>
      <p:sp>
        <p:nvSpPr>
          <p:cNvPr id="15" name="Rectangle 14">
            <a:extLst>
              <a:ext uri="{FF2B5EF4-FFF2-40B4-BE49-F238E27FC236}">
                <a16:creationId xmlns:a16="http://schemas.microsoft.com/office/drawing/2014/main" xmlns="" id="{663505EA-F51F-48AB-AC4D-595724F6A53C}"/>
              </a:ext>
            </a:extLst>
          </p:cNvPr>
          <p:cNvSpPr/>
          <p:nvPr/>
        </p:nvSpPr>
        <p:spPr>
          <a:xfrm>
            <a:off x="5547237" y="1041992"/>
            <a:ext cx="989292" cy="449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xmlns="" id="{F1AF394D-3A65-4F9B-9E87-5C0222F1DFC4}"/>
              </a:ext>
            </a:extLst>
          </p:cNvPr>
          <p:cNvSpPr txBox="1"/>
          <p:nvPr/>
        </p:nvSpPr>
        <p:spPr>
          <a:xfrm>
            <a:off x="5992942" y="1274042"/>
            <a:ext cx="679144" cy="4278094"/>
          </a:xfrm>
          <a:prstGeom prst="rect">
            <a:avLst/>
          </a:prstGeom>
          <a:noFill/>
        </p:spPr>
        <p:txBody>
          <a:bodyPr wrap="square" rtlCol="0">
            <a:spAutoFit/>
          </a:bodyPr>
          <a:lstStyle/>
          <a:p>
            <a:r>
              <a:rPr lang="en-US" b="1" dirty="0"/>
              <a:t>600</a:t>
            </a:r>
          </a:p>
          <a:p>
            <a:endParaRPr lang="en-US" b="1" dirty="0"/>
          </a:p>
          <a:p>
            <a:endParaRPr lang="en-US" sz="2800" b="1" dirty="0"/>
          </a:p>
          <a:p>
            <a:endParaRPr lang="en-US" b="1" dirty="0"/>
          </a:p>
          <a:p>
            <a:r>
              <a:rPr lang="en-US" b="1" dirty="0"/>
              <a:t>500</a:t>
            </a:r>
          </a:p>
          <a:p>
            <a:endParaRPr lang="en-US" b="1" dirty="0"/>
          </a:p>
          <a:p>
            <a:endParaRPr lang="en-US" sz="3200" b="1" dirty="0"/>
          </a:p>
          <a:p>
            <a:endParaRPr lang="en-US" b="1" dirty="0"/>
          </a:p>
          <a:p>
            <a:r>
              <a:rPr lang="en-US" b="1" dirty="0"/>
              <a:t>400</a:t>
            </a:r>
          </a:p>
          <a:p>
            <a:endParaRPr lang="en-US" b="1" dirty="0"/>
          </a:p>
          <a:p>
            <a:endParaRPr lang="en-US" sz="3200" b="1" dirty="0"/>
          </a:p>
          <a:p>
            <a:endParaRPr lang="en-US" b="1" dirty="0"/>
          </a:p>
          <a:p>
            <a:r>
              <a:rPr lang="en-US" b="1" dirty="0"/>
              <a:t>300</a:t>
            </a:r>
          </a:p>
        </p:txBody>
      </p:sp>
      <p:sp>
        <p:nvSpPr>
          <p:cNvPr id="21" name="Rectangle 20">
            <a:extLst>
              <a:ext uri="{FF2B5EF4-FFF2-40B4-BE49-F238E27FC236}">
                <a16:creationId xmlns:a16="http://schemas.microsoft.com/office/drawing/2014/main" xmlns="" id="{77C72F76-0155-40FE-8A61-B7BF7D696164}"/>
              </a:ext>
            </a:extLst>
          </p:cNvPr>
          <p:cNvSpPr/>
          <p:nvPr/>
        </p:nvSpPr>
        <p:spPr>
          <a:xfrm>
            <a:off x="5871986" y="5427755"/>
            <a:ext cx="6309702" cy="762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xmlns="" id="{34A9ABCF-1149-4469-AF97-BEA6B50717E1}"/>
              </a:ext>
            </a:extLst>
          </p:cNvPr>
          <p:cNvSpPr txBox="1"/>
          <p:nvPr/>
        </p:nvSpPr>
        <p:spPr>
          <a:xfrm>
            <a:off x="6220939" y="5454772"/>
            <a:ext cx="5709995" cy="369332"/>
          </a:xfrm>
          <a:prstGeom prst="rect">
            <a:avLst/>
          </a:prstGeom>
          <a:noFill/>
        </p:spPr>
        <p:txBody>
          <a:bodyPr wrap="square" rtlCol="0">
            <a:spAutoFit/>
          </a:bodyPr>
          <a:lstStyle/>
          <a:p>
            <a:r>
              <a:rPr lang="en-US" b="1" dirty="0"/>
              <a:t>2000                                2020                                 2040</a:t>
            </a:r>
          </a:p>
        </p:txBody>
      </p:sp>
      <p:sp>
        <p:nvSpPr>
          <p:cNvPr id="23" name="TextBox 22">
            <a:extLst>
              <a:ext uri="{FF2B5EF4-FFF2-40B4-BE49-F238E27FC236}">
                <a16:creationId xmlns:a16="http://schemas.microsoft.com/office/drawing/2014/main" xmlns="" id="{EABDE940-809B-4874-AB6E-549F228B7B46}"/>
              </a:ext>
            </a:extLst>
          </p:cNvPr>
          <p:cNvSpPr txBox="1"/>
          <p:nvPr/>
        </p:nvSpPr>
        <p:spPr>
          <a:xfrm>
            <a:off x="1563404" y="3441561"/>
            <a:ext cx="2603601" cy="307777"/>
          </a:xfrm>
          <a:prstGeom prst="rect">
            <a:avLst/>
          </a:prstGeom>
          <a:noFill/>
        </p:spPr>
        <p:txBody>
          <a:bodyPr wrap="square" rtlCol="0">
            <a:spAutoFit/>
          </a:bodyPr>
          <a:lstStyle/>
          <a:p>
            <a:r>
              <a:rPr lang="en-US" sz="1400" b="1" i="1" dirty="0"/>
              <a:t>Original for RCP 8.5 </a:t>
            </a:r>
          </a:p>
        </p:txBody>
      </p:sp>
      <p:sp>
        <p:nvSpPr>
          <p:cNvPr id="30" name="TextBox 29">
            <a:extLst>
              <a:ext uri="{FF2B5EF4-FFF2-40B4-BE49-F238E27FC236}">
                <a16:creationId xmlns:a16="http://schemas.microsoft.com/office/drawing/2014/main" xmlns="" id="{0E2FC775-AE5C-4461-BCE5-E6AAFF009EC6}"/>
              </a:ext>
            </a:extLst>
          </p:cNvPr>
          <p:cNvSpPr txBox="1"/>
          <p:nvPr/>
        </p:nvSpPr>
        <p:spPr>
          <a:xfrm>
            <a:off x="7551801" y="1917461"/>
            <a:ext cx="3778647" cy="369332"/>
          </a:xfrm>
          <a:prstGeom prst="rect">
            <a:avLst/>
          </a:prstGeom>
          <a:noFill/>
        </p:spPr>
        <p:txBody>
          <a:bodyPr wrap="square" rtlCol="0">
            <a:spAutoFit/>
          </a:bodyPr>
          <a:lstStyle/>
          <a:p>
            <a:r>
              <a:rPr lang="en-US" b="1" dirty="0"/>
              <a:t>Focused present day for RCP 8.5 </a:t>
            </a:r>
          </a:p>
        </p:txBody>
      </p:sp>
      <p:sp>
        <p:nvSpPr>
          <p:cNvPr id="37" name="TextBox 36">
            <a:extLst>
              <a:ext uri="{FF2B5EF4-FFF2-40B4-BE49-F238E27FC236}">
                <a16:creationId xmlns:a16="http://schemas.microsoft.com/office/drawing/2014/main" xmlns="" id="{6360672B-0E36-41EA-9D7B-AB52BFC5063F}"/>
              </a:ext>
            </a:extLst>
          </p:cNvPr>
          <p:cNvSpPr txBox="1"/>
          <p:nvPr/>
        </p:nvSpPr>
        <p:spPr>
          <a:xfrm>
            <a:off x="5748458" y="5931581"/>
            <a:ext cx="6556757" cy="276999"/>
          </a:xfrm>
          <a:prstGeom prst="rect">
            <a:avLst/>
          </a:prstGeom>
          <a:noFill/>
        </p:spPr>
        <p:txBody>
          <a:bodyPr wrap="square">
            <a:spAutoFit/>
          </a:bodyPr>
          <a:lstStyle/>
          <a:p>
            <a:r>
              <a:rPr lang="en-US" sz="1200" dirty="0">
                <a:hlinkClick r:id="rId7"/>
              </a:rPr>
              <a:t>https://www.cawcr.gov.au/projects/Climatechange/wp-content/uploads/2016/11/ACCSP_RCP.pdf</a:t>
            </a:r>
            <a:endParaRPr lang="en-US" sz="1200" dirty="0"/>
          </a:p>
        </p:txBody>
      </p:sp>
      <p:pic>
        <p:nvPicPr>
          <p:cNvPr id="31" name="Picture 30">
            <a:extLst>
              <a:ext uri="{FF2B5EF4-FFF2-40B4-BE49-F238E27FC236}">
                <a16:creationId xmlns:a16="http://schemas.microsoft.com/office/drawing/2014/main" xmlns="" id="{B30F2995-267E-4E37-B6F4-D7DD6F97C177}"/>
              </a:ext>
            </a:extLst>
          </p:cNvPr>
          <p:cNvPicPr>
            <a:picLocks noChangeAspect="1"/>
          </p:cNvPicPr>
          <p:nvPr/>
        </p:nvPicPr>
        <p:blipFill>
          <a:blip r:embed="rId8"/>
          <a:stretch>
            <a:fillRect/>
          </a:stretch>
        </p:blipFill>
        <p:spPr>
          <a:xfrm>
            <a:off x="361857" y="1639242"/>
            <a:ext cx="3455697" cy="1674335"/>
          </a:xfrm>
          <a:prstGeom prst="rect">
            <a:avLst/>
          </a:prstGeom>
          <a:ln>
            <a:solidFill>
              <a:schemeClr val="bg1">
                <a:lumMod val="50000"/>
              </a:schemeClr>
            </a:solidFill>
          </a:ln>
        </p:spPr>
      </p:pic>
      <p:sp>
        <p:nvSpPr>
          <p:cNvPr id="14" name="TextBox 13">
            <a:extLst>
              <a:ext uri="{FF2B5EF4-FFF2-40B4-BE49-F238E27FC236}">
                <a16:creationId xmlns:a16="http://schemas.microsoft.com/office/drawing/2014/main" xmlns="" id="{D147A070-6B50-4A5C-B487-8BB75BA76FCD}"/>
              </a:ext>
            </a:extLst>
          </p:cNvPr>
          <p:cNvSpPr txBox="1"/>
          <p:nvPr/>
        </p:nvSpPr>
        <p:spPr>
          <a:xfrm>
            <a:off x="508633" y="1026270"/>
            <a:ext cx="5022431" cy="369332"/>
          </a:xfrm>
          <a:prstGeom prst="rect">
            <a:avLst/>
          </a:prstGeom>
          <a:noFill/>
        </p:spPr>
        <p:txBody>
          <a:bodyPr wrap="square" rtlCol="0">
            <a:spAutoFit/>
          </a:bodyPr>
          <a:lstStyle/>
          <a:p>
            <a:r>
              <a:rPr lang="en-US" b="1" i="1" dirty="0"/>
              <a:t>Actual present </a:t>
            </a:r>
            <a:r>
              <a:rPr lang="en-US" b="1" i="1" dirty="0" smtClean="0"/>
              <a:t>December </a:t>
            </a:r>
            <a:r>
              <a:rPr lang="en-US" b="1" i="1" dirty="0" smtClean="0"/>
              <a:t> 2020: 414.75 </a:t>
            </a:r>
            <a:r>
              <a:rPr lang="en-US" b="1" i="1" dirty="0"/>
              <a:t>ppm</a:t>
            </a:r>
          </a:p>
        </p:txBody>
      </p:sp>
      <p:sp>
        <p:nvSpPr>
          <p:cNvPr id="35" name="Rectangle 34">
            <a:extLst>
              <a:ext uri="{FF2B5EF4-FFF2-40B4-BE49-F238E27FC236}">
                <a16:creationId xmlns:a16="http://schemas.microsoft.com/office/drawing/2014/main" xmlns="" id="{AB765F68-AC31-4404-8128-50392B4B0CD6}"/>
              </a:ext>
            </a:extLst>
          </p:cNvPr>
          <p:cNvSpPr/>
          <p:nvPr/>
        </p:nvSpPr>
        <p:spPr>
          <a:xfrm>
            <a:off x="6548078" y="1026270"/>
            <a:ext cx="6053497" cy="40932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xmlns="" id="{A07779F8-0E39-448D-BFC2-2D050D515ADF}"/>
              </a:ext>
            </a:extLst>
          </p:cNvPr>
          <p:cNvSpPr/>
          <p:nvPr/>
        </p:nvSpPr>
        <p:spPr>
          <a:xfrm>
            <a:off x="3473515" y="1815642"/>
            <a:ext cx="344039" cy="237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xmlns="" id="{CDEDD21B-1391-4A27-AB79-997291A1D4B9}"/>
              </a:ext>
            </a:extLst>
          </p:cNvPr>
          <p:cNvSpPr/>
          <p:nvPr/>
        </p:nvSpPr>
        <p:spPr>
          <a:xfrm>
            <a:off x="3356847" y="2032125"/>
            <a:ext cx="442147" cy="534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xmlns="" id="{52A2FB89-DBE2-4A59-8BAD-26620C4FDDDC}"/>
              </a:ext>
            </a:extLst>
          </p:cNvPr>
          <p:cNvSpPr txBox="1"/>
          <p:nvPr/>
        </p:nvSpPr>
        <p:spPr>
          <a:xfrm>
            <a:off x="423850" y="1746313"/>
            <a:ext cx="3354179" cy="430887"/>
          </a:xfrm>
          <a:prstGeom prst="rect">
            <a:avLst/>
          </a:prstGeom>
          <a:noFill/>
        </p:spPr>
        <p:txBody>
          <a:bodyPr wrap="square" rtlCol="0">
            <a:spAutoFit/>
          </a:bodyPr>
          <a:lstStyle/>
          <a:p>
            <a:pPr algn="ctr"/>
            <a:r>
              <a:rPr lang="en-US" sz="1100" b="1" dirty="0"/>
              <a:t>NOAA Trends in atmospheric CO2,</a:t>
            </a:r>
          </a:p>
          <a:p>
            <a:pPr algn="ctr"/>
            <a:r>
              <a:rPr lang="en-US" sz="1100" b="1" dirty="0"/>
              <a:t> July update </a:t>
            </a:r>
          </a:p>
        </p:txBody>
      </p:sp>
      <p:pic>
        <p:nvPicPr>
          <p:cNvPr id="45" name="Picture 44">
            <a:extLst>
              <a:ext uri="{FF2B5EF4-FFF2-40B4-BE49-F238E27FC236}">
                <a16:creationId xmlns:a16="http://schemas.microsoft.com/office/drawing/2014/main" xmlns="" id="{1E97A649-3A97-4379-9723-92B0166CCC4B}"/>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Lst>
          </a:blip>
          <a:srcRect l="1394" t="9589" r="91819" b="5614"/>
          <a:stretch/>
        </p:blipFill>
        <p:spPr>
          <a:xfrm>
            <a:off x="408041" y="1799339"/>
            <a:ext cx="234557" cy="1419803"/>
          </a:xfrm>
          <a:prstGeom prst="rect">
            <a:avLst/>
          </a:prstGeom>
        </p:spPr>
      </p:pic>
      <p:pic>
        <p:nvPicPr>
          <p:cNvPr id="47" name="Picture 46">
            <a:extLst>
              <a:ext uri="{FF2B5EF4-FFF2-40B4-BE49-F238E27FC236}">
                <a16:creationId xmlns:a16="http://schemas.microsoft.com/office/drawing/2014/main" xmlns="" id="{E1F0DA81-74EC-42DA-BC3E-40BB0460714E}"/>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Lst>
          </a:blip>
          <a:srcRect l="5665" t="94655"/>
          <a:stretch/>
        </p:blipFill>
        <p:spPr>
          <a:xfrm>
            <a:off x="557621" y="3219142"/>
            <a:ext cx="3259934" cy="89485"/>
          </a:xfrm>
          <a:prstGeom prst="rect">
            <a:avLst/>
          </a:prstGeom>
        </p:spPr>
      </p:pic>
      <p:sp>
        <p:nvSpPr>
          <p:cNvPr id="48" name="Freeform: Shape 47">
            <a:extLst>
              <a:ext uri="{FF2B5EF4-FFF2-40B4-BE49-F238E27FC236}">
                <a16:creationId xmlns:a16="http://schemas.microsoft.com/office/drawing/2014/main" xmlns="" id="{151D4229-C98B-41E4-8E73-ED179B8ACD00}"/>
              </a:ext>
            </a:extLst>
          </p:cNvPr>
          <p:cNvSpPr/>
          <p:nvPr/>
        </p:nvSpPr>
        <p:spPr>
          <a:xfrm>
            <a:off x="6642080" y="2540000"/>
            <a:ext cx="4970622" cy="1888067"/>
          </a:xfrm>
          <a:custGeom>
            <a:avLst/>
            <a:gdLst>
              <a:gd name="connsiteX0" fmla="*/ 4809067 w 4809067"/>
              <a:gd name="connsiteY0" fmla="*/ 0 h 1888067"/>
              <a:gd name="connsiteX1" fmla="*/ 4131733 w 4809067"/>
              <a:gd name="connsiteY1" fmla="*/ 381000 h 1888067"/>
              <a:gd name="connsiteX2" fmla="*/ 3039533 w 4809067"/>
              <a:gd name="connsiteY2" fmla="*/ 914400 h 1888067"/>
              <a:gd name="connsiteX3" fmla="*/ 2065867 w 4809067"/>
              <a:gd name="connsiteY3" fmla="*/ 1303867 h 1888067"/>
              <a:gd name="connsiteX4" fmla="*/ 1007533 w 4809067"/>
              <a:gd name="connsiteY4" fmla="*/ 1651000 h 1888067"/>
              <a:gd name="connsiteX5" fmla="*/ 0 w 4809067"/>
              <a:gd name="connsiteY5" fmla="*/ 1888067 h 1888067"/>
              <a:gd name="connsiteX6" fmla="*/ 0 w 4809067"/>
              <a:gd name="connsiteY6" fmla="*/ 1888067 h 188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9067" h="1888067">
                <a:moveTo>
                  <a:pt x="4809067" y="0"/>
                </a:moveTo>
                <a:cubicBezTo>
                  <a:pt x="4617861" y="114300"/>
                  <a:pt x="4426655" y="228600"/>
                  <a:pt x="4131733" y="381000"/>
                </a:cubicBezTo>
                <a:cubicBezTo>
                  <a:pt x="3836811" y="533400"/>
                  <a:pt x="3383844" y="760589"/>
                  <a:pt x="3039533" y="914400"/>
                </a:cubicBezTo>
                <a:cubicBezTo>
                  <a:pt x="2695222" y="1068211"/>
                  <a:pt x="2404534" y="1181100"/>
                  <a:pt x="2065867" y="1303867"/>
                </a:cubicBezTo>
                <a:cubicBezTo>
                  <a:pt x="1727200" y="1426634"/>
                  <a:pt x="1351844" y="1553633"/>
                  <a:pt x="1007533" y="1651000"/>
                </a:cubicBezTo>
                <a:cubicBezTo>
                  <a:pt x="663222" y="1748367"/>
                  <a:pt x="0" y="1888067"/>
                  <a:pt x="0" y="1888067"/>
                </a:cubicBezTo>
                <a:lnTo>
                  <a:pt x="0" y="1888067"/>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xmlns="" id="{670B2A9E-F0DF-402C-8FBB-33CFED98BCDB}"/>
              </a:ext>
            </a:extLst>
          </p:cNvPr>
          <p:cNvSpPr/>
          <p:nvPr/>
        </p:nvSpPr>
        <p:spPr>
          <a:xfrm>
            <a:off x="6799600" y="2438396"/>
            <a:ext cx="4970622" cy="1888067"/>
          </a:xfrm>
          <a:custGeom>
            <a:avLst/>
            <a:gdLst>
              <a:gd name="connsiteX0" fmla="*/ 4809067 w 4809067"/>
              <a:gd name="connsiteY0" fmla="*/ 0 h 1888067"/>
              <a:gd name="connsiteX1" fmla="*/ 4131733 w 4809067"/>
              <a:gd name="connsiteY1" fmla="*/ 381000 h 1888067"/>
              <a:gd name="connsiteX2" fmla="*/ 3039533 w 4809067"/>
              <a:gd name="connsiteY2" fmla="*/ 914400 h 1888067"/>
              <a:gd name="connsiteX3" fmla="*/ 2065867 w 4809067"/>
              <a:gd name="connsiteY3" fmla="*/ 1303867 h 1888067"/>
              <a:gd name="connsiteX4" fmla="*/ 1007533 w 4809067"/>
              <a:gd name="connsiteY4" fmla="*/ 1651000 h 1888067"/>
              <a:gd name="connsiteX5" fmla="*/ 0 w 4809067"/>
              <a:gd name="connsiteY5" fmla="*/ 1888067 h 1888067"/>
              <a:gd name="connsiteX6" fmla="*/ 0 w 4809067"/>
              <a:gd name="connsiteY6" fmla="*/ 1888067 h 188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9067" h="1888067">
                <a:moveTo>
                  <a:pt x="4809067" y="0"/>
                </a:moveTo>
                <a:cubicBezTo>
                  <a:pt x="4617861" y="114300"/>
                  <a:pt x="4426655" y="228600"/>
                  <a:pt x="4131733" y="381000"/>
                </a:cubicBezTo>
                <a:cubicBezTo>
                  <a:pt x="3836811" y="533400"/>
                  <a:pt x="3383844" y="760589"/>
                  <a:pt x="3039533" y="914400"/>
                </a:cubicBezTo>
                <a:cubicBezTo>
                  <a:pt x="2695222" y="1068211"/>
                  <a:pt x="2404534" y="1181100"/>
                  <a:pt x="2065867" y="1303867"/>
                </a:cubicBezTo>
                <a:cubicBezTo>
                  <a:pt x="1727200" y="1426634"/>
                  <a:pt x="1351844" y="1553633"/>
                  <a:pt x="1007533" y="1651000"/>
                </a:cubicBezTo>
                <a:cubicBezTo>
                  <a:pt x="663222" y="1748367"/>
                  <a:pt x="0" y="1888067"/>
                  <a:pt x="0" y="1888067"/>
                </a:cubicBezTo>
                <a:lnTo>
                  <a:pt x="0" y="1888067"/>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xmlns="" id="{2705A97E-D5D8-4286-81B4-1408597A3ACA}"/>
              </a:ext>
            </a:extLst>
          </p:cNvPr>
          <p:cNvSpPr/>
          <p:nvPr/>
        </p:nvSpPr>
        <p:spPr>
          <a:xfrm>
            <a:off x="6650525" y="2566191"/>
            <a:ext cx="4970622" cy="1888067"/>
          </a:xfrm>
          <a:custGeom>
            <a:avLst/>
            <a:gdLst>
              <a:gd name="connsiteX0" fmla="*/ 4809067 w 4809067"/>
              <a:gd name="connsiteY0" fmla="*/ 0 h 1888067"/>
              <a:gd name="connsiteX1" fmla="*/ 4131733 w 4809067"/>
              <a:gd name="connsiteY1" fmla="*/ 381000 h 1888067"/>
              <a:gd name="connsiteX2" fmla="*/ 3039533 w 4809067"/>
              <a:gd name="connsiteY2" fmla="*/ 914400 h 1888067"/>
              <a:gd name="connsiteX3" fmla="*/ 2065867 w 4809067"/>
              <a:gd name="connsiteY3" fmla="*/ 1303867 h 1888067"/>
              <a:gd name="connsiteX4" fmla="*/ 1007533 w 4809067"/>
              <a:gd name="connsiteY4" fmla="*/ 1651000 h 1888067"/>
              <a:gd name="connsiteX5" fmla="*/ 0 w 4809067"/>
              <a:gd name="connsiteY5" fmla="*/ 1888067 h 1888067"/>
              <a:gd name="connsiteX6" fmla="*/ 0 w 4809067"/>
              <a:gd name="connsiteY6" fmla="*/ 1888067 h 188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9067" h="1888067">
                <a:moveTo>
                  <a:pt x="4809067" y="0"/>
                </a:moveTo>
                <a:cubicBezTo>
                  <a:pt x="4617861" y="114300"/>
                  <a:pt x="4426655" y="228600"/>
                  <a:pt x="4131733" y="381000"/>
                </a:cubicBezTo>
                <a:cubicBezTo>
                  <a:pt x="3836811" y="533400"/>
                  <a:pt x="3383844" y="760589"/>
                  <a:pt x="3039533" y="914400"/>
                </a:cubicBezTo>
                <a:cubicBezTo>
                  <a:pt x="2695222" y="1068211"/>
                  <a:pt x="2404534" y="1181100"/>
                  <a:pt x="2065867" y="1303867"/>
                </a:cubicBezTo>
                <a:cubicBezTo>
                  <a:pt x="1727200" y="1426634"/>
                  <a:pt x="1351844" y="1553633"/>
                  <a:pt x="1007533" y="1651000"/>
                </a:cubicBezTo>
                <a:cubicBezTo>
                  <a:pt x="663222" y="1748367"/>
                  <a:pt x="0" y="1888067"/>
                  <a:pt x="0" y="1888067"/>
                </a:cubicBezTo>
                <a:lnTo>
                  <a:pt x="0" y="1888067"/>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xmlns="" id="{3FBFC612-2EB3-4B85-BD9F-9122478F0948}"/>
              </a:ext>
            </a:extLst>
          </p:cNvPr>
          <p:cNvSpPr txBox="1"/>
          <p:nvPr/>
        </p:nvSpPr>
        <p:spPr>
          <a:xfrm>
            <a:off x="11614156" y="2376697"/>
            <a:ext cx="829085" cy="307777"/>
          </a:xfrm>
          <a:prstGeom prst="rect">
            <a:avLst/>
          </a:prstGeom>
          <a:noFill/>
        </p:spPr>
        <p:txBody>
          <a:bodyPr wrap="square" rtlCol="0">
            <a:spAutoFit/>
          </a:bodyPr>
          <a:lstStyle/>
          <a:p>
            <a:r>
              <a:rPr lang="en-US" sz="1400" b="1" dirty="0"/>
              <a:t>RCP8.5</a:t>
            </a:r>
          </a:p>
        </p:txBody>
      </p:sp>
      <p:sp>
        <p:nvSpPr>
          <p:cNvPr id="13" name="Rectangle 12">
            <a:extLst>
              <a:ext uri="{FF2B5EF4-FFF2-40B4-BE49-F238E27FC236}">
                <a16:creationId xmlns:a16="http://schemas.microsoft.com/office/drawing/2014/main" xmlns="" id="{2EF80177-D003-4E37-9220-53194D99E659}"/>
              </a:ext>
            </a:extLst>
          </p:cNvPr>
          <p:cNvSpPr/>
          <p:nvPr/>
        </p:nvSpPr>
        <p:spPr>
          <a:xfrm>
            <a:off x="6610631" y="3860613"/>
            <a:ext cx="2283537" cy="1468646"/>
          </a:xfrm>
          <a:prstGeom prst="rect">
            <a:avLst/>
          </a:prstGeom>
          <a:noFill/>
          <a:ln w="19050">
            <a:solidFill>
              <a:srgbClr val="86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xmlns="" id="{2B068ADD-4359-477F-B156-355A1702AC50}"/>
              </a:ext>
            </a:extLst>
          </p:cNvPr>
          <p:cNvSpPr txBox="1"/>
          <p:nvPr/>
        </p:nvSpPr>
        <p:spPr>
          <a:xfrm>
            <a:off x="7625269" y="3294414"/>
            <a:ext cx="2537797" cy="261610"/>
          </a:xfrm>
          <a:prstGeom prst="rect">
            <a:avLst/>
          </a:prstGeom>
          <a:noFill/>
        </p:spPr>
        <p:txBody>
          <a:bodyPr wrap="square" rtlCol="0">
            <a:spAutoFit/>
          </a:bodyPr>
          <a:lstStyle/>
          <a:p>
            <a:r>
              <a:rPr lang="en-US" sz="1100" b="1" dirty="0">
                <a:solidFill>
                  <a:srgbClr val="C00000"/>
                </a:solidFill>
              </a:rPr>
              <a:t>2020 RCP8.5: 412 ppm</a:t>
            </a:r>
          </a:p>
        </p:txBody>
      </p:sp>
      <p:sp>
        <p:nvSpPr>
          <p:cNvPr id="53" name="TextBox 52">
            <a:extLst>
              <a:ext uri="{FF2B5EF4-FFF2-40B4-BE49-F238E27FC236}">
                <a16:creationId xmlns:a16="http://schemas.microsoft.com/office/drawing/2014/main" xmlns="" id="{CA790702-245E-4005-8510-2F50C34CA176}"/>
              </a:ext>
            </a:extLst>
          </p:cNvPr>
          <p:cNvSpPr txBox="1"/>
          <p:nvPr/>
        </p:nvSpPr>
        <p:spPr>
          <a:xfrm>
            <a:off x="2345963" y="2560501"/>
            <a:ext cx="1643777" cy="430887"/>
          </a:xfrm>
          <a:prstGeom prst="rect">
            <a:avLst/>
          </a:prstGeom>
          <a:noFill/>
        </p:spPr>
        <p:txBody>
          <a:bodyPr wrap="square" rtlCol="0">
            <a:spAutoFit/>
          </a:bodyPr>
          <a:lstStyle/>
          <a:p>
            <a:pPr algn="ctr"/>
            <a:r>
              <a:rPr lang="en-US" sz="1050" b="1" dirty="0"/>
              <a:t>Seasonally adjusted </a:t>
            </a:r>
            <a:endParaRPr lang="en-US" sz="1050" b="1" dirty="0" smtClean="0"/>
          </a:p>
          <a:p>
            <a:pPr algn="ctr"/>
            <a:r>
              <a:rPr lang="en-US" sz="1050" b="1" dirty="0" smtClean="0"/>
              <a:t>mean </a:t>
            </a:r>
            <a:r>
              <a:rPr lang="en-US" sz="1050" b="1" dirty="0"/>
              <a:t>CO2</a:t>
            </a:r>
          </a:p>
        </p:txBody>
      </p:sp>
    </p:spTree>
    <p:extLst>
      <p:ext uri="{BB962C8B-B14F-4D97-AF65-F5344CB8AC3E}">
        <p14:creationId xmlns:p14="http://schemas.microsoft.com/office/powerpoint/2010/main" val="12919075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xmlns="" id="{515B1D66-33A9-4043-8CBD-52414C5EA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045" y="1866674"/>
            <a:ext cx="8401486" cy="49913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B2423C1D-46A2-4BEA-9FF5-4C19B0F27945}"/>
              </a:ext>
            </a:extLst>
          </p:cNvPr>
          <p:cNvSpPr txBox="1"/>
          <p:nvPr/>
        </p:nvSpPr>
        <p:spPr>
          <a:xfrm>
            <a:off x="6585885" y="4560322"/>
            <a:ext cx="2246468" cy="307777"/>
          </a:xfrm>
          <a:prstGeom prst="rect">
            <a:avLst/>
          </a:prstGeom>
          <a:noFill/>
        </p:spPr>
        <p:txBody>
          <a:bodyPr wrap="square" rtlCol="0">
            <a:spAutoFit/>
          </a:bodyPr>
          <a:lstStyle/>
          <a:p>
            <a:r>
              <a:rPr lang="en-US" sz="1400" b="1" dirty="0">
                <a:solidFill>
                  <a:srgbClr val="CD079B"/>
                </a:solidFill>
              </a:rPr>
              <a:t>Atmospheric CO2</a:t>
            </a:r>
          </a:p>
        </p:txBody>
      </p:sp>
      <p:sp>
        <p:nvSpPr>
          <p:cNvPr id="6" name="TextBox 5">
            <a:extLst>
              <a:ext uri="{FF2B5EF4-FFF2-40B4-BE49-F238E27FC236}">
                <a16:creationId xmlns:a16="http://schemas.microsoft.com/office/drawing/2014/main" xmlns="" id="{7E5392BB-7DD5-4406-8304-3D3E01F1D90B}"/>
              </a:ext>
            </a:extLst>
          </p:cNvPr>
          <p:cNvSpPr txBox="1"/>
          <p:nvPr/>
        </p:nvSpPr>
        <p:spPr>
          <a:xfrm>
            <a:off x="6887766" y="5078160"/>
            <a:ext cx="3011565" cy="523220"/>
          </a:xfrm>
          <a:prstGeom prst="rect">
            <a:avLst/>
          </a:prstGeom>
          <a:noFill/>
        </p:spPr>
        <p:txBody>
          <a:bodyPr wrap="square" rtlCol="0">
            <a:spAutoFit/>
          </a:bodyPr>
          <a:lstStyle/>
          <a:p>
            <a:r>
              <a:rPr lang="en-US" sz="1400" b="1" dirty="0">
                <a:solidFill>
                  <a:srgbClr val="5A84AD"/>
                </a:solidFill>
              </a:rPr>
              <a:t>Global CO2</a:t>
            </a:r>
          </a:p>
          <a:p>
            <a:r>
              <a:rPr lang="en-US" sz="1400" b="1" dirty="0">
                <a:solidFill>
                  <a:srgbClr val="5A84AD"/>
                </a:solidFill>
              </a:rPr>
              <a:t> emissions </a:t>
            </a:r>
          </a:p>
        </p:txBody>
      </p:sp>
      <p:sp>
        <p:nvSpPr>
          <p:cNvPr id="2" name="TextBox 1">
            <a:extLst>
              <a:ext uri="{FF2B5EF4-FFF2-40B4-BE49-F238E27FC236}">
                <a16:creationId xmlns:a16="http://schemas.microsoft.com/office/drawing/2014/main" xmlns="" id="{C3F830F2-F7EB-4FF9-B73B-DF0FAEFC6993}"/>
              </a:ext>
            </a:extLst>
          </p:cNvPr>
          <p:cNvSpPr txBox="1"/>
          <p:nvPr/>
        </p:nvSpPr>
        <p:spPr>
          <a:xfrm>
            <a:off x="26863" y="292388"/>
            <a:ext cx="12601575" cy="584775"/>
          </a:xfrm>
          <a:prstGeom prst="rect">
            <a:avLst/>
          </a:prstGeom>
          <a:noFill/>
        </p:spPr>
        <p:txBody>
          <a:bodyPr wrap="square" rtlCol="0">
            <a:spAutoFit/>
          </a:bodyPr>
          <a:lstStyle/>
          <a:p>
            <a:pPr algn="ctr"/>
            <a:r>
              <a:rPr lang="en-US" sz="3200" b="1" dirty="0"/>
              <a:t> Acceleration of global CO2 emissions and atmospheric CO2 </a:t>
            </a:r>
          </a:p>
        </p:txBody>
      </p:sp>
      <p:sp>
        <p:nvSpPr>
          <p:cNvPr id="8" name="TextBox 7">
            <a:extLst>
              <a:ext uri="{FF2B5EF4-FFF2-40B4-BE49-F238E27FC236}">
                <a16:creationId xmlns:a16="http://schemas.microsoft.com/office/drawing/2014/main" xmlns="" id="{C96A81E7-CAB7-4BCF-BBC0-EBD9FB280F04}"/>
              </a:ext>
            </a:extLst>
          </p:cNvPr>
          <p:cNvSpPr txBox="1"/>
          <p:nvPr/>
        </p:nvSpPr>
        <p:spPr>
          <a:xfrm>
            <a:off x="3150394" y="2390070"/>
            <a:ext cx="6300788" cy="523220"/>
          </a:xfrm>
          <a:prstGeom prst="rect">
            <a:avLst/>
          </a:prstGeom>
          <a:noFill/>
        </p:spPr>
        <p:txBody>
          <a:bodyPr wrap="square">
            <a:spAutoFit/>
          </a:bodyPr>
          <a:lstStyle/>
          <a:p>
            <a:r>
              <a:rPr lang="en-US" sz="1400" dirty="0">
                <a:hlinkClick r:id="rId3"/>
              </a:rPr>
              <a:t>https://www.climate.gov/news-features/understanding-climate/climate-change-atmospheric-carbon-dioxide</a:t>
            </a:r>
            <a:endParaRPr lang="en-US" sz="1400" dirty="0"/>
          </a:p>
        </p:txBody>
      </p:sp>
    </p:spTree>
    <p:extLst>
      <p:ext uri="{BB962C8B-B14F-4D97-AF65-F5344CB8AC3E}">
        <p14:creationId xmlns:p14="http://schemas.microsoft.com/office/powerpoint/2010/main" val="477925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99" y="116686"/>
            <a:ext cx="3354310" cy="656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8099" y="844832"/>
            <a:ext cx="12493476" cy="2616101"/>
          </a:xfrm>
          <a:prstGeom prst="rect">
            <a:avLst/>
          </a:prstGeom>
        </p:spPr>
        <p:txBody>
          <a:bodyPr wrap="square">
            <a:spAutoFit/>
          </a:bodyPr>
          <a:lstStyle/>
          <a:p>
            <a:r>
              <a:rPr lang="en-CA" sz="2000" dirty="0" smtClean="0"/>
              <a:t>2 June 2020, </a:t>
            </a:r>
          </a:p>
          <a:p>
            <a:pPr algn="ctr"/>
            <a:r>
              <a:rPr lang="en-CA" sz="3600" b="1" dirty="0" smtClean="0"/>
              <a:t>Earth's </a:t>
            </a:r>
            <a:r>
              <a:rPr lang="en-CA" sz="3600" b="1" dirty="0"/>
              <a:t>Sixth Mass Extinction Isn't Just Happening</a:t>
            </a:r>
            <a:r>
              <a:rPr lang="en-CA" sz="3600" b="1" dirty="0" smtClean="0"/>
              <a:t>,</a:t>
            </a:r>
          </a:p>
          <a:p>
            <a:pPr algn="ctr"/>
            <a:r>
              <a:rPr lang="en-CA" sz="3600" b="1" dirty="0" smtClean="0"/>
              <a:t> </a:t>
            </a:r>
            <a:r>
              <a:rPr lang="en-CA" sz="3600" b="1" dirty="0"/>
              <a:t>It's Accelerating</a:t>
            </a:r>
          </a:p>
          <a:p>
            <a:pPr algn="ctr"/>
            <a:r>
              <a:rPr lang="en-CA" sz="3600" dirty="0"/>
              <a:t/>
            </a:r>
            <a:br>
              <a:rPr lang="en-CA" sz="3600" dirty="0"/>
            </a:br>
            <a:endParaRPr lang="en-CA" sz="3600" dirty="0"/>
          </a:p>
        </p:txBody>
      </p:sp>
      <p:pic>
        <p:nvPicPr>
          <p:cNvPr id="58372" name="Picture 4" descr="https://www.kurzweilai.net/images/cumulative-vertebrate-extinc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549" y="2739539"/>
            <a:ext cx="5184576" cy="40871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31997" y="4089800"/>
            <a:ext cx="954062" cy="261610"/>
          </a:xfrm>
          <a:prstGeom prst="rect">
            <a:avLst/>
          </a:prstGeom>
          <a:noFill/>
        </p:spPr>
        <p:txBody>
          <a:bodyPr wrap="square" rtlCol="0">
            <a:spAutoFit/>
          </a:bodyPr>
          <a:lstStyle/>
          <a:p>
            <a:r>
              <a:rPr lang="en-CA" sz="1050" dirty="0" smtClean="0">
                <a:solidFill>
                  <a:schemeClr val="tx1">
                    <a:lumMod val="75000"/>
                    <a:lumOff val="25000"/>
                  </a:schemeClr>
                </a:solidFill>
              </a:rPr>
              <a:t>(in general)</a:t>
            </a:r>
            <a:endParaRPr lang="en-CA" sz="1050" dirty="0">
              <a:solidFill>
                <a:schemeClr val="tx1">
                  <a:lumMod val="75000"/>
                  <a:lumOff val="25000"/>
                </a:schemeClr>
              </a:solidFill>
            </a:endParaRPr>
          </a:p>
        </p:txBody>
      </p:sp>
      <p:sp>
        <p:nvSpPr>
          <p:cNvPr id="6" name="TextBox 5"/>
          <p:cNvSpPr txBox="1"/>
          <p:nvPr/>
        </p:nvSpPr>
        <p:spPr>
          <a:xfrm>
            <a:off x="5592604" y="2914749"/>
            <a:ext cx="3816424" cy="369332"/>
          </a:xfrm>
          <a:prstGeom prst="rect">
            <a:avLst/>
          </a:prstGeom>
          <a:noFill/>
        </p:spPr>
        <p:txBody>
          <a:bodyPr wrap="square" rtlCol="0">
            <a:spAutoFit/>
          </a:bodyPr>
          <a:lstStyle/>
          <a:p>
            <a:r>
              <a:rPr lang="en-CA" dirty="0" smtClean="0"/>
              <a:t>Extinction rate</a:t>
            </a:r>
            <a:endParaRPr lang="en-CA" dirty="0"/>
          </a:p>
        </p:txBody>
      </p:sp>
    </p:spTree>
    <p:extLst>
      <p:ext uri="{BB962C8B-B14F-4D97-AF65-F5344CB8AC3E}">
        <p14:creationId xmlns:p14="http://schemas.microsoft.com/office/powerpoint/2010/main" val="24828133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824385"/>
            <a:ext cx="12601575" cy="1569660"/>
          </a:xfrm>
          <a:prstGeom prst="rect">
            <a:avLst/>
          </a:prstGeom>
          <a:noFill/>
        </p:spPr>
        <p:txBody>
          <a:bodyPr wrap="square" rtlCol="0">
            <a:spAutoFit/>
          </a:bodyPr>
          <a:lstStyle/>
          <a:p>
            <a:pPr algn="ctr"/>
            <a:r>
              <a:rPr lang="en-CA" sz="3200" b="1" dirty="0" smtClean="0"/>
              <a:t>The other main greenhouse gases </a:t>
            </a:r>
          </a:p>
          <a:p>
            <a:pPr algn="ctr"/>
            <a:r>
              <a:rPr lang="en-CA" sz="3200" b="1" dirty="0" smtClean="0"/>
              <a:t>methane and nitrous oxide</a:t>
            </a:r>
          </a:p>
          <a:p>
            <a:pPr algn="ctr"/>
            <a:r>
              <a:rPr lang="en-CA" sz="3200" b="1" dirty="0" smtClean="0"/>
              <a:t>accelerating</a:t>
            </a:r>
            <a:endParaRPr lang="en-CA" sz="3200" b="1" dirty="0"/>
          </a:p>
        </p:txBody>
      </p:sp>
    </p:spTree>
    <p:extLst>
      <p:ext uri="{BB962C8B-B14F-4D97-AF65-F5344CB8AC3E}">
        <p14:creationId xmlns:p14="http://schemas.microsoft.com/office/powerpoint/2010/main" val="23588635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O2 Trend for Mauna Loa">
            <a:extLst>
              <a:ext uri="{FF2B5EF4-FFF2-40B4-BE49-F238E27FC236}">
                <a16:creationId xmlns="" xmlns:a16="http://schemas.microsoft.com/office/drawing/2014/main" id="{A2530D4F-E0E8-45D1-A0C7-298F3747F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959" y="1301710"/>
            <a:ext cx="3536317" cy="256100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4F14E3B7-25B6-48E0-8EFB-A77DDF2AB613}"/>
              </a:ext>
            </a:extLst>
          </p:cNvPr>
          <p:cNvSpPr/>
          <p:nvPr/>
        </p:nvSpPr>
        <p:spPr>
          <a:xfrm>
            <a:off x="558294" y="634144"/>
            <a:ext cx="8238343" cy="5850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Atmospheric methane </a:t>
            </a:r>
            <a:endParaRPr lang="en-US" dirty="0"/>
          </a:p>
        </p:txBody>
      </p:sp>
      <p:sp>
        <p:nvSpPr>
          <p:cNvPr id="7" name="TextBox 6">
            <a:extLst>
              <a:ext uri="{FF2B5EF4-FFF2-40B4-BE49-F238E27FC236}">
                <a16:creationId xmlns="" xmlns:a16="http://schemas.microsoft.com/office/drawing/2014/main" id="{BB0711E2-EC34-4D64-A4AC-EA11ED0D9A18}"/>
              </a:ext>
            </a:extLst>
          </p:cNvPr>
          <p:cNvSpPr txBox="1"/>
          <p:nvPr/>
        </p:nvSpPr>
        <p:spPr>
          <a:xfrm>
            <a:off x="1" y="23431"/>
            <a:ext cx="12601575" cy="907941"/>
          </a:xfrm>
          <a:prstGeom prst="rect">
            <a:avLst/>
          </a:prstGeom>
          <a:noFill/>
        </p:spPr>
        <p:txBody>
          <a:bodyPr wrap="square" rtlCol="0">
            <a:spAutoFit/>
          </a:bodyPr>
          <a:lstStyle/>
          <a:p>
            <a:pPr algn="ctr"/>
            <a:r>
              <a:rPr lang="en-US" sz="2500" b="1" dirty="0"/>
              <a:t>         November 2020: Record accelerating atmospheric greenhouse gas concentrations </a:t>
            </a:r>
          </a:p>
          <a:p>
            <a:pPr algn="ctr"/>
            <a:r>
              <a:rPr lang="en-US" sz="2800" b="1" dirty="0"/>
              <a:t>Methane (CH4) and Nitrous oxide (N2O)</a:t>
            </a:r>
          </a:p>
        </p:txBody>
      </p:sp>
      <p:cxnSp>
        <p:nvCxnSpPr>
          <p:cNvPr id="30" name="Straight Connector 29">
            <a:extLst>
              <a:ext uri="{FF2B5EF4-FFF2-40B4-BE49-F238E27FC236}">
                <a16:creationId xmlns="" xmlns:a16="http://schemas.microsoft.com/office/drawing/2014/main" id="{32BE8C63-AB76-4AE8-887F-5E9172AE8502}"/>
              </a:ext>
            </a:extLst>
          </p:cNvPr>
          <p:cNvCxnSpPr>
            <a:cxnSpLocks/>
          </p:cNvCxnSpPr>
          <p:nvPr/>
        </p:nvCxnSpPr>
        <p:spPr>
          <a:xfrm>
            <a:off x="9100898" y="3429000"/>
            <a:ext cx="520932"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7410" name="Picture 2">
            <a:extLst>
              <a:ext uri="{FF2B5EF4-FFF2-40B4-BE49-F238E27FC236}">
                <a16:creationId xmlns="" xmlns:a16="http://schemas.microsoft.com/office/drawing/2014/main" id="{B365FF88-5CC0-41D7-9D60-CF5A3C085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262" y="1301710"/>
            <a:ext cx="3755500" cy="268190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 xmlns:a16="http://schemas.microsoft.com/office/drawing/2014/main" id="{CA06B6A2-F992-4AD1-98F8-2159027017A1}"/>
              </a:ext>
            </a:extLst>
          </p:cNvPr>
          <p:cNvSpPr txBox="1"/>
          <p:nvPr/>
        </p:nvSpPr>
        <p:spPr>
          <a:xfrm>
            <a:off x="3080670" y="1523821"/>
            <a:ext cx="2266976" cy="276999"/>
          </a:xfrm>
          <a:prstGeom prst="rect">
            <a:avLst/>
          </a:prstGeom>
          <a:noFill/>
        </p:spPr>
        <p:txBody>
          <a:bodyPr wrap="square" rtlCol="0">
            <a:spAutoFit/>
          </a:bodyPr>
          <a:lstStyle/>
          <a:p>
            <a:r>
              <a:rPr lang="en-US" sz="1200" b="1" dirty="0"/>
              <a:t>2016 to 5 Nov 2020</a:t>
            </a:r>
          </a:p>
        </p:txBody>
      </p:sp>
      <p:sp>
        <p:nvSpPr>
          <p:cNvPr id="20" name="TextBox 19">
            <a:extLst>
              <a:ext uri="{FF2B5EF4-FFF2-40B4-BE49-F238E27FC236}">
                <a16:creationId xmlns="" xmlns:a16="http://schemas.microsoft.com/office/drawing/2014/main" id="{643D5839-9CA5-4699-B916-6626B39F0C4C}"/>
              </a:ext>
            </a:extLst>
          </p:cNvPr>
          <p:cNvSpPr txBox="1"/>
          <p:nvPr/>
        </p:nvSpPr>
        <p:spPr>
          <a:xfrm>
            <a:off x="2853957" y="1697544"/>
            <a:ext cx="1584476" cy="261084"/>
          </a:xfrm>
          <a:prstGeom prst="rect">
            <a:avLst/>
          </a:prstGeom>
          <a:noFill/>
        </p:spPr>
        <p:txBody>
          <a:bodyPr wrap="square" rtlCol="0">
            <a:spAutoFit/>
          </a:bodyPr>
          <a:lstStyle/>
          <a:p>
            <a:r>
              <a:rPr lang="en-US" sz="1100" b="1" dirty="0"/>
              <a:t>Mean methane</a:t>
            </a:r>
          </a:p>
        </p:txBody>
      </p:sp>
      <p:cxnSp>
        <p:nvCxnSpPr>
          <p:cNvPr id="18" name="Straight Connector 17">
            <a:extLst>
              <a:ext uri="{FF2B5EF4-FFF2-40B4-BE49-F238E27FC236}">
                <a16:creationId xmlns="" xmlns:a16="http://schemas.microsoft.com/office/drawing/2014/main" id="{FD15F818-4AE7-4F21-9770-141B4E530461}"/>
              </a:ext>
            </a:extLst>
          </p:cNvPr>
          <p:cNvCxnSpPr/>
          <p:nvPr/>
        </p:nvCxnSpPr>
        <p:spPr>
          <a:xfrm>
            <a:off x="2370204" y="1837287"/>
            <a:ext cx="520932"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8434" name="Picture 2">
            <a:extLst>
              <a:ext uri="{FF2B5EF4-FFF2-40B4-BE49-F238E27FC236}">
                <a16:creationId xmlns="" xmlns:a16="http://schemas.microsoft.com/office/drawing/2014/main" id="{3117F7AE-E843-49CD-9A16-6A50A3FA4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215" y="3897836"/>
            <a:ext cx="3750545" cy="273832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 xmlns:a16="http://schemas.microsoft.com/office/drawing/2014/main" id="{51CB2326-2839-4CAA-9677-9DC7E4FFA583}"/>
              </a:ext>
            </a:extLst>
          </p:cNvPr>
          <p:cNvSpPr txBox="1"/>
          <p:nvPr/>
        </p:nvSpPr>
        <p:spPr>
          <a:xfrm>
            <a:off x="2504148" y="4193896"/>
            <a:ext cx="2584165" cy="276999"/>
          </a:xfrm>
          <a:prstGeom prst="rect">
            <a:avLst/>
          </a:prstGeom>
          <a:noFill/>
        </p:spPr>
        <p:txBody>
          <a:bodyPr wrap="square" rtlCol="0">
            <a:spAutoFit/>
          </a:bodyPr>
          <a:lstStyle/>
          <a:p>
            <a:pPr algn="ctr"/>
            <a:r>
              <a:rPr lang="en-US" sz="1200" b="1" dirty="0"/>
              <a:t>1885 to 5 Nov 2020 </a:t>
            </a:r>
          </a:p>
        </p:txBody>
      </p:sp>
      <p:pic>
        <p:nvPicPr>
          <p:cNvPr id="22530" name="Picture 2" descr="Global N2O">
            <a:extLst>
              <a:ext uri="{FF2B5EF4-FFF2-40B4-BE49-F238E27FC236}">
                <a16:creationId xmlns="" xmlns:a16="http://schemas.microsoft.com/office/drawing/2014/main" id="{11D5D9B4-C3FC-4891-ADF5-7E0394A454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8555" y="1290712"/>
            <a:ext cx="3726507" cy="2677363"/>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a:extLst>
              <a:ext uri="{FF2B5EF4-FFF2-40B4-BE49-F238E27FC236}">
                <a16:creationId xmlns="" xmlns:a16="http://schemas.microsoft.com/office/drawing/2014/main" id="{10FB59C8-51CB-40DC-95F6-DA733991D4AB}"/>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4061" y="3897836"/>
            <a:ext cx="4060122" cy="27383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6CC90925-EDAF-4FA9-87BB-C2A8E5EFD378}"/>
              </a:ext>
            </a:extLst>
          </p:cNvPr>
          <p:cNvSpPr txBox="1"/>
          <p:nvPr/>
        </p:nvSpPr>
        <p:spPr>
          <a:xfrm>
            <a:off x="2820203" y="907968"/>
            <a:ext cx="9786065" cy="369332"/>
          </a:xfrm>
          <a:prstGeom prst="rect">
            <a:avLst/>
          </a:prstGeom>
          <a:noFill/>
        </p:spPr>
        <p:txBody>
          <a:bodyPr wrap="square" rtlCol="0">
            <a:spAutoFit/>
          </a:bodyPr>
          <a:lstStyle/>
          <a:p>
            <a:r>
              <a:rPr lang="en-US" b="1" dirty="0"/>
              <a:t>Methane (CH4)                                                                   Nitrous oxide (N2O)</a:t>
            </a:r>
          </a:p>
        </p:txBody>
      </p:sp>
      <p:sp>
        <p:nvSpPr>
          <p:cNvPr id="34" name="TextBox 33">
            <a:extLst>
              <a:ext uri="{FF2B5EF4-FFF2-40B4-BE49-F238E27FC236}">
                <a16:creationId xmlns="" xmlns:a16="http://schemas.microsoft.com/office/drawing/2014/main" id="{8FEE9981-2A10-4D34-ACE0-A37B0B2E96D4}"/>
              </a:ext>
            </a:extLst>
          </p:cNvPr>
          <p:cNvSpPr txBox="1"/>
          <p:nvPr/>
        </p:nvSpPr>
        <p:spPr>
          <a:xfrm>
            <a:off x="8395953" y="1539341"/>
            <a:ext cx="2266976" cy="276999"/>
          </a:xfrm>
          <a:prstGeom prst="rect">
            <a:avLst/>
          </a:prstGeom>
          <a:noFill/>
        </p:spPr>
        <p:txBody>
          <a:bodyPr wrap="square" rtlCol="0">
            <a:spAutoFit/>
          </a:bodyPr>
          <a:lstStyle/>
          <a:p>
            <a:r>
              <a:rPr lang="en-US" sz="1200" b="1" dirty="0"/>
              <a:t>2016 to 5 Nov 2020</a:t>
            </a:r>
          </a:p>
        </p:txBody>
      </p:sp>
      <p:sp>
        <p:nvSpPr>
          <p:cNvPr id="36" name="TextBox 35">
            <a:extLst>
              <a:ext uri="{FF2B5EF4-FFF2-40B4-BE49-F238E27FC236}">
                <a16:creationId xmlns="" xmlns:a16="http://schemas.microsoft.com/office/drawing/2014/main" id="{9572F83F-60DF-44D0-8489-72FE82BB7608}"/>
              </a:ext>
            </a:extLst>
          </p:cNvPr>
          <p:cNvSpPr txBox="1"/>
          <p:nvPr/>
        </p:nvSpPr>
        <p:spPr>
          <a:xfrm>
            <a:off x="7722596" y="4192524"/>
            <a:ext cx="2584165" cy="276999"/>
          </a:xfrm>
          <a:prstGeom prst="rect">
            <a:avLst/>
          </a:prstGeom>
          <a:noFill/>
        </p:spPr>
        <p:txBody>
          <a:bodyPr wrap="square" rtlCol="0">
            <a:spAutoFit/>
          </a:bodyPr>
          <a:lstStyle/>
          <a:p>
            <a:pPr algn="ctr"/>
            <a:r>
              <a:rPr lang="en-US" sz="1200" b="1" dirty="0"/>
              <a:t>2000 to 5 Nov 2020 </a:t>
            </a:r>
          </a:p>
        </p:txBody>
      </p:sp>
      <p:cxnSp>
        <p:nvCxnSpPr>
          <p:cNvPr id="15" name="Straight Connector 14">
            <a:extLst>
              <a:ext uri="{FF2B5EF4-FFF2-40B4-BE49-F238E27FC236}">
                <a16:creationId xmlns="" xmlns:a16="http://schemas.microsoft.com/office/drawing/2014/main" id="{06AC0573-DEB9-4111-B351-3DB638E72B43}"/>
              </a:ext>
            </a:extLst>
          </p:cNvPr>
          <p:cNvCxnSpPr>
            <a:cxnSpLocks/>
          </p:cNvCxnSpPr>
          <p:nvPr/>
        </p:nvCxnSpPr>
        <p:spPr>
          <a:xfrm>
            <a:off x="2406113" y="1976556"/>
            <a:ext cx="4850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E7AAAB22-512E-41FF-9EE6-380B4A562409}"/>
              </a:ext>
            </a:extLst>
          </p:cNvPr>
          <p:cNvSpPr txBox="1"/>
          <p:nvPr/>
        </p:nvSpPr>
        <p:spPr>
          <a:xfrm>
            <a:off x="2841393" y="1867269"/>
            <a:ext cx="1584476" cy="261610"/>
          </a:xfrm>
          <a:prstGeom prst="rect">
            <a:avLst/>
          </a:prstGeom>
          <a:noFill/>
        </p:spPr>
        <p:txBody>
          <a:bodyPr wrap="square" rtlCol="0">
            <a:spAutoFit/>
          </a:bodyPr>
          <a:lstStyle/>
          <a:p>
            <a:r>
              <a:rPr lang="en-US" sz="1100" b="1" dirty="0"/>
              <a:t>Monthly methane</a:t>
            </a:r>
          </a:p>
        </p:txBody>
      </p:sp>
      <p:sp>
        <p:nvSpPr>
          <p:cNvPr id="40" name="TextBox 39">
            <a:extLst>
              <a:ext uri="{FF2B5EF4-FFF2-40B4-BE49-F238E27FC236}">
                <a16:creationId xmlns="" xmlns:a16="http://schemas.microsoft.com/office/drawing/2014/main" id="{D0471554-0B9F-406B-8F47-CF4718B5A0B0}"/>
              </a:ext>
            </a:extLst>
          </p:cNvPr>
          <p:cNvSpPr txBox="1"/>
          <p:nvPr/>
        </p:nvSpPr>
        <p:spPr>
          <a:xfrm>
            <a:off x="4677465" y="1079704"/>
            <a:ext cx="1673267" cy="369332"/>
          </a:xfrm>
          <a:prstGeom prst="rect">
            <a:avLst/>
          </a:prstGeom>
          <a:noFill/>
        </p:spPr>
        <p:txBody>
          <a:bodyPr wrap="square" rtlCol="0">
            <a:spAutoFit/>
          </a:bodyPr>
          <a:lstStyle/>
          <a:p>
            <a:r>
              <a:rPr lang="en-US" b="1" dirty="0"/>
              <a:t>1880 ppb</a:t>
            </a:r>
          </a:p>
        </p:txBody>
      </p:sp>
      <p:sp>
        <p:nvSpPr>
          <p:cNvPr id="39" name="TextBox 38">
            <a:extLst>
              <a:ext uri="{FF2B5EF4-FFF2-40B4-BE49-F238E27FC236}">
                <a16:creationId xmlns="" xmlns:a16="http://schemas.microsoft.com/office/drawing/2014/main" id="{1D224EE3-D5A3-4278-89DD-B6FF20EE82ED}"/>
              </a:ext>
            </a:extLst>
          </p:cNvPr>
          <p:cNvSpPr txBox="1"/>
          <p:nvPr/>
        </p:nvSpPr>
        <p:spPr>
          <a:xfrm>
            <a:off x="3275378" y="2003648"/>
            <a:ext cx="1102637" cy="584775"/>
          </a:xfrm>
          <a:prstGeom prst="rect">
            <a:avLst/>
          </a:prstGeom>
          <a:noFill/>
        </p:spPr>
        <p:txBody>
          <a:bodyPr wrap="square" rtlCol="0">
            <a:spAutoFit/>
          </a:bodyPr>
          <a:lstStyle/>
          <a:p>
            <a:r>
              <a:rPr lang="en-CA" sz="3200" b="1" dirty="0">
                <a:solidFill>
                  <a:srgbClr val="2603BD"/>
                </a:solidFill>
              </a:rPr>
              <a:t>CH4</a:t>
            </a:r>
            <a:endParaRPr lang="en-US" sz="3200" b="1" dirty="0">
              <a:solidFill>
                <a:srgbClr val="2603BD"/>
              </a:solidFill>
            </a:endParaRPr>
          </a:p>
        </p:txBody>
      </p:sp>
      <p:sp>
        <p:nvSpPr>
          <p:cNvPr id="43" name="TextBox 42">
            <a:extLst>
              <a:ext uri="{FF2B5EF4-FFF2-40B4-BE49-F238E27FC236}">
                <a16:creationId xmlns="" xmlns:a16="http://schemas.microsoft.com/office/drawing/2014/main" id="{54887293-CCFC-4A2D-9319-3DC417FA6A74}"/>
              </a:ext>
            </a:extLst>
          </p:cNvPr>
          <p:cNvSpPr txBox="1"/>
          <p:nvPr/>
        </p:nvSpPr>
        <p:spPr>
          <a:xfrm>
            <a:off x="8664216" y="4297589"/>
            <a:ext cx="1102637" cy="584775"/>
          </a:xfrm>
          <a:prstGeom prst="rect">
            <a:avLst/>
          </a:prstGeom>
          <a:noFill/>
        </p:spPr>
        <p:txBody>
          <a:bodyPr wrap="square" rtlCol="0">
            <a:spAutoFit/>
          </a:bodyPr>
          <a:lstStyle/>
          <a:p>
            <a:r>
              <a:rPr lang="en-CA" sz="3200" b="1" dirty="0">
                <a:solidFill>
                  <a:schemeClr val="accent2">
                    <a:lumMod val="50000"/>
                  </a:schemeClr>
                </a:solidFill>
              </a:rPr>
              <a:t>N2O</a:t>
            </a:r>
            <a:endParaRPr lang="en-US" sz="3200" b="1" dirty="0">
              <a:solidFill>
                <a:schemeClr val="accent2">
                  <a:lumMod val="50000"/>
                </a:schemeClr>
              </a:solidFill>
            </a:endParaRPr>
          </a:p>
        </p:txBody>
      </p:sp>
      <p:sp>
        <p:nvSpPr>
          <p:cNvPr id="11" name="TextBox 10">
            <a:extLst>
              <a:ext uri="{FF2B5EF4-FFF2-40B4-BE49-F238E27FC236}">
                <a16:creationId xmlns="" xmlns:a16="http://schemas.microsoft.com/office/drawing/2014/main" id="{A0496190-DAAE-4E37-80C0-7341453CC1CF}"/>
              </a:ext>
            </a:extLst>
          </p:cNvPr>
          <p:cNvSpPr txBox="1"/>
          <p:nvPr/>
        </p:nvSpPr>
        <p:spPr>
          <a:xfrm>
            <a:off x="2034631" y="3734555"/>
            <a:ext cx="3453313" cy="369332"/>
          </a:xfrm>
          <a:prstGeom prst="rect">
            <a:avLst/>
          </a:prstGeom>
          <a:noFill/>
        </p:spPr>
        <p:txBody>
          <a:bodyPr wrap="square" rtlCol="0">
            <a:spAutoFit/>
          </a:bodyPr>
          <a:lstStyle/>
          <a:p>
            <a:r>
              <a:rPr lang="en-CA" b="1" dirty="0"/>
              <a:t>2016                                    2020</a:t>
            </a:r>
            <a:endParaRPr lang="en-US" b="1" dirty="0"/>
          </a:p>
        </p:txBody>
      </p:sp>
      <p:sp>
        <p:nvSpPr>
          <p:cNvPr id="44" name="TextBox 43">
            <a:extLst>
              <a:ext uri="{FF2B5EF4-FFF2-40B4-BE49-F238E27FC236}">
                <a16:creationId xmlns="" xmlns:a16="http://schemas.microsoft.com/office/drawing/2014/main" id="{7CD57A47-9631-40A5-9CC2-B1D654A756A4}"/>
              </a:ext>
            </a:extLst>
          </p:cNvPr>
          <p:cNvSpPr txBox="1"/>
          <p:nvPr/>
        </p:nvSpPr>
        <p:spPr>
          <a:xfrm>
            <a:off x="7138386" y="3671968"/>
            <a:ext cx="3453313" cy="369332"/>
          </a:xfrm>
          <a:prstGeom prst="rect">
            <a:avLst/>
          </a:prstGeom>
          <a:noFill/>
        </p:spPr>
        <p:txBody>
          <a:bodyPr wrap="square" rtlCol="0">
            <a:spAutoFit/>
          </a:bodyPr>
          <a:lstStyle/>
          <a:p>
            <a:r>
              <a:rPr lang="en-CA" b="1" dirty="0"/>
              <a:t>2016                                    2020</a:t>
            </a:r>
            <a:endParaRPr lang="en-US" b="1" dirty="0"/>
          </a:p>
        </p:txBody>
      </p:sp>
      <p:pic>
        <p:nvPicPr>
          <p:cNvPr id="13" name="Picture 12">
            <a:extLst>
              <a:ext uri="{FF2B5EF4-FFF2-40B4-BE49-F238E27FC236}">
                <a16:creationId xmlns="" xmlns:a16="http://schemas.microsoft.com/office/drawing/2014/main" id="{FD40B00E-AF8F-4188-B7E6-7E2DF5AA8098}"/>
              </a:ext>
            </a:extLst>
          </p:cNvPr>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5202" b="99711" l="2041" r="96289">
                        <a14:foregroundMark x1="94063" y1="6647" x2="82004" y2="96243"/>
                        <a14:foregroundMark x1="79963" y1="24566" x2="70501" y2="99133"/>
                        <a14:foregroundMark x1="64007" y1="39017" x2="53803" y2="99133"/>
                        <a14:foregroundMark x1="93135" y1="4335" x2="96289" y2="55202"/>
                        <a14:foregroundMark x1="96289" y1="55202" x2="93135" y2="99133"/>
                        <a14:foregroundMark x1="75510" y1="28902" x2="69017" y2="75723"/>
                        <a14:foregroundMark x1="69017" y1="75723" x2="61967" y2="99133"/>
                        <a14:foregroundMark x1="71243" y1="32659" x2="71243" y2="60116"/>
                        <a14:foregroundMark x1="58071" y1="42486" x2="55288" y2="58671"/>
                        <a14:foregroundMark x1="55288" y1="58671" x2="41187" y2="99133"/>
                        <a14:foregroundMark x1="41187" y1="99133" x2="41187" y2="99133"/>
                        <a14:foregroundMark x1="51020" y1="48844" x2="38404" y2="71965"/>
                        <a14:foregroundMark x1="38404" y1="71965" x2="33395" y2="99133"/>
                        <a14:foregroundMark x1="85343" y1="15607" x2="76438" y2="99133"/>
                        <a14:foregroundMark x1="38033" y1="59827" x2="30612" y2="89884"/>
                        <a14:foregroundMark x1="30612" y1="89884" x2="29685" y2="99133"/>
                        <a14:foregroundMark x1="29128" y1="65029" x2="23562" y2="99133"/>
                        <a14:foregroundMark x1="19852" y1="70520" x2="15028" y2="99133"/>
                        <a14:foregroundMark x1="9647" y1="76590" x2="6494" y2="99711"/>
                        <a14:foregroundMark x1="2226" y1="81792" x2="2226" y2="99133"/>
                        <a14:foregroundMark x1="96289" y1="61850" x2="94991" y2="99133"/>
                        <a14:foregroundMark x1="94805" y1="10405" x2="94991" y2="99133"/>
                        <a14:foregroundMark x1="83117" y1="17630" x2="83117" y2="17630"/>
                        <a14:foregroundMark x1="83117" y1="17630" x2="83673" y2="24855"/>
                      </a14:backgroundRemoval>
                    </a14:imgEffect>
                    <a14:imgEffect>
                      <a14:sharpenSoften amount="62000"/>
                    </a14:imgEffect>
                    <a14:imgEffect>
                      <a14:brightnessContrast bright="-10000"/>
                    </a14:imgEffect>
                  </a14:imgLayer>
                </a14:imgProps>
              </a:ext>
            </a:extLst>
          </a:blip>
          <a:srcRect l="5827" r="9017" b="8019"/>
          <a:stretch/>
        </p:blipFill>
        <p:spPr>
          <a:xfrm>
            <a:off x="2350322" y="1789903"/>
            <a:ext cx="2813167" cy="1887151"/>
          </a:xfrm>
          <a:prstGeom prst="rect">
            <a:avLst/>
          </a:prstGeom>
        </p:spPr>
      </p:pic>
      <p:pic>
        <p:nvPicPr>
          <p:cNvPr id="19" name="Picture 18">
            <a:extLst>
              <a:ext uri="{FF2B5EF4-FFF2-40B4-BE49-F238E27FC236}">
                <a16:creationId xmlns="" xmlns:a16="http://schemas.microsoft.com/office/drawing/2014/main" id="{1BAFF5AD-5BD5-4519-994D-B1FC126B15F5}"/>
              </a:ext>
            </a:extLst>
          </p:cNvPr>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8709" b="99700" l="2302" r="97954">
                        <a14:foregroundMark x1="97954" y1="9309" x2="95141" y2="98198"/>
                        <a14:foregroundMark x1="2302" y1="88589" x2="3836" y2="99399"/>
                        <a14:foregroundMark x1="87468" y1="21622" x2="90537" y2="99700"/>
                        <a14:foregroundMark x1="74169" y1="34234" x2="77238" y2="99399"/>
                        <a14:foregroundMark x1="66496" y1="39339" x2="67008" y2="99700"/>
                        <a14:foregroundMark x1="54987" y1="40841" x2="59079" y2="99700"/>
                        <a14:foregroundMark x1="45780" y1="42943" x2="49872" y2="99700"/>
                        <a14:foregroundMark x1="39386" y1="48949" x2="39386" y2="99700"/>
                        <a14:foregroundMark x1="30691" y1="52853" x2="28900" y2="99700"/>
                        <a14:foregroundMark x1="24808" y1="56456" x2="24041" y2="99700"/>
                        <a14:foregroundMark x1="16624" y1="67568" x2="17136" y2="99700"/>
                      </a14:backgroundRemoval>
                    </a14:imgEffect>
                    <a14:imgEffect>
                      <a14:brightnessContrast bright="-10000"/>
                    </a14:imgEffect>
                  </a14:imgLayer>
                </a14:imgProps>
              </a:ext>
            </a:extLst>
          </a:blip>
          <a:srcRect b="1348"/>
          <a:stretch/>
        </p:blipFill>
        <p:spPr>
          <a:xfrm>
            <a:off x="2551415" y="4220336"/>
            <a:ext cx="2598719" cy="2112439"/>
          </a:xfrm>
          <a:prstGeom prst="rect">
            <a:avLst/>
          </a:prstGeom>
        </p:spPr>
      </p:pic>
      <p:sp>
        <p:nvSpPr>
          <p:cNvPr id="42" name="TextBox 41">
            <a:extLst>
              <a:ext uri="{FF2B5EF4-FFF2-40B4-BE49-F238E27FC236}">
                <a16:creationId xmlns="" xmlns:a16="http://schemas.microsoft.com/office/drawing/2014/main" id="{77021F41-19A0-4E54-89F2-5BCB7F216D8D}"/>
              </a:ext>
            </a:extLst>
          </p:cNvPr>
          <p:cNvSpPr txBox="1"/>
          <p:nvPr/>
        </p:nvSpPr>
        <p:spPr>
          <a:xfrm>
            <a:off x="3435426" y="4391483"/>
            <a:ext cx="1006430" cy="584775"/>
          </a:xfrm>
          <a:prstGeom prst="rect">
            <a:avLst/>
          </a:prstGeom>
          <a:noFill/>
        </p:spPr>
        <p:txBody>
          <a:bodyPr wrap="square" rtlCol="0">
            <a:spAutoFit/>
          </a:bodyPr>
          <a:lstStyle/>
          <a:p>
            <a:r>
              <a:rPr lang="en-CA" sz="3200" b="1" dirty="0">
                <a:solidFill>
                  <a:srgbClr val="2603BD"/>
                </a:solidFill>
              </a:rPr>
              <a:t>CH4</a:t>
            </a:r>
            <a:endParaRPr lang="en-US" sz="3200" b="1" dirty="0">
              <a:solidFill>
                <a:srgbClr val="2603BD"/>
              </a:solidFill>
            </a:endParaRPr>
          </a:p>
        </p:txBody>
      </p:sp>
      <p:pic>
        <p:nvPicPr>
          <p:cNvPr id="22" name="Picture 21">
            <a:extLst>
              <a:ext uri="{FF2B5EF4-FFF2-40B4-BE49-F238E27FC236}">
                <a16:creationId xmlns="" xmlns:a16="http://schemas.microsoft.com/office/drawing/2014/main" id="{3569D5C3-AACA-472C-AC1D-1813BC20F392}"/>
              </a:ext>
            </a:extLst>
          </p:cNvPr>
          <p:cNvPicPr>
            <a:picLocks noChangeAspect="1"/>
          </p:cNvPicPr>
          <p:nvPr/>
        </p:nvPicPr>
        <p:blipFill>
          <a:blip r:embed="rId11">
            <a:duotone>
              <a:schemeClr val="accent2">
                <a:shade val="45000"/>
                <a:satMod val="135000"/>
              </a:schemeClr>
              <a:prstClr val="white"/>
            </a:duotone>
            <a:extLst>
              <a:ext uri="{BEBA8EAE-BF5A-486C-A8C5-ECC9F3942E4B}">
                <a14:imgProps xmlns:a14="http://schemas.microsoft.com/office/drawing/2010/main">
                  <a14:imgLayer r:embed="rId12">
                    <a14:imgEffect>
                      <a14:backgroundRemoval t="2346" b="99707" l="1597" r="99601">
                        <a14:foregroundMark x1="98204" y1="6158" x2="98802" y2="71554"/>
                        <a14:foregroundMark x1="98802" y1="71554" x2="92615" y2="97361"/>
                        <a14:foregroundMark x1="13972" y1="82111" x2="10978" y2="98534"/>
                        <a14:foregroundMark x1="10978" y1="98534" x2="10579" y2="99413"/>
                        <a14:foregroundMark x1="4591" y1="87683" x2="1597" y2="99707"/>
                        <a14:foregroundMark x1="57685" y1="43109" x2="52495" y2="50733"/>
                        <a14:foregroundMark x1="98204" y1="3519" x2="99601" y2="2346"/>
                        <a14:foregroundMark x1="95210" y1="8504" x2="79042" y2="98534"/>
                        <a14:foregroundMark x1="98802" y1="15836" x2="89621" y2="99707"/>
                        <a14:foregroundMark x1="68064" y1="34604" x2="65669" y2="99120"/>
                        <a14:foregroundMark x1="81437" y1="24047" x2="76846" y2="98534"/>
                        <a14:foregroundMark x1="73054" y1="30499" x2="69860" y2="99120"/>
                        <a14:foregroundMark x1="62874" y1="37830" x2="56687" y2="99120"/>
                        <a14:foregroundMark x1="56687" y1="99120" x2="56687" y2="99120"/>
                        <a14:foregroundMark x1="46507" y1="53372" x2="46507" y2="53372"/>
                        <a14:foregroundMark x1="47106" y1="53959" x2="41717" y2="99120"/>
                        <a14:foregroundMark x1="54890" y1="47507" x2="43313" y2="99120"/>
                        <a14:foregroundMark x1="31737" y1="70674" x2="26148" y2="99120"/>
                        <a14:foregroundMark x1="39122" y1="63930" x2="36128" y2="99120"/>
                        <a14:foregroundMark x1="21357" y1="78006" x2="19760" y2="99120"/>
                      </a14:backgroundRemoval>
                    </a14:imgEffect>
                    <a14:imgEffect>
                      <a14:brightnessContrast bright="-10000"/>
                    </a14:imgEffect>
                  </a14:imgLayer>
                </a14:imgProps>
              </a:ext>
            </a:extLst>
          </a:blip>
          <a:stretch>
            <a:fillRect/>
          </a:stretch>
        </p:blipFill>
        <p:spPr>
          <a:xfrm>
            <a:off x="7452783" y="1829340"/>
            <a:ext cx="2799293" cy="1843382"/>
          </a:xfrm>
          <a:prstGeom prst="rect">
            <a:avLst/>
          </a:prstGeom>
        </p:spPr>
      </p:pic>
      <p:sp>
        <p:nvSpPr>
          <p:cNvPr id="41" name="TextBox 40">
            <a:extLst>
              <a:ext uri="{FF2B5EF4-FFF2-40B4-BE49-F238E27FC236}">
                <a16:creationId xmlns="" xmlns:a16="http://schemas.microsoft.com/office/drawing/2014/main" id="{F7B10260-22C9-47E5-8633-BFA92650BFA8}"/>
              </a:ext>
            </a:extLst>
          </p:cNvPr>
          <p:cNvSpPr txBox="1"/>
          <p:nvPr/>
        </p:nvSpPr>
        <p:spPr>
          <a:xfrm>
            <a:off x="8611403" y="1907471"/>
            <a:ext cx="1102637" cy="584775"/>
          </a:xfrm>
          <a:prstGeom prst="rect">
            <a:avLst/>
          </a:prstGeom>
          <a:noFill/>
        </p:spPr>
        <p:txBody>
          <a:bodyPr wrap="square" rtlCol="0">
            <a:spAutoFit/>
          </a:bodyPr>
          <a:lstStyle/>
          <a:p>
            <a:r>
              <a:rPr lang="en-CA" sz="3200" b="1" dirty="0">
                <a:solidFill>
                  <a:schemeClr val="accent2">
                    <a:lumMod val="50000"/>
                  </a:schemeClr>
                </a:solidFill>
              </a:rPr>
              <a:t>N2O</a:t>
            </a:r>
            <a:endParaRPr lang="en-US" sz="3200" b="1" dirty="0">
              <a:solidFill>
                <a:schemeClr val="accent2">
                  <a:lumMod val="50000"/>
                </a:schemeClr>
              </a:solidFill>
            </a:endParaRPr>
          </a:p>
        </p:txBody>
      </p:sp>
      <p:sp>
        <p:nvSpPr>
          <p:cNvPr id="32" name="TextBox 31">
            <a:extLst>
              <a:ext uri="{FF2B5EF4-FFF2-40B4-BE49-F238E27FC236}">
                <a16:creationId xmlns="" xmlns:a16="http://schemas.microsoft.com/office/drawing/2014/main" id="{F8F90649-B461-4B64-BB1F-9CC6CB20BBAA}"/>
              </a:ext>
            </a:extLst>
          </p:cNvPr>
          <p:cNvSpPr txBox="1"/>
          <p:nvPr/>
        </p:nvSpPr>
        <p:spPr>
          <a:xfrm>
            <a:off x="7381974" y="1701316"/>
            <a:ext cx="1584476" cy="261610"/>
          </a:xfrm>
          <a:prstGeom prst="rect">
            <a:avLst/>
          </a:prstGeom>
          <a:noFill/>
        </p:spPr>
        <p:txBody>
          <a:bodyPr wrap="square" rtlCol="0">
            <a:spAutoFit/>
          </a:bodyPr>
          <a:lstStyle/>
          <a:p>
            <a:r>
              <a:rPr lang="en-US" sz="1100" b="1" dirty="0"/>
              <a:t>Mean nitrous oxide </a:t>
            </a:r>
          </a:p>
        </p:txBody>
      </p:sp>
      <p:cxnSp>
        <p:nvCxnSpPr>
          <p:cNvPr id="37" name="Straight Connector 36">
            <a:extLst>
              <a:ext uri="{FF2B5EF4-FFF2-40B4-BE49-F238E27FC236}">
                <a16:creationId xmlns="" xmlns:a16="http://schemas.microsoft.com/office/drawing/2014/main" id="{65969B33-36E9-420E-93A2-64AC50A678CB}"/>
              </a:ext>
            </a:extLst>
          </p:cNvPr>
          <p:cNvCxnSpPr/>
          <p:nvPr/>
        </p:nvCxnSpPr>
        <p:spPr>
          <a:xfrm>
            <a:off x="7461813" y="1697544"/>
            <a:ext cx="520932"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 xmlns:a16="http://schemas.microsoft.com/office/drawing/2014/main" id="{591EA7F1-0037-4C0A-B465-A6D81EC39580}"/>
              </a:ext>
            </a:extLst>
          </p:cNvPr>
          <p:cNvPicPr>
            <a:picLocks noChangeAspect="1"/>
          </p:cNvPicPr>
          <p:nvPr/>
        </p:nvPicPr>
        <p:blipFill>
          <a:blip r:embed="rId13">
            <a:duotone>
              <a:schemeClr val="accent2">
                <a:shade val="45000"/>
                <a:satMod val="135000"/>
              </a:schemeClr>
              <a:prstClr val="white"/>
            </a:duotone>
            <a:extLst>
              <a:ext uri="{BEBA8EAE-BF5A-486C-A8C5-ECC9F3942E4B}">
                <a14:imgProps xmlns:a14="http://schemas.microsoft.com/office/drawing/2010/main">
                  <a14:imgLayer r:embed="rId14">
                    <a14:imgEffect>
                      <a14:backgroundRemoval t="4894" b="99787" l="586" r="97461">
                        <a14:foregroundMark x1="97461" y1="4894" x2="81836" y2="99149"/>
                        <a14:foregroundMark x1="74414" y1="30000" x2="63086" y2="99149"/>
                        <a14:foregroundMark x1="63086" y1="99149" x2="63086" y2="99149"/>
                        <a14:foregroundMark x1="5273" y1="97447" x2="586" y2="99787"/>
                      </a14:backgroundRemoval>
                    </a14:imgEffect>
                    <a14:imgEffect>
                      <a14:brightnessContrast contrast="-58000"/>
                    </a14:imgEffect>
                  </a14:imgLayer>
                </a14:imgProps>
              </a:ext>
            </a:extLst>
          </a:blip>
          <a:stretch>
            <a:fillRect/>
          </a:stretch>
        </p:blipFill>
        <p:spPr>
          <a:xfrm>
            <a:off x="7672831" y="4242009"/>
            <a:ext cx="2579243" cy="2107320"/>
          </a:xfrm>
          <a:prstGeom prst="rect">
            <a:avLst/>
          </a:prstGeom>
        </p:spPr>
      </p:pic>
      <p:sp>
        <p:nvSpPr>
          <p:cNvPr id="27" name="Rectangle 26">
            <a:extLst>
              <a:ext uri="{FF2B5EF4-FFF2-40B4-BE49-F238E27FC236}">
                <a16:creationId xmlns="" xmlns:a16="http://schemas.microsoft.com/office/drawing/2014/main" id="{7514BF35-B4C6-48E5-96AB-A96D83905E8E}"/>
              </a:ext>
            </a:extLst>
          </p:cNvPr>
          <p:cNvSpPr/>
          <p:nvPr/>
        </p:nvSpPr>
        <p:spPr>
          <a:xfrm>
            <a:off x="14662399" y="477402"/>
            <a:ext cx="747382" cy="48489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 xmlns:a16="http://schemas.microsoft.com/office/drawing/2014/main" id="{6D89EEF6-9606-45AA-9DE2-2536B7F40D5B}"/>
              </a:ext>
            </a:extLst>
          </p:cNvPr>
          <p:cNvSpPr txBox="1"/>
          <p:nvPr/>
        </p:nvSpPr>
        <p:spPr>
          <a:xfrm>
            <a:off x="504770" y="626755"/>
            <a:ext cx="1530524" cy="461665"/>
          </a:xfrm>
          <a:prstGeom prst="rect">
            <a:avLst/>
          </a:prstGeom>
          <a:noFill/>
        </p:spPr>
        <p:txBody>
          <a:bodyPr wrap="square" rtlCol="0">
            <a:spAutoFit/>
          </a:bodyPr>
          <a:lstStyle/>
          <a:p>
            <a:r>
              <a:rPr lang="en-CA" sz="2400" b="1" dirty="0">
                <a:solidFill>
                  <a:schemeClr val="accent1">
                    <a:lumMod val="75000"/>
                  </a:schemeClr>
                </a:solidFill>
              </a:rPr>
              <a:t>NOAA</a:t>
            </a:r>
            <a:endParaRPr lang="en-US" sz="2400" b="1" dirty="0">
              <a:solidFill>
                <a:schemeClr val="accent1">
                  <a:lumMod val="75000"/>
                </a:schemeClr>
              </a:solidFill>
            </a:endParaRPr>
          </a:p>
        </p:txBody>
      </p:sp>
      <p:sp>
        <p:nvSpPr>
          <p:cNvPr id="29" name="Rectangle 28">
            <a:extLst>
              <a:ext uri="{FF2B5EF4-FFF2-40B4-BE49-F238E27FC236}">
                <a16:creationId xmlns="" xmlns:a16="http://schemas.microsoft.com/office/drawing/2014/main" id="{12C44100-4475-49E8-8959-20F1542F76AA}"/>
              </a:ext>
            </a:extLst>
          </p:cNvPr>
          <p:cNvSpPr/>
          <p:nvPr/>
        </p:nvSpPr>
        <p:spPr>
          <a:xfrm>
            <a:off x="3080671" y="4192524"/>
            <a:ext cx="1357765" cy="2213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 xmlns:a16="http://schemas.microsoft.com/office/drawing/2014/main" id="{38889644-3533-42D3-BD90-3BE8155F3920}"/>
              </a:ext>
            </a:extLst>
          </p:cNvPr>
          <p:cNvSpPr/>
          <p:nvPr/>
        </p:nvSpPr>
        <p:spPr>
          <a:xfrm>
            <a:off x="2349507" y="1772965"/>
            <a:ext cx="1824768" cy="3327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 xmlns:a16="http://schemas.microsoft.com/office/drawing/2014/main" id="{64B075B8-A498-4C86-B619-048465492433}"/>
              </a:ext>
            </a:extLst>
          </p:cNvPr>
          <p:cNvCxnSpPr>
            <a:cxnSpLocks/>
          </p:cNvCxnSpPr>
          <p:nvPr/>
        </p:nvCxnSpPr>
        <p:spPr>
          <a:xfrm>
            <a:off x="2349701" y="1822309"/>
            <a:ext cx="350482" cy="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84865F81-68A7-4F52-8D2C-99E2B4765517}"/>
              </a:ext>
            </a:extLst>
          </p:cNvPr>
          <p:cNvCxnSpPr>
            <a:cxnSpLocks/>
          </p:cNvCxnSpPr>
          <p:nvPr/>
        </p:nvCxnSpPr>
        <p:spPr>
          <a:xfrm>
            <a:off x="2355953" y="1907465"/>
            <a:ext cx="350482" cy="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 xmlns:a16="http://schemas.microsoft.com/office/drawing/2014/main" id="{CF6CB133-FE5B-4ADA-AD7D-7084B3596B9B}"/>
              </a:ext>
            </a:extLst>
          </p:cNvPr>
          <p:cNvSpPr txBox="1"/>
          <p:nvPr/>
        </p:nvSpPr>
        <p:spPr>
          <a:xfrm>
            <a:off x="2646521" y="1677741"/>
            <a:ext cx="1711257" cy="230832"/>
          </a:xfrm>
          <a:prstGeom prst="rect">
            <a:avLst/>
          </a:prstGeom>
          <a:noFill/>
        </p:spPr>
        <p:txBody>
          <a:bodyPr wrap="square" rtlCol="0">
            <a:spAutoFit/>
          </a:bodyPr>
          <a:lstStyle/>
          <a:p>
            <a:r>
              <a:rPr lang="en-CA" sz="900" dirty="0"/>
              <a:t>Monthly av</a:t>
            </a:r>
            <a:endParaRPr lang="en-US" sz="900" dirty="0"/>
          </a:p>
        </p:txBody>
      </p:sp>
      <p:sp>
        <p:nvSpPr>
          <p:cNvPr id="58" name="TextBox 57">
            <a:extLst>
              <a:ext uri="{FF2B5EF4-FFF2-40B4-BE49-F238E27FC236}">
                <a16:creationId xmlns="" xmlns:a16="http://schemas.microsoft.com/office/drawing/2014/main" id="{4531FAA2-3CE2-45DE-9C8D-982CE9EB629B}"/>
              </a:ext>
            </a:extLst>
          </p:cNvPr>
          <p:cNvSpPr txBox="1"/>
          <p:nvPr/>
        </p:nvSpPr>
        <p:spPr>
          <a:xfrm>
            <a:off x="2640055" y="1794529"/>
            <a:ext cx="1711257" cy="230832"/>
          </a:xfrm>
          <a:prstGeom prst="rect">
            <a:avLst/>
          </a:prstGeom>
          <a:noFill/>
        </p:spPr>
        <p:txBody>
          <a:bodyPr wrap="square" rtlCol="0">
            <a:spAutoFit/>
          </a:bodyPr>
          <a:lstStyle/>
          <a:p>
            <a:r>
              <a:rPr lang="en-CA" sz="900" dirty="0"/>
              <a:t>Mean methane</a:t>
            </a:r>
            <a:endParaRPr lang="en-US" sz="900" dirty="0"/>
          </a:p>
        </p:txBody>
      </p:sp>
      <p:sp>
        <p:nvSpPr>
          <p:cNvPr id="59" name="TextBox 58">
            <a:extLst>
              <a:ext uri="{FF2B5EF4-FFF2-40B4-BE49-F238E27FC236}">
                <a16:creationId xmlns="" xmlns:a16="http://schemas.microsoft.com/office/drawing/2014/main" id="{0C3F7625-8BB9-45D7-8FFE-E6008262C2F3}"/>
              </a:ext>
            </a:extLst>
          </p:cNvPr>
          <p:cNvSpPr txBox="1"/>
          <p:nvPr/>
        </p:nvSpPr>
        <p:spPr>
          <a:xfrm>
            <a:off x="3058651" y="4154766"/>
            <a:ext cx="2266976" cy="276999"/>
          </a:xfrm>
          <a:prstGeom prst="rect">
            <a:avLst/>
          </a:prstGeom>
          <a:noFill/>
        </p:spPr>
        <p:txBody>
          <a:bodyPr wrap="square" rtlCol="0">
            <a:spAutoFit/>
          </a:bodyPr>
          <a:lstStyle/>
          <a:p>
            <a:r>
              <a:rPr lang="en-US" sz="1200" b="1" dirty="0"/>
              <a:t>1985 to 5 Nov 2020</a:t>
            </a:r>
          </a:p>
        </p:txBody>
      </p:sp>
      <p:sp>
        <p:nvSpPr>
          <p:cNvPr id="2" name="Oval 1">
            <a:extLst>
              <a:ext uri="{FF2B5EF4-FFF2-40B4-BE49-F238E27FC236}">
                <a16:creationId xmlns="" xmlns:a16="http://schemas.microsoft.com/office/drawing/2014/main" id="{6120313A-3D79-4763-AC6E-5F60F48C3434}"/>
              </a:ext>
            </a:extLst>
          </p:cNvPr>
          <p:cNvSpPr/>
          <p:nvPr/>
        </p:nvSpPr>
        <p:spPr>
          <a:xfrm>
            <a:off x="4438436" y="1539341"/>
            <a:ext cx="1186325" cy="11806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 xmlns:a16="http://schemas.microsoft.com/office/drawing/2014/main" id="{E773687E-A517-4C8C-BB64-198D0D049076}"/>
              </a:ext>
            </a:extLst>
          </p:cNvPr>
          <p:cNvSpPr txBox="1"/>
          <p:nvPr/>
        </p:nvSpPr>
        <p:spPr>
          <a:xfrm>
            <a:off x="2268661" y="6449555"/>
            <a:ext cx="3453313" cy="369332"/>
          </a:xfrm>
          <a:prstGeom prst="rect">
            <a:avLst/>
          </a:prstGeom>
          <a:noFill/>
        </p:spPr>
        <p:txBody>
          <a:bodyPr wrap="square" rtlCol="0">
            <a:spAutoFit/>
          </a:bodyPr>
          <a:lstStyle/>
          <a:p>
            <a:r>
              <a:rPr lang="en-CA" b="1" dirty="0"/>
              <a:t>1984                                     2020</a:t>
            </a:r>
            <a:endParaRPr lang="en-US" b="1" dirty="0"/>
          </a:p>
        </p:txBody>
      </p:sp>
      <p:sp>
        <p:nvSpPr>
          <p:cNvPr id="48" name="TextBox 47">
            <a:extLst>
              <a:ext uri="{FF2B5EF4-FFF2-40B4-BE49-F238E27FC236}">
                <a16:creationId xmlns="" xmlns:a16="http://schemas.microsoft.com/office/drawing/2014/main" id="{B24B90DF-DA5C-4640-845E-3ACF365A1496}"/>
              </a:ext>
            </a:extLst>
          </p:cNvPr>
          <p:cNvSpPr txBox="1"/>
          <p:nvPr/>
        </p:nvSpPr>
        <p:spPr>
          <a:xfrm>
            <a:off x="7237699" y="6443694"/>
            <a:ext cx="3453313" cy="369332"/>
          </a:xfrm>
          <a:prstGeom prst="rect">
            <a:avLst/>
          </a:prstGeom>
          <a:noFill/>
        </p:spPr>
        <p:txBody>
          <a:bodyPr wrap="square" rtlCol="0">
            <a:spAutoFit/>
          </a:bodyPr>
          <a:lstStyle/>
          <a:p>
            <a:r>
              <a:rPr lang="en-CA" b="1" dirty="0"/>
              <a:t>2000                                        2020</a:t>
            </a:r>
            <a:endParaRPr lang="en-US" b="1" dirty="0"/>
          </a:p>
        </p:txBody>
      </p:sp>
      <p:sp>
        <p:nvSpPr>
          <p:cNvPr id="4" name="TextBox 3"/>
          <p:cNvSpPr txBox="1"/>
          <p:nvPr/>
        </p:nvSpPr>
        <p:spPr>
          <a:xfrm>
            <a:off x="180107" y="2199856"/>
            <a:ext cx="1368152" cy="1815882"/>
          </a:xfrm>
          <a:prstGeom prst="rect">
            <a:avLst/>
          </a:prstGeom>
          <a:noFill/>
        </p:spPr>
        <p:txBody>
          <a:bodyPr wrap="square" rtlCol="0">
            <a:spAutoFit/>
          </a:bodyPr>
          <a:lstStyle/>
          <a:p>
            <a:r>
              <a:rPr lang="en-CA" sz="1600" b="1" dirty="0" smtClean="0"/>
              <a:t>Atmospheric methane is 235% higher than its 80,000 years ice core limit of 800 ppb</a:t>
            </a:r>
            <a:endParaRPr lang="en-CA" sz="1600" b="1" dirty="0"/>
          </a:p>
        </p:txBody>
      </p:sp>
      <p:sp>
        <p:nvSpPr>
          <p:cNvPr id="51" name="TextBox 50"/>
          <p:cNvSpPr txBox="1"/>
          <p:nvPr/>
        </p:nvSpPr>
        <p:spPr>
          <a:xfrm>
            <a:off x="10591699" y="2158702"/>
            <a:ext cx="2009876" cy="1077218"/>
          </a:xfrm>
          <a:prstGeom prst="rect">
            <a:avLst/>
          </a:prstGeom>
          <a:noFill/>
        </p:spPr>
        <p:txBody>
          <a:bodyPr wrap="square" rtlCol="0">
            <a:spAutoFit/>
          </a:bodyPr>
          <a:lstStyle/>
          <a:p>
            <a:r>
              <a:rPr lang="en-CA" sz="1600" b="1" dirty="0" smtClean="0"/>
              <a:t>Atmospheric nitrous oxide is higher than its 80,000 years ice core limit of 300 ppb</a:t>
            </a:r>
            <a:endParaRPr lang="en-CA" sz="1600" b="1" dirty="0"/>
          </a:p>
        </p:txBody>
      </p:sp>
    </p:spTree>
    <p:extLst>
      <p:ext uri="{BB962C8B-B14F-4D97-AF65-F5344CB8AC3E}">
        <p14:creationId xmlns:p14="http://schemas.microsoft.com/office/powerpoint/2010/main" val="5033375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655457"/>
            <a:ext cx="12601575" cy="646331"/>
          </a:xfrm>
          <a:prstGeom prst="rect">
            <a:avLst/>
          </a:prstGeom>
          <a:noFill/>
        </p:spPr>
        <p:txBody>
          <a:bodyPr wrap="square" rtlCol="0">
            <a:spAutoFit/>
          </a:bodyPr>
          <a:lstStyle/>
          <a:p>
            <a:pPr algn="ctr"/>
            <a:r>
              <a:rPr lang="en-CA" sz="3600" b="1" dirty="0"/>
              <a:t>M</a:t>
            </a:r>
            <a:r>
              <a:rPr lang="en-CA" sz="3600" b="1" dirty="0" smtClean="0"/>
              <a:t>ethane</a:t>
            </a:r>
            <a:endParaRPr lang="en-CA" sz="3600" b="1" dirty="0"/>
          </a:p>
        </p:txBody>
      </p:sp>
    </p:spTree>
    <p:extLst>
      <p:ext uri="{BB962C8B-B14F-4D97-AF65-F5344CB8AC3E}">
        <p14:creationId xmlns:p14="http://schemas.microsoft.com/office/powerpoint/2010/main" val="8985608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 xmlns:a16="http://schemas.microsoft.com/office/drawing/2014/main" id="{C9848104-E23A-6B4F-90B1-116255DA856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000" b="51086" l="1157" r="34662">
                        <a14:foregroundMark x1="4841" y1="2514" x2="5141" y2="47257"/>
                        <a14:foregroundMark x1="2614" y1="3829" x2="3171" y2="48343"/>
                        <a14:foregroundMark x1="3256" y1="3486" x2="9254" y2="2171"/>
                        <a14:foregroundMark x1="6255" y1="3486" x2="3042" y2="2686"/>
                        <a14:foregroundMark x1="1157" y1="5600" x2="3042" y2="51086"/>
                        <a14:foregroundMark x1="6041" y1="47543" x2="30420" y2="47714"/>
                        <a14:foregroundMark x1="28877" y1="45600" x2="33890" y2="46400"/>
                        <a14:foregroundMark x1="6427" y1="11886" x2="6598" y2="43943"/>
                        <a14:foregroundMark x1="6598" y1="44229" x2="23565" y2="44057"/>
                        <a14:foregroundMark x1="23565" y1="44057" x2="34662" y2="44114"/>
                        <a14:foregroundMark x1="9940" y1="26229" x2="9940" y2="26229"/>
                        <a14:foregroundMark x1="10283" y1="26400" x2="10283" y2="26400"/>
                        <a14:foregroundMark x1="6427" y1="11486" x2="6512" y2="15486"/>
                        <a14:foregroundMark x1="6598" y1="9429" x2="6598" y2="21600"/>
                        <a14:foregroundMark x1="15424" y1="3086" x2="31919" y2="2286"/>
                        <a14:foregroundMark x1="34105" y1="2629" x2="15681" y2="2114"/>
                        <a14:backgroundMark x1="17438" y1="25714" x2="14139" y2="26857"/>
                        <a14:backgroundMark x1="17352" y1="25714" x2="14053" y2="26857"/>
                        <a14:backgroundMark x1="14053" y1="26971" x2="10111" y2="27257"/>
                      </a14:backgroundRemoval>
                    </a14:imgEffect>
                  </a14:imgLayer>
                </a14:imgProps>
              </a:ext>
            </a:extLst>
          </a:blip>
          <a:srcRect l="1843" t="1601" r="69366" b="51518"/>
          <a:stretch/>
        </p:blipFill>
        <p:spPr>
          <a:xfrm>
            <a:off x="5868739" y="1503241"/>
            <a:ext cx="4077586" cy="4578421"/>
          </a:xfrm>
          <a:prstGeom prst="rect">
            <a:avLst/>
          </a:prstGeom>
        </p:spPr>
      </p:pic>
      <p:sp>
        <p:nvSpPr>
          <p:cNvPr id="3" name="ZoneTexte 4">
            <a:extLst>
              <a:ext uri="{FF2B5EF4-FFF2-40B4-BE49-F238E27FC236}">
                <a16:creationId xmlns="" xmlns:a16="http://schemas.microsoft.com/office/drawing/2014/main" id="{1F79D5DD-A16D-6F43-BDED-83B81D793CF2}"/>
              </a:ext>
            </a:extLst>
          </p:cNvPr>
          <p:cNvSpPr txBox="1"/>
          <p:nvPr/>
        </p:nvSpPr>
        <p:spPr>
          <a:xfrm>
            <a:off x="252115" y="1928279"/>
            <a:ext cx="5040561" cy="1587697"/>
          </a:xfrm>
          <a:prstGeom prst="rect">
            <a:avLst/>
          </a:prstGeom>
          <a:noFill/>
        </p:spPr>
        <p:txBody>
          <a:bodyPr wrap="square" lIns="124541" tIns="62271" rIns="124541" bIns="62271">
            <a:spAutoFit/>
          </a:bodyPr>
          <a:lstStyle/>
          <a:p>
            <a:pPr>
              <a:defRPr/>
            </a:pPr>
            <a:r>
              <a:rPr lang="en-US" sz="1900" b="1" i="1" dirty="0">
                <a:solidFill>
                  <a:srgbClr val="000000"/>
                </a:solidFill>
              </a:rPr>
              <a:t>Anthropogenic emissions: </a:t>
            </a:r>
          </a:p>
          <a:p>
            <a:pPr marL="291894" indent="-291894">
              <a:buFont typeface="Arial"/>
              <a:buChar char="•"/>
              <a:defRPr/>
            </a:pPr>
            <a:r>
              <a:rPr lang="en-US" sz="1900" i="1" dirty="0">
                <a:solidFill>
                  <a:srgbClr val="000000"/>
                </a:solidFill>
              </a:rPr>
              <a:t>All inventories, except EPA, infers an increase in emissions as fast as the warmest scenarios between 2005 and 2017. </a:t>
            </a:r>
          </a:p>
          <a:p>
            <a:pPr>
              <a:defRPr/>
            </a:pPr>
            <a:endParaRPr lang="en-US" sz="1900" i="1" dirty="0">
              <a:solidFill>
                <a:srgbClr val="000000"/>
              </a:solidFill>
            </a:endParaRPr>
          </a:p>
        </p:txBody>
      </p:sp>
      <p:sp>
        <p:nvSpPr>
          <p:cNvPr id="9" name="Text Placeholder 3">
            <a:extLst>
              <a:ext uri="{FF2B5EF4-FFF2-40B4-BE49-F238E27FC236}">
                <a16:creationId xmlns="" xmlns:a16="http://schemas.microsoft.com/office/drawing/2014/main" id="{349F0759-AB78-9B4A-97E7-3A69B853A653}"/>
              </a:ext>
            </a:extLst>
          </p:cNvPr>
          <p:cNvSpPr txBox="1">
            <a:spLocks/>
          </p:cNvSpPr>
          <p:nvPr/>
        </p:nvSpPr>
        <p:spPr>
          <a:xfrm>
            <a:off x="6516811" y="6316860"/>
            <a:ext cx="4183848" cy="309089"/>
          </a:xfrm>
          <a:prstGeom prst="rect">
            <a:avLst/>
          </a:prstGeom>
        </p:spPr>
        <p:txBody>
          <a:bodyPr lIns="124541" tIns="62271" rIns="124541" bIns="62271">
            <a:normAutofit fontScale="62500" lnSpcReduction="20000"/>
          </a:bodyPr>
          <a:lstStyle>
            <a:lvl1pPr marL="257175" indent="-257175" algn="l" defTabSz="342900" rtl="0" eaLnBrk="1" latinLnBrk="0" hangingPunct="1">
              <a:spcBef>
                <a:spcPct val="20000"/>
              </a:spcBef>
              <a:buFont typeface="Arial"/>
              <a:buChar char="•"/>
              <a:defRPr sz="2400" kern="1200">
                <a:solidFill>
                  <a:srgbClr val="4C9BDB"/>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4C9BDB"/>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4C9BD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C9BD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C9BD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buNone/>
            </a:pPr>
            <a:r>
              <a:rPr lang="en-GB" altLang="en-US" i="1" dirty="0">
                <a:ea typeface="ＭＳ Ｐゴシック" pitchFamily="34" charset="-128"/>
              </a:rPr>
              <a:t>Source</a:t>
            </a:r>
            <a:r>
              <a:rPr lang="en-GB" altLang="en-US" i="1" dirty="0">
                <a:solidFill>
                  <a:srgbClr val="0000FF"/>
                </a:solidFill>
                <a:ea typeface="ＭＳ Ｐゴシック" pitchFamily="34" charset="-128"/>
              </a:rPr>
              <a:t>: S</a:t>
            </a:r>
            <a:r>
              <a:rPr lang="en-GB" altLang="en-US" i="1" dirty="0">
                <a:solidFill>
                  <a:srgbClr val="0000FF"/>
                </a:solidFill>
                <a:ea typeface="ＭＳ Ｐゴシック" pitchFamily="34" charset="-128"/>
                <a:hlinkClick r:id="rId5"/>
              </a:rPr>
              <a:t>a</a:t>
            </a:r>
            <a:r>
              <a:rPr lang="en-GB" altLang="en-US" i="1" dirty="0">
                <a:solidFill>
                  <a:srgbClr val="0000FF"/>
                </a:solidFill>
                <a:ea typeface="ＭＳ Ｐゴシック" pitchFamily="34" charset="-128"/>
              </a:rPr>
              <a:t>unois et al. 2020, ESSD (Fig. 2)</a:t>
            </a:r>
            <a:endParaRPr lang="en-AU" altLang="en-US" i="1" dirty="0">
              <a:solidFill>
                <a:srgbClr val="0000FF"/>
              </a:solidFill>
              <a:ea typeface="ＭＳ Ｐゴシック" pitchFamily="34" charset="-128"/>
            </a:endParaRPr>
          </a:p>
        </p:txBody>
      </p:sp>
      <p:sp>
        <p:nvSpPr>
          <p:cNvPr id="11" name="ZoneTexte 10">
            <a:extLst>
              <a:ext uri="{FF2B5EF4-FFF2-40B4-BE49-F238E27FC236}">
                <a16:creationId xmlns="" xmlns:a16="http://schemas.microsoft.com/office/drawing/2014/main" id="{785E52F5-11A8-494C-A604-A7D3F08CAF2C}"/>
              </a:ext>
            </a:extLst>
          </p:cNvPr>
          <p:cNvSpPr txBox="1"/>
          <p:nvPr/>
        </p:nvSpPr>
        <p:spPr>
          <a:xfrm>
            <a:off x="413398" y="1194140"/>
            <a:ext cx="4717994" cy="618201"/>
          </a:xfrm>
          <a:prstGeom prst="rect">
            <a:avLst/>
          </a:prstGeom>
          <a:noFill/>
        </p:spPr>
        <p:txBody>
          <a:bodyPr wrap="none" lIns="124541" tIns="62271" rIns="124541" bIns="62271" rtlCol="0">
            <a:spAutoFit/>
          </a:bodyPr>
          <a:lstStyle/>
          <a:p>
            <a:r>
              <a:rPr lang="en-US" sz="1600" dirty="0"/>
              <a:t>The projections represented here correspond to SSPs </a:t>
            </a:r>
            <a:endParaRPr lang="en-US" sz="1600" dirty="0" smtClean="0"/>
          </a:p>
          <a:p>
            <a:r>
              <a:rPr lang="en-US" sz="1600" dirty="0" smtClean="0"/>
              <a:t>defined </a:t>
            </a:r>
            <a:r>
              <a:rPr lang="en-US" sz="1600" dirty="0"/>
              <a:t>for IPCC 6</a:t>
            </a:r>
            <a:r>
              <a:rPr lang="en-US" sz="1600" baseline="30000" dirty="0"/>
              <a:t>th</a:t>
            </a:r>
            <a:r>
              <a:rPr lang="en-US" sz="1600" dirty="0"/>
              <a:t> Assessment Report</a:t>
            </a:r>
          </a:p>
        </p:txBody>
      </p:sp>
      <p:pic>
        <p:nvPicPr>
          <p:cNvPr id="15" name="Image 1">
            <a:extLst>
              <a:ext uri="{FF2B5EF4-FFF2-40B4-BE49-F238E27FC236}">
                <a16:creationId xmlns="" xmlns:a16="http://schemas.microsoft.com/office/drawing/2014/main" id="{C9848104-E23A-6B4F-90B1-116255DA8564}"/>
              </a:ext>
            </a:extLst>
          </p:cNvPr>
          <p:cNvPicPr>
            <a:picLocks noChangeAspect="1"/>
          </p:cNvPicPr>
          <p:nvPr/>
        </p:nvPicPr>
        <p:blipFill rotWithShape="1">
          <a:blip r:embed="rId6"/>
          <a:srcRect l="6667" t="4081" r="78576" b="87286"/>
          <a:stretch/>
        </p:blipFill>
        <p:spPr>
          <a:xfrm>
            <a:off x="6586994" y="1748173"/>
            <a:ext cx="2090057" cy="843148"/>
          </a:xfrm>
          <a:prstGeom prst="rect">
            <a:avLst/>
          </a:prstGeom>
        </p:spPr>
      </p:pic>
      <p:sp>
        <p:nvSpPr>
          <p:cNvPr id="5" name="Rectangle 4"/>
          <p:cNvSpPr/>
          <p:nvPr/>
        </p:nvSpPr>
        <p:spPr>
          <a:xfrm>
            <a:off x="6586994" y="2591321"/>
            <a:ext cx="865921" cy="261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6" name="Image 1">
            <a:extLst>
              <a:ext uri="{FF2B5EF4-FFF2-40B4-BE49-F238E27FC236}">
                <a16:creationId xmlns="" xmlns:a16="http://schemas.microsoft.com/office/drawing/2014/main" id="{C9848104-E23A-6B4F-90B1-116255DA856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000" b="51086" l="1157" r="34662">
                        <a14:foregroundMark x1="4841" y1="2514" x2="5141" y2="47257"/>
                        <a14:foregroundMark x1="2614" y1="3829" x2="3171" y2="48343"/>
                        <a14:foregroundMark x1="3256" y1="3486" x2="9254" y2="2171"/>
                        <a14:foregroundMark x1="6255" y1="3486" x2="3042" y2="2686"/>
                        <a14:foregroundMark x1="1157" y1="5600" x2="3042" y2="51086"/>
                        <a14:foregroundMark x1="6041" y1="47543" x2="30420" y2="47714"/>
                        <a14:foregroundMark x1="28877" y1="45600" x2="33890" y2="46400"/>
                        <a14:foregroundMark x1="6427" y1="11886" x2="6598" y2="43943"/>
                        <a14:foregroundMark x1="6598" y1="44229" x2="23565" y2="44057"/>
                        <a14:foregroundMark x1="23565" y1="44057" x2="34662" y2="44114"/>
                        <a14:foregroundMark x1="9940" y1="26229" x2="9940" y2="26229"/>
                        <a14:foregroundMark x1="10283" y1="26400" x2="10283" y2="26400"/>
                        <a14:foregroundMark x1="6427" y1="11486" x2="6512" y2="15486"/>
                        <a14:foregroundMark x1="6598" y1="9429" x2="6598" y2="21600"/>
                        <a14:foregroundMark x1="15424" y1="3086" x2="31919" y2="2286"/>
                        <a14:foregroundMark x1="34105" y1="2629" x2="15681" y2="2114"/>
                        <a14:backgroundMark x1="17438" y1="25714" x2="14139" y2="26857"/>
                        <a14:backgroundMark x1="17352" y1="25714" x2="14053" y2="26857"/>
                        <a14:backgroundMark x1="14053" y1="26971" x2="10111" y2="27257"/>
                      </a14:backgroundRemoval>
                    </a14:imgEffect>
                  </a14:imgLayer>
                </a14:imgProps>
              </a:ext>
            </a:extLst>
          </a:blip>
          <a:srcRect l="1843" t="1601" r="69366" b="51518"/>
          <a:stretch/>
        </p:blipFill>
        <p:spPr>
          <a:xfrm>
            <a:off x="5873104" y="1503240"/>
            <a:ext cx="4077586" cy="4578421"/>
          </a:xfrm>
          <a:prstGeom prst="rect">
            <a:avLst/>
          </a:prstGeom>
        </p:spPr>
      </p:pic>
      <p:pic>
        <p:nvPicPr>
          <p:cNvPr id="17" name="Image 1">
            <a:extLst>
              <a:ext uri="{FF2B5EF4-FFF2-40B4-BE49-F238E27FC236}">
                <a16:creationId xmlns="" xmlns:a16="http://schemas.microsoft.com/office/drawing/2014/main" id="{C9848104-E23A-6B4F-90B1-116255DA8564}"/>
              </a:ext>
            </a:extLst>
          </p:cNvPr>
          <p:cNvPicPr>
            <a:picLocks noChangeAspect="1"/>
          </p:cNvPicPr>
          <p:nvPr/>
        </p:nvPicPr>
        <p:blipFill rotWithShape="1">
          <a:blip r:embed="rId6"/>
          <a:srcRect l="1842" t="1601" r="49868" b="51518"/>
          <a:stretch/>
        </p:blipFill>
        <p:spPr>
          <a:xfrm>
            <a:off x="413398" y="3637905"/>
            <a:ext cx="4232647" cy="2833499"/>
          </a:xfrm>
          <a:prstGeom prst="rect">
            <a:avLst/>
          </a:prstGeom>
        </p:spPr>
      </p:pic>
      <p:sp>
        <p:nvSpPr>
          <p:cNvPr id="12" name="Rectangle 11"/>
          <p:cNvSpPr/>
          <p:nvPr/>
        </p:nvSpPr>
        <p:spPr>
          <a:xfrm>
            <a:off x="-38330" y="109046"/>
            <a:ext cx="12601575" cy="1085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p>
        </p:txBody>
      </p:sp>
      <p:sp>
        <p:nvSpPr>
          <p:cNvPr id="4" name="Title 1">
            <a:extLst>
              <a:ext uri="{FF2B5EF4-FFF2-40B4-BE49-F238E27FC236}">
                <a16:creationId xmlns="" xmlns:a16="http://schemas.microsoft.com/office/drawing/2014/main" id="{E68AF0D6-89C8-3342-AFDA-65C9177DAD77}"/>
              </a:ext>
            </a:extLst>
          </p:cNvPr>
          <p:cNvSpPr>
            <a:spLocks noGrp="1"/>
          </p:cNvSpPr>
          <p:nvPr>
            <p:ph type="title"/>
          </p:nvPr>
        </p:nvSpPr>
        <p:spPr>
          <a:xfrm>
            <a:off x="19185" y="-99605"/>
            <a:ext cx="12536232" cy="783983"/>
          </a:xfrm>
        </p:spPr>
        <p:txBody>
          <a:bodyPr>
            <a:normAutofit/>
          </a:bodyPr>
          <a:lstStyle/>
          <a:p>
            <a:pPr eaLnBrk="1" hangingPunct="1"/>
            <a:r>
              <a:rPr lang="en-US" sz="2000" b="0" dirty="0">
                <a:solidFill>
                  <a:srgbClr val="4A7ABA"/>
                </a:solidFill>
              </a:rPr>
              <a:t>Anthropogenic Methane Emissions &amp; Socioeconomic Pathways (</a:t>
            </a:r>
            <a:r>
              <a:rPr lang="en-US" sz="2000" b="0" dirty="0" smtClean="0">
                <a:solidFill>
                  <a:srgbClr val="4A7ABA"/>
                </a:solidFill>
              </a:rPr>
              <a:t>SSPs)</a:t>
            </a:r>
            <a:endParaRPr lang="fr-FR" sz="2000" b="0" dirty="0">
              <a:solidFill>
                <a:srgbClr val="4A7ABA"/>
              </a:solidFill>
            </a:endParaRPr>
          </a:p>
        </p:txBody>
      </p:sp>
      <p:sp>
        <p:nvSpPr>
          <p:cNvPr id="19" name="TextBox 18"/>
          <p:cNvSpPr txBox="1"/>
          <p:nvPr/>
        </p:nvSpPr>
        <p:spPr>
          <a:xfrm>
            <a:off x="-32524" y="0"/>
            <a:ext cx="12589965" cy="584775"/>
          </a:xfrm>
          <a:prstGeom prst="rect">
            <a:avLst/>
          </a:prstGeom>
          <a:solidFill>
            <a:schemeClr val="bg1"/>
          </a:solidFill>
        </p:spPr>
        <p:txBody>
          <a:bodyPr wrap="square" rtlCol="0">
            <a:spAutoFit/>
          </a:bodyPr>
          <a:lstStyle/>
          <a:p>
            <a:pPr algn="ctr"/>
            <a:r>
              <a:rPr lang="en-CA" sz="3200" b="1" dirty="0" smtClean="0"/>
              <a:t>Global methane emissions tracking the worst-case scenario</a:t>
            </a:r>
            <a:endParaRPr lang="en-CA" sz="3200" b="1" dirty="0"/>
          </a:p>
        </p:txBody>
      </p:sp>
      <p:pic>
        <p:nvPicPr>
          <p:cNvPr id="21" name="Image 1">
            <a:extLst>
              <a:ext uri="{FF2B5EF4-FFF2-40B4-BE49-F238E27FC236}">
                <a16:creationId xmlns="" xmlns:a16="http://schemas.microsoft.com/office/drawing/2014/main" id="{C9848104-E23A-6B4F-90B1-116255DA8564}"/>
              </a:ext>
            </a:extLst>
          </p:cNvPr>
          <p:cNvPicPr>
            <a:picLocks noChangeAspect="1"/>
          </p:cNvPicPr>
          <p:nvPr/>
        </p:nvPicPr>
        <p:blipFill rotWithShape="1">
          <a:blip r:embed="rId6"/>
          <a:srcRect l="13208" t="1601" r="49869" b="95236"/>
          <a:stretch/>
        </p:blipFill>
        <p:spPr>
          <a:xfrm>
            <a:off x="7302731" y="1439072"/>
            <a:ext cx="5233501" cy="309101"/>
          </a:xfrm>
          <a:prstGeom prst="rect">
            <a:avLst/>
          </a:prstGeom>
        </p:spPr>
      </p:pic>
      <p:sp>
        <p:nvSpPr>
          <p:cNvPr id="22" name="TextBox 21"/>
          <p:cNvSpPr txBox="1"/>
          <p:nvPr/>
        </p:nvSpPr>
        <p:spPr>
          <a:xfrm>
            <a:off x="10189219" y="2568238"/>
            <a:ext cx="2088232" cy="307777"/>
          </a:xfrm>
          <a:prstGeom prst="rect">
            <a:avLst/>
          </a:prstGeom>
          <a:noFill/>
        </p:spPr>
        <p:txBody>
          <a:bodyPr wrap="square" rtlCol="0">
            <a:spAutoFit/>
          </a:bodyPr>
          <a:lstStyle/>
          <a:p>
            <a:r>
              <a:rPr lang="en-CA" sz="1400" b="1" dirty="0" smtClean="0"/>
              <a:t>Worst-case scenario</a:t>
            </a:r>
            <a:endParaRPr lang="en-CA" sz="1400" b="1" dirty="0"/>
          </a:p>
        </p:txBody>
      </p:sp>
      <p:sp>
        <p:nvSpPr>
          <p:cNvPr id="23" name="TextBox 22"/>
          <p:cNvSpPr txBox="1"/>
          <p:nvPr/>
        </p:nvSpPr>
        <p:spPr>
          <a:xfrm>
            <a:off x="10185522" y="4221088"/>
            <a:ext cx="2088232" cy="738664"/>
          </a:xfrm>
          <a:prstGeom prst="rect">
            <a:avLst/>
          </a:prstGeom>
          <a:noFill/>
        </p:spPr>
        <p:txBody>
          <a:bodyPr wrap="square" rtlCol="0">
            <a:spAutoFit/>
          </a:bodyPr>
          <a:lstStyle/>
          <a:p>
            <a:r>
              <a:rPr lang="en-CA" sz="1400" b="1" dirty="0" smtClean="0">
                <a:solidFill>
                  <a:srgbClr val="7030A0"/>
                </a:solidFill>
              </a:rPr>
              <a:t>Best-case mitigation scenarios for 1.5°C </a:t>
            </a:r>
          </a:p>
          <a:p>
            <a:r>
              <a:rPr lang="en-CA" sz="1400" b="1" dirty="0" smtClean="0">
                <a:solidFill>
                  <a:srgbClr val="7030A0"/>
                </a:solidFill>
              </a:rPr>
              <a:t>and 2°C limit by 2100</a:t>
            </a:r>
            <a:endParaRPr lang="en-CA" sz="1400" b="1" dirty="0">
              <a:solidFill>
                <a:srgbClr val="7030A0"/>
              </a:solidFill>
            </a:endParaRPr>
          </a:p>
        </p:txBody>
      </p:sp>
      <p:sp>
        <p:nvSpPr>
          <p:cNvPr id="24" name="TextBox 23"/>
          <p:cNvSpPr txBox="1"/>
          <p:nvPr/>
        </p:nvSpPr>
        <p:spPr>
          <a:xfrm>
            <a:off x="8965083" y="1928279"/>
            <a:ext cx="1508471" cy="369332"/>
          </a:xfrm>
          <a:prstGeom prst="rect">
            <a:avLst/>
          </a:prstGeom>
          <a:noFill/>
        </p:spPr>
        <p:txBody>
          <a:bodyPr wrap="square" rtlCol="0">
            <a:spAutoFit/>
          </a:bodyPr>
          <a:lstStyle/>
          <a:p>
            <a:r>
              <a:rPr lang="en-CA" dirty="0" smtClean="0"/>
              <a:t>Adapted </a:t>
            </a:r>
            <a:endParaRPr lang="en-CA" dirty="0"/>
          </a:p>
        </p:txBody>
      </p:sp>
      <p:sp>
        <p:nvSpPr>
          <p:cNvPr id="25" name="TextBox 24"/>
          <p:cNvSpPr txBox="1"/>
          <p:nvPr/>
        </p:nvSpPr>
        <p:spPr>
          <a:xfrm>
            <a:off x="8245002" y="584775"/>
            <a:ext cx="4028751" cy="369332"/>
          </a:xfrm>
          <a:prstGeom prst="rect">
            <a:avLst/>
          </a:prstGeom>
          <a:noFill/>
        </p:spPr>
        <p:txBody>
          <a:bodyPr wrap="square" rtlCol="0">
            <a:spAutoFit/>
          </a:bodyPr>
          <a:lstStyle/>
          <a:p>
            <a:r>
              <a:rPr lang="en-CA" b="1" dirty="0" smtClean="0"/>
              <a:t>Global Carbon </a:t>
            </a:r>
            <a:r>
              <a:rPr lang="en-CA" b="1" dirty="0"/>
              <a:t>P</a:t>
            </a:r>
            <a:r>
              <a:rPr lang="en-CA" b="1" dirty="0" smtClean="0"/>
              <a:t>roject 2020</a:t>
            </a:r>
            <a:endParaRPr lang="en-CA" b="1" dirty="0"/>
          </a:p>
        </p:txBody>
      </p:sp>
      <p:sp>
        <p:nvSpPr>
          <p:cNvPr id="26" name="Rectangle 25"/>
          <p:cNvSpPr/>
          <p:nvPr/>
        </p:nvSpPr>
        <p:spPr>
          <a:xfrm>
            <a:off x="6586994" y="2591321"/>
            <a:ext cx="1320538" cy="261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6728528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ine chart&#10;&#10;Description automatically generated">
            <a:extLst>
              <a:ext uri="{FF2B5EF4-FFF2-40B4-BE49-F238E27FC236}">
                <a16:creationId xmlns:a16="http://schemas.microsoft.com/office/drawing/2014/main" xmlns="" id="{B83AC93A-F48E-4D86-AD60-DC972033C7D3}"/>
              </a:ext>
            </a:extLst>
          </p:cNvPr>
          <p:cNvPicPr>
            <a:picLocks noChangeAspect="1"/>
          </p:cNvPicPr>
          <p:nvPr/>
        </p:nvPicPr>
        <p:blipFill>
          <a:blip r:embed="rId2"/>
          <a:stretch>
            <a:fillRect/>
          </a:stretch>
        </p:blipFill>
        <p:spPr>
          <a:xfrm>
            <a:off x="2387437" y="1606133"/>
            <a:ext cx="6649955" cy="4745835"/>
          </a:xfrm>
          <a:prstGeom prst="rect">
            <a:avLst/>
          </a:prstGeom>
        </p:spPr>
      </p:pic>
      <p:sp>
        <p:nvSpPr>
          <p:cNvPr id="3" name="Rectangle 2">
            <a:extLst>
              <a:ext uri="{FF2B5EF4-FFF2-40B4-BE49-F238E27FC236}">
                <a16:creationId xmlns:a16="http://schemas.microsoft.com/office/drawing/2014/main" xmlns="" id="{64614F65-0F98-BB4D-903F-435197D82007}"/>
              </a:ext>
            </a:extLst>
          </p:cNvPr>
          <p:cNvSpPr/>
          <p:nvPr/>
        </p:nvSpPr>
        <p:spPr>
          <a:xfrm>
            <a:off x="1955469" y="6304078"/>
            <a:ext cx="7513892" cy="523220"/>
          </a:xfrm>
          <a:prstGeom prst="rect">
            <a:avLst/>
          </a:prstGeom>
        </p:spPr>
        <p:txBody>
          <a:bodyPr wrap="square">
            <a:spAutoFit/>
          </a:bodyPr>
          <a:lstStyle/>
          <a:p>
            <a:pPr marL="214313" indent="-214313">
              <a:buFont typeface="Arial"/>
              <a:buChar char="•"/>
              <a:defRPr/>
            </a:pPr>
            <a:r>
              <a:rPr lang="en-US" sz="1400" i="1" dirty="0">
                <a:solidFill>
                  <a:srgbClr val="000000"/>
                </a:solidFill>
              </a:rPr>
              <a:t>Methane concentrations rose faster in 2014, 2015 and 2019 with more than 10 ppb/yr.</a:t>
            </a:r>
          </a:p>
          <a:p>
            <a:pPr marL="214313" indent="-214313">
              <a:buFont typeface="Arial"/>
              <a:buChar char="•"/>
              <a:defRPr/>
            </a:pPr>
            <a:r>
              <a:rPr lang="en-US" sz="1400" i="1" dirty="0">
                <a:solidFill>
                  <a:srgbClr val="000000"/>
                </a:solidFill>
              </a:rPr>
              <a:t>Since 2013, the atmospheric increase is approaching the warmest scenario of IPCC AR5 report</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260" y="1308282"/>
            <a:ext cx="6980237"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5">
            <a:extLst>
              <a:ext uri="{FF2B5EF4-FFF2-40B4-BE49-F238E27FC236}">
                <a16:creationId xmlns:a16="http://schemas.microsoft.com/office/drawing/2014/main" xmlns="" id="{1616E51A-7479-8F48-AE78-CF215E8C476C}"/>
              </a:ext>
            </a:extLst>
          </p:cNvPr>
          <p:cNvSpPr txBox="1"/>
          <p:nvPr/>
        </p:nvSpPr>
        <p:spPr>
          <a:xfrm>
            <a:off x="9037392" y="3708404"/>
            <a:ext cx="2170631" cy="553998"/>
          </a:xfrm>
          <a:prstGeom prst="rect">
            <a:avLst/>
          </a:prstGeom>
          <a:noFill/>
        </p:spPr>
        <p:txBody>
          <a:bodyPr wrap="square" rtlCol="0">
            <a:spAutoFit/>
          </a:bodyPr>
          <a:lstStyle/>
          <a:p>
            <a:r>
              <a:rPr lang="fr-FR" sz="1000" dirty="0"/>
              <a:t>Observations: </a:t>
            </a:r>
            <a:r>
              <a:rPr lang="fr-FR" sz="1000" dirty="0"/>
              <a:t>Globally</a:t>
            </a:r>
            <a:r>
              <a:rPr lang="fr-FR" sz="1000" dirty="0"/>
              <a:t> </a:t>
            </a:r>
            <a:r>
              <a:rPr lang="fr-FR" sz="1000" dirty="0"/>
              <a:t>averaged</a:t>
            </a:r>
            <a:r>
              <a:rPr lang="fr-FR" sz="1000" dirty="0"/>
              <a:t> marine surface </a:t>
            </a:r>
            <a:r>
              <a:rPr lang="fr-FR" sz="1000" dirty="0"/>
              <a:t>annual</a:t>
            </a:r>
            <a:r>
              <a:rPr lang="fr-FR" sz="1000" dirty="0"/>
              <a:t> </a:t>
            </a:r>
            <a:r>
              <a:rPr lang="fr-FR" sz="1000" dirty="0"/>
              <a:t>mean</a:t>
            </a:r>
            <a:r>
              <a:rPr lang="fr-FR" sz="1000" dirty="0"/>
              <a:t> data </a:t>
            </a:r>
            <a:r>
              <a:rPr lang="fr-FR" sz="1000" dirty="0"/>
              <a:t>from</a:t>
            </a:r>
            <a:r>
              <a:rPr lang="fr-FR" sz="1000" dirty="0"/>
              <a:t> NOAA </a:t>
            </a:r>
          </a:p>
        </p:txBody>
      </p:sp>
      <p:sp>
        <p:nvSpPr>
          <p:cNvPr id="4" name="Rectangle 3"/>
          <p:cNvSpPr/>
          <p:nvPr/>
        </p:nvSpPr>
        <p:spPr>
          <a:xfrm>
            <a:off x="35791" y="565007"/>
            <a:ext cx="12599987" cy="707886"/>
          </a:xfrm>
          <a:prstGeom prst="rect">
            <a:avLst/>
          </a:prstGeom>
        </p:spPr>
        <p:txBody>
          <a:bodyPr wrap="square">
            <a:spAutoFit/>
          </a:bodyPr>
          <a:lstStyle/>
          <a:p>
            <a:pPr algn="ctr">
              <a:defRPr/>
            </a:pPr>
            <a:r>
              <a:rPr lang="en-US" sz="2000" b="1" i="1" dirty="0">
                <a:solidFill>
                  <a:srgbClr val="000000"/>
                </a:solidFill>
              </a:rPr>
              <a:t>Since 2013, the </a:t>
            </a:r>
            <a:r>
              <a:rPr lang="en-US" sz="2000" b="1" i="1" dirty="0" smtClean="0">
                <a:solidFill>
                  <a:srgbClr val="000000"/>
                </a:solidFill>
              </a:rPr>
              <a:t>atmospheric </a:t>
            </a:r>
            <a:r>
              <a:rPr lang="en-US" sz="2000" b="1" dirty="0" smtClean="0">
                <a:solidFill>
                  <a:srgbClr val="000000"/>
                </a:solidFill>
              </a:rPr>
              <a:t>[methane] </a:t>
            </a:r>
            <a:r>
              <a:rPr lang="en-US" sz="2000" b="1" i="1" dirty="0">
                <a:solidFill>
                  <a:srgbClr val="000000"/>
                </a:solidFill>
              </a:rPr>
              <a:t>increase is </a:t>
            </a:r>
            <a:r>
              <a:rPr lang="en-US" sz="2000" b="1" i="1" dirty="0" smtClean="0">
                <a:solidFill>
                  <a:srgbClr val="000000"/>
                </a:solidFill>
              </a:rPr>
              <a:t>approaching</a:t>
            </a:r>
          </a:p>
          <a:p>
            <a:pPr algn="ctr">
              <a:defRPr/>
            </a:pPr>
            <a:r>
              <a:rPr lang="en-US" sz="2000" b="1" i="1" dirty="0" smtClean="0">
                <a:solidFill>
                  <a:srgbClr val="000000"/>
                </a:solidFill>
              </a:rPr>
              <a:t>the </a:t>
            </a:r>
            <a:r>
              <a:rPr lang="en-US" sz="2000" b="1" i="1" dirty="0">
                <a:solidFill>
                  <a:srgbClr val="000000"/>
                </a:solidFill>
              </a:rPr>
              <a:t>warmest scenario of IPCC AR5 report</a:t>
            </a:r>
            <a:endParaRPr lang="en-US" sz="2000" b="1" i="1" dirty="0">
              <a:solidFill>
                <a:srgbClr val="000000"/>
              </a:solidFill>
            </a:endParaRPr>
          </a:p>
        </p:txBody>
      </p:sp>
      <p:sp>
        <p:nvSpPr>
          <p:cNvPr id="6" name="TextBox 5"/>
          <p:cNvSpPr txBox="1"/>
          <p:nvPr/>
        </p:nvSpPr>
        <p:spPr>
          <a:xfrm>
            <a:off x="9580525" y="909926"/>
            <a:ext cx="3254996" cy="646331"/>
          </a:xfrm>
          <a:prstGeom prst="rect">
            <a:avLst/>
          </a:prstGeom>
          <a:noFill/>
        </p:spPr>
        <p:txBody>
          <a:bodyPr wrap="square" rtlCol="0">
            <a:spAutoFit/>
          </a:bodyPr>
          <a:lstStyle/>
          <a:p>
            <a:r>
              <a:rPr lang="en-CA" dirty="0" smtClean="0"/>
              <a:t>Global Carbon Project Global methane budget, 2020 </a:t>
            </a:r>
            <a:endParaRPr lang="en-CA" dirty="0"/>
          </a:p>
        </p:txBody>
      </p:sp>
      <p:sp>
        <p:nvSpPr>
          <p:cNvPr id="7" name="TextBox 6"/>
          <p:cNvSpPr txBox="1"/>
          <p:nvPr/>
        </p:nvSpPr>
        <p:spPr>
          <a:xfrm>
            <a:off x="9037392" y="1606133"/>
            <a:ext cx="1583875" cy="369332"/>
          </a:xfrm>
          <a:prstGeom prst="rect">
            <a:avLst/>
          </a:prstGeom>
          <a:noFill/>
        </p:spPr>
        <p:txBody>
          <a:bodyPr wrap="square" rtlCol="0">
            <a:spAutoFit/>
          </a:bodyPr>
          <a:lstStyle/>
          <a:p>
            <a:r>
              <a:rPr lang="en-CA" b="1" dirty="0" smtClean="0">
                <a:solidFill>
                  <a:srgbClr val="FF0000"/>
                </a:solidFill>
              </a:rPr>
              <a:t>RCP 8.5</a:t>
            </a:r>
            <a:endParaRPr lang="en-CA" b="1" dirty="0">
              <a:solidFill>
                <a:srgbClr val="FF0000"/>
              </a:solidFill>
            </a:endParaRPr>
          </a:p>
        </p:txBody>
      </p:sp>
      <p:sp>
        <p:nvSpPr>
          <p:cNvPr id="9" name="TextBox 8"/>
          <p:cNvSpPr txBox="1"/>
          <p:nvPr/>
        </p:nvSpPr>
        <p:spPr>
          <a:xfrm>
            <a:off x="9189792" y="5253300"/>
            <a:ext cx="2727619" cy="646331"/>
          </a:xfrm>
          <a:prstGeom prst="rect">
            <a:avLst/>
          </a:prstGeom>
          <a:noFill/>
        </p:spPr>
        <p:txBody>
          <a:bodyPr wrap="square" rtlCol="0">
            <a:spAutoFit/>
          </a:bodyPr>
          <a:lstStyle/>
          <a:p>
            <a:r>
              <a:rPr lang="en-CA" b="1" dirty="0" smtClean="0">
                <a:solidFill>
                  <a:srgbClr val="0070C0"/>
                </a:solidFill>
              </a:rPr>
              <a:t>RCP 2.6 (only scenario not above 2°C by 2100)</a:t>
            </a:r>
            <a:endParaRPr lang="en-CA" b="1" dirty="0">
              <a:solidFill>
                <a:srgbClr val="0070C0"/>
              </a:solidFill>
            </a:endParaRPr>
          </a:p>
        </p:txBody>
      </p:sp>
      <p:sp>
        <p:nvSpPr>
          <p:cNvPr id="8" name="TextBox 7"/>
          <p:cNvSpPr txBox="1"/>
          <p:nvPr/>
        </p:nvSpPr>
        <p:spPr>
          <a:xfrm>
            <a:off x="-31157" y="1556257"/>
            <a:ext cx="2520280" cy="1077218"/>
          </a:xfrm>
          <a:prstGeom prst="rect">
            <a:avLst/>
          </a:prstGeom>
          <a:noFill/>
        </p:spPr>
        <p:txBody>
          <a:bodyPr wrap="square" rtlCol="0">
            <a:spAutoFit/>
          </a:bodyPr>
          <a:lstStyle/>
          <a:p>
            <a:r>
              <a:rPr lang="en-CA" sz="1600" dirty="0" smtClean="0"/>
              <a:t>Note that for best case </a:t>
            </a:r>
          </a:p>
          <a:p>
            <a:r>
              <a:rPr lang="en-CA" sz="1600" dirty="0" smtClean="0"/>
              <a:t>2°C mitigation scenario</a:t>
            </a:r>
          </a:p>
          <a:p>
            <a:r>
              <a:rPr lang="en-CA" sz="1600" dirty="0"/>
              <a:t>a</a:t>
            </a:r>
            <a:r>
              <a:rPr lang="en-CA" sz="1600" dirty="0" smtClean="0"/>
              <a:t>tmospheric methane</a:t>
            </a:r>
          </a:p>
          <a:p>
            <a:r>
              <a:rPr lang="en-CA" sz="1600" dirty="0"/>
              <a:t>d</a:t>
            </a:r>
            <a:r>
              <a:rPr lang="en-CA" sz="1600" dirty="0" smtClean="0"/>
              <a:t>eclines by 2015   </a:t>
            </a:r>
            <a:endParaRPr lang="en-CA" sz="1600" dirty="0"/>
          </a:p>
        </p:txBody>
      </p:sp>
      <p:sp>
        <p:nvSpPr>
          <p:cNvPr id="10" name="TextBox 9"/>
          <p:cNvSpPr txBox="1"/>
          <p:nvPr/>
        </p:nvSpPr>
        <p:spPr>
          <a:xfrm>
            <a:off x="35791" y="-15681"/>
            <a:ext cx="12601574" cy="584775"/>
          </a:xfrm>
          <a:prstGeom prst="rect">
            <a:avLst/>
          </a:prstGeom>
          <a:noFill/>
        </p:spPr>
        <p:txBody>
          <a:bodyPr wrap="square" rtlCol="0">
            <a:spAutoFit/>
          </a:bodyPr>
          <a:lstStyle/>
          <a:p>
            <a:pPr algn="ctr"/>
            <a:r>
              <a:rPr lang="en-CA" sz="3200" b="1" dirty="0" smtClean="0"/>
              <a:t>Atmospheric methane closest to worst-case scenario</a:t>
            </a:r>
            <a:endParaRPr lang="en-CA" sz="3200" b="1" dirty="0"/>
          </a:p>
        </p:txBody>
      </p:sp>
    </p:spTree>
    <p:extLst>
      <p:ext uri="{BB962C8B-B14F-4D97-AF65-F5344CB8AC3E}">
        <p14:creationId xmlns:p14="http://schemas.microsoft.com/office/powerpoint/2010/main" val="42047440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 descr="::::ch4_c13 copy.pdf">
            <a:extLst>
              <a:ext uri="{FF2B5EF4-FFF2-40B4-BE49-F238E27FC236}">
                <a16:creationId xmlns="" xmlns:a16="http://schemas.microsoft.com/office/drawing/2014/main" id="{B44F3746-C6DC-1943-82E2-16986A52137C}"/>
              </a:ext>
            </a:extLst>
          </p:cNvPr>
          <p:cNvPicPr/>
          <p:nvPr/>
        </p:nvPicPr>
        <p:blipFill rotWithShape="1">
          <a:blip r:embed="rId3"/>
          <a:srcRect l="9673" t="10277" r="8713" b="9716"/>
          <a:stretch/>
        </p:blipFill>
        <p:spPr bwMode="auto">
          <a:xfrm>
            <a:off x="876568" y="1055465"/>
            <a:ext cx="6490518" cy="4883185"/>
          </a:xfrm>
          <a:prstGeom prst="rect">
            <a:avLst/>
          </a:prstGeom>
          <a:noFill/>
          <a:ln w="9525">
            <a:noFill/>
            <a:miter lim="800000"/>
            <a:headEnd/>
            <a:tailEnd/>
          </a:ln>
        </p:spPr>
      </p:pic>
      <p:sp>
        <p:nvSpPr>
          <p:cNvPr id="24" name="Rectangle 23">
            <a:extLst>
              <a:ext uri="{FF2B5EF4-FFF2-40B4-BE49-F238E27FC236}">
                <a16:creationId xmlns="" xmlns:a16="http://schemas.microsoft.com/office/drawing/2014/main" id="{57E4F701-3E92-1944-B520-75FB9517DDFD}"/>
              </a:ext>
            </a:extLst>
          </p:cNvPr>
          <p:cNvSpPr/>
          <p:nvPr/>
        </p:nvSpPr>
        <p:spPr>
          <a:xfrm>
            <a:off x="7805777" y="1782103"/>
            <a:ext cx="4230221" cy="3447097"/>
          </a:xfrm>
          <a:prstGeom prst="rect">
            <a:avLst/>
          </a:prstGeom>
        </p:spPr>
        <p:txBody>
          <a:bodyPr wrap="square" lIns="124541" tIns="62271" rIns="124541" bIns="62271">
            <a:spAutoFit/>
          </a:bodyPr>
          <a:lstStyle/>
          <a:p>
            <a:pPr defTabSz="1245413">
              <a:defRPr/>
            </a:pPr>
            <a:r>
              <a:rPr lang="fr-FR" b="1" kern="0" dirty="0">
                <a:solidFill>
                  <a:prstClr val="black"/>
                </a:solidFill>
              </a:rPr>
              <a:t>1867 ppb reached in 2019 !</a:t>
            </a:r>
          </a:p>
          <a:p>
            <a:pPr defTabSz="1245413">
              <a:defRPr/>
            </a:pPr>
            <a:endParaRPr lang="en-GB" kern="0" dirty="0">
              <a:solidFill>
                <a:prstClr val="black"/>
              </a:solidFill>
              <a:ea typeface="Times New Roman" panose="02020603050405020304" pitchFamily="18" charset="0"/>
              <a:cs typeface="Calibri" panose="020F0502020204030204" pitchFamily="34" charset="0"/>
            </a:endParaRPr>
          </a:p>
          <a:p>
            <a:pPr defTabSz="1245413">
              <a:defRPr/>
            </a:pPr>
            <a:r>
              <a:rPr lang="en-GB" kern="0" dirty="0">
                <a:solidFill>
                  <a:prstClr val="black"/>
                </a:solidFill>
                <a:ea typeface="Times New Roman" panose="02020603050405020304" pitchFamily="18" charset="0"/>
                <a:cs typeface="Calibri" panose="020F0502020204030204" pitchFamily="34" charset="0"/>
              </a:rPr>
              <a:t>CH</a:t>
            </a:r>
            <a:r>
              <a:rPr lang="en-GB" kern="0" baseline="-25000" dirty="0">
                <a:solidFill>
                  <a:prstClr val="black"/>
                </a:solidFill>
                <a:ea typeface="Times New Roman" panose="02020603050405020304" pitchFamily="18" charset="0"/>
                <a:cs typeface="Calibri" panose="020F0502020204030204" pitchFamily="34" charset="0"/>
              </a:rPr>
              <a:t>4</a:t>
            </a:r>
            <a:r>
              <a:rPr lang="en-GB" kern="0" dirty="0">
                <a:solidFill>
                  <a:prstClr val="black"/>
                </a:solidFill>
                <a:ea typeface="Times New Roman" panose="02020603050405020304" pitchFamily="18" charset="0"/>
                <a:cs typeface="Calibri" panose="020F0502020204030204" pitchFamily="34" charset="0"/>
              </a:rPr>
              <a:t> Growth rates : </a:t>
            </a:r>
          </a:p>
          <a:p>
            <a:pPr defTabSz="1245413">
              <a:defRPr/>
            </a:pPr>
            <a:endParaRPr lang="en-GB" kern="0" dirty="0">
              <a:solidFill>
                <a:prstClr val="black"/>
              </a:solidFill>
              <a:ea typeface="Times New Roman" panose="02020603050405020304" pitchFamily="18" charset="0"/>
              <a:cs typeface="Calibri" panose="020F0502020204030204" pitchFamily="34" charset="0"/>
            </a:endParaRPr>
          </a:p>
          <a:p>
            <a:pPr defTabSz="1245413">
              <a:defRPr/>
            </a:pPr>
            <a:r>
              <a:rPr lang="en-GB" kern="0" dirty="0">
                <a:solidFill>
                  <a:prstClr val="black"/>
                </a:solidFill>
                <a:ea typeface="Times New Roman" panose="02020603050405020304" pitchFamily="18" charset="0"/>
                <a:cs typeface="Calibri" panose="020F0502020204030204" pitchFamily="34" charset="0"/>
              </a:rPr>
              <a:t>2014 : 12.7±0.5 ppb yr</a:t>
            </a:r>
            <a:r>
              <a:rPr lang="en-GB" kern="0" baseline="30000" dirty="0">
                <a:solidFill>
                  <a:prstClr val="black"/>
                </a:solidFill>
                <a:ea typeface="Times New Roman" panose="02020603050405020304" pitchFamily="18" charset="0"/>
                <a:cs typeface="Calibri" panose="020F0502020204030204" pitchFamily="34" charset="0"/>
              </a:rPr>
              <a:t>-1</a:t>
            </a:r>
            <a:r>
              <a:rPr lang="en-GB" kern="0" dirty="0">
                <a:solidFill>
                  <a:prstClr val="black"/>
                </a:solidFill>
                <a:ea typeface="Times New Roman" panose="02020603050405020304" pitchFamily="18" charset="0"/>
                <a:cs typeface="Calibri" panose="020F0502020204030204" pitchFamily="34" charset="0"/>
              </a:rPr>
              <a:t> </a:t>
            </a:r>
          </a:p>
          <a:p>
            <a:pPr defTabSz="1245413">
              <a:defRPr/>
            </a:pPr>
            <a:r>
              <a:rPr lang="en-GB" kern="0" dirty="0">
                <a:solidFill>
                  <a:prstClr val="black"/>
                </a:solidFill>
                <a:ea typeface="Times New Roman" panose="02020603050405020304" pitchFamily="18" charset="0"/>
                <a:cs typeface="Calibri" panose="020F0502020204030204" pitchFamily="34" charset="0"/>
              </a:rPr>
              <a:t>2015 : 10.1±0.7 ppb yr</a:t>
            </a:r>
            <a:r>
              <a:rPr lang="en-GB" kern="0" baseline="30000" dirty="0">
                <a:solidFill>
                  <a:prstClr val="black"/>
                </a:solidFill>
                <a:ea typeface="Times New Roman" panose="02020603050405020304" pitchFamily="18" charset="0"/>
                <a:cs typeface="Calibri" panose="020F0502020204030204" pitchFamily="34" charset="0"/>
              </a:rPr>
              <a:t>-1</a:t>
            </a:r>
            <a:endParaRPr lang="en-GB" kern="0" dirty="0">
              <a:solidFill>
                <a:prstClr val="black"/>
              </a:solidFill>
              <a:ea typeface="Times New Roman" panose="02020603050405020304" pitchFamily="18" charset="0"/>
              <a:cs typeface="Calibri" panose="020F0502020204030204" pitchFamily="34" charset="0"/>
            </a:endParaRPr>
          </a:p>
          <a:p>
            <a:pPr marL="350272" indent="-350272" defTabSz="1245413">
              <a:buFontTx/>
              <a:buAutoNum type="arabicPlain" startAt="2016"/>
              <a:defRPr/>
            </a:pPr>
            <a:r>
              <a:rPr lang="en-GB" kern="0" dirty="0">
                <a:solidFill>
                  <a:prstClr val="black"/>
                </a:solidFill>
                <a:ea typeface="Times New Roman" panose="02020603050405020304" pitchFamily="18" charset="0"/>
                <a:cs typeface="Calibri" panose="020F0502020204030204" pitchFamily="34" charset="0"/>
              </a:rPr>
              <a:t> :   7.0±0.6 ppb yr </a:t>
            </a:r>
            <a:r>
              <a:rPr lang="en-GB" kern="0" baseline="30000" dirty="0">
                <a:solidFill>
                  <a:prstClr val="black"/>
                </a:solidFill>
                <a:ea typeface="Times New Roman" panose="02020603050405020304" pitchFamily="18" charset="0"/>
                <a:cs typeface="Calibri" panose="020F0502020204030204" pitchFamily="34" charset="0"/>
              </a:rPr>
              <a:t>-1</a:t>
            </a:r>
            <a:endParaRPr lang="en-GB" kern="0" dirty="0">
              <a:solidFill>
                <a:prstClr val="black"/>
              </a:solidFill>
              <a:ea typeface="Times New Roman" panose="02020603050405020304" pitchFamily="18" charset="0"/>
              <a:cs typeface="Calibri" panose="020F0502020204030204" pitchFamily="34" charset="0"/>
            </a:endParaRPr>
          </a:p>
          <a:p>
            <a:pPr marL="350272" indent="-350272" defTabSz="1245413">
              <a:buFontTx/>
              <a:buAutoNum type="arabicPlain" startAt="2016"/>
              <a:defRPr/>
            </a:pPr>
            <a:r>
              <a:rPr lang="en-GB" kern="0" dirty="0">
                <a:solidFill>
                  <a:prstClr val="black"/>
                </a:solidFill>
                <a:ea typeface="Times New Roman" panose="02020603050405020304" pitchFamily="18" charset="0"/>
                <a:cs typeface="Calibri" panose="020F0502020204030204" pitchFamily="34" charset="0"/>
              </a:rPr>
              <a:t> :   7.0±0.9 ppb yr</a:t>
            </a:r>
            <a:r>
              <a:rPr lang="en-GB" kern="0" baseline="30000" dirty="0">
                <a:solidFill>
                  <a:prstClr val="black"/>
                </a:solidFill>
                <a:ea typeface="Times New Roman" panose="02020603050405020304" pitchFamily="18" charset="0"/>
                <a:cs typeface="Calibri" panose="020F0502020204030204" pitchFamily="34" charset="0"/>
              </a:rPr>
              <a:t>-1</a:t>
            </a:r>
            <a:endParaRPr lang="en-GB" kern="0" dirty="0">
              <a:solidFill>
                <a:prstClr val="black"/>
              </a:solidFill>
              <a:ea typeface="Times New Roman" panose="02020603050405020304" pitchFamily="18" charset="0"/>
              <a:cs typeface="Calibri" panose="020F0502020204030204" pitchFamily="34" charset="0"/>
            </a:endParaRPr>
          </a:p>
          <a:p>
            <a:pPr marL="350272" indent="-350272" defTabSz="1245413">
              <a:buFontTx/>
              <a:buAutoNum type="arabicPlain" startAt="2016"/>
              <a:defRPr/>
            </a:pPr>
            <a:r>
              <a:rPr lang="en-GB" kern="0" dirty="0">
                <a:solidFill>
                  <a:prstClr val="black"/>
                </a:solidFill>
                <a:ea typeface="Times New Roman" panose="02020603050405020304" pitchFamily="18" charset="0"/>
                <a:cs typeface="Calibri" panose="020F0502020204030204" pitchFamily="34" charset="0"/>
              </a:rPr>
              <a:t> :   8.5±0.6 ppb yr</a:t>
            </a:r>
            <a:r>
              <a:rPr lang="en-GB" kern="0" baseline="30000" dirty="0">
                <a:solidFill>
                  <a:prstClr val="black"/>
                </a:solidFill>
                <a:ea typeface="Times New Roman" panose="02020603050405020304" pitchFamily="18" charset="0"/>
                <a:cs typeface="Calibri" panose="020F0502020204030204" pitchFamily="34" charset="0"/>
              </a:rPr>
              <a:t>-1</a:t>
            </a:r>
          </a:p>
          <a:p>
            <a:pPr marL="350272" indent="-350272" defTabSz="1245413">
              <a:buFontTx/>
              <a:buAutoNum type="arabicPlain" startAt="2016"/>
              <a:defRPr/>
            </a:pPr>
            <a:r>
              <a:rPr lang="en-GB" kern="0" baseline="30000" dirty="0">
                <a:solidFill>
                  <a:prstClr val="black"/>
                </a:solidFill>
                <a:ea typeface="Times New Roman" panose="02020603050405020304" pitchFamily="18" charset="0"/>
                <a:cs typeface="Calibri" panose="020F0502020204030204" pitchFamily="34" charset="0"/>
              </a:rPr>
              <a:t> </a:t>
            </a:r>
            <a:r>
              <a:rPr lang="en-GB" kern="0" dirty="0">
                <a:solidFill>
                  <a:prstClr val="black"/>
                </a:solidFill>
                <a:ea typeface="Times New Roman" panose="02020603050405020304" pitchFamily="18" charset="0"/>
                <a:cs typeface="Calibri" panose="020F0502020204030204" pitchFamily="34" charset="0"/>
              </a:rPr>
              <a:t>:  10.7±0.6 ppb yr</a:t>
            </a:r>
            <a:r>
              <a:rPr lang="en-GB" kern="0" baseline="30000" dirty="0">
                <a:solidFill>
                  <a:prstClr val="black"/>
                </a:solidFill>
                <a:ea typeface="Times New Roman" panose="02020603050405020304" pitchFamily="18" charset="0"/>
                <a:cs typeface="Calibri" panose="020F0502020204030204" pitchFamily="34" charset="0"/>
              </a:rPr>
              <a:t>-1</a:t>
            </a:r>
          </a:p>
          <a:p>
            <a:pPr defTabSz="1245413">
              <a:defRPr/>
            </a:pPr>
            <a:endParaRPr lang="en-GB" kern="0" dirty="0">
              <a:solidFill>
                <a:prstClr val="black"/>
              </a:solidFill>
              <a:cs typeface="Calibri" panose="020F0502020204030204" pitchFamily="34" charset="0"/>
            </a:endParaRPr>
          </a:p>
          <a:p>
            <a:pPr defTabSz="1245413">
              <a:defRPr/>
            </a:pPr>
            <a:r>
              <a:rPr lang="fr-FR" kern="0" dirty="0">
                <a:solidFill>
                  <a:prstClr val="black"/>
                </a:solidFill>
                <a:latin typeface="Symbol" pitchFamily="2" charset="2"/>
              </a:rPr>
              <a:t>d</a:t>
            </a:r>
            <a:r>
              <a:rPr lang="fr-FR" kern="0" baseline="30000" dirty="0">
                <a:solidFill>
                  <a:prstClr val="black"/>
                </a:solidFill>
              </a:rPr>
              <a:t>13</a:t>
            </a:r>
            <a:r>
              <a:rPr lang="fr-FR" kern="0" dirty="0">
                <a:solidFill>
                  <a:prstClr val="black"/>
                </a:solidFill>
              </a:rPr>
              <a:t>C-CH</a:t>
            </a:r>
            <a:r>
              <a:rPr lang="fr-FR" kern="0" baseline="-25000" dirty="0">
                <a:solidFill>
                  <a:prstClr val="black"/>
                </a:solidFill>
              </a:rPr>
              <a:t>4 </a:t>
            </a:r>
            <a:r>
              <a:rPr lang="fr-FR" kern="0" dirty="0">
                <a:solidFill>
                  <a:prstClr val="black"/>
                </a:solidFill>
              </a:rPr>
              <a:t>decreased by</a:t>
            </a:r>
            <a:r>
              <a:rPr lang="en-GB" kern="0" dirty="0">
                <a:solidFill>
                  <a:prstClr val="black"/>
                </a:solidFill>
                <a:cs typeface="Calibri" panose="020F0502020204030204" pitchFamily="34" charset="0"/>
              </a:rPr>
              <a:t> -0.2‰ in 10 years</a:t>
            </a:r>
            <a:r>
              <a:rPr lang="fr-FR" kern="0" dirty="0">
                <a:solidFill>
                  <a:prstClr val="black"/>
                </a:solidFill>
                <a:cs typeface="Calibri" panose="020F0502020204030204" pitchFamily="34" charset="0"/>
              </a:rPr>
              <a:t> </a:t>
            </a:r>
          </a:p>
        </p:txBody>
      </p:sp>
      <p:sp>
        <p:nvSpPr>
          <p:cNvPr id="25" name="ZoneTexte 24">
            <a:extLst>
              <a:ext uri="{FF2B5EF4-FFF2-40B4-BE49-F238E27FC236}">
                <a16:creationId xmlns="" xmlns:a16="http://schemas.microsoft.com/office/drawing/2014/main" id="{C510BA90-F710-584F-B2F1-52A99C4F3751}"/>
              </a:ext>
            </a:extLst>
          </p:cNvPr>
          <p:cNvSpPr txBox="1"/>
          <p:nvPr/>
        </p:nvSpPr>
        <p:spPr>
          <a:xfrm>
            <a:off x="2595188" y="4807950"/>
            <a:ext cx="2527432" cy="400109"/>
          </a:xfrm>
          <a:prstGeom prst="rect">
            <a:avLst/>
          </a:prstGeom>
          <a:noFill/>
        </p:spPr>
        <p:txBody>
          <a:bodyPr wrap="none" lIns="124541" tIns="62271" rIns="124541" bIns="62271" rtlCol="0">
            <a:spAutoFit/>
          </a:bodyPr>
          <a:lstStyle/>
          <a:p>
            <a:pPr defTabSz="1245413">
              <a:defRPr/>
            </a:pPr>
            <a:r>
              <a:rPr lang="fr-FR" kern="0" dirty="0">
                <a:solidFill>
                  <a:prstClr val="black"/>
                </a:solidFill>
              </a:rPr>
              <a:t>Global surface </a:t>
            </a:r>
            <a:r>
              <a:rPr lang="fr-FR" kern="0" dirty="0">
                <a:solidFill>
                  <a:prstClr val="black"/>
                </a:solidFill>
                <a:latin typeface="Symbol" pitchFamily="2" charset="2"/>
              </a:rPr>
              <a:t>d</a:t>
            </a:r>
            <a:r>
              <a:rPr lang="fr-FR" kern="0" baseline="30000" dirty="0">
                <a:solidFill>
                  <a:prstClr val="black"/>
                </a:solidFill>
              </a:rPr>
              <a:t>13</a:t>
            </a:r>
            <a:r>
              <a:rPr lang="fr-FR" kern="0" dirty="0">
                <a:solidFill>
                  <a:prstClr val="black"/>
                </a:solidFill>
              </a:rPr>
              <a:t>C-CH</a:t>
            </a:r>
            <a:r>
              <a:rPr lang="fr-FR" kern="0" baseline="-25000" dirty="0">
                <a:solidFill>
                  <a:prstClr val="black"/>
                </a:solidFill>
              </a:rPr>
              <a:t>4</a:t>
            </a:r>
          </a:p>
        </p:txBody>
      </p:sp>
      <p:sp>
        <p:nvSpPr>
          <p:cNvPr id="26" name="ZoneTexte 25">
            <a:extLst>
              <a:ext uri="{FF2B5EF4-FFF2-40B4-BE49-F238E27FC236}">
                <a16:creationId xmlns="" xmlns:a16="http://schemas.microsoft.com/office/drawing/2014/main" id="{B780644F-A573-3A4A-BB5C-26A802A194F0}"/>
              </a:ext>
            </a:extLst>
          </p:cNvPr>
          <p:cNvSpPr txBox="1"/>
          <p:nvPr/>
        </p:nvSpPr>
        <p:spPr>
          <a:xfrm>
            <a:off x="2132941" y="1333940"/>
            <a:ext cx="2688256" cy="400109"/>
          </a:xfrm>
          <a:prstGeom prst="rect">
            <a:avLst/>
          </a:prstGeom>
          <a:noFill/>
        </p:spPr>
        <p:txBody>
          <a:bodyPr wrap="none" lIns="124541" tIns="62271" rIns="124541" bIns="62271" rtlCol="0">
            <a:spAutoFit/>
          </a:bodyPr>
          <a:lstStyle/>
          <a:p>
            <a:pPr defTabSz="1245413">
              <a:defRPr/>
            </a:pPr>
            <a:r>
              <a:rPr lang="fr-FR" kern="0" dirty="0">
                <a:solidFill>
                  <a:prstClr val="black"/>
                </a:solidFill>
              </a:rPr>
              <a:t>NOAA Global surface CH</a:t>
            </a:r>
            <a:r>
              <a:rPr lang="fr-FR" kern="0" baseline="-25000" dirty="0">
                <a:solidFill>
                  <a:prstClr val="black"/>
                </a:solidFill>
              </a:rPr>
              <a:t>4</a:t>
            </a:r>
          </a:p>
        </p:txBody>
      </p:sp>
      <p:sp>
        <p:nvSpPr>
          <p:cNvPr id="30" name="Title 1">
            <a:extLst>
              <a:ext uri="{FF2B5EF4-FFF2-40B4-BE49-F238E27FC236}">
                <a16:creationId xmlns="" xmlns:a16="http://schemas.microsoft.com/office/drawing/2014/main" id="{7CEDAF41-2F05-244B-90D6-A09B40612ED8}"/>
              </a:ext>
            </a:extLst>
          </p:cNvPr>
          <p:cNvSpPr txBox="1">
            <a:spLocks/>
          </p:cNvSpPr>
          <p:nvPr/>
        </p:nvSpPr>
        <p:spPr>
          <a:xfrm>
            <a:off x="0" y="8042"/>
            <a:ext cx="12601576" cy="815431"/>
          </a:xfrm>
          <a:prstGeom prst="rect">
            <a:avLst/>
          </a:prstGeom>
          <a:solidFill>
            <a:schemeClr val="bg1"/>
          </a:solidFill>
        </p:spPr>
        <p:txBody>
          <a:bodyPr vert="horz" lIns="93406" tIns="46703" rIns="93406" bIns="46703" rtlCol="0" anchor="ctr">
            <a:noAutofit/>
          </a:bodyPr>
          <a:lstStyle>
            <a:lvl1pPr algn="ctr" defTabSz="457200" rtl="0" eaLnBrk="1" latinLnBrk="0" hangingPunct="1">
              <a:spcBef>
                <a:spcPct val="0"/>
              </a:spcBef>
              <a:buNone/>
              <a:defRPr sz="4400" kern="1200">
                <a:solidFill>
                  <a:srgbClr val="4C9BDB"/>
                </a:solidFill>
                <a:latin typeface=""/>
                <a:ea typeface="+mj-ea"/>
                <a:cs typeface=""/>
              </a:defRPr>
            </a:lvl1pPr>
          </a:lstStyle>
          <a:p>
            <a:r>
              <a:rPr lang="en-US" sz="2700" b="1" dirty="0">
                <a:solidFill>
                  <a:srgbClr val="4A7ABA"/>
                </a:solidFill>
                <a:latin typeface="Calibri"/>
              </a:rPr>
              <a:t> Since 2007: a sustained atmospheric CH</a:t>
            </a:r>
            <a:r>
              <a:rPr lang="en-US" sz="2700" b="1" baseline="-25000" dirty="0">
                <a:solidFill>
                  <a:srgbClr val="4A7ABA"/>
                </a:solidFill>
                <a:latin typeface="Calibri"/>
              </a:rPr>
              <a:t>4</a:t>
            </a:r>
            <a:r>
              <a:rPr lang="en-US" sz="2700" b="1" dirty="0">
                <a:solidFill>
                  <a:srgbClr val="4A7ABA"/>
                </a:solidFill>
                <a:latin typeface="Calibri"/>
              </a:rPr>
              <a:t> growth and </a:t>
            </a:r>
            <a:r>
              <a:rPr lang="fr-FR" sz="2700" b="1" dirty="0">
                <a:solidFill>
                  <a:srgbClr val="4F81BD"/>
                </a:solidFill>
                <a:latin typeface="Symbol" pitchFamily="2" charset="2"/>
              </a:rPr>
              <a:t>d</a:t>
            </a:r>
            <a:r>
              <a:rPr lang="en-US" sz="2700" b="1" baseline="30000" dirty="0">
                <a:solidFill>
                  <a:srgbClr val="4A7ABA"/>
                </a:solidFill>
                <a:latin typeface="Calibri"/>
              </a:rPr>
              <a:t>13</a:t>
            </a:r>
            <a:r>
              <a:rPr lang="en-US" sz="2700" b="1" dirty="0">
                <a:solidFill>
                  <a:srgbClr val="4A7ABA"/>
                </a:solidFill>
                <a:latin typeface="Calibri"/>
              </a:rPr>
              <a:t>C-CH</a:t>
            </a:r>
            <a:r>
              <a:rPr lang="en-US" sz="2700" b="1" baseline="-25000" dirty="0">
                <a:solidFill>
                  <a:srgbClr val="4A7ABA"/>
                </a:solidFill>
                <a:latin typeface="Calibri"/>
              </a:rPr>
              <a:t>4</a:t>
            </a:r>
            <a:r>
              <a:rPr lang="en-US" sz="2700" b="1" dirty="0">
                <a:solidFill>
                  <a:srgbClr val="4A7ABA"/>
                </a:solidFill>
                <a:latin typeface="Calibri"/>
              </a:rPr>
              <a:t> decrease</a:t>
            </a:r>
            <a:endParaRPr lang="fr-FR" sz="2700" b="1" dirty="0">
              <a:solidFill>
                <a:srgbClr val="4A7ABA"/>
              </a:solidFill>
              <a:latin typeface="Calibri"/>
            </a:endParaRPr>
          </a:p>
        </p:txBody>
      </p:sp>
      <p:sp>
        <p:nvSpPr>
          <p:cNvPr id="31" name="ZoneTexte 4">
            <a:extLst>
              <a:ext uri="{FF2B5EF4-FFF2-40B4-BE49-F238E27FC236}">
                <a16:creationId xmlns="" xmlns:a16="http://schemas.microsoft.com/office/drawing/2014/main" id="{FE2B0379-10F1-B84E-B017-AAF55274B0F3}"/>
              </a:ext>
            </a:extLst>
          </p:cNvPr>
          <p:cNvSpPr txBox="1">
            <a:spLocks noChangeArrowheads="1"/>
          </p:cNvSpPr>
          <p:nvPr/>
        </p:nvSpPr>
        <p:spPr bwMode="auto">
          <a:xfrm>
            <a:off x="6956039" y="5276641"/>
            <a:ext cx="2494559"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4541" tIns="62271" rIns="124541" bIns="622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1245413" eaLnBrk="1" hangingPunct="1">
              <a:defRPr/>
            </a:pPr>
            <a:r>
              <a:rPr lang="fr-FR" sz="1400" i="1" kern="0" dirty="0">
                <a:solidFill>
                  <a:srgbClr val="4A7ABA"/>
                </a:solidFill>
              </a:rPr>
              <a:t>Source : </a:t>
            </a:r>
            <a:r>
              <a:rPr lang="fr-FR" sz="1400" i="1" kern="0" dirty="0">
                <a:solidFill>
                  <a:srgbClr val="0000FF"/>
                </a:solidFill>
              </a:rPr>
              <a:t>Nisbet et al., 2019</a:t>
            </a:r>
          </a:p>
        </p:txBody>
      </p:sp>
      <p:sp>
        <p:nvSpPr>
          <p:cNvPr id="32" name="Rectangle 31">
            <a:extLst>
              <a:ext uri="{FF2B5EF4-FFF2-40B4-BE49-F238E27FC236}">
                <a16:creationId xmlns="" xmlns:a16="http://schemas.microsoft.com/office/drawing/2014/main" id="{4F5845F3-10E4-5349-9362-D3C05F245898}"/>
              </a:ext>
            </a:extLst>
          </p:cNvPr>
          <p:cNvSpPr/>
          <p:nvPr/>
        </p:nvSpPr>
        <p:spPr>
          <a:xfrm>
            <a:off x="2571633" y="1224376"/>
            <a:ext cx="1721120" cy="4006473"/>
          </a:xfrm>
          <a:prstGeom prst="rect">
            <a:avLst/>
          </a:prstGeom>
          <a:solidFill>
            <a:sysClr val="window" lastClr="FFFFFF">
              <a:lumMod val="50000"/>
              <a:alpha val="19000"/>
            </a:sysClr>
          </a:solidFill>
          <a:ln w="9525" cap="flat" cmpd="sng" algn="ctr">
            <a:noFill/>
            <a:prstDash val="solid"/>
          </a:ln>
          <a:effectLst>
            <a:outerShdw blurRad="40000" dist="23000" dir="5400000" rotWithShape="0">
              <a:srgbClr val="000000">
                <a:alpha val="35000"/>
              </a:srgbClr>
            </a:outerShdw>
          </a:effectLst>
        </p:spPr>
        <p:txBody>
          <a:bodyPr lIns="124541" tIns="62271" rIns="124541" bIns="62271" rtlCol="0" anchor="ctr"/>
          <a:lstStyle/>
          <a:p>
            <a:pPr algn="ctr" defTabSz="1245413">
              <a:defRPr/>
            </a:pPr>
            <a:endParaRPr lang="fr-FR" kern="0" dirty="0">
              <a:solidFill>
                <a:prstClr val="white"/>
              </a:solidFill>
              <a:latin typeface="Calibri"/>
            </a:endParaRPr>
          </a:p>
        </p:txBody>
      </p:sp>
      <p:sp>
        <p:nvSpPr>
          <p:cNvPr id="33" name="ZoneTexte 32">
            <a:extLst>
              <a:ext uri="{FF2B5EF4-FFF2-40B4-BE49-F238E27FC236}">
                <a16:creationId xmlns="" xmlns:a16="http://schemas.microsoft.com/office/drawing/2014/main" id="{BC937BC7-E130-B443-836D-C309100D7904}"/>
              </a:ext>
            </a:extLst>
          </p:cNvPr>
          <p:cNvSpPr txBox="1"/>
          <p:nvPr/>
        </p:nvSpPr>
        <p:spPr>
          <a:xfrm>
            <a:off x="2863060" y="2033760"/>
            <a:ext cx="1138262" cy="341202"/>
          </a:xfrm>
          <a:prstGeom prst="rect">
            <a:avLst/>
          </a:prstGeom>
          <a:noFill/>
          <a:ln>
            <a:solidFill>
              <a:schemeClr val="tx1"/>
            </a:solidFill>
          </a:ln>
        </p:spPr>
        <p:txBody>
          <a:bodyPr wrap="square" lIns="124541" tIns="62271" rIns="124541" bIns="62271" rtlCol="0">
            <a:spAutoFit/>
          </a:bodyPr>
          <a:lstStyle/>
          <a:p>
            <a:r>
              <a:rPr lang="fr-FR" sz="1400" dirty="0"/>
              <a:t>Stabilisation</a:t>
            </a:r>
          </a:p>
        </p:txBody>
      </p:sp>
      <p:sp>
        <p:nvSpPr>
          <p:cNvPr id="34" name="ZoneTexte 33">
            <a:extLst>
              <a:ext uri="{FF2B5EF4-FFF2-40B4-BE49-F238E27FC236}">
                <a16:creationId xmlns="" xmlns:a16="http://schemas.microsoft.com/office/drawing/2014/main" id="{D0A21DBB-3EE4-A44F-AD07-E135B13ADA85}"/>
              </a:ext>
            </a:extLst>
          </p:cNvPr>
          <p:cNvSpPr txBox="1"/>
          <p:nvPr/>
        </p:nvSpPr>
        <p:spPr>
          <a:xfrm>
            <a:off x="4337155" y="1848378"/>
            <a:ext cx="1492764" cy="341202"/>
          </a:xfrm>
          <a:prstGeom prst="rect">
            <a:avLst/>
          </a:prstGeom>
          <a:noFill/>
          <a:ln>
            <a:solidFill>
              <a:schemeClr val="tx1"/>
            </a:solidFill>
          </a:ln>
        </p:spPr>
        <p:txBody>
          <a:bodyPr wrap="square" lIns="124541" tIns="62271" rIns="124541" bIns="62271" rtlCol="0">
            <a:spAutoFit/>
          </a:bodyPr>
          <a:lstStyle/>
          <a:p>
            <a:r>
              <a:rPr lang="fr-FR" sz="1400" dirty="0"/>
              <a:t>Renewed growth</a:t>
            </a:r>
          </a:p>
        </p:txBody>
      </p:sp>
      <p:sp>
        <p:nvSpPr>
          <p:cNvPr id="35" name="ZoneTexte 34">
            <a:extLst>
              <a:ext uri="{FF2B5EF4-FFF2-40B4-BE49-F238E27FC236}">
                <a16:creationId xmlns="" xmlns:a16="http://schemas.microsoft.com/office/drawing/2014/main" id="{AD371275-2404-2046-AD6B-C968F2A1E30D}"/>
              </a:ext>
            </a:extLst>
          </p:cNvPr>
          <p:cNvSpPr txBox="1"/>
          <p:nvPr/>
        </p:nvSpPr>
        <p:spPr>
          <a:xfrm>
            <a:off x="4932635" y="3505651"/>
            <a:ext cx="1940567" cy="556645"/>
          </a:xfrm>
          <a:prstGeom prst="rect">
            <a:avLst/>
          </a:prstGeom>
          <a:noFill/>
          <a:ln>
            <a:solidFill>
              <a:schemeClr val="tx1"/>
            </a:solidFill>
          </a:ln>
        </p:spPr>
        <p:txBody>
          <a:bodyPr wrap="square" lIns="124541" tIns="62271" rIns="124541" bIns="62271" rtlCol="0">
            <a:spAutoFit/>
          </a:bodyPr>
          <a:lstStyle/>
          <a:p>
            <a:r>
              <a:rPr lang="fr-FR" sz="1400" dirty="0" smtClean="0"/>
              <a:t>Decline</a:t>
            </a:r>
            <a:r>
              <a:rPr lang="fr-FR" sz="1400" dirty="0" smtClean="0"/>
              <a:t> </a:t>
            </a:r>
            <a:r>
              <a:rPr lang="fr-FR" sz="1400" dirty="0" smtClean="0"/>
              <a:t>indicates</a:t>
            </a:r>
            <a:r>
              <a:rPr lang="fr-FR" sz="1400" dirty="0" smtClean="0"/>
              <a:t> feedback </a:t>
            </a:r>
            <a:r>
              <a:rPr lang="fr-FR" sz="1400" dirty="0" smtClean="0"/>
              <a:t>emissions</a:t>
            </a:r>
            <a:endParaRPr lang="fr-FR" sz="1400" dirty="0"/>
          </a:p>
        </p:txBody>
      </p:sp>
      <p:sp>
        <p:nvSpPr>
          <p:cNvPr id="13" name="TextBox 12"/>
          <p:cNvSpPr txBox="1"/>
          <p:nvPr/>
        </p:nvSpPr>
        <p:spPr>
          <a:xfrm>
            <a:off x="6187781" y="6351505"/>
            <a:ext cx="6525633" cy="369332"/>
          </a:xfrm>
          <a:prstGeom prst="rect">
            <a:avLst/>
          </a:prstGeom>
          <a:noFill/>
        </p:spPr>
        <p:txBody>
          <a:bodyPr wrap="square" rtlCol="0">
            <a:spAutoFit/>
          </a:bodyPr>
          <a:lstStyle/>
          <a:p>
            <a:r>
              <a:rPr lang="en-CA" dirty="0" smtClean="0"/>
              <a:t>Global Carbon Project, Global methane budget, 2020 </a:t>
            </a:r>
            <a:endParaRPr lang="en-CA" dirty="0"/>
          </a:p>
        </p:txBody>
      </p:sp>
      <p:sp>
        <p:nvSpPr>
          <p:cNvPr id="2" name="TextBox 1"/>
          <p:cNvSpPr txBox="1"/>
          <p:nvPr/>
        </p:nvSpPr>
        <p:spPr>
          <a:xfrm>
            <a:off x="7302116" y="1218932"/>
            <a:ext cx="6178092" cy="584775"/>
          </a:xfrm>
          <a:prstGeom prst="rect">
            <a:avLst/>
          </a:prstGeom>
          <a:noFill/>
        </p:spPr>
        <p:txBody>
          <a:bodyPr wrap="square" rtlCol="0">
            <a:spAutoFit/>
          </a:bodyPr>
          <a:lstStyle/>
          <a:p>
            <a:r>
              <a:rPr lang="en-CA" sz="1600" b="1" dirty="0" smtClean="0"/>
              <a:t>Note: 13C carbon decrease indicates</a:t>
            </a:r>
          </a:p>
          <a:p>
            <a:r>
              <a:rPr lang="en-CA" sz="1600" b="1" dirty="0" smtClean="0"/>
              <a:t>feedback emissions since 2007</a:t>
            </a:r>
            <a:endParaRPr lang="en-CA" sz="1600" b="1" dirty="0"/>
          </a:p>
        </p:txBody>
      </p:sp>
      <p:sp>
        <p:nvSpPr>
          <p:cNvPr id="15" name="TextBox 14"/>
          <p:cNvSpPr txBox="1"/>
          <p:nvPr/>
        </p:nvSpPr>
        <p:spPr>
          <a:xfrm>
            <a:off x="9580525" y="613817"/>
            <a:ext cx="3254996" cy="646331"/>
          </a:xfrm>
          <a:prstGeom prst="rect">
            <a:avLst/>
          </a:prstGeom>
          <a:noFill/>
        </p:spPr>
        <p:txBody>
          <a:bodyPr wrap="square" rtlCol="0">
            <a:spAutoFit/>
          </a:bodyPr>
          <a:lstStyle/>
          <a:p>
            <a:r>
              <a:rPr lang="en-CA" dirty="0" smtClean="0"/>
              <a:t>Global Carbon Project Global methane budget, 2020 </a:t>
            </a:r>
            <a:endParaRPr lang="en-CA" dirty="0"/>
          </a:p>
        </p:txBody>
      </p:sp>
    </p:spTree>
    <p:extLst>
      <p:ext uri="{BB962C8B-B14F-4D97-AF65-F5344CB8AC3E}">
        <p14:creationId xmlns:p14="http://schemas.microsoft.com/office/powerpoint/2010/main" val="17402886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694498"/>
            <a:ext cx="12601575" cy="646331"/>
          </a:xfrm>
          <a:prstGeom prst="rect">
            <a:avLst/>
          </a:prstGeom>
          <a:noFill/>
        </p:spPr>
        <p:txBody>
          <a:bodyPr wrap="square" rtlCol="0">
            <a:spAutoFit/>
          </a:bodyPr>
          <a:lstStyle/>
          <a:p>
            <a:pPr algn="ctr"/>
            <a:r>
              <a:rPr lang="en-CA" sz="3600" b="1" dirty="0" smtClean="0"/>
              <a:t>Nitrous oxide</a:t>
            </a:r>
            <a:endParaRPr lang="en-CA" sz="3600" b="1" dirty="0"/>
          </a:p>
        </p:txBody>
      </p:sp>
    </p:spTree>
    <p:extLst>
      <p:ext uri="{BB962C8B-B14F-4D97-AF65-F5344CB8AC3E}">
        <p14:creationId xmlns:p14="http://schemas.microsoft.com/office/powerpoint/2010/main" val="26261897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601575" cy="908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 Placeholder 2"/>
          <p:cNvSpPr>
            <a:spLocks noGrp="1"/>
          </p:cNvSpPr>
          <p:nvPr>
            <p:ph type="body" sz="quarter" idx="10"/>
          </p:nvPr>
        </p:nvSpPr>
        <p:spPr>
          <a:xfrm>
            <a:off x="134638" y="928564"/>
            <a:ext cx="12345774" cy="869865"/>
          </a:xfrm>
        </p:spPr>
        <p:txBody>
          <a:bodyPr>
            <a:normAutofit/>
          </a:bodyPr>
          <a:lstStyle/>
          <a:p>
            <a:pPr algn="r">
              <a:lnSpc>
                <a:spcPct val="90000"/>
              </a:lnSpc>
            </a:pPr>
            <a:r>
              <a:rPr lang="en-GB" altLang="en-US" sz="1400" dirty="0">
                <a:ea typeface="ＭＳ Ｐゴシック" pitchFamily="34" charset="-128"/>
              </a:rPr>
              <a:t>The SSPs lead to a broad range in baselines (grey), with more aggressive mitigation leading to lower temperature outcomes.</a:t>
            </a:r>
            <a:br>
              <a:rPr lang="en-GB" altLang="en-US" sz="1400" dirty="0">
                <a:ea typeface="ＭＳ Ｐゴシック" pitchFamily="34" charset="-128"/>
              </a:rPr>
            </a:br>
            <a:r>
              <a:rPr lang="en-GB" altLang="en-US" sz="1400" dirty="0">
                <a:ea typeface="ＭＳ Ｐゴシック" pitchFamily="34" charset="-128"/>
              </a:rPr>
              <a:t>The bold lines are scenarios that will be analysed in CMIP6 and the results assessed in the IPCC AR6 process. </a:t>
            </a:r>
          </a:p>
          <a:p>
            <a:pPr>
              <a:lnSpc>
                <a:spcPct val="90000"/>
              </a:lnSpc>
            </a:pPr>
            <a:r>
              <a:rPr lang="en-GB" altLang="en-US" sz="1400" dirty="0">
                <a:ea typeface="ＭＳ Ｐゴシック" pitchFamily="34" charset="-128"/>
              </a:rPr>
              <a:t>The bold black and dashed blue and yellow lines are the estimated actual emissions</a:t>
            </a:r>
          </a:p>
        </p:txBody>
      </p:sp>
      <p:sp>
        <p:nvSpPr>
          <p:cNvPr id="6" name="Text Placeholder 4">
            <a:extLst>
              <a:ext uri="{FF2B5EF4-FFF2-40B4-BE49-F238E27FC236}">
                <a16:creationId xmlns:a16="http://schemas.microsoft.com/office/drawing/2014/main" xmlns="" id="{11BA6B59-3CA6-4CFA-9BB3-F1DCC3321AA9}"/>
              </a:ext>
            </a:extLst>
          </p:cNvPr>
          <p:cNvSpPr txBox="1">
            <a:spLocks/>
          </p:cNvSpPr>
          <p:nvPr/>
        </p:nvSpPr>
        <p:spPr>
          <a:xfrm>
            <a:off x="146228" y="6127819"/>
            <a:ext cx="12345773" cy="764704"/>
          </a:xfrm>
          <a:prstGeom prst="rect">
            <a:avLst/>
          </a:prstGeom>
          <a:noFill/>
        </p:spPr>
        <p:txBody>
          <a:bodyPr vert="horz" lIns="0" tIns="45720" rIns="0" bIns="45720" rtlCol="0" anchor="b" anchorCtr="0">
            <a:normAutofit/>
          </a:bodyPr>
          <a:lstStyle>
            <a:lvl1pPr marL="0" indent="0" algn="ctr" defTabSz="457200" rtl="0" eaLnBrk="1" latinLnBrk="0" hangingPunct="1">
              <a:spcBef>
                <a:spcPct val="20000"/>
              </a:spcBef>
              <a:buFont typeface="Arial"/>
              <a:buNone/>
              <a:defRPr sz="1400" b="0" kern="1200">
                <a:solidFill>
                  <a:srgbClr val="4C9BDB"/>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914400" indent="0" algn="l" defTabSz="457200" rtl="0" eaLnBrk="1" latinLnBrk="0" hangingPunct="1">
              <a:spcBef>
                <a:spcPct val="20000"/>
              </a:spcBef>
              <a:buFont typeface="Arial"/>
              <a:buNone/>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altLang="en-US" sz="1200" dirty="0">
                <a:ea typeface="ＭＳ Ｐゴシック" pitchFamily="34" charset="-128"/>
              </a:rPr>
              <a:t>This set of quantified SSPs are based on the output of six Integrated Assessment Models (AIM/CGE, GCAM, IMAGE, MESSAGE, REMIND, WITCH).</a:t>
            </a:r>
            <a:br>
              <a:rPr lang="en-GB" altLang="en-US" sz="1200" dirty="0">
                <a:ea typeface="ＭＳ Ｐゴシック" pitchFamily="34" charset="-128"/>
              </a:rPr>
            </a:br>
            <a:r>
              <a:rPr lang="en-GB" altLang="en-US" sz="1200" dirty="0">
                <a:ea typeface="ＭＳ Ｐゴシック" pitchFamily="34" charset="-128"/>
              </a:rPr>
              <a:t>Model and Data Sources: </a:t>
            </a:r>
            <a:r>
              <a:rPr lang="en-GB" altLang="en-US" sz="1200" dirty="0">
                <a:ea typeface="ＭＳ Ｐゴシック" pitchFamily="34" charset="-128"/>
                <a:hlinkClick r:id="rId3"/>
              </a:rPr>
              <a:t>Riahi et al. 2016</a:t>
            </a:r>
            <a:r>
              <a:rPr lang="en-GB" altLang="en-US" sz="1200" dirty="0">
                <a:ea typeface="ＭＳ Ｐゴシック" pitchFamily="34" charset="-128"/>
              </a:rPr>
              <a:t>; </a:t>
            </a:r>
            <a:r>
              <a:rPr lang="en-GB" altLang="en-US" sz="1200" dirty="0">
                <a:ea typeface="ＭＳ Ｐゴシック" pitchFamily="34" charset="-128"/>
                <a:hlinkClick r:id="rId4"/>
              </a:rPr>
              <a:t>Rogelj et al. 2018</a:t>
            </a:r>
            <a:r>
              <a:rPr lang="en-GB" altLang="en-US" sz="1200" dirty="0">
                <a:ea typeface="ＭＳ Ｐゴシック" pitchFamily="34" charset="-128"/>
              </a:rPr>
              <a:t>; </a:t>
            </a:r>
            <a:r>
              <a:rPr lang="en-GB" altLang="en-US" sz="1200" dirty="0">
                <a:ea typeface="ＭＳ Ｐゴシック" pitchFamily="34" charset="-128"/>
                <a:hlinkClick r:id="rId5"/>
              </a:rPr>
              <a:t>IIASA SSP Database</a:t>
            </a:r>
            <a:r>
              <a:rPr lang="en-GB" altLang="en-US" sz="1200" dirty="0">
                <a:ea typeface="ＭＳ Ｐゴシック" pitchFamily="34" charset="-128"/>
              </a:rPr>
              <a:t>; </a:t>
            </a:r>
            <a:r>
              <a:rPr lang="en-GB" altLang="en-US" sz="1200" dirty="0">
                <a:ea typeface="ＭＳ Ｐゴシック" pitchFamily="34" charset="-128"/>
                <a:hlinkClick r:id="rId6"/>
              </a:rPr>
              <a:t>IAMC</a:t>
            </a:r>
            <a:r>
              <a:rPr lang="en-GB" altLang="en-US" sz="1200" dirty="0">
                <a:ea typeface="ＭＳ Ｐゴシック" pitchFamily="34" charset="-128"/>
              </a:rPr>
              <a:t>; </a:t>
            </a:r>
            <a:r>
              <a:rPr lang="en-GB" altLang="en-US" sz="1200" dirty="0">
                <a:ea typeface="ＭＳ Ｐゴシック" pitchFamily="34" charset="-128"/>
                <a:hlinkClick r:id="rId7"/>
              </a:rPr>
              <a:t>Global Carbon Budget 2019</a:t>
            </a:r>
            <a:endParaRPr lang="en-GB" altLang="en-US" sz="1200" dirty="0">
              <a:ea typeface="ＭＳ Ｐゴシック" pitchFamily="34" charset="-128"/>
            </a:endParaRPr>
          </a:p>
        </p:txBody>
      </p:sp>
      <p:grpSp>
        <p:nvGrpSpPr>
          <p:cNvPr id="10" name="Group 9">
            <a:extLst>
              <a:ext uri="{FF2B5EF4-FFF2-40B4-BE49-F238E27FC236}">
                <a16:creationId xmlns:a16="http://schemas.microsoft.com/office/drawing/2014/main" xmlns="" id="{7E8B3835-8E5D-C946-B2AC-4D79FD0FA411}"/>
              </a:ext>
            </a:extLst>
          </p:cNvPr>
          <p:cNvGrpSpPr/>
          <p:nvPr/>
        </p:nvGrpSpPr>
        <p:grpSpPr>
          <a:xfrm>
            <a:off x="1924882" y="1711615"/>
            <a:ext cx="8751811" cy="4764033"/>
            <a:chOff x="1862319" y="1585067"/>
            <a:chExt cx="8467361" cy="4764033"/>
          </a:xfrm>
        </p:grpSpPr>
        <p:pic>
          <p:nvPicPr>
            <p:cNvPr id="4" name="Picture 3" descr="A screenshot of a map&#10;&#10;Description automatically generated">
              <a:extLst>
                <a:ext uri="{FF2B5EF4-FFF2-40B4-BE49-F238E27FC236}">
                  <a16:creationId xmlns:a16="http://schemas.microsoft.com/office/drawing/2014/main" xmlns="" id="{D008FB3F-422A-4A85-9F08-0F435D02904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1862319" y="1585067"/>
              <a:ext cx="8467361" cy="4764033"/>
            </a:xfrm>
            <a:prstGeom prst="rect">
              <a:avLst/>
            </a:prstGeom>
          </p:spPr>
        </p:pic>
        <p:grpSp>
          <p:nvGrpSpPr>
            <p:cNvPr id="9" name="Group 8">
              <a:extLst>
                <a:ext uri="{FF2B5EF4-FFF2-40B4-BE49-F238E27FC236}">
                  <a16:creationId xmlns:a16="http://schemas.microsoft.com/office/drawing/2014/main" xmlns="" id="{F4C1526B-B625-D045-8E06-C3E1607EAE04}"/>
                </a:ext>
              </a:extLst>
            </p:cNvPr>
            <p:cNvGrpSpPr/>
            <p:nvPr/>
          </p:nvGrpSpPr>
          <p:grpSpPr>
            <a:xfrm>
              <a:off x="6351348" y="1948168"/>
              <a:ext cx="1908516" cy="536373"/>
              <a:chOff x="6351348" y="1948168"/>
              <a:chExt cx="1908516" cy="536373"/>
            </a:xfrm>
          </p:grpSpPr>
          <p:pic>
            <p:nvPicPr>
              <p:cNvPr id="5" name="Picture 4">
                <a:extLst>
                  <a:ext uri="{FF2B5EF4-FFF2-40B4-BE49-F238E27FC236}">
                    <a16:creationId xmlns:a16="http://schemas.microsoft.com/office/drawing/2014/main" xmlns="" id="{5466F0F9-4253-5849-AB5C-FBAD9FB134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46321" y="1965775"/>
                <a:ext cx="613543" cy="513842"/>
              </a:xfrm>
              <a:prstGeom prst="rect">
                <a:avLst/>
              </a:prstGeom>
            </p:spPr>
          </p:pic>
          <p:sp>
            <p:nvSpPr>
              <p:cNvPr id="7" name="TextBox 6">
                <a:extLst>
                  <a:ext uri="{FF2B5EF4-FFF2-40B4-BE49-F238E27FC236}">
                    <a16:creationId xmlns:a16="http://schemas.microsoft.com/office/drawing/2014/main" xmlns="" id="{E3C88787-1C5F-A64A-A585-A507B5BF0C9C}"/>
                  </a:ext>
                </a:extLst>
              </p:cNvPr>
              <p:cNvSpPr txBox="1"/>
              <p:nvPr/>
            </p:nvSpPr>
            <p:spPr>
              <a:xfrm>
                <a:off x="6351348" y="1948168"/>
                <a:ext cx="1323230" cy="269304"/>
              </a:xfrm>
              <a:prstGeom prst="rect">
                <a:avLst/>
              </a:prstGeom>
              <a:noFill/>
            </p:spPr>
            <p:txBody>
              <a:bodyPr wrap="none" rtlCol="0">
                <a:spAutoFit/>
              </a:bodyPr>
              <a:lstStyle/>
              <a:p>
                <a:r>
                  <a:rPr lang="en-US" sz="1150" dirty="0"/>
                  <a:t>Historical emissions</a:t>
                </a:r>
              </a:p>
            </p:txBody>
          </p:sp>
          <p:sp>
            <p:nvSpPr>
              <p:cNvPr id="8" name="Rectangle 7">
                <a:extLst>
                  <a:ext uri="{FF2B5EF4-FFF2-40B4-BE49-F238E27FC236}">
                    <a16:creationId xmlns:a16="http://schemas.microsoft.com/office/drawing/2014/main" xmlns="" id="{4B333751-07DC-9840-A660-D27F9BEDFD84}"/>
                  </a:ext>
                </a:extLst>
              </p:cNvPr>
              <p:cNvSpPr/>
              <p:nvPr/>
            </p:nvSpPr>
            <p:spPr>
              <a:xfrm>
                <a:off x="8142757" y="2302169"/>
                <a:ext cx="71517" cy="182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extBox 1"/>
          <p:cNvSpPr txBox="1"/>
          <p:nvPr/>
        </p:nvSpPr>
        <p:spPr>
          <a:xfrm>
            <a:off x="10064586" y="3057234"/>
            <a:ext cx="2763517" cy="369332"/>
          </a:xfrm>
          <a:prstGeom prst="rect">
            <a:avLst/>
          </a:prstGeom>
          <a:noFill/>
        </p:spPr>
        <p:txBody>
          <a:bodyPr wrap="square" rtlCol="0">
            <a:spAutoFit/>
          </a:bodyPr>
          <a:lstStyle/>
          <a:p>
            <a:r>
              <a:rPr lang="en-CA" b="1" dirty="0" smtClean="0">
                <a:solidFill>
                  <a:schemeClr val="tx1">
                    <a:lumMod val="75000"/>
                    <a:lumOff val="25000"/>
                  </a:schemeClr>
                </a:solidFill>
              </a:rPr>
              <a:t>Worst-case Scenario</a:t>
            </a:r>
            <a:endParaRPr lang="en-CA" b="1" dirty="0">
              <a:solidFill>
                <a:schemeClr val="tx1">
                  <a:lumMod val="75000"/>
                  <a:lumOff val="25000"/>
                </a:schemeClr>
              </a:solidFill>
            </a:endParaRPr>
          </a:p>
        </p:txBody>
      </p:sp>
      <p:sp>
        <p:nvSpPr>
          <p:cNvPr id="12289" name="Title 1"/>
          <p:cNvSpPr>
            <a:spLocks noGrp="1"/>
          </p:cNvSpPr>
          <p:nvPr>
            <p:ph type="title"/>
          </p:nvPr>
        </p:nvSpPr>
        <p:spPr>
          <a:xfrm>
            <a:off x="9200693" y="1842395"/>
            <a:ext cx="2952000" cy="506849"/>
          </a:xfrm>
        </p:spPr>
        <p:txBody>
          <a:bodyPr>
            <a:normAutofit fontScale="90000"/>
          </a:bodyPr>
          <a:lstStyle/>
          <a:p>
            <a:r>
              <a:rPr lang="en-US" altLang="en-US" sz="1800" dirty="0"/>
              <a:t>S</a:t>
            </a:r>
            <a:r>
              <a:rPr lang="en-GB" altLang="en-US" sz="1800" dirty="0"/>
              <a:t>hared </a:t>
            </a:r>
            <a:r>
              <a:rPr lang="en-GB" altLang="en-US" sz="1800" dirty="0" smtClean="0"/>
              <a:t>Socioeconomic</a:t>
            </a:r>
            <a:br>
              <a:rPr lang="en-GB" altLang="en-US" sz="1800" dirty="0" smtClean="0"/>
            </a:br>
            <a:r>
              <a:rPr lang="en-GB" altLang="en-US" sz="1800" dirty="0" smtClean="0"/>
              <a:t> </a:t>
            </a:r>
            <a:r>
              <a:rPr lang="en-GB" altLang="en-US" sz="1800" dirty="0"/>
              <a:t>Pathways (SSPs)</a:t>
            </a:r>
            <a:endParaRPr lang="en-GB" altLang="en-US" sz="1800" noProof="0" dirty="0">
              <a:ea typeface="ＭＳ Ｐゴシック" pitchFamily="34" charset="-128"/>
            </a:endParaRPr>
          </a:p>
        </p:txBody>
      </p:sp>
      <p:sp>
        <p:nvSpPr>
          <p:cNvPr id="12" name="TextBox 11"/>
          <p:cNvSpPr txBox="1"/>
          <p:nvPr/>
        </p:nvSpPr>
        <p:spPr>
          <a:xfrm>
            <a:off x="9397131" y="620688"/>
            <a:ext cx="3448607" cy="338554"/>
          </a:xfrm>
          <a:prstGeom prst="rect">
            <a:avLst/>
          </a:prstGeom>
          <a:noFill/>
        </p:spPr>
        <p:txBody>
          <a:bodyPr wrap="square" rtlCol="0">
            <a:spAutoFit/>
          </a:bodyPr>
          <a:lstStyle/>
          <a:p>
            <a:r>
              <a:rPr lang="en-CA" sz="1600" b="1" dirty="0" smtClean="0"/>
              <a:t>Global Carbon Project </a:t>
            </a:r>
          </a:p>
        </p:txBody>
      </p:sp>
      <p:sp>
        <p:nvSpPr>
          <p:cNvPr id="13" name="TextBox 12"/>
          <p:cNvSpPr txBox="1"/>
          <p:nvPr/>
        </p:nvSpPr>
        <p:spPr>
          <a:xfrm>
            <a:off x="10085459" y="5084392"/>
            <a:ext cx="2268709" cy="923330"/>
          </a:xfrm>
          <a:prstGeom prst="rect">
            <a:avLst/>
          </a:prstGeom>
          <a:noFill/>
        </p:spPr>
        <p:txBody>
          <a:bodyPr wrap="square" rtlCol="0">
            <a:spAutoFit/>
          </a:bodyPr>
          <a:lstStyle/>
          <a:p>
            <a:r>
              <a:rPr lang="en-CA" b="1" dirty="0" smtClean="0">
                <a:solidFill>
                  <a:srgbClr val="7030A0"/>
                </a:solidFill>
              </a:rPr>
              <a:t>Best-case scenario</a:t>
            </a:r>
          </a:p>
          <a:p>
            <a:r>
              <a:rPr lang="en-CA" b="1" dirty="0" smtClean="0">
                <a:solidFill>
                  <a:srgbClr val="7030A0"/>
                </a:solidFill>
              </a:rPr>
              <a:t>Only scenarios below 1.5°C-2°C, by 2100</a:t>
            </a:r>
            <a:endParaRPr lang="en-CA" b="1" dirty="0">
              <a:solidFill>
                <a:srgbClr val="7030A0"/>
              </a:solidFill>
            </a:endParaRPr>
          </a:p>
        </p:txBody>
      </p:sp>
      <p:sp>
        <p:nvSpPr>
          <p:cNvPr id="14" name="TextBox 13"/>
          <p:cNvSpPr txBox="1"/>
          <p:nvPr/>
        </p:nvSpPr>
        <p:spPr>
          <a:xfrm>
            <a:off x="0" y="0"/>
            <a:ext cx="12601575" cy="369332"/>
          </a:xfrm>
          <a:prstGeom prst="rect">
            <a:avLst/>
          </a:prstGeom>
          <a:noFill/>
        </p:spPr>
        <p:txBody>
          <a:bodyPr wrap="square" rtlCol="0">
            <a:spAutoFit/>
          </a:bodyPr>
          <a:lstStyle/>
          <a:p>
            <a:endParaRPr lang="en-CA" dirty="0"/>
          </a:p>
        </p:txBody>
      </p:sp>
      <p:sp>
        <p:nvSpPr>
          <p:cNvPr id="15" name="TextBox 14"/>
          <p:cNvSpPr txBox="1"/>
          <p:nvPr/>
        </p:nvSpPr>
        <p:spPr>
          <a:xfrm>
            <a:off x="134637" y="44624"/>
            <a:ext cx="12345773" cy="584775"/>
          </a:xfrm>
          <a:prstGeom prst="rect">
            <a:avLst/>
          </a:prstGeom>
          <a:noFill/>
        </p:spPr>
        <p:txBody>
          <a:bodyPr wrap="square" rtlCol="0">
            <a:spAutoFit/>
          </a:bodyPr>
          <a:lstStyle/>
          <a:p>
            <a:pPr algn="ctr"/>
            <a:r>
              <a:rPr lang="en-CA" sz="3200" b="1" dirty="0" smtClean="0"/>
              <a:t>Global nitrous oxide emissions tracking worst-case scenario</a:t>
            </a:r>
            <a:endParaRPr lang="en-CA" sz="3200" b="1" dirty="0"/>
          </a:p>
        </p:txBody>
      </p:sp>
      <p:sp>
        <p:nvSpPr>
          <p:cNvPr id="16" name="Rectangle 15"/>
          <p:cNvSpPr/>
          <p:nvPr/>
        </p:nvSpPr>
        <p:spPr>
          <a:xfrm>
            <a:off x="16931" y="2611089"/>
            <a:ext cx="2611448" cy="2554545"/>
          </a:xfrm>
          <a:prstGeom prst="rect">
            <a:avLst/>
          </a:prstGeom>
        </p:spPr>
        <p:txBody>
          <a:bodyPr wrap="square">
            <a:spAutoFit/>
          </a:bodyPr>
          <a:lstStyle/>
          <a:p>
            <a:r>
              <a:rPr lang="en-CA" sz="1600" i="1" dirty="0" smtClean="0"/>
              <a:t>The recent increase in global N2O emissions exceeds the emission trends of the least optimistic scenarios developed by the Intergovernmental Panel on Climate Change (IPCC), underscoring the urgent need to mitigate N2O emissions. </a:t>
            </a:r>
            <a:endParaRPr lang="en-CA" sz="1600" i="1" dirty="0"/>
          </a:p>
        </p:txBody>
      </p:sp>
      <p:sp>
        <p:nvSpPr>
          <p:cNvPr id="17" name="Rectangle 16"/>
          <p:cNvSpPr/>
          <p:nvPr/>
        </p:nvSpPr>
        <p:spPr>
          <a:xfrm>
            <a:off x="3060427" y="2344020"/>
            <a:ext cx="2160240" cy="1445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8"/>
          <p:cNvSpPr/>
          <p:nvPr/>
        </p:nvSpPr>
        <p:spPr>
          <a:xfrm>
            <a:off x="3924523" y="2334724"/>
            <a:ext cx="2160240" cy="907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TextBox 19"/>
          <p:cNvSpPr txBox="1"/>
          <p:nvPr/>
        </p:nvSpPr>
        <p:spPr>
          <a:xfrm>
            <a:off x="3827688" y="6167845"/>
            <a:ext cx="4644464" cy="307777"/>
          </a:xfrm>
          <a:prstGeom prst="rect">
            <a:avLst/>
          </a:prstGeom>
          <a:noFill/>
        </p:spPr>
        <p:txBody>
          <a:bodyPr wrap="square" rtlCol="0">
            <a:spAutoFit/>
          </a:bodyPr>
          <a:lstStyle/>
          <a:p>
            <a:r>
              <a:rPr lang="en-CA" sz="1400" b="1" dirty="0" smtClean="0"/>
              <a:t>Global Carbon Project  Global nitrous oxide budget 2020</a:t>
            </a:r>
            <a:endParaRPr lang="en-CA" sz="1400" b="1" dirty="0"/>
          </a:p>
        </p:txBody>
      </p:sp>
    </p:spTree>
    <p:extLst>
      <p:ext uri="{BB962C8B-B14F-4D97-AF65-F5344CB8AC3E}">
        <p14:creationId xmlns:p14="http://schemas.microsoft.com/office/powerpoint/2010/main" val="32661341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xmlns="" id="{381D1D25-541F-4103-BB1A-B7B97E7EA4E1}"/>
              </a:ext>
            </a:extLst>
          </p:cNvPr>
          <p:cNvSpPr txBox="1">
            <a:spLocks/>
          </p:cNvSpPr>
          <p:nvPr/>
        </p:nvSpPr>
        <p:spPr>
          <a:xfrm>
            <a:off x="-207194" y="1135768"/>
            <a:ext cx="9451182" cy="684212"/>
          </a:xfrm>
          <a:prstGeom prst="rect">
            <a:avLst/>
          </a:prstGeom>
        </p:spPr>
        <p:txBody>
          <a:bodyPr vert="horz" lIns="91440" tIns="45720" rIns="91440" bIns="45720" rtlCol="0" anchor="ctr">
            <a:noAutofit/>
          </a:bodyPr>
          <a:lstStyle>
            <a:lvl1pPr marL="0" indent="0" algn="ctr" defTabSz="457200" rtl="0" eaLnBrk="1" latinLnBrk="0" hangingPunct="1">
              <a:spcBef>
                <a:spcPct val="20000"/>
              </a:spcBef>
              <a:buFont typeface="Arial"/>
              <a:buNone/>
              <a:defRPr sz="1800" b="0" kern="1200">
                <a:solidFill>
                  <a:srgbClr val="4C9BDB"/>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914400" indent="0" algn="l" defTabSz="457200" rtl="0" eaLnBrk="1" latinLnBrk="0" hangingPunct="1">
              <a:spcBef>
                <a:spcPct val="20000"/>
              </a:spcBef>
              <a:buFont typeface="Arial"/>
              <a:buNone/>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altLang="en-US" b="1" i="1" dirty="0">
                <a:ea typeface="ＭＳ Ｐゴシック" pitchFamily="34" charset="-128"/>
              </a:rPr>
              <a:t>The growth in global atmospheric N</a:t>
            </a:r>
            <a:r>
              <a:rPr lang="en-US" altLang="en-US" b="1" i="1" baseline="-25000" dirty="0">
                <a:ea typeface="ＭＳ Ｐゴシック" pitchFamily="34" charset="-128"/>
              </a:rPr>
              <a:t>2</a:t>
            </a:r>
            <a:r>
              <a:rPr lang="en-US" altLang="en-US" b="1" i="1" dirty="0">
                <a:ea typeface="ＭＳ Ｐゴシック" pitchFamily="34" charset="-128"/>
              </a:rPr>
              <a:t>O is accelerating</a:t>
            </a:r>
            <a:br>
              <a:rPr lang="en-US" altLang="en-US" b="1" i="1" dirty="0">
                <a:ea typeface="ＭＳ Ｐゴシック" pitchFamily="34" charset="-128"/>
              </a:rPr>
            </a:br>
            <a:r>
              <a:rPr lang="en-US" altLang="en-US" b="1" i="1" dirty="0">
                <a:ea typeface="ＭＳ Ｐゴシック" pitchFamily="34" charset="-128"/>
              </a:rPr>
              <a:t>The mean growth rate since 2000 is 0.84 ppb/</a:t>
            </a:r>
            <a:r>
              <a:rPr lang="en-US" altLang="en-US" b="1" i="1" dirty="0">
                <a:ea typeface="ＭＳ Ｐゴシック" pitchFamily="34" charset="-128"/>
              </a:rPr>
              <a:t>yr</a:t>
            </a:r>
            <a:r>
              <a:rPr lang="en-US" altLang="en-US" b="1" i="1" dirty="0">
                <a:ea typeface="ＭＳ Ｐゴシック" pitchFamily="34" charset="-128"/>
              </a:rPr>
              <a:t> </a:t>
            </a:r>
          </a:p>
        </p:txBody>
      </p:sp>
      <p:pic>
        <p:nvPicPr>
          <p:cNvPr id="7" name="Picture 6" descr="Chart, line chart&#10;&#10;Description automatically generated">
            <a:extLst>
              <a:ext uri="{FF2B5EF4-FFF2-40B4-BE49-F238E27FC236}">
                <a16:creationId xmlns:a16="http://schemas.microsoft.com/office/drawing/2014/main" xmlns="" id="{3AFCC31D-BC82-4FA9-AC12-4B4F4EEB35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72000"/>
                    </a14:imgEffect>
                  </a14:imgLayer>
                </a14:imgProps>
              </a:ext>
              <a:ext uri="{28A0092B-C50C-407E-A947-70E740481C1C}">
                <a14:useLocalDpi xmlns:a14="http://schemas.microsoft.com/office/drawing/2010/main" val="0"/>
              </a:ext>
            </a:extLst>
          </a:blip>
          <a:stretch>
            <a:fillRect/>
          </a:stretch>
        </p:blipFill>
        <p:spPr>
          <a:xfrm>
            <a:off x="180107" y="1870452"/>
            <a:ext cx="9101498" cy="4954384"/>
          </a:xfrm>
          <a:prstGeom prst="rect">
            <a:avLst/>
          </a:prstGeom>
        </p:spPr>
      </p:pic>
      <p:sp>
        <p:nvSpPr>
          <p:cNvPr id="3" name="Rectangle 2"/>
          <p:cNvSpPr/>
          <p:nvPr/>
        </p:nvSpPr>
        <p:spPr>
          <a:xfrm>
            <a:off x="0" y="0"/>
            <a:ext cx="12601575" cy="90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p:cNvSpPr txBox="1"/>
          <p:nvPr/>
        </p:nvSpPr>
        <p:spPr>
          <a:xfrm>
            <a:off x="-179933" y="35260"/>
            <a:ext cx="12601575" cy="1077218"/>
          </a:xfrm>
          <a:prstGeom prst="rect">
            <a:avLst/>
          </a:prstGeom>
          <a:noFill/>
        </p:spPr>
        <p:txBody>
          <a:bodyPr wrap="square" rtlCol="0">
            <a:spAutoFit/>
          </a:bodyPr>
          <a:lstStyle/>
          <a:p>
            <a:pPr algn="ctr"/>
            <a:r>
              <a:rPr lang="en-CA" sz="3200" b="1" dirty="0" smtClean="0"/>
              <a:t>Accelerating atmospheric nitrous oxide concentration </a:t>
            </a:r>
          </a:p>
          <a:p>
            <a:pPr algn="ctr"/>
            <a:r>
              <a:rPr lang="en-CA" sz="3200" b="1" dirty="0" smtClean="0"/>
              <a:t>tracking worst-case scenario </a:t>
            </a:r>
            <a:endParaRPr lang="en-CA" sz="3200" b="1" dirty="0"/>
          </a:p>
        </p:txBody>
      </p:sp>
      <p:sp>
        <p:nvSpPr>
          <p:cNvPr id="8" name="TextBox 7"/>
          <p:cNvSpPr txBox="1"/>
          <p:nvPr/>
        </p:nvSpPr>
        <p:spPr>
          <a:xfrm>
            <a:off x="1332235" y="2276872"/>
            <a:ext cx="2448000" cy="830997"/>
          </a:xfrm>
          <a:prstGeom prst="rect">
            <a:avLst/>
          </a:prstGeom>
          <a:noFill/>
        </p:spPr>
        <p:txBody>
          <a:bodyPr wrap="square" rtlCol="0">
            <a:spAutoFit/>
          </a:bodyPr>
          <a:lstStyle/>
          <a:p>
            <a:r>
              <a:rPr lang="en-CA" sz="1600" b="1" dirty="0" smtClean="0"/>
              <a:t>Global Carbon Project </a:t>
            </a:r>
          </a:p>
          <a:p>
            <a:r>
              <a:rPr lang="en-CA" sz="1600" b="1" dirty="0" smtClean="0"/>
              <a:t>Global nitrous oxide </a:t>
            </a:r>
          </a:p>
          <a:p>
            <a:r>
              <a:rPr lang="en-CA" sz="1600" b="1" dirty="0" smtClean="0"/>
              <a:t>Budget 2020</a:t>
            </a:r>
            <a:endParaRPr lang="en-CA" sz="1600" b="1"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4980" y="2852936"/>
            <a:ext cx="4104456" cy="321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332016" y="6284078"/>
            <a:ext cx="3470383" cy="369332"/>
          </a:xfrm>
          <a:prstGeom prst="rect">
            <a:avLst/>
          </a:prstGeom>
          <a:noFill/>
        </p:spPr>
        <p:txBody>
          <a:bodyPr wrap="square" rtlCol="0">
            <a:spAutoFit/>
          </a:bodyPr>
          <a:lstStyle/>
          <a:p>
            <a:r>
              <a:rPr lang="en-CA" dirty="0" smtClean="0"/>
              <a:t>Source Carbon Brief 7.10.2020</a:t>
            </a:r>
            <a:endParaRPr lang="en-CA" dirty="0"/>
          </a:p>
        </p:txBody>
      </p:sp>
      <p:cxnSp>
        <p:nvCxnSpPr>
          <p:cNvPr id="10" name="Straight Arrow Connector 9"/>
          <p:cNvCxnSpPr/>
          <p:nvPr/>
        </p:nvCxnSpPr>
        <p:spPr>
          <a:xfrm>
            <a:off x="9243988" y="2715612"/>
            <a:ext cx="37617" cy="2104782"/>
          </a:xfrm>
          <a:prstGeom prst="straightConnector1">
            <a:avLst/>
          </a:prstGeom>
          <a:ln w="190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893075" y="2276872"/>
            <a:ext cx="1174133" cy="369332"/>
          </a:xfrm>
          <a:prstGeom prst="rect">
            <a:avLst/>
          </a:prstGeom>
          <a:noFill/>
        </p:spPr>
        <p:txBody>
          <a:bodyPr wrap="square" rtlCol="0">
            <a:spAutoFit/>
          </a:bodyPr>
          <a:lstStyle/>
          <a:p>
            <a:r>
              <a:rPr lang="en-CA" dirty="0"/>
              <a:t>C</a:t>
            </a:r>
            <a:r>
              <a:rPr lang="en-CA" dirty="0" smtClean="0"/>
              <a:t>urrent</a:t>
            </a:r>
            <a:endParaRPr lang="en-CA" dirty="0"/>
          </a:p>
        </p:txBody>
      </p:sp>
      <p:sp>
        <p:nvSpPr>
          <p:cNvPr id="14" name="TextBox 13"/>
          <p:cNvSpPr txBox="1"/>
          <p:nvPr/>
        </p:nvSpPr>
        <p:spPr>
          <a:xfrm>
            <a:off x="8439709" y="1112478"/>
            <a:ext cx="4161865" cy="646331"/>
          </a:xfrm>
          <a:prstGeom prst="rect">
            <a:avLst/>
          </a:prstGeom>
          <a:noFill/>
        </p:spPr>
        <p:txBody>
          <a:bodyPr wrap="square" rtlCol="0">
            <a:spAutoFit/>
          </a:bodyPr>
          <a:lstStyle/>
          <a:p>
            <a:r>
              <a:rPr lang="en-CA" dirty="0" smtClean="0"/>
              <a:t>Data: Global Carbon Project, Global nitrous oxide budget, 2020 </a:t>
            </a:r>
            <a:endParaRPr lang="en-CA" dirty="0"/>
          </a:p>
        </p:txBody>
      </p:sp>
    </p:spTree>
    <p:extLst>
      <p:ext uri="{BB962C8B-B14F-4D97-AF65-F5344CB8AC3E}">
        <p14:creationId xmlns:p14="http://schemas.microsoft.com/office/powerpoint/2010/main" val="25035720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1EBBCAA-DA7B-49C6-B123-9A342D4A73D9}"/>
              </a:ext>
            </a:extLst>
          </p:cNvPr>
          <p:cNvSpPr>
            <a:spLocks noGrp="1"/>
          </p:cNvSpPr>
          <p:nvPr>
            <p:ph type="title"/>
          </p:nvPr>
        </p:nvSpPr>
        <p:spPr>
          <a:xfrm>
            <a:off x="2621028" y="1677847"/>
            <a:ext cx="10043625" cy="506849"/>
          </a:xfrm>
        </p:spPr>
        <p:txBody>
          <a:bodyPr>
            <a:normAutofit/>
          </a:bodyPr>
          <a:lstStyle/>
          <a:p>
            <a:r>
              <a:rPr lang="en-US" sz="1600" dirty="0"/>
              <a:t>Climate effects based on terrestrial biosphere model simulations</a:t>
            </a:r>
          </a:p>
        </p:txBody>
      </p:sp>
      <p:sp>
        <p:nvSpPr>
          <p:cNvPr id="12" name="TextBox 11">
            <a:extLst>
              <a:ext uri="{FF2B5EF4-FFF2-40B4-BE49-F238E27FC236}">
                <a16:creationId xmlns:a16="http://schemas.microsoft.com/office/drawing/2014/main" xmlns="" id="{DFD38015-D983-479C-B785-CFA0FA96C116}"/>
              </a:ext>
            </a:extLst>
          </p:cNvPr>
          <p:cNvSpPr txBox="1"/>
          <p:nvPr/>
        </p:nvSpPr>
        <p:spPr>
          <a:xfrm>
            <a:off x="1242510" y="1126485"/>
            <a:ext cx="9879390" cy="646331"/>
          </a:xfrm>
          <a:prstGeom prst="rect">
            <a:avLst/>
          </a:prstGeom>
          <a:noFill/>
        </p:spPr>
        <p:txBody>
          <a:bodyPr wrap="square">
            <a:spAutoFit/>
          </a:bodyPr>
          <a:lstStyle/>
          <a:p>
            <a:pPr algn="ctr"/>
            <a:r>
              <a:rPr lang="en-US" b="1" dirty="0">
                <a:solidFill>
                  <a:srgbClr val="4C9BDB"/>
                </a:solidFill>
              </a:rPr>
              <a:t>Process-based model estimates show that soil N</a:t>
            </a:r>
            <a:r>
              <a:rPr lang="en-US" b="1" baseline="-25000" dirty="0">
                <a:solidFill>
                  <a:srgbClr val="4C9BDB"/>
                </a:solidFill>
              </a:rPr>
              <a:t>2</a:t>
            </a:r>
            <a:r>
              <a:rPr lang="en-US" b="1" dirty="0">
                <a:solidFill>
                  <a:srgbClr val="4C9BDB"/>
                </a:solidFill>
              </a:rPr>
              <a:t>O emissions increased substantially due to climate change since the early 1980s constituting a positive nitrogen-climate feedback.</a:t>
            </a:r>
          </a:p>
        </p:txBody>
      </p:sp>
      <p:grpSp>
        <p:nvGrpSpPr>
          <p:cNvPr id="4" name="Group 3">
            <a:extLst>
              <a:ext uri="{FF2B5EF4-FFF2-40B4-BE49-F238E27FC236}">
                <a16:creationId xmlns:a16="http://schemas.microsoft.com/office/drawing/2014/main" xmlns="" id="{5DF1DE24-298C-6044-9EC6-659B95DF1CA2}"/>
              </a:ext>
            </a:extLst>
          </p:cNvPr>
          <p:cNvGrpSpPr/>
          <p:nvPr/>
        </p:nvGrpSpPr>
        <p:grpSpPr>
          <a:xfrm>
            <a:off x="1495972" y="2100122"/>
            <a:ext cx="9170255" cy="4698450"/>
            <a:chOff x="1464532" y="1811236"/>
            <a:chExt cx="8872204" cy="4698450"/>
          </a:xfrm>
        </p:grpSpPr>
        <p:grpSp>
          <p:nvGrpSpPr>
            <p:cNvPr id="6" name="Group 5">
              <a:extLst>
                <a:ext uri="{FF2B5EF4-FFF2-40B4-BE49-F238E27FC236}">
                  <a16:creationId xmlns:a16="http://schemas.microsoft.com/office/drawing/2014/main" xmlns="" id="{3EF1CD4B-76A3-4FD1-9CBD-643C3B4F5ACA}"/>
                </a:ext>
              </a:extLst>
            </p:cNvPr>
            <p:cNvGrpSpPr/>
            <p:nvPr/>
          </p:nvGrpSpPr>
          <p:grpSpPr>
            <a:xfrm>
              <a:off x="1464532" y="1811236"/>
              <a:ext cx="5451196" cy="4632554"/>
              <a:chOff x="550132" y="1811236"/>
              <a:chExt cx="5451196" cy="4632554"/>
            </a:xfrm>
          </p:grpSpPr>
          <p:graphicFrame>
            <p:nvGraphicFramePr>
              <p:cNvPr id="15" name="Chart 14">
                <a:extLst>
                  <a:ext uri="{FF2B5EF4-FFF2-40B4-BE49-F238E27FC236}">
                    <a16:creationId xmlns:a16="http://schemas.microsoft.com/office/drawing/2014/main" xmlns="" id="{A1762265-1F82-4450-A30D-FC717940AE8F}"/>
                  </a:ext>
                </a:extLst>
              </p:cNvPr>
              <p:cNvGraphicFramePr>
                <a:graphicFrameLocks/>
              </p:cNvGraphicFramePr>
              <p:nvPr>
                <p:extLst>
                  <p:ext uri="{D42A27DB-BD31-4B8C-83A1-F6EECF244321}">
                    <p14:modId xmlns:p14="http://schemas.microsoft.com/office/powerpoint/2010/main" val="18103162"/>
                  </p:ext>
                </p:extLst>
              </p:nvPr>
            </p:nvGraphicFramePr>
            <p:xfrm>
              <a:off x="573240" y="1811236"/>
              <a:ext cx="5354322" cy="4632554"/>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xmlns="" id="{A2B411A5-564D-4B9F-93CB-064D3E6BC780}"/>
                  </a:ext>
                </a:extLst>
              </p:cNvPr>
              <p:cNvGrpSpPr/>
              <p:nvPr/>
            </p:nvGrpSpPr>
            <p:grpSpPr>
              <a:xfrm>
                <a:off x="550132" y="2450970"/>
                <a:ext cx="5451196" cy="2578264"/>
                <a:chOff x="550132" y="2450970"/>
                <a:chExt cx="5451196" cy="2578264"/>
              </a:xfrm>
            </p:grpSpPr>
            <p:sp>
              <p:nvSpPr>
                <p:cNvPr id="16" name="TextBox 15">
                  <a:extLst>
                    <a:ext uri="{FF2B5EF4-FFF2-40B4-BE49-F238E27FC236}">
                      <a16:creationId xmlns:a16="http://schemas.microsoft.com/office/drawing/2014/main" xmlns="" id="{CE59982E-48CE-40F9-A851-12EF63F6E9D2}"/>
                    </a:ext>
                  </a:extLst>
                </p:cNvPr>
                <p:cNvSpPr txBox="1"/>
                <p:nvPr/>
              </p:nvSpPr>
              <p:spPr>
                <a:xfrm rot="16200000">
                  <a:off x="-615889" y="3616991"/>
                  <a:ext cx="2578264" cy="246221"/>
                </a:xfrm>
                <a:prstGeom prst="rect">
                  <a:avLst/>
                </a:prstGeom>
                <a:noFill/>
              </p:spPr>
              <p:txBody>
                <a:bodyPr wrap="square" rtlCol="0">
                  <a:spAutoFit/>
                </a:bodyPr>
                <a:lstStyle/>
                <a:p>
                  <a:pPr algn="ctr"/>
                  <a:r>
                    <a:rPr lang="en-US" sz="1000" dirty="0">
                      <a:solidFill>
                        <a:prstClr val="black"/>
                      </a:solidFill>
                      <a:latin typeface="Arial" panose="020B0604020202020204" pitchFamily="34" charset="0"/>
                      <a:cs typeface="Arial" panose="020B0604020202020204" pitchFamily="34" charset="0"/>
                    </a:rPr>
                    <a:t>N</a:t>
                  </a:r>
                  <a:r>
                    <a:rPr lang="en-US" sz="1000" baseline="-25000" dirty="0">
                      <a:solidFill>
                        <a:prstClr val="black"/>
                      </a:solidFill>
                      <a:latin typeface="Arial" panose="020B0604020202020204" pitchFamily="34" charset="0"/>
                      <a:cs typeface="Arial" panose="020B0604020202020204" pitchFamily="34" charset="0"/>
                    </a:rPr>
                    <a:t>2</a:t>
                  </a:r>
                  <a:r>
                    <a:rPr lang="en-US" sz="1000" dirty="0">
                      <a:solidFill>
                        <a:prstClr val="black"/>
                      </a:solidFill>
                      <a:latin typeface="Arial" panose="020B0604020202020204" pitchFamily="34" charset="0"/>
                      <a:cs typeface="Arial" panose="020B0604020202020204" pitchFamily="34" charset="0"/>
                    </a:rPr>
                    <a:t>O emission anomaly (</a:t>
                  </a:r>
                  <a:r>
                    <a:rPr lang="en-US" sz="1000" dirty="0">
                      <a:solidFill>
                        <a:prstClr val="black"/>
                      </a:solidFill>
                      <a:latin typeface="Arial" panose="020B0604020202020204" pitchFamily="34" charset="0"/>
                      <a:cs typeface="Arial" panose="020B0604020202020204" pitchFamily="34" charset="0"/>
                    </a:rPr>
                    <a:t>Tg</a:t>
                  </a:r>
                  <a:r>
                    <a:rPr lang="en-US" sz="1000" dirty="0">
                      <a:solidFill>
                        <a:prstClr val="black"/>
                      </a:solidFill>
                      <a:latin typeface="Arial" panose="020B0604020202020204" pitchFamily="34" charset="0"/>
                      <a:cs typeface="Arial" panose="020B0604020202020204" pitchFamily="34" charset="0"/>
                    </a:rPr>
                    <a:t> N yr</a:t>
                  </a:r>
                  <a:r>
                    <a:rPr lang="en-US" sz="1000" baseline="30000" dirty="0">
                      <a:solidFill>
                        <a:prstClr val="black"/>
                      </a:solidFill>
                      <a:latin typeface="Arial" panose="020B0604020202020204" pitchFamily="34" charset="0"/>
                      <a:cs typeface="Arial" panose="020B0604020202020204" pitchFamily="34" charset="0"/>
                    </a:rPr>
                    <a:t>-1</a:t>
                  </a:r>
                  <a:r>
                    <a:rPr lang="en-US" sz="1000" dirty="0">
                      <a:solidFill>
                        <a:prstClr val="black"/>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xmlns="" id="{A221B7F7-538D-4478-9DD7-9921F4EC0ACF}"/>
                    </a:ext>
                  </a:extLst>
                </p:cNvPr>
                <p:cNvSpPr txBox="1"/>
                <p:nvPr/>
              </p:nvSpPr>
              <p:spPr>
                <a:xfrm rot="16200000">
                  <a:off x="4972063" y="3778651"/>
                  <a:ext cx="1812310" cy="246221"/>
                </a:xfrm>
                <a:prstGeom prst="rect">
                  <a:avLst/>
                </a:prstGeom>
                <a:noFill/>
              </p:spPr>
              <p:txBody>
                <a:bodyPr wrap="square" rtlCol="0">
                  <a:spAutoFit/>
                </a:bodyPr>
                <a:lstStyle/>
                <a:p>
                  <a:pPr algn="ctr"/>
                  <a:r>
                    <a:rPr lang="en-US" sz="1000" dirty="0">
                      <a:solidFill>
                        <a:prstClr val="black"/>
                      </a:solidFill>
                      <a:latin typeface="Arial" panose="020B0604020202020204" pitchFamily="34" charset="0"/>
                      <a:cs typeface="Arial" panose="020B0604020202020204" pitchFamily="34" charset="0"/>
                    </a:rPr>
                    <a:t>Temperature anomaly (°C)</a:t>
                  </a:r>
                </a:p>
              </p:txBody>
            </p:sp>
          </p:grpSp>
        </p:grpSp>
        <p:grpSp>
          <p:nvGrpSpPr>
            <p:cNvPr id="2" name="Group 1">
              <a:extLst>
                <a:ext uri="{FF2B5EF4-FFF2-40B4-BE49-F238E27FC236}">
                  <a16:creationId xmlns:a16="http://schemas.microsoft.com/office/drawing/2014/main" xmlns="" id="{EE6C39C1-1502-B142-9BDC-1666C5D96216}"/>
                </a:ext>
              </a:extLst>
            </p:cNvPr>
            <p:cNvGrpSpPr/>
            <p:nvPr/>
          </p:nvGrpSpPr>
          <p:grpSpPr>
            <a:xfrm>
              <a:off x="7178839" y="1865111"/>
              <a:ext cx="3157897" cy="4306782"/>
              <a:chOff x="7178839" y="1865111"/>
              <a:chExt cx="3157897" cy="4306782"/>
            </a:xfrm>
          </p:grpSpPr>
          <p:graphicFrame>
            <p:nvGraphicFramePr>
              <p:cNvPr id="19" name="Chart 18">
                <a:extLst>
                  <a:ext uri="{FF2B5EF4-FFF2-40B4-BE49-F238E27FC236}">
                    <a16:creationId xmlns:a16="http://schemas.microsoft.com/office/drawing/2014/main" xmlns="" id="{2B01F33E-AF6F-4C3D-96CC-182C3D492041}"/>
                  </a:ext>
                </a:extLst>
              </p:cNvPr>
              <p:cNvGraphicFramePr>
                <a:graphicFrameLocks/>
              </p:cNvGraphicFramePr>
              <p:nvPr>
                <p:extLst>
                  <p:ext uri="{D42A27DB-BD31-4B8C-83A1-F6EECF244321}">
                    <p14:modId xmlns:p14="http://schemas.microsoft.com/office/powerpoint/2010/main" val="3694268866"/>
                  </p:ext>
                </p:extLst>
              </p:nvPr>
            </p:nvGraphicFramePr>
            <p:xfrm>
              <a:off x="7305797" y="1865111"/>
              <a:ext cx="3030939" cy="206573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xmlns="" id="{D1CD30C3-68F2-4462-AF08-781214F019BA}"/>
                  </a:ext>
                </a:extLst>
              </p:cNvPr>
              <p:cNvSpPr txBox="1"/>
              <p:nvPr/>
            </p:nvSpPr>
            <p:spPr>
              <a:xfrm>
                <a:off x="8274674" y="1976605"/>
                <a:ext cx="1093184" cy="307777"/>
              </a:xfrm>
              <a:prstGeom prst="rect">
                <a:avLst/>
              </a:prstGeom>
            </p:spPr>
            <p:txBody>
              <a:bodyPr wrap="none">
                <a:spAutoFit/>
              </a:bodyPr>
              <a:lstStyle>
                <a:defPPr>
                  <a:defRPr lang="en-US"/>
                </a:defPPr>
              </a:lstStyle>
              <a:p>
                <a:pPr>
                  <a:defRPr/>
                </a:pPr>
                <a:r>
                  <a:rPr lang="en-US" altLang="zh-CN" sz="1400" dirty="0">
                    <a:solidFill>
                      <a:prstClr val="black"/>
                    </a:solidFill>
                    <a:latin typeface="Calibri" panose="020F0502020204030204"/>
                    <a:ea typeface="等线" panose="02010600030101010101" pitchFamily="2" charset="-122"/>
                  </a:rPr>
                  <a:t>Climate only</a:t>
                </a:r>
                <a:endParaRPr lang="en-US" sz="1400" dirty="0">
                  <a:solidFill>
                    <a:prstClr val="black"/>
                  </a:solidFill>
                  <a:latin typeface="Calibri" panose="020F0502020204030204"/>
                </a:endParaRPr>
              </a:p>
            </p:txBody>
          </p:sp>
          <p:sp>
            <p:nvSpPr>
              <p:cNvPr id="10" name="TextBox 9">
                <a:extLst>
                  <a:ext uri="{FF2B5EF4-FFF2-40B4-BE49-F238E27FC236}">
                    <a16:creationId xmlns:a16="http://schemas.microsoft.com/office/drawing/2014/main" xmlns="" id="{2D611F4F-0C8E-4229-850D-11109452DA2C}"/>
                  </a:ext>
                </a:extLst>
              </p:cNvPr>
              <p:cNvSpPr txBox="1"/>
              <p:nvPr/>
            </p:nvSpPr>
            <p:spPr>
              <a:xfrm>
                <a:off x="8247805" y="4151016"/>
                <a:ext cx="1575752" cy="307777"/>
              </a:xfrm>
              <a:prstGeom prst="rect">
                <a:avLst/>
              </a:prstGeom>
            </p:spPr>
            <p:txBody>
              <a:bodyPr wrap="none">
                <a:spAutoFit/>
              </a:bodyPr>
              <a:lstStyle>
                <a:defPPr>
                  <a:defRPr lang="en-US"/>
                </a:defPPr>
              </a:lstStyle>
              <a:p>
                <a:pPr>
                  <a:defRPr/>
                </a:pPr>
                <a:r>
                  <a:rPr lang="en-US" altLang="zh-CN" sz="1400" dirty="0">
                    <a:solidFill>
                      <a:prstClr val="black"/>
                    </a:solidFill>
                    <a:latin typeface="Calibri" panose="020F0502020204030204"/>
                    <a:ea typeface="等线" panose="02010600030101010101" pitchFamily="2" charset="-122"/>
                  </a:rPr>
                  <a:t>All factors included</a:t>
                </a:r>
                <a:endParaRPr lang="en-US" sz="1400" dirty="0">
                  <a:solidFill>
                    <a:prstClr val="black"/>
                  </a:solidFill>
                  <a:latin typeface="Calibri" panose="020F0502020204030204"/>
                </a:endParaRPr>
              </a:p>
            </p:txBody>
          </p:sp>
          <p:graphicFrame>
            <p:nvGraphicFramePr>
              <p:cNvPr id="20" name="Chart 19">
                <a:extLst>
                  <a:ext uri="{FF2B5EF4-FFF2-40B4-BE49-F238E27FC236}">
                    <a16:creationId xmlns:a16="http://schemas.microsoft.com/office/drawing/2014/main" xmlns="" id="{4F9ECF81-E080-400E-81A6-55068D7A89CC}"/>
                  </a:ext>
                </a:extLst>
              </p:cNvPr>
              <p:cNvGraphicFramePr>
                <a:graphicFrameLocks/>
              </p:cNvGraphicFramePr>
              <p:nvPr>
                <p:extLst>
                  <p:ext uri="{D42A27DB-BD31-4B8C-83A1-F6EECF244321}">
                    <p14:modId xmlns:p14="http://schemas.microsoft.com/office/powerpoint/2010/main" val="3990398981"/>
                  </p:ext>
                </p:extLst>
              </p:nvPr>
            </p:nvGraphicFramePr>
            <p:xfrm>
              <a:off x="7305797" y="4106154"/>
              <a:ext cx="3030939" cy="2065739"/>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a:extLst>
                  <a:ext uri="{FF2B5EF4-FFF2-40B4-BE49-F238E27FC236}">
                    <a16:creationId xmlns:a16="http://schemas.microsoft.com/office/drawing/2014/main" xmlns="" id="{BF223176-0E68-470A-9DAB-4D5B7A442CAF}"/>
                  </a:ext>
                </a:extLst>
              </p:cNvPr>
              <p:cNvSpPr txBox="1"/>
              <p:nvPr/>
            </p:nvSpPr>
            <p:spPr>
              <a:xfrm rot="16200000">
                <a:off x="6736552" y="3783485"/>
                <a:ext cx="1138490" cy="253916"/>
              </a:xfrm>
              <a:prstGeom prst="rect">
                <a:avLst/>
              </a:prstGeom>
              <a:noFill/>
            </p:spPr>
            <p:txBody>
              <a:bodyPr wrap="square" rtlCol="0">
                <a:spAutoFit/>
              </a:bodyPr>
              <a:lstStyle/>
              <a:p>
                <a:pPr algn="ctr"/>
                <a:r>
                  <a:rPr lang="en-US" sz="1050" dirty="0">
                    <a:latin typeface="Arial" panose="020B0604020202020204" pitchFamily="34" charset="0"/>
                    <a:cs typeface="Arial" panose="020B0604020202020204" pitchFamily="34" charset="0"/>
                  </a:rPr>
                  <a:t>N</a:t>
                </a:r>
                <a:r>
                  <a:rPr lang="en-US" sz="1050" baseline="-25000" dirty="0">
                    <a:latin typeface="Arial" panose="020B0604020202020204" pitchFamily="34" charset="0"/>
                    <a:cs typeface="Arial" panose="020B0604020202020204" pitchFamily="34" charset="0"/>
                  </a:rPr>
                  <a:t>2</a:t>
                </a:r>
                <a:r>
                  <a:rPr lang="en-US" sz="1050" dirty="0">
                    <a:latin typeface="Arial" panose="020B0604020202020204" pitchFamily="34" charset="0"/>
                    <a:cs typeface="Arial" panose="020B0604020202020204" pitchFamily="34" charset="0"/>
                  </a:rPr>
                  <a:t>O (</a:t>
                </a:r>
                <a:r>
                  <a:rPr lang="en-US" sz="1050" dirty="0">
                    <a:latin typeface="Arial" panose="020B0604020202020204" pitchFamily="34" charset="0"/>
                    <a:cs typeface="Arial" panose="020B0604020202020204" pitchFamily="34" charset="0"/>
                  </a:rPr>
                  <a:t>Tg</a:t>
                </a:r>
                <a:r>
                  <a:rPr lang="en-US" sz="1050" dirty="0">
                    <a:latin typeface="Arial" panose="020B0604020202020204" pitchFamily="34" charset="0"/>
                    <a:cs typeface="Arial" panose="020B0604020202020204" pitchFamily="34" charset="0"/>
                  </a:rPr>
                  <a:t> N yr</a:t>
                </a:r>
                <a:r>
                  <a:rPr lang="en-US" sz="1050" baseline="30000" dirty="0">
                    <a:latin typeface="Arial" panose="020B0604020202020204" pitchFamily="34" charset="0"/>
                    <a:cs typeface="Arial" panose="020B0604020202020204" pitchFamily="34" charset="0"/>
                  </a:rPr>
                  <a:t>-1</a:t>
                </a:r>
                <a:r>
                  <a:rPr lang="en-US" sz="1050" dirty="0">
                    <a:latin typeface="Arial" panose="020B0604020202020204" pitchFamily="34" charset="0"/>
                    <a:cs typeface="Arial" panose="020B0604020202020204" pitchFamily="34" charset="0"/>
                  </a:rPr>
                  <a:t>)</a:t>
                </a:r>
              </a:p>
            </p:txBody>
          </p:sp>
        </p:grpSp>
        <p:sp>
          <p:nvSpPr>
            <p:cNvPr id="18" name="TextBox 17">
              <a:extLst>
                <a:ext uri="{FF2B5EF4-FFF2-40B4-BE49-F238E27FC236}">
                  <a16:creationId xmlns:a16="http://schemas.microsoft.com/office/drawing/2014/main" xmlns="" id="{BF657428-C681-2249-AE9C-F6EF20CE9C0C}"/>
                </a:ext>
              </a:extLst>
            </p:cNvPr>
            <p:cNvSpPr txBox="1"/>
            <p:nvPr/>
          </p:nvSpPr>
          <p:spPr>
            <a:xfrm>
              <a:off x="7394433" y="6248076"/>
              <a:ext cx="2853666" cy="261610"/>
            </a:xfrm>
            <a:prstGeom prst="rect">
              <a:avLst/>
            </a:prstGeom>
            <a:noFill/>
          </p:spPr>
          <p:txBody>
            <a:bodyPr wrap="none" rtlCol="0">
              <a:spAutoFit/>
            </a:bodyPr>
            <a:lstStyle/>
            <a:p>
              <a:r>
                <a:rPr lang="en-US" sz="1100" dirty="0">
                  <a:solidFill>
                    <a:schemeClr val="tx1">
                      <a:lumMod val="50000"/>
                      <a:lumOff val="50000"/>
                    </a:schemeClr>
                  </a:solidFill>
                </a:rPr>
                <a:t>Source: Modified from Tian et al. 2020, Nature</a:t>
              </a:r>
            </a:p>
          </p:txBody>
        </p:sp>
      </p:grpSp>
      <p:sp>
        <p:nvSpPr>
          <p:cNvPr id="7" name="Rectangle 6"/>
          <p:cNvSpPr/>
          <p:nvPr/>
        </p:nvSpPr>
        <p:spPr>
          <a:xfrm>
            <a:off x="0" y="0"/>
            <a:ext cx="12601575" cy="1047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p:cNvSpPr txBox="1"/>
          <p:nvPr/>
        </p:nvSpPr>
        <p:spPr>
          <a:xfrm>
            <a:off x="-1" y="2332"/>
            <a:ext cx="12601575" cy="1200329"/>
          </a:xfrm>
          <a:prstGeom prst="rect">
            <a:avLst/>
          </a:prstGeom>
          <a:noFill/>
        </p:spPr>
        <p:txBody>
          <a:bodyPr wrap="square" rtlCol="0">
            <a:spAutoFit/>
          </a:bodyPr>
          <a:lstStyle/>
          <a:p>
            <a:pPr algn="ctr"/>
            <a:r>
              <a:rPr lang="en-CA" sz="3600" b="1" dirty="0" smtClean="0"/>
              <a:t>Accelerating soil nitrous oxide emissions</a:t>
            </a:r>
          </a:p>
          <a:p>
            <a:pPr algn="ctr"/>
            <a:r>
              <a:rPr lang="en-CA" sz="3600" b="1" dirty="0"/>
              <a:t>i</a:t>
            </a:r>
            <a:r>
              <a:rPr lang="en-CA" sz="3600" b="1" dirty="0" smtClean="0"/>
              <a:t>ndicates feed-back  process </a:t>
            </a:r>
            <a:endParaRPr lang="en-CA" sz="3600" b="1" dirty="0"/>
          </a:p>
        </p:txBody>
      </p:sp>
      <p:sp>
        <p:nvSpPr>
          <p:cNvPr id="11" name="Rectangle 10"/>
          <p:cNvSpPr/>
          <p:nvPr/>
        </p:nvSpPr>
        <p:spPr>
          <a:xfrm>
            <a:off x="3540290" y="2203936"/>
            <a:ext cx="2788905" cy="369332"/>
          </a:xfrm>
          <a:prstGeom prst="rect">
            <a:avLst/>
          </a:prstGeom>
        </p:spPr>
        <p:txBody>
          <a:bodyPr wrap="none">
            <a:spAutoFit/>
          </a:bodyPr>
          <a:lstStyle/>
          <a:p>
            <a:r>
              <a:rPr lang="en-CA" dirty="0" smtClean="0"/>
              <a:t>Data: Global Carbon Project</a:t>
            </a:r>
            <a:endParaRPr lang="en-CA" dirty="0"/>
          </a:p>
        </p:txBody>
      </p:sp>
      <p:sp>
        <p:nvSpPr>
          <p:cNvPr id="13" name="TextBox 12"/>
          <p:cNvSpPr txBox="1"/>
          <p:nvPr/>
        </p:nvSpPr>
        <p:spPr>
          <a:xfrm>
            <a:off x="10135809" y="764704"/>
            <a:ext cx="2700388" cy="369332"/>
          </a:xfrm>
          <a:prstGeom prst="rect">
            <a:avLst/>
          </a:prstGeom>
          <a:noFill/>
        </p:spPr>
        <p:txBody>
          <a:bodyPr wrap="square" rtlCol="0">
            <a:spAutoFit/>
          </a:bodyPr>
          <a:lstStyle/>
          <a:p>
            <a:r>
              <a:rPr lang="en-CA" dirty="0" smtClean="0"/>
              <a:t>Global Carbon Project</a:t>
            </a:r>
            <a:endParaRPr lang="en-CA" dirty="0"/>
          </a:p>
        </p:txBody>
      </p:sp>
    </p:spTree>
    <p:extLst>
      <p:ext uri="{BB962C8B-B14F-4D97-AF65-F5344CB8AC3E}">
        <p14:creationId xmlns:p14="http://schemas.microsoft.com/office/powerpoint/2010/main" val="12842158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230700"/>
            <a:ext cx="12601575" cy="1569660"/>
          </a:xfrm>
          <a:prstGeom prst="rect">
            <a:avLst/>
          </a:prstGeom>
        </p:spPr>
        <p:txBody>
          <a:bodyPr wrap="square">
            <a:spAutoFit/>
          </a:bodyPr>
          <a:lstStyle/>
          <a:p>
            <a:pPr algn="ctr"/>
            <a:r>
              <a:rPr lang="en-CA" sz="3200" b="1" dirty="0"/>
              <a:t>Vertebrates on the </a:t>
            </a:r>
            <a:r>
              <a:rPr lang="en-CA" sz="3200" b="1" dirty="0" smtClean="0"/>
              <a:t>brink as </a:t>
            </a:r>
            <a:r>
              <a:rPr lang="en-CA" sz="3200" b="1" dirty="0"/>
              <a:t>indicators </a:t>
            </a:r>
            <a:endParaRPr lang="en-CA" sz="3200" b="1" dirty="0" smtClean="0"/>
          </a:p>
          <a:p>
            <a:pPr algn="ctr"/>
            <a:r>
              <a:rPr lang="en-CA" sz="3200" b="1" dirty="0" smtClean="0"/>
              <a:t>of </a:t>
            </a:r>
            <a:r>
              <a:rPr lang="en-CA" sz="3200" b="1" dirty="0"/>
              <a:t>biological </a:t>
            </a:r>
            <a:r>
              <a:rPr lang="en-CA" sz="3200" b="1" dirty="0" smtClean="0"/>
              <a:t>annihilation </a:t>
            </a:r>
          </a:p>
          <a:p>
            <a:pPr algn="ctr"/>
            <a:r>
              <a:rPr lang="en-CA" sz="3200" b="1" dirty="0" smtClean="0"/>
              <a:t>and </a:t>
            </a:r>
            <a:r>
              <a:rPr lang="en-CA" sz="3200" b="1" dirty="0"/>
              <a:t>the sixth mass extinction</a:t>
            </a:r>
          </a:p>
        </p:txBody>
      </p:sp>
      <p:sp>
        <p:nvSpPr>
          <p:cNvPr id="5" name="Rectangle 4"/>
          <p:cNvSpPr/>
          <p:nvPr/>
        </p:nvSpPr>
        <p:spPr>
          <a:xfrm>
            <a:off x="0" y="3429000"/>
            <a:ext cx="8568952" cy="369332"/>
          </a:xfrm>
          <a:prstGeom prst="rect">
            <a:avLst/>
          </a:prstGeom>
        </p:spPr>
        <p:txBody>
          <a:bodyPr wrap="square">
            <a:spAutoFit/>
          </a:bodyPr>
          <a:lstStyle/>
          <a:p>
            <a:r>
              <a:rPr lang="en-CA" b="1" dirty="0"/>
              <a:t>Gerardo </a:t>
            </a:r>
            <a:r>
              <a:rPr lang="en-CA" b="1" dirty="0" err="1" smtClean="0"/>
              <a:t>Ceballos</a:t>
            </a:r>
            <a:r>
              <a:rPr lang="en-CA" b="1" dirty="0" smtClean="0"/>
              <a:t> et al, 16 June 2020, Proceedings of the National Academy of Science</a:t>
            </a:r>
            <a:endParaRPr lang="en-CA" b="1" dirty="0"/>
          </a:p>
        </p:txBody>
      </p:sp>
      <p:sp>
        <p:nvSpPr>
          <p:cNvPr id="6" name="TextBox 5"/>
          <p:cNvSpPr txBox="1"/>
          <p:nvPr/>
        </p:nvSpPr>
        <p:spPr>
          <a:xfrm>
            <a:off x="0" y="188640"/>
            <a:ext cx="12601575" cy="584775"/>
          </a:xfrm>
          <a:prstGeom prst="rect">
            <a:avLst/>
          </a:prstGeom>
          <a:noFill/>
        </p:spPr>
        <p:txBody>
          <a:bodyPr wrap="square" rtlCol="0">
            <a:spAutoFit/>
          </a:bodyPr>
          <a:lstStyle/>
          <a:p>
            <a:pPr algn="ctr"/>
            <a:r>
              <a:rPr lang="en-CA" sz="3200" dirty="0" smtClean="0"/>
              <a:t>RACING EXTERMINATION</a:t>
            </a:r>
            <a:endParaRPr lang="en-CA" sz="3200" dirty="0"/>
          </a:p>
        </p:txBody>
      </p:sp>
    </p:spTree>
    <p:extLst>
      <p:ext uri="{BB962C8B-B14F-4D97-AF65-F5344CB8AC3E}">
        <p14:creationId xmlns:p14="http://schemas.microsoft.com/office/powerpoint/2010/main" val="18714774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268760"/>
            <a:ext cx="12601575" cy="1446550"/>
          </a:xfrm>
          <a:prstGeom prst="rect">
            <a:avLst/>
          </a:prstGeom>
          <a:noFill/>
        </p:spPr>
        <p:txBody>
          <a:bodyPr wrap="square" rtlCol="0">
            <a:spAutoFit/>
          </a:bodyPr>
          <a:lstStyle/>
          <a:p>
            <a:pPr algn="ctr"/>
            <a:r>
              <a:rPr lang="en-CA" sz="3200" b="1" dirty="0" smtClean="0"/>
              <a:t>Atmospheric CO2 equivalent (CO2e /CO2 eq.)</a:t>
            </a:r>
          </a:p>
          <a:p>
            <a:pPr algn="ctr"/>
            <a:endParaRPr lang="en-CA" sz="3200" b="1" dirty="0"/>
          </a:p>
          <a:p>
            <a:pPr algn="ctr"/>
            <a:r>
              <a:rPr lang="en-CA" sz="2400" b="1" dirty="0" smtClean="0"/>
              <a:t>Accounts for the other GHGs as well as CO2  </a:t>
            </a:r>
            <a:endParaRPr lang="en-CA" sz="2400" b="1" dirty="0"/>
          </a:p>
        </p:txBody>
      </p:sp>
    </p:spTree>
    <p:extLst>
      <p:ext uri="{BB962C8B-B14F-4D97-AF65-F5344CB8AC3E}">
        <p14:creationId xmlns:p14="http://schemas.microsoft.com/office/powerpoint/2010/main" val="40891917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56" b="98225" l="594" r="99208">
                        <a14:foregroundMark x1="4554" y1="4142" x2="47129" y2="5325"/>
                        <a14:foregroundMark x1="46931" y1="5523" x2="1188" y2="8087"/>
                        <a14:foregroundMark x1="3168" y1="7692" x2="48515" y2="9467"/>
                        <a14:foregroundMark x1="17426" y1="3550" x2="51485" y2="3353"/>
                        <a14:foregroundMark x1="6535" y1="5325" x2="8515" y2="98225"/>
                        <a14:foregroundMark x1="8713" y1="61144" x2="8713" y2="65286"/>
                        <a14:foregroundMark x1="7723" y1="94477" x2="99208" y2="94675"/>
                        <a14:foregroundMark x1="93267" y1="74556" x2="93861" y2="88560"/>
                        <a14:foregroundMark x1="91683" y1="79882" x2="92673" y2="89152"/>
                        <a14:backgroundMark x1="13465" y1="80079" x2="84158" y2="77515"/>
                        <a14:backgroundMark x1="15446" y1="85602" x2="89703" y2="81854"/>
                        <a14:backgroundMark x1="11881" y1="85404" x2="89109" y2="86391"/>
                        <a14:backgroundMark x1="45149" y1="87968" x2="30891" y2="87968"/>
                        <a14:backgroundMark x1="30891" y1="87377" x2="16238" y2="87377"/>
                        <a14:backgroundMark x1="86733" y1="23274" x2="60000" y2="40828"/>
                        <a14:backgroundMark x1="22376" y1="78304" x2="15644" y2="78304"/>
                        <a14:backgroundMark x1="14653" y1="85404" x2="11683" y2="85602"/>
                        <a14:backgroundMark x1="89109" y1="83432" x2="69901" y2="85602"/>
                        <a14:backgroundMark x1="88713" y1="85404" x2="83564" y2="84418"/>
                        <a14:backgroundMark x1="20792" y1="83432" x2="11287" y2="84418"/>
                        <a14:backgroundMark x1="17822" y1="88560" x2="12277" y2="87968"/>
                      </a14:backgroundRemoval>
                    </a14:imgEffect>
                  </a14:imgLayer>
                </a14:imgProps>
              </a:ext>
              <a:ext uri="{28A0092B-C50C-407E-A947-70E740481C1C}">
                <a14:useLocalDpi xmlns:a14="http://schemas.microsoft.com/office/drawing/2010/main" val="0"/>
              </a:ext>
            </a:extLst>
          </a:blip>
          <a:srcRect/>
          <a:stretch>
            <a:fillRect/>
          </a:stretch>
        </p:blipFill>
        <p:spPr bwMode="auto">
          <a:xfrm>
            <a:off x="3348459" y="1269328"/>
            <a:ext cx="5550370" cy="557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260648"/>
            <a:ext cx="12585111" cy="584775"/>
          </a:xfrm>
          <a:prstGeom prst="rect">
            <a:avLst/>
          </a:prstGeom>
          <a:noFill/>
        </p:spPr>
        <p:txBody>
          <a:bodyPr wrap="square" rtlCol="0">
            <a:spAutoFit/>
          </a:bodyPr>
          <a:lstStyle/>
          <a:p>
            <a:pPr algn="ctr"/>
            <a:r>
              <a:rPr lang="en-CA" sz="3200" b="1" dirty="0" smtClean="0"/>
              <a:t>Accelerating atmospheric CO2 equivalent to 2019</a:t>
            </a:r>
            <a:endParaRPr lang="en-CA" sz="3200" b="1" dirty="0"/>
          </a:p>
        </p:txBody>
      </p:sp>
      <p:sp>
        <p:nvSpPr>
          <p:cNvPr id="5" name="Rectangle 4"/>
          <p:cNvSpPr/>
          <p:nvPr/>
        </p:nvSpPr>
        <p:spPr>
          <a:xfrm>
            <a:off x="8722916" y="4437112"/>
            <a:ext cx="3893268" cy="1077218"/>
          </a:xfrm>
          <a:prstGeom prst="rect">
            <a:avLst/>
          </a:prstGeom>
        </p:spPr>
        <p:txBody>
          <a:bodyPr wrap="square">
            <a:spAutoFit/>
          </a:bodyPr>
          <a:lstStyle/>
          <a:p>
            <a:r>
              <a:rPr lang="en-CA" sz="1600" dirty="0" smtClean="0"/>
              <a:t>Trends in global CO2 and total greenhouse gas emissions: 2020 Report</a:t>
            </a:r>
          </a:p>
          <a:p>
            <a:r>
              <a:rPr lang="en-CA" sz="1600" dirty="0" smtClean="0"/>
              <a:t>December 2020, PBL Netherlands Environmental Assessment Agency</a:t>
            </a:r>
            <a:endParaRPr lang="en-CA" sz="1600" dirty="0"/>
          </a:p>
        </p:txBody>
      </p:sp>
      <p:sp>
        <p:nvSpPr>
          <p:cNvPr id="7" name="Rectangle 6"/>
          <p:cNvSpPr/>
          <p:nvPr/>
        </p:nvSpPr>
        <p:spPr>
          <a:xfrm>
            <a:off x="4572595" y="1077346"/>
            <a:ext cx="5207901" cy="369332"/>
          </a:xfrm>
          <a:prstGeom prst="rect">
            <a:avLst/>
          </a:prstGeom>
        </p:spPr>
        <p:txBody>
          <a:bodyPr wrap="none">
            <a:spAutoFit/>
          </a:bodyPr>
          <a:lstStyle/>
          <a:p>
            <a:r>
              <a:rPr lang="en-CA" dirty="0" smtClean="0"/>
              <a:t>Netherlands Environmental Assessment Agency, 2020</a:t>
            </a:r>
            <a:endParaRPr lang="en-CA" dirty="0"/>
          </a:p>
        </p:txBody>
      </p:sp>
    </p:spTree>
    <p:extLst>
      <p:ext uri="{BB962C8B-B14F-4D97-AF65-F5344CB8AC3E}">
        <p14:creationId xmlns:p14="http://schemas.microsoft.com/office/powerpoint/2010/main" val="33761966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eter\Desktop\Climate\W CO2eq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587"/>
            <a:ext cx="10799762"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08054" y="2204864"/>
            <a:ext cx="122413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5267057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xmlns="" id="{CA52CAD5-B659-4E3F-989E-30990E7B8D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52" t="59022" r="56923" b="7391"/>
          <a:stretch/>
        </p:blipFill>
        <p:spPr bwMode="auto">
          <a:xfrm>
            <a:off x="5038616" y="1783079"/>
            <a:ext cx="5973934" cy="44272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05E54570-EB78-4162-A329-202DDB53C556}"/>
              </a:ext>
            </a:extLst>
          </p:cNvPr>
          <p:cNvSpPr/>
          <p:nvPr/>
        </p:nvSpPr>
        <p:spPr>
          <a:xfrm>
            <a:off x="6160896" y="3091640"/>
            <a:ext cx="1888360" cy="2309470"/>
          </a:xfrm>
          <a:prstGeom prst="rect">
            <a:avLst/>
          </a:prstGeom>
          <a:noFill/>
          <a:ln>
            <a:solidFill>
              <a:srgbClr val="8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xmlns="" id="{21846197-B5A5-44C4-B8B9-414354987E1F}"/>
              </a:ext>
            </a:extLst>
          </p:cNvPr>
          <p:cNvSpPr txBox="1"/>
          <p:nvPr/>
        </p:nvSpPr>
        <p:spPr>
          <a:xfrm>
            <a:off x="6606990" y="2236606"/>
            <a:ext cx="1772096" cy="646331"/>
          </a:xfrm>
          <a:prstGeom prst="rect">
            <a:avLst/>
          </a:prstGeom>
          <a:noFill/>
        </p:spPr>
        <p:txBody>
          <a:bodyPr wrap="square" rtlCol="0">
            <a:spAutoFit/>
          </a:bodyPr>
          <a:lstStyle/>
          <a:p>
            <a:r>
              <a:rPr lang="en-US" b="1" dirty="0"/>
              <a:t>2018 CO2 eq 496 ppm  </a:t>
            </a:r>
          </a:p>
        </p:txBody>
      </p:sp>
      <p:sp>
        <p:nvSpPr>
          <p:cNvPr id="19" name="TextBox 18">
            <a:extLst>
              <a:ext uri="{FF2B5EF4-FFF2-40B4-BE49-F238E27FC236}">
                <a16:creationId xmlns:a16="http://schemas.microsoft.com/office/drawing/2014/main" xmlns="" id="{1FB40BE2-85C1-42E1-B0DC-75D65581541B}"/>
              </a:ext>
            </a:extLst>
          </p:cNvPr>
          <p:cNvSpPr txBox="1"/>
          <p:nvPr/>
        </p:nvSpPr>
        <p:spPr>
          <a:xfrm>
            <a:off x="-66" y="-15338"/>
            <a:ext cx="12575450" cy="1077218"/>
          </a:xfrm>
          <a:prstGeom prst="rect">
            <a:avLst/>
          </a:prstGeom>
          <a:noFill/>
        </p:spPr>
        <p:txBody>
          <a:bodyPr wrap="square" rtlCol="0">
            <a:spAutoFit/>
          </a:bodyPr>
          <a:lstStyle/>
          <a:p>
            <a:pPr algn="ctr"/>
            <a:r>
              <a:rPr lang="en-US" sz="3200" b="1" dirty="0"/>
              <a:t>ATMOSPHERIC CO2 </a:t>
            </a:r>
            <a:r>
              <a:rPr lang="en-US" sz="3200" b="1" dirty="0" smtClean="0"/>
              <a:t>EQUIVALENT </a:t>
            </a:r>
            <a:r>
              <a:rPr lang="en-US" sz="3200" b="1" dirty="0"/>
              <a:t>(</a:t>
            </a:r>
            <a:r>
              <a:rPr lang="en-US" sz="3200" b="1" dirty="0" smtClean="0"/>
              <a:t>2020: 508 </a:t>
            </a:r>
            <a:r>
              <a:rPr lang="en-US" sz="3200" b="1" dirty="0"/>
              <a:t>ppm) </a:t>
            </a:r>
          </a:p>
          <a:p>
            <a:pPr algn="ctr"/>
            <a:r>
              <a:rPr lang="en-US" sz="3200" b="1" dirty="0"/>
              <a:t> is tracking the worst-case scenario RCP 8.5</a:t>
            </a:r>
          </a:p>
        </p:txBody>
      </p:sp>
      <p:pic>
        <p:nvPicPr>
          <p:cNvPr id="22" name="Picture 2">
            <a:extLst>
              <a:ext uri="{FF2B5EF4-FFF2-40B4-BE49-F238E27FC236}">
                <a16:creationId xmlns:a16="http://schemas.microsoft.com/office/drawing/2014/main" xmlns="" id="{6391041E-D983-4179-AF23-0118F1A6A6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52" t="87921" r="56923" b="7392"/>
          <a:stretch/>
        </p:blipFill>
        <p:spPr bwMode="auto">
          <a:xfrm>
            <a:off x="5062289" y="5590765"/>
            <a:ext cx="5973934" cy="617837"/>
          </a:xfrm>
          <a:prstGeom prst="rect">
            <a:avLst/>
          </a:prstGeom>
          <a:noFill/>
          <a:extLst>
            <a:ext uri="{909E8E84-426E-40DD-AFC4-6F175D3DCCD1}">
              <a14:hiddenFill xmlns:a14="http://schemas.microsoft.com/office/drawing/2010/main">
                <a:solidFill>
                  <a:srgbClr val="FFFFFF"/>
                </a:solidFill>
              </a14:hiddenFill>
            </a:ext>
          </a:extLst>
        </p:spPr>
      </p:pic>
      <p:sp>
        <p:nvSpPr>
          <p:cNvPr id="24" name="AutoShape 4">
            <a:extLst>
              <a:ext uri="{FF2B5EF4-FFF2-40B4-BE49-F238E27FC236}">
                <a16:creationId xmlns:a16="http://schemas.microsoft.com/office/drawing/2014/main" xmlns="" id="{B72ACB40-48DD-4A93-AE5C-B4918FED3493}"/>
              </a:ext>
            </a:extLst>
          </p:cNvPr>
          <p:cNvSpPr>
            <a:spLocks noChangeAspect="1" noChangeArrowheads="1"/>
          </p:cNvSpPr>
          <p:nvPr/>
        </p:nvSpPr>
        <p:spPr bwMode="auto">
          <a:xfrm>
            <a:off x="6143268" y="3276600"/>
            <a:ext cx="315039"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5" name="Picture 24">
            <a:extLst>
              <a:ext uri="{FF2B5EF4-FFF2-40B4-BE49-F238E27FC236}">
                <a16:creationId xmlns:a16="http://schemas.microsoft.com/office/drawing/2014/main" xmlns="" id="{4E4F9BA4-13CF-480B-883D-F6279B379A90}"/>
              </a:ext>
            </a:extLst>
          </p:cNvPr>
          <p:cNvPicPr>
            <a:picLocks noChangeAspect="1"/>
          </p:cNvPicPr>
          <p:nvPr/>
        </p:nvPicPr>
        <p:blipFill>
          <a:blip r:embed="rId3"/>
          <a:stretch>
            <a:fillRect/>
          </a:stretch>
        </p:blipFill>
        <p:spPr>
          <a:xfrm>
            <a:off x="1217245" y="4012287"/>
            <a:ext cx="4027095" cy="2591641"/>
          </a:xfrm>
          <a:prstGeom prst="rect">
            <a:avLst/>
          </a:prstGeom>
          <a:ln>
            <a:solidFill>
              <a:schemeClr val="bg1">
                <a:lumMod val="50000"/>
              </a:schemeClr>
            </a:solidFill>
          </a:ln>
        </p:spPr>
      </p:pic>
      <p:sp>
        <p:nvSpPr>
          <p:cNvPr id="6" name="TextBox 5">
            <a:extLst>
              <a:ext uri="{FF2B5EF4-FFF2-40B4-BE49-F238E27FC236}">
                <a16:creationId xmlns:a16="http://schemas.microsoft.com/office/drawing/2014/main" xmlns="" id="{A08C2AC2-E204-4B0A-A895-11B1426EAEC3}"/>
              </a:ext>
            </a:extLst>
          </p:cNvPr>
          <p:cNvSpPr txBox="1"/>
          <p:nvPr/>
        </p:nvSpPr>
        <p:spPr>
          <a:xfrm>
            <a:off x="1707870" y="4172582"/>
            <a:ext cx="3206082" cy="738664"/>
          </a:xfrm>
          <a:prstGeom prst="rect">
            <a:avLst/>
          </a:prstGeom>
          <a:noFill/>
        </p:spPr>
        <p:txBody>
          <a:bodyPr wrap="square" rtlCol="0">
            <a:spAutoFit/>
          </a:bodyPr>
          <a:lstStyle/>
          <a:p>
            <a:r>
              <a:rPr lang="en-US" sz="1400" b="1" dirty="0"/>
              <a:t>Source: EPA Climate change science</a:t>
            </a:r>
          </a:p>
          <a:p>
            <a:r>
              <a:rPr lang="en-US" sz="1400" b="1" dirty="0"/>
              <a:t>Future of climate change </a:t>
            </a:r>
          </a:p>
          <a:p>
            <a:r>
              <a:rPr lang="en-US" sz="1400" b="1" dirty="0"/>
              <a:t>2017</a:t>
            </a:r>
          </a:p>
        </p:txBody>
      </p:sp>
      <p:pic>
        <p:nvPicPr>
          <p:cNvPr id="29" name="Picture 28">
            <a:extLst>
              <a:ext uri="{FF2B5EF4-FFF2-40B4-BE49-F238E27FC236}">
                <a16:creationId xmlns:a16="http://schemas.microsoft.com/office/drawing/2014/main" xmlns="" id="{B19B882A-3AD9-4B66-AE07-EB42DD2C969E}"/>
              </a:ext>
            </a:extLst>
          </p:cNvPr>
          <p:cNvPicPr>
            <a:picLocks noChangeAspect="1"/>
          </p:cNvPicPr>
          <p:nvPr/>
        </p:nvPicPr>
        <p:blipFill rotWithShape="1">
          <a:blip r:embed="rId3"/>
          <a:srcRect l="5755" t="60209" r="57430" b="3871"/>
          <a:stretch/>
        </p:blipFill>
        <p:spPr>
          <a:xfrm>
            <a:off x="5091243" y="1743716"/>
            <a:ext cx="6670227" cy="4964637"/>
          </a:xfrm>
          <a:prstGeom prst="rect">
            <a:avLst/>
          </a:prstGeom>
        </p:spPr>
      </p:pic>
      <p:pic>
        <p:nvPicPr>
          <p:cNvPr id="7" name="Picture 6" descr="A picture containing object, indoor, measure, monitor&#10;&#10;Description automatically generated">
            <a:extLst>
              <a:ext uri="{FF2B5EF4-FFF2-40B4-BE49-F238E27FC236}">
                <a16:creationId xmlns:a16="http://schemas.microsoft.com/office/drawing/2014/main" xmlns="" id="{3761C8F2-E2E0-48C3-8534-89F354F6DAB3}"/>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1886" t="31668" r="73090" b="54869"/>
          <a:stretch/>
        </p:blipFill>
        <p:spPr>
          <a:xfrm flipV="1">
            <a:off x="6287659" y="5135619"/>
            <a:ext cx="6313916" cy="210802"/>
          </a:xfrm>
          <a:prstGeom prst="rect">
            <a:avLst/>
          </a:prstGeom>
        </p:spPr>
      </p:pic>
      <p:pic>
        <p:nvPicPr>
          <p:cNvPr id="10" name="Picture 9" descr="A picture containing object, indoor, measure, monitor&#10;&#10;Description automatically generated">
            <a:extLst>
              <a:ext uri="{FF2B5EF4-FFF2-40B4-BE49-F238E27FC236}">
                <a16:creationId xmlns:a16="http://schemas.microsoft.com/office/drawing/2014/main" xmlns="" id="{4F341ABB-D37C-4C39-A5A6-B6A6618360A7}"/>
              </a:ext>
            </a:extLst>
          </p:cNvPr>
          <p:cNvPicPr>
            <a:picLocks noChangeAspect="1"/>
          </p:cNvPicPr>
          <p:nvPr/>
        </p:nvPicPr>
        <p:blipFill rotWithShape="1">
          <a:blip r:embed="rId4">
            <a:extLst>
              <a:ext uri="{28A0092B-C50C-407E-A947-70E740481C1C}">
                <a14:useLocalDpi xmlns:a14="http://schemas.microsoft.com/office/drawing/2010/main" val="0"/>
              </a:ext>
            </a:extLst>
          </a:blip>
          <a:srcRect l="11311" t="30619" r="67212" b="53449"/>
          <a:stretch/>
        </p:blipFill>
        <p:spPr>
          <a:xfrm rot="16200000">
            <a:off x="4605721" y="3419089"/>
            <a:ext cx="3641085" cy="290321"/>
          </a:xfrm>
          <a:prstGeom prst="rect">
            <a:avLst/>
          </a:prstGeom>
        </p:spPr>
      </p:pic>
      <p:sp>
        <p:nvSpPr>
          <p:cNvPr id="31" name="Rectangle 30">
            <a:extLst>
              <a:ext uri="{FF2B5EF4-FFF2-40B4-BE49-F238E27FC236}">
                <a16:creationId xmlns:a16="http://schemas.microsoft.com/office/drawing/2014/main" xmlns="" id="{54C05F40-D8C3-44B7-B4BA-5DAA97D60392}"/>
              </a:ext>
            </a:extLst>
          </p:cNvPr>
          <p:cNvSpPr/>
          <p:nvPr/>
        </p:nvSpPr>
        <p:spPr>
          <a:xfrm>
            <a:off x="6320477" y="3072243"/>
            <a:ext cx="2280524" cy="2256445"/>
          </a:xfrm>
          <a:prstGeom prst="rect">
            <a:avLst/>
          </a:prstGeom>
          <a:noFill/>
          <a:ln w="12700">
            <a:solidFill>
              <a:srgbClr val="860000"/>
            </a:solidFill>
            <a:prstDash val="sysDash"/>
          </a:ln>
          <a:effectLst>
            <a:glow rad="508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xmlns="" id="{FB15C970-A8DE-48F0-B8B9-03A47A0FAF04}"/>
              </a:ext>
            </a:extLst>
          </p:cNvPr>
          <p:cNvSpPr txBox="1"/>
          <p:nvPr/>
        </p:nvSpPr>
        <p:spPr>
          <a:xfrm>
            <a:off x="7792883" y="3371205"/>
            <a:ext cx="2569068" cy="307777"/>
          </a:xfrm>
          <a:prstGeom prst="rect">
            <a:avLst/>
          </a:prstGeom>
          <a:solidFill>
            <a:schemeClr val="bg1"/>
          </a:solidFill>
        </p:spPr>
        <p:txBody>
          <a:bodyPr wrap="square" rtlCol="0">
            <a:spAutoFit/>
          </a:bodyPr>
          <a:lstStyle/>
          <a:p>
            <a:r>
              <a:rPr lang="en-US" sz="1400" b="1" dirty="0">
                <a:solidFill>
                  <a:srgbClr val="C00000"/>
                </a:solidFill>
              </a:rPr>
              <a:t>2019 RCP8.5: 448 ppm</a:t>
            </a:r>
          </a:p>
        </p:txBody>
      </p:sp>
      <p:cxnSp>
        <p:nvCxnSpPr>
          <p:cNvPr id="34" name="Straight Arrow Connector 33">
            <a:extLst>
              <a:ext uri="{FF2B5EF4-FFF2-40B4-BE49-F238E27FC236}">
                <a16:creationId xmlns:a16="http://schemas.microsoft.com/office/drawing/2014/main" xmlns="" id="{CF1BD2E6-0714-462E-80CE-17EB15460FDA}"/>
              </a:ext>
            </a:extLst>
          </p:cNvPr>
          <p:cNvCxnSpPr>
            <a:cxnSpLocks/>
          </p:cNvCxnSpPr>
          <p:nvPr/>
        </p:nvCxnSpPr>
        <p:spPr>
          <a:xfrm flipH="1" flipV="1">
            <a:off x="6563433" y="2892148"/>
            <a:ext cx="427653" cy="433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593076A0-AC5B-4D2B-A07B-13E00A700CDD}"/>
              </a:ext>
            </a:extLst>
          </p:cNvPr>
          <p:cNvSpPr txBox="1"/>
          <p:nvPr/>
        </p:nvSpPr>
        <p:spPr>
          <a:xfrm>
            <a:off x="10192480" y="6477147"/>
            <a:ext cx="2370539" cy="276999"/>
          </a:xfrm>
          <a:prstGeom prst="rect">
            <a:avLst/>
          </a:prstGeom>
          <a:solidFill>
            <a:schemeClr val="bg1"/>
          </a:solidFill>
        </p:spPr>
        <p:txBody>
          <a:bodyPr wrap="square" rtlCol="0">
            <a:spAutoFit/>
          </a:bodyPr>
          <a:lstStyle/>
          <a:p>
            <a:r>
              <a:rPr lang="en-US" sz="1200" b="1" dirty="0"/>
              <a:t>Climate Emergency institute </a:t>
            </a:r>
          </a:p>
        </p:txBody>
      </p:sp>
      <p:sp>
        <p:nvSpPr>
          <p:cNvPr id="20" name="TextBox 19">
            <a:extLst>
              <a:ext uri="{FF2B5EF4-FFF2-40B4-BE49-F238E27FC236}">
                <a16:creationId xmlns:a16="http://schemas.microsoft.com/office/drawing/2014/main" xmlns="" id="{29FF6AAE-31E1-4B38-BB39-8335F4F707FB}"/>
              </a:ext>
            </a:extLst>
          </p:cNvPr>
          <p:cNvSpPr txBox="1"/>
          <p:nvPr/>
        </p:nvSpPr>
        <p:spPr>
          <a:xfrm>
            <a:off x="3079880" y="3767016"/>
            <a:ext cx="2193414" cy="276999"/>
          </a:xfrm>
          <a:prstGeom prst="rect">
            <a:avLst/>
          </a:prstGeom>
          <a:noFill/>
        </p:spPr>
        <p:txBody>
          <a:bodyPr wrap="square" rtlCol="0">
            <a:spAutoFit/>
          </a:bodyPr>
          <a:lstStyle/>
          <a:p>
            <a:r>
              <a:rPr lang="en-US" sz="1200" b="1" dirty="0"/>
              <a:t>Original for RCP8.5 </a:t>
            </a:r>
          </a:p>
        </p:txBody>
      </p:sp>
      <p:sp>
        <p:nvSpPr>
          <p:cNvPr id="43" name="TextBox 42">
            <a:extLst>
              <a:ext uri="{FF2B5EF4-FFF2-40B4-BE49-F238E27FC236}">
                <a16:creationId xmlns:a16="http://schemas.microsoft.com/office/drawing/2014/main" xmlns="" id="{A76B3ED1-79AA-47CA-AFDE-5DE814B728C0}"/>
              </a:ext>
            </a:extLst>
          </p:cNvPr>
          <p:cNvSpPr txBox="1"/>
          <p:nvPr/>
        </p:nvSpPr>
        <p:spPr>
          <a:xfrm>
            <a:off x="3724173" y="1071865"/>
            <a:ext cx="6167549" cy="415498"/>
          </a:xfrm>
          <a:prstGeom prst="rect">
            <a:avLst/>
          </a:prstGeom>
          <a:noFill/>
        </p:spPr>
        <p:txBody>
          <a:bodyPr wrap="square" rtlCol="0">
            <a:spAutoFit/>
          </a:bodyPr>
          <a:lstStyle/>
          <a:p>
            <a:r>
              <a:rPr lang="en-US" sz="1050" b="1" dirty="0"/>
              <a:t>The CO2 equivalent includes the other greenhouse gases, like methane and nitrous oxide  </a:t>
            </a:r>
          </a:p>
          <a:p>
            <a:r>
              <a:rPr lang="en-US" sz="1050" b="1" dirty="0"/>
              <a:t>so it is higher than CO2 alone.  It is the metric used by the IPCC in mitigation calculations  </a:t>
            </a:r>
          </a:p>
        </p:txBody>
      </p:sp>
      <p:sp>
        <p:nvSpPr>
          <p:cNvPr id="44" name="Rectangle 43">
            <a:extLst>
              <a:ext uri="{FF2B5EF4-FFF2-40B4-BE49-F238E27FC236}">
                <a16:creationId xmlns:a16="http://schemas.microsoft.com/office/drawing/2014/main" xmlns="" id="{0E79C25E-72A2-4B6A-BFD5-72088337F556}"/>
              </a:ext>
            </a:extLst>
          </p:cNvPr>
          <p:cNvSpPr/>
          <p:nvPr/>
        </p:nvSpPr>
        <p:spPr>
          <a:xfrm>
            <a:off x="6123659" y="1510479"/>
            <a:ext cx="5815102" cy="534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xmlns="" id="{D98C7F83-BBFB-4C5F-A382-94C6FF222BE8}"/>
              </a:ext>
            </a:extLst>
          </p:cNvPr>
          <p:cNvSpPr/>
          <p:nvPr/>
        </p:nvSpPr>
        <p:spPr>
          <a:xfrm>
            <a:off x="11736689" y="422871"/>
            <a:ext cx="906604" cy="53952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xmlns="" id="{EA72589D-2143-480F-B473-2AABF54B1648}"/>
              </a:ext>
            </a:extLst>
          </p:cNvPr>
          <p:cNvSpPr txBox="1"/>
          <p:nvPr/>
        </p:nvSpPr>
        <p:spPr>
          <a:xfrm>
            <a:off x="10035487" y="1136359"/>
            <a:ext cx="2180915" cy="923330"/>
          </a:xfrm>
          <a:prstGeom prst="rect">
            <a:avLst/>
          </a:prstGeom>
          <a:noFill/>
        </p:spPr>
        <p:txBody>
          <a:bodyPr wrap="square" rtlCol="0">
            <a:spAutoFit/>
          </a:bodyPr>
          <a:lstStyle/>
          <a:p>
            <a:r>
              <a:rPr lang="en-US" b="1" dirty="0"/>
              <a:t>Worst-case</a:t>
            </a:r>
          </a:p>
          <a:p>
            <a:r>
              <a:rPr lang="en-US" b="1" dirty="0"/>
              <a:t>Highest emissions  RCP 8.5</a:t>
            </a:r>
          </a:p>
        </p:txBody>
      </p:sp>
      <p:cxnSp>
        <p:nvCxnSpPr>
          <p:cNvPr id="59" name="Straight Connector 58">
            <a:extLst>
              <a:ext uri="{FF2B5EF4-FFF2-40B4-BE49-F238E27FC236}">
                <a16:creationId xmlns:a16="http://schemas.microsoft.com/office/drawing/2014/main" xmlns="" id="{409AF262-10FA-44F1-9CDF-9BF29926ED8B}"/>
              </a:ext>
            </a:extLst>
          </p:cNvPr>
          <p:cNvCxnSpPr/>
          <p:nvPr/>
        </p:nvCxnSpPr>
        <p:spPr>
          <a:xfrm>
            <a:off x="6297411" y="2074453"/>
            <a:ext cx="0" cy="3283762"/>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F49801EC-A9FC-4F24-8BAD-D31585E7A4AA}"/>
              </a:ext>
            </a:extLst>
          </p:cNvPr>
          <p:cNvCxnSpPr>
            <a:cxnSpLocks/>
          </p:cNvCxnSpPr>
          <p:nvPr/>
        </p:nvCxnSpPr>
        <p:spPr>
          <a:xfrm flipH="1">
            <a:off x="6312554" y="5336710"/>
            <a:ext cx="5481685"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2" name="Freeform: Shape 61">
            <a:extLst>
              <a:ext uri="{FF2B5EF4-FFF2-40B4-BE49-F238E27FC236}">
                <a16:creationId xmlns:a16="http://schemas.microsoft.com/office/drawing/2014/main" xmlns="" id="{C18EC9BE-A202-4659-B59B-9B22DA38BCD6}"/>
              </a:ext>
            </a:extLst>
          </p:cNvPr>
          <p:cNvSpPr/>
          <p:nvPr/>
        </p:nvSpPr>
        <p:spPr>
          <a:xfrm>
            <a:off x="6165443" y="3584795"/>
            <a:ext cx="108295" cy="3175"/>
          </a:xfrm>
          <a:custGeom>
            <a:avLst/>
            <a:gdLst>
              <a:gd name="connsiteX0" fmla="*/ 104775 w 104775"/>
              <a:gd name="connsiteY0" fmla="*/ 0 h 3175"/>
              <a:gd name="connsiteX1" fmla="*/ 0 w 104775"/>
              <a:gd name="connsiteY1" fmla="*/ 3175 h 3175"/>
              <a:gd name="connsiteX2" fmla="*/ 0 w 104775"/>
              <a:gd name="connsiteY2" fmla="*/ 3175 h 3175"/>
            </a:gdLst>
            <a:ahLst/>
            <a:cxnLst>
              <a:cxn ang="0">
                <a:pos x="connsiteX0" y="connsiteY0"/>
              </a:cxn>
              <a:cxn ang="0">
                <a:pos x="connsiteX1" y="connsiteY1"/>
              </a:cxn>
              <a:cxn ang="0">
                <a:pos x="connsiteX2" y="connsiteY2"/>
              </a:cxn>
            </a:cxnLst>
            <a:rect l="l" t="t" r="r" b="b"/>
            <a:pathLst>
              <a:path w="104775" h="3175">
                <a:moveTo>
                  <a:pt x="104775" y="0"/>
                </a:moveTo>
                <a:lnTo>
                  <a:pt x="0" y="3175"/>
                </a:lnTo>
                <a:lnTo>
                  <a:pt x="0" y="3175"/>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922AFAE4-508C-41AB-9640-2047CD738CFB}"/>
              </a:ext>
            </a:extLst>
          </p:cNvPr>
          <p:cNvSpPr txBox="1"/>
          <p:nvPr/>
        </p:nvSpPr>
        <p:spPr>
          <a:xfrm>
            <a:off x="6839516" y="2600075"/>
            <a:ext cx="2406474" cy="338554"/>
          </a:xfrm>
          <a:prstGeom prst="rect">
            <a:avLst/>
          </a:prstGeom>
          <a:noFill/>
        </p:spPr>
        <p:txBody>
          <a:bodyPr wrap="square" rtlCol="0">
            <a:spAutoFit/>
          </a:bodyPr>
          <a:lstStyle/>
          <a:p>
            <a:r>
              <a:rPr lang="en-US" sz="1600" b="1" dirty="0"/>
              <a:t>Actual 2019: 500 ppm</a:t>
            </a:r>
          </a:p>
        </p:txBody>
      </p:sp>
      <p:sp>
        <p:nvSpPr>
          <p:cNvPr id="4" name="Rectangle 3">
            <a:extLst>
              <a:ext uri="{FF2B5EF4-FFF2-40B4-BE49-F238E27FC236}">
                <a16:creationId xmlns:a16="http://schemas.microsoft.com/office/drawing/2014/main" xmlns="" id="{D0762C05-A516-4353-9126-CC2BB1E856C3}"/>
              </a:ext>
            </a:extLst>
          </p:cNvPr>
          <p:cNvSpPr/>
          <p:nvPr/>
        </p:nvSpPr>
        <p:spPr>
          <a:xfrm>
            <a:off x="5091243" y="1676669"/>
            <a:ext cx="1132146" cy="4109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xmlns="" id="{DBB90428-4098-4844-A5CD-51F1594DC894}"/>
              </a:ext>
            </a:extLst>
          </p:cNvPr>
          <p:cNvSpPr txBox="1"/>
          <p:nvPr/>
        </p:nvSpPr>
        <p:spPr>
          <a:xfrm>
            <a:off x="5677079" y="1884845"/>
            <a:ext cx="633643" cy="3662541"/>
          </a:xfrm>
          <a:prstGeom prst="rect">
            <a:avLst/>
          </a:prstGeom>
          <a:noFill/>
        </p:spPr>
        <p:txBody>
          <a:bodyPr wrap="square" rtlCol="0">
            <a:spAutoFit/>
          </a:bodyPr>
          <a:lstStyle/>
          <a:p>
            <a:r>
              <a:rPr lang="en-US" sz="2000" b="1" dirty="0"/>
              <a:t>600</a:t>
            </a:r>
          </a:p>
          <a:p>
            <a:endParaRPr lang="en-US" sz="2000" b="1" dirty="0"/>
          </a:p>
          <a:p>
            <a:endParaRPr lang="en-US" sz="4400" b="1" dirty="0"/>
          </a:p>
          <a:p>
            <a:endParaRPr lang="en-US" sz="2000" b="1" dirty="0"/>
          </a:p>
          <a:p>
            <a:r>
              <a:rPr lang="en-US" sz="2000" b="1" dirty="0"/>
              <a:t>400</a:t>
            </a:r>
          </a:p>
          <a:p>
            <a:endParaRPr lang="en-US" sz="2000" b="1" dirty="0"/>
          </a:p>
          <a:p>
            <a:endParaRPr lang="en-US" sz="4800" b="1" dirty="0"/>
          </a:p>
          <a:p>
            <a:endParaRPr lang="en-US" sz="2000" b="1" dirty="0"/>
          </a:p>
          <a:p>
            <a:r>
              <a:rPr lang="en-US" sz="2000" b="1" dirty="0"/>
              <a:t>200</a:t>
            </a:r>
          </a:p>
        </p:txBody>
      </p:sp>
      <p:sp>
        <p:nvSpPr>
          <p:cNvPr id="8" name="Rectangle 7">
            <a:extLst>
              <a:ext uri="{FF2B5EF4-FFF2-40B4-BE49-F238E27FC236}">
                <a16:creationId xmlns:a16="http://schemas.microsoft.com/office/drawing/2014/main" xmlns="" id="{60CE64AA-B205-43AB-B3B1-9169B08DF14A}"/>
              </a:ext>
            </a:extLst>
          </p:cNvPr>
          <p:cNvSpPr/>
          <p:nvPr/>
        </p:nvSpPr>
        <p:spPr>
          <a:xfrm>
            <a:off x="5667324" y="5723620"/>
            <a:ext cx="6488310" cy="616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0A6FC7B4-964A-4102-A9E3-E2B02E2DF1EB}"/>
              </a:ext>
            </a:extLst>
          </p:cNvPr>
          <p:cNvSpPr txBox="1"/>
          <p:nvPr/>
        </p:nvSpPr>
        <p:spPr>
          <a:xfrm>
            <a:off x="5932902" y="5465241"/>
            <a:ext cx="6552707" cy="400110"/>
          </a:xfrm>
          <a:prstGeom prst="rect">
            <a:avLst/>
          </a:prstGeom>
          <a:noFill/>
        </p:spPr>
        <p:txBody>
          <a:bodyPr wrap="square" rtlCol="0">
            <a:spAutoFit/>
          </a:bodyPr>
          <a:lstStyle/>
          <a:p>
            <a:r>
              <a:rPr lang="en-US" sz="2000" b="1" dirty="0"/>
              <a:t>2000                                2020                                 2040 </a:t>
            </a:r>
          </a:p>
        </p:txBody>
      </p:sp>
      <p:sp>
        <p:nvSpPr>
          <p:cNvPr id="14" name="TextBox 13">
            <a:extLst>
              <a:ext uri="{FF2B5EF4-FFF2-40B4-BE49-F238E27FC236}">
                <a16:creationId xmlns:a16="http://schemas.microsoft.com/office/drawing/2014/main" xmlns="" id="{4B51352F-975D-4430-9741-8EE494A51216}"/>
              </a:ext>
            </a:extLst>
          </p:cNvPr>
          <p:cNvSpPr txBox="1"/>
          <p:nvPr/>
        </p:nvSpPr>
        <p:spPr>
          <a:xfrm>
            <a:off x="6478647" y="1574540"/>
            <a:ext cx="3966775" cy="523220"/>
          </a:xfrm>
          <a:prstGeom prst="rect">
            <a:avLst/>
          </a:prstGeom>
          <a:noFill/>
        </p:spPr>
        <p:txBody>
          <a:bodyPr wrap="square" rtlCol="0">
            <a:spAutoFit/>
          </a:bodyPr>
          <a:lstStyle/>
          <a:p>
            <a:r>
              <a:rPr lang="en-US" sz="1400" b="1" dirty="0"/>
              <a:t>Present day focus</a:t>
            </a:r>
          </a:p>
          <a:p>
            <a:r>
              <a:rPr lang="en-US" sz="1400" b="1" dirty="0"/>
              <a:t>with RCP8.5 and today’s concentration </a:t>
            </a:r>
          </a:p>
        </p:txBody>
      </p:sp>
      <p:sp>
        <p:nvSpPr>
          <p:cNvPr id="48" name="TextBox 47">
            <a:extLst>
              <a:ext uri="{FF2B5EF4-FFF2-40B4-BE49-F238E27FC236}">
                <a16:creationId xmlns:a16="http://schemas.microsoft.com/office/drawing/2014/main" xmlns="" id="{17EEAA71-EE09-4AA4-B67F-20275FE214E0}"/>
              </a:ext>
            </a:extLst>
          </p:cNvPr>
          <p:cNvSpPr txBox="1"/>
          <p:nvPr/>
        </p:nvSpPr>
        <p:spPr>
          <a:xfrm>
            <a:off x="4910835" y="6128464"/>
            <a:ext cx="6825853" cy="276999"/>
          </a:xfrm>
          <a:prstGeom prst="rect">
            <a:avLst/>
          </a:prstGeom>
          <a:noFill/>
        </p:spPr>
        <p:txBody>
          <a:bodyPr wrap="square">
            <a:spAutoFit/>
          </a:bodyPr>
          <a:lstStyle/>
          <a:p>
            <a:r>
              <a:rPr lang="en-US" sz="1200" dirty="0">
                <a:hlinkClick r:id="rId5"/>
              </a:rPr>
              <a:t>https://19january2017snapshot.epa.gov/climate-change-science/future-climate-change_.html</a:t>
            </a:r>
            <a:endParaRPr lang="en-US" sz="1200" dirty="0"/>
          </a:p>
        </p:txBody>
      </p:sp>
      <p:pic>
        <p:nvPicPr>
          <p:cNvPr id="12290" name="Picture 2" descr="Figure 5">
            <a:extLst>
              <a:ext uri="{FF2B5EF4-FFF2-40B4-BE49-F238E27FC236}">
                <a16:creationId xmlns:a16="http://schemas.microsoft.com/office/drawing/2014/main" xmlns="" id="{523B67AB-D84C-46D5-9DE2-46EA037490A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344" b="90000" l="10000" r="90000">
                        <a14:foregroundMark x1="19663" y1="7344" x2="19888" y2="26094"/>
                        <a14:foregroundMark x1="19663" y1="26250" x2="20000" y2="45313"/>
                        <a14:foregroundMark x1="20000" y1="45313" x2="19888" y2="58594"/>
                        <a14:foregroundMark x1="19888" y1="58594" x2="19888" y2="70938"/>
                        <a14:foregroundMark x1="19775" y1="75156" x2="20000" y2="82344"/>
                        <a14:backgroundMark x1="83820" y1="12812" x2="83820" y2="12812"/>
                        <a14:backgroundMark x1="83933" y1="11250" x2="83933" y2="11250"/>
                      </a14:backgroundRemoval>
                    </a14:imgEffect>
                  </a14:imgLayer>
                </a14:imgProps>
              </a:ext>
              <a:ext uri="{28A0092B-C50C-407E-A947-70E740481C1C}">
                <a14:useLocalDpi xmlns:a14="http://schemas.microsoft.com/office/drawing/2010/main" val="0"/>
              </a:ext>
            </a:extLst>
          </a:blip>
          <a:srcRect b="21956"/>
          <a:stretch/>
        </p:blipFill>
        <p:spPr bwMode="auto">
          <a:xfrm>
            <a:off x="168494" y="1290359"/>
            <a:ext cx="3413645" cy="185352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F94853A9-19B9-4F40-83C0-99245DA75BFA}"/>
              </a:ext>
            </a:extLst>
          </p:cNvPr>
          <p:cNvSpPr/>
          <p:nvPr/>
        </p:nvSpPr>
        <p:spPr>
          <a:xfrm>
            <a:off x="840105" y="1340471"/>
            <a:ext cx="2216606" cy="18240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xmlns="" id="{C76F2853-F19A-4033-88A2-3FE0C5FB6197}"/>
              </a:ext>
            </a:extLst>
          </p:cNvPr>
          <p:cNvSpPr/>
          <p:nvPr/>
        </p:nvSpPr>
        <p:spPr>
          <a:xfrm>
            <a:off x="3016144" y="1519193"/>
            <a:ext cx="25059" cy="90054"/>
          </a:xfrm>
          <a:custGeom>
            <a:avLst/>
            <a:gdLst>
              <a:gd name="connsiteX0" fmla="*/ 24245 w 24245"/>
              <a:gd name="connsiteY0" fmla="*/ 0 h 90054"/>
              <a:gd name="connsiteX1" fmla="*/ 0 w 24245"/>
              <a:gd name="connsiteY1" fmla="*/ 90054 h 90054"/>
              <a:gd name="connsiteX2" fmla="*/ 0 w 24245"/>
              <a:gd name="connsiteY2" fmla="*/ 90054 h 90054"/>
            </a:gdLst>
            <a:ahLst/>
            <a:cxnLst>
              <a:cxn ang="0">
                <a:pos x="connsiteX0" y="connsiteY0"/>
              </a:cxn>
              <a:cxn ang="0">
                <a:pos x="connsiteX1" y="connsiteY1"/>
              </a:cxn>
              <a:cxn ang="0">
                <a:pos x="connsiteX2" y="connsiteY2"/>
              </a:cxn>
            </a:cxnLst>
            <a:rect l="l" t="t" r="r" b="b"/>
            <a:pathLst>
              <a:path w="24245" h="90054">
                <a:moveTo>
                  <a:pt x="24245" y="0"/>
                </a:moveTo>
                <a:lnTo>
                  <a:pt x="0" y="90054"/>
                </a:lnTo>
                <a:lnTo>
                  <a:pt x="0" y="90054"/>
                </a:lnTo>
              </a:path>
            </a:pathLst>
          </a:custGeom>
          <a:solidFill>
            <a:schemeClr val="bg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xmlns="" id="{9B0BCBDF-9C28-4F78-9DD8-2FEEC8E18A8D}"/>
              </a:ext>
            </a:extLst>
          </p:cNvPr>
          <p:cNvSpPr/>
          <p:nvPr/>
        </p:nvSpPr>
        <p:spPr>
          <a:xfrm>
            <a:off x="2810295" y="2486891"/>
            <a:ext cx="68020" cy="117764"/>
          </a:xfrm>
          <a:custGeom>
            <a:avLst/>
            <a:gdLst>
              <a:gd name="connsiteX0" fmla="*/ 65809 w 65809"/>
              <a:gd name="connsiteY0" fmla="*/ 0 h 117764"/>
              <a:gd name="connsiteX1" fmla="*/ 13854 w 65809"/>
              <a:gd name="connsiteY1" fmla="*/ 27709 h 117764"/>
              <a:gd name="connsiteX2" fmla="*/ 13854 w 65809"/>
              <a:gd name="connsiteY2" fmla="*/ 27709 h 117764"/>
              <a:gd name="connsiteX3" fmla="*/ 0 w 65809"/>
              <a:gd name="connsiteY3" fmla="*/ 117764 h 117764"/>
              <a:gd name="connsiteX4" fmla="*/ 0 w 65809"/>
              <a:gd name="connsiteY4" fmla="*/ 117764 h 117764"/>
              <a:gd name="connsiteX5" fmla="*/ 65809 w 65809"/>
              <a:gd name="connsiteY5" fmla="*/ 0 h 11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09" h="117764">
                <a:moveTo>
                  <a:pt x="65809" y="0"/>
                </a:moveTo>
                <a:lnTo>
                  <a:pt x="13854" y="27709"/>
                </a:lnTo>
                <a:lnTo>
                  <a:pt x="13854" y="27709"/>
                </a:lnTo>
                <a:lnTo>
                  <a:pt x="0" y="117764"/>
                </a:lnTo>
                <a:lnTo>
                  <a:pt x="0" y="117764"/>
                </a:lnTo>
                <a:lnTo>
                  <a:pt x="6580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xmlns="" id="{F9E216AB-2C97-4323-BD9C-D1D89F061578}"/>
              </a:ext>
            </a:extLst>
          </p:cNvPr>
          <p:cNvCxnSpPr/>
          <p:nvPr/>
        </p:nvCxnSpPr>
        <p:spPr>
          <a:xfrm>
            <a:off x="835775" y="1403311"/>
            <a:ext cx="9105" cy="18288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4" name="Freeform: Shape 63">
            <a:extLst>
              <a:ext uri="{FF2B5EF4-FFF2-40B4-BE49-F238E27FC236}">
                <a16:creationId xmlns:a16="http://schemas.microsoft.com/office/drawing/2014/main" xmlns="" id="{8BF1E115-8CCA-4CF9-A30A-17DF0F11B20C}"/>
              </a:ext>
            </a:extLst>
          </p:cNvPr>
          <p:cNvSpPr/>
          <p:nvPr/>
        </p:nvSpPr>
        <p:spPr>
          <a:xfrm>
            <a:off x="838762" y="3002918"/>
            <a:ext cx="722418" cy="52552"/>
          </a:xfrm>
          <a:custGeom>
            <a:avLst/>
            <a:gdLst>
              <a:gd name="connsiteX0" fmla="*/ 0 w 698938"/>
              <a:gd name="connsiteY0" fmla="*/ 52552 h 52552"/>
              <a:gd name="connsiteX1" fmla="*/ 210207 w 698938"/>
              <a:gd name="connsiteY1" fmla="*/ 44669 h 52552"/>
              <a:gd name="connsiteX2" fmla="*/ 409904 w 698938"/>
              <a:gd name="connsiteY2" fmla="*/ 39414 h 52552"/>
              <a:gd name="connsiteX3" fmla="*/ 515007 w 698938"/>
              <a:gd name="connsiteY3" fmla="*/ 31531 h 52552"/>
              <a:gd name="connsiteX4" fmla="*/ 612228 w 698938"/>
              <a:gd name="connsiteY4" fmla="*/ 10510 h 52552"/>
              <a:gd name="connsiteX5" fmla="*/ 698938 w 698938"/>
              <a:gd name="connsiteY5" fmla="*/ 0 h 52552"/>
              <a:gd name="connsiteX6" fmla="*/ 698938 w 698938"/>
              <a:gd name="connsiteY6" fmla="*/ 0 h 5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938" h="52552">
                <a:moveTo>
                  <a:pt x="0" y="52552"/>
                </a:moveTo>
                <a:lnTo>
                  <a:pt x="210207" y="44669"/>
                </a:lnTo>
                <a:lnTo>
                  <a:pt x="409904" y="39414"/>
                </a:lnTo>
                <a:cubicBezTo>
                  <a:pt x="460704" y="37224"/>
                  <a:pt x="481286" y="36348"/>
                  <a:pt x="515007" y="31531"/>
                </a:cubicBezTo>
                <a:cubicBezTo>
                  <a:pt x="548728" y="26714"/>
                  <a:pt x="581573" y="15765"/>
                  <a:pt x="612228" y="10510"/>
                </a:cubicBezTo>
                <a:cubicBezTo>
                  <a:pt x="642883" y="5255"/>
                  <a:pt x="698938" y="0"/>
                  <a:pt x="698938" y="0"/>
                </a:cubicBezTo>
                <a:lnTo>
                  <a:pt x="698938" y="0"/>
                </a:lnTo>
              </a:path>
            </a:pathLst>
          </a:custGeom>
          <a:noFill/>
          <a:ln w="9525">
            <a:solidFill>
              <a:srgbClr val="97C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xmlns="" id="{50608818-42D7-4127-9B69-4CF9C42F61DA}"/>
              </a:ext>
            </a:extLst>
          </p:cNvPr>
          <p:cNvSpPr/>
          <p:nvPr/>
        </p:nvSpPr>
        <p:spPr>
          <a:xfrm>
            <a:off x="3307964" y="1518856"/>
            <a:ext cx="60584" cy="240323"/>
          </a:xfrm>
          <a:custGeom>
            <a:avLst/>
            <a:gdLst>
              <a:gd name="connsiteX0" fmla="*/ 58615 w 58615"/>
              <a:gd name="connsiteY0" fmla="*/ 0 h 240323"/>
              <a:gd name="connsiteX1" fmla="*/ 23446 w 58615"/>
              <a:gd name="connsiteY1" fmla="*/ 87923 h 240323"/>
              <a:gd name="connsiteX2" fmla="*/ 23446 w 58615"/>
              <a:gd name="connsiteY2" fmla="*/ 87923 h 240323"/>
              <a:gd name="connsiteX3" fmla="*/ 0 w 58615"/>
              <a:gd name="connsiteY3" fmla="*/ 240323 h 240323"/>
              <a:gd name="connsiteX4" fmla="*/ 0 w 58615"/>
              <a:gd name="connsiteY4" fmla="*/ 240323 h 240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15" h="240323">
                <a:moveTo>
                  <a:pt x="58615" y="0"/>
                </a:moveTo>
                <a:lnTo>
                  <a:pt x="23446" y="87923"/>
                </a:lnTo>
                <a:lnTo>
                  <a:pt x="23446" y="87923"/>
                </a:lnTo>
                <a:lnTo>
                  <a:pt x="0" y="240323"/>
                </a:lnTo>
                <a:lnTo>
                  <a:pt x="0" y="240323"/>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xmlns="" id="{B808AEC4-95FF-42BF-B6B3-6D844D2AACBE}"/>
              </a:ext>
            </a:extLst>
          </p:cNvPr>
          <p:cNvSpPr/>
          <p:nvPr/>
        </p:nvSpPr>
        <p:spPr>
          <a:xfrm>
            <a:off x="2992875" y="1500555"/>
            <a:ext cx="48468" cy="164123"/>
          </a:xfrm>
          <a:custGeom>
            <a:avLst/>
            <a:gdLst>
              <a:gd name="connsiteX0" fmla="*/ 46893 w 46893"/>
              <a:gd name="connsiteY0" fmla="*/ 0 h 164123"/>
              <a:gd name="connsiteX1" fmla="*/ 0 w 46893"/>
              <a:gd name="connsiteY1" fmla="*/ 164123 h 164123"/>
              <a:gd name="connsiteX2" fmla="*/ 0 w 46893"/>
              <a:gd name="connsiteY2" fmla="*/ 164123 h 164123"/>
            </a:gdLst>
            <a:ahLst/>
            <a:cxnLst>
              <a:cxn ang="0">
                <a:pos x="connsiteX0" y="connsiteY0"/>
              </a:cxn>
              <a:cxn ang="0">
                <a:pos x="connsiteX1" y="connsiteY1"/>
              </a:cxn>
              <a:cxn ang="0">
                <a:pos x="connsiteX2" y="connsiteY2"/>
              </a:cxn>
            </a:cxnLst>
            <a:rect l="l" t="t" r="r" b="b"/>
            <a:pathLst>
              <a:path w="46893" h="164123">
                <a:moveTo>
                  <a:pt x="46893" y="0"/>
                </a:moveTo>
                <a:lnTo>
                  <a:pt x="0" y="164123"/>
                </a:lnTo>
                <a:lnTo>
                  <a:pt x="0" y="164123"/>
                </a:ln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7" name="Straight Connector 66">
            <a:extLst>
              <a:ext uri="{FF2B5EF4-FFF2-40B4-BE49-F238E27FC236}">
                <a16:creationId xmlns:a16="http://schemas.microsoft.com/office/drawing/2014/main" xmlns="" id="{D9D15250-9588-49F4-9FC7-393E851AF425}"/>
              </a:ext>
            </a:extLst>
          </p:cNvPr>
          <p:cNvCxnSpPr>
            <a:cxnSpLocks/>
          </p:cNvCxnSpPr>
          <p:nvPr/>
        </p:nvCxnSpPr>
        <p:spPr>
          <a:xfrm>
            <a:off x="814200" y="3240010"/>
            <a:ext cx="217377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7" name="Freeform: Shape 56">
            <a:extLst>
              <a:ext uri="{FF2B5EF4-FFF2-40B4-BE49-F238E27FC236}">
                <a16:creationId xmlns:a16="http://schemas.microsoft.com/office/drawing/2014/main" xmlns="" id="{70A59F43-0189-4EC0-B7C5-3D4FA8F8FF7C}"/>
              </a:ext>
            </a:extLst>
          </p:cNvPr>
          <p:cNvSpPr/>
          <p:nvPr/>
        </p:nvSpPr>
        <p:spPr>
          <a:xfrm>
            <a:off x="3283386" y="1584178"/>
            <a:ext cx="57975" cy="217781"/>
          </a:xfrm>
          <a:custGeom>
            <a:avLst/>
            <a:gdLst>
              <a:gd name="connsiteX0" fmla="*/ 56091 w 56091"/>
              <a:gd name="connsiteY0" fmla="*/ 0 h 217781"/>
              <a:gd name="connsiteX1" fmla="*/ 3704 w 56091"/>
              <a:gd name="connsiteY1" fmla="*/ 200025 h 217781"/>
              <a:gd name="connsiteX2" fmla="*/ 8466 w 56091"/>
              <a:gd name="connsiteY2" fmla="*/ 195263 h 217781"/>
            </a:gdLst>
            <a:ahLst/>
            <a:cxnLst>
              <a:cxn ang="0">
                <a:pos x="connsiteX0" y="connsiteY0"/>
              </a:cxn>
              <a:cxn ang="0">
                <a:pos x="connsiteX1" y="connsiteY1"/>
              </a:cxn>
              <a:cxn ang="0">
                <a:pos x="connsiteX2" y="connsiteY2"/>
              </a:cxn>
            </a:cxnLst>
            <a:rect l="l" t="t" r="r" b="b"/>
            <a:pathLst>
              <a:path w="56091" h="217781">
                <a:moveTo>
                  <a:pt x="56091" y="0"/>
                </a:moveTo>
                <a:cubicBezTo>
                  <a:pt x="33866" y="83740"/>
                  <a:pt x="11641" y="167481"/>
                  <a:pt x="3704" y="200025"/>
                </a:cubicBezTo>
                <a:cubicBezTo>
                  <a:pt x="-4234" y="232569"/>
                  <a:pt x="2116" y="213916"/>
                  <a:pt x="8466" y="195263"/>
                </a:cubicBezTo>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Freeform: Shape 65">
            <a:extLst>
              <a:ext uri="{FF2B5EF4-FFF2-40B4-BE49-F238E27FC236}">
                <a16:creationId xmlns:a16="http://schemas.microsoft.com/office/drawing/2014/main" xmlns="" id="{5B776898-0E27-4DD8-8A3C-06A9D7AFC04C}"/>
              </a:ext>
            </a:extLst>
          </p:cNvPr>
          <p:cNvSpPr/>
          <p:nvPr/>
        </p:nvSpPr>
        <p:spPr>
          <a:xfrm>
            <a:off x="2809873" y="2493893"/>
            <a:ext cx="34747" cy="61049"/>
          </a:xfrm>
          <a:custGeom>
            <a:avLst/>
            <a:gdLst>
              <a:gd name="connsiteX0" fmla="*/ 0 w 33618"/>
              <a:gd name="connsiteY0" fmla="*/ 61049 h 61049"/>
              <a:gd name="connsiteX1" fmla="*/ 26894 w 33618"/>
              <a:gd name="connsiteY1" fmla="*/ 7261 h 61049"/>
              <a:gd name="connsiteX2" fmla="*/ 33618 w 33618"/>
              <a:gd name="connsiteY2" fmla="*/ 537 h 61049"/>
              <a:gd name="connsiteX3" fmla="*/ 33618 w 33618"/>
              <a:gd name="connsiteY3" fmla="*/ 537 h 61049"/>
            </a:gdLst>
            <a:ahLst/>
            <a:cxnLst>
              <a:cxn ang="0">
                <a:pos x="connsiteX0" y="connsiteY0"/>
              </a:cxn>
              <a:cxn ang="0">
                <a:pos x="connsiteX1" y="connsiteY1"/>
              </a:cxn>
              <a:cxn ang="0">
                <a:pos x="connsiteX2" y="connsiteY2"/>
              </a:cxn>
              <a:cxn ang="0">
                <a:pos x="connsiteX3" y="connsiteY3"/>
              </a:cxn>
            </a:cxnLst>
            <a:rect l="l" t="t" r="r" b="b"/>
            <a:pathLst>
              <a:path w="33618" h="61049">
                <a:moveTo>
                  <a:pt x="0" y="61049"/>
                </a:moveTo>
                <a:lnTo>
                  <a:pt x="26894" y="7261"/>
                </a:lnTo>
                <a:cubicBezTo>
                  <a:pt x="32497" y="-2824"/>
                  <a:pt x="33618" y="537"/>
                  <a:pt x="33618" y="537"/>
                </a:cubicBezTo>
                <a:lnTo>
                  <a:pt x="33618" y="537"/>
                </a:lnTo>
              </a:path>
            </a:pathLst>
          </a:custGeom>
          <a:noFill/>
          <a:ln>
            <a:solidFill>
              <a:srgbClr val="97C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2" descr="C:\Users\peter\Desktop\Climate\W CO2equ.png"/>
          <p:cNvPicPr>
            <a:picLocks noChangeAspect="1" noChangeArrowheads="1"/>
          </p:cNvPicPr>
          <p:nvPr/>
        </p:nvPicPr>
        <p:blipFill rotWithShape="1">
          <a:blip r:embed="rId8">
            <a:extLst>
              <a:ext uri="{28A0092B-C50C-407E-A947-70E740481C1C}">
                <a14:useLocalDpi xmlns:a14="http://schemas.microsoft.com/office/drawing/2010/main" val="0"/>
              </a:ext>
            </a:extLst>
          </a:blip>
          <a:srcRect l="27473" t="24693" r="25819" b="7536"/>
          <a:stretch/>
        </p:blipFill>
        <p:spPr bwMode="auto">
          <a:xfrm>
            <a:off x="416655" y="1396329"/>
            <a:ext cx="2611497" cy="2405604"/>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p:cNvSpPr/>
          <p:nvPr/>
        </p:nvSpPr>
        <p:spPr>
          <a:xfrm>
            <a:off x="1044203" y="1676669"/>
            <a:ext cx="122413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p:cNvSpPr/>
          <p:nvPr/>
        </p:nvSpPr>
        <p:spPr>
          <a:xfrm>
            <a:off x="2910055" y="1821619"/>
            <a:ext cx="2232000" cy="430887"/>
          </a:xfrm>
          <a:prstGeom prst="rect">
            <a:avLst/>
          </a:prstGeom>
        </p:spPr>
        <p:txBody>
          <a:bodyPr>
            <a:spAutoFit/>
          </a:bodyPr>
          <a:lstStyle/>
          <a:p>
            <a:r>
              <a:rPr lang="en-CA" sz="1100" b="1" dirty="0" smtClean="0"/>
              <a:t>2020  CO2 equivalent (CO2-e) of all</a:t>
            </a:r>
          </a:p>
          <a:p>
            <a:r>
              <a:rPr lang="en-CA" sz="1100" b="1" dirty="0" smtClean="0"/>
              <a:t>greenhouse gases  508 ppm</a:t>
            </a:r>
            <a:endParaRPr lang="en-CA" sz="1100" b="1" dirty="0"/>
          </a:p>
        </p:txBody>
      </p:sp>
      <p:sp>
        <p:nvSpPr>
          <p:cNvPr id="60" name="Rectangle 59">
            <a:extLst>
              <a:ext uri="{FF2B5EF4-FFF2-40B4-BE49-F238E27FC236}">
                <a16:creationId xmlns:a16="http://schemas.microsoft.com/office/drawing/2014/main" xmlns="" id="{04598399-B243-4F4F-B987-D5D937BFFB32}"/>
              </a:ext>
            </a:extLst>
          </p:cNvPr>
          <p:cNvSpPr/>
          <p:nvPr/>
        </p:nvSpPr>
        <p:spPr>
          <a:xfrm>
            <a:off x="3056711" y="2859741"/>
            <a:ext cx="11813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xmlns="" id="{65BC912F-0B5F-4CBC-A102-17D33A9AB7AC}"/>
              </a:ext>
            </a:extLst>
          </p:cNvPr>
          <p:cNvSpPr txBox="1"/>
          <p:nvPr/>
        </p:nvSpPr>
        <p:spPr>
          <a:xfrm>
            <a:off x="36046" y="995491"/>
            <a:ext cx="3546093" cy="461665"/>
          </a:xfrm>
          <a:prstGeom prst="rect">
            <a:avLst/>
          </a:prstGeom>
          <a:noFill/>
        </p:spPr>
        <p:txBody>
          <a:bodyPr wrap="square" rtlCol="0">
            <a:spAutoFit/>
          </a:bodyPr>
          <a:lstStyle/>
          <a:p>
            <a:r>
              <a:rPr lang="en-US" sz="1200" dirty="0"/>
              <a:t>Original for atmospheric CO2 eq</a:t>
            </a:r>
            <a:r>
              <a:rPr lang="en-US" sz="1200" dirty="0" smtClean="0"/>
              <a:t>.</a:t>
            </a:r>
          </a:p>
          <a:p>
            <a:r>
              <a:rPr lang="en-US" sz="1200" dirty="0" smtClean="0"/>
              <a:t>2020 State of the Climate CSIRO (Australia govt.)</a:t>
            </a:r>
            <a:endParaRPr lang="en-US" sz="1200" dirty="0"/>
          </a:p>
        </p:txBody>
      </p:sp>
    </p:spTree>
    <p:extLst>
      <p:ext uri="{BB962C8B-B14F-4D97-AF65-F5344CB8AC3E}">
        <p14:creationId xmlns:p14="http://schemas.microsoft.com/office/powerpoint/2010/main" val="22496440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00808"/>
            <a:ext cx="12601575" cy="1077218"/>
          </a:xfrm>
          <a:prstGeom prst="rect">
            <a:avLst/>
          </a:prstGeom>
          <a:noFill/>
        </p:spPr>
        <p:txBody>
          <a:bodyPr wrap="square" rtlCol="0">
            <a:spAutoFit/>
          </a:bodyPr>
          <a:lstStyle/>
          <a:p>
            <a:pPr algn="ctr"/>
            <a:r>
              <a:rPr lang="en-CA" sz="3200" b="1" dirty="0" smtClean="0"/>
              <a:t>UNEP reveals that atmospheric CO2 equivalent is tracking </a:t>
            </a:r>
          </a:p>
          <a:p>
            <a:pPr algn="ctr"/>
            <a:r>
              <a:rPr lang="en-CA" sz="3200" b="1" dirty="0" smtClean="0"/>
              <a:t>the UNEP  “no policy” scenario </a:t>
            </a:r>
            <a:endParaRPr lang="en-CA" sz="3200" b="1" dirty="0"/>
          </a:p>
        </p:txBody>
      </p:sp>
    </p:spTree>
    <p:extLst>
      <p:ext uri="{BB962C8B-B14F-4D97-AF65-F5344CB8AC3E}">
        <p14:creationId xmlns:p14="http://schemas.microsoft.com/office/powerpoint/2010/main" val="40228138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FA4847D-D368-4542-99CB-C9AC916D40FA}"/>
              </a:ext>
            </a:extLst>
          </p:cNvPr>
          <p:cNvSpPr txBox="1"/>
          <p:nvPr/>
        </p:nvSpPr>
        <p:spPr>
          <a:xfrm>
            <a:off x="0" y="3429001"/>
            <a:ext cx="12601575" cy="1323439"/>
          </a:xfrm>
          <a:prstGeom prst="rect">
            <a:avLst/>
          </a:prstGeom>
          <a:noFill/>
        </p:spPr>
        <p:txBody>
          <a:bodyPr wrap="square">
            <a:spAutoFit/>
          </a:bodyPr>
          <a:lstStyle/>
          <a:p>
            <a:r>
              <a:rPr lang="en-CA" sz="2000" dirty="0"/>
              <a:t>“The current level of global GHG emissions is by now almost exactly at the level of emissions projected for 2020 under the </a:t>
            </a:r>
            <a:r>
              <a:rPr lang="en-CA" sz="2000" b="1" dirty="0"/>
              <a:t>business-as-usual, or no-policy, scenarios </a:t>
            </a:r>
            <a:r>
              <a:rPr lang="en-CA" sz="2000" dirty="0"/>
              <a:t>used in the Emissions Gap Reports.</a:t>
            </a:r>
          </a:p>
          <a:p>
            <a:endParaRPr lang="en-CA" sz="2000" dirty="0"/>
          </a:p>
          <a:p>
            <a:r>
              <a:rPr lang="en-CA" sz="2000" dirty="0"/>
              <a:t>In other words, essentially there has been no real change in the global emissions pathway in the last decade. “</a:t>
            </a:r>
            <a:endParaRPr lang="en-US" sz="2000" dirty="0"/>
          </a:p>
        </p:txBody>
      </p:sp>
      <p:sp>
        <p:nvSpPr>
          <p:cNvPr id="7" name="TextBox 6">
            <a:extLst>
              <a:ext uri="{FF2B5EF4-FFF2-40B4-BE49-F238E27FC236}">
                <a16:creationId xmlns:a16="http://schemas.microsoft.com/office/drawing/2014/main" xmlns="" id="{3FB8FDC6-8DC9-4F77-AE25-7006EBCC03C4}"/>
              </a:ext>
            </a:extLst>
          </p:cNvPr>
          <p:cNvSpPr txBox="1"/>
          <p:nvPr/>
        </p:nvSpPr>
        <p:spPr>
          <a:xfrm>
            <a:off x="0" y="5384910"/>
            <a:ext cx="12601575" cy="646331"/>
          </a:xfrm>
          <a:prstGeom prst="rect">
            <a:avLst/>
          </a:prstGeom>
          <a:noFill/>
        </p:spPr>
        <p:txBody>
          <a:bodyPr wrap="square">
            <a:spAutoFit/>
          </a:bodyPr>
          <a:lstStyle/>
          <a:p>
            <a:r>
              <a:rPr lang="en-CA" dirty="0"/>
              <a:t>United Nations Environment Program </a:t>
            </a:r>
            <a:endParaRPr lang="en-CA" dirty="0" smtClean="0"/>
          </a:p>
          <a:p>
            <a:r>
              <a:rPr lang="en-CA" dirty="0" smtClean="0"/>
              <a:t>Lessons from a decade of emissions gap assessments, UNEP, Special Report April 2019 </a:t>
            </a:r>
            <a:endParaRPr lang="en-CA" dirty="0"/>
          </a:p>
        </p:txBody>
      </p:sp>
      <p:sp>
        <p:nvSpPr>
          <p:cNvPr id="9" name="TextBox 8">
            <a:extLst>
              <a:ext uri="{FF2B5EF4-FFF2-40B4-BE49-F238E27FC236}">
                <a16:creationId xmlns:a16="http://schemas.microsoft.com/office/drawing/2014/main" xmlns="" id="{7352F14F-D77A-4AB3-9D81-2844F2B92498}"/>
              </a:ext>
            </a:extLst>
          </p:cNvPr>
          <p:cNvSpPr txBox="1"/>
          <p:nvPr/>
        </p:nvSpPr>
        <p:spPr>
          <a:xfrm>
            <a:off x="0" y="180607"/>
            <a:ext cx="12601575" cy="2308324"/>
          </a:xfrm>
          <a:prstGeom prst="rect">
            <a:avLst/>
          </a:prstGeom>
          <a:noFill/>
        </p:spPr>
        <p:txBody>
          <a:bodyPr wrap="square" rtlCol="0">
            <a:spAutoFit/>
          </a:bodyPr>
          <a:lstStyle/>
          <a:p>
            <a:pPr algn="ctr"/>
            <a:r>
              <a:rPr lang="en-US" sz="3600" dirty="0"/>
              <a:t>GLOBAL GREENHOUSE GAS  EMISSIONS HAVE TRACKED </a:t>
            </a:r>
          </a:p>
          <a:p>
            <a:pPr algn="ctr"/>
            <a:r>
              <a:rPr lang="en-US" sz="3600" dirty="0" smtClean="0"/>
              <a:t>UNEP BUINESS-AS-USUAL (no policy) SCENARIO</a:t>
            </a:r>
            <a:endParaRPr lang="en-US" sz="3600" dirty="0"/>
          </a:p>
          <a:p>
            <a:pPr algn="ctr"/>
            <a:r>
              <a:rPr lang="en-US" sz="3600" dirty="0"/>
              <a:t> FOR THE PAST  10 YEARS!</a:t>
            </a:r>
          </a:p>
          <a:p>
            <a:pPr algn="ctr"/>
            <a:r>
              <a:rPr lang="en-US" sz="3600" dirty="0"/>
              <a:t> </a:t>
            </a:r>
            <a:r>
              <a:rPr lang="en-US" sz="2800" dirty="0"/>
              <a:t>(UNEP 2019) </a:t>
            </a:r>
          </a:p>
        </p:txBody>
      </p:sp>
    </p:spTree>
    <p:extLst>
      <p:ext uri="{BB962C8B-B14F-4D97-AF65-F5344CB8AC3E}">
        <p14:creationId xmlns:p14="http://schemas.microsoft.com/office/powerpoint/2010/main" val="15795764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5234F39-5105-4589-A74D-3B6C7EAB174B}"/>
              </a:ext>
            </a:extLst>
          </p:cNvPr>
          <p:cNvSpPr txBox="1"/>
          <p:nvPr/>
        </p:nvSpPr>
        <p:spPr>
          <a:xfrm>
            <a:off x="-3282" y="910027"/>
            <a:ext cx="6300788" cy="646331"/>
          </a:xfrm>
          <a:prstGeom prst="rect">
            <a:avLst/>
          </a:prstGeom>
          <a:noFill/>
        </p:spPr>
        <p:txBody>
          <a:bodyPr wrap="square">
            <a:spAutoFit/>
          </a:bodyPr>
          <a:lstStyle/>
          <a:p>
            <a:r>
              <a:rPr lang="en-CA" dirty="0"/>
              <a:t>26 NOV 2019 STORY CLIMATE CHANGE</a:t>
            </a:r>
          </a:p>
          <a:p>
            <a:r>
              <a:rPr lang="en-CA" i="1" dirty="0"/>
              <a:t>10 things to know about the Emissions Gap 2019</a:t>
            </a:r>
            <a:endParaRPr lang="en-US" i="1" dirty="0"/>
          </a:p>
        </p:txBody>
      </p:sp>
      <p:sp>
        <p:nvSpPr>
          <p:cNvPr id="10" name="TextBox 9">
            <a:extLst>
              <a:ext uri="{FF2B5EF4-FFF2-40B4-BE49-F238E27FC236}">
                <a16:creationId xmlns:a16="http://schemas.microsoft.com/office/drawing/2014/main" xmlns="" id="{FF471171-FA7B-493D-9C16-CE9C56260700}"/>
              </a:ext>
            </a:extLst>
          </p:cNvPr>
          <p:cNvSpPr txBox="1"/>
          <p:nvPr/>
        </p:nvSpPr>
        <p:spPr>
          <a:xfrm>
            <a:off x="-11814" y="1451303"/>
            <a:ext cx="12444055" cy="1384995"/>
          </a:xfrm>
          <a:prstGeom prst="rect">
            <a:avLst/>
          </a:prstGeom>
          <a:noFill/>
        </p:spPr>
        <p:txBody>
          <a:bodyPr wrap="square">
            <a:spAutoFit/>
          </a:bodyPr>
          <a:lstStyle/>
          <a:p>
            <a:r>
              <a:rPr lang="en-CA" sz="1400" dirty="0"/>
              <a:t>In 10 years of producing the emissions gap report, the gap between what we should be doing and what we actually are is as wide as ever.  </a:t>
            </a:r>
          </a:p>
          <a:p>
            <a:endParaRPr lang="en-CA" sz="1400" dirty="0"/>
          </a:p>
          <a:p>
            <a:r>
              <a:rPr lang="en-CA" sz="1400" dirty="0"/>
              <a:t>On the brink of 2020, we now need to reduce emissions by 7.6 per cent every year from 2020 to 2030. If we do not, we will miss a closing moment in history to limit global warming to 1.5°C. If we do nothing beyond our current, inadequate commitments to halt climate change, temperatures can be expected to rise 3.2°C above pre-industrial levels, with devastating effect (there are only 2100 temperature  increases) .  </a:t>
            </a:r>
          </a:p>
          <a:p>
            <a:r>
              <a:rPr lang="en-CA" sz="1400" dirty="0"/>
              <a:t>And these projections do not include extra feedback emissions caused by global surface heat, for example  Amazon fires and droughts. </a:t>
            </a:r>
            <a:endParaRPr lang="en-US" sz="1400" dirty="0"/>
          </a:p>
        </p:txBody>
      </p:sp>
      <p:sp>
        <p:nvSpPr>
          <p:cNvPr id="12" name="TextBox 11">
            <a:extLst>
              <a:ext uri="{FF2B5EF4-FFF2-40B4-BE49-F238E27FC236}">
                <a16:creationId xmlns:a16="http://schemas.microsoft.com/office/drawing/2014/main" xmlns="" id="{E30A8479-8F40-4C41-B723-5C14F0D31CD7}"/>
              </a:ext>
            </a:extLst>
          </p:cNvPr>
          <p:cNvSpPr txBox="1"/>
          <p:nvPr/>
        </p:nvSpPr>
        <p:spPr>
          <a:xfrm>
            <a:off x="5634635" y="956193"/>
            <a:ext cx="6806163" cy="276999"/>
          </a:xfrm>
          <a:prstGeom prst="rect">
            <a:avLst/>
          </a:prstGeom>
          <a:noFill/>
        </p:spPr>
        <p:txBody>
          <a:bodyPr wrap="square">
            <a:spAutoFit/>
          </a:bodyPr>
          <a:lstStyle/>
          <a:p>
            <a:r>
              <a:rPr lang="en-US" sz="1200" dirty="0">
                <a:hlinkClick r:id="rId2"/>
              </a:rPr>
              <a:t>https://www.unenvironment.org/news-and-stories/story/10-things-know-about-emissions-gap-2019</a:t>
            </a:r>
            <a:endParaRPr lang="en-US" sz="1200" dirty="0"/>
          </a:p>
        </p:txBody>
      </p:sp>
      <p:sp>
        <p:nvSpPr>
          <p:cNvPr id="14" name="TextBox 13">
            <a:extLst>
              <a:ext uri="{FF2B5EF4-FFF2-40B4-BE49-F238E27FC236}">
                <a16:creationId xmlns:a16="http://schemas.microsoft.com/office/drawing/2014/main" xmlns="" id="{D722EF7B-2681-4A2C-AF95-0D12CE75BA37}"/>
              </a:ext>
            </a:extLst>
          </p:cNvPr>
          <p:cNvSpPr txBox="1"/>
          <p:nvPr/>
        </p:nvSpPr>
        <p:spPr>
          <a:xfrm>
            <a:off x="131267" y="4999391"/>
            <a:ext cx="7626578" cy="1323439"/>
          </a:xfrm>
          <a:prstGeom prst="rect">
            <a:avLst/>
          </a:prstGeom>
          <a:noFill/>
        </p:spPr>
        <p:txBody>
          <a:bodyPr wrap="square">
            <a:spAutoFit/>
          </a:bodyPr>
          <a:lstStyle/>
          <a:p>
            <a:r>
              <a:rPr lang="en-CA" sz="1600" i="1" dirty="0"/>
              <a:t>The current level of global GHG emissions is by now almost exactly at the level of emissions projected for 2020 under the </a:t>
            </a:r>
            <a:r>
              <a:rPr lang="en-CA" sz="1600" b="1" i="1" dirty="0"/>
              <a:t>business-as-usual, or no-policy, scenarios </a:t>
            </a:r>
            <a:r>
              <a:rPr lang="en-CA" sz="1600" i="1" dirty="0"/>
              <a:t>used in the Emissions Gap Reports</a:t>
            </a:r>
          </a:p>
          <a:p>
            <a:r>
              <a:rPr lang="en-CA" sz="1600" i="1" dirty="0"/>
              <a:t>In other words, essentially there has been no real change in the global emissions pathway in the last decade. </a:t>
            </a:r>
            <a:endParaRPr lang="en-US" sz="1600" i="1" dirty="0"/>
          </a:p>
        </p:txBody>
      </p:sp>
      <p:sp>
        <p:nvSpPr>
          <p:cNvPr id="16" name="TextBox 15">
            <a:extLst>
              <a:ext uri="{FF2B5EF4-FFF2-40B4-BE49-F238E27FC236}">
                <a16:creationId xmlns:a16="http://schemas.microsoft.com/office/drawing/2014/main" xmlns="" id="{6B98567E-8350-41CE-9419-C4E144A03733}"/>
              </a:ext>
            </a:extLst>
          </p:cNvPr>
          <p:cNvSpPr txBox="1"/>
          <p:nvPr/>
        </p:nvSpPr>
        <p:spPr>
          <a:xfrm>
            <a:off x="78760" y="3654699"/>
            <a:ext cx="8401050" cy="338554"/>
          </a:xfrm>
          <a:prstGeom prst="rect">
            <a:avLst/>
          </a:prstGeom>
          <a:noFill/>
        </p:spPr>
        <p:txBody>
          <a:bodyPr wrap="square">
            <a:spAutoFit/>
          </a:bodyPr>
          <a:lstStyle/>
          <a:p>
            <a:r>
              <a:rPr lang="en-CA" sz="1600" b="1" dirty="0"/>
              <a:t>Lessons from a decade of emissions gap assessments,  Special Report 2019 </a:t>
            </a:r>
            <a:endParaRPr lang="en-US" sz="1600" b="1" dirty="0"/>
          </a:p>
        </p:txBody>
      </p:sp>
      <p:sp>
        <p:nvSpPr>
          <p:cNvPr id="18" name="TextBox 17">
            <a:extLst>
              <a:ext uri="{FF2B5EF4-FFF2-40B4-BE49-F238E27FC236}">
                <a16:creationId xmlns:a16="http://schemas.microsoft.com/office/drawing/2014/main" xmlns="" id="{CA5C9484-BAC7-4125-ADE7-4F15E61E9741}"/>
              </a:ext>
            </a:extLst>
          </p:cNvPr>
          <p:cNvSpPr txBox="1"/>
          <p:nvPr/>
        </p:nvSpPr>
        <p:spPr>
          <a:xfrm>
            <a:off x="250718" y="4488811"/>
            <a:ext cx="11918990" cy="307777"/>
          </a:xfrm>
          <a:prstGeom prst="rect">
            <a:avLst/>
          </a:prstGeom>
          <a:noFill/>
        </p:spPr>
        <p:txBody>
          <a:bodyPr wrap="square">
            <a:spAutoFit/>
          </a:bodyPr>
          <a:lstStyle/>
          <a:p>
            <a:r>
              <a:rPr lang="en-US" sz="1400" dirty="0">
                <a:hlinkClick r:id="rId3"/>
              </a:rPr>
              <a:t>https://wedocs.unep.org/bitstream/handle/20.500.11822/30022/EGR10.pdf?sequence=1&amp;isAllowed=y</a:t>
            </a:r>
            <a:endParaRPr lang="en-US" sz="1400" dirty="0"/>
          </a:p>
        </p:txBody>
      </p:sp>
      <p:sp>
        <p:nvSpPr>
          <p:cNvPr id="19" name="TextBox 18">
            <a:extLst>
              <a:ext uri="{FF2B5EF4-FFF2-40B4-BE49-F238E27FC236}">
                <a16:creationId xmlns:a16="http://schemas.microsoft.com/office/drawing/2014/main" xmlns="" id="{FFCB294B-E27F-4D05-84B1-AD89F544D5FA}"/>
              </a:ext>
            </a:extLst>
          </p:cNvPr>
          <p:cNvSpPr txBox="1"/>
          <p:nvPr/>
        </p:nvSpPr>
        <p:spPr>
          <a:xfrm>
            <a:off x="6563" y="61615"/>
            <a:ext cx="12581885" cy="584775"/>
          </a:xfrm>
          <a:prstGeom prst="rect">
            <a:avLst/>
          </a:prstGeom>
          <a:noFill/>
        </p:spPr>
        <p:txBody>
          <a:bodyPr wrap="square" rtlCol="0">
            <a:spAutoFit/>
          </a:bodyPr>
          <a:lstStyle/>
          <a:p>
            <a:pPr algn="ctr"/>
            <a:r>
              <a:rPr lang="en-US" sz="3200" b="1" dirty="0"/>
              <a:t>UNEP, 2019:  Past 10 years emissions business as usual scenario </a:t>
            </a:r>
          </a:p>
        </p:txBody>
      </p:sp>
      <p:pic>
        <p:nvPicPr>
          <p:cNvPr id="20" name="Picture 19">
            <a:extLst>
              <a:ext uri="{FF2B5EF4-FFF2-40B4-BE49-F238E27FC236}">
                <a16:creationId xmlns:a16="http://schemas.microsoft.com/office/drawing/2014/main" xmlns="" id="{5EE39A25-3B84-40F2-BACC-1FC722977070}"/>
              </a:ext>
            </a:extLst>
          </p:cNvPr>
          <p:cNvPicPr>
            <a:picLocks noChangeAspect="1"/>
          </p:cNvPicPr>
          <p:nvPr/>
        </p:nvPicPr>
        <p:blipFill>
          <a:blip r:embed="rId4"/>
          <a:stretch>
            <a:fillRect/>
          </a:stretch>
        </p:blipFill>
        <p:spPr>
          <a:xfrm>
            <a:off x="8309099" y="2849787"/>
            <a:ext cx="3670274" cy="3299055"/>
          </a:xfrm>
          <a:prstGeom prst="rect">
            <a:avLst/>
          </a:prstGeom>
        </p:spPr>
      </p:pic>
      <p:sp>
        <p:nvSpPr>
          <p:cNvPr id="22" name="TextBox 21">
            <a:extLst>
              <a:ext uri="{FF2B5EF4-FFF2-40B4-BE49-F238E27FC236}">
                <a16:creationId xmlns:a16="http://schemas.microsoft.com/office/drawing/2014/main" xmlns="" id="{702C7345-BC47-4037-BFDC-0A8176A75DB8}"/>
              </a:ext>
            </a:extLst>
          </p:cNvPr>
          <p:cNvSpPr txBox="1"/>
          <p:nvPr/>
        </p:nvSpPr>
        <p:spPr>
          <a:xfrm>
            <a:off x="8406301" y="5953323"/>
            <a:ext cx="6366421" cy="276999"/>
          </a:xfrm>
          <a:prstGeom prst="rect">
            <a:avLst/>
          </a:prstGeom>
          <a:noFill/>
        </p:spPr>
        <p:txBody>
          <a:bodyPr wrap="square">
            <a:spAutoFit/>
          </a:bodyPr>
          <a:lstStyle/>
          <a:p>
            <a:r>
              <a:rPr lang="en-US" sz="1200" dirty="0"/>
              <a:t>Source: UNEP (2011)</a:t>
            </a:r>
          </a:p>
        </p:txBody>
      </p:sp>
      <p:pic>
        <p:nvPicPr>
          <p:cNvPr id="23" name="Picture 22">
            <a:extLst>
              <a:ext uri="{FF2B5EF4-FFF2-40B4-BE49-F238E27FC236}">
                <a16:creationId xmlns:a16="http://schemas.microsoft.com/office/drawing/2014/main" xmlns="" id="{24EECFE7-7276-4375-B217-7FB932A777A9}"/>
              </a:ext>
            </a:extLst>
          </p:cNvPr>
          <p:cNvPicPr>
            <a:picLocks noChangeAspect="1"/>
          </p:cNvPicPr>
          <p:nvPr/>
        </p:nvPicPr>
        <p:blipFill>
          <a:blip r:embed="rId5"/>
          <a:stretch>
            <a:fillRect/>
          </a:stretch>
        </p:blipFill>
        <p:spPr>
          <a:xfrm>
            <a:off x="8124078" y="2874510"/>
            <a:ext cx="257282" cy="2538984"/>
          </a:xfrm>
          <a:prstGeom prst="rect">
            <a:avLst/>
          </a:prstGeom>
        </p:spPr>
      </p:pic>
    </p:spTree>
    <p:extLst>
      <p:ext uri="{BB962C8B-B14F-4D97-AF65-F5344CB8AC3E}">
        <p14:creationId xmlns:p14="http://schemas.microsoft.com/office/powerpoint/2010/main" val="39080141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17" y="1309936"/>
            <a:ext cx="12708000" cy="895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185" y="3284984"/>
            <a:ext cx="12192000" cy="17543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smtClean="0">
                <a:ln>
                  <a:noFill/>
                </a:ln>
                <a:solidFill>
                  <a:sysClr val="windowText" lastClr="000000"/>
                </a:solidFill>
                <a:effectLst/>
                <a:uLnTx/>
                <a:uFillTx/>
              </a:rPr>
              <a:t>2020 was a record equal, or marginally higher the 2016 record</a:t>
            </a:r>
          </a:p>
          <a:p>
            <a:pPr marL="0" marR="0" lvl="0" indent="0"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smtClean="0">
                <a:ln>
                  <a:noFill/>
                </a:ln>
                <a:solidFill>
                  <a:sysClr val="windowText" lastClr="000000"/>
                </a:solidFill>
                <a:effectLst/>
                <a:uLnTx/>
                <a:uFillTx/>
              </a:rPr>
              <a:t>2016 was boosted by a strong warming El Nino, while 2020 was under a cooling La Nina</a:t>
            </a:r>
          </a:p>
          <a:p>
            <a:pPr marL="0" marR="0" lvl="0" indent="0" defTabSz="914400" eaLnBrk="1" fontAlgn="auto" latinLnBrk="0" hangingPunct="1">
              <a:lnSpc>
                <a:spcPct val="100000"/>
              </a:lnSpc>
              <a:spcBef>
                <a:spcPts val="0"/>
              </a:spcBef>
              <a:spcAft>
                <a:spcPts val="0"/>
              </a:spcAft>
              <a:buClrTx/>
              <a:buSzTx/>
              <a:buFontTx/>
              <a:buNone/>
              <a:tabLst/>
              <a:defRPr/>
            </a:pPr>
            <a:r>
              <a:rPr lang="en-CA" b="1" kern="0" dirty="0" smtClean="0">
                <a:solidFill>
                  <a:sysClr val="windowText" lastClr="000000"/>
                </a:solidFill>
              </a:rPr>
              <a:t>2020 was a new record for a non El Nino year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CA" b="1" kern="0" dirty="0" smtClean="0">
                <a:solidFill>
                  <a:sysClr val="windowText" lastClr="000000"/>
                </a:solidFill>
              </a:rPr>
              <a:t>Note the exact temperature increases given  varies amongst the climate science centers.</a:t>
            </a:r>
          </a:p>
          <a:p>
            <a:pPr marL="0" marR="0" lvl="0" indent="0" defTabSz="914400" eaLnBrk="1" fontAlgn="auto" latinLnBrk="0" hangingPunct="1">
              <a:lnSpc>
                <a:spcPct val="100000"/>
              </a:lnSpc>
              <a:spcBef>
                <a:spcPts val="0"/>
              </a:spcBef>
              <a:spcAft>
                <a:spcPts val="0"/>
              </a:spcAft>
              <a:buClrTx/>
              <a:buSzTx/>
              <a:buFontTx/>
              <a:buNone/>
              <a:tabLst/>
              <a:defRPr/>
            </a:pPr>
            <a:r>
              <a:rPr kumimoji="0" lang="en-CA" sz="1800" b="1" i="0" u="none" strike="noStrike" kern="0" cap="none" spc="0" normalizeH="0" baseline="0" noProof="0" dirty="0" smtClean="0">
                <a:ln>
                  <a:noFill/>
                </a:ln>
                <a:solidFill>
                  <a:sysClr val="windowText" lastClr="000000"/>
                </a:solidFill>
                <a:effectLst/>
                <a:uLnTx/>
                <a:uFillTx/>
              </a:rPr>
              <a:t>The</a:t>
            </a:r>
            <a:r>
              <a:rPr kumimoji="0" lang="en-CA" sz="1800" b="1" i="0" u="none" strike="noStrike" kern="0" cap="none" spc="0" normalizeH="0" noProof="0" dirty="0" smtClean="0">
                <a:ln>
                  <a:noFill/>
                </a:ln>
                <a:solidFill>
                  <a:sysClr val="windowText" lastClr="000000"/>
                </a:solidFill>
                <a:effectLst/>
                <a:uLnTx/>
                <a:uFillTx/>
              </a:rPr>
              <a:t> NASA GISS tends to be highest, (?most accurate) because it accounts for the Arctic better.</a:t>
            </a:r>
            <a:endParaRPr kumimoji="0" lang="en-CA" sz="1800" b="1" i="0" u="none" strike="noStrike" kern="0" cap="none" spc="0" normalizeH="0" baseline="0" noProof="0" dirty="0" smtClean="0">
              <a:ln>
                <a:noFill/>
              </a:ln>
              <a:solidFill>
                <a:sysClr val="windowText" lastClr="000000"/>
              </a:solidFill>
              <a:effectLst/>
              <a:uLnTx/>
              <a:uFillTx/>
            </a:endParaRPr>
          </a:p>
        </p:txBody>
      </p:sp>
      <p:sp>
        <p:nvSpPr>
          <p:cNvPr id="4" name="TextBox 3"/>
          <p:cNvSpPr txBox="1"/>
          <p:nvPr/>
        </p:nvSpPr>
        <p:spPr>
          <a:xfrm>
            <a:off x="17974" y="2663974"/>
            <a:ext cx="7542693" cy="369332"/>
          </a:xfrm>
          <a:prstGeom prst="rect">
            <a:avLst/>
          </a:prstGeom>
          <a:noFill/>
        </p:spPr>
        <p:txBody>
          <a:bodyPr wrap="square" rtlCol="0">
            <a:spAutoFit/>
          </a:bodyPr>
          <a:lstStyle/>
          <a:p>
            <a:r>
              <a:rPr lang="en-CA" b="1" dirty="0" smtClean="0"/>
              <a:t>Accelerating trend, even over the past few years</a:t>
            </a:r>
            <a:endParaRPr lang="en-CA" b="1" dirty="0"/>
          </a:p>
        </p:txBody>
      </p:sp>
    </p:spTree>
    <p:extLst>
      <p:ext uri="{BB962C8B-B14F-4D97-AF65-F5344CB8AC3E}">
        <p14:creationId xmlns:p14="http://schemas.microsoft.com/office/powerpoint/2010/main" val="27854218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eter\Desktop\Climate\GISS team 2020 Tem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
            <a:ext cx="9142413"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333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347" y="1484784"/>
            <a:ext cx="7399560" cy="473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0652" y="0"/>
            <a:ext cx="12618120" cy="1077218"/>
          </a:xfrm>
          <a:prstGeom prst="rect">
            <a:avLst/>
          </a:prstGeom>
          <a:noFill/>
        </p:spPr>
        <p:txBody>
          <a:bodyPr wrap="square" rtlCol="0">
            <a:spAutoFit/>
          </a:bodyPr>
          <a:lstStyle/>
          <a:p>
            <a:pPr algn="ctr"/>
            <a:r>
              <a:rPr lang="en-CA" sz="3200" b="1" dirty="0" smtClean="0"/>
              <a:t>130 Years of accelerating global average surface temperature increase </a:t>
            </a:r>
          </a:p>
          <a:p>
            <a:pPr algn="ctr"/>
            <a:r>
              <a:rPr lang="en-CA" sz="3200" b="1" dirty="0"/>
              <a:t>t</a:t>
            </a:r>
            <a:r>
              <a:rPr lang="en-CA" sz="3200" b="1" dirty="0" smtClean="0"/>
              <a:t>o 2020</a:t>
            </a:r>
            <a:endParaRPr lang="en-CA" sz="3200" b="1" dirty="0"/>
          </a:p>
        </p:txBody>
      </p:sp>
      <p:sp>
        <p:nvSpPr>
          <p:cNvPr id="4" name="TextBox 3"/>
          <p:cNvSpPr txBox="1"/>
          <p:nvPr/>
        </p:nvSpPr>
        <p:spPr>
          <a:xfrm>
            <a:off x="468139" y="1483668"/>
            <a:ext cx="1872208" cy="830997"/>
          </a:xfrm>
          <a:prstGeom prst="rect">
            <a:avLst/>
          </a:prstGeom>
          <a:noFill/>
        </p:spPr>
        <p:txBody>
          <a:bodyPr wrap="square" rtlCol="0">
            <a:spAutoFit/>
          </a:bodyPr>
          <a:lstStyle/>
          <a:p>
            <a:r>
              <a:rPr lang="en-CA" sz="1600" dirty="0" smtClean="0"/>
              <a:t>From 1881-1920 average for pre-industrial </a:t>
            </a:r>
            <a:endParaRPr lang="en-CA" sz="1600"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757" t="8479" r="8311" b="86663"/>
          <a:stretch/>
        </p:blipFill>
        <p:spPr bwMode="auto">
          <a:xfrm>
            <a:off x="3420467" y="1977983"/>
            <a:ext cx="1844802" cy="22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948859" y="1772816"/>
            <a:ext cx="2448272" cy="403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Box 2"/>
          <p:cNvSpPr txBox="1"/>
          <p:nvPr/>
        </p:nvSpPr>
        <p:spPr>
          <a:xfrm>
            <a:off x="5119031" y="1974661"/>
            <a:ext cx="1872208" cy="276999"/>
          </a:xfrm>
          <a:prstGeom prst="rect">
            <a:avLst/>
          </a:prstGeom>
          <a:noFill/>
        </p:spPr>
        <p:txBody>
          <a:bodyPr wrap="square" rtlCol="0">
            <a:spAutoFit/>
          </a:bodyPr>
          <a:lstStyle/>
          <a:p>
            <a:r>
              <a:rPr lang="en-CA" sz="1200" dirty="0" smtClean="0"/>
              <a:t>10 years</a:t>
            </a:r>
            <a:endParaRPr lang="en-CA" sz="1200" dirty="0"/>
          </a:p>
        </p:txBody>
      </p:sp>
      <p:sp>
        <p:nvSpPr>
          <p:cNvPr id="7" name="Rectangle 6"/>
          <p:cNvSpPr/>
          <p:nvPr/>
        </p:nvSpPr>
        <p:spPr>
          <a:xfrm>
            <a:off x="3276451" y="1916832"/>
            <a:ext cx="2592288" cy="336682"/>
          </a:xfrm>
          <a:prstGeom prst="rect">
            <a:avLst/>
          </a:pr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p:cNvSpPr txBox="1"/>
          <p:nvPr/>
        </p:nvSpPr>
        <p:spPr>
          <a:xfrm>
            <a:off x="8677051" y="652046"/>
            <a:ext cx="2952328" cy="400110"/>
          </a:xfrm>
          <a:prstGeom prst="rect">
            <a:avLst/>
          </a:prstGeom>
          <a:noFill/>
        </p:spPr>
        <p:txBody>
          <a:bodyPr wrap="square" rtlCol="0">
            <a:spAutoFit/>
          </a:bodyPr>
          <a:lstStyle/>
          <a:p>
            <a:r>
              <a:rPr lang="en-CA" sz="2000" b="1" dirty="0" smtClean="0"/>
              <a:t>NASA GISS</a:t>
            </a:r>
            <a:endParaRPr lang="en-CA" sz="2000" b="1" dirty="0"/>
          </a:p>
        </p:txBody>
      </p:sp>
    </p:spTree>
    <p:extLst>
      <p:ext uri="{BB962C8B-B14F-4D97-AF65-F5344CB8AC3E}">
        <p14:creationId xmlns:p14="http://schemas.microsoft.com/office/powerpoint/2010/main" val="10781218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6" t="-3208" r="-2216" b="8261"/>
          <a:stretch/>
        </p:blipFill>
        <p:spPr bwMode="auto">
          <a:xfrm flipV="1">
            <a:off x="1980307" y="1057562"/>
            <a:ext cx="6120680" cy="5251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81" t="91013"/>
          <a:stretch/>
        </p:blipFill>
        <p:spPr bwMode="auto">
          <a:xfrm>
            <a:off x="2333297" y="6021288"/>
            <a:ext cx="5607666" cy="50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20490171">
            <a:off x="6624631" y="1677894"/>
            <a:ext cx="1440160" cy="13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272" b="74490" l="75839" r="98255">
                        <a14:foregroundMark x1="81342" y1="58673" x2="79195" y2="69898"/>
                        <a14:foregroundMark x1="79329" y1="63605" x2="98523" y2="70068"/>
                        <a14:foregroundMark x1="79060" y1="68537" x2="97181" y2="72449"/>
                        <a14:foregroundMark x1="95168" y1="66327" x2="77181" y2="70238"/>
                        <a14:foregroundMark x1="80268" y1="66667" x2="75973" y2="66156"/>
                        <a14:foregroundMark x1="79463" y1="59014" x2="95034" y2="60884"/>
                        <a14:foregroundMark x1="83356" y1="56803" x2="95570" y2="57313"/>
                        <a14:foregroundMark x1="95570" y1="57143" x2="98255" y2="70238"/>
                        <a14:foregroundMark x1="93826" y1="71769" x2="78523" y2="71769"/>
                        <a14:foregroundMark x1="77047" y1="67177" x2="76913" y2="71769"/>
                        <a14:backgroundMark x1="78121" y1="60204" x2="75436" y2="69218"/>
                      </a14:backgroundRemoval>
                    </a14:imgEffect>
                  </a14:imgLayer>
                </a14:imgProps>
              </a:ext>
              <a:ext uri="{28A0092B-C50C-407E-A947-70E740481C1C}">
                <a14:useLocalDpi xmlns:a14="http://schemas.microsoft.com/office/drawing/2010/main" val="0"/>
              </a:ext>
            </a:extLst>
          </a:blip>
          <a:srcRect l="75404" t="53618" b="23191"/>
          <a:stretch/>
        </p:blipFill>
        <p:spPr bwMode="auto">
          <a:xfrm>
            <a:off x="6711608" y="1828204"/>
            <a:ext cx="1505426" cy="1096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rot="20450195">
            <a:off x="6994705" y="3205072"/>
            <a:ext cx="659478" cy="645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2"/>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37925" b="53571" l="83893" r="98926">
                        <a14:foregroundMark x1="86577" y1="39966" x2="87248" y2="51701"/>
                        <a14:foregroundMark x1="85503" y1="40816" x2="94765" y2="47279"/>
                        <a14:foregroundMark x1="85638" y1="40476" x2="97584" y2="39116"/>
                        <a14:foregroundMark x1="86443" y1="39966" x2="95973" y2="38265"/>
                        <a14:foregroundMark x1="85235" y1="40986" x2="86577" y2="53741"/>
                        <a14:foregroundMark x1="85369" y1="50170" x2="98926" y2="48639"/>
                        <a14:foregroundMark x1="87114" y1="42007" x2="84430" y2="49150"/>
                      </a14:backgroundRemoval>
                    </a14:imgEffect>
                  </a14:imgLayer>
                </a14:imgProps>
              </a:ext>
              <a:ext uri="{28A0092B-C50C-407E-A947-70E740481C1C}">
                <a14:useLocalDpi xmlns:a14="http://schemas.microsoft.com/office/drawing/2010/main" val="0"/>
              </a:ext>
            </a:extLst>
          </a:blip>
          <a:srcRect l="82821" t="37783" r="5992" b="48658"/>
          <a:stretch/>
        </p:blipFill>
        <p:spPr bwMode="auto">
          <a:xfrm>
            <a:off x="6911732" y="2878636"/>
            <a:ext cx="684662" cy="72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6898234" y="3730752"/>
            <a:ext cx="1192377" cy="1002182"/>
          </a:xfrm>
          <a:custGeom>
            <a:avLst/>
            <a:gdLst>
              <a:gd name="connsiteX0" fmla="*/ 0 w 1192377"/>
              <a:gd name="connsiteY0" fmla="*/ 541325 h 1002182"/>
              <a:gd name="connsiteX1" fmla="*/ 270662 w 1192377"/>
              <a:gd name="connsiteY1" fmla="*/ 117043 h 1002182"/>
              <a:gd name="connsiteX2" fmla="*/ 512064 w 1192377"/>
              <a:gd name="connsiteY2" fmla="*/ 0 h 1002182"/>
              <a:gd name="connsiteX3" fmla="*/ 512064 w 1192377"/>
              <a:gd name="connsiteY3" fmla="*/ 0 h 1002182"/>
              <a:gd name="connsiteX4" fmla="*/ 1192377 w 1192377"/>
              <a:gd name="connsiteY4" fmla="*/ 153619 h 1002182"/>
              <a:gd name="connsiteX5" fmla="*/ 1192377 w 1192377"/>
              <a:gd name="connsiteY5" fmla="*/ 153619 h 1002182"/>
              <a:gd name="connsiteX6" fmla="*/ 1068019 w 1192377"/>
              <a:gd name="connsiteY6" fmla="*/ 943661 h 1002182"/>
              <a:gd name="connsiteX7" fmla="*/ 1060704 w 1192377"/>
              <a:gd name="connsiteY7" fmla="*/ 943661 h 1002182"/>
              <a:gd name="connsiteX8" fmla="*/ 146304 w 1192377"/>
              <a:gd name="connsiteY8" fmla="*/ 899770 h 1002182"/>
              <a:gd name="connsiteX9" fmla="*/ 146304 w 1192377"/>
              <a:gd name="connsiteY9" fmla="*/ 899770 h 1002182"/>
              <a:gd name="connsiteX10" fmla="*/ 0 w 1192377"/>
              <a:gd name="connsiteY10" fmla="*/ 768096 h 1002182"/>
              <a:gd name="connsiteX11" fmla="*/ 0 w 1192377"/>
              <a:gd name="connsiteY11" fmla="*/ 768096 h 1002182"/>
              <a:gd name="connsiteX12" fmla="*/ 0 w 1192377"/>
              <a:gd name="connsiteY12" fmla="*/ 541325 h 100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2377" h="1002182">
                <a:moveTo>
                  <a:pt x="0" y="541325"/>
                </a:moveTo>
                <a:cubicBezTo>
                  <a:pt x="92659" y="374294"/>
                  <a:pt x="185318" y="207264"/>
                  <a:pt x="270662" y="117043"/>
                </a:cubicBezTo>
                <a:cubicBezTo>
                  <a:pt x="356006" y="26822"/>
                  <a:pt x="512064" y="0"/>
                  <a:pt x="512064" y="0"/>
                </a:cubicBezTo>
                <a:lnTo>
                  <a:pt x="512064" y="0"/>
                </a:lnTo>
                <a:lnTo>
                  <a:pt x="1192377" y="153619"/>
                </a:lnTo>
                <a:lnTo>
                  <a:pt x="1192377" y="153619"/>
                </a:lnTo>
                <a:cubicBezTo>
                  <a:pt x="1171651" y="285293"/>
                  <a:pt x="1089964" y="811987"/>
                  <a:pt x="1068019" y="943661"/>
                </a:cubicBezTo>
                <a:cubicBezTo>
                  <a:pt x="1046074" y="1075335"/>
                  <a:pt x="1060704" y="943661"/>
                  <a:pt x="1060704" y="943661"/>
                </a:cubicBezTo>
                <a:lnTo>
                  <a:pt x="146304" y="899770"/>
                </a:lnTo>
                <a:lnTo>
                  <a:pt x="146304" y="899770"/>
                </a:lnTo>
                <a:lnTo>
                  <a:pt x="0" y="768096"/>
                </a:lnTo>
                <a:lnTo>
                  <a:pt x="0" y="768096"/>
                </a:lnTo>
                <a:lnTo>
                  <a:pt x="0" y="5413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2"/>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5000" b="38605" l="81745" r="99463">
                        <a14:foregroundMark x1="84161" y1="27891" x2="93154" y2="33673"/>
                        <a14:foregroundMark x1="91409" y1="26020" x2="99597" y2="30102"/>
                        <a14:foregroundMark x1="97181" y1="26020" x2="83221" y2="25850"/>
                        <a14:foregroundMark x1="83221" y1="26020" x2="83490" y2="33844"/>
                        <a14:foregroundMark x1="83490" y1="33844" x2="94228" y2="35374"/>
                        <a14:foregroundMark x1="86309" y1="37075" x2="98926" y2="37585"/>
                        <a14:foregroundMark x1="84832" y1="36395" x2="99060" y2="38605"/>
                        <a14:foregroundMark x1="95705" y1="32653" x2="84966" y2="37925"/>
                        <a14:foregroundMark x1="86577" y1="37925" x2="93826" y2="38095"/>
                        <a14:backgroundMark x1="84698" y1="34354" x2="85101" y2="36905"/>
                        <a14:backgroundMark x1="85638" y1="34864" x2="85235" y2="37925"/>
                        <a14:backgroundMark x1="84698" y1="34354" x2="84966" y2="34864"/>
                        <a14:backgroundMark x1="86174" y1="34864" x2="85503" y2="35884"/>
                        <a14:backgroundMark x1="85369" y1="35884" x2="85369" y2="37245"/>
                        <a14:backgroundMark x1="85772" y1="35374" x2="84564" y2="37245"/>
                        <a14:backgroundMark x1="84430" y1="35544" x2="86309" y2="37585"/>
                        <a14:backgroundMark x1="85638" y1="35884" x2="83221" y2="37245"/>
                        <a14:backgroundMark x1="83624" y1="24490" x2="81074" y2="31122"/>
                      </a14:backgroundRemoval>
                    </a14:imgEffect>
                  </a14:imgLayer>
                </a14:imgProps>
              </a:ext>
              <a:ext uri="{28A0092B-C50C-407E-A947-70E740481C1C}">
                <a14:useLocalDpi xmlns:a14="http://schemas.microsoft.com/office/drawing/2010/main" val="0"/>
              </a:ext>
            </a:extLst>
          </a:blip>
          <a:srcRect l="83425" t="23755" b="60454"/>
          <a:stretch/>
        </p:blipFill>
        <p:spPr bwMode="auto">
          <a:xfrm>
            <a:off x="7106298" y="3742334"/>
            <a:ext cx="1014445"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6907076" y="4941168"/>
            <a:ext cx="617847"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7100361" y="4615579"/>
            <a:ext cx="784602"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0034" b="23299" l="84027" r="98658">
                        <a14:foregroundMark x1="91275" y1="17347" x2="84966" y2="12075"/>
                        <a14:foregroundMark x1="84161" y1="11395" x2="87248" y2="22619"/>
                        <a14:foregroundMark x1="84698" y1="15816" x2="86443" y2="10544"/>
                        <a14:foregroundMark x1="86174" y1="10544" x2="84295" y2="10544"/>
                        <a14:foregroundMark x1="84966" y1="11735" x2="98389" y2="22449"/>
                        <a14:foregroundMark x1="86309" y1="21939" x2="97450" y2="21599"/>
                        <a14:foregroundMark x1="91409" y1="19048" x2="98658" y2="18878"/>
                        <a14:foregroundMark x1="86309" y1="22279" x2="98658" y2="23299"/>
                        <a14:foregroundMark x1="87651" y1="14966" x2="90738" y2="13435"/>
                        <a14:foregroundMark x1="87114" y1="13605" x2="90604" y2="12585"/>
                        <a14:foregroundMark x1="90604" y1="12585" x2="91275" y2="16497"/>
                      </a14:backgroundRemoval>
                    </a14:imgEffect>
                  </a14:imgLayer>
                </a14:imgProps>
              </a:ext>
              <a:ext uri="{28A0092B-C50C-407E-A947-70E740481C1C}">
                <a14:useLocalDpi xmlns:a14="http://schemas.microsoft.com/office/drawing/2010/main" val="0"/>
              </a:ext>
            </a:extLst>
          </a:blip>
          <a:srcRect l="83694" t="10376" r="1375" b="76040"/>
          <a:stretch/>
        </p:blipFill>
        <p:spPr bwMode="auto">
          <a:xfrm>
            <a:off x="7156571" y="4841309"/>
            <a:ext cx="913898" cy="621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028979" y="4223284"/>
            <a:ext cx="1224136" cy="276999"/>
          </a:xfrm>
          <a:prstGeom prst="rect">
            <a:avLst/>
          </a:prstGeom>
          <a:noFill/>
        </p:spPr>
        <p:txBody>
          <a:bodyPr wrap="square" rtlCol="0">
            <a:spAutoFit/>
          </a:bodyPr>
          <a:lstStyle/>
          <a:p>
            <a:r>
              <a:rPr lang="en-CA" sz="1200" b="1" dirty="0" smtClean="0">
                <a:solidFill>
                  <a:schemeClr val="tx1">
                    <a:lumMod val="75000"/>
                    <a:lumOff val="25000"/>
                  </a:schemeClr>
                </a:solidFill>
              </a:rPr>
              <a:t>(in general) </a:t>
            </a:r>
            <a:endParaRPr lang="en-CA" sz="1200" b="1" dirty="0">
              <a:solidFill>
                <a:schemeClr val="tx1">
                  <a:lumMod val="75000"/>
                  <a:lumOff val="25000"/>
                </a:schemeClr>
              </a:solidFill>
            </a:endParaRPr>
          </a:p>
        </p:txBody>
      </p:sp>
      <p:sp>
        <p:nvSpPr>
          <p:cNvPr id="16" name="Rectangle 15"/>
          <p:cNvSpPr/>
          <p:nvPr/>
        </p:nvSpPr>
        <p:spPr>
          <a:xfrm>
            <a:off x="1764283" y="650670"/>
            <a:ext cx="792088" cy="5444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81" t="91013" b="4494"/>
          <a:stretch/>
        </p:blipFill>
        <p:spPr bwMode="auto">
          <a:xfrm>
            <a:off x="2333297" y="801422"/>
            <a:ext cx="5607666" cy="25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p:nvCxnSpPr>
        <p:spPr>
          <a:xfrm>
            <a:off x="2583957" y="5949280"/>
            <a:ext cx="5660663"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0" y="65895"/>
            <a:ext cx="12601575" cy="584775"/>
          </a:xfrm>
          <a:prstGeom prst="rect">
            <a:avLst/>
          </a:prstGeom>
          <a:noFill/>
        </p:spPr>
        <p:txBody>
          <a:bodyPr wrap="square" rtlCol="0">
            <a:spAutoFit/>
          </a:bodyPr>
          <a:lstStyle/>
          <a:p>
            <a:pPr algn="ctr"/>
            <a:r>
              <a:rPr lang="en-CA" sz="3200" b="1" dirty="0" smtClean="0"/>
              <a:t>Rapidly accelerating extinction of species</a:t>
            </a:r>
            <a:endParaRPr lang="en-CA" sz="3200" b="1" dirty="0"/>
          </a:p>
        </p:txBody>
      </p:sp>
      <p:sp>
        <p:nvSpPr>
          <p:cNvPr id="21" name="Rectangle 20"/>
          <p:cNvSpPr/>
          <p:nvPr/>
        </p:nvSpPr>
        <p:spPr>
          <a:xfrm>
            <a:off x="8641046" y="2084339"/>
            <a:ext cx="3941689" cy="1815882"/>
          </a:xfrm>
          <a:prstGeom prst="rect">
            <a:avLst/>
          </a:prstGeom>
        </p:spPr>
        <p:txBody>
          <a:bodyPr wrap="square">
            <a:spAutoFit/>
          </a:bodyPr>
          <a:lstStyle/>
          <a:p>
            <a:r>
              <a:rPr lang="en-CA" sz="2000" b="1" i="1" dirty="0" smtClean="0"/>
              <a:t>Extinction risk is increased under all RCP scenarios, with risk increasing with both magnitude and rate of climate change</a:t>
            </a:r>
            <a:r>
              <a:rPr lang="en-CA" sz="2000" b="1" dirty="0" smtClean="0"/>
              <a:t>.</a:t>
            </a:r>
          </a:p>
          <a:p>
            <a:endParaRPr lang="en-CA" sz="1000" b="1" dirty="0" smtClean="0"/>
          </a:p>
          <a:p>
            <a:r>
              <a:rPr lang="en-CA" dirty="0" smtClean="0"/>
              <a:t>(IPCC 2014 5</a:t>
            </a:r>
            <a:r>
              <a:rPr lang="en-CA" baseline="30000" dirty="0" smtClean="0"/>
              <a:t>th</a:t>
            </a:r>
            <a:r>
              <a:rPr lang="en-CA" dirty="0" smtClean="0"/>
              <a:t> assessment WG2 SPM)</a:t>
            </a:r>
            <a:endParaRPr lang="en-CA" dirty="0"/>
          </a:p>
        </p:txBody>
      </p:sp>
      <p:sp>
        <p:nvSpPr>
          <p:cNvPr id="22" name="TextBox 21"/>
          <p:cNvSpPr txBox="1"/>
          <p:nvPr/>
        </p:nvSpPr>
        <p:spPr>
          <a:xfrm>
            <a:off x="8749059" y="978846"/>
            <a:ext cx="2592671" cy="646331"/>
          </a:xfrm>
          <a:prstGeom prst="rect">
            <a:avLst/>
          </a:prstGeom>
          <a:noFill/>
        </p:spPr>
        <p:txBody>
          <a:bodyPr wrap="square" rtlCol="0">
            <a:spAutoFit/>
          </a:bodyPr>
          <a:lstStyle/>
          <a:p>
            <a:r>
              <a:rPr lang="en-CA" b="1" dirty="0" smtClean="0"/>
              <a:t>Climate change increases the extinction rate</a:t>
            </a:r>
            <a:endParaRPr lang="en-CA" b="1" dirty="0"/>
          </a:p>
        </p:txBody>
      </p:sp>
      <p:sp>
        <p:nvSpPr>
          <p:cNvPr id="23" name="Freeform 22"/>
          <p:cNvSpPr/>
          <p:nvPr/>
        </p:nvSpPr>
        <p:spPr>
          <a:xfrm>
            <a:off x="6085490" y="1213945"/>
            <a:ext cx="2427889" cy="583324"/>
          </a:xfrm>
          <a:custGeom>
            <a:avLst/>
            <a:gdLst>
              <a:gd name="connsiteX0" fmla="*/ 0 w 2427889"/>
              <a:gd name="connsiteY0" fmla="*/ 15765 h 583324"/>
              <a:gd name="connsiteX1" fmla="*/ 157655 w 2427889"/>
              <a:gd name="connsiteY1" fmla="*/ 378372 h 583324"/>
              <a:gd name="connsiteX2" fmla="*/ 409903 w 2427889"/>
              <a:gd name="connsiteY2" fmla="*/ 583324 h 583324"/>
              <a:gd name="connsiteX3" fmla="*/ 409903 w 2427889"/>
              <a:gd name="connsiteY3" fmla="*/ 583324 h 583324"/>
              <a:gd name="connsiteX4" fmla="*/ 2427889 w 2427889"/>
              <a:gd name="connsiteY4" fmla="*/ 141889 h 583324"/>
              <a:gd name="connsiteX5" fmla="*/ 2427889 w 2427889"/>
              <a:gd name="connsiteY5" fmla="*/ 141889 h 583324"/>
              <a:gd name="connsiteX6" fmla="*/ 1749972 w 2427889"/>
              <a:gd name="connsiteY6" fmla="*/ 0 h 583324"/>
              <a:gd name="connsiteX7" fmla="*/ 1749972 w 2427889"/>
              <a:gd name="connsiteY7" fmla="*/ 0 h 583324"/>
              <a:gd name="connsiteX8" fmla="*/ 47296 w 2427889"/>
              <a:gd name="connsiteY8" fmla="*/ 47296 h 583324"/>
              <a:gd name="connsiteX9" fmla="*/ 47296 w 2427889"/>
              <a:gd name="connsiteY9" fmla="*/ 47296 h 58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7889" h="583324">
                <a:moveTo>
                  <a:pt x="0" y="15765"/>
                </a:moveTo>
                <a:cubicBezTo>
                  <a:pt x="44669" y="149772"/>
                  <a:pt x="89338" y="283779"/>
                  <a:pt x="157655" y="378372"/>
                </a:cubicBezTo>
                <a:cubicBezTo>
                  <a:pt x="225972" y="472965"/>
                  <a:pt x="409903" y="583324"/>
                  <a:pt x="409903" y="583324"/>
                </a:cubicBezTo>
                <a:lnTo>
                  <a:pt x="409903" y="583324"/>
                </a:lnTo>
                <a:lnTo>
                  <a:pt x="2427889" y="141889"/>
                </a:lnTo>
                <a:lnTo>
                  <a:pt x="2427889" y="141889"/>
                </a:lnTo>
                <a:lnTo>
                  <a:pt x="1749972" y="0"/>
                </a:lnTo>
                <a:lnTo>
                  <a:pt x="1749972" y="0"/>
                </a:lnTo>
                <a:lnTo>
                  <a:pt x="47296" y="47296"/>
                </a:lnTo>
                <a:lnTo>
                  <a:pt x="47296" y="47296"/>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993227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nual averages of global air temperature at a height of two metres estimated change since the pre-industrial period (left-hand axis) and relative to 1981-2010 (right-hand axis) according to different datase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62" t="5604" r="3555" b="12712"/>
          <a:stretch/>
        </p:blipFill>
        <p:spPr bwMode="auto">
          <a:xfrm>
            <a:off x="5339282" y="3226808"/>
            <a:ext cx="4266422" cy="142139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609" y="4797389"/>
            <a:ext cx="4999113" cy="184227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112"/>
          <a:stretch/>
        </p:blipFill>
        <p:spPr bwMode="auto">
          <a:xfrm>
            <a:off x="9160107" y="1303854"/>
            <a:ext cx="3389951" cy="15908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42033" y="4511943"/>
            <a:ext cx="4823922" cy="261610"/>
          </a:xfrm>
          <a:prstGeom prst="rect">
            <a:avLst/>
          </a:prstGeom>
          <a:noFill/>
        </p:spPr>
        <p:txBody>
          <a:bodyPr wrap="square" rtlCol="0">
            <a:spAutoFit/>
          </a:bodyPr>
          <a:lstStyle/>
          <a:p>
            <a:pPr algn="ctr"/>
            <a:r>
              <a:rPr lang="en-CA" sz="1100" b="1" dirty="0" smtClean="0"/>
              <a:t>Accelerating Decadal temperature 1850 to 2020 </a:t>
            </a:r>
            <a:endParaRPr lang="en-CA" sz="1100" b="1" dirty="0"/>
          </a:p>
        </p:txBody>
      </p:sp>
      <p:sp>
        <p:nvSpPr>
          <p:cNvPr id="6" name="TextBox 5"/>
          <p:cNvSpPr txBox="1"/>
          <p:nvPr/>
        </p:nvSpPr>
        <p:spPr>
          <a:xfrm>
            <a:off x="5765954" y="2998847"/>
            <a:ext cx="3570447" cy="261610"/>
          </a:xfrm>
          <a:prstGeom prst="rect">
            <a:avLst/>
          </a:prstGeom>
          <a:noFill/>
          <a:ln>
            <a:noFill/>
          </a:ln>
        </p:spPr>
        <p:txBody>
          <a:bodyPr wrap="square" rtlCol="0">
            <a:spAutoFit/>
          </a:bodyPr>
          <a:lstStyle/>
          <a:p>
            <a:pPr algn="ctr"/>
            <a:r>
              <a:rPr lang="en-CA" sz="1100" b="1" dirty="0" smtClean="0"/>
              <a:t>Accelerating Annual 1970 to 2020 </a:t>
            </a:r>
            <a:endParaRPr lang="en-CA" sz="1100" b="1" dirty="0"/>
          </a:p>
        </p:txBody>
      </p:sp>
      <p:sp>
        <p:nvSpPr>
          <p:cNvPr id="3" name="TextBox 2"/>
          <p:cNvSpPr txBox="1"/>
          <p:nvPr/>
        </p:nvSpPr>
        <p:spPr>
          <a:xfrm>
            <a:off x="9031128" y="1042244"/>
            <a:ext cx="3675460" cy="261610"/>
          </a:xfrm>
          <a:prstGeom prst="rect">
            <a:avLst/>
          </a:prstGeom>
          <a:noFill/>
        </p:spPr>
        <p:txBody>
          <a:bodyPr wrap="square" rtlCol="0">
            <a:spAutoFit/>
          </a:bodyPr>
          <a:lstStyle/>
          <a:p>
            <a:r>
              <a:rPr lang="en-CA" sz="1100" b="1" dirty="0" smtClean="0"/>
              <a:t>Tied Record 2020          </a:t>
            </a:r>
            <a:r>
              <a:rPr lang="en-CA" sz="1100" dirty="0" smtClean="0"/>
              <a:t>(re. 1981-2010)</a:t>
            </a:r>
            <a:endParaRPr lang="en-CA" sz="1100" dirty="0"/>
          </a:p>
        </p:txBody>
      </p:sp>
      <p:pic>
        <p:nvPicPr>
          <p:cNvPr id="9" name="Picture 2" descr="Annual averages of global air temperature at a height of two metres estimated change since the pre-industrial period (left-hand axis) and relative to 1981-2010 (right-hand axis) according to different dataset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53" r="82923" b="88793"/>
          <a:stretch/>
        </p:blipFill>
        <p:spPr bwMode="auto">
          <a:xfrm>
            <a:off x="9031128" y="2993046"/>
            <a:ext cx="945119" cy="19501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5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20565" t="9929" r="64598" b="18816"/>
          <a:stretch/>
        </p:blipFill>
        <p:spPr bwMode="auto">
          <a:xfrm>
            <a:off x="9661207" y="3159457"/>
            <a:ext cx="210026" cy="125559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preferRelativeResize="0">
            <a:picLocks noChangeArrowheads="1"/>
          </p:cNvPicPr>
          <p:nvPr/>
        </p:nvPicPr>
        <p:blipFill rotWithShape="1">
          <a:blip r:embed="rId7">
            <a:extLst>
              <a:ext uri="{28A0092B-C50C-407E-A947-70E740481C1C}">
                <a14:useLocalDpi xmlns:a14="http://schemas.microsoft.com/office/drawing/2010/main" val="0"/>
              </a:ext>
            </a:extLst>
          </a:blip>
          <a:srcRect l="34953" t="9929" r="60450" b="18816"/>
          <a:stretch/>
        </p:blipFill>
        <p:spPr bwMode="auto">
          <a:xfrm flipH="1">
            <a:off x="9556205" y="3159457"/>
            <a:ext cx="47255" cy="125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060905" y="3095102"/>
            <a:ext cx="368087" cy="132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5106756" y="3048003"/>
            <a:ext cx="878994" cy="111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p:cNvSpPr/>
          <p:nvPr/>
        </p:nvSpPr>
        <p:spPr>
          <a:xfrm>
            <a:off x="56517" y="1345131"/>
            <a:ext cx="9103588" cy="1569660"/>
          </a:xfrm>
          <a:prstGeom prst="rect">
            <a:avLst/>
          </a:prstGeom>
        </p:spPr>
        <p:txBody>
          <a:bodyPr wrap="square">
            <a:spAutoFit/>
          </a:bodyPr>
          <a:lstStyle/>
          <a:p>
            <a:pPr marL="171450" indent="-171450">
              <a:buFont typeface="Arial" pitchFamily="34" charset="0"/>
              <a:buChar char="•"/>
            </a:pPr>
            <a:r>
              <a:rPr lang="en-CA" sz="1200" b="1" i="1" dirty="0"/>
              <a:t>Globally, 2020 was on a par with the 2016 </a:t>
            </a:r>
            <a:r>
              <a:rPr lang="en-CA" sz="1200" b="1" i="1" dirty="0" smtClean="0"/>
              <a:t>record at around 1.25°C</a:t>
            </a:r>
          </a:p>
          <a:p>
            <a:r>
              <a:rPr lang="en-CA" sz="1200" b="1" i="1" dirty="0"/>
              <a:t> </a:t>
            </a:r>
            <a:r>
              <a:rPr lang="en-CA" sz="1200" b="1" i="1" dirty="0" smtClean="0"/>
              <a:t>    </a:t>
            </a:r>
            <a:r>
              <a:rPr lang="en-CA" sz="1200" b="1" i="1" dirty="0"/>
              <a:t>above the 1850-1900 pre-industrial </a:t>
            </a:r>
            <a:r>
              <a:rPr lang="en-CA" sz="1200" b="1" i="1" dirty="0" smtClean="0"/>
              <a:t>period.</a:t>
            </a:r>
            <a:endParaRPr lang="en-CA" sz="1200" b="1" i="1" dirty="0"/>
          </a:p>
          <a:p>
            <a:pPr marL="171450" indent="-171450">
              <a:buFont typeface="Arial" pitchFamily="34" charset="0"/>
              <a:buChar char="•"/>
            </a:pPr>
            <a:r>
              <a:rPr lang="en-CA" sz="1200" b="1" i="1" dirty="0"/>
              <a:t>This makes the last six years the warmest six on </a:t>
            </a:r>
            <a:r>
              <a:rPr lang="en-CA" sz="1200" b="1" i="1" dirty="0" smtClean="0"/>
              <a:t>record.</a:t>
            </a:r>
          </a:p>
          <a:p>
            <a:pPr marL="171450" indent="-171450">
              <a:buFont typeface="Arial" pitchFamily="34" charset="0"/>
              <a:buChar char="•"/>
            </a:pPr>
            <a:r>
              <a:rPr lang="en-CA" sz="1200" b="1" i="1" dirty="0" smtClean="0"/>
              <a:t>Europe </a:t>
            </a:r>
            <a:r>
              <a:rPr lang="en-CA" sz="1200" b="1" i="1" dirty="0"/>
              <a:t>saw its warmest year on record at 1.6°C above the 1981-2010 reference period, and 0.4°C above 2019, the previous warmest </a:t>
            </a:r>
            <a:r>
              <a:rPr lang="en-CA" sz="1200" b="1" i="1" dirty="0" smtClean="0"/>
              <a:t>year.</a:t>
            </a:r>
          </a:p>
          <a:p>
            <a:pPr marL="171450" indent="-171450">
              <a:buFont typeface="Arial" pitchFamily="34" charset="0"/>
              <a:buChar char="•"/>
            </a:pPr>
            <a:r>
              <a:rPr lang="en-CA" sz="1200" b="1" i="1" dirty="0" smtClean="0"/>
              <a:t>The </a:t>
            </a:r>
            <a:r>
              <a:rPr lang="en-CA" sz="1200" b="1" i="1" dirty="0"/>
              <a:t>largest annual temperature deviation from the 1981-2010 average was concentrated </a:t>
            </a:r>
            <a:endParaRPr lang="en-CA" sz="1200" b="1" i="1" dirty="0" smtClean="0"/>
          </a:p>
          <a:p>
            <a:r>
              <a:rPr lang="en-CA" sz="1200" b="1" i="1" dirty="0"/>
              <a:t> </a:t>
            </a:r>
            <a:r>
              <a:rPr lang="en-CA" sz="1200" b="1" i="1" dirty="0" smtClean="0"/>
              <a:t>    over </a:t>
            </a:r>
            <a:r>
              <a:rPr lang="en-CA" sz="1200" b="1" i="1" dirty="0"/>
              <a:t>the Arctic and northern Siberia, reaching to over 6°C above </a:t>
            </a:r>
            <a:r>
              <a:rPr lang="en-CA" sz="1200" b="1" i="1" dirty="0" smtClean="0"/>
              <a:t>average and on </a:t>
            </a:r>
            <a:r>
              <a:rPr lang="en-CA" sz="1200" b="1" i="1" dirty="0"/>
              <a:t>a monthly basis, </a:t>
            </a:r>
            <a:r>
              <a:rPr lang="en-CA" sz="1200" b="1" i="1" dirty="0" smtClean="0"/>
              <a:t>          </a:t>
            </a:r>
            <a:r>
              <a:rPr lang="en-CA" sz="1200" b="1" i="1" dirty="0" smtClean="0">
                <a:solidFill>
                  <a:schemeClr val="bg1"/>
                </a:solidFill>
              </a:rPr>
              <a:t>fff</a:t>
            </a:r>
            <a:r>
              <a:rPr lang="en-CA" sz="1200" b="1" i="1" dirty="0" smtClean="0"/>
              <a:t>the</a:t>
            </a:r>
            <a:r>
              <a:rPr lang="en-CA" sz="1200" b="1" i="1" dirty="0" smtClean="0"/>
              <a:t> </a:t>
            </a:r>
            <a:r>
              <a:rPr lang="en-CA" sz="1200" b="1" i="1" dirty="0"/>
              <a:t>largest positive temperature anomalies for the region repeatedly reached more than 8°C. </a:t>
            </a:r>
            <a:endParaRPr lang="en-CA" sz="1200" b="1" i="1" dirty="0" smtClean="0"/>
          </a:p>
          <a:p>
            <a:r>
              <a:rPr lang="en-CA" sz="1200" b="1" i="1" dirty="0" smtClean="0"/>
              <a:t>.</a:t>
            </a:r>
            <a:endParaRPr lang="en-CA" sz="1200" b="1" i="1" dirty="0"/>
          </a:p>
        </p:txBody>
      </p:sp>
      <p:sp>
        <p:nvSpPr>
          <p:cNvPr id="10" name="TextBox 9"/>
          <p:cNvSpPr txBox="1"/>
          <p:nvPr/>
        </p:nvSpPr>
        <p:spPr>
          <a:xfrm>
            <a:off x="29768" y="-2875"/>
            <a:ext cx="12557385" cy="1015663"/>
          </a:xfrm>
          <a:prstGeom prst="rect">
            <a:avLst/>
          </a:prstGeom>
          <a:noFill/>
        </p:spPr>
        <p:txBody>
          <a:bodyPr wrap="square" rtlCol="0">
            <a:spAutoFit/>
          </a:bodyPr>
          <a:lstStyle/>
          <a:p>
            <a:pPr algn="ctr"/>
            <a:r>
              <a:rPr lang="en-CA" sz="2000" b="1" dirty="0" smtClean="0"/>
              <a:t>Copernicus (Europe): 2020 is a record high (tied with 2016),</a:t>
            </a:r>
          </a:p>
          <a:p>
            <a:pPr algn="ctr"/>
            <a:r>
              <a:rPr lang="en-CA" sz="2000" b="1" dirty="0"/>
              <a:t>m</a:t>
            </a:r>
            <a:r>
              <a:rPr lang="en-CA" sz="2000" b="1" dirty="0" smtClean="0"/>
              <a:t>aking 2020 a new high for a non-El Nino year</a:t>
            </a:r>
          </a:p>
          <a:p>
            <a:pPr algn="ctr"/>
            <a:r>
              <a:rPr lang="en-CA" sz="2000" b="1" dirty="0" smtClean="0"/>
              <a:t> and accelerating global surface heating sustained</a:t>
            </a:r>
            <a:endParaRPr lang="en-CA" sz="2000" b="1" dirty="0"/>
          </a:p>
        </p:txBody>
      </p:sp>
      <p:sp>
        <p:nvSpPr>
          <p:cNvPr id="12" name="TextBox 11"/>
          <p:cNvSpPr txBox="1"/>
          <p:nvPr/>
        </p:nvSpPr>
        <p:spPr>
          <a:xfrm>
            <a:off x="248282" y="3316017"/>
            <a:ext cx="5187217" cy="461665"/>
          </a:xfrm>
          <a:prstGeom prst="rect">
            <a:avLst/>
          </a:prstGeom>
          <a:noFill/>
        </p:spPr>
        <p:txBody>
          <a:bodyPr wrap="square" rtlCol="0">
            <a:spAutoFit/>
          </a:bodyPr>
          <a:lstStyle/>
          <a:p>
            <a:r>
              <a:rPr lang="en-CA" sz="1200" dirty="0" smtClean="0"/>
              <a:t>*2020 ties with 2016, but while 2016  was boosted by a warming El Nino, 2020 was under a cooling La Nina.</a:t>
            </a:r>
            <a:endParaRPr lang="en-CA" sz="1200" dirty="0"/>
          </a:p>
        </p:txBody>
      </p:sp>
      <p:sp>
        <p:nvSpPr>
          <p:cNvPr id="13" name="TextBox 12"/>
          <p:cNvSpPr txBox="1"/>
          <p:nvPr/>
        </p:nvSpPr>
        <p:spPr>
          <a:xfrm>
            <a:off x="8874601" y="6596390"/>
            <a:ext cx="3675456" cy="261610"/>
          </a:xfrm>
          <a:prstGeom prst="rect">
            <a:avLst/>
          </a:prstGeom>
          <a:noFill/>
        </p:spPr>
        <p:txBody>
          <a:bodyPr wrap="square" rtlCol="0">
            <a:spAutoFit/>
          </a:bodyPr>
          <a:lstStyle/>
          <a:p>
            <a:r>
              <a:rPr lang="en-CA" sz="1100" b="1" dirty="0" smtClean="0"/>
              <a:t>Peter Carter, Climate Emergency Institute</a:t>
            </a:r>
            <a:endParaRPr lang="en-CA" sz="1100" b="1" dirty="0"/>
          </a:p>
        </p:txBody>
      </p:sp>
      <p:sp>
        <p:nvSpPr>
          <p:cNvPr id="8" name="TextBox 7"/>
          <p:cNvSpPr txBox="1"/>
          <p:nvPr/>
        </p:nvSpPr>
        <p:spPr>
          <a:xfrm>
            <a:off x="11087802" y="1403051"/>
            <a:ext cx="1618787" cy="200055"/>
          </a:xfrm>
          <a:prstGeom prst="rect">
            <a:avLst/>
          </a:prstGeom>
          <a:noFill/>
        </p:spPr>
        <p:txBody>
          <a:bodyPr wrap="square" rtlCol="0">
            <a:spAutoFit/>
          </a:bodyPr>
          <a:lstStyle/>
          <a:p>
            <a:r>
              <a:rPr lang="en-CA" sz="700" b="1" dirty="0" smtClean="0">
                <a:solidFill>
                  <a:schemeClr val="bg1"/>
                </a:solidFill>
              </a:rPr>
              <a:t>Siberia</a:t>
            </a:r>
            <a:endParaRPr lang="en-CA" sz="700" b="1" dirty="0">
              <a:solidFill>
                <a:schemeClr val="bg1"/>
              </a:solidFill>
            </a:endParaRPr>
          </a:p>
        </p:txBody>
      </p:sp>
      <p:sp>
        <p:nvSpPr>
          <p:cNvPr id="14" name="TextBox 13"/>
          <p:cNvSpPr txBox="1"/>
          <p:nvPr/>
        </p:nvSpPr>
        <p:spPr>
          <a:xfrm>
            <a:off x="361016" y="2914794"/>
            <a:ext cx="4980247" cy="276999"/>
          </a:xfrm>
          <a:prstGeom prst="rect">
            <a:avLst/>
          </a:prstGeom>
          <a:noFill/>
        </p:spPr>
        <p:txBody>
          <a:bodyPr wrap="square" rtlCol="0">
            <a:spAutoFit/>
          </a:bodyPr>
          <a:lstStyle/>
          <a:p>
            <a:r>
              <a:rPr lang="en-CA" sz="1200" dirty="0" smtClean="0"/>
              <a:t>Note: Siberia holds most permafrost carbon</a:t>
            </a:r>
            <a:endParaRPr lang="en-CA" sz="1200" dirty="0"/>
          </a:p>
        </p:txBody>
      </p:sp>
    </p:spTree>
    <p:extLst>
      <p:ext uri="{BB962C8B-B14F-4D97-AF65-F5344CB8AC3E}">
        <p14:creationId xmlns:p14="http://schemas.microsoft.com/office/powerpoint/2010/main" val="27363617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0701"/>
          <a:stretch/>
        </p:blipFill>
        <p:spPr bwMode="auto">
          <a:xfrm>
            <a:off x="14830" y="1048402"/>
            <a:ext cx="8224763"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565" y="0"/>
            <a:ext cx="12617426" cy="584775"/>
          </a:xfrm>
          <a:prstGeom prst="rect">
            <a:avLst/>
          </a:prstGeom>
          <a:noFill/>
        </p:spPr>
        <p:txBody>
          <a:bodyPr wrap="square" rtlCol="0">
            <a:spAutoFit/>
          </a:bodyPr>
          <a:lstStyle/>
          <a:p>
            <a:pPr algn="ctr"/>
            <a:r>
              <a:rPr lang="en-CA" sz="3200" b="1" dirty="0" smtClean="0"/>
              <a:t>The Global Warming Index</a:t>
            </a:r>
            <a:endParaRPr lang="en-CA" sz="3200" b="1" dirty="0"/>
          </a:p>
        </p:txBody>
      </p:sp>
      <p:sp>
        <p:nvSpPr>
          <p:cNvPr id="4" name="TextBox 3"/>
          <p:cNvSpPr txBox="1"/>
          <p:nvPr/>
        </p:nvSpPr>
        <p:spPr>
          <a:xfrm>
            <a:off x="8245896" y="908720"/>
            <a:ext cx="4175571" cy="2585323"/>
          </a:xfrm>
          <a:prstGeom prst="rect">
            <a:avLst/>
          </a:prstGeom>
          <a:noFill/>
        </p:spPr>
        <p:txBody>
          <a:bodyPr wrap="square" rtlCol="0">
            <a:spAutoFit/>
          </a:bodyPr>
          <a:lstStyle/>
          <a:p>
            <a:r>
              <a:rPr lang="en-CA" dirty="0" smtClean="0"/>
              <a:t>The Global Warming Index  uses </a:t>
            </a:r>
          </a:p>
          <a:p>
            <a:r>
              <a:rPr lang="en-CA" dirty="0" smtClean="0"/>
              <a:t>attribution science to remove external influences, like ENSO (El Nino) and volcanoes, to isolate the surface temperature increase caused by human emissions alone. </a:t>
            </a:r>
          </a:p>
          <a:p>
            <a:endParaRPr lang="en-CA" dirty="0"/>
          </a:p>
          <a:p>
            <a:r>
              <a:rPr lang="en-CA" dirty="0" smtClean="0"/>
              <a:t>The index shows the global temperature acceleration driven by emissions clearly. </a:t>
            </a:r>
            <a:endParaRPr lang="en-CA" dirty="0"/>
          </a:p>
        </p:txBody>
      </p:sp>
      <p:sp>
        <p:nvSpPr>
          <p:cNvPr id="5" name="TextBox 4"/>
          <p:cNvSpPr txBox="1"/>
          <p:nvPr/>
        </p:nvSpPr>
        <p:spPr>
          <a:xfrm>
            <a:off x="4356571" y="4232709"/>
            <a:ext cx="1584176" cy="307777"/>
          </a:xfrm>
          <a:prstGeom prst="rect">
            <a:avLst/>
          </a:prstGeom>
          <a:noFill/>
        </p:spPr>
        <p:txBody>
          <a:bodyPr wrap="square" rtlCol="0">
            <a:spAutoFit/>
          </a:bodyPr>
          <a:lstStyle/>
          <a:p>
            <a:r>
              <a:rPr lang="en-CA" sz="1400" b="1" dirty="0" smtClean="0"/>
              <a:t>Recorded increase </a:t>
            </a:r>
            <a:endParaRPr lang="en-CA" sz="1400" b="1"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7328" y="3064854"/>
            <a:ext cx="2799399" cy="89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673569" y="5301208"/>
            <a:ext cx="2563322" cy="523220"/>
          </a:xfrm>
          <a:prstGeom prst="rect">
            <a:avLst/>
          </a:prstGeom>
          <a:noFill/>
        </p:spPr>
        <p:txBody>
          <a:bodyPr wrap="square" rtlCol="0">
            <a:spAutoFit/>
          </a:bodyPr>
          <a:lstStyle/>
          <a:p>
            <a:r>
              <a:rPr lang="en-CA" sz="1400" b="1" dirty="0" smtClean="0"/>
              <a:t>Calculated emissions increase</a:t>
            </a:r>
          </a:p>
          <a:p>
            <a:r>
              <a:rPr lang="en-CA" sz="1400" b="1" dirty="0" smtClean="0"/>
              <a:t>Global warming index </a:t>
            </a:r>
            <a:endParaRPr lang="en-CA" sz="1400" b="1" dirty="0"/>
          </a:p>
        </p:txBody>
      </p:sp>
      <p:cxnSp>
        <p:nvCxnSpPr>
          <p:cNvPr id="7" name="Straight Arrow Connector 6"/>
          <p:cNvCxnSpPr/>
          <p:nvPr/>
        </p:nvCxnSpPr>
        <p:spPr>
          <a:xfrm>
            <a:off x="5080843" y="4564812"/>
            <a:ext cx="288032" cy="256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368875" y="5021560"/>
            <a:ext cx="152400" cy="3516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2264140" y="3406576"/>
            <a:ext cx="436247" cy="290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2355" y="2993094"/>
            <a:ext cx="288031" cy="54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238351" y="3940850"/>
            <a:ext cx="2236440" cy="277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4683" y="6418096"/>
            <a:ext cx="5178313" cy="39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612155" y="6615736"/>
            <a:ext cx="2235173" cy="265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p:cNvSpPr/>
          <p:nvPr/>
        </p:nvSpPr>
        <p:spPr>
          <a:xfrm>
            <a:off x="4127211" y="2348880"/>
            <a:ext cx="1813536"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7" name="Straight Connector 16"/>
          <p:cNvCxnSpPr/>
          <p:nvPr/>
        </p:nvCxnSpPr>
        <p:spPr>
          <a:xfrm>
            <a:off x="6300787" y="6355603"/>
            <a:ext cx="1584176"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3559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www.globalwarmingindex.org/AWI/AWI_AR5_new_SD_lar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917" y="2620703"/>
            <a:ext cx="4788619" cy="3411891"/>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ttps://www.globalwarmingindex.org/AWI/AWI_AR5_new_SD_large.p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211" b="97895" l="1750" r="98000">
                        <a14:foregroundMark x1="4063" y1="4211" x2="3625" y2="90877"/>
                        <a14:foregroundMark x1="4813" y1="6404" x2="5188" y2="94211"/>
                        <a14:foregroundMark x1="1875" y1="8070" x2="2063" y2="98070"/>
                        <a14:foregroundMark x1="3813" y1="6754" x2="4250" y2="90877"/>
                        <a14:foregroundMark x1="4250" y1="90877" x2="6375" y2="92807"/>
                        <a14:foregroundMark x1="8125" y1="7281" x2="7563" y2="94474"/>
                        <a14:foregroundMark x1="7375" y1="93947" x2="95688" y2="91491"/>
                        <a14:foregroundMark x1="88438" y1="95263" x2="98000" y2="96404"/>
                        <a14:foregroundMark x1="8375" y1="64211" x2="14188" y2="64561"/>
                        <a14:foregroundMark x1="14188" y1="64561" x2="14188" y2="64561"/>
                        <a14:foregroundMark x1="13938" y1="64386" x2="18250" y2="64211"/>
                        <a14:foregroundMark x1="18250" y1="64035" x2="20750" y2="63684"/>
                        <a14:foregroundMark x1="20750" y1="63509" x2="22813" y2="63158"/>
                        <a14:foregroundMark x1="22813" y1="62982" x2="26500" y2="62632"/>
                        <a14:foregroundMark x1="26500" y1="62456" x2="34313" y2="60877"/>
                        <a14:foregroundMark x1="34313" y1="60877" x2="37750" y2="60175"/>
                        <a14:foregroundMark x1="37500" y1="60175" x2="42313" y2="57895"/>
                        <a14:foregroundMark x1="42313" y1="57895" x2="46063" y2="57456"/>
                        <a14:foregroundMark x1="46063" y1="57456" x2="49000" y2="56404"/>
                        <a14:foregroundMark x1="49000" y1="56404" x2="52438" y2="55000"/>
                        <a14:foregroundMark x1="52312" y1="55000" x2="55437" y2="54474"/>
                        <a14:foregroundMark x1="55437" y1="54474" x2="60375" y2="53421"/>
                        <a14:foregroundMark x1="60375" y1="53421" x2="63063" y2="52895"/>
                        <a14:foregroundMark x1="63063" y1="52895" x2="66438" y2="51667"/>
                        <a14:foregroundMark x1="66313" y1="51667" x2="68750" y2="50351"/>
                        <a14:foregroundMark x1="68750" y1="50351" x2="71125" y2="47544"/>
                        <a14:foregroundMark x1="71125" y1="47544" x2="72813" y2="44561"/>
                        <a14:foregroundMark x1="72813" y1="44561" x2="75313" y2="41842"/>
                        <a14:foregroundMark x1="75188" y1="41842" x2="78875" y2="37456"/>
                        <a14:foregroundMark x1="78500" y1="37456" x2="81500" y2="34912"/>
                        <a14:foregroundMark x1="81375" y1="34912" x2="84188" y2="31754"/>
                        <a14:foregroundMark x1="84063" y1="31754" x2="86188" y2="29123"/>
                        <a14:foregroundMark x1="86188" y1="28947" x2="88000" y2="26579"/>
                        <a14:foregroundMark x1="88000" y1="26579" x2="89500" y2="24298"/>
                        <a14:foregroundMark x1="89500" y1="24298" x2="90375" y2="23070"/>
                        <a14:foregroundMark x1="90375" y1="23070" x2="92000" y2="20351"/>
                        <a14:foregroundMark x1="92000" y1="20351" x2="92500" y2="18421"/>
                        <a14:foregroundMark x1="74313" y1="43333" x2="73250" y2="44912"/>
                        <a14:backgroundMark x1="21438" y1="61228" x2="8250" y2="62632"/>
                        <a14:backgroundMark x1="22313" y1="61930" x2="21188" y2="37807"/>
                        <a14:backgroundMark x1="21188" y1="38158" x2="8625" y2="58421"/>
                        <a14:backgroundMark x1="20000" y1="65351" x2="8875" y2="66053"/>
                        <a14:backgroundMark x1="10000" y1="65175" x2="15063" y2="83421"/>
                        <a14:backgroundMark x1="19625" y1="62982" x2="22938" y2="61930"/>
                        <a14:backgroundMark x1="21938" y1="62105" x2="33813" y2="58421"/>
                        <a14:backgroundMark x1="33688" y1="58246" x2="48500" y2="55351"/>
                        <a14:backgroundMark x1="48500" y1="55351" x2="60250" y2="51667"/>
                        <a14:backgroundMark x1="37750" y1="63158" x2="58875" y2="55877"/>
                        <a14:backgroundMark x1="58625" y1="55877" x2="64938" y2="54123"/>
                        <a14:backgroundMark x1="64938" y1="54123" x2="67188" y2="52895"/>
                        <a14:backgroundMark x1="67188" y1="52895" x2="85313" y2="65877"/>
                        <a14:backgroundMark x1="62187" y1="51316" x2="62187" y2="49474"/>
                        <a14:backgroundMark x1="81250" y1="33333" x2="79125" y2="35088"/>
                        <a14:backgroundMark x1="75813" y1="39737" x2="73688" y2="42719"/>
                        <a14:backgroundMark x1="43750" y1="56842" x2="40938" y2="57982"/>
                        <a14:backgroundMark x1="66125" y1="50965" x2="63500" y2="52105"/>
                        <a14:backgroundMark x1="63500" y1="52018" x2="57188" y2="53333"/>
                        <a14:backgroundMark x1="51625" y1="56228" x2="47500" y2="57544"/>
                        <a14:backgroundMark x1="47500" y1="57544" x2="45938" y2="58421"/>
                        <a14:backgroundMark x1="76375" y1="41053" x2="75438" y2="42632"/>
                        <a14:backgroundMark x1="81375" y1="33772" x2="78188" y2="37193"/>
                        <a14:backgroundMark x1="80000" y1="37193" x2="79750" y2="37456"/>
                        <a14:backgroundMark x1="92375" y1="20526" x2="91938" y2="21491"/>
                        <a14:backgroundMark x1="92313" y1="18246" x2="92313" y2="18246"/>
                        <a14:backgroundMark x1="86313" y1="27982" x2="83500" y2="31579"/>
                        <a14:backgroundMark x1="84563" y1="32719" x2="83625" y2="33509"/>
                        <a14:backgroundMark x1="91750" y1="21579" x2="91625" y2="22719"/>
                        <a14:backgroundMark x1="56188" y1="55263" x2="55188" y2="55088"/>
                        <a14:backgroundMark x1="53625" y1="54035" x2="51812" y2="55000"/>
                        <a14:backgroundMark x1="38875" y1="58947" x2="37625" y2="59649"/>
                        <a14:backgroundMark x1="24125" y1="62719" x2="24125" y2="62719"/>
                        <a14:backgroundMark x1="22688" y1="62456" x2="21125" y2="63070"/>
                        <a14:backgroundMark x1="9875" y1="65439" x2="10938" y2="65175"/>
                        <a14:backgroundMark x1="8438" y1="63684" x2="10313" y2="63684"/>
                        <a14:backgroundMark x1="14438" y1="63860" x2="13938" y2="64035"/>
                        <a14:backgroundMark x1="23000" y1="62719" x2="22500" y2="62807"/>
                        <a14:backgroundMark x1="27688" y1="61842" x2="27000" y2="62105"/>
                        <a14:backgroundMark x1="11188" y1="65439" x2="10375" y2="65965"/>
                        <a14:backgroundMark x1="11688" y1="64211" x2="12188" y2="64035"/>
                        <a14:backgroundMark x1="10375" y1="65351" x2="10375" y2="65351"/>
                        <a14:backgroundMark x1="9938" y1="64035" x2="9938" y2="64035"/>
                        <a14:backgroundMark x1="18250" y1="64386" x2="17688" y2="64474"/>
                        <a14:backgroundMark x1="23500" y1="62807" x2="23500" y2="62807"/>
                        <a14:backgroundMark x1="73750" y1="43596" x2="72688" y2="44298"/>
                        <a14:backgroundMark x1="78250" y1="38860" x2="78063" y2="39649"/>
                        <a14:backgroundMark x1="73188" y1="45439" x2="72750" y2="45789"/>
                        <a14:backgroundMark x1="75438" y1="42982" x2="73625" y2="44737"/>
                        <a14:backgroundMark x1="90063" y1="22807" x2="89500" y2="23772"/>
                        <a14:backgroundMark x1="88500" y1="25000" x2="86563" y2="27544"/>
                        <a14:backgroundMark x1="82000" y1="33684" x2="80500" y2="35088"/>
                        <a14:backgroundMark x1="86375" y1="28333" x2="85563" y2="29649"/>
                        <a14:backgroundMark x1="84813" y1="30614" x2="83438" y2="32193"/>
                        <a14:backgroundMark x1="83125" y1="32193" x2="83000" y2="32544"/>
                        <a14:backgroundMark x1="82625" y1="32982" x2="82188" y2="33421"/>
                        <a14:backgroundMark x1="92188" y1="20175" x2="91813" y2="21228"/>
                        <a14:backgroundMark x1="89313" y1="24386" x2="87438" y2="27018"/>
                        <a14:backgroundMark x1="85500" y1="29825" x2="85500" y2="29825"/>
                        <a14:backgroundMark x1="87188" y1="27281" x2="87188" y2="27281"/>
                        <a14:backgroundMark x1="91938" y1="18947" x2="90625" y2="22105"/>
                        <a14:backgroundMark x1="37813" y1="59649" x2="37813" y2="59649"/>
                        <a14:backgroundMark x1="49563" y1="56930" x2="49125" y2="57281"/>
                        <a14:backgroundMark x1="48813" y1="57456" x2="47375" y2="57456"/>
                        <a14:backgroundMark x1="50063" y1="56228" x2="47313" y2="57456"/>
                        <a14:backgroundMark x1="47125" y1="57281" x2="45125" y2="58421"/>
                        <a14:backgroundMark x1="32250" y1="60877" x2="33000" y2="60614"/>
                        <a14:backgroundMark x1="35125" y1="61228" x2="35750" y2="61053"/>
                        <a14:backgroundMark x1="41750" y1="57281" x2="40438" y2="58333"/>
                        <a14:backgroundMark x1="39625" y1="58509" x2="39188" y2="58772"/>
                        <a14:backgroundMark x1="49250" y1="55702" x2="49250" y2="55702"/>
                        <a14:backgroundMark x1="61563" y1="52632" x2="60438" y2="53158"/>
                        <a14:backgroundMark x1="60500" y1="53158" x2="57938" y2="53684"/>
                        <a14:backgroundMark x1="54125" y1="54298" x2="54563" y2="54298"/>
                        <a14:backgroundMark x1="39125" y1="60000" x2="38750" y2="60263"/>
                        <a14:backgroundMark x1="38188" y1="59386" x2="38125" y2="59561"/>
                        <a14:backgroundMark x1="37438" y1="59298" x2="37500" y2="59474"/>
                        <a14:backgroundMark x1="40375" y1="58333" x2="40125" y2="58509"/>
                        <a14:backgroundMark x1="39250" y1="58947" x2="38813" y2="59211"/>
                        <a14:backgroundMark x1="36250" y1="60789" x2="35750" y2="61491"/>
                        <a14:backgroundMark x1="41813" y1="58070" x2="40625" y2="58421"/>
                        <a14:backgroundMark x1="39250" y1="59123" x2="38563" y2="59386"/>
                      </a14:backgroundRemoval>
                    </a14:imgEffect>
                  </a14:imgLayer>
                </a14:imgProps>
              </a:ext>
              <a:ext uri="{28A0092B-C50C-407E-A947-70E740481C1C}">
                <a14:useLocalDpi xmlns:a14="http://schemas.microsoft.com/office/drawing/2010/main" val="0"/>
              </a:ext>
            </a:extLst>
          </a:blip>
          <a:srcRect t="5192" b="4427"/>
          <a:stretch/>
        </p:blipFill>
        <p:spPr bwMode="auto">
          <a:xfrm>
            <a:off x="5436691" y="1879068"/>
            <a:ext cx="6984776" cy="44979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67425" y="2133043"/>
            <a:ext cx="6534150"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Freeform 2"/>
          <p:cNvSpPr/>
          <p:nvPr/>
        </p:nvSpPr>
        <p:spPr>
          <a:xfrm>
            <a:off x="8181975" y="2541548"/>
            <a:ext cx="3714750" cy="2028825"/>
          </a:xfrm>
          <a:custGeom>
            <a:avLst/>
            <a:gdLst>
              <a:gd name="connsiteX0" fmla="*/ 3714750 w 3714750"/>
              <a:gd name="connsiteY0" fmla="*/ 0 h 2028825"/>
              <a:gd name="connsiteX1" fmla="*/ 3629025 w 3714750"/>
              <a:gd name="connsiteY1" fmla="*/ 123825 h 2028825"/>
              <a:gd name="connsiteX2" fmla="*/ 3562350 w 3714750"/>
              <a:gd name="connsiteY2" fmla="*/ 219075 h 2028825"/>
              <a:gd name="connsiteX3" fmla="*/ 3467100 w 3714750"/>
              <a:gd name="connsiteY3" fmla="*/ 314325 h 2028825"/>
              <a:gd name="connsiteX4" fmla="*/ 3333750 w 3714750"/>
              <a:gd name="connsiteY4" fmla="*/ 447675 h 2028825"/>
              <a:gd name="connsiteX5" fmla="*/ 3200400 w 3714750"/>
              <a:gd name="connsiteY5" fmla="*/ 581025 h 2028825"/>
              <a:gd name="connsiteX6" fmla="*/ 3105150 w 3714750"/>
              <a:gd name="connsiteY6" fmla="*/ 676275 h 2028825"/>
              <a:gd name="connsiteX7" fmla="*/ 2962275 w 3714750"/>
              <a:gd name="connsiteY7" fmla="*/ 781050 h 2028825"/>
              <a:gd name="connsiteX8" fmla="*/ 2828925 w 3714750"/>
              <a:gd name="connsiteY8" fmla="*/ 885825 h 2028825"/>
              <a:gd name="connsiteX9" fmla="*/ 2686050 w 3714750"/>
              <a:gd name="connsiteY9" fmla="*/ 971550 h 2028825"/>
              <a:gd name="connsiteX10" fmla="*/ 2428875 w 3714750"/>
              <a:gd name="connsiteY10" fmla="*/ 1190625 h 2028825"/>
              <a:gd name="connsiteX11" fmla="*/ 2286000 w 3714750"/>
              <a:gd name="connsiteY11" fmla="*/ 1362075 h 2028825"/>
              <a:gd name="connsiteX12" fmla="*/ 2181225 w 3714750"/>
              <a:gd name="connsiteY12" fmla="*/ 1485900 h 2028825"/>
              <a:gd name="connsiteX13" fmla="*/ 1933575 w 3714750"/>
              <a:gd name="connsiteY13" fmla="*/ 1619250 h 2028825"/>
              <a:gd name="connsiteX14" fmla="*/ 1743075 w 3714750"/>
              <a:gd name="connsiteY14" fmla="*/ 1695450 h 2028825"/>
              <a:gd name="connsiteX15" fmla="*/ 1419225 w 3714750"/>
              <a:gd name="connsiteY15" fmla="*/ 1762125 h 2028825"/>
              <a:gd name="connsiteX16" fmla="*/ 1162050 w 3714750"/>
              <a:gd name="connsiteY16" fmla="*/ 1771650 h 2028825"/>
              <a:gd name="connsiteX17" fmla="*/ 942975 w 3714750"/>
              <a:gd name="connsiteY17" fmla="*/ 1809750 h 2028825"/>
              <a:gd name="connsiteX18" fmla="*/ 428625 w 3714750"/>
              <a:gd name="connsiteY18" fmla="*/ 1933575 h 2028825"/>
              <a:gd name="connsiteX19" fmla="*/ 0 w 3714750"/>
              <a:gd name="connsiteY19" fmla="*/ 2028825 h 2028825"/>
              <a:gd name="connsiteX20" fmla="*/ 0 w 3714750"/>
              <a:gd name="connsiteY20" fmla="*/ 2028825 h 202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4750" h="2028825">
                <a:moveTo>
                  <a:pt x="3714750" y="0"/>
                </a:moveTo>
                <a:lnTo>
                  <a:pt x="3629025" y="123825"/>
                </a:lnTo>
                <a:cubicBezTo>
                  <a:pt x="3603625" y="160337"/>
                  <a:pt x="3589337" y="187325"/>
                  <a:pt x="3562350" y="219075"/>
                </a:cubicBezTo>
                <a:cubicBezTo>
                  <a:pt x="3535363" y="250825"/>
                  <a:pt x="3467100" y="314325"/>
                  <a:pt x="3467100" y="314325"/>
                </a:cubicBezTo>
                <a:lnTo>
                  <a:pt x="3333750" y="447675"/>
                </a:lnTo>
                <a:lnTo>
                  <a:pt x="3200400" y="581025"/>
                </a:lnTo>
                <a:cubicBezTo>
                  <a:pt x="3162300" y="619125"/>
                  <a:pt x="3144837" y="642938"/>
                  <a:pt x="3105150" y="676275"/>
                </a:cubicBezTo>
                <a:cubicBezTo>
                  <a:pt x="3065463" y="709612"/>
                  <a:pt x="3008312" y="746125"/>
                  <a:pt x="2962275" y="781050"/>
                </a:cubicBezTo>
                <a:cubicBezTo>
                  <a:pt x="2916238" y="815975"/>
                  <a:pt x="2874962" y="854075"/>
                  <a:pt x="2828925" y="885825"/>
                </a:cubicBezTo>
                <a:cubicBezTo>
                  <a:pt x="2782888" y="917575"/>
                  <a:pt x="2752725" y="920750"/>
                  <a:pt x="2686050" y="971550"/>
                </a:cubicBezTo>
                <a:cubicBezTo>
                  <a:pt x="2619375" y="1022350"/>
                  <a:pt x="2495550" y="1125538"/>
                  <a:pt x="2428875" y="1190625"/>
                </a:cubicBezTo>
                <a:cubicBezTo>
                  <a:pt x="2362200" y="1255712"/>
                  <a:pt x="2327275" y="1312863"/>
                  <a:pt x="2286000" y="1362075"/>
                </a:cubicBezTo>
                <a:cubicBezTo>
                  <a:pt x="2244725" y="1411287"/>
                  <a:pt x="2239963" y="1443037"/>
                  <a:pt x="2181225" y="1485900"/>
                </a:cubicBezTo>
                <a:cubicBezTo>
                  <a:pt x="2122487" y="1528763"/>
                  <a:pt x="2006600" y="1584325"/>
                  <a:pt x="1933575" y="1619250"/>
                </a:cubicBezTo>
                <a:cubicBezTo>
                  <a:pt x="1860550" y="1654175"/>
                  <a:pt x="1828800" y="1671638"/>
                  <a:pt x="1743075" y="1695450"/>
                </a:cubicBezTo>
                <a:cubicBezTo>
                  <a:pt x="1657350" y="1719262"/>
                  <a:pt x="1516062" y="1749425"/>
                  <a:pt x="1419225" y="1762125"/>
                </a:cubicBezTo>
                <a:cubicBezTo>
                  <a:pt x="1322387" y="1774825"/>
                  <a:pt x="1241425" y="1763713"/>
                  <a:pt x="1162050" y="1771650"/>
                </a:cubicBezTo>
                <a:cubicBezTo>
                  <a:pt x="1082675" y="1779587"/>
                  <a:pt x="1065212" y="1782763"/>
                  <a:pt x="942975" y="1809750"/>
                </a:cubicBezTo>
                <a:cubicBezTo>
                  <a:pt x="820738" y="1836737"/>
                  <a:pt x="585787" y="1897063"/>
                  <a:pt x="428625" y="1933575"/>
                </a:cubicBezTo>
                <a:cubicBezTo>
                  <a:pt x="271463" y="1970087"/>
                  <a:pt x="0" y="2028825"/>
                  <a:pt x="0" y="2028825"/>
                </a:cubicBezTo>
                <a:lnTo>
                  <a:pt x="0" y="2028825"/>
                </a:lnTo>
              </a:path>
            </a:pathLst>
          </a:custGeom>
          <a:noFill/>
          <a:ln w="38100">
            <a:solidFill>
              <a:srgbClr val="DA82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Freeform 4"/>
          <p:cNvSpPr/>
          <p:nvPr/>
        </p:nvSpPr>
        <p:spPr>
          <a:xfrm>
            <a:off x="6002169" y="4509120"/>
            <a:ext cx="2458858" cy="324160"/>
          </a:xfrm>
          <a:custGeom>
            <a:avLst/>
            <a:gdLst>
              <a:gd name="connsiteX0" fmla="*/ 2343150 w 2343150"/>
              <a:gd name="connsiteY0" fmla="*/ 0 h 324160"/>
              <a:gd name="connsiteX1" fmla="*/ 1952625 w 2343150"/>
              <a:gd name="connsiteY1" fmla="*/ 85725 h 324160"/>
              <a:gd name="connsiteX2" fmla="*/ 1771650 w 2343150"/>
              <a:gd name="connsiteY2" fmla="*/ 133350 h 324160"/>
              <a:gd name="connsiteX3" fmla="*/ 1514475 w 2343150"/>
              <a:gd name="connsiteY3" fmla="*/ 161925 h 324160"/>
              <a:gd name="connsiteX4" fmla="*/ 1047750 w 2343150"/>
              <a:gd name="connsiteY4" fmla="*/ 247650 h 324160"/>
              <a:gd name="connsiteX5" fmla="*/ 790575 w 2343150"/>
              <a:gd name="connsiteY5" fmla="*/ 276225 h 324160"/>
              <a:gd name="connsiteX6" fmla="*/ 561975 w 2343150"/>
              <a:gd name="connsiteY6" fmla="*/ 285750 h 324160"/>
              <a:gd name="connsiteX7" fmla="*/ 381000 w 2343150"/>
              <a:gd name="connsiteY7" fmla="*/ 323850 h 324160"/>
              <a:gd name="connsiteX8" fmla="*/ 0 w 2343150"/>
              <a:gd name="connsiteY8" fmla="*/ 304800 h 324160"/>
              <a:gd name="connsiteX9" fmla="*/ 0 w 2343150"/>
              <a:gd name="connsiteY9" fmla="*/ 304800 h 32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3150" h="324160">
                <a:moveTo>
                  <a:pt x="2343150" y="0"/>
                </a:moveTo>
                <a:lnTo>
                  <a:pt x="1952625" y="85725"/>
                </a:lnTo>
                <a:cubicBezTo>
                  <a:pt x="1857375" y="107950"/>
                  <a:pt x="1844675" y="120650"/>
                  <a:pt x="1771650" y="133350"/>
                </a:cubicBezTo>
                <a:cubicBezTo>
                  <a:pt x="1698625" y="146050"/>
                  <a:pt x="1635125" y="142875"/>
                  <a:pt x="1514475" y="161925"/>
                </a:cubicBezTo>
                <a:cubicBezTo>
                  <a:pt x="1393825" y="180975"/>
                  <a:pt x="1168400" y="228600"/>
                  <a:pt x="1047750" y="247650"/>
                </a:cubicBezTo>
                <a:cubicBezTo>
                  <a:pt x="927100" y="266700"/>
                  <a:pt x="871537" y="269875"/>
                  <a:pt x="790575" y="276225"/>
                </a:cubicBezTo>
                <a:cubicBezTo>
                  <a:pt x="709613" y="282575"/>
                  <a:pt x="630237" y="277813"/>
                  <a:pt x="561975" y="285750"/>
                </a:cubicBezTo>
                <a:cubicBezTo>
                  <a:pt x="493712" y="293688"/>
                  <a:pt x="474662" y="320675"/>
                  <a:pt x="381000" y="323850"/>
                </a:cubicBezTo>
                <a:cubicBezTo>
                  <a:pt x="287338" y="327025"/>
                  <a:pt x="0" y="304800"/>
                  <a:pt x="0" y="304800"/>
                </a:cubicBezTo>
                <a:lnTo>
                  <a:pt x="0" y="304800"/>
                </a:lnTo>
              </a:path>
            </a:pathLst>
          </a:custGeom>
          <a:noFill/>
          <a:ln w="38100">
            <a:solidFill>
              <a:srgbClr val="DA82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8" name="Straight Connector 7"/>
          <p:cNvCxnSpPr/>
          <p:nvPr/>
        </p:nvCxnSpPr>
        <p:spPr>
          <a:xfrm>
            <a:off x="6012755" y="1980739"/>
            <a:ext cx="0" cy="4176464"/>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012755" y="6085195"/>
            <a:ext cx="5896272"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27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6" y="840897"/>
            <a:ext cx="7179620" cy="105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13104" t="69229"/>
          <a:stretch/>
        </p:blipFill>
        <p:spPr bwMode="auto">
          <a:xfrm>
            <a:off x="6156771" y="2296974"/>
            <a:ext cx="3634146" cy="535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2507" y="805494"/>
            <a:ext cx="5277545" cy="683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44017" y="19361"/>
            <a:ext cx="12601575" cy="584775"/>
          </a:xfrm>
          <a:prstGeom prst="rect">
            <a:avLst/>
          </a:prstGeom>
          <a:noFill/>
        </p:spPr>
        <p:txBody>
          <a:bodyPr wrap="square" rtlCol="0">
            <a:spAutoFit/>
          </a:bodyPr>
          <a:lstStyle/>
          <a:p>
            <a:pPr algn="ctr"/>
            <a:r>
              <a:rPr lang="en-CA" sz="3200" b="1" dirty="0" smtClean="0"/>
              <a:t>January 2021 Global warming index +1.17°C   </a:t>
            </a:r>
            <a:endParaRPr lang="en-CA" sz="3200" b="1" dirty="0"/>
          </a:p>
        </p:txBody>
      </p:sp>
      <p:sp>
        <p:nvSpPr>
          <p:cNvPr id="12" name="Rectangle 11"/>
          <p:cNvSpPr/>
          <p:nvPr/>
        </p:nvSpPr>
        <p:spPr>
          <a:xfrm>
            <a:off x="2165094" y="577264"/>
            <a:ext cx="4703980" cy="369332"/>
          </a:xfrm>
          <a:prstGeom prst="rect">
            <a:avLst/>
          </a:prstGeom>
        </p:spPr>
        <p:txBody>
          <a:bodyPr wrap="none">
            <a:spAutoFit/>
          </a:bodyPr>
          <a:lstStyle/>
          <a:p>
            <a:r>
              <a:rPr lang="en-CA" dirty="0" smtClean="0"/>
              <a:t>(isolated  greenhouse gas emissions effect only) </a:t>
            </a:r>
            <a:endParaRPr lang="en-CA" dirty="0"/>
          </a:p>
        </p:txBody>
      </p:sp>
    </p:spTree>
    <p:extLst>
      <p:ext uri="{BB962C8B-B14F-4D97-AF65-F5344CB8AC3E}">
        <p14:creationId xmlns:p14="http://schemas.microsoft.com/office/powerpoint/2010/main" val="12985568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915" y="1052735"/>
            <a:ext cx="12601575" cy="3170099"/>
          </a:xfrm>
          <a:prstGeom prst="rect">
            <a:avLst/>
          </a:prstGeom>
          <a:noFill/>
        </p:spPr>
        <p:txBody>
          <a:bodyPr wrap="square" rtlCol="0">
            <a:spAutoFit/>
          </a:bodyPr>
          <a:lstStyle/>
          <a:p>
            <a:pPr algn="ctr"/>
            <a:r>
              <a:rPr lang="en-CA" sz="3200" b="1" dirty="0" smtClean="0"/>
              <a:t>IPCC 2018 1.5C Report model short-term  projections </a:t>
            </a:r>
          </a:p>
          <a:p>
            <a:endParaRPr lang="en-CA" dirty="0"/>
          </a:p>
          <a:p>
            <a:r>
              <a:rPr lang="en-CA" dirty="0" smtClean="0"/>
              <a:t> Because the world is tracking the worst case scenario and because of system inertias, with no global emergency emissions response</a:t>
            </a:r>
          </a:p>
          <a:p>
            <a:endParaRPr lang="en-CA" dirty="0"/>
          </a:p>
          <a:p>
            <a:pPr algn="ctr"/>
            <a:r>
              <a:rPr lang="en-CA" sz="3200" b="1" dirty="0" smtClean="0"/>
              <a:t>1.5°C will be  at 2035</a:t>
            </a:r>
          </a:p>
          <a:p>
            <a:pPr algn="ctr"/>
            <a:r>
              <a:rPr lang="en-CA" sz="3200" b="1" dirty="0" smtClean="0"/>
              <a:t>2°C will be by  2045</a:t>
            </a:r>
          </a:p>
          <a:p>
            <a:pPr algn="ctr"/>
            <a:endParaRPr lang="en-CA" sz="3200" b="1" dirty="0"/>
          </a:p>
          <a:p>
            <a:pPr algn="ctr"/>
            <a:r>
              <a:rPr lang="en-CA" b="1" dirty="0" smtClean="0"/>
              <a:t>As projected for worst case RCP 8.5 by IPCC 2018 1.5°C Report  models</a:t>
            </a:r>
            <a:endParaRPr lang="en-CA" b="1" dirty="0"/>
          </a:p>
        </p:txBody>
      </p:sp>
    </p:spTree>
    <p:extLst>
      <p:ext uri="{BB962C8B-B14F-4D97-AF65-F5344CB8AC3E}">
        <p14:creationId xmlns:p14="http://schemas.microsoft.com/office/powerpoint/2010/main" val="35749451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8ECD733-E62C-4383-B380-487C2B6B2750}"/>
              </a:ext>
            </a:extLst>
          </p:cNvPr>
          <p:cNvSpPr txBox="1"/>
          <p:nvPr/>
        </p:nvSpPr>
        <p:spPr>
          <a:xfrm>
            <a:off x="13148" y="45224"/>
            <a:ext cx="12601575" cy="1200329"/>
          </a:xfrm>
          <a:prstGeom prst="rect">
            <a:avLst/>
          </a:prstGeom>
          <a:noFill/>
        </p:spPr>
        <p:txBody>
          <a:bodyPr wrap="square" rtlCol="0">
            <a:spAutoFit/>
          </a:bodyPr>
          <a:lstStyle/>
          <a:p>
            <a:pPr algn="ctr"/>
            <a:r>
              <a:rPr lang="en-US" sz="3600" b="1" dirty="0">
                <a:solidFill>
                  <a:prstClr val="black"/>
                </a:solidFill>
              </a:rPr>
              <a:t>IPCC 2018 1.5°C Report’s </a:t>
            </a:r>
          </a:p>
          <a:p>
            <a:pPr algn="ctr"/>
            <a:r>
              <a:rPr lang="en-US" sz="3600" b="1" dirty="0">
                <a:solidFill>
                  <a:prstClr val="black"/>
                </a:solidFill>
              </a:rPr>
              <a:t>global warming projections to 2050</a:t>
            </a:r>
          </a:p>
        </p:txBody>
      </p:sp>
      <p:sp>
        <p:nvSpPr>
          <p:cNvPr id="6" name="Freeform: Shape 5">
            <a:extLst>
              <a:ext uri="{FF2B5EF4-FFF2-40B4-BE49-F238E27FC236}">
                <a16:creationId xmlns="" xmlns:a16="http://schemas.microsoft.com/office/drawing/2014/main" id="{799B69CA-3781-46E7-96D9-0BE0990CEEAC}"/>
              </a:ext>
            </a:extLst>
          </p:cNvPr>
          <p:cNvSpPr/>
          <p:nvPr/>
        </p:nvSpPr>
        <p:spPr>
          <a:xfrm>
            <a:off x="6871796" y="3171825"/>
            <a:ext cx="2677835" cy="1485900"/>
          </a:xfrm>
          <a:custGeom>
            <a:avLst/>
            <a:gdLst>
              <a:gd name="connsiteX0" fmla="*/ 2590800 w 2590800"/>
              <a:gd name="connsiteY0" fmla="*/ 85725 h 1485900"/>
              <a:gd name="connsiteX1" fmla="*/ 2105025 w 2590800"/>
              <a:gd name="connsiteY1" fmla="*/ 66675 h 1485900"/>
              <a:gd name="connsiteX2" fmla="*/ 1876425 w 2590800"/>
              <a:gd name="connsiteY2" fmla="*/ 0 h 1485900"/>
              <a:gd name="connsiteX3" fmla="*/ 1876425 w 2590800"/>
              <a:gd name="connsiteY3" fmla="*/ 0 h 1485900"/>
              <a:gd name="connsiteX4" fmla="*/ 28575 w 2590800"/>
              <a:gd name="connsiteY4" fmla="*/ 38100 h 1485900"/>
              <a:gd name="connsiteX5" fmla="*/ 28575 w 2590800"/>
              <a:gd name="connsiteY5" fmla="*/ 38100 h 1485900"/>
              <a:gd name="connsiteX6" fmla="*/ 0 w 2590800"/>
              <a:gd name="connsiteY6" fmla="*/ 1485900 h 1485900"/>
              <a:gd name="connsiteX7" fmla="*/ 0 w 2590800"/>
              <a:gd name="connsiteY7" fmla="*/ 1485900 h 1485900"/>
              <a:gd name="connsiteX8" fmla="*/ 2028825 w 2590800"/>
              <a:gd name="connsiteY8" fmla="*/ 1457325 h 1485900"/>
              <a:gd name="connsiteX9" fmla="*/ 2028825 w 2590800"/>
              <a:gd name="connsiteY9" fmla="*/ 1457325 h 1485900"/>
              <a:gd name="connsiteX10" fmla="*/ 2133600 w 2590800"/>
              <a:gd name="connsiteY10" fmla="*/ 1381125 h 1485900"/>
              <a:gd name="connsiteX11" fmla="*/ 2133600 w 2590800"/>
              <a:gd name="connsiteY11" fmla="*/ 1381125 h 1485900"/>
              <a:gd name="connsiteX12" fmla="*/ 2124075 w 2590800"/>
              <a:gd name="connsiteY12" fmla="*/ 66675 h 1485900"/>
              <a:gd name="connsiteX13" fmla="*/ 2124075 w 2590800"/>
              <a:gd name="connsiteY13" fmla="*/ 66675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0800" h="1485900">
                <a:moveTo>
                  <a:pt x="2590800" y="85725"/>
                </a:moveTo>
                <a:cubicBezTo>
                  <a:pt x="2407443" y="83343"/>
                  <a:pt x="2224087" y="80962"/>
                  <a:pt x="2105025" y="66675"/>
                </a:cubicBezTo>
                <a:cubicBezTo>
                  <a:pt x="1985963" y="52388"/>
                  <a:pt x="1876425" y="0"/>
                  <a:pt x="1876425" y="0"/>
                </a:cubicBezTo>
                <a:lnTo>
                  <a:pt x="1876425" y="0"/>
                </a:lnTo>
                <a:lnTo>
                  <a:pt x="28575" y="38100"/>
                </a:lnTo>
                <a:lnTo>
                  <a:pt x="28575" y="38100"/>
                </a:lnTo>
                <a:lnTo>
                  <a:pt x="0" y="1485900"/>
                </a:lnTo>
                <a:lnTo>
                  <a:pt x="0" y="1485900"/>
                </a:lnTo>
                <a:lnTo>
                  <a:pt x="2028825" y="1457325"/>
                </a:lnTo>
                <a:lnTo>
                  <a:pt x="2028825" y="1457325"/>
                </a:lnTo>
                <a:lnTo>
                  <a:pt x="2133600" y="1381125"/>
                </a:lnTo>
                <a:lnTo>
                  <a:pt x="2133600" y="1381125"/>
                </a:lnTo>
                <a:cubicBezTo>
                  <a:pt x="2132012" y="1162050"/>
                  <a:pt x="2124075" y="66675"/>
                  <a:pt x="2124075" y="66675"/>
                </a:cubicBezTo>
                <a:lnTo>
                  <a:pt x="2124075" y="66675"/>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descr="Chart, line chart&#10;&#10;Description automatically generated">
            <a:extLst>
              <a:ext uri="{FF2B5EF4-FFF2-40B4-BE49-F238E27FC236}">
                <a16:creationId xmlns="" xmlns:a16="http://schemas.microsoft.com/office/drawing/2014/main" id="{D366E6EF-A5B6-4EAF-ADC4-47A142D091C8}"/>
              </a:ext>
            </a:extLst>
          </p:cNvPr>
          <p:cNvPicPr>
            <a:picLocks noChangeAspect="1"/>
          </p:cNvPicPr>
          <p:nvPr/>
        </p:nvPicPr>
        <p:blipFill rotWithShape="1">
          <a:blip r:embed="rId3">
            <a:extLst>
              <a:ext uri="{28A0092B-C50C-407E-A947-70E740481C1C}">
                <a14:useLocalDpi xmlns:a14="http://schemas.microsoft.com/office/drawing/2010/main" val="0"/>
              </a:ext>
            </a:extLst>
          </a:blip>
          <a:srcRect l="23435" t="17726" b="9847"/>
          <a:stretch/>
        </p:blipFill>
        <p:spPr>
          <a:xfrm>
            <a:off x="3235976" y="2287573"/>
            <a:ext cx="6129624" cy="4207407"/>
          </a:xfrm>
          <a:prstGeom prst="rect">
            <a:avLst/>
          </a:prstGeom>
        </p:spPr>
      </p:pic>
      <p:sp>
        <p:nvSpPr>
          <p:cNvPr id="13" name="TextBox 12">
            <a:extLst>
              <a:ext uri="{FF2B5EF4-FFF2-40B4-BE49-F238E27FC236}">
                <a16:creationId xmlns="" xmlns:a16="http://schemas.microsoft.com/office/drawing/2014/main" id="{F9D5C7DE-B27F-4F7B-88D2-F7DD76D45F4D}"/>
              </a:ext>
            </a:extLst>
          </p:cNvPr>
          <p:cNvSpPr txBox="1"/>
          <p:nvPr/>
        </p:nvSpPr>
        <p:spPr>
          <a:xfrm>
            <a:off x="4868484" y="1274031"/>
            <a:ext cx="2824103" cy="954107"/>
          </a:xfrm>
          <a:prstGeom prst="rect">
            <a:avLst/>
          </a:prstGeom>
          <a:noFill/>
        </p:spPr>
        <p:txBody>
          <a:bodyPr wrap="square" rtlCol="0">
            <a:spAutoFit/>
          </a:bodyPr>
          <a:lstStyle/>
          <a:p>
            <a:pPr algn="ctr"/>
            <a:r>
              <a:rPr lang="en-US" sz="2800" b="1" dirty="0">
                <a:solidFill>
                  <a:prstClr val="black"/>
                </a:solidFill>
              </a:rPr>
              <a:t>1.5°C by 2035</a:t>
            </a:r>
          </a:p>
          <a:p>
            <a:pPr algn="ctr"/>
            <a:r>
              <a:rPr lang="en-US" sz="2800" b="1" dirty="0">
                <a:solidFill>
                  <a:srgbClr val="C00000"/>
                </a:solidFill>
              </a:rPr>
              <a:t>2.0°C by 2045 </a:t>
            </a:r>
          </a:p>
        </p:txBody>
      </p:sp>
      <p:sp>
        <p:nvSpPr>
          <p:cNvPr id="2" name="TextBox 1">
            <a:extLst>
              <a:ext uri="{FF2B5EF4-FFF2-40B4-BE49-F238E27FC236}">
                <a16:creationId xmlns="" xmlns:a16="http://schemas.microsoft.com/office/drawing/2014/main" id="{41F426E2-9928-4C7D-9949-CF6657256896}"/>
              </a:ext>
            </a:extLst>
          </p:cNvPr>
          <p:cNvSpPr txBox="1"/>
          <p:nvPr/>
        </p:nvSpPr>
        <p:spPr>
          <a:xfrm>
            <a:off x="13148" y="6455615"/>
            <a:ext cx="12588429" cy="261610"/>
          </a:xfrm>
          <a:prstGeom prst="rect">
            <a:avLst/>
          </a:prstGeom>
          <a:solidFill>
            <a:schemeClr val="bg1"/>
          </a:solidFill>
        </p:spPr>
        <p:txBody>
          <a:bodyPr wrap="square" rtlCol="0">
            <a:spAutoFit/>
          </a:bodyPr>
          <a:lstStyle/>
          <a:p>
            <a:pPr algn="ctr"/>
            <a:r>
              <a:rPr lang="en-CA" sz="1050" b="1" dirty="0">
                <a:solidFill>
                  <a:prstClr val="black"/>
                </a:solidFill>
              </a:rPr>
              <a:t>Adapted from IPCC 2018 1.5°C Report, Figure 1.2 Evolution of global mean surface temperature over the period of instrumental observations </a:t>
            </a:r>
            <a:endParaRPr lang="en-US" sz="1050" b="1" dirty="0">
              <a:solidFill>
                <a:prstClr val="black"/>
              </a:solidFill>
            </a:endParaRPr>
          </a:p>
        </p:txBody>
      </p:sp>
      <p:cxnSp>
        <p:nvCxnSpPr>
          <p:cNvPr id="11" name="Straight Connector 10">
            <a:extLst>
              <a:ext uri="{FF2B5EF4-FFF2-40B4-BE49-F238E27FC236}">
                <a16:creationId xmlns="" xmlns:a16="http://schemas.microsoft.com/office/drawing/2014/main" id="{AEAD0104-31F6-43D5-8AA6-7D48494019B0}"/>
              </a:ext>
            </a:extLst>
          </p:cNvPr>
          <p:cNvCxnSpPr/>
          <p:nvPr/>
        </p:nvCxnSpPr>
        <p:spPr>
          <a:xfrm>
            <a:off x="9120555" y="3293882"/>
            <a:ext cx="858155"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1DD60752-C939-42B6-8276-682DF286177D}"/>
              </a:ext>
            </a:extLst>
          </p:cNvPr>
          <p:cNvCxnSpPr/>
          <p:nvPr/>
        </p:nvCxnSpPr>
        <p:spPr>
          <a:xfrm>
            <a:off x="9120555" y="2941882"/>
            <a:ext cx="858155" cy="0"/>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F93C7AF6-1EFF-4B7A-BAC3-58743C386DF9}"/>
              </a:ext>
            </a:extLst>
          </p:cNvPr>
          <p:cNvSpPr txBox="1"/>
          <p:nvPr/>
        </p:nvSpPr>
        <p:spPr>
          <a:xfrm>
            <a:off x="9613283" y="2676959"/>
            <a:ext cx="4181261" cy="261610"/>
          </a:xfrm>
          <a:prstGeom prst="rect">
            <a:avLst/>
          </a:prstGeom>
          <a:noFill/>
        </p:spPr>
        <p:txBody>
          <a:bodyPr wrap="square" rtlCol="0">
            <a:spAutoFit/>
          </a:bodyPr>
          <a:lstStyle/>
          <a:p>
            <a:r>
              <a:rPr lang="en-CA" sz="1100" b="1" dirty="0">
                <a:solidFill>
                  <a:prstClr val="black"/>
                </a:solidFill>
              </a:rPr>
              <a:t>CMIP5 model average Surface Air Temperature</a:t>
            </a:r>
            <a:endParaRPr lang="en-US" sz="1100" b="1" dirty="0">
              <a:solidFill>
                <a:prstClr val="black"/>
              </a:solidFill>
            </a:endParaRPr>
          </a:p>
        </p:txBody>
      </p:sp>
      <p:sp>
        <p:nvSpPr>
          <p:cNvPr id="16" name="TextBox 15">
            <a:extLst>
              <a:ext uri="{FF2B5EF4-FFF2-40B4-BE49-F238E27FC236}">
                <a16:creationId xmlns="" xmlns:a16="http://schemas.microsoft.com/office/drawing/2014/main" id="{15750FA9-D047-455A-B89C-137826F00106}"/>
              </a:ext>
            </a:extLst>
          </p:cNvPr>
          <p:cNvSpPr txBox="1"/>
          <p:nvPr/>
        </p:nvSpPr>
        <p:spPr>
          <a:xfrm>
            <a:off x="9692042" y="3051322"/>
            <a:ext cx="4181261" cy="261610"/>
          </a:xfrm>
          <a:prstGeom prst="rect">
            <a:avLst/>
          </a:prstGeom>
          <a:noFill/>
        </p:spPr>
        <p:txBody>
          <a:bodyPr wrap="square" rtlCol="0">
            <a:spAutoFit/>
          </a:bodyPr>
          <a:lstStyle/>
          <a:p>
            <a:r>
              <a:rPr lang="en-CA" sz="1100" b="1" dirty="0">
                <a:solidFill>
                  <a:prstClr val="black"/>
                </a:solidFill>
              </a:rPr>
              <a:t>CMIP5 model average blended &amp; masked</a:t>
            </a:r>
            <a:endParaRPr lang="en-US" sz="1100" b="1" dirty="0">
              <a:solidFill>
                <a:prstClr val="black"/>
              </a:solidFill>
            </a:endParaRPr>
          </a:p>
        </p:txBody>
      </p:sp>
      <p:sp>
        <p:nvSpPr>
          <p:cNvPr id="17" name="Rectangle 16">
            <a:extLst>
              <a:ext uri="{FF2B5EF4-FFF2-40B4-BE49-F238E27FC236}">
                <a16:creationId xmlns="" xmlns:a16="http://schemas.microsoft.com/office/drawing/2014/main" id="{2602A7B7-27C3-4999-A605-57AB40B29C10}"/>
              </a:ext>
            </a:extLst>
          </p:cNvPr>
          <p:cNvSpPr/>
          <p:nvPr/>
        </p:nvSpPr>
        <p:spPr>
          <a:xfrm>
            <a:off x="4053467" y="3969105"/>
            <a:ext cx="4858326" cy="1331739"/>
          </a:xfrm>
          <a:prstGeom prst="rect">
            <a:avLst/>
          </a:prstGeom>
          <a:solidFill>
            <a:srgbClr val="FF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TextBox 17">
            <a:extLst>
              <a:ext uri="{FF2B5EF4-FFF2-40B4-BE49-F238E27FC236}">
                <a16:creationId xmlns="" xmlns:a16="http://schemas.microsoft.com/office/drawing/2014/main" id="{5F4298AC-92E3-426E-92FD-255C5894C00C}"/>
              </a:ext>
            </a:extLst>
          </p:cNvPr>
          <p:cNvSpPr txBox="1"/>
          <p:nvPr/>
        </p:nvSpPr>
        <p:spPr>
          <a:xfrm>
            <a:off x="9146151" y="3977155"/>
            <a:ext cx="892710" cy="1169551"/>
          </a:xfrm>
          <a:prstGeom prst="rect">
            <a:avLst/>
          </a:prstGeom>
          <a:noFill/>
        </p:spPr>
        <p:txBody>
          <a:bodyPr wrap="square" rtlCol="0">
            <a:spAutoFit/>
          </a:bodyPr>
          <a:lstStyle/>
          <a:p>
            <a:r>
              <a:rPr lang="en-CA" sz="1000" b="1" dirty="0">
                <a:solidFill>
                  <a:prstClr val="black"/>
                </a:solidFill>
              </a:rPr>
              <a:t>Pink shading indicates the range for temperature fluctuations over the Holocene</a:t>
            </a:r>
            <a:endParaRPr lang="en-US" sz="1000" b="1" dirty="0">
              <a:solidFill>
                <a:prstClr val="black"/>
              </a:solidFill>
            </a:endParaRPr>
          </a:p>
        </p:txBody>
      </p:sp>
      <p:sp>
        <p:nvSpPr>
          <p:cNvPr id="19" name="TextBox 18">
            <a:extLst>
              <a:ext uri="{FF2B5EF4-FFF2-40B4-BE49-F238E27FC236}">
                <a16:creationId xmlns="" xmlns:a16="http://schemas.microsoft.com/office/drawing/2014/main" id="{AE5403C3-D635-4696-A863-4385375C19D5}"/>
              </a:ext>
            </a:extLst>
          </p:cNvPr>
          <p:cNvSpPr txBox="1"/>
          <p:nvPr/>
        </p:nvSpPr>
        <p:spPr>
          <a:xfrm>
            <a:off x="6537065" y="5034552"/>
            <a:ext cx="1743968" cy="246221"/>
          </a:xfrm>
          <a:prstGeom prst="rect">
            <a:avLst/>
          </a:prstGeom>
          <a:noFill/>
        </p:spPr>
        <p:txBody>
          <a:bodyPr wrap="square" rtlCol="0">
            <a:spAutoFit/>
          </a:bodyPr>
          <a:lstStyle/>
          <a:p>
            <a:r>
              <a:rPr lang="en-CA" sz="1000" b="1" dirty="0">
                <a:solidFill>
                  <a:prstClr val="black"/>
                </a:solidFill>
              </a:rPr>
              <a:t>Pre-industrial reference</a:t>
            </a:r>
            <a:endParaRPr lang="en-US" sz="1000" b="1" dirty="0">
              <a:solidFill>
                <a:prstClr val="black"/>
              </a:solidFill>
            </a:endParaRPr>
          </a:p>
        </p:txBody>
      </p:sp>
      <p:pic>
        <p:nvPicPr>
          <p:cNvPr id="20" name="Picture 2">
            <a:extLst>
              <a:ext uri="{FF2B5EF4-FFF2-40B4-BE49-F238E27FC236}">
                <a16:creationId xmlns="" xmlns:a16="http://schemas.microsoft.com/office/drawing/2014/main" id="{301BB40D-0CF7-46A0-8DA9-60AE8C1A5FB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351"/>
          <a:stretch/>
        </p:blipFill>
        <p:spPr bwMode="auto">
          <a:xfrm>
            <a:off x="197289" y="286852"/>
            <a:ext cx="1336865" cy="9587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28979" y="1274031"/>
            <a:ext cx="4248472" cy="923330"/>
          </a:xfrm>
          <a:prstGeom prst="rect">
            <a:avLst/>
          </a:prstGeom>
          <a:solidFill>
            <a:schemeClr val="bg1"/>
          </a:solidFill>
          <a:ln>
            <a:solidFill>
              <a:srgbClr val="C00000"/>
            </a:solidFill>
          </a:ln>
        </p:spPr>
        <p:txBody>
          <a:bodyPr wrap="square" rtlCol="0">
            <a:spAutoFit/>
          </a:bodyPr>
          <a:lstStyle/>
          <a:p>
            <a:r>
              <a:rPr lang="en-CA" b="1" dirty="0" smtClean="0"/>
              <a:t>With no immediate rapid global emissions decline 1.5°C and °2C in this time period</a:t>
            </a:r>
          </a:p>
          <a:p>
            <a:r>
              <a:rPr lang="en-CA" b="1" dirty="0" smtClean="0"/>
              <a:t>is unavoidable</a:t>
            </a:r>
            <a:endParaRPr lang="en-CA" b="1" dirty="0"/>
          </a:p>
        </p:txBody>
      </p:sp>
      <p:cxnSp>
        <p:nvCxnSpPr>
          <p:cNvPr id="7" name="Straight Connector 6"/>
          <p:cNvCxnSpPr/>
          <p:nvPr/>
        </p:nvCxnSpPr>
        <p:spPr>
          <a:xfrm>
            <a:off x="4140547" y="3573016"/>
            <a:ext cx="57606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140547" y="3717087"/>
            <a:ext cx="576064" cy="0"/>
          </a:xfrm>
          <a:prstGeom prst="line">
            <a:avLst/>
          </a:prstGeom>
          <a:ln w="12700">
            <a:solidFill>
              <a:srgbClr val="DA820C"/>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16609" y="3442209"/>
            <a:ext cx="1766019" cy="430887"/>
          </a:xfrm>
          <a:prstGeom prst="rect">
            <a:avLst/>
          </a:prstGeom>
          <a:noFill/>
        </p:spPr>
        <p:txBody>
          <a:bodyPr wrap="square" rtlCol="0">
            <a:spAutoFit/>
          </a:bodyPr>
          <a:lstStyle/>
          <a:p>
            <a:r>
              <a:rPr lang="en-CA" sz="1050" b="1" dirty="0" smtClean="0"/>
              <a:t>Recorded  temperature</a:t>
            </a:r>
          </a:p>
          <a:p>
            <a:r>
              <a:rPr lang="en-CA" sz="1050" b="1" dirty="0" smtClean="0"/>
              <a:t>Calculated warming index</a:t>
            </a:r>
            <a:endParaRPr lang="en-CA" sz="1050" b="1" dirty="0"/>
          </a:p>
        </p:txBody>
      </p:sp>
    </p:spTree>
    <p:extLst>
      <p:ext uri="{BB962C8B-B14F-4D97-AF65-F5344CB8AC3E}">
        <p14:creationId xmlns:p14="http://schemas.microsoft.com/office/powerpoint/2010/main" val="25806647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76872"/>
            <a:ext cx="12601575" cy="584775"/>
          </a:xfrm>
          <a:prstGeom prst="rect">
            <a:avLst/>
          </a:prstGeom>
          <a:noFill/>
        </p:spPr>
        <p:txBody>
          <a:bodyPr wrap="square" rtlCol="0">
            <a:spAutoFit/>
          </a:bodyPr>
          <a:lstStyle/>
          <a:p>
            <a:pPr algn="ctr"/>
            <a:r>
              <a:rPr lang="en-CA" sz="3200" b="1" dirty="0" smtClean="0"/>
              <a:t>Climate change indicators- Impacts</a:t>
            </a:r>
            <a:endParaRPr lang="en-CA" sz="3200" b="1" dirty="0"/>
          </a:p>
        </p:txBody>
      </p:sp>
    </p:spTree>
    <p:extLst>
      <p:ext uri="{BB962C8B-B14F-4D97-AF65-F5344CB8AC3E}">
        <p14:creationId xmlns:p14="http://schemas.microsoft.com/office/powerpoint/2010/main" val="9360764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Number Of World Natural Catastrophes, 1980-2018"/>
          <p:cNvPicPr>
            <a:picLocks noChangeAspect="1" noChangeArrowheads="1"/>
          </p:cNvPicPr>
          <p:nvPr/>
        </p:nvPicPr>
        <p:blipFill rotWithShape="1">
          <a:blip r:embed="rId2">
            <a:extLst>
              <a:ext uri="{28A0092B-C50C-407E-A947-70E740481C1C}">
                <a14:useLocalDpi xmlns:a14="http://schemas.microsoft.com/office/drawing/2010/main" val="0"/>
              </a:ext>
            </a:extLst>
          </a:blip>
          <a:srcRect b="6923"/>
          <a:stretch/>
        </p:blipFill>
        <p:spPr bwMode="auto">
          <a:xfrm>
            <a:off x="430162" y="1340768"/>
            <a:ext cx="11783128" cy="43564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umber Of World Natural Catastrophes, 1980-2018"/>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71" t="91979" r="26695"/>
          <a:stretch/>
        </p:blipFill>
        <p:spPr bwMode="auto">
          <a:xfrm>
            <a:off x="1085850" y="5445225"/>
            <a:ext cx="8134350" cy="4320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00187" y="5445225"/>
            <a:ext cx="185663" cy="25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Rectangle 3"/>
          <p:cNvSpPr/>
          <p:nvPr/>
        </p:nvSpPr>
        <p:spPr>
          <a:xfrm>
            <a:off x="9325123" y="1484784"/>
            <a:ext cx="2232248"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3924523" y="6309320"/>
            <a:ext cx="6703951" cy="369332"/>
          </a:xfrm>
          <a:prstGeom prst="rect">
            <a:avLst/>
          </a:prstGeom>
        </p:spPr>
        <p:txBody>
          <a:bodyPr wrap="none">
            <a:spAutoFit/>
          </a:bodyPr>
          <a:lstStyle/>
          <a:p>
            <a:r>
              <a:rPr lang="en-CA" dirty="0" smtClean="0"/>
              <a:t>Insurance Information Institute , Facts + Statistics: Global catastrophes</a:t>
            </a:r>
            <a:endParaRPr lang="en-CA" dirty="0"/>
          </a:p>
        </p:txBody>
      </p:sp>
      <p:sp>
        <p:nvSpPr>
          <p:cNvPr id="13" name="Rectangle 12"/>
          <p:cNvSpPr/>
          <p:nvPr/>
        </p:nvSpPr>
        <p:spPr>
          <a:xfrm>
            <a:off x="0" y="764704"/>
            <a:ext cx="12601575" cy="584775"/>
          </a:xfrm>
          <a:prstGeom prst="rect">
            <a:avLst/>
          </a:prstGeom>
        </p:spPr>
        <p:txBody>
          <a:bodyPr wrap="square">
            <a:spAutoFit/>
          </a:bodyPr>
          <a:lstStyle/>
          <a:p>
            <a:pPr algn="ctr"/>
            <a:r>
              <a:rPr lang="en-CA" sz="3200" dirty="0" smtClean="0"/>
              <a:t>2019 natural catastrophes</a:t>
            </a:r>
            <a:endParaRPr lang="en-CA" sz="3200" dirty="0"/>
          </a:p>
        </p:txBody>
      </p:sp>
      <p:sp>
        <p:nvSpPr>
          <p:cNvPr id="14" name="TextBox 13"/>
          <p:cNvSpPr txBox="1"/>
          <p:nvPr/>
        </p:nvSpPr>
        <p:spPr>
          <a:xfrm>
            <a:off x="-32147" y="7382"/>
            <a:ext cx="12633722" cy="584775"/>
          </a:xfrm>
          <a:prstGeom prst="rect">
            <a:avLst/>
          </a:prstGeom>
          <a:noFill/>
        </p:spPr>
        <p:txBody>
          <a:bodyPr wrap="square" rtlCol="0">
            <a:spAutoFit/>
          </a:bodyPr>
          <a:lstStyle/>
          <a:p>
            <a:pPr algn="ctr"/>
            <a:r>
              <a:rPr lang="en-CA" sz="3200" b="1" dirty="0" smtClean="0"/>
              <a:t>Accelerating extreme events 1980-2019</a:t>
            </a:r>
            <a:endParaRPr lang="en-CA" sz="3200" b="1" dirty="0"/>
          </a:p>
        </p:txBody>
      </p:sp>
    </p:spTree>
    <p:extLst>
      <p:ext uri="{BB962C8B-B14F-4D97-AF65-F5344CB8AC3E}">
        <p14:creationId xmlns:p14="http://schemas.microsoft.com/office/powerpoint/2010/main" val="28524568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www.climate.gov/sites/default/files/SotC2017_08_VeryWarmDays_combo_large.png"/>
          <p:cNvPicPr>
            <a:picLocks noChangeAspect="1" noChangeArrowheads="1"/>
          </p:cNvPicPr>
          <p:nvPr/>
        </p:nvPicPr>
        <p:blipFill rotWithShape="1">
          <a:blip r:embed="rId3">
            <a:extLst>
              <a:ext uri="{28A0092B-C50C-407E-A947-70E740481C1C}">
                <a14:useLocalDpi xmlns:a14="http://schemas.microsoft.com/office/drawing/2010/main" val="0"/>
              </a:ext>
            </a:extLst>
          </a:blip>
          <a:srcRect t="47887"/>
          <a:stretch/>
        </p:blipFill>
        <p:spPr bwMode="auto">
          <a:xfrm>
            <a:off x="2628379" y="908696"/>
            <a:ext cx="8786922" cy="57314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2115" y="1412776"/>
            <a:ext cx="3708499" cy="1477328"/>
          </a:xfrm>
          <a:prstGeom prst="rect">
            <a:avLst/>
          </a:prstGeom>
        </p:spPr>
        <p:txBody>
          <a:bodyPr wrap="square">
            <a:spAutoFit/>
          </a:bodyPr>
          <a:lstStyle/>
          <a:p>
            <a:r>
              <a:rPr lang="en-CA" dirty="0" smtClean="0"/>
              <a:t>2017 NOAA, </a:t>
            </a:r>
          </a:p>
          <a:p>
            <a:r>
              <a:rPr lang="en-CA" dirty="0" smtClean="0"/>
              <a:t>State of the  </a:t>
            </a:r>
          </a:p>
          <a:p>
            <a:r>
              <a:rPr lang="en-CA" dirty="0" smtClean="0"/>
              <a:t>global climate: </a:t>
            </a:r>
          </a:p>
          <a:p>
            <a:r>
              <a:rPr lang="en-CA" dirty="0" smtClean="0"/>
              <a:t>Hot days </a:t>
            </a:r>
          </a:p>
          <a:p>
            <a:r>
              <a:rPr lang="en-CA" dirty="0" smtClean="0"/>
              <a:t>August 1, 2018</a:t>
            </a:r>
            <a:endParaRPr lang="en-CA" dirty="0"/>
          </a:p>
        </p:txBody>
      </p:sp>
      <p:pic>
        <p:nvPicPr>
          <p:cNvPr id="5" name="Picture 2" descr="https://www.climate.gov/sites/default/files/SotC2017_08_VeryWarmDays_combo_large.png"/>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98266" t="47887" r="-293" b="4501"/>
          <a:stretch/>
        </p:blipFill>
        <p:spPr bwMode="auto">
          <a:xfrm>
            <a:off x="11415301" y="860054"/>
            <a:ext cx="394186" cy="55446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16411" y="5838776"/>
            <a:ext cx="8893076" cy="369332"/>
          </a:xfrm>
          <a:prstGeom prst="rect">
            <a:avLst/>
          </a:prstGeom>
          <a:noFill/>
        </p:spPr>
        <p:txBody>
          <a:bodyPr wrap="square" rtlCol="0">
            <a:spAutoFit/>
          </a:bodyPr>
          <a:lstStyle/>
          <a:p>
            <a:r>
              <a:rPr lang="en-CA" b="1" dirty="0" smtClean="0">
                <a:solidFill>
                  <a:schemeClr val="bg1"/>
                </a:solidFill>
              </a:rPr>
              <a:t>1950             1960              1970              1980              1990             2000              2010        2017 </a:t>
            </a:r>
            <a:endParaRPr lang="en-CA" b="1" dirty="0">
              <a:solidFill>
                <a:schemeClr val="bg1"/>
              </a:solidFill>
            </a:endParaRPr>
          </a:p>
        </p:txBody>
      </p:sp>
      <p:sp>
        <p:nvSpPr>
          <p:cNvPr id="4" name="TextBox 3"/>
          <p:cNvSpPr txBox="1"/>
          <p:nvPr/>
        </p:nvSpPr>
        <p:spPr>
          <a:xfrm>
            <a:off x="0" y="-27384"/>
            <a:ext cx="12607151" cy="954107"/>
          </a:xfrm>
          <a:prstGeom prst="rect">
            <a:avLst/>
          </a:prstGeom>
          <a:noFill/>
        </p:spPr>
        <p:txBody>
          <a:bodyPr wrap="square" rtlCol="0">
            <a:spAutoFit/>
          </a:bodyPr>
          <a:lstStyle/>
          <a:p>
            <a:pPr algn="ctr"/>
            <a:r>
              <a:rPr lang="en-CA" sz="3200" b="1" dirty="0" smtClean="0"/>
              <a:t>Accelerating global extreme heat</a:t>
            </a:r>
          </a:p>
          <a:p>
            <a:pPr algn="ctr"/>
            <a:r>
              <a:rPr lang="en-CA" sz="2400" b="1" dirty="0" smtClean="0"/>
              <a:t>NOAA 2018</a:t>
            </a:r>
            <a:endParaRPr lang="en-CA" sz="2400" b="1" dirty="0"/>
          </a:p>
        </p:txBody>
      </p:sp>
      <p:sp>
        <p:nvSpPr>
          <p:cNvPr id="6" name="Rectangle 5"/>
          <p:cNvSpPr/>
          <p:nvPr/>
        </p:nvSpPr>
        <p:spPr>
          <a:xfrm>
            <a:off x="9037091" y="1052736"/>
            <a:ext cx="324036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9" name="Straight Connector 8"/>
          <p:cNvCxnSpPr/>
          <p:nvPr/>
        </p:nvCxnSpPr>
        <p:spPr>
          <a:xfrm>
            <a:off x="2340347" y="6381328"/>
            <a:ext cx="946914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4428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www.globalchange.gov/sites/globalchange/files/HeatWave_0729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9962" y="1327776"/>
            <a:ext cx="7261225" cy="56109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96531" y="927508"/>
            <a:ext cx="5184576" cy="369332"/>
          </a:xfrm>
          <a:prstGeom prst="rect">
            <a:avLst/>
          </a:prstGeom>
          <a:noFill/>
        </p:spPr>
        <p:txBody>
          <a:bodyPr wrap="square" rtlCol="0">
            <a:spAutoFit/>
          </a:bodyPr>
          <a:lstStyle/>
          <a:p>
            <a:r>
              <a:rPr lang="en-CA" dirty="0" smtClean="0"/>
              <a:t>Heat waves recorded in 50 Large US cities,1961-2018 </a:t>
            </a:r>
            <a:endParaRPr lang="en-CA" dirty="0"/>
          </a:p>
        </p:txBody>
      </p:sp>
      <p:sp>
        <p:nvSpPr>
          <p:cNvPr id="3" name="TextBox 2"/>
          <p:cNvSpPr txBox="1"/>
          <p:nvPr/>
        </p:nvSpPr>
        <p:spPr>
          <a:xfrm>
            <a:off x="18057" y="0"/>
            <a:ext cx="12583518" cy="584775"/>
          </a:xfrm>
          <a:prstGeom prst="rect">
            <a:avLst/>
          </a:prstGeom>
          <a:noFill/>
        </p:spPr>
        <p:txBody>
          <a:bodyPr wrap="square" rtlCol="0">
            <a:spAutoFit/>
          </a:bodyPr>
          <a:lstStyle/>
          <a:p>
            <a:pPr algn="ctr"/>
            <a:r>
              <a:rPr lang="en-CA" sz="3200" b="1" dirty="0" smtClean="0"/>
              <a:t>Accelerating heat waves affecting US cities </a:t>
            </a:r>
            <a:endParaRPr lang="en-CA" sz="3200" b="1" dirty="0"/>
          </a:p>
        </p:txBody>
      </p:sp>
      <p:sp>
        <p:nvSpPr>
          <p:cNvPr id="4" name="Rectangle 3"/>
          <p:cNvSpPr/>
          <p:nvPr/>
        </p:nvSpPr>
        <p:spPr>
          <a:xfrm>
            <a:off x="-25301" y="971442"/>
            <a:ext cx="3434723" cy="646331"/>
          </a:xfrm>
          <a:prstGeom prst="rect">
            <a:avLst/>
          </a:prstGeom>
        </p:spPr>
        <p:txBody>
          <a:bodyPr wrap="none">
            <a:spAutoFit/>
          </a:bodyPr>
          <a:lstStyle/>
          <a:p>
            <a:r>
              <a:rPr lang="en-CA" dirty="0" smtClean="0"/>
              <a:t>Fifth National Climate Assessment </a:t>
            </a:r>
          </a:p>
          <a:p>
            <a:r>
              <a:rPr lang="en-CA" dirty="0" smtClean="0"/>
              <a:t>(NCA5) , USA,   accessed  2020</a:t>
            </a:r>
            <a:endParaRPr lang="en-CA" dirty="0"/>
          </a:p>
        </p:txBody>
      </p:sp>
      <p:sp>
        <p:nvSpPr>
          <p:cNvPr id="5" name="TextBox 4"/>
          <p:cNvSpPr txBox="1"/>
          <p:nvPr/>
        </p:nvSpPr>
        <p:spPr>
          <a:xfrm>
            <a:off x="3132435" y="3948583"/>
            <a:ext cx="2664296" cy="276999"/>
          </a:xfrm>
          <a:prstGeom prst="rect">
            <a:avLst/>
          </a:prstGeom>
          <a:noFill/>
        </p:spPr>
        <p:txBody>
          <a:bodyPr wrap="square" rtlCol="0">
            <a:spAutoFit/>
          </a:bodyPr>
          <a:lstStyle/>
          <a:p>
            <a:r>
              <a:rPr lang="en-CA" sz="1200" b="1" dirty="0" smtClean="0"/>
              <a:t>1960s                                             2010s                                         </a:t>
            </a:r>
            <a:endParaRPr lang="en-CA" sz="1200" b="1" dirty="0"/>
          </a:p>
        </p:txBody>
      </p:sp>
      <p:sp>
        <p:nvSpPr>
          <p:cNvPr id="7" name="TextBox 6"/>
          <p:cNvSpPr txBox="1"/>
          <p:nvPr/>
        </p:nvSpPr>
        <p:spPr>
          <a:xfrm>
            <a:off x="3132435" y="6525344"/>
            <a:ext cx="2664296" cy="276999"/>
          </a:xfrm>
          <a:prstGeom prst="rect">
            <a:avLst/>
          </a:prstGeom>
          <a:noFill/>
        </p:spPr>
        <p:txBody>
          <a:bodyPr wrap="square" rtlCol="0">
            <a:spAutoFit/>
          </a:bodyPr>
          <a:lstStyle/>
          <a:p>
            <a:r>
              <a:rPr lang="en-CA" sz="1200" b="1" dirty="0" smtClean="0"/>
              <a:t>1960s                                             2010s                                         </a:t>
            </a:r>
            <a:endParaRPr lang="en-CA" sz="1200" b="1" dirty="0"/>
          </a:p>
        </p:txBody>
      </p:sp>
      <p:sp>
        <p:nvSpPr>
          <p:cNvPr id="6" name="TextBox 5"/>
          <p:cNvSpPr txBox="1"/>
          <p:nvPr/>
        </p:nvSpPr>
        <p:spPr>
          <a:xfrm>
            <a:off x="3708499" y="1844824"/>
            <a:ext cx="1332148" cy="338554"/>
          </a:xfrm>
          <a:prstGeom prst="rect">
            <a:avLst/>
          </a:prstGeom>
          <a:noFill/>
        </p:spPr>
        <p:txBody>
          <a:bodyPr wrap="square" rtlCol="0">
            <a:spAutoFit/>
          </a:bodyPr>
          <a:lstStyle/>
          <a:p>
            <a:r>
              <a:rPr lang="en-CA" sz="1600" b="1" dirty="0"/>
              <a:t>F</a:t>
            </a:r>
            <a:r>
              <a:rPr lang="en-CA" sz="1600" b="1" dirty="0" smtClean="0"/>
              <a:t>requency</a:t>
            </a:r>
            <a:endParaRPr lang="en-CA" sz="1600" b="1" dirty="0"/>
          </a:p>
        </p:txBody>
      </p:sp>
      <p:sp>
        <p:nvSpPr>
          <p:cNvPr id="9" name="TextBox 8"/>
          <p:cNvSpPr txBox="1"/>
          <p:nvPr/>
        </p:nvSpPr>
        <p:spPr>
          <a:xfrm>
            <a:off x="3564483" y="4482167"/>
            <a:ext cx="1332148" cy="338554"/>
          </a:xfrm>
          <a:prstGeom prst="rect">
            <a:avLst/>
          </a:prstGeom>
          <a:noFill/>
        </p:spPr>
        <p:txBody>
          <a:bodyPr wrap="square" rtlCol="0">
            <a:spAutoFit/>
          </a:bodyPr>
          <a:lstStyle/>
          <a:p>
            <a:r>
              <a:rPr lang="en-CA" sz="1600" b="1" dirty="0" smtClean="0"/>
              <a:t>Length</a:t>
            </a:r>
            <a:endParaRPr lang="en-CA" sz="1600" b="1" dirty="0"/>
          </a:p>
        </p:txBody>
      </p:sp>
    </p:spTree>
    <p:extLst>
      <p:ext uri="{BB962C8B-B14F-4D97-AF65-F5344CB8AC3E}">
        <p14:creationId xmlns:p14="http://schemas.microsoft.com/office/powerpoint/2010/main" val="16667536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259" y="620688"/>
            <a:ext cx="9086850"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28179" y="6237312"/>
            <a:ext cx="6840760" cy="369332"/>
          </a:xfrm>
          <a:prstGeom prst="rect">
            <a:avLst/>
          </a:prstGeom>
          <a:noFill/>
        </p:spPr>
        <p:txBody>
          <a:bodyPr wrap="square" rtlCol="0">
            <a:spAutoFit/>
          </a:bodyPr>
          <a:lstStyle/>
          <a:p>
            <a:r>
              <a:rPr lang="en-CA" dirty="0" smtClean="0"/>
              <a:t>State of the Climate 2020, Australia Bureau Meteorology </a:t>
            </a:r>
            <a:endParaRPr lang="en-CA" dirty="0"/>
          </a:p>
        </p:txBody>
      </p:sp>
      <p:sp>
        <p:nvSpPr>
          <p:cNvPr id="3" name="TextBox 2"/>
          <p:cNvSpPr txBox="1"/>
          <p:nvPr/>
        </p:nvSpPr>
        <p:spPr>
          <a:xfrm>
            <a:off x="0" y="40268"/>
            <a:ext cx="12601575" cy="584775"/>
          </a:xfrm>
          <a:prstGeom prst="rect">
            <a:avLst/>
          </a:prstGeom>
          <a:noFill/>
        </p:spPr>
        <p:txBody>
          <a:bodyPr wrap="square" rtlCol="0">
            <a:spAutoFit/>
          </a:bodyPr>
          <a:lstStyle/>
          <a:p>
            <a:pPr algn="ctr"/>
            <a:r>
              <a:rPr lang="en-CA" sz="3200" b="1" dirty="0" smtClean="0"/>
              <a:t>Australia accelerating extreme heat </a:t>
            </a:r>
            <a:endParaRPr lang="en-CA" sz="3200" b="1" dirty="0"/>
          </a:p>
        </p:txBody>
      </p:sp>
    </p:spTree>
    <p:extLst>
      <p:ext uri="{BB962C8B-B14F-4D97-AF65-F5344CB8AC3E}">
        <p14:creationId xmlns:p14="http://schemas.microsoft.com/office/powerpoint/2010/main" val="3164243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052736"/>
            <a:ext cx="12601575" cy="3970318"/>
          </a:xfrm>
          <a:prstGeom prst="rect">
            <a:avLst/>
          </a:prstGeom>
          <a:noFill/>
        </p:spPr>
        <p:txBody>
          <a:bodyPr wrap="square" rtlCol="0">
            <a:spAutoFit/>
          </a:bodyPr>
          <a:lstStyle/>
          <a:p>
            <a:pPr algn="ctr"/>
            <a:r>
              <a:rPr lang="en-CA" sz="3600" b="1" dirty="0" smtClean="0"/>
              <a:t>If global heating greenhouse gas emissions are not stopped, including stopping deforestation (CO2 emissions)</a:t>
            </a:r>
          </a:p>
          <a:p>
            <a:pPr algn="ctr"/>
            <a:endParaRPr lang="en-CA" sz="3600" b="1" dirty="0"/>
          </a:p>
          <a:p>
            <a:pPr algn="ctr"/>
            <a:r>
              <a:rPr lang="en-CA" sz="3600" b="1" dirty="0" smtClean="0"/>
              <a:t>Life on Earth will be driven to extinction</a:t>
            </a:r>
          </a:p>
          <a:p>
            <a:pPr algn="ctr"/>
            <a:endParaRPr lang="en-CA" sz="3600" b="1" dirty="0"/>
          </a:p>
          <a:p>
            <a:pPr algn="ctr"/>
            <a:r>
              <a:rPr lang="en-CA" sz="3600" b="1" dirty="0" smtClean="0"/>
              <a:t>We need no more reasons than this one reason</a:t>
            </a:r>
          </a:p>
          <a:p>
            <a:pPr algn="ctr"/>
            <a:r>
              <a:rPr lang="en-CA" sz="3600" b="1" dirty="0" smtClean="0"/>
              <a:t>to stop burning fossil fuels</a:t>
            </a:r>
            <a:endParaRPr lang="en-CA" sz="3600" b="1" dirty="0"/>
          </a:p>
        </p:txBody>
      </p:sp>
    </p:spTree>
    <p:extLst>
      <p:ext uri="{BB962C8B-B14F-4D97-AF65-F5344CB8AC3E}">
        <p14:creationId xmlns:p14="http://schemas.microsoft.com/office/powerpoint/2010/main" val="8099563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916832"/>
            <a:ext cx="12601575" cy="646331"/>
          </a:xfrm>
          <a:prstGeom prst="rect">
            <a:avLst/>
          </a:prstGeom>
          <a:noFill/>
        </p:spPr>
        <p:txBody>
          <a:bodyPr wrap="square" rtlCol="0">
            <a:spAutoFit/>
          </a:bodyPr>
          <a:lstStyle/>
          <a:p>
            <a:pPr algn="ctr"/>
            <a:r>
              <a:rPr lang="en-CA" sz="3600" b="1" dirty="0" smtClean="0"/>
              <a:t>Oceans</a:t>
            </a:r>
            <a:endParaRPr lang="en-CA" sz="3600" b="1" dirty="0"/>
          </a:p>
        </p:txBody>
      </p:sp>
    </p:spTree>
    <p:extLst>
      <p:ext uri="{BB962C8B-B14F-4D97-AF65-F5344CB8AC3E}">
        <p14:creationId xmlns:p14="http://schemas.microsoft.com/office/powerpoint/2010/main" val="19590731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82953" y="1244079"/>
            <a:ext cx="4212555" cy="1323439"/>
          </a:xfrm>
          <a:prstGeom prst="rect">
            <a:avLst/>
          </a:prstGeom>
        </p:spPr>
        <p:txBody>
          <a:bodyPr wrap="square">
            <a:spAutoFit/>
          </a:bodyPr>
          <a:lstStyle/>
          <a:p>
            <a:r>
              <a:rPr lang="en-CA" sz="1600" dirty="0" smtClean="0"/>
              <a:t>16 October 2020, Acceleration of ocean warming, </a:t>
            </a:r>
            <a:r>
              <a:rPr lang="en-CA" sz="1600" dirty="0" smtClean="0"/>
              <a:t>salinification</a:t>
            </a:r>
            <a:r>
              <a:rPr lang="en-CA" sz="1600" dirty="0" smtClean="0"/>
              <a:t>,  </a:t>
            </a:r>
            <a:r>
              <a:rPr lang="en-CA" sz="1600" dirty="0" smtClean="0"/>
              <a:t>deoxygenation</a:t>
            </a:r>
            <a:r>
              <a:rPr lang="en-CA" sz="1600" dirty="0" smtClean="0"/>
              <a:t> and acidification in the surface subtropical North  Atlantic Ocean, N. Roberts,  R. Johnson</a:t>
            </a:r>
          </a:p>
          <a:p>
            <a:endParaRPr lang="en-CA" sz="1600" dirty="0"/>
          </a:p>
        </p:txBody>
      </p:sp>
      <p:pic>
        <p:nvPicPr>
          <p:cNvPr id="27650" name="Picture 2" descr="Fig. 1"/>
          <p:cNvPicPr>
            <a:picLocks noChangeAspect="1" noChangeArrowheads="1"/>
          </p:cNvPicPr>
          <p:nvPr/>
        </p:nvPicPr>
        <p:blipFill rotWithShape="1">
          <a:blip r:embed="rId2">
            <a:extLst>
              <a:ext uri="{28A0092B-C50C-407E-A947-70E740481C1C}">
                <a14:useLocalDpi xmlns:a14="http://schemas.microsoft.com/office/drawing/2010/main" val="0"/>
              </a:ext>
            </a:extLst>
          </a:blip>
          <a:srcRect b="79562"/>
          <a:stretch/>
        </p:blipFill>
        <p:spPr bwMode="auto">
          <a:xfrm>
            <a:off x="1476251" y="1571504"/>
            <a:ext cx="5319729" cy="14021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g. 1"/>
          <p:cNvPicPr>
            <a:picLocks noChangeAspect="1" noChangeArrowheads="1"/>
          </p:cNvPicPr>
          <p:nvPr/>
        </p:nvPicPr>
        <p:blipFill rotWithShape="1">
          <a:blip r:embed="rId2">
            <a:extLst>
              <a:ext uri="{28A0092B-C50C-407E-A947-70E740481C1C}">
                <a14:useLocalDpi xmlns:a14="http://schemas.microsoft.com/office/drawing/2010/main" val="0"/>
              </a:ext>
            </a:extLst>
          </a:blip>
          <a:srcRect t="98084"/>
          <a:stretch/>
        </p:blipFill>
        <p:spPr bwMode="auto">
          <a:xfrm>
            <a:off x="1476251" y="5445224"/>
            <a:ext cx="5355733" cy="1757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28378" y="1639833"/>
            <a:ext cx="3528393" cy="276999"/>
          </a:xfrm>
          <a:prstGeom prst="rect">
            <a:avLst/>
          </a:prstGeom>
          <a:noFill/>
        </p:spPr>
        <p:txBody>
          <a:bodyPr wrap="square">
            <a:spAutoFit/>
          </a:bodyPr>
          <a:lstStyle/>
          <a:p>
            <a:r>
              <a:rPr lang="en-CA" sz="1200" b="1" dirty="0" smtClean="0"/>
              <a:t>Surface temperature &amp; anomalies</a:t>
            </a:r>
            <a:endParaRPr lang="en-CA" sz="1200" b="1" dirty="0"/>
          </a:p>
        </p:txBody>
      </p:sp>
      <p:pic>
        <p:nvPicPr>
          <p:cNvPr id="27652" name="Picture 4" descr="Fig. 2"/>
          <p:cNvPicPr>
            <a:picLocks noChangeAspect="1" noChangeArrowheads="1"/>
          </p:cNvPicPr>
          <p:nvPr/>
        </p:nvPicPr>
        <p:blipFill rotWithShape="1">
          <a:blip r:embed="rId3">
            <a:extLst>
              <a:ext uri="{28A0092B-C50C-407E-A947-70E740481C1C}">
                <a14:useLocalDpi xmlns:a14="http://schemas.microsoft.com/office/drawing/2010/main" val="0"/>
              </a:ext>
            </a:extLst>
          </a:blip>
          <a:srcRect t="39022" b="40255"/>
          <a:stretch/>
        </p:blipFill>
        <p:spPr bwMode="auto">
          <a:xfrm>
            <a:off x="1495056" y="4005064"/>
            <a:ext cx="5336928" cy="14346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ig. 1"/>
          <p:cNvPicPr>
            <a:picLocks noChangeAspect="1" noChangeArrowheads="1"/>
          </p:cNvPicPr>
          <p:nvPr/>
        </p:nvPicPr>
        <p:blipFill rotWithShape="1">
          <a:blip r:embed="rId2">
            <a:extLst>
              <a:ext uri="{28A0092B-C50C-407E-A947-70E740481C1C}">
                <a14:useLocalDpi xmlns:a14="http://schemas.microsoft.com/office/drawing/2010/main" val="0"/>
              </a:ext>
            </a:extLst>
          </a:blip>
          <a:srcRect t="39961" b="39560"/>
          <a:stretch/>
        </p:blipFill>
        <p:spPr bwMode="auto">
          <a:xfrm>
            <a:off x="1494252" y="2825226"/>
            <a:ext cx="5319729" cy="14445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412355" y="2767183"/>
            <a:ext cx="3600400" cy="307777"/>
          </a:xfrm>
          <a:prstGeom prst="rect">
            <a:avLst/>
          </a:prstGeom>
        </p:spPr>
        <p:txBody>
          <a:bodyPr wrap="square">
            <a:spAutoFit/>
          </a:bodyPr>
          <a:lstStyle/>
          <a:p>
            <a:r>
              <a:rPr lang="en-CA" sz="1400" b="1" dirty="0" smtClean="0"/>
              <a:t>Surface dissolved oxygen  &amp; anomalies</a:t>
            </a:r>
            <a:endParaRPr lang="en-CA" sz="1400" b="1" dirty="0"/>
          </a:p>
        </p:txBody>
      </p:sp>
      <p:sp>
        <p:nvSpPr>
          <p:cNvPr id="9" name="Rectangle 8"/>
          <p:cNvSpPr/>
          <p:nvPr/>
        </p:nvSpPr>
        <p:spPr>
          <a:xfrm>
            <a:off x="3055370" y="4094725"/>
            <a:ext cx="2161489" cy="307777"/>
          </a:xfrm>
          <a:prstGeom prst="rect">
            <a:avLst/>
          </a:prstGeom>
        </p:spPr>
        <p:txBody>
          <a:bodyPr wrap="none">
            <a:spAutoFit/>
          </a:bodyPr>
          <a:lstStyle/>
          <a:p>
            <a:r>
              <a:rPr lang="en-CA" sz="1400" b="1" dirty="0" smtClean="0"/>
              <a:t>Surface pH and anomalies.</a:t>
            </a:r>
            <a:endParaRPr lang="en-CA" sz="1400" b="1" dirty="0"/>
          </a:p>
        </p:txBody>
      </p:sp>
      <p:sp>
        <p:nvSpPr>
          <p:cNvPr id="10" name="TextBox 9"/>
          <p:cNvSpPr txBox="1"/>
          <p:nvPr/>
        </p:nvSpPr>
        <p:spPr>
          <a:xfrm>
            <a:off x="71789" y="0"/>
            <a:ext cx="12529786" cy="1077218"/>
          </a:xfrm>
          <a:prstGeom prst="rect">
            <a:avLst/>
          </a:prstGeom>
          <a:noFill/>
        </p:spPr>
        <p:txBody>
          <a:bodyPr wrap="square" rtlCol="0">
            <a:spAutoFit/>
          </a:bodyPr>
          <a:lstStyle/>
          <a:p>
            <a:pPr algn="ctr"/>
            <a:r>
              <a:rPr lang="en-CA" sz="3200" b="1" dirty="0" smtClean="0"/>
              <a:t>Multiple rapidly increasing damaging effects on the ocean</a:t>
            </a:r>
          </a:p>
          <a:p>
            <a:r>
              <a:rPr lang="en-CA" sz="3200" b="1" dirty="0" smtClean="0"/>
              <a:t> </a:t>
            </a:r>
            <a:r>
              <a:rPr lang="en-CA" sz="2400" b="1" dirty="0" smtClean="0"/>
              <a:t>(tropical North Atlantic here) </a:t>
            </a:r>
            <a:endParaRPr lang="en-CA" sz="2400" b="1" dirty="0"/>
          </a:p>
        </p:txBody>
      </p:sp>
      <p:pic>
        <p:nvPicPr>
          <p:cNvPr id="15" name="Picture 4" descr="Fig. 2"/>
          <p:cNvPicPr>
            <a:picLocks noChangeAspect="1" noChangeArrowheads="1"/>
          </p:cNvPicPr>
          <p:nvPr/>
        </p:nvPicPr>
        <p:blipFill rotWithShape="1">
          <a:blip r:embed="rId3">
            <a:extLst>
              <a:ext uri="{28A0092B-C50C-407E-A947-70E740481C1C}">
                <a14:useLocalDpi xmlns:a14="http://schemas.microsoft.com/office/drawing/2010/main" val="0"/>
              </a:ext>
            </a:extLst>
          </a:blip>
          <a:srcRect l="11583" t="39022" r="6319" b="40255"/>
          <a:stretch/>
        </p:blipFill>
        <p:spPr bwMode="auto">
          <a:xfrm flipV="1">
            <a:off x="7524923" y="3917763"/>
            <a:ext cx="4381500" cy="1434631"/>
          </a:xfrm>
          <a:prstGeom prst="rect">
            <a:avLst/>
          </a:prstGeom>
          <a:noFill/>
          <a:extLst>
            <a:ext uri="{909E8E84-426E-40DD-AFC4-6F175D3DCCD1}">
              <a14:hiddenFill xmlns:a14="http://schemas.microsoft.com/office/drawing/2010/main">
                <a:solidFill>
                  <a:srgbClr val="FFFFFF"/>
                </a:solidFill>
              </a14:hiddenFill>
            </a:ext>
          </a:extLst>
        </p:spPr>
      </p:pic>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5437" y="5404574"/>
            <a:ext cx="5359400"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350306" y="3609986"/>
            <a:ext cx="4187866" cy="461665"/>
          </a:xfrm>
          <a:prstGeom prst="rect">
            <a:avLst/>
          </a:prstGeom>
          <a:noFill/>
        </p:spPr>
        <p:txBody>
          <a:bodyPr wrap="square" rtlCol="0">
            <a:spAutoFit/>
          </a:bodyPr>
          <a:lstStyle/>
          <a:p>
            <a:r>
              <a:rPr lang="en-CA" sz="1200" b="1" dirty="0" smtClean="0"/>
              <a:t>Acidification is the inverse of pH (hydrogen ion potential</a:t>
            </a:r>
          </a:p>
          <a:p>
            <a:r>
              <a:rPr lang="en-CA" sz="1200" b="1" dirty="0" smtClean="0"/>
              <a:t>Graph below shows relative acidification </a:t>
            </a:r>
            <a:endParaRPr lang="en-CA" sz="1200" b="1" dirty="0"/>
          </a:p>
        </p:txBody>
      </p:sp>
      <p:sp>
        <p:nvSpPr>
          <p:cNvPr id="14" name="TextBox 13"/>
          <p:cNvSpPr txBox="1"/>
          <p:nvPr/>
        </p:nvSpPr>
        <p:spPr>
          <a:xfrm>
            <a:off x="7554404" y="4103563"/>
            <a:ext cx="1919316" cy="307777"/>
          </a:xfrm>
          <a:prstGeom prst="rect">
            <a:avLst/>
          </a:prstGeom>
          <a:noFill/>
        </p:spPr>
        <p:txBody>
          <a:bodyPr wrap="square" rtlCol="0">
            <a:spAutoFit/>
          </a:bodyPr>
          <a:lstStyle/>
          <a:p>
            <a:r>
              <a:rPr lang="en-CA" sz="1400" b="1" dirty="0" smtClean="0"/>
              <a:t>Relative ACIDIFICATION</a:t>
            </a:r>
            <a:endParaRPr lang="en-CA" sz="1400" b="1" dirty="0"/>
          </a:p>
        </p:txBody>
      </p:sp>
    </p:spTree>
    <p:extLst>
      <p:ext uri="{BB962C8B-B14F-4D97-AF65-F5344CB8AC3E}">
        <p14:creationId xmlns:p14="http://schemas.microsoft.com/office/powerpoint/2010/main" val="16523592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988840"/>
            <a:ext cx="12601575" cy="584775"/>
          </a:xfrm>
          <a:prstGeom prst="rect">
            <a:avLst/>
          </a:prstGeom>
          <a:noFill/>
        </p:spPr>
        <p:txBody>
          <a:bodyPr wrap="square" rtlCol="0">
            <a:spAutoFit/>
          </a:bodyPr>
          <a:lstStyle/>
          <a:p>
            <a:pPr algn="ctr"/>
            <a:r>
              <a:rPr lang="en-CA" sz="3200" b="1" dirty="0" smtClean="0"/>
              <a:t>Ocean heat</a:t>
            </a:r>
            <a:endParaRPr lang="en-CA" sz="3200" b="1" dirty="0"/>
          </a:p>
        </p:txBody>
      </p:sp>
      <p:sp>
        <p:nvSpPr>
          <p:cNvPr id="3" name="TextBox 2"/>
          <p:cNvSpPr txBox="1"/>
          <p:nvPr/>
        </p:nvSpPr>
        <p:spPr>
          <a:xfrm>
            <a:off x="8607" y="3071614"/>
            <a:ext cx="12601575" cy="1200329"/>
          </a:xfrm>
          <a:prstGeom prst="rect">
            <a:avLst/>
          </a:prstGeom>
          <a:noFill/>
        </p:spPr>
        <p:txBody>
          <a:bodyPr wrap="square" rtlCol="0">
            <a:spAutoFit/>
          </a:bodyPr>
          <a:lstStyle/>
          <a:p>
            <a:pPr algn="ctr"/>
            <a:r>
              <a:rPr lang="en-CA" dirty="0" smtClean="0"/>
              <a:t>93% of added atmospheric greenhouse heat has gone to ocean heat</a:t>
            </a:r>
          </a:p>
          <a:p>
            <a:pPr algn="ctr"/>
            <a:r>
              <a:rPr lang="en-CA" dirty="0"/>
              <a:t>m</a:t>
            </a:r>
            <a:r>
              <a:rPr lang="en-CA" dirty="0" smtClean="0"/>
              <a:t>aking ocean heat a far better climate change indicator than global average surface warming</a:t>
            </a:r>
          </a:p>
          <a:p>
            <a:pPr algn="ctr"/>
            <a:endParaRPr lang="en-CA" dirty="0"/>
          </a:p>
          <a:p>
            <a:pPr algn="ctr"/>
            <a:r>
              <a:rPr lang="en-CA" dirty="0" smtClean="0"/>
              <a:t>Ocean heat is definitely accelerating (multiple sources) and fast</a:t>
            </a:r>
            <a:endParaRPr lang="en-CA" dirty="0"/>
          </a:p>
        </p:txBody>
      </p:sp>
    </p:spTree>
    <p:extLst>
      <p:ext uri="{BB962C8B-B14F-4D97-AF65-F5344CB8AC3E}">
        <p14:creationId xmlns:p14="http://schemas.microsoft.com/office/powerpoint/2010/main" val="41896386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cean heat content Cheng et al 2019">
            <a:extLst>
              <a:ext uri="{FF2B5EF4-FFF2-40B4-BE49-F238E27FC236}">
                <a16:creationId xmlns:a16="http://schemas.microsoft.com/office/drawing/2014/main" xmlns="" id="{790CB7B9-5386-482E-9F24-9BE4DFE5A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106" y="1024235"/>
            <a:ext cx="10867222" cy="52509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B866DFFF-C44E-41E6-9D75-A3F8B4FB7B69}"/>
              </a:ext>
            </a:extLst>
          </p:cNvPr>
          <p:cNvSpPr txBox="1"/>
          <p:nvPr/>
        </p:nvSpPr>
        <p:spPr>
          <a:xfrm>
            <a:off x="3364502" y="6275137"/>
            <a:ext cx="11892736" cy="369332"/>
          </a:xfrm>
          <a:prstGeom prst="rect">
            <a:avLst/>
          </a:prstGeom>
          <a:noFill/>
        </p:spPr>
        <p:txBody>
          <a:bodyPr wrap="square">
            <a:spAutoFit/>
          </a:bodyPr>
          <a:lstStyle/>
          <a:p>
            <a:r>
              <a:rPr lang="en-CA" b="1" dirty="0"/>
              <a:t>Record-Setting Ocean Warmth Continued in 2019, </a:t>
            </a:r>
            <a:r>
              <a:rPr lang="en-CA" b="1" dirty="0"/>
              <a:t>Lijing</a:t>
            </a:r>
            <a:r>
              <a:rPr lang="en-CA" b="1" dirty="0"/>
              <a:t> Cheng et al, 27 Jan 2020</a:t>
            </a:r>
            <a:endParaRPr lang="en-US" b="1" dirty="0"/>
          </a:p>
        </p:txBody>
      </p:sp>
      <p:sp>
        <p:nvSpPr>
          <p:cNvPr id="3" name="Rectangle 2">
            <a:extLst>
              <a:ext uri="{FF2B5EF4-FFF2-40B4-BE49-F238E27FC236}">
                <a16:creationId xmlns:a16="http://schemas.microsoft.com/office/drawing/2014/main" xmlns="" id="{C710E793-38D7-47AD-8FE0-3581441DFE5F}"/>
              </a:ext>
            </a:extLst>
          </p:cNvPr>
          <p:cNvSpPr/>
          <p:nvPr/>
        </p:nvSpPr>
        <p:spPr>
          <a:xfrm>
            <a:off x="763332" y="1264920"/>
            <a:ext cx="645831"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1FEBFD3F-3448-40D7-8360-6C90A5214379}"/>
              </a:ext>
            </a:extLst>
          </p:cNvPr>
          <p:cNvSpPr txBox="1"/>
          <p:nvPr/>
        </p:nvSpPr>
        <p:spPr>
          <a:xfrm>
            <a:off x="0" y="8492"/>
            <a:ext cx="12601575" cy="1077218"/>
          </a:xfrm>
          <a:prstGeom prst="rect">
            <a:avLst/>
          </a:prstGeom>
          <a:noFill/>
        </p:spPr>
        <p:txBody>
          <a:bodyPr wrap="square" rtlCol="0">
            <a:spAutoFit/>
          </a:bodyPr>
          <a:lstStyle/>
          <a:p>
            <a:pPr algn="ctr"/>
            <a:r>
              <a:rPr lang="en-US" sz="3200" b="1" dirty="0"/>
              <a:t>2019:OCEAN HEAT</a:t>
            </a:r>
          </a:p>
          <a:p>
            <a:pPr algn="ctr"/>
            <a:r>
              <a:rPr lang="en-US" sz="3200" b="1" dirty="0"/>
              <a:t>Accelerating </a:t>
            </a:r>
          </a:p>
        </p:txBody>
      </p:sp>
      <p:sp>
        <p:nvSpPr>
          <p:cNvPr id="7" name="TextBox 6">
            <a:extLst>
              <a:ext uri="{FF2B5EF4-FFF2-40B4-BE49-F238E27FC236}">
                <a16:creationId xmlns:a16="http://schemas.microsoft.com/office/drawing/2014/main" xmlns="" id="{8A441D6F-4A40-4D1B-8113-21F7E17F4AE5}"/>
              </a:ext>
            </a:extLst>
          </p:cNvPr>
          <p:cNvSpPr txBox="1"/>
          <p:nvPr/>
        </p:nvSpPr>
        <p:spPr>
          <a:xfrm>
            <a:off x="82059" y="156031"/>
            <a:ext cx="2008376" cy="1200329"/>
          </a:xfrm>
          <a:prstGeom prst="rect">
            <a:avLst/>
          </a:prstGeom>
          <a:noFill/>
        </p:spPr>
        <p:txBody>
          <a:bodyPr wrap="square" rtlCol="0">
            <a:spAutoFit/>
          </a:bodyPr>
          <a:lstStyle/>
          <a:p>
            <a:r>
              <a:rPr lang="en-US" dirty="0"/>
              <a:t>Ocean heating causes ocean deoxygenation (deep open ocean)</a:t>
            </a:r>
          </a:p>
        </p:txBody>
      </p:sp>
    </p:spTree>
    <p:extLst>
      <p:ext uri="{BB962C8B-B14F-4D97-AF65-F5344CB8AC3E}">
        <p14:creationId xmlns:p14="http://schemas.microsoft.com/office/powerpoint/2010/main" val="21626866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3E4420F-76FC-408A-810D-75B61B174C82}"/>
              </a:ext>
            </a:extLst>
          </p:cNvPr>
          <p:cNvPicPr>
            <a:picLocks noChangeAspect="1"/>
          </p:cNvPicPr>
          <p:nvPr/>
        </p:nvPicPr>
        <p:blipFill>
          <a:blip r:embed="rId2"/>
          <a:stretch>
            <a:fillRect/>
          </a:stretch>
        </p:blipFill>
        <p:spPr>
          <a:xfrm>
            <a:off x="2154328" y="1517715"/>
            <a:ext cx="9701777" cy="5040313"/>
          </a:xfrm>
          <a:prstGeom prst="rect">
            <a:avLst/>
          </a:prstGeom>
        </p:spPr>
      </p:pic>
      <p:sp>
        <p:nvSpPr>
          <p:cNvPr id="6" name="TextBox 5">
            <a:extLst>
              <a:ext uri="{FF2B5EF4-FFF2-40B4-BE49-F238E27FC236}">
                <a16:creationId xmlns:a16="http://schemas.microsoft.com/office/drawing/2014/main" xmlns="" id="{A3D41E60-740A-4593-987E-D77C88A18DE4}"/>
              </a:ext>
            </a:extLst>
          </p:cNvPr>
          <p:cNvSpPr txBox="1"/>
          <p:nvPr/>
        </p:nvSpPr>
        <p:spPr>
          <a:xfrm>
            <a:off x="0" y="1343440"/>
            <a:ext cx="2375922" cy="3754874"/>
          </a:xfrm>
          <a:prstGeom prst="rect">
            <a:avLst/>
          </a:prstGeom>
          <a:noFill/>
        </p:spPr>
        <p:txBody>
          <a:bodyPr wrap="square">
            <a:spAutoFit/>
          </a:bodyPr>
          <a:lstStyle/>
          <a:p>
            <a:r>
              <a:rPr lang="en-CA" sz="1400" dirty="0"/>
              <a:t>WMO Climate 2014-2019</a:t>
            </a:r>
          </a:p>
          <a:p>
            <a:endParaRPr lang="en-CA" sz="1400" dirty="0"/>
          </a:p>
          <a:p>
            <a:r>
              <a:rPr lang="en-CA" sz="1400" dirty="0"/>
              <a:t>Figure 7. Global ocean</a:t>
            </a:r>
          </a:p>
          <a:p>
            <a:r>
              <a:rPr lang="en-CA" sz="1400" dirty="0"/>
              <a:t>heat content change</a:t>
            </a:r>
          </a:p>
          <a:p>
            <a:r>
              <a:rPr lang="en-CA" sz="1400" dirty="0"/>
              <a:t>(x 1022 J) for the 0–700-</a:t>
            </a:r>
          </a:p>
          <a:p>
            <a:r>
              <a:rPr lang="en-CA" sz="1400" dirty="0"/>
              <a:t>meter layer relative to</a:t>
            </a:r>
          </a:p>
          <a:p>
            <a:r>
              <a:rPr lang="en-CA" sz="1400" dirty="0"/>
              <a:t>the 1981–2010 baseline.</a:t>
            </a:r>
          </a:p>
          <a:p>
            <a:r>
              <a:rPr lang="en-CA" sz="1400" dirty="0"/>
              <a:t>The lines show annual</a:t>
            </a:r>
          </a:p>
          <a:p>
            <a:r>
              <a:rPr lang="en-CA" sz="1400" dirty="0"/>
              <a:t>means from the </a:t>
            </a:r>
            <a:r>
              <a:rPr lang="en-CA" sz="1400" dirty="0"/>
              <a:t>Levitus</a:t>
            </a:r>
            <a:endParaRPr lang="en-CA" sz="1400" dirty="0"/>
          </a:p>
          <a:p>
            <a:r>
              <a:rPr lang="en-CA" sz="1400" dirty="0"/>
              <a:t>analysis produced by</a:t>
            </a:r>
          </a:p>
          <a:p>
            <a:r>
              <a:rPr lang="en-CA" sz="1400" dirty="0"/>
              <a:t>NOAA NCEI, the EN4</a:t>
            </a:r>
          </a:p>
          <a:p>
            <a:r>
              <a:rPr lang="en-CA" sz="1400" dirty="0"/>
              <a:t>analysis produced by the</a:t>
            </a:r>
          </a:p>
          <a:p>
            <a:r>
              <a:rPr lang="en-CA" sz="1400" dirty="0"/>
              <a:t>UK Met Office Hadley</a:t>
            </a:r>
          </a:p>
          <a:p>
            <a:r>
              <a:rPr lang="en-CA" sz="1400" dirty="0"/>
              <a:t>Centre, and the Institute</a:t>
            </a:r>
          </a:p>
          <a:p>
            <a:r>
              <a:rPr lang="en-CA" sz="1400" dirty="0"/>
              <a:t>of Atmospheric Physics</a:t>
            </a:r>
          </a:p>
          <a:p>
            <a:r>
              <a:rPr lang="en-CA" sz="1400" dirty="0"/>
              <a:t>ocean analysis (Cheng</a:t>
            </a:r>
          </a:p>
          <a:p>
            <a:r>
              <a:rPr lang="en-CA" sz="1400" dirty="0"/>
              <a:t>et al., 2019).</a:t>
            </a:r>
            <a:endParaRPr lang="en-US" sz="1400" dirty="0"/>
          </a:p>
        </p:txBody>
      </p:sp>
      <p:sp>
        <p:nvSpPr>
          <p:cNvPr id="7" name="TextBox 6">
            <a:extLst>
              <a:ext uri="{FF2B5EF4-FFF2-40B4-BE49-F238E27FC236}">
                <a16:creationId xmlns:a16="http://schemas.microsoft.com/office/drawing/2014/main" xmlns="" id="{E7F0C865-472B-4B53-B752-787E11A4AF56}"/>
              </a:ext>
            </a:extLst>
          </p:cNvPr>
          <p:cNvSpPr txBox="1"/>
          <p:nvPr/>
        </p:nvSpPr>
        <p:spPr>
          <a:xfrm>
            <a:off x="392159" y="6373361"/>
            <a:ext cx="9793745" cy="369332"/>
          </a:xfrm>
          <a:prstGeom prst="rect">
            <a:avLst/>
          </a:prstGeom>
          <a:noFill/>
        </p:spPr>
        <p:txBody>
          <a:bodyPr wrap="square">
            <a:spAutoFit/>
          </a:bodyPr>
          <a:lstStyle/>
          <a:p>
            <a:r>
              <a:rPr lang="en-CA" dirty="0">
                <a:hlinkClick r:id="rId3"/>
              </a:rPr>
              <a:t>2020, The Global Climate in 2015–2019, World Meteorological Organization  </a:t>
            </a:r>
            <a:endParaRPr lang="en-US" dirty="0"/>
          </a:p>
        </p:txBody>
      </p:sp>
      <p:sp>
        <p:nvSpPr>
          <p:cNvPr id="8" name="TextBox 7">
            <a:extLst>
              <a:ext uri="{FF2B5EF4-FFF2-40B4-BE49-F238E27FC236}">
                <a16:creationId xmlns:a16="http://schemas.microsoft.com/office/drawing/2014/main" xmlns="" id="{E84451AA-3C09-420E-BE11-388946034761}"/>
              </a:ext>
            </a:extLst>
          </p:cNvPr>
          <p:cNvSpPr txBox="1"/>
          <p:nvPr/>
        </p:nvSpPr>
        <p:spPr>
          <a:xfrm>
            <a:off x="0" y="88900"/>
            <a:ext cx="12601575" cy="1446550"/>
          </a:xfrm>
          <a:prstGeom prst="rect">
            <a:avLst/>
          </a:prstGeom>
          <a:noFill/>
        </p:spPr>
        <p:txBody>
          <a:bodyPr wrap="square" rtlCol="0">
            <a:spAutoFit/>
          </a:bodyPr>
          <a:lstStyle/>
          <a:p>
            <a:pPr algn="ctr"/>
            <a:r>
              <a:rPr lang="en-US" sz="3200" dirty="0" smtClean="0"/>
              <a:t>2019 OCEAN </a:t>
            </a:r>
            <a:r>
              <a:rPr lang="en-US" sz="3200" dirty="0"/>
              <a:t>HEAT </a:t>
            </a:r>
          </a:p>
          <a:p>
            <a:pPr algn="ctr"/>
            <a:r>
              <a:rPr lang="en-US" sz="3200" dirty="0"/>
              <a:t>Accelerating </a:t>
            </a:r>
          </a:p>
          <a:p>
            <a:pPr algn="ctr"/>
            <a:r>
              <a:rPr lang="en-US" sz="2400" dirty="0"/>
              <a:t>(2014-2019 average, WMO, 2020) </a:t>
            </a:r>
          </a:p>
        </p:txBody>
      </p:sp>
    </p:spTree>
    <p:extLst>
      <p:ext uri="{BB962C8B-B14F-4D97-AF65-F5344CB8AC3E}">
        <p14:creationId xmlns:p14="http://schemas.microsoft.com/office/powerpoint/2010/main" val="40269458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ttps://www.climate.gov/sites/default/files/OHC_trendsthrough2019_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323" y="1268760"/>
            <a:ext cx="7677325" cy="46805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631" y="6158408"/>
            <a:ext cx="12148739" cy="646331"/>
          </a:xfrm>
          <a:prstGeom prst="rect">
            <a:avLst/>
          </a:prstGeom>
        </p:spPr>
        <p:txBody>
          <a:bodyPr wrap="square">
            <a:spAutoFit/>
          </a:bodyPr>
          <a:lstStyle/>
          <a:p>
            <a:r>
              <a:rPr lang="en-CA" b="1" dirty="0" smtClean="0"/>
              <a:t>Climate Change: Ocean Heat Content</a:t>
            </a:r>
          </a:p>
          <a:p>
            <a:r>
              <a:rPr lang="en-CA" b="1" dirty="0" smtClean="0"/>
              <a:t>August 17, 2020, NOAA article </a:t>
            </a:r>
            <a:endParaRPr lang="en-CA" b="1" dirty="0"/>
          </a:p>
        </p:txBody>
      </p:sp>
      <p:sp>
        <p:nvSpPr>
          <p:cNvPr id="5" name="TextBox 4"/>
          <p:cNvSpPr txBox="1"/>
          <p:nvPr/>
        </p:nvSpPr>
        <p:spPr>
          <a:xfrm>
            <a:off x="56889" y="260648"/>
            <a:ext cx="12544685" cy="646331"/>
          </a:xfrm>
          <a:prstGeom prst="rect">
            <a:avLst/>
          </a:prstGeom>
          <a:noFill/>
        </p:spPr>
        <p:txBody>
          <a:bodyPr wrap="square" rtlCol="0">
            <a:spAutoFit/>
          </a:bodyPr>
          <a:lstStyle/>
          <a:p>
            <a:pPr algn="ctr"/>
            <a:r>
              <a:rPr lang="en-CA" sz="3600" dirty="0" smtClean="0"/>
              <a:t>Accelerating ocean heat content to 2019 , NOAA </a:t>
            </a:r>
            <a:endParaRPr lang="en-CA" sz="3600" dirty="0"/>
          </a:p>
        </p:txBody>
      </p:sp>
    </p:spTree>
    <p:extLst>
      <p:ext uri="{BB962C8B-B14F-4D97-AF65-F5344CB8AC3E}">
        <p14:creationId xmlns:p14="http://schemas.microsoft.com/office/powerpoint/2010/main" val="5065285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lobal Ocean Heat Content 1955-present 0-2000 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6851" y="373300"/>
            <a:ext cx="3144867"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lobal Ocean Heat Content 1955-present 0-2000 m"/>
          <p:cNvPicPr>
            <a:picLocks noChangeAspect="1" noChangeArrowheads="1"/>
          </p:cNvPicPr>
          <p:nvPr/>
        </p:nvPicPr>
        <p:blipFill rotWithShape="1">
          <a:blip r:embed="rId3">
            <a:extLst>
              <a:ext uri="{28A0092B-C50C-407E-A947-70E740481C1C}">
                <a14:useLocalDpi xmlns:a14="http://schemas.microsoft.com/office/drawing/2010/main" val="0"/>
              </a:ext>
            </a:extLst>
          </a:blip>
          <a:srcRect l="69596" t="13484" r="11487" b="50054"/>
          <a:stretch/>
        </p:blipFill>
        <p:spPr bwMode="auto">
          <a:xfrm>
            <a:off x="13737046" y="1870297"/>
            <a:ext cx="1767983" cy="165138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18" b="98539" l="7270" r="99838">
                        <a14:foregroundMark x1="12439" y1="6889" x2="13086" y2="97704"/>
                        <a14:foregroundMark x1="7754" y1="8977" x2="7270" y2="92693"/>
                        <a14:foregroundMark x1="11955" y1="79123" x2="14863" y2="88309"/>
                        <a14:foregroundMark x1="18094" y1="93528" x2="19548" y2="98539"/>
                        <a14:foregroundMark x1="7431" y1="21712" x2="7431" y2="18163"/>
                        <a14:foregroundMark x1="8239" y1="17954" x2="10824" y2="5428"/>
                        <a14:foregroundMark x1="11147" y1="9395" x2="15186" y2="5219"/>
                        <a14:foregroundMark x1="12924" y1="2923" x2="91761" y2="4593"/>
                        <a14:foregroundMark x1="65913" y1="1044" x2="92892" y2="626"/>
                        <a14:foregroundMark x1="94830" y1="16701" x2="94669" y2="72025"/>
                        <a14:foregroundMark x1="18740" y1="6054" x2="95153" y2="5637"/>
                        <a14:foregroundMark x1="15994" y1="91858" x2="98869" y2="91441"/>
                        <a14:foregroundMark x1="10339" y1="95825" x2="9855" y2="95825"/>
                        <a14:foregroundMark x1="11793" y1="95825" x2="99838" y2="94990"/>
                        <a14:foregroundMark x1="93053" y1="89770" x2="99515" y2="90188"/>
                        <a14:foregroundMark x1="97577" y1="13361" x2="98708" y2="89144"/>
                        <a14:foregroundMark x1="15347" y1="89979" x2="95477" y2="89144"/>
                      </a14:backgroundRemoval>
                    </a14:imgEffect>
                  </a14:imgLayer>
                </a14:imgProps>
              </a:ext>
              <a:ext uri="{28A0092B-C50C-407E-A947-70E740481C1C}">
                <a14:useLocalDpi xmlns:a14="http://schemas.microsoft.com/office/drawing/2010/main" val="0"/>
              </a:ext>
            </a:extLst>
          </a:blip>
          <a:srcRect t="6247"/>
          <a:stretch/>
        </p:blipFill>
        <p:spPr bwMode="auto">
          <a:xfrm>
            <a:off x="-105013" y="1249603"/>
            <a:ext cx="9556194" cy="5030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5250657" y="1844824"/>
            <a:ext cx="3791431" cy="2878372"/>
          </a:xfrm>
          <a:custGeom>
            <a:avLst/>
            <a:gdLst>
              <a:gd name="connsiteX0" fmla="*/ 2711394 w 2751151"/>
              <a:gd name="connsiteY0" fmla="*/ 0 h 2878372"/>
              <a:gd name="connsiteX1" fmla="*/ 2592125 w 2751151"/>
              <a:gd name="connsiteY1" fmla="*/ 254442 h 2878372"/>
              <a:gd name="connsiteX2" fmla="*/ 2584174 w 2751151"/>
              <a:gd name="connsiteY2" fmla="*/ 254442 h 2878372"/>
              <a:gd name="connsiteX3" fmla="*/ 2361537 w 2751151"/>
              <a:gd name="connsiteY3" fmla="*/ 381662 h 2878372"/>
              <a:gd name="connsiteX4" fmla="*/ 2361537 w 2751151"/>
              <a:gd name="connsiteY4" fmla="*/ 381662 h 2878372"/>
              <a:gd name="connsiteX5" fmla="*/ 1956021 w 2751151"/>
              <a:gd name="connsiteY5" fmla="*/ 842838 h 2878372"/>
              <a:gd name="connsiteX6" fmla="*/ 1948069 w 2751151"/>
              <a:gd name="connsiteY6" fmla="*/ 842838 h 2878372"/>
              <a:gd name="connsiteX7" fmla="*/ 1804946 w 2751151"/>
              <a:gd name="connsiteY7" fmla="*/ 970059 h 2878372"/>
              <a:gd name="connsiteX8" fmla="*/ 1804946 w 2751151"/>
              <a:gd name="connsiteY8" fmla="*/ 970059 h 2878372"/>
              <a:gd name="connsiteX9" fmla="*/ 1637968 w 2751151"/>
              <a:gd name="connsiteY9" fmla="*/ 1057523 h 2878372"/>
              <a:gd name="connsiteX10" fmla="*/ 1637968 w 2751151"/>
              <a:gd name="connsiteY10" fmla="*/ 1057523 h 2878372"/>
              <a:gd name="connsiteX11" fmla="*/ 1502796 w 2751151"/>
              <a:gd name="connsiteY11" fmla="*/ 1192695 h 2878372"/>
              <a:gd name="connsiteX12" fmla="*/ 1502796 w 2751151"/>
              <a:gd name="connsiteY12" fmla="*/ 1192695 h 2878372"/>
              <a:gd name="connsiteX13" fmla="*/ 1415332 w 2751151"/>
              <a:gd name="connsiteY13" fmla="*/ 1168842 h 2878372"/>
              <a:gd name="connsiteX14" fmla="*/ 1415332 w 2751151"/>
              <a:gd name="connsiteY14" fmla="*/ 1168842 h 2878372"/>
              <a:gd name="connsiteX15" fmla="*/ 1256306 w 2751151"/>
              <a:gd name="connsiteY15" fmla="*/ 1463040 h 2878372"/>
              <a:gd name="connsiteX16" fmla="*/ 1256306 w 2751151"/>
              <a:gd name="connsiteY16" fmla="*/ 1463040 h 2878372"/>
              <a:gd name="connsiteX17" fmla="*/ 1121134 w 2751151"/>
              <a:gd name="connsiteY17" fmla="*/ 1550504 h 2878372"/>
              <a:gd name="connsiteX18" fmla="*/ 1121134 w 2751151"/>
              <a:gd name="connsiteY18" fmla="*/ 1550504 h 2878372"/>
              <a:gd name="connsiteX19" fmla="*/ 1073426 w 2751151"/>
              <a:gd name="connsiteY19" fmla="*/ 1765189 h 2878372"/>
              <a:gd name="connsiteX20" fmla="*/ 1073426 w 2751151"/>
              <a:gd name="connsiteY20" fmla="*/ 1765189 h 2878372"/>
              <a:gd name="connsiteX21" fmla="*/ 906448 w 2751151"/>
              <a:gd name="connsiteY21" fmla="*/ 1963972 h 2878372"/>
              <a:gd name="connsiteX22" fmla="*/ 906448 w 2751151"/>
              <a:gd name="connsiteY22" fmla="*/ 1956021 h 2878372"/>
              <a:gd name="connsiteX23" fmla="*/ 755374 w 2751151"/>
              <a:gd name="connsiteY23" fmla="*/ 1892410 h 2878372"/>
              <a:gd name="connsiteX24" fmla="*/ 755374 w 2751151"/>
              <a:gd name="connsiteY24" fmla="*/ 1892410 h 2878372"/>
              <a:gd name="connsiteX25" fmla="*/ 596347 w 2751151"/>
              <a:gd name="connsiteY25" fmla="*/ 2194560 h 2878372"/>
              <a:gd name="connsiteX26" fmla="*/ 596347 w 2751151"/>
              <a:gd name="connsiteY26" fmla="*/ 2194560 h 2878372"/>
              <a:gd name="connsiteX27" fmla="*/ 508883 w 2751151"/>
              <a:gd name="connsiteY27" fmla="*/ 2242268 h 2878372"/>
              <a:gd name="connsiteX28" fmla="*/ 508883 w 2751151"/>
              <a:gd name="connsiteY28" fmla="*/ 2234316 h 2878372"/>
              <a:gd name="connsiteX29" fmla="*/ 445273 w 2751151"/>
              <a:gd name="connsiteY29" fmla="*/ 2393342 h 2878372"/>
              <a:gd name="connsiteX30" fmla="*/ 445273 w 2751151"/>
              <a:gd name="connsiteY30" fmla="*/ 2393342 h 2878372"/>
              <a:gd name="connsiteX31" fmla="*/ 294198 w 2751151"/>
              <a:gd name="connsiteY31" fmla="*/ 2393342 h 2878372"/>
              <a:gd name="connsiteX32" fmla="*/ 294198 w 2751151"/>
              <a:gd name="connsiteY32" fmla="*/ 2393342 h 2878372"/>
              <a:gd name="connsiteX33" fmla="*/ 103367 w 2751151"/>
              <a:gd name="connsiteY33" fmla="*/ 2544417 h 2878372"/>
              <a:gd name="connsiteX34" fmla="*/ 103367 w 2751151"/>
              <a:gd name="connsiteY34" fmla="*/ 2544417 h 2878372"/>
              <a:gd name="connsiteX35" fmla="*/ 0 w 2751151"/>
              <a:gd name="connsiteY35" fmla="*/ 2775005 h 2878372"/>
              <a:gd name="connsiteX36" fmla="*/ 0 w 2751151"/>
              <a:gd name="connsiteY36" fmla="*/ 2775005 h 2878372"/>
              <a:gd name="connsiteX37" fmla="*/ 23854 w 2751151"/>
              <a:gd name="connsiteY37" fmla="*/ 2878372 h 2878372"/>
              <a:gd name="connsiteX38" fmla="*/ 23854 w 2751151"/>
              <a:gd name="connsiteY38" fmla="*/ 2878372 h 2878372"/>
              <a:gd name="connsiteX39" fmla="*/ 111318 w 2751151"/>
              <a:gd name="connsiteY39" fmla="*/ 2695492 h 2878372"/>
              <a:gd name="connsiteX40" fmla="*/ 111318 w 2751151"/>
              <a:gd name="connsiteY40" fmla="*/ 2695492 h 2878372"/>
              <a:gd name="connsiteX41" fmla="*/ 166977 w 2751151"/>
              <a:gd name="connsiteY41" fmla="*/ 2584174 h 2878372"/>
              <a:gd name="connsiteX42" fmla="*/ 166977 w 2751151"/>
              <a:gd name="connsiteY42" fmla="*/ 2584174 h 2878372"/>
              <a:gd name="connsiteX43" fmla="*/ 198782 w 2751151"/>
              <a:gd name="connsiteY43" fmla="*/ 2520563 h 2878372"/>
              <a:gd name="connsiteX44" fmla="*/ 198782 w 2751151"/>
              <a:gd name="connsiteY44" fmla="*/ 2520563 h 2878372"/>
              <a:gd name="connsiteX45" fmla="*/ 294198 w 2751151"/>
              <a:gd name="connsiteY45" fmla="*/ 2520563 h 2878372"/>
              <a:gd name="connsiteX46" fmla="*/ 294198 w 2751151"/>
              <a:gd name="connsiteY46" fmla="*/ 2520563 h 2878372"/>
              <a:gd name="connsiteX47" fmla="*/ 373711 w 2751151"/>
              <a:gd name="connsiteY47" fmla="*/ 2441050 h 2878372"/>
              <a:gd name="connsiteX48" fmla="*/ 373711 w 2751151"/>
              <a:gd name="connsiteY48" fmla="*/ 2441050 h 2878372"/>
              <a:gd name="connsiteX49" fmla="*/ 477078 w 2751151"/>
              <a:gd name="connsiteY49" fmla="*/ 2512612 h 2878372"/>
              <a:gd name="connsiteX50" fmla="*/ 477078 w 2751151"/>
              <a:gd name="connsiteY50" fmla="*/ 2512612 h 2878372"/>
              <a:gd name="connsiteX51" fmla="*/ 564542 w 2751151"/>
              <a:gd name="connsiteY51" fmla="*/ 2353586 h 2878372"/>
              <a:gd name="connsiteX52" fmla="*/ 564542 w 2751151"/>
              <a:gd name="connsiteY52" fmla="*/ 2361537 h 2878372"/>
              <a:gd name="connsiteX53" fmla="*/ 779227 w 2751151"/>
              <a:gd name="connsiteY53" fmla="*/ 2162755 h 2878372"/>
              <a:gd name="connsiteX54" fmla="*/ 779227 w 2751151"/>
              <a:gd name="connsiteY54" fmla="*/ 2162755 h 2878372"/>
              <a:gd name="connsiteX55" fmla="*/ 1025718 w 2751151"/>
              <a:gd name="connsiteY55" fmla="*/ 2075290 h 2878372"/>
              <a:gd name="connsiteX56" fmla="*/ 1025718 w 2751151"/>
              <a:gd name="connsiteY56" fmla="*/ 2075290 h 2878372"/>
              <a:gd name="connsiteX57" fmla="*/ 1789043 w 2751151"/>
              <a:gd name="connsiteY57" fmla="*/ 1304014 h 2878372"/>
              <a:gd name="connsiteX58" fmla="*/ 1789043 w 2751151"/>
              <a:gd name="connsiteY58" fmla="*/ 1304014 h 2878372"/>
              <a:gd name="connsiteX59" fmla="*/ 2711394 w 2751151"/>
              <a:gd name="connsiteY59" fmla="*/ 469127 h 2878372"/>
              <a:gd name="connsiteX60" fmla="*/ 2711394 w 2751151"/>
              <a:gd name="connsiteY60" fmla="*/ 469127 h 2878372"/>
              <a:gd name="connsiteX61" fmla="*/ 2751151 w 2751151"/>
              <a:gd name="connsiteY61" fmla="*/ 95415 h 2878372"/>
              <a:gd name="connsiteX62" fmla="*/ 2751151 w 2751151"/>
              <a:gd name="connsiteY62" fmla="*/ 95415 h 2878372"/>
              <a:gd name="connsiteX63" fmla="*/ 2751151 w 2751151"/>
              <a:gd name="connsiteY63" fmla="*/ 95415 h 2878372"/>
              <a:gd name="connsiteX64" fmla="*/ 2711394 w 2751151"/>
              <a:gd name="connsiteY64" fmla="*/ 0 h 287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51151" h="2878372">
                <a:moveTo>
                  <a:pt x="2711394" y="0"/>
                </a:moveTo>
                <a:cubicBezTo>
                  <a:pt x="2671638" y="84814"/>
                  <a:pt x="2613328" y="212035"/>
                  <a:pt x="2592125" y="254442"/>
                </a:cubicBezTo>
                <a:cubicBezTo>
                  <a:pt x="2570922" y="296849"/>
                  <a:pt x="2622605" y="233239"/>
                  <a:pt x="2584174" y="254442"/>
                </a:cubicBezTo>
                <a:cubicBezTo>
                  <a:pt x="2545743" y="275645"/>
                  <a:pt x="2361537" y="381662"/>
                  <a:pt x="2361537" y="381662"/>
                </a:cubicBezTo>
                <a:lnTo>
                  <a:pt x="2361537" y="381662"/>
                </a:lnTo>
                <a:lnTo>
                  <a:pt x="1956021" y="842838"/>
                </a:lnTo>
                <a:cubicBezTo>
                  <a:pt x="1887110" y="919701"/>
                  <a:pt x="1973248" y="821635"/>
                  <a:pt x="1948069" y="842838"/>
                </a:cubicBezTo>
                <a:cubicBezTo>
                  <a:pt x="1922890" y="864041"/>
                  <a:pt x="1804946" y="970059"/>
                  <a:pt x="1804946" y="970059"/>
                </a:cubicBezTo>
                <a:lnTo>
                  <a:pt x="1804946" y="970059"/>
                </a:lnTo>
                <a:lnTo>
                  <a:pt x="1637968" y="1057523"/>
                </a:lnTo>
                <a:lnTo>
                  <a:pt x="1637968" y="1057523"/>
                </a:lnTo>
                <a:lnTo>
                  <a:pt x="1502796" y="1192695"/>
                </a:lnTo>
                <a:lnTo>
                  <a:pt x="1502796" y="1192695"/>
                </a:lnTo>
                <a:lnTo>
                  <a:pt x="1415332" y="1168842"/>
                </a:lnTo>
                <a:lnTo>
                  <a:pt x="1415332" y="1168842"/>
                </a:lnTo>
                <a:lnTo>
                  <a:pt x="1256306" y="1463040"/>
                </a:lnTo>
                <a:lnTo>
                  <a:pt x="1256306" y="1463040"/>
                </a:lnTo>
                <a:lnTo>
                  <a:pt x="1121134" y="1550504"/>
                </a:lnTo>
                <a:lnTo>
                  <a:pt x="1121134" y="1550504"/>
                </a:lnTo>
                <a:lnTo>
                  <a:pt x="1073426" y="1765189"/>
                </a:lnTo>
                <a:lnTo>
                  <a:pt x="1073426" y="1765189"/>
                </a:lnTo>
                <a:lnTo>
                  <a:pt x="906448" y="1963972"/>
                </a:lnTo>
                <a:cubicBezTo>
                  <a:pt x="878618" y="1995777"/>
                  <a:pt x="931627" y="1967948"/>
                  <a:pt x="906448" y="1956021"/>
                </a:cubicBezTo>
                <a:cubicBezTo>
                  <a:pt x="881269" y="1944094"/>
                  <a:pt x="755374" y="1892410"/>
                  <a:pt x="755374" y="1892410"/>
                </a:cubicBezTo>
                <a:lnTo>
                  <a:pt x="755374" y="1892410"/>
                </a:lnTo>
                <a:lnTo>
                  <a:pt x="596347" y="2194560"/>
                </a:lnTo>
                <a:lnTo>
                  <a:pt x="596347" y="2194560"/>
                </a:lnTo>
                <a:cubicBezTo>
                  <a:pt x="581770" y="2202511"/>
                  <a:pt x="523460" y="2235642"/>
                  <a:pt x="508883" y="2242268"/>
                </a:cubicBezTo>
                <a:cubicBezTo>
                  <a:pt x="494306" y="2248894"/>
                  <a:pt x="519485" y="2209137"/>
                  <a:pt x="508883" y="2234316"/>
                </a:cubicBezTo>
                <a:cubicBezTo>
                  <a:pt x="498281" y="2259495"/>
                  <a:pt x="445273" y="2393342"/>
                  <a:pt x="445273" y="2393342"/>
                </a:cubicBezTo>
                <a:lnTo>
                  <a:pt x="445273" y="2393342"/>
                </a:lnTo>
                <a:lnTo>
                  <a:pt x="294198" y="2393342"/>
                </a:lnTo>
                <a:lnTo>
                  <a:pt x="294198" y="2393342"/>
                </a:lnTo>
                <a:lnTo>
                  <a:pt x="103367" y="2544417"/>
                </a:lnTo>
                <a:lnTo>
                  <a:pt x="103367" y="2544417"/>
                </a:lnTo>
                <a:lnTo>
                  <a:pt x="0" y="2775005"/>
                </a:lnTo>
                <a:lnTo>
                  <a:pt x="0" y="2775005"/>
                </a:lnTo>
                <a:lnTo>
                  <a:pt x="23854" y="2878372"/>
                </a:lnTo>
                <a:lnTo>
                  <a:pt x="23854" y="2878372"/>
                </a:lnTo>
                <a:lnTo>
                  <a:pt x="111318" y="2695492"/>
                </a:lnTo>
                <a:lnTo>
                  <a:pt x="111318" y="2695492"/>
                </a:lnTo>
                <a:lnTo>
                  <a:pt x="166977" y="2584174"/>
                </a:lnTo>
                <a:lnTo>
                  <a:pt x="166977" y="2584174"/>
                </a:lnTo>
                <a:lnTo>
                  <a:pt x="198782" y="2520563"/>
                </a:lnTo>
                <a:lnTo>
                  <a:pt x="198782" y="2520563"/>
                </a:lnTo>
                <a:lnTo>
                  <a:pt x="294198" y="2520563"/>
                </a:lnTo>
                <a:lnTo>
                  <a:pt x="294198" y="2520563"/>
                </a:lnTo>
                <a:lnTo>
                  <a:pt x="373711" y="2441050"/>
                </a:lnTo>
                <a:lnTo>
                  <a:pt x="373711" y="2441050"/>
                </a:lnTo>
                <a:lnTo>
                  <a:pt x="477078" y="2512612"/>
                </a:lnTo>
                <a:lnTo>
                  <a:pt x="477078" y="2512612"/>
                </a:lnTo>
                <a:cubicBezTo>
                  <a:pt x="491655" y="2486108"/>
                  <a:pt x="549965" y="2378765"/>
                  <a:pt x="564542" y="2353586"/>
                </a:cubicBezTo>
                <a:cubicBezTo>
                  <a:pt x="579119" y="2328407"/>
                  <a:pt x="528761" y="2393342"/>
                  <a:pt x="564542" y="2361537"/>
                </a:cubicBezTo>
                <a:cubicBezTo>
                  <a:pt x="600323" y="2329732"/>
                  <a:pt x="779227" y="2162755"/>
                  <a:pt x="779227" y="2162755"/>
                </a:cubicBezTo>
                <a:lnTo>
                  <a:pt x="779227" y="2162755"/>
                </a:lnTo>
                <a:lnTo>
                  <a:pt x="1025718" y="2075290"/>
                </a:lnTo>
                <a:lnTo>
                  <a:pt x="1025718" y="2075290"/>
                </a:lnTo>
                <a:lnTo>
                  <a:pt x="1789043" y="1304014"/>
                </a:lnTo>
                <a:lnTo>
                  <a:pt x="1789043" y="1304014"/>
                </a:lnTo>
                <a:lnTo>
                  <a:pt x="2711394" y="469127"/>
                </a:lnTo>
                <a:lnTo>
                  <a:pt x="2711394" y="469127"/>
                </a:lnTo>
                <a:lnTo>
                  <a:pt x="2751151" y="95415"/>
                </a:lnTo>
                <a:lnTo>
                  <a:pt x="2751151" y="95415"/>
                </a:lnTo>
                <a:lnTo>
                  <a:pt x="2751151" y="95415"/>
                </a:lnTo>
                <a:lnTo>
                  <a:pt x="2711394" y="0"/>
                </a:lnTo>
                <a:close/>
              </a:path>
            </a:pathLst>
          </a:custGeom>
          <a:solidFill>
            <a:srgbClr val="B2D0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Oval 3"/>
          <p:cNvSpPr/>
          <p:nvPr/>
        </p:nvSpPr>
        <p:spPr>
          <a:xfrm>
            <a:off x="15384422" y="4535156"/>
            <a:ext cx="420053"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Freeform 4"/>
          <p:cNvSpPr/>
          <p:nvPr/>
        </p:nvSpPr>
        <p:spPr>
          <a:xfrm>
            <a:off x="4935620" y="4299074"/>
            <a:ext cx="584770" cy="388482"/>
          </a:xfrm>
          <a:custGeom>
            <a:avLst/>
            <a:gdLst>
              <a:gd name="connsiteX0" fmla="*/ 0 w 424323"/>
              <a:gd name="connsiteY0" fmla="*/ 267902 h 388482"/>
              <a:gd name="connsiteX1" fmla="*/ 30145 w 424323"/>
              <a:gd name="connsiteY1" fmla="*/ 353313 h 388482"/>
              <a:gd name="connsiteX2" fmla="*/ 30145 w 424323"/>
              <a:gd name="connsiteY2" fmla="*/ 353313 h 388482"/>
              <a:gd name="connsiteX3" fmla="*/ 95460 w 424323"/>
              <a:gd name="connsiteY3" fmla="*/ 363361 h 388482"/>
              <a:gd name="connsiteX4" fmla="*/ 95460 w 424323"/>
              <a:gd name="connsiteY4" fmla="*/ 373410 h 388482"/>
              <a:gd name="connsiteX5" fmla="*/ 175846 w 424323"/>
              <a:gd name="connsiteY5" fmla="*/ 303071 h 388482"/>
              <a:gd name="connsiteX6" fmla="*/ 175846 w 424323"/>
              <a:gd name="connsiteY6" fmla="*/ 303071 h 388482"/>
              <a:gd name="connsiteX7" fmla="*/ 216040 w 424323"/>
              <a:gd name="connsiteY7" fmla="*/ 388482 h 388482"/>
              <a:gd name="connsiteX8" fmla="*/ 216040 w 424323"/>
              <a:gd name="connsiteY8" fmla="*/ 388482 h 388482"/>
              <a:gd name="connsiteX9" fmla="*/ 326572 w 424323"/>
              <a:gd name="connsiteY9" fmla="*/ 267902 h 388482"/>
              <a:gd name="connsiteX10" fmla="*/ 326572 w 424323"/>
              <a:gd name="connsiteY10" fmla="*/ 267902 h 388482"/>
              <a:gd name="connsiteX11" fmla="*/ 417007 w 424323"/>
              <a:gd name="connsiteY11" fmla="*/ 16693 h 388482"/>
              <a:gd name="connsiteX12" fmla="*/ 411983 w 424323"/>
              <a:gd name="connsiteY12" fmla="*/ 21717 h 388482"/>
              <a:gd name="connsiteX13" fmla="*/ 356717 w 424323"/>
              <a:gd name="connsiteY13" fmla="*/ 6645 h 388482"/>
              <a:gd name="connsiteX14" fmla="*/ 356717 w 424323"/>
              <a:gd name="connsiteY14" fmla="*/ 6645 h 388482"/>
              <a:gd name="connsiteX15" fmla="*/ 226088 w 424323"/>
              <a:gd name="connsiteY15" fmla="*/ 237757 h 388482"/>
              <a:gd name="connsiteX16" fmla="*/ 226088 w 424323"/>
              <a:gd name="connsiteY16" fmla="*/ 237757 h 388482"/>
              <a:gd name="connsiteX17" fmla="*/ 0 w 424323"/>
              <a:gd name="connsiteY17" fmla="*/ 267902 h 38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4323" h="388482">
                <a:moveTo>
                  <a:pt x="0" y="267902"/>
                </a:moveTo>
                <a:lnTo>
                  <a:pt x="30145" y="353313"/>
                </a:lnTo>
                <a:lnTo>
                  <a:pt x="30145" y="353313"/>
                </a:lnTo>
                <a:cubicBezTo>
                  <a:pt x="41031" y="354988"/>
                  <a:pt x="84574" y="360011"/>
                  <a:pt x="95460" y="363361"/>
                </a:cubicBezTo>
                <a:cubicBezTo>
                  <a:pt x="106346" y="366711"/>
                  <a:pt x="82062" y="383458"/>
                  <a:pt x="95460" y="373410"/>
                </a:cubicBezTo>
                <a:cubicBezTo>
                  <a:pt x="108858" y="363362"/>
                  <a:pt x="175846" y="303071"/>
                  <a:pt x="175846" y="303071"/>
                </a:cubicBezTo>
                <a:lnTo>
                  <a:pt x="175846" y="303071"/>
                </a:lnTo>
                <a:lnTo>
                  <a:pt x="216040" y="388482"/>
                </a:lnTo>
                <a:lnTo>
                  <a:pt x="216040" y="388482"/>
                </a:lnTo>
                <a:lnTo>
                  <a:pt x="326572" y="267902"/>
                </a:lnTo>
                <a:lnTo>
                  <a:pt x="326572" y="267902"/>
                </a:lnTo>
                <a:cubicBezTo>
                  <a:pt x="341644" y="226034"/>
                  <a:pt x="402772" y="57724"/>
                  <a:pt x="417007" y="16693"/>
                </a:cubicBezTo>
                <a:cubicBezTo>
                  <a:pt x="431242" y="-24338"/>
                  <a:pt x="422031" y="23392"/>
                  <a:pt x="411983" y="21717"/>
                </a:cubicBezTo>
                <a:cubicBezTo>
                  <a:pt x="401935" y="20042"/>
                  <a:pt x="356717" y="6645"/>
                  <a:pt x="356717" y="6645"/>
                </a:cubicBezTo>
                <a:lnTo>
                  <a:pt x="356717" y="6645"/>
                </a:lnTo>
                <a:lnTo>
                  <a:pt x="226088" y="237757"/>
                </a:lnTo>
                <a:lnTo>
                  <a:pt x="226088" y="237757"/>
                </a:lnTo>
                <a:lnTo>
                  <a:pt x="0" y="267902"/>
                </a:lnTo>
                <a:close/>
              </a:path>
            </a:pathLst>
          </a:cu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4935618" y="4744078"/>
            <a:ext cx="320520" cy="56522"/>
          </a:xfrm>
          <a:prstGeom prst="rect">
            <a:avLst/>
          </a:prstGeom>
          <a:solidFill>
            <a:srgbClr val="002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p:cNvSpPr/>
          <p:nvPr/>
        </p:nvSpPr>
        <p:spPr>
          <a:xfrm>
            <a:off x="6598079" y="4828233"/>
            <a:ext cx="514681"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Freeform 9"/>
          <p:cNvSpPr/>
          <p:nvPr/>
        </p:nvSpPr>
        <p:spPr>
          <a:xfrm>
            <a:off x="5211276" y="4614866"/>
            <a:ext cx="131268" cy="85725"/>
          </a:xfrm>
          <a:custGeom>
            <a:avLst/>
            <a:gdLst>
              <a:gd name="connsiteX0" fmla="*/ 95250 w 95250"/>
              <a:gd name="connsiteY0" fmla="*/ 0 h 85725"/>
              <a:gd name="connsiteX1" fmla="*/ 52388 w 95250"/>
              <a:gd name="connsiteY1" fmla="*/ 85725 h 85725"/>
              <a:gd name="connsiteX2" fmla="*/ 52388 w 95250"/>
              <a:gd name="connsiteY2" fmla="*/ 85725 h 85725"/>
              <a:gd name="connsiteX3" fmla="*/ 0 w 95250"/>
              <a:gd name="connsiteY3" fmla="*/ 57150 h 85725"/>
              <a:gd name="connsiteX4" fmla="*/ 0 w 95250"/>
              <a:gd name="connsiteY4" fmla="*/ 57150 h 85725"/>
              <a:gd name="connsiteX5" fmla="*/ 95250 w 95250"/>
              <a:gd name="connsiteY5"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85725">
                <a:moveTo>
                  <a:pt x="95250" y="0"/>
                </a:moveTo>
                <a:lnTo>
                  <a:pt x="52388" y="85725"/>
                </a:lnTo>
                <a:lnTo>
                  <a:pt x="52388" y="85725"/>
                </a:lnTo>
                <a:lnTo>
                  <a:pt x="0" y="57150"/>
                </a:lnTo>
                <a:lnTo>
                  <a:pt x="0" y="57150"/>
                </a:lnTo>
                <a:lnTo>
                  <a:pt x="9525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4935617" y="4828236"/>
            <a:ext cx="406926" cy="124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124" name="Picture 4"/>
          <p:cNvPicPr>
            <a:picLocks noChangeAspect="1" noChangeArrowheads="1"/>
          </p:cNvPicPr>
          <p:nvPr/>
        </p:nvPicPr>
        <p:blipFill rotWithShape="1">
          <a:blip r:embed="rId6">
            <a:duotone>
              <a:schemeClr val="accent5">
                <a:shade val="45000"/>
                <a:satMod val="135000"/>
              </a:schemeClr>
              <a:prstClr val="white"/>
            </a:duotone>
            <a:extLst>
              <a:ext uri="{BEBA8EAE-BF5A-486C-A8C5-ECC9F3942E4B}">
                <a14:imgProps xmlns:a14="http://schemas.microsoft.com/office/drawing/2010/main">
                  <a14:imgLayer r:embed="rId7">
                    <a14:imgEffect>
                      <a14:sharpenSoften amount="46000"/>
                    </a14:imgEffect>
                    <a14:imgEffect>
                      <a14:brightnessContrast contrast="-24000"/>
                    </a14:imgEffect>
                  </a14:imgLayer>
                </a14:imgProps>
              </a:ext>
              <a:ext uri="{28A0092B-C50C-407E-A947-70E740481C1C}">
                <a14:useLocalDpi xmlns:a14="http://schemas.microsoft.com/office/drawing/2010/main" val="0"/>
              </a:ext>
            </a:extLst>
          </a:blip>
          <a:srcRect t="4962" b="65627"/>
          <a:stretch/>
        </p:blipFill>
        <p:spPr bwMode="auto">
          <a:xfrm>
            <a:off x="9451182" y="1249603"/>
            <a:ext cx="2897502" cy="198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t="90251"/>
          <a:stretch/>
        </p:blipFill>
        <p:spPr bwMode="auto">
          <a:xfrm>
            <a:off x="9451182" y="3200400"/>
            <a:ext cx="2897502" cy="658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3203758" y="1295400"/>
            <a:ext cx="237923" cy="231043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p:cNvPicPr preferRelativeResize="0">
            <a:picLocks/>
          </p:cNvPicPr>
          <p:nvPr/>
        </p:nvPicPr>
        <p:blipFill rotWithShape="1">
          <a:blip r:embed="rId9" cstate="print">
            <a:extLst>
              <a:ext uri="{28A0092B-C50C-407E-A947-70E740481C1C}">
                <a14:useLocalDpi xmlns:a14="http://schemas.microsoft.com/office/drawing/2010/main" val="0"/>
              </a:ext>
            </a:extLst>
          </a:blip>
          <a:srcRect t="27619" r="46987" b="36190"/>
          <a:stretch/>
        </p:blipFill>
        <p:spPr>
          <a:xfrm>
            <a:off x="12811603" y="3615638"/>
            <a:ext cx="1850889" cy="239347"/>
          </a:xfrm>
          <a:prstGeom prst="rect">
            <a:avLst/>
          </a:prstGeom>
        </p:spPr>
      </p:pic>
      <p:cxnSp>
        <p:nvCxnSpPr>
          <p:cNvPr id="13" name="Straight Connector 12"/>
          <p:cNvCxnSpPr/>
          <p:nvPr/>
        </p:nvCxnSpPr>
        <p:spPr>
          <a:xfrm>
            <a:off x="11733573" y="1099530"/>
            <a:ext cx="0" cy="2253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0" y="0"/>
            <a:ext cx="12601575" cy="1077218"/>
          </a:xfrm>
          <a:prstGeom prst="rect">
            <a:avLst/>
          </a:prstGeom>
          <a:noFill/>
        </p:spPr>
        <p:txBody>
          <a:bodyPr wrap="square" rtlCol="0">
            <a:spAutoFit/>
          </a:bodyPr>
          <a:lstStyle/>
          <a:p>
            <a:pPr algn="ctr"/>
            <a:r>
              <a:rPr lang="en-CA" sz="3200" b="1" dirty="0" smtClean="0"/>
              <a:t>Accelerating ocean heat with incredibly</a:t>
            </a:r>
          </a:p>
          <a:p>
            <a:pPr algn="ctr"/>
            <a:r>
              <a:rPr lang="en-CA" sz="3200" b="1" dirty="0" smtClean="0"/>
              <a:t>large increase  2019-2020</a:t>
            </a:r>
            <a:endParaRPr lang="en-CA" sz="3200" b="1" dirty="0"/>
          </a:p>
        </p:txBody>
      </p:sp>
      <p:sp>
        <p:nvSpPr>
          <p:cNvPr id="18" name="Rectangle 17"/>
          <p:cNvSpPr/>
          <p:nvPr/>
        </p:nvSpPr>
        <p:spPr>
          <a:xfrm>
            <a:off x="11733574" y="1295400"/>
            <a:ext cx="237923" cy="2057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8"/>
          <p:cNvSpPr/>
          <p:nvPr/>
        </p:nvSpPr>
        <p:spPr>
          <a:xfrm>
            <a:off x="11075748" y="953175"/>
            <a:ext cx="721142" cy="33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21" name="Straight Connector 20"/>
          <p:cNvCxnSpPr/>
          <p:nvPr/>
        </p:nvCxnSpPr>
        <p:spPr>
          <a:xfrm>
            <a:off x="11733574" y="1752600"/>
            <a:ext cx="2379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12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5198" y="1456512"/>
            <a:ext cx="2287923" cy="129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7091030" y="1612329"/>
            <a:ext cx="1680210" cy="369332"/>
          </a:xfrm>
          <a:prstGeom prst="rect">
            <a:avLst/>
          </a:prstGeom>
          <a:noFill/>
        </p:spPr>
        <p:txBody>
          <a:bodyPr wrap="square" rtlCol="0">
            <a:spAutoFit/>
          </a:bodyPr>
          <a:lstStyle/>
          <a:p>
            <a:r>
              <a:rPr lang="en-CA" dirty="0" smtClean="0"/>
              <a:t>Total heat</a:t>
            </a:r>
            <a:endParaRPr lang="en-CA" dirty="0"/>
          </a:p>
        </p:txBody>
      </p:sp>
      <p:sp>
        <p:nvSpPr>
          <p:cNvPr id="23" name="TextBox 22"/>
          <p:cNvSpPr txBox="1"/>
          <p:nvPr/>
        </p:nvSpPr>
        <p:spPr>
          <a:xfrm>
            <a:off x="11247121" y="1011378"/>
            <a:ext cx="1448752" cy="307777"/>
          </a:xfrm>
          <a:prstGeom prst="rect">
            <a:avLst/>
          </a:prstGeom>
          <a:noFill/>
        </p:spPr>
        <p:txBody>
          <a:bodyPr wrap="square" rtlCol="0">
            <a:spAutoFit/>
          </a:bodyPr>
          <a:lstStyle/>
          <a:p>
            <a:r>
              <a:rPr lang="en-CA" sz="1400" b="1" dirty="0" smtClean="0"/>
              <a:t>1919</a:t>
            </a:r>
            <a:endParaRPr lang="en-CA" sz="1400" b="1" dirty="0"/>
          </a:p>
        </p:txBody>
      </p:sp>
      <p:sp>
        <p:nvSpPr>
          <p:cNvPr id="24" name="TextBox 23"/>
          <p:cNvSpPr txBox="1"/>
          <p:nvPr/>
        </p:nvSpPr>
        <p:spPr>
          <a:xfrm>
            <a:off x="9451182" y="3828707"/>
            <a:ext cx="3150396" cy="1923604"/>
          </a:xfrm>
          <a:prstGeom prst="rect">
            <a:avLst/>
          </a:prstGeom>
          <a:noFill/>
        </p:spPr>
        <p:txBody>
          <a:bodyPr wrap="square" rtlCol="0">
            <a:spAutoFit/>
          </a:bodyPr>
          <a:lstStyle/>
          <a:p>
            <a:r>
              <a:rPr lang="en-CA" sz="1400" b="1" dirty="0" smtClean="0"/>
              <a:t>93% of  greenhouse gas heat added to the lower atmosphere has gone to the oceans, which makes ocean heat a far better climate change indicator than global average warming.</a:t>
            </a:r>
          </a:p>
          <a:p>
            <a:endParaRPr lang="en-CA" sz="700" b="1" dirty="0"/>
          </a:p>
          <a:p>
            <a:r>
              <a:rPr lang="en-CA" sz="1400" b="1" dirty="0" smtClean="0"/>
              <a:t>Ocean heat is even  penetrating to the bottom of the oceans and increasing there</a:t>
            </a:r>
            <a:endParaRPr lang="en-CA" sz="1400" b="1" dirty="0"/>
          </a:p>
        </p:txBody>
      </p:sp>
      <p:sp>
        <p:nvSpPr>
          <p:cNvPr id="25" name="TextBox 24"/>
          <p:cNvSpPr txBox="1"/>
          <p:nvPr/>
        </p:nvSpPr>
        <p:spPr>
          <a:xfrm>
            <a:off x="8754685" y="6571856"/>
            <a:ext cx="4290495" cy="261610"/>
          </a:xfrm>
          <a:prstGeom prst="rect">
            <a:avLst/>
          </a:prstGeom>
          <a:noFill/>
        </p:spPr>
        <p:txBody>
          <a:bodyPr wrap="square" rtlCol="0">
            <a:spAutoFit/>
          </a:bodyPr>
          <a:lstStyle/>
          <a:p>
            <a:pPr algn="ctr"/>
            <a:r>
              <a:rPr lang="en-CA" sz="1100" b="1" dirty="0" smtClean="0"/>
              <a:t>Peter Carter, Climate emergency Institute </a:t>
            </a:r>
            <a:endParaRPr lang="en-CA" sz="1100" b="1" dirty="0"/>
          </a:p>
        </p:txBody>
      </p:sp>
      <p:sp>
        <p:nvSpPr>
          <p:cNvPr id="26" name="TextBox 25"/>
          <p:cNvSpPr txBox="1"/>
          <p:nvPr/>
        </p:nvSpPr>
        <p:spPr>
          <a:xfrm>
            <a:off x="3723983" y="1456510"/>
            <a:ext cx="3592812" cy="369332"/>
          </a:xfrm>
          <a:prstGeom prst="rect">
            <a:avLst/>
          </a:prstGeom>
          <a:noFill/>
        </p:spPr>
        <p:txBody>
          <a:bodyPr wrap="square" rtlCol="0">
            <a:spAutoFit/>
          </a:bodyPr>
          <a:lstStyle/>
          <a:p>
            <a:r>
              <a:rPr lang="en-CA" dirty="0" smtClean="0"/>
              <a:t>Ocean heat 1960-2020 </a:t>
            </a:r>
            <a:endParaRPr lang="en-CA" dirty="0"/>
          </a:p>
        </p:txBody>
      </p:sp>
      <p:pic>
        <p:nvPicPr>
          <p:cNvPr id="28"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18" b="98539" l="7270" r="99838">
                        <a14:foregroundMark x1="12439" y1="6889" x2="13086" y2="97704"/>
                        <a14:foregroundMark x1="7754" y1="8977" x2="7270" y2="92693"/>
                        <a14:foregroundMark x1="11955" y1="79123" x2="14863" y2="88309"/>
                        <a14:foregroundMark x1="18094" y1="93528" x2="19548" y2="98539"/>
                        <a14:foregroundMark x1="7431" y1="21712" x2="7431" y2="18163"/>
                        <a14:foregroundMark x1="8239" y1="17954" x2="10824" y2="5428"/>
                        <a14:foregroundMark x1="11147" y1="9395" x2="15186" y2="5219"/>
                        <a14:foregroundMark x1="12924" y1="2923" x2="91761" y2="4593"/>
                        <a14:foregroundMark x1="65913" y1="1044" x2="92892" y2="626"/>
                        <a14:foregroundMark x1="94830" y1="16701" x2="94669" y2="72025"/>
                        <a14:foregroundMark x1="18740" y1="6054" x2="95153" y2="5637"/>
                        <a14:foregroundMark x1="15994" y1="91858" x2="98869" y2="91441"/>
                        <a14:foregroundMark x1="10339" y1="95825" x2="9855" y2="95825"/>
                        <a14:foregroundMark x1="11793" y1="95825" x2="99838" y2="94990"/>
                        <a14:foregroundMark x1="93053" y1="89770" x2="99515" y2="90188"/>
                        <a14:foregroundMark x1="97577" y1="13361" x2="98708" y2="89144"/>
                        <a14:foregroundMark x1="15347" y1="89979" x2="95477" y2="89144"/>
                      </a14:backgroundRemoval>
                    </a14:imgEffect>
                  </a14:imgLayer>
                </a14:imgProps>
              </a:ext>
              <a:ext uri="{28A0092B-C50C-407E-A947-70E740481C1C}">
                <a14:useLocalDpi xmlns:a14="http://schemas.microsoft.com/office/drawing/2010/main" val="0"/>
              </a:ext>
            </a:extLst>
          </a:blip>
          <a:srcRect t="90531" b="-1"/>
          <a:stretch/>
        </p:blipFill>
        <p:spPr bwMode="auto">
          <a:xfrm>
            <a:off x="-84623" y="5775924"/>
            <a:ext cx="9556194" cy="67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551319" y="6327003"/>
            <a:ext cx="9451182" cy="338554"/>
          </a:xfrm>
          <a:prstGeom prst="rect">
            <a:avLst/>
          </a:prstGeom>
        </p:spPr>
        <p:txBody>
          <a:bodyPr wrap="square">
            <a:spAutoFit/>
          </a:bodyPr>
          <a:lstStyle/>
          <a:p>
            <a:pPr algn="ctr"/>
            <a:r>
              <a:rPr lang="en-CA" sz="1600" b="1" dirty="0" smtClean="0"/>
              <a:t>Ocean </a:t>
            </a:r>
            <a:r>
              <a:rPr lang="en-CA" sz="1600" b="1" dirty="0"/>
              <a:t>Temperatures Hit Record High in </a:t>
            </a:r>
            <a:r>
              <a:rPr lang="en-CA" sz="1600" b="1" dirty="0" smtClean="0"/>
              <a:t>2020 , </a:t>
            </a:r>
            <a:r>
              <a:rPr lang="en-CA" sz="1600" b="1" dirty="0" smtClean="0"/>
              <a:t>Lijing</a:t>
            </a:r>
            <a:r>
              <a:rPr lang="en-CA" sz="1600" b="1" dirty="0" smtClean="0"/>
              <a:t> </a:t>
            </a:r>
            <a:r>
              <a:rPr lang="en-CA" sz="1600" b="1" dirty="0" smtClean="0"/>
              <a:t>Cheng,et</a:t>
            </a:r>
            <a:r>
              <a:rPr lang="en-CA" sz="1600" b="1" dirty="0" smtClean="0"/>
              <a:t> al, January  2021 </a:t>
            </a:r>
            <a:endParaRPr lang="en-CA" sz="1600" b="1" dirty="0"/>
          </a:p>
        </p:txBody>
      </p:sp>
    </p:spTree>
    <p:extLst>
      <p:ext uri="{BB962C8B-B14F-4D97-AF65-F5344CB8AC3E}">
        <p14:creationId xmlns:p14="http://schemas.microsoft.com/office/powerpoint/2010/main" val="19752139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81DCD77-FF07-4DE2-8838-8AF9111465CB}"/>
              </a:ext>
            </a:extLst>
          </p:cNvPr>
          <p:cNvSpPr txBox="1"/>
          <p:nvPr/>
        </p:nvSpPr>
        <p:spPr>
          <a:xfrm>
            <a:off x="624582" y="1591506"/>
            <a:ext cx="3724215" cy="307777"/>
          </a:xfrm>
          <a:prstGeom prst="rect">
            <a:avLst/>
          </a:prstGeom>
          <a:noFill/>
        </p:spPr>
        <p:txBody>
          <a:bodyPr wrap="square" rtlCol="0">
            <a:spAutoFit/>
          </a:bodyPr>
          <a:lstStyle/>
          <a:p>
            <a:r>
              <a:rPr lang="en-US" sz="1400" dirty="0"/>
              <a:t>IPCC 2019 Ocean and Cryosphere Figure SPM.1 </a:t>
            </a:r>
          </a:p>
        </p:txBody>
      </p:sp>
      <p:sp>
        <p:nvSpPr>
          <p:cNvPr id="7" name="TextBox 6">
            <a:extLst>
              <a:ext uri="{FF2B5EF4-FFF2-40B4-BE49-F238E27FC236}">
                <a16:creationId xmlns:a16="http://schemas.microsoft.com/office/drawing/2014/main" xmlns="" id="{FDC48E05-8498-4EC7-8C7E-1E276C1D26C3}"/>
              </a:ext>
            </a:extLst>
          </p:cNvPr>
          <p:cNvSpPr txBox="1"/>
          <p:nvPr/>
        </p:nvSpPr>
        <p:spPr>
          <a:xfrm>
            <a:off x="-40765" y="0"/>
            <a:ext cx="12519353" cy="1077218"/>
          </a:xfrm>
          <a:prstGeom prst="rect">
            <a:avLst/>
          </a:prstGeom>
          <a:noFill/>
        </p:spPr>
        <p:txBody>
          <a:bodyPr wrap="square" rtlCol="0">
            <a:spAutoFit/>
          </a:bodyPr>
          <a:lstStyle/>
          <a:p>
            <a:pPr algn="ctr"/>
            <a:r>
              <a:rPr lang="en-US" sz="3200" b="1" dirty="0" smtClean="0"/>
              <a:t>Oc</a:t>
            </a:r>
            <a:r>
              <a:rPr lang="en-US" sz="3200" b="1" dirty="0" smtClean="0"/>
              <a:t>ean Heat  </a:t>
            </a:r>
            <a:r>
              <a:rPr lang="en-US" sz="3200" dirty="0" smtClean="0"/>
              <a:t>(IPCC, 2019)</a:t>
            </a:r>
            <a:endParaRPr lang="en-US" sz="3200" dirty="0"/>
          </a:p>
          <a:p>
            <a:pPr algn="ctr"/>
            <a:r>
              <a:rPr lang="en-US" sz="3200" b="1" dirty="0" smtClean="0"/>
              <a:t>Considering acceleration headed</a:t>
            </a:r>
            <a:r>
              <a:rPr lang="en-US" sz="3200" b="1" dirty="0" smtClean="0"/>
              <a:t> </a:t>
            </a:r>
            <a:r>
              <a:rPr lang="en-US" sz="3200" b="1" dirty="0"/>
              <a:t>towards </a:t>
            </a:r>
            <a:r>
              <a:rPr lang="en-US" sz="3200" b="1" dirty="0" smtClean="0"/>
              <a:t>worst-case  </a:t>
            </a:r>
            <a:endParaRPr lang="en-US" sz="3200" b="1" dirty="0"/>
          </a:p>
        </p:txBody>
      </p:sp>
      <p:sp>
        <p:nvSpPr>
          <p:cNvPr id="10" name="Rectangle 9">
            <a:extLst>
              <a:ext uri="{FF2B5EF4-FFF2-40B4-BE49-F238E27FC236}">
                <a16:creationId xmlns:a16="http://schemas.microsoft.com/office/drawing/2014/main" xmlns="" id="{85985077-8243-4BD2-B90B-046D3025AE24}"/>
              </a:ext>
            </a:extLst>
          </p:cNvPr>
          <p:cNvSpPr/>
          <p:nvPr/>
        </p:nvSpPr>
        <p:spPr>
          <a:xfrm>
            <a:off x="5566949" y="1714617"/>
            <a:ext cx="8024117" cy="369332"/>
          </a:xfrm>
          <a:prstGeom prst="rect">
            <a:avLst/>
          </a:prstGeom>
        </p:spPr>
        <p:txBody>
          <a:bodyPr wrap="square">
            <a:spAutoFit/>
          </a:bodyPr>
          <a:lstStyle/>
          <a:p>
            <a:r>
              <a:rPr lang="en-CA" dirty="0"/>
              <a:t>A.2 “Since 1993, the rate of ocean warming has more than doubled”</a:t>
            </a:r>
            <a:endParaRPr lang="en-US" dirty="0"/>
          </a:p>
        </p:txBody>
      </p:sp>
      <p:pic>
        <p:nvPicPr>
          <p:cNvPr id="12" name="Picture 2" descr="undefined">
            <a:extLst>
              <a:ext uri="{FF2B5EF4-FFF2-40B4-BE49-F238E27FC236}">
                <a16:creationId xmlns:a16="http://schemas.microsoft.com/office/drawing/2014/main" xmlns="" id="{5200ECB3-DB8C-4D9D-A577-1F595913B1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433" r="47591" b="40618"/>
          <a:stretch/>
        </p:blipFill>
        <p:spPr bwMode="auto">
          <a:xfrm>
            <a:off x="25802" y="1845327"/>
            <a:ext cx="5209230" cy="24569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ndefined">
            <a:extLst>
              <a:ext uri="{FF2B5EF4-FFF2-40B4-BE49-F238E27FC236}">
                <a16:creationId xmlns:a16="http://schemas.microsoft.com/office/drawing/2014/main" xmlns="" id="{32C4C885-3F62-4722-9E5F-F3E87ECBCA5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2000"/>
                    </a14:imgEffect>
                  </a14:imgLayer>
                </a14:imgProps>
              </a:ext>
              <a:ext uri="{28A0092B-C50C-407E-A947-70E740481C1C}">
                <a14:useLocalDpi xmlns:a14="http://schemas.microsoft.com/office/drawing/2010/main" val="0"/>
              </a:ext>
            </a:extLst>
          </a:blip>
          <a:srcRect l="3247" t="51111" r="65566" b="42788"/>
          <a:stretch/>
        </p:blipFill>
        <p:spPr bwMode="auto">
          <a:xfrm>
            <a:off x="5566950" y="2165534"/>
            <a:ext cx="6745840" cy="29302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object, indoor, measure, monitor&#10;&#10;Description automatically generated">
            <a:extLst>
              <a:ext uri="{FF2B5EF4-FFF2-40B4-BE49-F238E27FC236}">
                <a16:creationId xmlns:a16="http://schemas.microsoft.com/office/drawing/2014/main" xmlns="" id="{D77D5673-597B-43F6-8A69-124CA4902DEB}"/>
              </a:ext>
            </a:extLst>
          </p:cNvPr>
          <p:cNvPicPr>
            <a:picLocks noChangeAspect="1"/>
          </p:cNvPicPr>
          <p:nvPr/>
        </p:nvPicPr>
        <p:blipFill rotWithShape="1">
          <a:blip r:embed="rId5">
            <a:extLst>
              <a:ext uri="{28A0092B-C50C-407E-A947-70E740481C1C}">
                <a14:useLocalDpi xmlns:a14="http://schemas.microsoft.com/office/drawing/2010/main" val="0"/>
              </a:ext>
            </a:extLst>
          </a:blip>
          <a:srcRect l="1" t="22386" r="48262" b="56282"/>
          <a:stretch/>
        </p:blipFill>
        <p:spPr>
          <a:xfrm flipV="1">
            <a:off x="6090761" y="4288971"/>
            <a:ext cx="6051381" cy="195940"/>
          </a:xfrm>
          <a:prstGeom prst="rect">
            <a:avLst/>
          </a:prstGeom>
        </p:spPr>
      </p:pic>
      <p:cxnSp>
        <p:nvCxnSpPr>
          <p:cNvPr id="19" name="Straight Arrow Connector 18">
            <a:extLst>
              <a:ext uri="{FF2B5EF4-FFF2-40B4-BE49-F238E27FC236}">
                <a16:creationId xmlns:a16="http://schemas.microsoft.com/office/drawing/2014/main" xmlns="" id="{84C99024-728E-4B6A-AAAF-3DC27C9F4CF6}"/>
              </a:ext>
            </a:extLst>
          </p:cNvPr>
          <p:cNvCxnSpPr/>
          <p:nvPr/>
        </p:nvCxnSpPr>
        <p:spPr>
          <a:xfrm flipV="1">
            <a:off x="10142518" y="3502777"/>
            <a:ext cx="0" cy="812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ECC4D5D9-3742-4638-BC18-4F1E80FD6C5A}"/>
              </a:ext>
            </a:extLst>
          </p:cNvPr>
          <p:cNvSpPr txBox="1"/>
          <p:nvPr/>
        </p:nvSpPr>
        <p:spPr>
          <a:xfrm>
            <a:off x="19238" y="1028170"/>
            <a:ext cx="12399348" cy="523220"/>
          </a:xfrm>
          <a:prstGeom prst="rect">
            <a:avLst/>
          </a:prstGeom>
          <a:noFill/>
        </p:spPr>
        <p:txBody>
          <a:bodyPr wrap="square" rtlCol="0">
            <a:spAutoFit/>
          </a:bodyPr>
          <a:lstStyle/>
          <a:p>
            <a:r>
              <a:rPr lang="en-US" sz="1400" b="1" dirty="0"/>
              <a:t>Though it is not possible to discern a deviation of the scenarios from the latest IPCC report data  illustration, </a:t>
            </a:r>
            <a:r>
              <a:rPr lang="en-US" sz="1400" b="1" dirty="0" smtClean="0"/>
              <a:t>ocean </a:t>
            </a:r>
            <a:r>
              <a:rPr lang="en-US" sz="1400" b="1" dirty="0"/>
              <a:t>heat is accelerating (Figure 5.1, see also next) which would be towards the worst-case. </a:t>
            </a:r>
          </a:p>
        </p:txBody>
      </p:sp>
      <p:sp>
        <p:nvSpPr>
          <p:cNvPr id="26" name="Rectangle 25">
            <a:extLst>
              <a:ext uri="{FF2B5EF4-FFF2-40B4-BE49-F238E27FC236}">
                <a16:creationId xmlns:a16="http://schemas.microsoft.com/office/drawing/2014/main" xmlns="" id="{93329E4E-B802-4EF3-9965-E2B1492F8886}"/>
              </a:ext>
            </a:extLst>
          </p:cNvPr>
          <p:cNvSpPr/>
          <p:nvPr/>
        </p:nvSpPr>
        <p:spPr>
          <a:xfrm>
            <a:off x="5819602" y="4180114"/>
            <a:ext cx="436158" cy="269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xmlns="" id="{B59D0497-0D22-4186-8A37-BC41D81A084A}"/>
              </a:ext>
            </a:extLst>
          </p:cNvPr>
          <p:cNvSpPr txBox="1"/>
          <p:nvPr/>
        </p:nvSpPr>
        <p:spPr>
          <a:xfrm>
            <a:off x="5969605" y="4393446"/>
            <a:ext cx="6651022" cy="646331"/>
          </a:xfrm>
          <a:prstGeom prst="rect">
            <a:avLst/>
          </a:prstGeom>
          <a:solidFill>
            <a:schemeClr val="bg1"/>
          </a:solidFill>
        </p:spPr>
        <p:txBody>
          <a:bodyPr wrap="square" rtlCol="0">
            <a:spAutoFit/>
          </a:bodyPr>
          <a:lstStyle/>
          <a:p>
            <a:pPr marL="342900" indent="-342900">
              <a:buAutoNum type="arabicPlain" startAt="1950"/>
            </a:pPr>
            <a:r>
              <a:rPr lang="en-US" b="1" dirty="0"/>
              <a:t>                                           2000                                          2050</a:t>
            </a:r>
          </a:p>
          <a:p>
            <a:pPr marL="342900" indent="-342900">
              <a:buAutoNum type="arabicPlain" startAt="1950"/>
            </a:pPr>
            <a:endParaRPr lang="en-US" b="1" dirty="0"/>
          </a:p>
        </p:txBody>
      </p:sp>
      <p:sp>
        <p:nvSpPr>
          <p:cNvPr id="29" name="TextBox 28">
            <a:extLst>
              <a:ext uri="{FF2B5EF4-FFF2-40B4-BE49-F238E27FC236}">
                <a16:creationId xmlns:a16="http://schemas.microsoft.com/office/drawing/2014/main" xmlns="" id="{60A67CFE-DF20-442F-8B26-6373EB1DA2F6}"/>
              </a:ext>
            </a:extLst>
          </p:cNvPr>
          <p:cNvSpPr txBox="1"/>
          <p:nvPr/>
        </p:nvSpPr>
        <p:spPr>
          <a:xfrm>
            <a:off x="3401742" y="2088673"/>
            <a:ext cx="1553395" cy="369332"/>
          </a:xfrm>
          <a:prstGeom prst="rect">
            <a:avLst/>
          </a:prstGeom>
          <a:noFill/>
        </p:spPr>
        <p:txBody>
          <a:bodyPr wrap="square" rtlCol="0">
            <a:spAutoFit/>
          </a:bodyPr>
          <a:lstStyle/>
          <a:p>
            <a:r>
              <a:rPr lang="en-US" dirty="0"/>
              <a:t>Original </a:t>
            </a:r>
          </a:p>
        </p:txBody>
      </p:sp>
      <p:sp>
        <p:nvSpPr>
          <p:cNvPr id="23" name="Rectangle 22">
            <a:extLst>
              <a:ext uri="{FF2B5EF4-FFF2-40B4-BE49-F238E27FC236}">
                <a16:creationId xmlns:a16="http://schemas.microsoft.com/office/drawing/2014/main" xmlns="" id="{1DC57B8C-D17B-4299-B725-BC94F83D9566}"/>
              </a:ext>
            </a:extLst>
          </p:cNvPr>
          <p:cNvSpPr/>
          <p:nvPr/>
        </p:nvSpPr>
        <p:spPr>
          <a:xfrm>
            <a:off x="-3130" y="4347279"/>
            <a:ext cx="5566949" cy="738664"/>
          </a:xfrm>
          <a:prstGeom prst="rect">
            <a:avLst/>
          </a:prstGeom>
        </p:spPr>
        <p:txBody>
          <a:bodyPr wrap="square">
            <a:spAutoFit/>
          </a:bodyPr>
          <a:lstStyle/>
          <a:p>
            <a:r>
              <a:rPr lang="en-CA" sz="1050" i="1" dirty="0"/>
              <a:t>The rate of heat uptake in the upper ocean (0–700 m) is very likely higher in the 1993–2017 (or 2005–2017) period compared with the 1969–1993 period (see Table 5.1). </a:t>
            </a:r>
            <a:endParaRPr lang="en-CA" sz="1050" i="1" dirty="0" smtClean="0"/>
          </a:p>
          <a:p>
            <a:r>
              <a:rPr lang="en-CA" sz="1050" i="1" dirty="0" smtClean="0"/>
              <a:t>The </a:t>
            </a:r>
            <a:r>
              <a:rPr lang="en-CA" sz="1050" i="1" dirty="0"/>
              <a:t>deeper layer (700–2000 m) heat uptake rate is likely to be higher in the 1993–2017 period compared with the 1969–1993 period</a:t>
            </a:r>
            <a:r>
              <a:rPr lang="en-CA" sz="1050" dirty="0"/>
              <a:t>. (IPCC 2019 Oceans and Cryosphere Report 11.142)</a:t>
            </a:r>
            <a:endParaRPr lang="en-US" sz="1050" dirty="0"/>
          </a:p>
        </p:txBody>
      </p:sp>
      <p:pic>
        <p:nvPicPr>
          <p:cNvPr id="24" name="Picture 23">
            <a:extLst>
              <a:ext uri="{FF2B5EF4-FFF2-40B4-BE49-F238E27FC236}">
                <a16:creationId xmlns:a16="http://schemas.microsoft.com/office/drawing/2014/main" xmlns="" id="{349E005F-0370-4B8D-8657-524A243E9E16}"/>
              </a:ext>
            </a:extLst>
          </p:cNvPr>
          <p:cNvPicPr>
            <a:picLocks noChangeAspect="1"/>
          </p:cNvPicPr>
          <p:nvPr/>
        </p:nvPicPr>
        <p:blipFill>
          <a:blip r:embed="rId6"/>
          <a:stretch>
            <a:fillRect/>
          </a:stretch>
        </p:blipFill>
        <p:spPr>
          <a:xfrm>
            <a:off x="90401" y="5085943"/>
            <a:ext cx="6745840" cy="1450915"/>
          </a:xfrm>
          <a:prstGeom prst="rect">
            <a:avLst/>
          </a:prstGeom>
        </p:spPr>
      </p:pic>
      <p:sp>
        <p:nvSpPr>
          <p:cNvPr id="32" name="TextBox 31">
            <a:extLst>
              <a:ext uri="{FF2B5EF4-FFF2-40B4-BE49-F238E27FC236}">
                <a16:creationId xmlns:a16="http://schemas.microsoft.com/office/drawing/2014/main" xmlns="" id="{76C620EA-779B-412F-9CE6-FC3FF114E6DC}"/>
              </a:ext>
            </a:extLst>
          </p:cNvPr>
          <p:cNvSpPr txBox="1"/>
          <p:nvPr/>
        </p:nvSpPr>
        <p:spPr>
          <a:xfrm>
            <a:off x="5684321" y="4836742"/>
            <a:ext cx="1069182" cy="276999"/>
          </a:xfrm>
          <a:prstGeom prst="rect">
            <a:avLst/>
          </a:prstGeom>
          <a:noFill/>
        </p:spPr>
        <p:txBody>
          <a:bodyPr wrap="square" rtlCol="0">
            <a:spAutoFit/>
          </a:bodyPr>
          <a:lstStyle/>
          <a:p>
            <a:r>
              <a:rPr lang="en-US" sz="1200" dirty="0"/>
              <a:t>Table 5.1</a:t>
            </a:r>
          </a:p>
        </p:txBody>
      </p:sp>
      <p:sp>
        <p:nvSpPr>
          <p:cNvPr id="31" name="TextBox 30">
            <a:extLst>
              <a:ext uri="{FF2B5EF4-FFF2-40B4-BE49-F238E27FC236}">
                <a16:creationId xmlns:a16="http://schemas.microsoft.com/office/drawing/2014/main" xmlns="" id="{3D318169-59EA-4449-8AD0-C730774DADFB}"/>
              </a:ext>
            </a:extLst>
          </p:cNvPr>
          <p:cNvSpPr txBox="1"/>
          <p:nvPr/>
        </p:nvSpPr>
        <p:spPr>
          <a:xfrm>
            <a:off x="3413292" y="6586985"/>
            <a:ext cx="4481292" cy="276999"/>
          </a:xfrm>
          <a:prstGeom prst="rect">
            <a:avLst/>
          </a:prstGeom>
          <a:noFill/>
        </p:spPr>
        <p:txBody>
          <a:bodyPr wrap="square">
            <a:spAutoFit/>
          </a:bodyPr>
          <a:lstStyle/>
          <a:p>
            <a:r>
              <a:rPr lang="en-US" sz="1200" dirty="0">
                <a:hlinkClick r:id="rId7"/>
              </a:rPr>
              <a:t>https://www.ipcc.ch/srocc/download/</a:t>
            </a:r>
            <a:endParaRPr lang="en-US" sz="1200" dirty="0"/>
          </a:p>
        </p:txBody>
      </p:sp>
      <p:sp>
        <p:nvSpPr>
          <p:cNvPr id="25" name="TextBox 24">
            <a:extLst>
              <a:ext uri="{FF2B5EF4-FFF2-40B4-BE49-F238E27FC236}">
                <a16:creationId xmlns:a16="http://schemas.microsoft.com/office/drawing/2014/main" xmlns="" id="{B7732273-C516-4069-B139-934FF7370C51}"/>
              </a:ext>
            </a:extLst>
          </p:cNvPr>
          <p:cNvSpPr txBox="1"/>
          <p:nvPr/>
        </p:nvSpPr>
        <p:spPr>
          <a:xfrm>
            <a:off x="5600075" y="2341525"/>
            <a:ext cx="655699" cy="1692771"/>
          </a:xfrm>
          <a:prstGeom prst="rect">
            <a:avLst/>
          </a:prstGeom>
          <a:solidFill>
            <a:schemeClr val="bg1"/>
          </a:solidFill>
        </p:spPr>
        <p:txBody>
          <a:bodyPr wrap="square" rtlCol="0">
            <a:spAutoFit/>
          </a:bodyPr>
          <a:lstStyle/>
          <a:p>
            <a:r>
              <a:rPr lang="en-US" sz="2000" b="1" dirty="0"/>
              <a:t>800</a:t>
            </a:r>
          </a:p>
          <a:p>
            <a:endParaRPr lang="en-US" sz="2000" b="1" dirty="0"/>
          </a:p>
          <a:p>
            <a:endParaRPr lang="en-US" sz="2400" b="1" dirty="0"/>
          </a:p>
          <a:p>
            <a:endParaRPr lang="en-US" sz="2000" b="1" dirty="0"/>
          </a:p>
          <a:p>
            <a:r>
              <a:rPr lang="en-US" sz="2000" b="1" dirty="0"/>
              <a:t>  0</a:t>
            </a:r>
          </a:p>
        </p:txBody>
      </p:sp>
      <p:pic>
        <p:nvPicPr>
          <p:cNvPr id="266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9069" y="4814897"/>
            <a:ext cx="4859875" cy="44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7458" t="46501" r="69439" b="1"/>
          <a:stretch/>
        </p:blipFill>
        <p:spPr bwMode="auto">
          <a:xfrm>
            <a:off x="10162900" y="3848795"/>
            <a:ext cx="1696798" cy="363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31503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116033"/>
            <a:ext cx="12601575" cy="584775"/>
          </a:xfrm>
          <a:prstGeom prst="rect">
            <a:avLst/>
          </a:prstGeom>
          <a:noFill/>
        </p:spPr>
        <p:txBody>
          <a:bodyPr wrap="square" rtlCol="0">
            <a:spAutoFit/>
          </a:bodyPr>
          <a:lstStyle/>
          <a:p>
            <a:pPr algn="ctr"/>
            <a:r>
              <a:rPr lang="en-CA" sz="3200" b="1" dirty="0" smtClean="0"/>
              <a:t>Sea level rise</a:t>
            </a:r>
            <a:endParaRPr lang="en-CA" sz="3200" b="1" dirty="0"/>
          </a:p>
        </p:txBody>
      </p:sp>
      <p:sp>
        <p:nvSpPr>
          <p:cNvPr id="5" name="TextBox 4"/>
          <p:cNvSpPr txBox="1"/>
          <p:nvPr/>
        </p:nvSpPr>
        <p:spPr>
          <a:xfrm>
            <a:off x="15479" y="2276871"/>
            <a:ext cx="12601575" cy="1200329"/>
          </a:xfrm>
          <a:prstGeom prst="rect">
            <a:avLst/>
          </a:prstGeom>
          <a:noFill/>
        </p:spPr>
        <p:txBody>
          <a:bodyPr wrap="square" rtlCol="0">
            <a:spAutoFit/>
          </a:bodyPr>
          <a:lstStyle/>
          <a:p>
            <a:r>
              <a:rPr lang="en-CA" b="1" dirty="0" smtClean="0"/>
              <a:t>Sea level rise is a specially good climate change indicator because it results from ocean heat and the impact of surface warming (melting land ice) </a:t>
            </a:r>
          </a:p>
          <a:p>
            <a:endParaRPr lang="en-CA" b="1" dirty="0"/>
          </a:p>
          <a:p>
            <a:r>
              <a:rPr lang="en-CA" b="1" dirty="0" smtClean="0"/>
              <a:t>Sea level is accelerating </a:t>
            </a:r>
            <a:endParaRPr lang="en-CA" b="1" dirty="0"/>
          </a:p>
        </p:txBody>
      </p:sp>
      <p:sp>
        <p:nvSpPr>
          <p:cNvPr id="6" name="Rectangle 5"/>
          <p:cNvSpPr/>
          <p:nvPr/>
        </p:nvSpPr>
        <p:spPr>
          <a:xfrm>
            <a:off x="0" y="3717032"/>
            <a:ext cx="12601574" cy="646331"/>
          </a:xfrm>
          <a:prstGeom prst="rect">
            <a:avLst/>
          </a:prstGeom>
        </p:spPr>
        <p:txBody>
          <a:bodyPr wrap="square">
            <a:spAutoFit/>
          </a:bodyPr>
          <a:lstStyle/>
          <a:p>
            <a:r>
              <a:rPr lang="en-CA" dirty="0" smtClean="0"/>
              <a:t>TS. A.3 </a:t>
            </a:r>
            <a:r>
              <a:rPr lang="en-CA" b="1" dirty="0" smtClean="0"/>
              <a:t>Global mean sea level (GMSL) is rising, with acceleration in recent decades </a:t>
            </a:r>
            <a:r>
              <a:rPr lang="en-CA" dirty="0" smtClean="0"/>
              <a:t>due to increasing rates of ice loss from the Greenland and Antarctic ice sheets (very high confidence), as well as continued glacier mass loss and ocean thermal expansion.</a:t>
            </a:r>
            <a:endParaRPr lang="en-CA" dirty="0"/>
          </a:p>
        </p:txBody>
      </p:sp>
      <p:sp>
        <p:nvSpPr>
          <p:cNvPr id="7" name="Rectangle 6">
            <a:extLst>
              <a:ext uri="{FF2B5EF4-FFF2-40B4-BE49-F238E27FC236}">
                <a16:creationId xmlns:a16="http://schemas.microsoft.com/office/drawing/2014/main" xmlns="" id="{7513C1D9-F941-4B2E-9A61-A65D4FFF7339}"/>
              </a:ext>
            </a:extLst>
          </p:cNvPr>
          <p:cNvSpPr/>
          <p:nvPr/>
        </p:nvSpPr>
        <p:spPr>
          <a:xfrm>
            <a:off x="23257" y="4363363"/>
            <a:ext cx="9133818" cy="338554"/>
          </a:xfrm>
          <a:prstGeom prst="rect">
            <a:avLst/>
          </a:prstGeom>
        </p:spPr>
        <p:txBody>
          <a:bodyPr wrap="square">
            <a:spAutoFit/>
          </a:bodyPr>
          <a:lstStyle/>
          <a:p>
            <a:r>
              <a:rPr lang="en-CA" sz="1600" b="1" dirty="0"/>
              <a:t>IPCC , 2019, Special Report on the Ocean and Cryosphere in a Changing Climate</a:t>
            </a:r>
            <a:endParaRPr lang="en-US" sz="1600" b="1" dirty="0"/>
          </a:p>
        </p:txBody>
      </p:sp>
    </p:spTree>
    <p:extLst>
      <p:ext uri="{BB962C8B-B14F-4D97-AF65-F5344CB8AC3E}">
        <p14:creationId xmlns:p14="http://schemas.microsoft.com/office/powerpoint/2010/main" val="21467730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ummary for Policymakers — IPCC">
            <a:extLst>
              <a:ext uri="{FF2B5EF4-FFF2-40B4-BE49-F238E27FC236}">
                <a16:creationId xmlns:a16="http://schemas.microsoft.com/office/drawing/2014/main" xmlns="" id="{2E24F3C2-764D-47E6-80DE-87D1F49245C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0185"/>
          <a:stretch/>
        </p:blipFill>
        <p:spPr bwMode="auto">
          <a:xfrm>
            <a:off x="7153606" y="1305373"/>
            <a:ext cx="4226000" cy="2341343"/>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a:extLst>
              <a:ext uri="{FF2B5EF4-FFF2-40B4-BE49-F238E27FC236}">
                <a16:creationId xmlns:a16="http://schemas.microsoft.com/office/drawing/2014/main" xmlns="" id="{9B55314A-C200-4771-ADDB-2A880CB56228}"/>
              </a:ext>
            </a:extLst>
          </p:cNvPr>
          <p:cNvCxnSpPr/>
          <p:nvPr/>
        </p:nvCxnSpPr>
        <p:spPr>
          <a:xfrm>
            <a:off x="12695045" y="2353204"/>
            <a:ext cx="189023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A picture containing object, indoor, measure, monitor&#10;&#10;Description automatically generated">
            <a:extLst>
              <a:ext uri="{FF2B5EF4-FFF2-40B4-BE49-F238E27FC236}">
                <a16:creationId xmlns:a16="http://schemas.microsoft.com/office/drawing/2014/main" xmlns="" id="{F13831B8-4D93-4469-998A-6CAD26A70E80}"/>
              </a:ext>
            </a:extLst>
          </p:cNvPr>
          <p:cNvPicPr>
            <a:picLocks noChangeAspect="1"/>
          </p:cNvPicPr>
          <p:nvPr/>
        </p:nvPicPr>
        <p:blipFill rotWithShape="1">
          <a:blip r:embed="rId3">
            <a:extLst>
              <a:ext uri="{28A0092B-C50C-407E-A947-70E740481C1C}">
                <a14:useLocalDpi xmlns:a14="http://schemas.microsoft.com/office/drawing/2010/main" val="0"/>
              </a:ext>
            </a:extLst>
          </a:blip>
          <a:srcRect t="32635" r="72527" b="56753"/>
          <a:stretch/>
        </p:blipFill>
        <p:spPr>
          <a:xfrm flipV="1">
            <a:off x="9949969" y="7126699"/>
            <a:ext cx="4070687" cy="141483"/>
          </a:xfrm>
          <a:prstGeom prst="rect">
            <a:avLst/>
          </a:prstGeom>
        </p:spPr>
      </p:pic>
      <p:pic>
        <p:nvPicPr>
          <p:cNvPr id="33" name="Picture 2" descr="Summary for Policymakers — IPCC">
            <a:extLst>
              <a:ext uri="{FF2B5EF4-FFF2-40B4-BE49-F238E27FC236}">
                <a16:creationId xmlns:a16="http://schemas.microsoft.com/office/drawing/2014/main" xmlns="" id="{F64BAD27-11AA-43D4-894D-25AA035164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75" t="76449" r="91353" b="7412"/>
          <a:stretch/>
        </p:blipFill>
        <p:spPr bwMode="auto">
          <a:xfrm>
            <a:off x="13501938" y="3704800"/>
            <a:ext cx="638002" cy="28920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object, indoor, measure, monitor&#10;&#10;Description automatically generated">
            <a:extLst>
              <a:ext uri="{FF2B5EF4-FFF2-40B4-BE49-F238E27FC236}">
                <a16:creationId xmlns:a16="http://schemas.microsoft.com/office/drawing/2014/main" xmlns="" id="{DD777A11-DF7D-42BE-8293-43A37EF30650}"/>
              </a:ext>
            </a:extLst>
          </p:cNvPr>
          <p:cNvPicPr preferRelativeResize="0">
            <a:picLocks/>
          </p:cNvPicPr>
          <p:nvPr/>
        </p:nvPicPr>
        <p:blipFill rotWithShape="1">
          <a:blip r:embed="rId5" cstate="print">
            <a:extLst>
              <a:ext uri="{28A0092B-C50C-407E-A947-70E740481C1C}">
                <a14:useLocalDpi xmlns:a14="http://schemas.microsoft.com/office/drawing/2010/main" val="0"/>
              </a:ext>
            </a:extLst>
          </a:blip>
          <a:srcRect l="-1" t="36160" r="48821" b="57290"/>
          <a:stretch/>
        </p:blipFill>
        <p:spPr>
          <a:xfrm flipV="1">
            <a:off x="13189526" y="2789212"/>
            <a:ext cx="1817674" cy="69032"/>
          </a:xfrm>
          <a:prstGeom prst="rect">
            <a:avLst/>
          </a:prstGeom>
        </p:spPr>
      </p:pic>
      <p:sp>
        <p:nvSpPr>
          <p:cNvPr id="35" name="Rectangle 34">
            <a:extLst>
              <a:ext uri="{FF2B5EF4-FFF2-40B4-BE49-F238E27FC236}">
                <a16:creationId xmlns:a16="http://schemas.microsoft.com/office/drawing/2014/main" xmlns="" id="{A6459982-6F29-446F-8B5A-40F1C3D628F6}"/>
              </a:ext>
            </a:extLst>
          </p:cNvPr>
          <p:cNvSpPr/>
          <p:nvPr/>
        </p:nvSpPr>
        <p:spPr>
          <a:xfrm>
            <a:off x="13580683" y="1687573"/>
            <a:ext cx="3383128" cy="1360782"/>
          </a:xfrm>
          <a:prstGeom prst="rect">
            <a:avLst/>
          </a:prstGeom>
          <a:no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50"/>
                </a:solidFill>
              </a:ln>
            </a:endParaRPr>
          </a:p>
        </p:txBody>
      </p:sp>
      <p:pic>
        <p:nvPicPr>
          <p:cNvPr id="37" name="Picture 36" descr="A picture containing object, indoor, measure, monitor&#10;&#10;Description automatically generated">
            <a:extLst>
              <a:ext uri="{FF2B5EF4-FFF2-40B4-BE49-F238E27FC236}">
                <a16:creationId xmlns:a16="http://schemas.microsoft.com/office/drawing/2014/main" xmlns="" id="{767AE4CB-5B53-4273-A3A1-6C54B88CC232}"/>
              </a:ext>
            </a:extLst>
          </p:cNvPr>
          <p:cNvPicPr preferRelativeResize="0">
            <a:picLocks/>
          </p:cNvPicPr>
          <p:nvPr/>
        </p:nvPicPr>
        <p:blipFill rotWithShape="1">
          <a:blip r:embed="rId6" cstate="print">
            <a:extLst>
              <a:ext uri="{28A0092B-C50C-407E-A947-70E740481C1C}">
                <a14:useLocalDpi xmlns:a14="http://schemas.microsoft.com/office/drawing/2010/main" val="0"/>
              </a:ext>
            </a:extLst>
          </a:blip>
          <a:srcRect l="1318" t="38448" r="48821" b="53035"/>
          <a:stretch/>
        </p:blipFill>
        <p:spPr>
          <a:xfrm rot="16200000">
            <a:off x="11940570" y="1105050"/>
            <a:ext cx="1925197" cy="89715"/>
          </a:xfrm>
          <a:prstGeom prst="rect">
            <a:avLst/>
          </a:prstGeom>
        </p:spPr>
      </p:pic>
      <p:sp>
        <p:nvSpPr>
          <p:cNvPr id="39" name="Rectangle 38">
            <a:extLst>
              <a:ext uri="{FF2B5EF4-FFF2-40B4-BE49-F238E27FC236}">
                <a16:creationId xmlns:a16="http://schemas.microsoft.com/office/drawing/2014/main" xmlns="" id="{FE6838CF-07F3-4625-9EC5-FD47576E5012}"/>
              </a:ext>
            </a:extLst>
          </p:cNvPr>
          <p:cNvSpPr/>
          <p:nvPr/>
        </p:nvSpPr>
        <p:spPr>
          <a:xfrm>
            <a:off x="6216451" y="3724244"/>
            <a:ext cx="5491222" cy="12253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xmlns="" id="{4B4B2495-E151-4A2F-8D2C-6BC2FB8B038F}"/>
              </a:ext>
            </a:extLst>
          </p:cNvPr>
          <p:cNvSpPr txBox="1"/>
          <p:nvPr/>
        </p:nvSpPr>
        <p:spPr>
          <a:xfrm>
            <a:off x="13148672" y="1308963"/>
            <a:ext cx="871984" cy="261610"/>
          </a:xfrm>
          <a:prstGeom prst="rect">
            <a:avLst/>
          </a:prstGeom>
          <a:noFill/>
        </p:spPr>
        <p:txBody>
          <a:bodyPr wrap="square" rtlCol="0">
            <a:spAutoFit/>
          </a:bodyPr>
          <a:lstStyle/>
          <a:p>
            <a:r>
              <a:rPr lang="en-US" sz="1050" b="1" dirty="0"/>
              <a:t>2006</a:t>
            </a:r>
          </a:p>
        </p:txBody>
      </p:sp>
      <p:sp>
        <p:nvSpPr>
          <p:cNvPr id="43" name="TextBox 42">
            <a:extLst>
              <a:ext uri="{FF2B5EF4-FFF2-40B4-BE49-F238E27FC236}">
                <a16:creationId xmlns:a16="http://schemas.microsoft.com/office/drawing/2014/main" xmlns="" id="{ACCC0BB9-5EB7-45FF-85CF-57F01E0700E1}"/>
              </a:ext>
            </a:extLst>
          </p:cNvPr>
          <p:cNvSpPr txBox="1"/>
          <p:nvPr/>
        </p:nvSpPr>
        <p:spPr>
          <a:xfrm>
            <a:off x="282398" y="45720"/>
            <a:ext cx="12601575" cy="553998"/>
          </a:xfrm>
          <a:prstGeom prst="rect">
            <a:avLst/>
          </a:prstGeom>
          <a:noFill/>
        </p:spPr>
        <p:txBody>
          <a:bodyPr wrap="square" rtlCol="0">
            <a:spAutoFit/>
          </a:bodyPr>
          <a:lstStyle/>
          <a:p>
            <a:pPr algn="ctr"/>
            <a:r>
              <a:rPr lang="en-US" sz="3000" b="1" dirty="0" smtClean="0"/>
              <a:t>Accelerating  sea level rise is </a:t>
            </a:r>
            <a:r>
              <a:rPr lang="en-US" sz="3000" b="1" dirty="0"/>
              <a:t>tracking the worst-case scenario (RCP8.5) </a:t>
            </a:r>
          </a:p>
        </p:txBody>
      </p:sp>
      <p:sp>
        <p:nvSpPr>
          <p:cNvPr id="46" name="TextBox 45">
            <a:extLst>
              <a:ext uri="{FF2B5EF4-FFF2-40B4-BE49-F238E27FC236}">
                <a16:creationId xmlns:a16="http://schemas.microsoft.com/office/drawing/2014/main" xmlns="" id="{3D946AF0-0CE4-4A3D-8DD0-95BB7BBBFE12}"/>
              </a:ext>
            </a:extLst>
          </p:cNvPr>
          <p:cNvSpPr txBox="1"/>
          <p:nvPr/>
        </p:nvSpPr>
        <p:spPr>
          <a:xfrm>
            <a:off x="8369981" y="4806414"/>
            <a:ext cx="2218402" cy="307777"/>
          </a:xfrm>
          <a:prstGeom prst="rect">
            <a:avLst/>
          </a:prstGeom>
          <a:noFill/>
        </p:spPr>
        <p:txBody>
          <a:bodyPr wrap="square" rtlCol="0">
            <a:spAutoFit/>
          </a:bodyPr>
          <a:lstStyle/>
          <a:p>
            <a:r>
              <a:rPr lang="en-US" sz="1400" dirty="0"/>
              <a:t>Supporting data set</a:t>
            </a:r>
          </a:p>
        </p:txBody>
      </p:sp>
      <p:sp>
        <p:nvSpPr>
          <p:cNvPr id="2" name="TextBox 1">
            <a:extLst>
              <a:ext uri="{FF2B5EF4-FFF2-40B4-BE49-F238E27FC236}">
                <a16:creationId xmlns:a16="http://schemas.microsoft.com/office/drawing/2014/main" xmlns="" id="{CDF9A983-A79C-46B8-986C-00569A468338}"/>
              </a:ext>
            </a:extLst>
          </p:cNvPr>
          <p:cNvSpPr txBox="1"/>
          <p:nvPr/>
        </p:nvSpPr>
        <p:spPr>
          <a:xfrm>
            <a:off x="10285150" y="1022910"/>
            <a:ext cx="2026683" cy="338554"/>
          </a:xfrm>
          <a:prstGeom prst="rect">
            <a:avLst/>
          </a:prstGeom>
          <a:noFill/>
        </p:spPr>
        <p:txBody>
          <a:bodyPr wrap="square" rtlCol="0">
            <a:spAutoFit/>
          </a:bodyPr>
          <a:lstStyle/>
          <a:p>
            <a:r>
              <a:rPr lang="en-US" sz="1600" b="1" dirty="0"/>
              <a:t>Original for RCP8.5</a:t>
            </a:r>
          </a:p>
        </p:txBody>
      </p:sp>
      <p:sp>
        <p:nvSpPr>
          <p:cNvPr id="9" name="TextBox 8">
            <a:extLst>
              <a:ext uri="{FF2B5EF4-FFF2-40B4-BE49-F238E27FC236}">
                <a16:creationId xmlns:a16="http://schemas.microsoft.com/office/drawing/2014/main" xmlns="" id="{E2E678EE-CB13-4E32-8207-8C0BAE5A120B}"/>
              </a:ext>
            </a:extLst>
          </p:cNvPr>
          <p:cNvSpPr txBox="1"/>
          <p:nvPr/>
        </p:nvSpPr>
        <p:spPr>
          <a:xfrm>
            <a:off x="2502449" y="4812771"/>
            <a:ext cx="2576370" cy="307777"/>
          </a:xfrm>
          <a:prstGeom prst="rect">
            <a:avLst/>
          </a:prstGeom>
          <a:noFill/>
        </p:spPr>
        <p:txBody>
          <a:bodyPr wrap="square" rtlCol="0">
            <a:spAutoFit/>
          </a:bodyPr>
          <a:lstStyle/>
          <a:p>
            <a:r>
              <a:rPr lang="en-US" sz="1400" b="1" dirty="0"/>
              <a:t>Present day focus </a:t>
            </a:r>
          </a:p>
        </p:txBody>
      </p:sp>
      <p:sp>
        <p:nvSpPr>
          <p:cNvPr id="12" name="TextBox 11">
            <a:extLst>
              <a:ext uri="{FF2B5EF4-FFF2-40B4-BE49-F238E27FC236}">
                <a16:creationId xmlns:a16="http://schemas.microsoft.com/office/drawing/2014/main" xmlns="" id="{FF94EF4A-0216-427D-8C4D-B65A0076C33A}"/>
              </a:ext>
            </a:extLst>
          </p:cNvPr>
          <p:cNvSpPr txBox="1"/>
          <p:nvPr/>
        </p:nvSpPr>
        <p:spPr>
          <a:xfrm>
            <a:off x="8147685" y="4487935"/>
            <a:ext cx="2986830" cy="307777"/>
          </a:xfrm>
          <a:prstGeom prst="rect">
            <a:avLst/>
          </a:prstGeom>
          <a:noFill/>
        </p:spPr>
        <p:txBody>
          <a:bodyPr wrap="square" rtlCol="0">
            <a:spAutoFit/>
          </a:bodyPr>
          <a:lstStyle/>
          <a:p>
            <a:r>
              <a:rPr lang="en-US" sz="1400" dirty="0"/>
              <a:t>Accelerating sea level rise</a:t>
            </a:r>
          </a:p>
        </p:txBody>
      </p:sp>
      <p:pic>
        <p:nvPicPr>
          <p:cNvPr id="14" name="Picture 13" descr="A picture containing object, indoor, measure, monitor&#10;&#10;Description automatically generated">
            <a:extLst>
              <a:ext uri="{FF2B5EF4-FFF2-40B4-BE49-F238E27FC236}">
                <a16:creationId xmlns:a16="http://schemas.microsoft.com/office/drawing/2014/main" xmlns="" id="{E956695A-D676-49C2-BE0F-CBDFA978C22C}"/>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1501" t="32352" r="87953" b="56194"/>
          <a:stretch/>
        </p:blipFill>
        <p:spPr>
          <a:xfrm rot="16200000">
            <a:off x="408903" y="5938353"/>
            <a:ext cx="1058822" cy="220232"/>
          </a:xfrm>
          <a:prstGeom prst="rect">
            <a:avLst/>
          </a:prstGeom>
        </p:spPr>
      </p:pic>
      <p:sp>
        <p:nvSpPr>
          <p:cNvPr id="17" name="Rectangle 16">
            <a:extLst>
              <a:ext uri="{FF2B5EF4-FFF2-40B4-BE49-F238E27FC236}">
                <a16:creationId xmlns:a16="http://schemas.microsoft.com/office/drawing/2014/main" xmlns="" id="{0A546DC7-A62A-4725-A8C7-E8BC8CD9340D}"/>
              </a:ext>
            </a:extLst>
          </p:cNvPr>
          <p:cNvSpPr/>
          <p:nvPr/>
        </p:nvSpPr>
        <p:spPr>
          <a:xfrm flipH="1">
            <a:off x="828198" y="6134645"/>
            <a:ext cx="1394858" cy="429938"/>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xmlns="" id="{5503ADDA-B0C7-4EFC-B1AE-758828DA25BA}"/>
              </a:ext>
            </a:extLst>
          </p:cNvPr>
          <p:cNvSpPr txBox="1"/>
          <p:nvPr/>
        </p:nvSpPr>
        <p:spPr>
          <a:xfrm>
            <a:off x="2022388" y="6116216"/>
            <a:ext cx="2144690" cy="461665"/>
          </a:xfrm>
          <a:prstGeom prst="rect">
            <a:avLst/>
          </a:prstGeom>
          <a:noFill/>
        </p:spPr>
        <p:txBody>
          <a:bodyPr wrap="square" rtlCol="0">
            <a:spAutoFit/>
          </a:bodyPr>
          <a:lstStyle/>
          <a:p>
            <a:pPr algn="ctr"/>
            <a:r>
              <a:rPr lang="en-US" sz="1200" b="1" dirty="0">
                <a:solidFill>
                  <a:srgbClr val="C00000"/>
                </a:solidFill>
              </a:rPr>
              <a:t>RCP8.5 at 2020:</a:t>
            </a:r>
          </a:p>
          <a:p>
            <a:pPr algn="ctr"/>
            <a:r>
              <a:rPr lang="en-US" sz="1200" b="1" dirty="0">
                <a:solidFill>
                  <a:srgbClr val="C00000"/>
                </a:solidFill>
              </a:rPr>
              <a:t> 80 mm</a:t>
            </a:r>
          </a:p>
        </p:txBody>
      </p:sp>
      <p:sp>
        <p:nvSpPr>
          <p:cNvPr id="25" name="TextBox 24">
            <a:extLst>
              <a:ext uri="{FF2B5EF4-FFF2-40B4-BE49-F238E27FC236}">
                <a16:creationId xmlns:a16="http://schemas.microsoft.com/office/drawing/2014/main" xmlns="" id="{5D28C19A-BA27-46C7-BF47-4F477EA52A54}"/>
              </a:ext>
            </a:extLst>
          </p:cNvPr>
          <p:cNvSpPr txBox="1"/>
          <p:nvPr/>
        </p:nvSpPr>
        <p:spPr>
          <a:xfrm>
            <a:off x="13498756" y="394796"/>
            <a:ext cx="2144690" cy="276999"/>
          </a:xfrm>
          <a:prstGeom prst="rect">
            <a:avLst/>
          </a:prstGeom>
          <a:noFill/>
        </p:spPr>
        <p:txBody>
          <a:bodyPr wrap="square" rtlCol="0">
            <a:spAutoFit/>
          </a:bodyPr>
          <a:lstStyle/>
          <a:p>
            <a:r>
              <a:rPr lang="en-US" sz="1200" b="1" dirty="0"/>
              <a:t>2005 to 2020: 55 mm</a:t>
            </a:r>
          </a:p>
        </p:txBody>
      </p:sp>
      <p:sp>
        <p:nvSpPr>
          <p:cNvPr id="38" name="Rectangle 37">
            <a:extLst>
              <a:ext uri="{FF2B5EF4-FFF2-40B4-BE49-F238E27FC236}">
                <a16:creationId xmlns:a16="http://schemas.microsoft.com/office/drawing/2014/main" xmlns="" id="{CCEC515E-43B4-4916-9F28-3C0CDA2F4684}"/>
              </a:ext>
            </a:extLst>
          </p:cNvPr>
          <p:cNvSpPr/>
          <p:nvPr/>
        </p:nvSpPr>
        <p:spPr>
          <a:xfrm>
            <a:off x="12802850" y="2835674"/>
            <a:ext cx="162247" cy="1013605"/>
          </a:xfrm>
          <a:prstGeom prst="rect">
            <a:avLst/>
          </a:prstGeom>
          <a:no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50"/>
                </a:solidFill>
              </a:ln>
            </a:endParaRPr>
          </a:p>
        </p:txBody>
      </p:sp>
      <p:pic>
        <p:nvPicPr>
          <p:cNvPr id="20" name="Picture 19" descr="A picture containing object, indoor, measure, monitor&#10;&#10;Description automatically generated">
            <a:extLst>
              <a:ext uri="{FF2B5EF4-FFF2-40B4-BE49-F238E27FC236}">
                <a16:creationId xmlns:a16="http://schemas.microsoft.com/office/drawing/2014/main" xmlns="" id="{250B5B52-2D66-428A-99F4-39AC230DD1D9}"/>
              </a:ext>
            </a:extLst>
          </p:cNvPr>
          <p:cNvPicPr>
            <a:picLocks noChangeAspect="1"/>
          </p:cNvPicPr>
          <p:nvPr/>
        </p:nvPicPr>
        <p:blipFill rotWithShape="1">
          <a:blip r:embed="rId3">
            <a:extLst>
              <a:ext uri="{28A0092B-C50C-407E-A947-70E740481C1C}">
                <a14:useLocalDpi xmlns:a14="http://schemas.microsoft.com/office/drawing/2010/main" val="0"/>
              </a:ext>
            </a:extLst>
          </a:blip>
          <a:srcRect t="29784" r="72267" b="64294"/>
          <a:stretch/>
        </p:blipFill>
        <p:spPr>
          <a:xfrm flipV="1">
            <a:off x="10942808" y="1"/>
            <a:ext cx="1752237" cy="45719"/>
          </a:xfrm>
          <a:prstGeom prst="rect">
            <a:avLst/>
          </a:prstGeom>
        </p:spPr>
      </p:pic>
      <p:sp>
        <p:nvSpPr>
          <p:cNvPr id="21" name="Rectangle 20">
            <a:extLst>
              <a:ext uri="{FF2B5EF4-FFF2-40B4-BE49-F238E27FC236}">
                <a16:creationId xmlns:a16="http://schemas.microsoft.com/office/drawing/2014/main" xmlns="" id="{32AB5484-B99A-42F1-8E58-2F406DD4D5AD}"/>
              </a:ext>
            </a:extLst>
          </p:cNvPr>
          <p:cNvSpPr/>
          <p:nvPr/>
        </p:nvSpPr>
        <p:spPr>
          <a:xfrm>
            <a:off x="2505485" y="3530185"/>
            <a:ext cx="18718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xmlns="" id="{BE2F66AF-C894-4993-BADD-ADA6BD40597D}"/>
              </a:ext>
            </a:extLst>
          </p:cNvPr>
          <p:cNvSpPr/>
          <p:nvPr/>
        </p:nvSpPr>
        <p:spPr>
          <a:xfrm>
            <a:off x="13230144" y="1975884"/>
            <a:ext cx="618367" cy="1013605"/>
          </a:xfrm>
          <a:prstGeom prst="rect">
            <a:avLst/>
          </a:prstGeom>
          <a:no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50"/>
                </a:solidFill>
              </a:ln>
            </a:endParaRPr>
          </a:p>
        </p:txBody>
      </p:sp>
      <p:sp>
        <p:nvSpPr>
          <p:cNvPr id="41" name="Rectangle 40">
            <a:extLst>
              <a:ext uri="{FF2B5EF4-FFF2-40B4-BE49-F238E27FC236}">
                <a16:creationId xmlns:a16="http://schemas.microsoft.com/office/drawing/2014/main" xmlns="" id="{EC60E68C-38DD-4042-BF5F-3F577E2EBF55}"/>
              </a:ext>
            </a:extLst>
          </p:cNvPr>
          <p:cNvSpPr/>
          <p:nvPr/>
        </p:nvSpPr>
        <p:spPr>
          <a:xfrm>
            <a:off x="13568959" y="4584775"/>
            <a:ext cx="1125797" cy="1017378"/>
          </a:xfrm>
          <a:prstGeom prst="rect">
            <a:avLst/>
          </a:prstGeom>
          <a:no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B050"/>
                </a:solidFill>
              </a:ln>
            </a:endParaRPr>
          </a:p>
        </p:txBody>
      </p:sp>
      <p:pic>
        <p:nvPicPr>
          <p:cNvPr id="26" name="Picture 2" descr="Summary for Policymakers — IPCC">
            <a:extLst>
              <a:ext uri="{FF2B5EF4-FFF2-40B4-BE49-F238E27FC236}">
                <a16:creationId xmlns:a16="http://schemas.microsoft.com/office/drawing/2014/main" xmlns="" id="{FC846364-84A4-43ED-ABAD-96844F3E0B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314" r="51120" b="4729"/>
          <a:stretch/>
        </p:blipFill>
        <p:spPr bwMode="auto">
          <a:xfrm>
            <a:off x="-174626" y="6691856"/>
            <a:ext cx="4742697" cy="1754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ummary for Policymakers — IPCC">
            <a:extLst>
              <a:ext uri="{FF2B5EF4-FFF2-40B4-BE49-F238E27FC236}">
                <a16:creationId xmlns:a16="http://schemas.microsoft.com/office/drawing/2014/main" xmlns="" id="{0C09F769-6A9B-4815-8AED-BEB6776663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1626" r="96448" b="22508"/>
          <a:stretch/>
        </p:blipFill>
        <p:spPr bwMode="auto">
          <a:xfrm>
            <a:off x="273745" y="4719705"/>
            <a:ext cx="351918" cy="646331"/>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xmlns="" id="{F88D9133-82E9-4D2E-B0A2-1124060298D7}"/>
              </a:ext>
            </a:extLst>
          </p:cNvPr>
          <p:cNvSpPr/>
          <p:nvPr/>
        </p:nvSpPr>
        <p:spPr>
          <a:xfrm>
            <a:off x="2741024" y="2367964"/>
            <a:ext cx="250504" cy="3038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xmlns="" id="{043CDBBC-248F-410C-B2AF-FA6F11BF165D}"/>
              </a:ext>
            </a:extLst>
          </p:cNvPr>
          <p:cNvSpPr/>
          <p:nvPr/>
        </p:nvSpPr>
        <p:spPr>
          <a:xfrm>
            <a:off x="2628748" y="3862430"/>
            <a:ext cx="321981" cy="1984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xmlns="" id="{F3AA2F80-EAED-4C18-B3F1-9F33D9A4B354}"/>
              </a:ext>
            </a:extLst>
          </p:cNvPr>
          <p:cNvSpPr txBox="1"/>
          <p:nvPr/>
        </p:nvSpPr>
        <p:spPr>
          <a:xfrm>
            <a:off x="-1" y="4464789"/>
            <a:ext cx="3527973" cy="276999"/>
          </a:xfrm>
          <a:prstGeom prst="rect">
            <a:avLst/>
          </a:prstGeom>
          <a:noFill/>
        </p:spPr>
        <p:txBody>
          <a:bodyPr wrap="square">
            <a:spAutoFit/>
          </a:bodyPr>
          <a:lstStyle/>
          <a:p>
            <a:r>
              <a:rPr lang="en-US" sz="1200" dirty="0" smtClean="0">
                <a:hlinkClick r:id="rId7"/>
              </a:rPr>
              <a:t>From https</a:t>
            </a:r>
            <a:r>
              <a:rPr lang="en-US" sz="1200" dirty="0">
                <a:hlinkClick r:id="rId7"/>
              </a:rPr>
              <a:t>://ar5-syr.ipcc.ch/topic_summary.php</a:t>
            </a:r>
            <a:endParaRPr lang="en-US" sz="1200" dirty="0"/>
          </a:p>
        </p:txBody>
      </p:sp>
      <p:cxnSp>
        <p:nvCxnSpPr>
          <p:cNvPr id="4" name="Straight Arrow Connector 3"/>
          <p:cNvCxnSpPr/>
          <p:nvPr/>
        </p:nvCxnSpPr>
        <p:spPr>
          <a:xfrm>
            <a:off x="983900" y="6077666"/>
            <a:ext cx="1227909"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89038" y="5693150"/>
            <a:ext cx="1912977" cy="276999"/>
          </a:xfrm>
          <a:prstGeom prst="rect">
            <a:avLst/>
          </a:prstGeom>
          <a:noFill/>
        </p:spPr>
        <p:txBody>
          <a:bodyPr wrap="square" rtlCol="0">
            <a:spAutoFit/>
          </a:bodyPr>
          <a:lstStyle/>
          <a:p>
            <a:r>
              <a:rPr lang="en-CA" sz="1200" b="1" dirty="0" smtClean="0"/>
              <a:t>Actual rise 95 mm </a:t>
            </a:r>
            <a:endParaRPr lang="en-CA" sz="1200" b="1" dirty="0"/>
          </a:p>
        </p:txBody>
      </p:sp>
      <p:sp>
        <p:nvSpPr>
          <p:cNvPr id="19" name="Rectangle 18"/>
          <p:cNvSpPr/>
          <p:nvPr/>
        </p:nvSpPr>
        <p:spPr>
          <a:xfrm>
            <a:off x="0" y="4009574"/>
            <a:ext cx="4568071" cy="2848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1554" y="4201441"/>
            <a:ext cx="5460279" cy="2635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a:extLst>
              <a:ext uri="{FF2B5EF4-FFF2-40B4-BE49-F238E27FC236}">
                <a16:creationId xmlns:a16="http://schemas.microsoft.com/office/drawing/2014/main" xmlns="" id="{09DA537D-56DB-44E4-9F80-60E096129A39}"/>
              </a:ext>
            </a:extLst>
          </p:cNvPr>
          <p:cNvPicPr>
            <a:picLocks noChangeAspect="1"/>
          </p:cNvPicPr>
          <p:nvPr/>
        </p:nvPicPr>
        <p:blipFill>
          <a:blip r:embed="rId9"/>
          <a:stretch>
            <a:fillRect/>
          </a:stretch>
        </p:blipFill>
        <p:spPr>
          <a:xfrm>
            <a:off x="499198" y="4108496"/>
            <a:ext cx="4483652" cy="2270181"/>
          </a:xfrm>
          <a:prstGeom prst="rect">
            <a:avLst/>
          </a:prstGeom>
        </p:spPr>
      </p:pic>
      <p:sp>
        <p:nvSpPr>
          <p:cNvPr id="45" name="Rectangle 44">
            <a:extLst>
              <a:ext uri="{FF2B5EF4-FFF2-40B4-BE49-F238E27FC236}">
                <a16:creationId xmlns:a16="http://schemas.microsoft.com/office/drawing/2014/main" xmlns="" id="{AAD2DC97-ED41-434D-83CD-2761ECA402CD}"/>
              </a:ext>
            </a:extLst>
          </p:cNvPr>
          <p:cNvSpPr/>
          <p:nvPr/>
        </p:nvSpPr>
        <p:spPr>
          <a:xfrm>
            <a:off x="170812" y="6517987"/>
            <a:ext cx="6300788" cy="261610"/>
          </a:xfrm>
          <a:prstGeom prst="rect">
            <a:avLst/>
          </a:prstGeom>
        </p:spPr>
        <p:txBody>
          <a:bodyPr>
            <a:spAutoFit/>
          </a:bodyPr>
          <a:lstStyle/>
          <a:p>
            <a:r>
              <a:rPr lang="en-CA" sz="1050" b="1" dirty="0"/>
              <a:t>NOAA, Climate Change: Global </a:t>
            </a:r>
            <a:r>
              <a:rPr lang="en-CA" sz="1050" b="1" dirty="0" smtClean="0"/>
              <a:t>Sea Level Article, </a:t>
            </a:r>
            <a:r>
              <a:rPr lang="en-CA" sz="1050" b="1" dirty="0"/>
              <a:t>November 19, 2019</a:t>
            </a:r>
            <a:endParaRPr lang="en-US" sz="1050" b="1" dirty="0"/>
          </a:p>
        </p:txBody>
      </p:sp>
      <p:sp>
        <p:nvSpPr>
          <p:cNvPr id="14336" name="TextBox 14335"/>
          <p:cNvSpPr txBox="1"/>
          <p:nvPr/>
        </p:nvSpPr>
        <p:spPr>
          <a:xfrm>
            <a:off x="7803966" y="1061382"/>
            <a:ext cx="3138842" cy="261610"/>
          </a:xfrm>
          <a:prstGeom prst="rect">
            <a:avLst/>
          </a:prstGeom>
          <a:noFill/>
        </p:spPr>
        <p:txBody>
          <a:bodyPr wrap="square" rtlCol="0">
            <a:spAutoFit/>
          </a:bodyPr>
          <a:lstStyle/>
          <a:p>
            <a:r>
              <a:rPr lang="en-CA" sz="1100" dirty="0" smtClean="0"/>
              <a:t>IPCC 2014 5</a:t>
            </a:r>
            <a:r>
              <a:rPr lang="en-CA" sz="1100" baseline="30000" dirty="0" smtClean="0"/>
              <a:t>th</a:t>
            </a:r>
            <a:r>
              <a:rPr lang="en-CA" sz="1100" dirty="0" smtClean="0"/>
              <a:t> assessment, WG1, SPM</a:t>
            </a:r>
            <a:endParaRPr lang="en-CA" sz="1100" dirty="0"/>
          </a:p>
        </p:txBody>
      </p:sp>
      <p:sp>
        <p:nvSpPr>
          <p:cNvPr id="31" name="Rectangle 30">
            <a:extLst>
              <a:ext uri="{FF2B5EF4-FFF2-40B4-BE49-F238E27FC236}">
                <a16:creationId xmlns:a16="http://schemas.microsoft.com/office/drawing/2014/main" xmlns="" id="{7E41E26B-30B7-4409-8416-D60C76559E0B}"/>
              </a:ext>
            </a:extLst>
          </p:cNvPr>
          <p:cNvSpPr/>
          <p:nvPr/>
        </p:nvSpPr>
        <p:spPr>
          <a:xfrm>
            <a:off x="6815647" y="3704800"/>
            <a:ext cx="5003279" cy="400110"/>
          </a:xfrm>
          <a:prstGeom prst="rect">
            <a:avLst/>
          </a:prstGeom>
        </p:spPr>
        <p:txBody>
          <a:bodyPr wrap="square">
            <a:spAutoFit/>
          </a:bodyPr>
          <a:lstStyle/>
          <a:p>
            <a:r>
              <a:rPr lang="en-CA" sz="1000" b="1" dirty="0"/>
              <a:t>IPCC 2014  5</a:t>
            </a:r>
            <a:r>
              <a:rPr lang="en-CA" sz="1000" b="1" baseline="30000" dirty="0"/>
              <a:t>th</a:t>
            </a:r>
            <a:r>
              <a:rPr lang="en-CA" sz="1000" b="1" dirty="0"/>
              <a:t> assessment Figure SPM.6 global mean sea level rise  (b) from 2006 to 2100 as determined by multi-model simulations. All changes are relative to 1986–2005. </a:t>
            </a:r>
            <a:endParaRPr lang="en-US" sz="1000" b="1" dirty="0"/>
          </a:p>
        </p:txBody>
      </p:sp>
      <p:sp>
        <p:nvSpPr>
          <p:cNvPr id="3" name="TextBox 2"/>
          <p:cNvSpPr txBox="1"/>
          <p:nvPr/>
        </p:nvSpPr>
        <p:spPr>
          <a:xfrm>
            <a:off x="10477251" y="553551"/>
            <a:ext cx="1834582" cy="369332"/>
          </a:xfrm>
          <a:prstGeom prst="rect">
            <a:avLst/>
          </a:prstGeom>
          <a:noFill/>
        </p:spPr>
        <p:txBody>
          <a:bodyPr wrap="square" rtlCol="0">
            <a:spAutoFit/>
          </a:bodyPr>
          <a:lstStyle/>
          <a:p>
            <a:r>
              <a:rPr lang="en-CA" dirty="0" smtClean="0"/>
              <a:t>IPCC 2014</a:t>
            </a:r>
            <a:endParaRPr lang="en-CA" dirty="0"/>
          </a:p>
        </p:txBody>
      </p:sp>
      <p:pic>
        <p:nvPicPr>
          <p:cNvPr id="48"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0053" y="1325636"/>
            <a:ext cx="4542950" cy="278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1597854" y="2140730"/>
            <a:ext cx="3059127" cy="276999"/>
          </a:xfrm>
          <a:prstGeom prst="rect">
            <a:avLst/>
          </a:prstGeom>
          <a:noFill/>
        </p:spPr>
        <p:txBody>
          <a:bodyPr wrap="square" rtlCol="0">
            <a:spAutoFit/>
          </a:bodyPr>
          <a:lstStyle/>
          <a:p>
            <a:r>
              <a:rPr lang="en-CA" sz="1200" b="1" dirty="0" smtClean="0"/>
              <a:t>NASA, climate change, vital signs</a:t>
            </a:r>
            <a:endParaRPr lang="en-CA" sz="1200" b="1" dirty="0"/>
          </a:p>
        </p:txBody>
      </p:sp>
      <p:sp>
        <p:nvSpPr>
          <p:cNvPr id="6" name="Rectangle 5">
            <a:extLst>
              <a:ext uri="{FF2B5EF4-FFF2-40B4-BE49-F238E27FC236}">
                <a16:creationId xmlns:a16="http://schemas.microsoft.com/office/drawing/2014/main" xmlns="" id="{021F4D9F-D3D5-4BBE-9B1C-BB4AA105A675}"/>
              </a:ext>
            </a:extLst>
          </p:cNvPr>
          <p:cNvSpPr/>
          <p:nvPr/>
        </p:nvSpPr>
        <p:spPr>
          <a:xfrm>
            <a:off x="969973" y="1149907"/>
            <a:ext cx="3792605" cy="276999"/>
          </a:xfrm>
          <a:prstGeom prst="rect">
            <a:avLst/>
          </a:prstGeom>
        </p:spPr>
        <p:txBody>
          <a:bodyPr wrap="none">
            <a:spAutoFit/>
          </a:bodyPr>
          <a:lstStyle/>
          <a:p>
            <a:r>
              <a:rPr lang="en-CA" sz="1200" dirty="0"/>
              <a:t>Change in sea level since 1993 as observed by satellites.</a:t>
            </a:r>
            <a:endParaRPr lang="en-US" sz="1200" dirty="0"/>
          </a:p>
        </p:txBody>
      </p:sp>
      <p:sp>
        <p:nvSpPr>
          <p:cNvPr id="8" name="TextBox 7"/>
          <p:cNvSpPr txBox="1"/>
          <p:nvPr/>
        </p:nvSpPr>
        <p:spPr>
          <a:xfrm>
            <a:off x="5263003" y="2112506"/>
            <a:ext cx="953448" cy="369332"/>
          </a:xfrm>
          <a:prstGeom prst="rect">
            <a:avLst/>
          </a:prstGeom>
          <a:noFill/>
        </p:spPr>
        <p:txBody>
          <a:bodyPr wrap="square" rtlCol="0">
            <a:spAutoFit/>
          </a:bodyPr>
          <a:lstStyle/>
          <a:p>
            <a:r>
              <a:rPr lang="en-CA" dirty="0" smtClean="0"/>
              <a:t>2020</a:t>
            </a:r>
            <a:endParaRPr lang="en-CA" dirty="0"/>
          </a:p>
        </p:txBody>
      </p:sp>
      <p:sp>
        <p:nvSpPr>
          <p:cNvPr id="7" name="Rectangle 6">
            <a:extLst>
              <a:ext uri="{FF2B5EF4-FFF2-40B4-BE49-F238E27FC236}">
                <a16:creationId xmlns:a16="http://schemas.microsoft.com/office/drawing/2014/main" xmlns="" id="{7D368392-483E-46C9-882B-44825E6083BC}"/>
              </a:ext>
            </a:extLst>
          </p:cNvPr>
          <p:cNvSpPr/>
          <p:nvPr/>
        </p:nvSpPr>
        <p:spPr>
          <a:xfrm>
            <a:off x="7839152" y="4581205"/>
            <a:ext cx="6300788" cy="276999"/>
          </a:xfrm>
          <a:prstGeom prst="rect">
            <a:avLst/>
          </a:prstGeom>
        </p:spPr>
        <p:txBody>
          <a:bodyPr>
            <a:spAutoFit/>
          </a:bodyPr>
          <a:lstStyle/>
          <a:p>
            <a:r>
              <a:rPr lang="en-CA" sz="1200" b="1" dirty="0" smtClean="0"/>
              <a:t>December </a:t>
            </a:r>
            <a:r>
              <a:rPr lang="en-CA" sz="1200" b="1" dirty="0"/>
              <a:t>2019:  95  mm </a:t>
            </a:r>
            <a:endParaRPr lang="en-US" sz="1200" b="1" dirty="0"/>
          </a:p>
        </p:txBody>
      </p:sp>
      <p:pic>
        <p:nvPicPr>
          <p:cNvPr id="51" name="Picture 6"/>
          <p:cNvPicPr>
            <a:picLocks noChangeAspect="1" noChangeArrowheads="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t="22798" r="85622" b="9899"/>
          <a:stretch/>
        </p:blipFill>
        <p:spPr bwMode="auto">
          <a:xfrm>
            <a:off x="684552" y="1960964"/>
            <a:ext cx="653174" cy="187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p:cNvPicPr>
            <a:picLocks noChangeAspect="1" noChangeArrowheads="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t="84656"/>
          <a:stretch/>
        </p:blipFill>
        <p:spPr bwMode="auto">
          <a:xfrm>
            <a:off x="720053" y="3724244"/>
            <a:ext cx="4542950" cy="426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14380" t="84656" r="3350"/>
          <a:stretch/>
        </p:blipFill>
        <p:spPr bwMode="auto">
          <a:xfrm>
            <a:off x="1364494" y="3724244"/>
            <a:ext cx="3737376" cy="426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53">
            <a:extLst>
              <a:ext uri="{FF2B5EF4-FFF2-40B4-BE49-F238E27FC236}">
                <a16:creationId xmlns:a16="http://schemas.microsoft.com/office/drawing/2014/main" xmlns="" id="{09DA537D-56DB-44E4-9F80-60E096129A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Layer>
                </a14:imgProps>
              </a:ext>
            </a:extLst>
          </a:blip>
          <a:srcRect r="92428" b="5591"/>
          <a:stretch/>
        </p:blipFill>
        <p:spPr>
          <a:xfrm>
            <a:off x="550289" y="4108496"/>
            <a:ext cx="339527" cy="2143281"/>
          </a:xfrm>
          <a:prstGeom prst="rect">
            <a:avLst/>
          </a:prstGeom>
        </p:spPr>
      </p:pic>
      <p:pic>
        <p:nvPicPr>
          <p:cNvPr id="55" name="Picture 54">
            <a:extLst>
              <a:ext uri="{FF2B5EF4-FFF2-40B4-BE49-F238E27FC236}">
                <a16:creationId xmlns:a16="http://schemas.microsoft.com/office/drawing/2014/main" xmlns="" id="{09DA537D-56DB-44E4-9F80-60E096129A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Layer>
                </a14:imgProps>
              </a:ext>
            </a:extLst>
          </a:blip>
          <a:srcRect l="7649" t="87906"/>
          <a:stretch/>
        </p:blipFill>
        <p:spPr>
          <a:xfrm>
            <a:off x="828197" y="6118565"/>
            <a:ext cx="4140687" cy="274568"/>
          </a:xfrm>
          <a:prstGeom prst="rect">
            <a:avLst/>
          </a:prstGeom>
        </p:spPr>
      </p:pic>
      <p:sp>
        <p:nvSpPr>
          <p:cNvPr id="22" name="TextBox 21"/>
          <p:cNvSpPr txBox="1"/>
          <p:nvPr/>
        </p:nvSpPr>
        <p:spPr>
          <a:xfrm>
            <a:off x="670772" y="6254633"/>
            <a:ext cx="5435513" cy="276999"/>
          </a:xfrm>
          <a:prstGeom prst="rect">
            <a:avLst/>
          </a:prstGeom>
          <a:noFill/>
        </p:spPr>
        <p:txBody>
          <a:bodyPr wrap="square" rtlCol="0">
            <a:spAutoFit/>
          </a:bodyPr>
          <a:lstStyle/>
          <a:p>
            <a:r>
              <a:rPr lang="en-CA" sz="1200" b="1" dirty="0" smtClean="0"/>
              <a:t>1880                                                                                                        2020                      </a:t>
            </a:r>
            <a:endParaRPr lang="en-CA" sz="1200" b="1" dirty="0"/>
          </a:p>
        </p:txBody>
      </p:sp>
    </p:spTree>
    <p:extLst>
      <p:ext uri="{BB962C8B-B14F-4D97-AF65-F5344CB8AC3E}">
        <p14:creationId xmlns:p14="http://schemas.microsoft.com/office/powerpoint/2010/main" val="1193386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04949AB-B637-4577-97B6-FF6A75D17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172" y="263005"/>
            <a:ext cx="9451261" cy="845251"/>
          </a:xfrm>
          <a:prstGeom prst="rect">
            <a:avLst/>
          </a:prstGeom>
        </p:spPr>
      </p:pic>
      <p:sp>
        <p:nvSpPr>
          <p:cNvPr id="6" name="TextBox 5">
            <a:extLst>
              <a:ext uri="{FF2B5EF4-FFF2-40B4-BE49-F238E27FC236}">
                <a16:creationId xmlns:a16="http://schemas.microsoft.com/office/drawing/2014/main" xmlns="" id="{870D8CA0-5B66-440A-932E-F5E9EC34E5F1}"/>
              </a:ext>
            </a:extLst>
          </p:cNvPr>
          <p:cNvSpPr txBox="1"/>
          <p:nvPr/>
        </p:nvSpPr>
        <p:spPr>
          <a:xfrm>
            <a:off x="1" y="1714906"/>
            <a:ext cx="12601575" cy="4985980"/>
          </a:xfrm>
          <a:prstGeom prst="rect">
            <a:avLst/>
          </a:prstGeom>
          <a:noFill/>
        </p:spPr>
        <p:txBody>
          <a:bodyPr wrap="square" rtlCol="0">
            <a:spAutoFit/>
          </a:bodyPr>
          <a:lstStyle/>
          <a:p>
            <a:pPr algn="ctr"/>
            <a:r>
              <a:rPr lang="en-US" sz="4400" b="1" dirty="0">
                <a:solidFill>
                  <a:schemeClr val="tx1">
                    <a:lumMod val="65000"/>
                    <a:lumOff val="35000"/>
                  </a:schemeClr>
                </a:solidFill>
              </a:rPr>
              <a:t>The world economy </a:t>
            </a:r>
            <a:r>
              <a:rPr lang="en-US" sz="4400" b="1" dirty="0" smtClean="0">
                <a:solidFill>
                  <a:schemeClr val="tx1">
                    <a:lumMod val="65000"/>
                    <a:lumOff val="35000"/>
                  </a:schemeClr>
                </a:solidFill>
              </a:rPr>
              <a:t>and governments have</a:t>
            </a:r>
          </a:p>
          <a:p>
            <a:pPr algn="ctr"/>
            <a:r>
              <a:rPr lang="en-US" sz="4400" b="1" dirty="0" smtClean="0">
                <a:solidFill>
                  <a:schemeClr val="tx1">
                    <a:lumMod val="65000"/>
                    <a:lumOff val="35000"/>
                  </a:schemeClr>
                </a:solidFill>
              </a:rPr>
              <a:t> global climate change on </a:t>
            </a:r>
          </a:p>
          <a:p>
            <a:pPr algn="ctr"/>
            <a:r>
              <a:rPr lang="en-US" sz="4400" b="1" dirty="0">
                <a:solidFill>
                  <a:schemeClr val="tx1">
                    <a:lumMod val="65000"/>
                    <a:lumOff val="35000"/>
                  </a:schemeClr>
                </a:solidFill>
              </a:rPr>
              <a:t>a</a:t>
            </a:r>
            <a:r>
              <a:rPr lang="en-US" sz="4400" b="1" dirty="0" smtClean="0">
                <a:solidFill>
                  <a:schemeClr val="tx1">
                    <a:lumMod val="65000"/>
                    <a:lumOff val="35000"/>
                  </a:schemeClr>
                </a:solidFill>
              </a:rPr>
              <a:t>n accelerating worst-case </a:t>
            </a:r>
          </a:p>
          <a:p>
            <a:pPr algn="ctr"/>
            <a:r>
              <a:rPr lang="en-US" sz="4400" b="1" dirty="0" smtClean="0">
                <a:solidFill>
                  <a:schemeClr val="tx1">
                    <a:lumMod val="65000"/>
                    <a:lumOff val="35000"/>
                  </a:schemeClr>
                </a:solidFill>
              </a:rPr>
              <a:t>global suicide scenario heading</a:t>
            </a:r>
            <a:r>
              <a:rPr lang="en-US" sz="4400" dirty="0" smtClean="0">
                <a:solidFill>
                  <a:schemeClr val="tx1">
                    <a:lumMod val="65000"/>
                    <a:lumOff val="35000"/>
                  </a:schemeClr>
                </a:solidFill>
              </a:rPr>
              <a:t>  </a:t>
            </a:r>
            <a:r>
              <a:rPr lang="en-US" sz="4400" dirty="0" smtClean="0">
                <a:solidFill>
                  <a:schemeClr val="tx1">
                    <a:lumMod val="65000"/>
                    <a:lumOff val="35000"/>
                  </a:schemeClr>
                </a:solidFill>
              </a:rPr>
              <a:t> </a:t>
            </a:r>
            <a:r>
              <a:rPr lang="en-US" sz="4400" dirty="0" smtClean="0">
                <a:solidFill>
                  <a:schemeClr val="tx1">
                    <a:lumMod val="65000"/>
                    <a:lumOff val="35000"/>
                  </a:schemeClr>
                </a:solidFill>
              </a:rPr>
              <a:t> </a:t>
            </a:r>
            <a:endParaRPr lang="en-US" sz="4400" dirty="0">
              <a:solidFill>
                <a:schemeClr val="tx1">
                  <a:lumMod val="65000"/>
                  <a:lumOff val="35000"/>
                </a:schemeClr>
              </a:solidFill>
            </a:endParaRPr>
          </a:p>
          <a:p>
            <a:pPr algn="ctr"/>
            <a:r>
              <a:rPr lang="en-US" sz="4400" b="1" dirty="0" smtClean="0">
                <a:solidFill>
                  <a:schemeClr val="tx1">
                    <a:lumMod val="65000"/>
                    <a:lumOff val="35000"/>
                  </a:schemeClr>
                </a:solidFill>
              </a:rPr>
              <a:t> </a:t>
            </a:r>
            <a:endParaRPr lang="en-US" sz="4400" b="1" dirty="0">
              <a:solidFill>
                <a:schemeClr val="tx1">
                  <a:lumMod val="65000"/>
                  <a:lumOff val="35000"/>
                </a:schemeClr>
              </a:solidFill>
            </a:endParaRPr>
          </a:p>
          <a:p>
            <a:pPr algn="ctr"/>
            <a:r>
              <a:rPr lang="en-US" sz="4000" b="1" dirty="0">
                <a:solidFill>
                  <a:schemeClr val="tx1">
                    <a:lumMod val="65000"/>
                    <a:lumOff val="35000"/>
                  </a:schemeClr>
                </a:solidFill>
              </a:rPr>
              <a:t>Peter Carter </a:t>
            </a:r>
          </a:p>
          <a:p>
            <a:pPr algn="ctr"/>
            <a:endParaRPr lang="en-US" b="1" dirty="0">
              <a:solidFill>
                <a:schemeClr val="tx1">
                  <a:lumMod val="65000"/>
                  <a:lumOff val="35000"/>
                </a:schemeClr>
              </a:solidFill>
            </a:endParaRPr>
          </a:p>
          <a:p>
            <a:pPr algn="ctr"/>
            <a:r>
              <a:rPr lang="en-US" sz="4000" b="1" dirty="0" smtClean="0">
                <a:solidFill>
                  <a:schemeClr val="tx1">
                    <a:lumMod val="65000"/>
                    <a:lumOff val="35000"/>
                  </a:schemeClr>
                </a:solidFill>
              </a:rPr>
              <a:t>23 January</a:t>
            </a:r>
            <a:r>
              <a:rPr lang="en-US" sz="4000" b="1" dirty="0" smtClean="0">
                <a:solidFill>
                  <a:schemeClr val="tx1">
                    <a:lumMod val="65000"/>
                    <a:lumOff val="35000"/>
                  </a:schemeClr>
                </a:solidFill>
              </a:rPr>
              <a:t> 2021</a:t>
            </a:r>
            <a:endParaRPr lang="en-US" sz="4000" b="1" dirty="0">
              <a:solidFill>
                <a:schemeClr val="tx1">
                  <a:lumMod val="65000"/>
                  <a:lumOff val="35000"/>
                </a:schemeClr>
              </a:solidFill>
            </a:endParaRPr>
          </a:p>
        </p:txBody>
      </p:sp>
      <p:sp>
        <p:nvSpPr>
          <p:cNvPr id="2" name="TextBox 1"/>
          <p:cNvSpPr txBox="1"/>
          <p:nvPr/>
        </p:nvSpPr>
        <p:spPr>
          <a:xfrm rot="19831041">
            <a:off x="4376600" y="2035240"/>
            <a:ext cx="5832648" cy="1323439"/>
          </a:xfrm>
          <a:prstGeom prst="rect">
            <a:avLst/>
          </a:prstGeom>
          <a:noFill/>
        </p:spPr>
        <p:txBody>
          <a:bodyPr wrap="square" rtlCol="0">
            <a:spAutoFit/>
          </a:bodyPr>
          <a:lstStyle/>
          <a:p>
            <a:r>
              <a:rPr lang="en-CA" sz="8000" dirty="0" smtClean="0"/>
              <a:t>DRAFT</a:t>
            </a:r>
            <a:endParaRPr lang="en-CA" sz="8000" dirty="0"/>
          </a:p>
        </p:txBody>
      </p:sp>
    </p:spTree>
    <p:extLst>
      <p:ext uri="{BB962C8B-B14F-4D97-AF65-F5344CB8AC3E}">
        <p14:creationId xmlns:p14="http://schemas.microsoft.com/office/powerpoint/2010/main" val="19684279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xmlns="" id="{AA6FFD70-D40E-403D-9EBF-7CE143CD3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659" y="1841501"/>
            <a:ext cx="5223771" cy="34477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1201EF83-A725-48DF-BC9E-39A052E244E1}"/>
              </a:ext>
            </a:extLst>
          </p:cNvPr>
          <p:cNvSpPr/>
          <p:nvPr/>
        </p:nvSpPr>
        <p:spPr>
          <a:xfrm>
            <a:off x="196899" y="5379088"/>
            <a:ext cx="6300788" cy="923330"/>
          </a:xfrm>
          <a:prstGeom prst="rect">
            <a:avLst/>
          </a:prstGeom>
        </p:spPr>
        <p:txBody>
          <a:bodyPr>
            <a:spAutoFit/>
          </a:bodyPr>
          <a:lstStyle/>
          <a:p>
            <a:r>
              <a:rPr lang="en-CA" dirty="0"/>
              <a:t>APRIL 9, 2018</a:t>
            </a:r>
          </a:p>
          <a:p>
            <a:r>
              <a:rPr lang="en-CA" i="1" dirty="0"/>
              <a:t>Early climate action has big effect on rising sea levels</a:t>
            </a:r>
          </a:p>
          <a:p>
            <a:r>
              <a:rPr lang="en-CA" dirty="0"/>
              <a:t>by Larry O'hanlon, American Geophysical Union</a:t>
            </a:r>
            <a:endParaRPr lang="en-US" dirty="0"/>
          </a:p>
        </p:txBody>
      </p:sp>
      <p:pic>
        <p:nvPicPr>
          <p:cNvPr id="6" name="Picture 2">
            <a:extLst>
              <a:ext uri="{FF2B5EF4-FFF2-40B4-BE49-F238E27FC236}">
                <a16:creationId xmlns:a16="http://schemas.microsoft.com/office/drawing/2014/main" xmlns="" id="{E2FB390E-806B-4B8C-93D5-187353B8DB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53" t="70312" r="68402" b="10438"/>
          <a:stretch/>
        </p:blipFill>
        <p:spPr bwMode="auto">
          <a:xfrm>
            <a:off x="6300787" y="1731669"/>
            <a:ext cx="4686211" cy="35575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88464ABB-0F08-4C64-8857-579F040EE173}"/>
              </a:ext>
            </a:extLst>
          </p:cNvPr>
          <p:cNvSpPr txBox="1"/>
          <p:nvPr/>
        </p:nvSpPr>
        <p:spPr>
          <a:xfrm>
            <a:off x="0" y="72155"/>
            <a:ext cx="12601575" cy="1077218"/>
          </a:xfrm>
          <a:prstGeom prst="rect">
            <a:avLst/>
          </a:prstGeom>
          <a:noFill/>
        </p:spPr>
        <p:txBody>
          <a:bodyPr wrap="square" rtlCol="0">
            <a:spAutoFit/>
          </a:bodyPr>
          <a:lstStyle/>
          <a:p>
            <a:pPr algn="ctr"/>
            <a:r>
              <a:rPr lang="en-US" sz="3200" b="1" dirty="0"/>
              <a:t>ACCELERATING GLOBAL SEA LEVEL RISE</a:t>
            </a:r>
          </a:p>
          <a:p>
            <a:pPr algn="ctr"/>
            <a:r>
              <a:rPr lang="en-US" sz="3200" b="1" dirty="0"/>
              <a:t> is tracking </a:t>
            </a:r>
            <a:r>
              <a:rPr lang="en-CA" sz="3200" b="1" dirty="0"/>
              <a:t>the worst-case scenario RCP 8.5</a:t>
            </a:r>
            <a:endParaRPr lang="en-US" sz="3200" dirty="0"/>
          </a:p>
        </p:txBody>
      </p:sp>
      <p:sp>
        <p:nvSpPr>
          <p:cNvPr id="9" name="TextBox 8">
            <a:extLst>
              <a:ext uri="{FF2B5EF4-FFF2-40B4-BE49-F238E27FC236}">
                <a16:creationId xmlns:a16="http://schemas.microsoft.com/office/drawing/2014/main" xmlns="" id="{4C9F9803-4C83-4DED-A8E0-5000F18ECAEC}"/>
              </a:ext>
            </a:extLst>
          </p:cNvPr>
          <p:cNvSpPr txBox="1"/>
          <p:nvPr/>
        </p:nvSpPr>
        <p:spPr>
          <a:xfrm>
            <a:off x="3229154" y="2452664"/>
            <a:ext cx="1903363" cy="646331"/>
          </a:xfrm>
          <a:prstGeom prst="rect">
            <a:avLst/>
          </a:prstGeom>
          <a:noFill/>
        </p:spPr>
        <p:txBody>
          <a:bodyPr wrap="square" rtlCol="0">
            <a:spAutoFit/>
          </a:bodyPr>
          <a:lstStyle/>
          <a:p>
            <a:r>
              <a:rPr lang="en-US" b="1" dirty="0"/>
              <a:t>Worst case RCP8.5</a:t>
            </a:r>
          </a:p>
        </p:txBody>
      </p:sp>
      <p:pic>
        <p:nvPicPr>
          <p:cNvPr id="10" name="Picture 2">
            <a:extLst>
              <a:ext uri="{FF2B5EF4-FFF2-40B4-BE49-F238E27FC236}">
                <a16:creationId xmlns:a16="http://schemas.microsoft.com/office/drawing/2014/main" xmlns="" id="{0F8228ED-0A97-4FD2-95F8-1C602B1056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07" t="13306" r="79255" b="82687"/>
          <a:stretch/>
        </p:blipFill>
        <p:spPr bwMode="auto">
          <a:xfrm>
            <a:off x="9516182" y="3348645"/>
            <a:ext cx="1470817" cy="412094"/>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xmlns="" id="{9735E6FA-CE7F-404D-9657-B2BE33F62903}"/>
              </a:ext>
            </a:extLst>
          </p:cNvPr>
          <p:cNvCxnSpPr>
            <a:cxnSpLocks/>
          </p:cNvCxnSpPr>
          <p:nvPr/>
        </p:nvCxnSpPr>
        <p:spPr>
          <a:xfrm>
            <a:off x="7429679" y="4066203"/>
            <a:ext cx="465403" cy="51593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88DC6188-5F7A-477E-8E8E-1278C287D6A9}"/>
              </a:ext>
            </a:extLst>
          </p:cNvPr>
          <p:cNvSpPr txBox="1"/>
          <p:nvPr/>
        </p:nvSpPr>
        <p:spPr>
          <a:xfrm>
            <a:off x="6792761" y="3554693"/>
            <a:ext cx="2519681" cy="584775"/>
          </a:xfrm>
          <a:prstGeom prst="rect">
            <a:avLst/>
          </a:prstGeom>
          <a:noFill/>
        </p:spPr>
        <p:txBody>
          <a:bodyPr wrap="square" rtlCol="0">
            <a:spAutoFit/>
          </a:bodyPr>
          <a:lstStyle/>
          <a:p>
            <a:r>
              <a:rPr lang="en-US" sz="1600" b="1" dirty="0">
                <a:solidFill>
                  <a:srgbClr val="FF0000"/>
                </a:solidFill>
              </a:rPr>
              <a:t>Observations, </a:t>
            </a:r>
          </a:p>
          <a:p>
            <a:r>
              <a:rPr lang="en-US" sz="1600" b="1" dirty="0">
                <a:solidFill>
                  <a:srgbClr val="FF0000"/>
                </a:solidFill>
              </a:rPr>
              <a:t>Church &amp; White</a:t>
            </a:r>
          </a:p>
        </p:txBody>
      </p:sp>
      <p:pic>
        <p:nvPicPr>
          <p:cNvPr id="18" name="Picture 17" descr="A picture containing object, indoor, measure, monitor&#10;&#10;Description automatically generated">
            <a:extLst>
              <a:ext uri="{FF2B5EF4-FFF2-40B4-BE49-F238E27FC236}">
                <a16:creationId xmlns:a16="http://schemas.microsoft.com/office/drawing/2014/main" xmlns="" id="{60AB4AF9-61B3-4213-A8E6-832D3B0D604D}"/>
              </a:ext>
            </a:extLst>
          </p:cNvPr>
          <p:cNvPicPr>
            <a:picLocks noChangeAspect="1"/>
          </p:cNvPicPr>
          <p:nvPr/>
        </p:nvPicPr>
        <p:blipFill rotWithShape="1">
          <a:blip r:embed="rId3">
            <a:extLst>
              <a:ext uri="{28A0092B-C50C-407E-A947-70E740481C1C}">
                <a14:useLocalDpi xmlns:a14="http://schemas.microsoft.com/office/drawing/2010/main" val="0"/>
              </a:ext>
            </a:extLst>
          </a:blip>
          <a:srcRect l="11242" t="22688" r="73665" b="32528"/>
          <a:stretch/>
        </p:blipFill>
        <p:spPr>
          <a:xfrm>
            <a:off x="7692212" y="4785671"/>
            <a:ext cx="2690961" cy="584775"/>
          </a:xfrm>
          <a:prstGeom prst="rect">
            <a:avLst/>
          </a:prstGeom>
        </p:spPr>
      </p:pic>
      <p:pic>
        <p:nvPicPr>
          <p:cNvPr id="2" name="Picture 2">
            <a:extLst>
              <a:ext uri="{FF2B5EF4-FFF2-40B4-BE49-F238E27FC236}">
                <a16:creationId xmlns:a16="http://schemas.microsoft.com/office/drawing/2014/main" xmlns="" id="{7B0E6D64-FD83-458F-9AC6-28F6310510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53" t="89206" r="68402" b="5798"/>
          <a:stretch/>
        </p:blipFill>
        <p:spPr bwMode="auto">
          <a:xfrm>
            <a:off x="6458307" y="5092656"/>
            <a:ext cx="4686211" cy="51593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EF3E8E6E-C6F5-4E07-A83B-0EC87A90385F}"/>
              </a:ext>
            </a:extLst>
          </p:cNvPr>
          <p:cNvSpPr txBox="1"/>
          <p:nvPr/>
        </p:nvSpPr>
        <p:spPr>
          <a:xfrm>
            <a:off x="1561478" y="6301264"/>
            <a:ext cx="6333604" cy="307777"/>
          </a:xfrm>
          <a:prstGeom prst="rect">
            <a:avLst/>
          </a:prstGeom>
          <a:noFill/>
        </p:spPr>
        <p:txBody>
          <a:bodyPr wrap="square">
            <a:spAutoFit/>
          </a:bodyPr>
          <a:lstStyle/>
          <a:p>
            <a:r>
              <a:rPr lang="en-US" sz="1400" dirty="0">
                <a:hlinkClick r:id="rId4"/>
              </a:rPr>
              <a:t>https://phys.org/news/2018-04-early-climate-action-big-effect.html</a:t>
            </a:r>
            <a:endParaRPr lang="en-US" sz="1400" dirty="0"/>
          </a:p>
        </p:txBody>
      </p:sp>
    </p:spTree>
    <p:extLst>
      <p:ext uri="{BB962C8B-B14F-4D97-AF65-F5344CB8AC3E}">
        <p14:creationId xmlns:p14="http://schemas.microsoft.com/office/powerpoint/2010/main" val="17842246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6FD6A57-22A5-402B-AA9F-C90634627865}"/>
              </a:ext>
            </a:extLst>
          </p:cNvPr>
          <p:cNvSpPr/>
          <p:nvPr/>
        </p:nvSpPr>
        <p:spPr>
          <a:xfrm>
            <a:off x="643134" y="1939942"/>
            <a:ext cx="9968745" cy="1846659"/>
          </a:xfrm>
          <a:prstGeom prst="rect">
            <a:avLst/>
          </a:prstGeom>
        </p:spPr>
        <p:txBody>
          <a:bodyPr wrap="square">
            <a:spAutoFit/>
          </a:bodyPr>
          <a:lstStyle/>
          <a:p>
            <a:r>
              <a:rPr lang="en-CA" sz="1400" dirty="0"/>
              <a:t>The IPCC 2019 Report shows historic sea level rise to 2016</a:t>
            </a:r>
          </a:p>
          <a:p>
            <a:endParaRPr lang="en-CA" sz="1400" dirty="0"/>
          </a:p>
          <a:p>
            <a:r>
              <a:rPr lang="en-CA" sz="1400" dirty="0"/>
              <a:t>A.3.2 “Sea level rise has </a:t>
            </a:r>
            <a:r>
              <a:rPr lang="en-CA" sz="1400" b="1" dirty="0"/>
              <a:t>accelerated </a:t>
            </a:r>
            <a:r>
              <a:rPr lang="en-CA" sz="1400" dirty="0"/>
              <a:t>due to </a:t>
            </a:r>
            <a:r>
              <a:rPr lang="en-CA" dirty="0"/>
              <a:t>the</a:t>
            </a:r>
            <a:r>
              <a:rPr lang="en-CA" sz="1400" dirty="0"/>
              <a:t> combined increased ice loss from</a:t>
            </a:r>
          </a:p>
          <a:p>
            <a:r>
              <a:rPr lang="en-CA" sz="1400" dirty="0"/>
              <a:t>the Greenland and Antarctic ice sheets (very high confidence). </a:t>
            </a:r>
          </a:p>
          <a:p>
            <a:r>
              <a:rPr lang="en-CA" sz="1400" dirty="0"/>
              <a:t>Mass loss from the Antarctic ice sheet over the period 2007–2016 tripled relative to 1997–2006.</a:t>
            </a:r>
          </a:p>
          <a:p>
            <a:r>
              <a:rPr lang="en-CA" sz="1400" dirty="0"/>
              <a:t>For Greenland, mass loss doubled over the same period “</a:t>
            </a:r>
          </a:p>
          <a:p>
            <a:endParaRPr lang="en-CA" sz="1400" dirty="0"/>
          </a:p>
          <a:p>
            <a:endParaRPr lang="en-US" sz="1200" dirty="0"/>
          </a:p>
        </p:txBody>
      </p:sp>
      <p:sp>
        <p:nvSpPr>
          <p:cNvPr id="8" name="Rectangle 7">
            <a:extLst>
              <a:ext uri="{FF2B5EF4-FFF2-40B4-BE49-F238E27FC236}">
                <a16:creationId xmlns:a16="http://schemas.microsoft.com/office/drawing/2014/main" xmlns="" id="{19FCA1F0-E4DA-4302-B65E-AE37A7EC4145}"/>
              </a:ext>
            </a:extLst>
          </p:cNvPr>
          <p:cNvSpPr/>
          <p:nvPr/>
        </p:nvSpPr>
        <p:spPr>
          <a:xfrm>
            <a:off x="144208" y="1210227"/>
            <a:ext cx="9133818" cy="307777"/>
          </a:xfrm>
          <a:prstGeom prst="rect">
            <a:avLst/>
          </a:prstGeom>
        </p:spPr>
        <p:txBody>
          <a:bodyPr wrap="square">
            <a:spAutoFit/>
          </a:bodyPr>
          <a:lstStyle/>
          <a:p>
            <a:r>
              <a:rPr lang="en-CA" sz="1400" b="1" dirty="0"/>
              <a:t>IPCC , 2019, Special Report on the Ocean and Cryosphere in a Changing Climate SPM.1</a:t>
            </a:r>
            <a:endParaRPr lang="en-US" sz="1400" b="1" dirty="0"/>
          </a:p>
        </p:txBody>
      </p:sp>
      <p:sp>
        <p:nvSpPr>
          <p:cNvPr id="25" name="Rectangle 24">
            <a:extLst>
              <a:ext uri="{FF2B5EF4-FFF2-40B4-BE49-F238E27FC236}">
                <a16:creationId xmlns:a16="http://schemas.microsoft.com/office/drawing/2014/main" xmlns="" id="{F69F964C-20E1-4556-940A-E83CF159EFD4}"/>
              </a:ext>
            </a:extLst>
          </p:cNvPr>
          <p:cNvSpPr/>
          <p:nvPr/>
        </p:nvSpPr>
        <p:spPr>
          <a:xfrm>
            <a:off x="585150" y="3680386"/>
            <a:ext cx="10723677" cy="1077218"/>
          </a:xfrm>
          <a:prstGeom prst="rect">
            <a:avLst/>
          </a:prstGeom>
        </p:spPr>
        <p:txBody>
          <a:bodyPr wrap="square">
            <a:spAutoFit/>
          </a:bodyPr>
          <a:lstStyle/>
          <a:p>
            <a:r>
              <a:rPr lang="en-CA" sz="1600" dirty="0"/>
              <a:t>A.3.3 “</a:t>
            </a:r>
            <a:r>
              <a:rPr lang="en-CA" sz="1600" b="1" dirty="0"/>
              <a:t>Acceleration</a:t>
            </a:r>
            <a:r>
              <a:rPr lang="en-CA" sz="1600" dirty="0"/>
              <a:t> of ice flow and retreat in Antarctica, which has the potential to lead to sea level rise of several metres within a few centuries, is observed in the Amundsen Sea Embayment of West Antarctica and in Wilkes Land, East Antarctica (very high confidence). </a:t>
            </a:r>
          </a:p>
          <a:p>
            <a:r>
              <a:rPr lang="en-CA" sz="1600" dirty="0"/>
              <a:t>These changes may be the onset of an irreversible ice sheet instability.” </a:t>
            </a:r>
          </a:p>
        </p:txBody>
      </p:sp>
      <p:sp>
        <p:nvSpPr>
          <p:cNvPr id="26" name="TextBox 25">
            <a:extLst>
              <a:ext uri="{FF2B5EF4-FFF2-40B4-BE49-F238E27FC236}">
                <a16:creationId xmlns:a16="http://schemas.microsoft.com/office/drawing/2014/main" xmlns="" id="{93CD7517-ED26-454B-87A0-CD0B2FA1AD92}"/>
              </a:ext>
            </a:extLst>
          </p:cNvPr>
          <p:cNvSpPr txBox="1"/>
          <p:nvPr/>
        </p:nvSpPr>
        <p:spPr>
          <a:xfrm>
            <a:off x="0" y="19414"/>
            <a:ext cx="12601575" cy="954107"/>
          </a:xfrm>
          <a:prstGeom prst="rect">
            <a:avLst/>
          </a:prstGeom>
          <a:noFill/>
        </p:spPr>
        <p:txBody>
          <a:bodyPr wrap="square" rtlCol="0">
            <a:spAutoFit/>
          </a:bodyPr>
          <a:lstStyle/>
          <a:p>
            <a:pPr algn="ctr"/>
            <a:r>
              <a:rPr lang="en-US" sz="3200" b="1" dirty="0"/>
              <a:t>SEA LEVEL RISE ACCELERATION</a:t>
            </a:r>
          </a:p>
          <a:p>
            <a:pPr algn="ctr"/>
            <a:r>
              <a:rPr lang="en-US" sz="2400" dirty="0"/>
              <a:t>IPCC 2019 Special Report </a:t>
            </a:r>
          </a:p>
        </p:txBody>
      </p:sp>
      <p:sp>
        <p:nvSpPr>
          <p:cNvPr id="17" name="TextBox 16">
            <a:extLst>
              <a:ext uri="{FF2B5EF4-FFF2-40B4-BE49-F238E27FC236}">
                <a16:creationId xmlns:a16="http://schemas.microsoft.com/office/drawing/2014/main" xmlns="" id="{50C6D421-60E6-40F1-8A86-97906EA0E5A9}"/>
              </a:ext>
            </a:extLst>
          </p:cNvPr>
          <p:cNvSpPr txBox="1"/>
          <p:nvPr/>
        </p:nvSpPr>
        <p:spPr>
          <a:xfrm>
            <a:off x="8629829" y="1939942"/>
            <a:ext cx="4481292" cy="307777"/>
          </a:xfrm>
          <a:prstGeom prst="rect">
            <a:avLst/>
          </a:prstGeom>
          <a:noFill/>
        </p:spPr>
        <p:txBody>
          <a:bodyPr wrap="square">
            <a:spAutoFit/>
          </a:bodyPr>
          <a:lstStyle/>
          <a:p>
            <a:r>
              <a:rPr lang="en-US" sz="1400" dirty="0">
                <a:hlinkClick r:id="rId2"/>
              </a:rPr>
              <a:t>https://www.ipcc.ch/srocc/download/</a:t>
            </a:r>
            <a:endParaRPr lang="en-US" sz="1400" dirty="0"/>
          </a:p>
        </p:txBody>
      </p:sp>
      <p:sp>
        <p:nvSpPr>
          <p:cNvPr id="5" name="Rectangle 4">
            <a:extLst>
              <a:ext uri="{FF2B5EF4-FFF2-40B4-BE49-F238E27FC236}">
                <a16:creationId xmlns:a16="http://schemas.microsoft.com/office/drawing/2014/main" xmlns="" id="{AA9B1056-3319-4FD0-A5C0-987AD7BF0203}"/>
              </a:ext>
            </a:extLst>
          </p:cNvPr>
          <p:cNvSpPr/>
          <p:nvPr/>
        </p:nvSpPr>
        <p:spPr>
          <a:xfrm>
            <a:off x="9088081" y="5313062"/>
            <a:ext cx="151407" cy="57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31590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84784"/>
            <a:ext cx="12601575" cy="584775"/>
          </a:xfrm>
          <a:prstGeom prst="rect">
            <a:avLst/>
          </a:prstGeom>
          <a:noFill/>
        </p:spPr>
        <p:txBody>
          <a:bodyPr wrap="square" rtlCol="0">
            <a:spAutoFit/>
          </a:bodyPr>
          <a:lstStyle/>
          <a:p>
            <a:pPr algn="ctr"/>
            <a:r>
              <a:rPr lang="en-CA" sz="3200" b="1" dirty="0" smtClean="0"/>
              <a:t>Ocean Acidification</a:t>
            </a:r>
            <a:endParaRPr lang="en-CA" sz="3200" b="1" dirty="0"/>
          </a:p>
        </p:txBody>
      </p:sp>
      <p:sp>
        <p:nvSpPr>
          <p:cNvPr id="5" name="TextBox 4"/>
          <p:cNvSpPr txBox="1"/>
          <p:nvPr/>
        </p:nvSpPr>
        <p:spPr>
          <a:xfrm>
            <a:off x="3996531" y="2482502"/>
            <a:ext cx="5904656" cy="646331"/>
          </a:xfrm>
          <a:prstGeom prst="rect">
            <a:avLst/>
          </a:prstGeom>
          <a:noFill/>
        </p:spPr>
        <p:txBody>
          <a:bodyPr wrap="square" rtlCol="0">
            <a:spAutoFit/>
          </a:bodyPr>
          <a:lstStyle/>
          <a:p>
            <a:r>
              <a:rPr lang="en-CA" b="1" dirty="0" smtClean="0"/>
              <a:t>The science metric is ocean pH (hydrogen ion potential) which is the inverse of ocean acidification</a:t>
            </a:r>
            <a:endParaRPr lang="en-CA" b="1" dirty="0"/>
          </a:p>
        </p:txBody>
      </p:sp>
    </p:spTree>
    <p:extLst>
      <p:ext uri="{BB962C8B-B14F-4D97-AF65-F5344CB8AC3E}">
        <p14:creationId xmlns:p14="http://schemas.microsoft.com/office/powerpoint/2010/main" val="10307932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 y="3040304"/>
            <a:ext cx="6013380" cy="373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40147" y="1340768"/>
            <a:ext cx="6299200" cy="1231106"/>
          </a:xfrm>
          <a:prstGeom prst="rect">
            <a:avLst/>
          </a:prstGeom>
        </p:spPr>
        <p:txBody>
          <a:bodyPr>
            <a:spAutoFit/>
          </a:bodyPr>
          <a:lstStyle/>
          <a:p>
            <a:r>
              <a:rPr lang="en-CA" sz="1600" b="1" dirty="0" smtClean="0"/>
              <a:t>“The rate of decrease in pH has </a:t>
            </a:r>
            <a:r>
              <a:rPr lang="en-CA" sz="1600" u="sng" dirty="0" smtClean="0"/>
              <a:t>accelerated</a:t>
            </a:r>
            <a:r>
              <a:rPr lang="en-CA" sz="1600" dirty="0" smtClean="0"/>
              <a:t> </a:t>
            </a:r>
            <a:r>
              <a:rPr lang="en-CA" sz="1600" b="1" dirty="0" smtClean="0"/>
              <a:t>to over 0.02 per decade, more than </a:t>
            </a:r>
            <a:r>
              <a:rPr lang="en-CA" sz="1600" b="1" u="sng" dirty="0" smtClean="0"/>
              <a:t>five times faster </a:t>
            </a:r>
            <a:r>
              <a:rPr lang="en-CA" sz="1600" b="1" dirty="0" smtClean="0"/>
              <a:t>than from 1900 to 1960. </a:t>
            </a:r>
          </a:p>
          <a:p>
            <a:endParaRPr lang="en-CA" sz="1000" b="1" dirty="0"/>
          </a:p>
          <a:p>
            <a:r>
              <a:rPr lang="en-CA" sz="1600" b="1" dirty="0" smtClean="0"/>
              <a:t>This current rate of change is also 10 times faster than at any time in the past </a:t>
            </a:r>
            <a:r>
              <a:rPr lang="en-CA" sz="1600" b="1" u="sng" dirty="0" smtClean="0"/>
              <a:t>300 million years</a:t>
            </a:r>
            <a:r>
              <a:rPr lang="en-CA" sz="1600" b="1" dirty="0" smtClean="0"/>
              <a:t>. “</a:t>
            </a:r>
            <a:endParaRPr lang="en-CA" sz="1600" b="1"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32" b="8597"/>
          <a:stretch/>
        </p:blipFill>
        <p:spPr bwMode="auto">
          <a:xfrm flipV="1">
            <a:off x="6944264" y="3168866"/>
            <a:ext cx="5254093" cy="3358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00" t="90391" b="1925"/>
          <a:stretch/>
        </p:blipFill>
        <p:spPr bwMode="auto">
          <a:xfrm>
            <a:off x="7066547" y="6381328"/>
            <a:ext cx="5131810" cy="31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066547" y="3501008"/>
            <a:ext cx="2175700"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p:cNvSpPr txBox="1"/>
          <p:nvPr/>
        </p:nvSpPr>
        <p:spPr>
          <a:xfrm rot="16200000">
            <a:off x="5546211" y="4406980"/>
            <a:ext cx="2119723" cy="307777"/>
          </a:xfrm>
          <a:prstGeom prst="rect">
            <a:avLst/>
          </a:prstGeom>
          <a:noFill/>
        </p:spPr>
        <p:txBody>
          <a:bodyPr wrap="square" rtlCol="0">
            <a:spAutoFit/>
          </a:bodyPr>
          <a:lstStyle/>
          <a:p>
            <a:r>
              <a:rPr lang="en-CA" sz="1400" b="1" dirty="0" smtClean="0"/>
              <a:t>Inverted pH</a:t>
            </a:r>
            <a:endParaRPr lang="en-CA" sz="1400" b="1" dirty="0"/>
          </a:p>
        </p:txBody>
      </p:sp>
      <p:sp>
        <p:nvSpPr>
          <p:cNvPr id="9" name="TextBox 8"/>
          <p:cNvSpPr txBox="1"/>
          <p:nvPr/>
        </p:nvSpPr>
        <p:spPr>
          <a:xfrm>
            <a:off x="33115" y="107340"/>
            <a:ext cx="12568460" cy="1077218"/>
          </a:xfrm>
          <a:prstGeom prst="rect">
            <a:avLst/>
          </a:prstGeom>
          <a:noFill/>
        </p:spPr>
        <p:txBody>
          <a:bodyPr wrap="square" rtlCol="0">
            <a:spAutoFit/>
          </a:bodyPr>
          <a:lstStyle/>
          <a:p>
            <a:pPr algn="ctr"/>
            <a:r>
              <a:rPr lang="en-CA" sz="3200" b="1" dirty="0" smtClean="0"/>
              <a:t>Rapidly accelerating ocean acidification</a:t>
            </a:r>
          </a:p>
          <a:p>
            <a:pPr algn="ctr"/>
            <a:r>
              <a:rPr lang="en-CA" sz="3200" b="1" dirty="0"/>
              <a:t>U</a:t>
            </a:r>
            <a:r>
              <a:rPr lang="en-CA" sz="3200" b="1" dirty="0" smtClean="0"/>
              <a:t>nprecedented in past 300 million years</a:t>
            </a:r>
            <a:endParaRPr lang="en-CA" sz="3200" b="1" dirty="0"/>
          </a:p>
        </p:txBody>
      </p:sp>
      <p:sp>
        <p:nvSpPr>
          <p:cNvPr id="12" name="TextBox 11"/>
          <p:cNvSpPr txBox="1"/>
          <p:nvPr/>
        </p:nvSpPr>
        <p:spPr>
          <a:xfrm>
            <a:off x="7066547" y="1734959"/>
            <a:ext cx="5535028" cy="584775"/>
          </a:xfrm>
          <a:prstGeom prst="rect">
            <a:avLst/>
          </a:prstGeom>
          <a:noFill/>
        </p:spPr>
        <p:txBody>
          <a:bodyPr wrap="square" rtlCol="0">
            <a:spAutoFit/>
          </a:bodyPr>
          <a:lstStyle/>
          <a:p>
            <a:r>
              <a:rPr lang="en-CA" sz="1600" dirty="0" smtClean="0"/>
              <a:t>State  of the Climate 2020,  Australia Bureau Meteorology</a:t>
            </a:r>
          </a:p>
          <a:p>
            <a:r>
              <a:rPr lang="en-CA" sz="1600" dirty="0" smtClean="0"/>
              <a:t>CSIRO (</a:t>
            </a:r>
            <a:r>
              <a:rPr lang="en-CA" sz="1200" dirty="0" smtClean="0"/>
              <a:t>Commonwealth Scientific and Industrial Research Organisation)</a:t>
            </a:r>
            <a:endParaRPr lang="en-CA" sz="1600" dirty="0"/>
          </a:p>
        </p:txBody>
      </p:sp>
      <p:sp>
        <p:nvSpPr>
          <p:cNvPr id="11" name="TextBox 10"/>
          <p:cNvSpPr txBox="1"/>
          <p:nvPr/>
        </p:nvSpPr>
        <p:spPr>
          <a:xfrm>
            <a:off x="6759961" y="2704408"/>
            <a:ext cx="5311339" cy="369332"/>
          </a:xfrm>
          <a:prstGeom prst="rect">
            <a:avLst/>
          </a:prstGeom>
          <a:noFill/>
        </p:spPr>
        <p:txBody>
          <a:bodyPr wrap="square" rtlCol="0">
            <a:spAutoFit/>
          </a:bodyPr>
          <a:lstStyle/>
          <a:p>
            <a:r>
              <a:rPr lang="en-CA" b="1" dirty="0" smtClean="0"/>
              <a:t>Inverted pH for relative ocean acidification</a:t>
            </a:r>
            <a:endParaRPr lang="en-CA" b="1" dirty="0"/>
          </a:p>
        </p:txBody>
      </p:sp>
      <p:sp>
        <p:nvSpPr>
          <p:cNvPr id="13" name="Rectangle 12"/>
          <p:cNvSpPr/>
          <p:nvPr/>
        </p:nvSpPr>
        <p:spPr>
          <a:xfrm>
            <a:off x="1116211" y="2812750"/>
            <a:ext cx="4171911" cy="369332"/>
          </a:xfrm>
          <a:prstGeom prst="rect">
            <a:avLst/>
          </a:prstGeom>
        </p:spPr>
        <p:txBody>
          <a:bodyPr wrap="none">
            <a:spAutoFit/>
          </a:bodyPr>
          <a:lstStyle/>
          <a:p>
            <a:r>
              <a:rPr lang="en-CA" dirty="0" smtClean="0"/>
              <a:t>The pH of surface waters around Australia.</a:t>
            </a:r>
            <a:endParaRPr lang="en-CA" dirty="0"/>
          </a:p>
        </p:txBody>
      </p:sp>
    </p:spTree>
    <p:extLst>
      <p:ext uri="{BB962C8B-B14F-4D97-AF65-F5344CB8AC3E}">
        <p14:creationId xmlns:p14="http://schemas.microsoft.com/office/powerpoint/2010/main" val="25226007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bject, indoor, measure, monitor&#10;&#10;Description automatically generated">
            <a:extLst>
              <a:ext uri="{FF2B5EF4-FFF2-40B4-BE49-F238E27FC236}">
                <a16:creationId xmlns:a16="http://schemas.microsoft.com/office/drawing/2014/main" xmlns="" id="{FC3BF3A4-13F8-4A44-A47D-05B3CEC0806A}"/>
              </a:ext>
            </a:extLst>
          </p:cNvPr>
          <p:cNvPicPr>
            <a:picLocks noChangeAspect="1"/>
          </p:cNvPicPr>
          <p:nvPr/>
        </p:nvPicPr>
        <p:blipFill rotWithShape="1">
          <a:blip r:embed="rId2">
            <a:extLst>
              <a:ext uri="{28A0092B-C50C-407E-A947-70E740481C1C}">
                <a14:useLocalDpi xmlns:a14="http://schemas.microsoft.com/office/drawing/2010/main" val="0"/>
              </a:ext>
            </a:extLst>
          </a:blip>
          <a:srcRect l="1912" t="32739" r="87694" b="49866"/>
          <a:stretch/>
        </p:blipFill>
        <p:spPr>
          <a:xfrm rot="16200000">
            <a:off x="7747325" y="3610842"/>
            <a:ext cx="363083" cy="252201"/>
          </a:xfrm>
          <a:prstGeom prst="rect">
            <a:avLst/>
          </a:prstGeom>
        </p:spPr>
      </p:pic>
      <p:pic>
        <p:nvPicPr>
          <p:cNvPr id="27" name="Picture 8" descr="Summary for Policymakers — Special Report on the Ocean and ...">
            <a:extLst>
              <a:ext uri="{FF2B5EF4-FFF2-40B4-BE49-F238E27FC236}">
                <a16:creationId xmlns:a16="http://schemas.microsoft.com/office/drawing/2014/main" xmlns="" id="{F71D848F-60EE-4A29-9976-1DF054D4C5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232" t="6367" b="79845"/>
          <a:stretch/>
        </p:blipFill>
        <p:spPr bwMode="auto">
          <a:xfrm>
            <a:off x="59542" y="2799314"/>
            <a:ext cx="3833663" cy="197716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Summary for Policymakers — Special Report on the Ocean and ...">
            <a:extLst>
              <a:ext uri="{FF2B5EF4-FFF2-40B4-BE49-F238E27FC236}">
                <a16:creationId xmlns:a16="http://schemas.microsoft.com/office/drawing/2014/main" xmlns="" id="{5613EC82-5B38-4617-A5E3-B0DC14865A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09" t="6249" r="54336" b="91590"/>
          <a:stretch/>
        </p:blipFill>
        <p:spPr bwMode="auto">
          <a:xfrm>
            <a:off x="6208029" y="2183235"/>
            <a:ext cx="4120860" cy="35580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xmlns="" id="{0E42C710-A61D-4FBA-8474-0710D4E79052}"/>
              </a:ext>
            </a:extLst>
          </p:cNvPr>
          <p:cNvSpPr txBox="1"/>
          <p:nvPr/>
        </p:nvSpPr>
        <p:spPr>
          <a:xfrm>
            <a:off x="132417" y="-21610"/>
            <a:ext cx="12435524" cy="1077218"/>
          </a:xfrm>
          <a:prstGeom prst="rect">
            <a:avLst/>
          </a:prstGeom>
          <a:noFill/>
        </p:spPr>
        <p:txBody>
          <a:bodyPr wrap="square" rtlCol="0">
            <a:spAutoFit/>
          </a:bodyPr>
          <a:lstStyle/>
          <a:p>
            <a:pPr algn="ctr"/>
            <a:r>
              <a:rPr lang="en-US" sz="3200" b="1" dirty="0"/>
              <a:t>OCEAN ACIDIFICATION</a:t>
            </a:r>
          </a:p>
          <a:p>
            <a:pPr algn="ctr"/>
            <a:r>
              <a:rPr lang="en-US" sz="3200" b="1" dirty="0"/>
              <a:t> is tracking </a:t>
            </a:r>
            <a:r>
              <a:rPr lang="en-US" sz="3200" b="1" dirty="0" smtClean="0"/>
              <a:t>above the </a:t>
            </a:r>
            <a:r>
              <a:rPr lang="en-US" sz="3200" b="1" dirty="0"/>
              <a:t>worst-case scenario (RCP8.5) </a:t>
            </a:r>
          </a:p>
        </p:txBody>
      </p:sp>
      <p:pic>
        <p:nvPicPr>
          <p:cNvPr id="37" name="Picture 8" descr="Summary for Policymakers — Special Report on the Ocean and ...">
            <a:extLst>
              <a:ext uri="{FF2B5EF4-FFF2-40B4-BE49-F238E27FC236}">
                <a16:creationId xmlns:a16="http://schemas.microsoft.com/office/drawing/2014/main" xmlns="" id="{127C29C4-C551-46C8-B033-ACF6000BD16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343" t="67285" r="5810" b="29459"/>
          <a:stretch/>
        </p:blipFill>
        <p:spPr bwMode="auto">
          <a:xfrm>
            <a:off x="285596" y="4716845"/>
            <a:ext cx="3185545" cy="28286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xmlns="" id="{8E1546A7-E0F3-4AD4-B289-21D3ABAEB22D}"/>
              </a:ext>
            </a:extLst>
          </p:cNvPr>
          <p:cNvSpPr/>
          <p:nvPr/>
        </p:nvSpPr>
        <p:spPr>
          <a:xfrm>
            <a:off x="7024801" y="6335805"/>
            <a:ext cx="6300788" cy="276999"/>
          </a:xfrm>
          <a:prstGeom prst="rect">
            <a:avLst/>
          </a:prstGeom>
        </p:spPr>
        <p:txBody>
          <a:bodyPr>
            <a:spAutoFit/>
          </a:bodyPr>
          <a:lstStyle/>
          <a:p>
            <a:r>
              <a:rPr lang="en-US" sz="1200" dirty="0"/>
              <a:t>https://www.ipcc.ch/srocc/chapter/summary-for-policymakers/</a:t>
            </a:r>
          </a:p>
        </p:txBody>
      </p:sp>
      <p:sp>
        <p:nvSpPr>
          <p:cNvPr id="42" name="Rectangle 41">
            <a:extLst>
              <a:ext uri="{FF2B5EF4-FFF2-40B4-BE49-F238E27FC236}">
                <a16:creationId xmlns:a16="http://schemas.microsoft.com/office/drawing/2014/main" xmlns="" id="{8DD5F400-020A-467F-9F5B-956BEEE13946}"/>
              </a:ext>
            </a:extLst>
          </p:cNvPr>
          <p:cNvSpPr/>
          <p:nvPr/>
        </p:nvSpPr>
        <p:spPr>
          <a:xfrm>
            <a:off x="69493" y="1580187"/>
            <a:ext cx="5557946" cy="600164"/>
          </a:xfrm>
          <a:prstGeom prst="rect">
            <a:avLst/>
          </a:prstGeom>
        </p:spPr>
        <p:txBody>
          <a:bodyPr wrap="square">
            <a:spAutoFit/>
          </a:bodyPr>
          <a:lstStyle/>
          <a:p>
            <a:r>
              <a:rPr lang="en-CA" sz="1100" dirty="0"/>
              <a:t>IPCC 2019 Ocean &amp; Cryosphere Report Figure SPM.1 | Observed and modelled historical changes in the ocean and cryosphere since 1950, and projected future changes under low (RCP2.6) and high (RCP8.5) greenhouse gas emissions scenarios.</a:t>
            </a:r>
            <a:endParaRPr lang="en-US" sz="1100" dirty="0"/>
          </a:p>
        </p:txBody>
      </p:sp>
      <p:pic>
        <p:nvPicPr>
          <p:cNvPr id="44" name="Picture 8" descr="Summary for Policymakers — Special Report on the Ocean and ...">
            <a:extLst>
              <a:ext uri="{FF2B5EF4-FFF2-40B4-BE49-F238E27FC236}">
                <a16:creationId xmlns:a16="http://schemas.microsoft.com/office/drawing/2014/main" xmlns="" id="{4CEF9D07-04CB-4FEA-9161-E46AE44275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53" t="6456" r="15007" b="91454"/>
          <a:stretch/>
        </p:blipFill>
        <p:spPr bwMode="auto">
          <a:xfrm>
            <a:off x="6289008" y="2580113"/>
            <a:ext cx="3683920" cy="3125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4" name="Picture 8" descr="Summary for Policymakers — Special Report on the Ocean and ...">
            <a:extLst>
              <a:ext uri="{FF2B5EF4-FFF2-40B4-BE49-F238E27FC236}">
                <a16:creationId xmlns:a16="http://schemas.microsoft.com/office/drawing/2014/main" xmlns="" id="{89FE9038-235F-4106-9B30-0EBC74321D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09" t="6249" r="54336" b="91590"/>
          <a:stretch/>
        </p:blipFill>
        <p:spPr bwMode="auto">
          <a:xfrm>
            <a:off x="14385" y="2540377"/>
            <a:ext cx="3075711" cy="2655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xmlns="" id="{A039A7CC-8FFC-4A09-AC69-B00CD338FF98}"/>
              </a:ext>
            </a:extLst>
          </p:cNvPr>
          <p:cNvSpPr txBox="1"/>
          <p:nvPr/>
        </p:nvSpPr>
        <p:spPr>
          <a:xfrm>
            <a:off x="59543" y="1022153"/>
            <a:ext cx="3999620" cy="523220"/>
          </a:xfrm>
          <a:prstGeom prst="rect">
            <a:avLst/>
          </a:prstGeom>
          <a:noFill/>
        </p:spPr>
        <p:txBody>
          <a:bodyPr wrap="square" rtlCol="0">
            <a:spAutoFit/>
          </a:bodyPr>
          <a:lstStyle/>
          <a:p>
            <a:pPr algn="ctr"/>
            <a:r>
              <a:rPr lang="en-US" sz="1400" b="1" dirty="0"/>
              <a:t>IPCC 2019 Ocean &amp; Cryosphere  Report</a:t>
            </a:r>
          </a:p>
          <a:p>
            <a:pPr algn="ctr"/>
            <a:r>
              <a:rPr lang="en-US" sz="1400" b="1" dirty="0"/>
              <a:t>The Lower the pH- the Higher the Acidity </a:t>
            </a:r>
          </a:p>
        </p:txBody>
      </p:sp>
      <p:sp>
        <p:nvSpPr>
          <p:cNvPr id="3" name="Rectangle 2">
            <a:extLst>
              <a:ext uri="{FF2B5EF4-FFF2-40B4-BE49-F238E27FC236}">
                <a16:creationId xmlns:a16="http://schemas.microsoft.com/office/drawing/2014/main" xmlns="" id="{CAFF14D3-5D6B-4D7E-8C40-A46BFB1392E6}"/>
              </a:ext>
            </a:extLst>
          </p:cNvPr>
          <p:cNvSpPr/>
          <p:nvPr/>
        </p:nvSpPr>
        <p:spPr>
          <a:xfrm>
            <a:off x="530707" y="3630600"/>
            <a:ext cx="1122328" cy="204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8" descr="Summary for Policymakers — Special Report on the Ocean and ...">
            <a:extLst>
              <a:ext uri="{FF2B5EF4-FFF2-40B4-BE49-F238E27FC236}">
                <a16:creationId xmlns:a16="http://schemas.microsoft.com/office/drawing/2014/main" xmlns="" id="{738A0BDE-2694-47E8-968E-54CFA39E20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091" t="11695" r="31409" b="81324"/>
          <a:stretch/>
        </p:blipFill>
        <p:spPr bwMode="auto">
          <a:xfrm>
            <a:off x="393040" y="3687985"/>
            <a:ext cx="1336749" cy="9383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064ED914-4DC7-4B83-86DA-F273D6BE0A6B}"/>
              </a:ext>
            </a:extLst>
          </p:cNvPr>
          <p:cNvSpPr txBox="1"/>
          <p:nvPr/>
        </p:nvSpPr>
        <p:spPr>
          <a:xfrm>
            <a:off x="914959" y="2272809"/>
            <a:ext cx="2347949" cy="307777"/>
          </a:xfrm>
          <a:prstGeom prst="rect">
            <a:avLst/>
          </a:prstGeom>
          <a:noFill/>
        </p:spPr>
        <p:txBody>
          <a:bodyPr wrap="square" rtlCol="0">
            <a:spAutoFit/>
          </a:bodyPr>
          <a:lstStyle/>
          <a:p>
            <a:r>
              <a:rPr lang="en-US" sz="1400" b="1" dirty="0"/>
              <a:t>Original for RCP8.5l</a:t>
            </a:r>
          </a:p>
        </p:txBody>
      </p:sp>
      <p:pic>
        <p:nvPicPr>
          <p:cNvPr id="60" name="Picture 8" descr="Summary for Policymakers — Special Report on the Ocean and ...">
            <a:extLst>
              <a:ext uri="{FF2B5EF4-FFF2-40B4-BE49-F238E27FC236}">
                <a16:creationId xmlns:a16="http://schemas.microsoft.com/office/drawing/2014/main" xmlns="" id="{DA96AF75-B01F-4EC2-B30E-7C714C0799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719" t="8628" r="4064" b="85306"/>
          <a:stretch/>
        </p:blipFill>
        <p:spPr bwMode="auto">
          <a:xfrm>
            <a:off x="9863625" y="2854803"/>
            <a:ext cx="930529" cy="28929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464" name="Picture 8" descr="Summary for Policymakers — Special Report on the Ocean and ...">
            <a:extLst>
              <a:ext uri="{FF2B5EF4-FFF2-40B4-BE49-F238E27FC236}">
                <a16:creationId xmlns:a16="http://schemas.microsoft.com/office/drawing/2014/main" xmlns="" id="{8191FC57-EE0F-447F-B03E-C967BDC5E2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556" t="8628" r="20483" b="85306"/>
          <a:stretch/>
        </p:blipFill>
        <p:spPr bwMode="auto">
          <a:xfrm>
            <a:off x="6022446" y="2794006"/>
            <a:ext cx="3833663" cy="289296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8" descr="Summary for Policymakers — Special Report on the Ocean and ...">
            <a:extLst>
              <a:ext uri="{FF2B5EF4-FFF2-40B4-BE49-F238E27FC236}">
                <a16:creationId xmlns:a16="http://schemas.microsoft.com/office/drawing/2014/main" xmlns="" id="{A44229F2-14A1-45E0-A1D6-6103438C1F7B}"/>
              </a:ext>
            </a:extLst>
          </p:cNvPr>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49950" t="66884" r="18398" b="31003"/>
          <a:stretch/>
        </p:blipFill>
        <p:spPr bwMode="auto">
          <a:xfrm>
            <a:off x="5470557" y="5823103"/>
            <a:ext cx="4662155" cy="3491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xmlns="" id="{14E0952E-667C-4545-A5AE-2B9C57D692D8}"/>
              </a:ext>
            </a:extLst>
          </p:cNvPr>
          <p:cNvSpPr/>
          <p:nvPr/>
        </p:nvSpPr>
        <p:spPr>
          <a:xfrm>
            <a:off x="6138114" y="4173451"/>
            <a:ext cx="2021619" cy="1478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8" name="Straight Arrow Connector 77">
            <a:extLst>
              <a:ext uri="{FF2B5EF4-FFF2-40B4-BE49-F238E27FC236}">
                <a16:creationId xmlns:a16="http://schemas.microsoft.com/office/drawing/2014/main" xmlns="" id="{680A69F1-26E0-4419-A74E-75B74723F9A3}"/>
              </a:ext>
            </a:extLst>
          </p:cNvPr>
          <p:cNvCxnSpPr>
            <a:cxnSpLocks/>
          </p:cNvCxnSpPr>
          <p:nvPr/>
        </p:nvCxnSpPr>
        <p:spPr>
          <a:xfrm>
            <a:off x="7175360" y="3473684"/>
            <a:ext cx="1322753" cy="864985"/>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xmlns="" id="{10960D8E-285C-48CA-B12F-3853C7F9F882}"/>
              </a:ext>
            </a:extLst>
          </p:cNvPr>
          <p:cNvSpPr/>
          <p:nvPr/>
        </p:nvSpPr>
        <p:spPr>
          <a:xfrm>
            <a:off x="6022446" y="2930791"/>
            <a:ext cx="3833663" cy="293041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xmlns="" id="{140DCCB0-EA71-4A9A-80AC-6107237BC82D}"/>
              </a:ext>
            </a:extLst>
          </p:cNvPr>
          <p:cNvSpPr/>
          <p:nvPr/>
        </p:nvSpPr>
        <p:spPr>
          <a:xfrm>
            <a:off x="6034983" y="1164021"/>
            <a:ext cx="4249499" cy="369332"/>
          </a:xfrm>
          <a:prstGeom prst="rect">
            <a:avLst/>
          </a:prstGeom>
        </p:spPr>
        <p:txBody>
          <a:bodyPr wrap="none">
            <a:spAutoFit/>
          </a:bodyPr>
          <a:lstStyle/>
          <a:p>
            <a:pPr algn="ctr"/>
            <a:r>
              <a:rPr lang="en-US" b="1" dirty="0"/>
              <a:t>The Lower the pH- the Higher the Acidity </a:t>
            </a:r>
          </a:p>
        </p:txBody>
      </p:sp>
      <p:sp>
        <p:nvSpPr>
          <p:cNvPr id="4" name="TextBox 3">
            <a:extLst>
              <a:ext uri="{FF2B5EF4-FFF2-40B4-BE49-F238E27FC236}">
                <a16:creationId xmlns:a16="http://schemas.microsoft.com/office/drawing/2014/main" xmlns="" id="{A7B0AB50-53DB-45E7-8D28-CAA683475D42}"/>
              </a:ext>
            </a:extLst>
          </p:cNvPr>
          <p:cNvSpPr txBox="1"/>
          <p:nvPr/>
        </p:nvSpPr>
        <p:spPr>
          <a:xfrm>
            <a:off x="7024801" y="1770690"/>
            <a:ext cx="2774261" cy="338554"/>
          </a:xfrm>
          <a:prstGeom prst="rect">
            <a:avLst/>
          </a:prstGeom>
          <a:noFill/>
        </p:spPr>
        <p:txBody>
          <a:bodyPr wrap="square" rtlCol="0">
            <a:spAutoFit/>
          </a:bodyPr>
          <a:lstStyle/>
          <a:p>
            <a:r>
              <a:rPr lang="en-US" sz="1600" b="1" dirty="0"/>
              <a:t>Present day focus </a:t>
            </a:r>
          </a:p>
        </p:txBody>
      </p:sp>
      <p:sp>
        <p:nvSpPr>
          <p:cNvPr id="23" name="TextBox 22">
            <a:extLst>
              <a:ext uri="{FF2B5EF4-FFF2-40B4-BE49-F238E27FC236}">
                <a16:creationId xmlns:a16="http://schemas.microsoft.com/office/drawing/2014/main" xmlns="" id="{C4822001-011B-4F21-8F5E-AB16834A58F4}"/>
              </a:ext>
            </a:extLst>
          </p:cNvPr>
          <p:cNvSpPr txBox="1"/>
          <p:nvPr/>
        </p:nvSpPr>
        <p:spPr>
          <a:xfrm>
            <a:off x="1406417" y="5389251"/>
            <a:ext cx="4481292" cy="307777"/>
          </a:xfrm>
          <a:prstGeom prst="rect">
            <a:avLst/>
          </a:prstGeom>
          <a:noFill/>
        </p:spPr>
        <p:txBody>
          <a:bodyPr wrap="square">
            <a:spAutoFit/>
          </a:bodyPr>
          <a:lstStyle/>
          <a:p>
            <a:r>
              <a:rPr lang="en-US" sz="1400" dirty="0">
                <a:hlinkClick r:id="rId4"/>
              </a:rPr>
              <a:t>https://www.ipcc.ch/srocc/download/</a:t>
            </a:r>
            <a:endParaRPr lang="en-US" sz="1400" dirty="0"/>
          </a:p>
        </p:txBody>
      </p:sp>
      <p:sp>
        <p:nvSpPr>
          <p:cNvPr id="5" name="TextBox 4"/>
          <p:cNvSpPr txBox="1"/>
          <p:nvPr/>
        </p:nvSpPr>
        <p:spPr>
          <a:xfrm>
            <a:off x="4428579" y="2361137"/>
            <a:ext cx="1041978" cy="369332"/>
          </a:xfrm>
          <a:prstGeom prst="rect">
            <a:avLst/>
          </a:prstGeom>
          <a:noFill/>
        </p:spPr>
        <p:txBody>
          <a:bodyPr wrap="square" rtlCol="0">
            <a:spAutoFit/>
          </a:bodyPr>
          <a:lstStyle/>
          <a:p>
            <a:r>
              <a:rPr lang="en-CA" dirty="0" smtClean="0"/>
              <a:t>8.185</a:t>
            </a:r>
            <a:endParaRPr lang="en-CA" dirty="0"/>
          </a:p>
        </p:txBody>
      </p:sp>
    </p:spTree>
    <p:extLst>
      <p:ext uri="{BB962C8B-B14F-4D97-AF65-F5344CB8AC3E}">
        <p14:creationId xmlns:p14="http://schemas.microsoft.com/office/powerpoint/2010/main" val="24056528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72816"/>
            <a:ext cx="12601575" cy="584775"/>
          </a:xfrm>
          <a:prstGeom prst="rect">
            <a:avLst/>
          </a:prstGeom>
          <a:noFill/>
        </p:spPr>
        <p:txBody>
          <a:bodyPr wrap="square" rtlCol="0">
            <a:spAutoFit/>
          </a:bodyPr>
          <a:lstStyle/>
          <a:p>
            <a:pPr algn="ctr"/>
            <a:r>
              <a:rPr lang="en-CA" sz="3200" b="1" dirty="0" smtClean="0"/>
              <a:t>Ocean de-oxygenation </a:t>
            </a:r>
            <a:endParaRPr lang="en-CA" sz="3200" b="1" dirty="0"/>
          </a:p>
        </p:txBody>
      </p:sp>
      <p:sp>
        <p:nvSpPr>
          <p:cNvPr id="5" name="TextBox 4"/>
          <p:cNvSpPr txBox="1"/>
          <p:nvPr/>
        </p:nvSpPr>
        <p:spPr>
          <a:xfrm>
            <a:off x="0" y="3140968"/>
            <a:ext cx="12601575" cy="369332"/>
          </a:xfrm>
          <a:prstGeom prst="rect">
            <a:avLst/>
          </a:prstGeom>
          <a:noFill/>
        </p:spPr>
        <p:txBody>
          <a:bodyPr wrap="square" rtlCol="0">
            <a:spAutoFit/>
          </a:bodyPr>
          <a:lstStyle/>
          <a:p>
            <a:r>
              <a:rPr lang="en-CA" b="1" dirty="0" smtClean="0"/>
              <a:t>Ocean heating leads to ocean de-oxygenation (open deep oceans)</a:t>
            </a:r>
            <a:endParaRPr lang="en-CA" b="1" dirty="0"/>
          </a:p>
        </p:txBody>
      </p:sp>
    </p:spTree>
    <p:extLst>
      <p:ext uri="{BB962C8B-B14F-4D97-AF65-F5344CB8AC3E}">
        <p14:creationId xmlns:p14="http://schemas.microsoft.com/office/powerpoint/2010/main" val="6004054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3014274-0331-4547-B4A8-150678B27EB0}"/>
              </a:ext>
            </a:extLst>
          </p:cNvPr>
          <p:cNvSpPr/>
          <p:nvPr/>
        </p:nvSpPr>
        <p:spPr>
          <a:xfrm>
            <a:off x="11147944" y="1621958"/>
            <a:ext cx="1122328" cy="224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BE5FFD05-2BF5-409E-B6B3-4EAB36EEC64B}"/>
              </a:ext>
            </a:extLst>
          </p:cNvPr>
          <p:cNvSpPr/>
          <p:nvPr/>
        </p:nvSpPr>
        <p:spPr>
          <a:xfrm>
            <a:off x="2308881" y="6237411"/>
            <a:ext cx="9133818" cy="307777"/>
          </a:xfrm>
          <a:prstGeom prst="rect">
            <a:avLst/>
          </a:prstGeom>
        </p:spPr>
        <p:txBody>
          <a:bodyPr wrap="square">
            <a:spAutoFit/>
          </a:bodyPr>
          <a:lstStyle/>
          <a:p>
            <a:r>
              <a:rPr lang="en-CA" sz="1400" b="1" dirty="0"/>
              <a:t>IPCC , 2019, Special Report on the Ocean and Cryosphere in a Changing Climate</a:t>
            </a:r>
            <a:endParaRPr lang="en-US" sz="1400" b="1" dirty="0"/>
          </a:p>
        </p:txBody>
      </p:sp>
      <p:pic>
        <p:nvPicPr>
          <p:cNvPr id="2" name="Picture 2" descr="undefined">
            <a:extLst>
              <a:ext uri="{FF2B5EF4-FFF2-40B4-BE49-F238E27FC236}">
                <a16:creationId xmlns:a16="http://schemas.microsoft.com/office/drawing/2014/main" xmlns="" id="{F16E038C-679F-4D71-8DF9-F428EDC81F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131" t="66945" r="2491" b="29511"/>
          <a:stretch/>
        </p:blipFill>
        <p:spPr bwMode="auto">
          <a:xfrm>
            <a:off x="2014127" y="5395898"/>
            <a:ext cx="8573322" cy="57767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2" descr="undefined">
            <a:extLst>
              <a:ext uri="{FF2B5EF4-FFF2-40B4-BE49-F238E27FC236}">
                <a16:creationId xmlns:a16="http://schemas.microsoft.com/office/drawing/2014/main" xmlns="" id="{07556A82-FC7B-4AE2-953A-28650F8E27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16" r="14518" b="90926"/>
          <a:stretch/>
        </p:blipFill>
        <p:spPr bwMode="auto">
          <a:xfrm>
            <a:off x="2700387" y="1806749"/>
            <a:ext cx="6258348" cy="5776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6AC16915-105E-4414-8A95-1A8A559B5173}"/>
              </a:ext>
            </a:extLst>
          </p:cNvPr>
          <p:cNvSpPr txBox="1"/>
          <p:nvPr/>
        </p:nvSpPr>
        <p:spPr>
          <a:xfrm>
            <a:off x="0" y="37757"/>
            <a:ext cx="12601575" cy="1077218"/>
          </a:xfrm>
          <a:prstGeom prst="rect">
            <a:avLst/>
          </a:prstGeom>
          <a:noFill/>
        </p:spPr>
        <p:txBody>
          <a:bodyPr wrap="square" rtlCol="0">
            <a:spAutoFit/>
          </a:bodyPr>
          <a:lstStyle/>
          <a:p>
            <a:pPr algn="ctr"/>
            <a:r>
              <a:rPr lang="en-US" sz="3200" b="1" dirty="0"/>
              <a:t>OCEAN DEOXYGENATION</a:t>
            </a:r>
          </a:p>
          <a:p>
            <a:pPr algn="ctr"/>
            <a:r>
              <a:rPr lang="en-US" sz="3200" dirty="0"/>
              <a:t>is tracking above the worst-case scenario</a:t>
            </a:r>
          </a:p>
        </p:txBody>
      </p:sp>
      <p:pic>
        <p:nvPicPr>
          <p:cNvPr id="13" name="Picture 2" descr="undefined">
            <a:extLst>
              <a:ext uri="{FF2B5EF4-FFF2-40B4-BE49-F238E27FC236}">
                <a16:creationId xmlns:a16="http://schemas.microsoft.com/office/drawing/2014/main" xmlns="" id="{5F8E52C7-D191-4C63-9B76-386AA744D2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131" t="20739" r="2491" b="68070"/>
          <a:stretch/>
        </p:blipFill>
        <p:spPr bwMode="auto">
          <a:xfrm>
            <a:off x="2014127" y="2399601"/>
            <a:ext cx="8573322" cy="3186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8587147C-E156-4A2F-A325-9220369ADB26}"/>
              </a:ext>
            </a:extLst>
          </p:cNvPr>
          <p:cNvSpPr txBox="1"/>
          <p:nvPr/>
        </p:nvSpPr>
        <p:spPr>
          <a:xfrm>
            <a:off x="2014126" y="6486764"/>
            <a:ext cx="4481292" cy="276999"/>
          </a:xfrm>
          <a:prstGeom prst="rect">
            <a:avLst/>
          </a:prstGeom>
          <a:noFill/>
        </p:spPr>
        <p:txBody>
          <a:bodyPr wrap="square">
            <a:spAutoFit/>
          </a:bodyPr>
          <a:lstStyle/>
          <a:p>
            <a:r>
              <a:rPr lang="en-US" sz="1200" dirty="0">
                <a:hlinkClick r:id="rId5"/>
              </a:rPr>
              <a:t>https://www.ipcc.ch/srocc/download/</a:t>
            </a:r>
            <a:endParaRPr lang="en-US" sz="1200" dirty="0"/>
          </a:p>
        </p:txBody>
      </p:sp>
      <p:pic>
        <p:nvPicPr>
          <p:cNvPr id="9" name="Picture 2" descr="undefined">
            <a:extLst>
              <a:ext uri="{FF2B5EF4-FFF2-40B4-BE49-F238E27FC236}">
                <a16:creationId xmlns:a16="http://schemas.microsoft.com/office/drawing/2014/main" xmlns="" id="{07556A82-FC7B-4AE2-953A-28650F8E27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62" t="6231" r="73575" b="91540"/>
          <a:stretch/>
        </p:blipFill>
        <p:spPr bwMode="auto">
          <a:xfrm>
            <a:off x="4271445" y="1094072"/>
            <a:ext cx="3714625" cy="7126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40547" y="1114975"/>
            <a:ext cx="3845523" cy="506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1" name="Picture 2" descr="undefined">
            <a:extLst>
              <a:ext uri="{FF2B5EF4-FFF2-40B4-BE49-F238E27FC236}">
                <a16:creationId xmlns:a16="http://schemas.microsoft.com/office/drawing/2014/main" xmlns="" id="{07556A82-FC7B-4AE2-953A-28650F8E27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62" t="6231" r="73575" b="91540"/>
          <a:stretch/>
        </p:blipFill>
        <p:spPr bwMode="auto">
          <a:xfrm>
            <a:off x="4443475" y="1114975"/>
            <a:ext cx="3714625" cy="575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4888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657" y="1485950"/>
            <a:ext cx="12573918" cy="584775"/>
          </a:xfrm>
          <a:prstGeom prst="rect">
            <a:avLst/>
          </a:prstGeom>
          <a:noFill/>
        </p:spPr>
        <p:txBody>
          <a:bodyPr wrap="square" rtlCol="0">
            <a:spAutoFit/>
          </a:bodyPr>
          <a:lstStyle/>
          <a:p>
            <a:pPr algn="ctr"/>
            <a:r>
              <a:rPr lang="en-CA" sz="3200" b="1" dirty="0" smtClean="0"/>
              <a:t>Sea surface temperature</a:t>
            </a:r>
            <a:endParaRPr lang="en-CA" sz="3200" b="1" dirty="0"/>
          </a:p>
        </p:txBody>
      </p:sp>
      <p:sp>
        <p:nvSpPr>
          <p:cNvPr id="6" name="Rectangle 5">
            <a:extLst>
              <a:ext uri="{FF2B5EF4-FFF2-40B4-BE49-F238E27FC236}">
                <a16:creationId xmlns:a16="http://schemas.microsoft.com/office/drawing/2014/main" xmlns="" id="{155C1DE3-D362-420E-861D-8F3667AD8885}"/>
              </a:ext>
            </a:extLst>
          </p:cNvPr>
          <p:cNvSpPr/>
          <p:nvPr/>
        </p:nvSpPr>
        <p:spPr>
          <a:xfrm>
            <a:off x="2844403" y="3789040"/>
            <a:ext cx="7796047" cy="1938992"/>
          </a:xfrm>
          <a:prstGeom prst="rect">
            <a:avLst/>
          </a:prstGeom>
        </p:spPr>
        <p:txBody>
          <a:bodyPr wrap="square">
            <a:spAutoFit/>
          </a:bodyPr>
          <a:lstStyle/>
          <a:p>
            <a:r>
              <a:rPr lang="en-CA" sz="2800" b="1" dirty="0"/>
              <a:t>Sea surface temperature rise is </a:t>
            </a:r>
            <a:r>
              <a:rPr lang="en-CA" sz="2800" b="1" dirty="0" smtClean="0"/>
              <a:t>accelerating</a:t>
            </a:r>
          </a:p>
          <a:p>
            <a:r>
              <a:rPr lang="en-CA" sz="2800" b="1" dirty="0" smtClean="0"/>
              <a:t> </a:t>
            </a:r>
            <a:endParaRPr lang="en-CA" sz="2800" b="1" dirty="0"/>
          </a:p>
          <a:p>
            <a:r>
              <a:rPr lang="en-CA" sz="1600" dirty="0"/>
              <a:t>Is the global sea surface temperature rise accelerating? </a:t>
            </a:r>
            <a:endParaRPr lang="en-CA" sz="1600" dirty="0" smtClean="0"/>
          </a:p>
          <a:p>
            <a:r>
              <a:rPr lang="en-CA" sz="1600" dirty="0" smtClean="0"/>
              <a:t>H.Bâki</a:t>
            </a:r>
            <a:r>
              <a:rPr lang="en-CA" sz="1600" dirty="0" smtClean="0"/>
              <a:t> </a:t>
            </a:r>
            <a:r>
              <a:rPr lang="en-CA" sz="1600" dirty="0"/>
              <a:t>Iz</a:t>
            </a:r>
            <a:r>
              <a:rPr lang="en-CA" sz="1600" dirty="0"/>
              <a:t>, </a:t>
            </a:r>
            <a:r>
              <a:rPr lang="en-CA" sz="1600" dirty="0" smtClean="0"/>
              <a:t>.2018</a:t>
            </a:r>
          </a:p>
          <a:p>
            <a:endParaRPr lang="en-CA" sz="1600" dirty="0"/>
          </a:p>
          <a:p>
            <a:r>
              <a:rPr lang="en-CA" sz="1600" dirty="0"/>
              <a:t>https://doi.org/10.1016/j.geog.2018.04.002</a:t>
            </a:r>
            <a:endParaRPr lang="en-US" sz="1600" dirty="0"/>
          </a:p>
        </p:txBody>
      </p:sp>
    </p:spTree>
    <p:extLst>
      <p:ext uri="{BB962C8B-B14F-4D97-AF65-F5344CB8AC3E}">
        <p14:creationId xmlns:p14="http://schemas.microsoft.com/office/powerpoint/2010/main" val="12250112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811" y="2745379"/>
            <a:ext cx="5322001" cy="2897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15" y="2388396"/>
            <a:ext cx="5773859" cy="3378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xmlns="" id="{836EC131-623A-4186-A2FD-DA85842884EF}"/>
              </a:ext>
            </a:extLst>
          </p:cNvPr>
          <p:cNvSpPr txBox="1"/>
          <p:nvPr/>
        </p:nvSpPr>
        <p:spPr>
          <a:xfrm>
            <a:off x="1312757" y="5955753"/>
            <a:ext cx="4463141" cy="307777"/>
          </a:xfrm>
          <a:prstGeom prst="rect">
            <a:avLst/>
          </a:prstGeom>
          <a:noFill/>
        </p:spPr>
        <p:txBody>
          <a:bodyPr wrap="square" rtlCol="0">
            <a:spAutoFit/>
          </a:bodyPr>
          <a:lstStyle/>
          <a:p>
            <a:r>
              <a:rPr lang="en-US" sz="1400" b="1" dirty="0"/>
              <a:t>IPCC 2019 Oceans and Cryosphere report </a:t>
            </a:r>
          </a:p>
        </p:txBody>
      </p:sp>
      <p:sp>
        <p:nvSpPr>
          <p:cNvPr id="4" name="TextBox 3"/>
          <p:cNvSpPr txBox="1"/>
          <p:nvPr/>
        </p:nvSpPr>
        <p:spPr>
          <a:xfrm>
            <a:off x="-34538" y="485510"/>
            <a:ext cx="12687300" cy="1077218"/>
          </a:xfrm>
          <a:prstGeom prst="rect">
            <a:avLst/>
          </a:prstGeom>
          <a:noFill/>
        </p:spPr>
        <p:txBody>
          <a:bodyPr wrap="square" rtlCol="0">
            <a:spAutoFit/>
          </a:bodyPr>
          <a:lstStyle/>
          <a:p>
            <a:pPr algn="ctr"/>
            <a:r>
              <a:rPr lang="en-CA" sz="3200" b="1" dirty="0" smtClean="0"/>
              <a:t>Accelerating sea surface temperature rise is headed</a:t>
            </a:r>
          </a:p>
          <a:p>
            <a:pPr algn="ctr"/>
            <a:r>
              <a:rPr lang="en-CA" sz="3200" b="1" dirty="0" smtClean="0"/>
              <a:t> for the worst-case scenario</a:t>
            </a:r>
            <a:endParaRPr lang="en-CA" sz="3200" b="1" dirty="0"/>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27" t="13592" r="82670" b="80007"/>
          <a:stretch/>
        </p:blipFill>
        <p:spPr bwMode="auto">
          <a:xfrm>
            <a:off x="6025974" y="1700807"/>
            <a:ext cx="1875089" cy="43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59318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graph showing sea temperatures in February around the Great Barrier Reef were the warmest on rec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483" y="1304439"/>
            <a:ext cx="8424936" cy="5426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787" y="4627"/>
            <a:ext cx="12601575" cy="1077218"/>
          </a:xfrm>
          <a:prstGeom prst="rect">
            <a:avLst/>
          </a:prstGeom>
          <a:noFill/>
        </p:spPr>
        <p:txBody>
          <a:bodyPr wrap="square" rtlCol="0">
            <a:spAutoFit/>
          </a:bodyPr>
          <a:lstStyle/>
          <a:p>
            <a:pPr algn="ctr"/>
            <a:r>
              <a:rPr lang="en-CA" sz="3200" b="1" dirty="0" smtClean="0"/>
              <a:t>Great Barrier reef 2020: Record high summer surface temperature increase and mass bleaching event</a:t>
            </a:r>
            <a:endParaRPr lang="en-CA" sz="3200" b="1" dirty="0"/>
          </a:p>
        </p:txBody>
      </p:sp>
      <p:sp>
        <p:nvSpPr>
          <p:cNvPr id="2" name="TextBox 1"/>
          <p:cNvSpPr txBox="1"/>
          <p:nvPr/>
        </p:nvSpPr>
        <p:spPr>
          <a:xfrm>
            <a:off x="0" y="1988840"/>
            <a:ext cx="3780507" cy="1785104"/>
          </a:xfrm>
          <a:prstGeom prst="rect">
            <a:avLst/>
          </a:prstGeom>
          <a:noFill/>
        </p:spPr>
        <p:txBody>
          <a:bodyPr wrap="square" rtlCol="0">
            <a:spAutoFit/>
          </a:bodyPr>
          <a:lstStyle/>
          <a:p>
            <a:r>
              <a:rPr lang="en-CA" sz="1200" b="1" dirty="0" smtClean="0"/>
              <a:t>The 2020 extensive  bleaching of the Great Barrier Reef was an unprecedented three mass bleaching events in the past five years, and affected more o0f the reef than ever down to the southern reef.</a:t>
            </a:r>
          </a:p>
          <a:p>
            <a:endParaRPr lang="en-CA" sz="1200" b="1" dirty="0" smtClean="0"/>
          </a:p>
          <a:p>
            <a:r>
              <a:rPr lang="en-CA" sz="1200" b="1" dirty="0" smtClean="0"/>
              <a:t>In the 2016 bleaching, more than half of the severely bleached coral in the reef’s northern (most vulnerable)  section died. (Science Journal 8 April 2020 </a:t>
            </a:r>
            <a:r>
              <a:rPr lang="en-CA" sz="1200" b="1" i="1" dirty="0" smtClean="0"/>
              <a:t>Great Barrier Reef experiences massive coral bleaching</a:t>
            </a:r>
            <a:r>
              <a:rPr lang="en-CA" sz="1400" b="1" i="1" dirty="0" smtClean="0"/>
              <a:t>)</a:t>
            </a:r>
            <a:endParaRPr lang="en-CA" sz="1400" b="1" i="1" dirty="0"/>
          </a:p>
        </p:txBody>
      </p:sp>
    </p:spTree>
    <p:extLst>
      <p:ext uri="{BB962C8B-B14F-4D97-AF65-F5344CB8AC3E}">
        <p14:creationId xmlns:p14="http://schemas.microsoft.com/office/powerpoint/2010/main" val="2524595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51" y="1484784"/>
            <a:ext cx="12601575" cy="1569660"/>
          </a:xfrm>
          <a:prstGeom prst="rect">
            <a:avLst/>
          </a:prstGeom>
          <a:noFill/>
        </p:spPr>
        <p:txBody>
          <a:bodyPr wrap="square" rtlCol="0">
            <a:spAutoFit/>
          </a:bodyPr>
          <a:lstStyle/>
          <a:p>
            <a:pPr algn="ctr"/>
            <a:r>
              <a:rPr lang="en-CA" sz="3200" b="1" dirty="0" smtClean="0"/>
              <a:t>Global climate change indicators are at record highs (adverse), </a:t>
            </a:r>
          </a:p>
          <a:p>
            <a:pPr algn="ctr"/>
            <a:r>
              <a:rPr lang="en-CA" sz="3200" b="1" dirty="0" smtClean="0"/>
              <a:t>on a worst-case scenario heading, </a:t>
            </a:r>
          </a:p>
          <a:p>
            <a:pPr algn="ctr"/>
            <a:r>
              <a:rPr lang="en-CA" sz="3200" b="1" dirty="0" smtClean="0"/>
              <a:t>and accelerating</a:t>
            </a:r>
            <a:endParaRPr lang="en-CA" sz="3200" b="1" dirty="0"/>
          </a:p>
        </p:txBody>
      </p:sp>
      <p:sp>
        <p:nvSpPr>
          <p:cNvPr id="5" name="TextBox 4"/>
          <p:cNvSpPr txBox="1"/>
          <p:nvPr/>
        </p:nvSpPr>
        <p:spPr>
          <a:xfrm>
            <a:off x="18851" y="332656"/>
            <a:ext cx="12582724" cy="769441"/>
          </a:xfrm>
          <a:prstGeom prst="rect">
            <a:avLst/>
          </a:prstGeom>
          <a:noFill/>
        </p:spPr>
        <p:txBody>
          <a:bodyPr wrap="square" rtlCol="0">
            <a:spAutoFit/>
          </a:bodyPr>
          <a:lstStyle/>
          <a:p>
            <a:pPr algn="ctr"/>
            <a:r>
              <a:rPr lang="en-CA" sz="4400" dirty="0" smtClean="0"/>
              <a:t>BEYOND GLOBAL CLIMATE EMERGENCY</a:t>
            </a:r>
            <a:endParaRPr lang="en-CA" sz="4400" dirty="0"/>
          </a:p>
        </p:txBody>
      </p:sp>
    </p:spTree>
    <p:extLst>
      <p:ext uri="{BB962C8B-B14F-4D97-AF65-F5344CB8AC3E}">
        <p14:creationId xmlns:p14="http://schemas.microsoft.com/office/powerpoint/2010/main" val="22813115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 y="1625819"/>
            <a:ext cx="12601575" cy="584775"/>
          </a:xfrm>
          <a:prstGeom prst="rect">
            <a:avLst/>
          </a:prstGeom>
          <a:noFill/>
        </p:spPr>
        <p:txBody>
          <a:bodyPr wrap="square" rtlCol="0">
            <a:spAutoFit/>
          </a:bodyPr>
          <a:lstStyle/>
          <a:p>
            <a:pPr algn="ctr"/>
            <a:r>
              <a:rPr lang="en-CA" sz="3200" b="1" dirty="0" smtClean="0"/>
              <a:t>The Arctic</a:t>
            </a:r>
            <a:endParaRPr lang="en-CA" sz="3200" b="1" dirty="0"/>
          </a:p>
        </p:txBody>
      </p:sp>
      <p:sp>
        <p:nvSpPr>
          <p:cNvPr id="5" name="TextBox 4"/>
          <p:cNvSpPr txBox="1"/>
          <p:nvPr/>
        </p:nvSpPr>
        <p:spPr>
          <a:xfrm>
            <a:off x="-3" y="2564904"/>
            <a:ext cx="12601575" cy="3693319"/>
          </a:xfrm>
          <a:prstGeom prst="rect">
            <a:avLst/>
          </a:prstGeom>
          <a:noFill/>
        </p:spPr>
        <p:txBody>
          <a:bodyPr wrap="square" rtlCol="0">
            <a:spAutoFit/>
          </a:bodyPr>
          <a:lstStyle/>
          <a:p>
            <a:r>
              <a:rPr lang="en-CA" dirty="0" smtClean="0"/>
              <a:t>The frozen Arctic is  vital  to life on Earth.</a:t>
            </a:r>
          </a:p>
          <a:p>
            <a:endParaRPr lang="en-CA" dirty="0" smtClean="0"/>
          </a:p>
          <a:p>
            <a:r>
              <a:rPr lang="en-CA" dirty="0" smtClean="0"/>
              <a:t>Scientists call it the air conditioner of the entire northern hemisphere</a:t>
            </a:r>
          </a:p>
          <a:p>
            <a:endParaRPr lang="en-CA" dirty="0" smtClean="0"/>
          </a:p>
          <a:p>
            <a:r>
              <a:rPr lang="en-CA" dirty="0" smtClean="0"/>
              <a:t>The loss of the summer Arctic sea ice and snow  will  change the temperate climate of the  northern hemisphere –for the worse</a:t>
            </a:r>
          </a:p>
          <a:p>
            <a:endParaRPr lang="en-CA" dirty="0" smtClean="0"/>
          </a:p>
          <a:p>
            <a:r>
              <a:rPr lang="en-CA" dirty="0" smtClean="0"/>
              <a:t>Arctic summer sea ice and snow reflect in coming solar energy back out to space , instead of  converting to heat energy , like the unfrozen land and ocean surface. The melting away of the sea ice and snow is a global warming amplifying feedback. </a:t>
            </a:r>
          </a:p>
          <a:p>
            <a:endParaRPr lang="en-CA" dirty="0"/>
          </a:p>
          <a:p>
            <a:r>
              <a:rPr lang="en-CA" dirty="0" smtClean="0"/>
              <a:t>Other vast enormous sources of Arctic feedback GHG emissions under global warming are the  subarctic wetlands, Boreal forest permafrost, and Arctic sub sea floor methane. </a:t>
            </a:r>
            <a:endParaRPr lang="en-CA" dirty="0"/>
          </a:p>
          <a:p>
            <a:endParaRPr lang="en-CA" dirty="0" smtClean="0"/>
          </a:p>
          <a:p>
            <a:endParaRPr lang="en-CA" dirty="0"/>
          </a:p>
        </p:txBody>
      </p:sp>
      <p:pic>
        <p:nvPicPr>
          <p:cNvPr id="35842" name="Picture 2" descr="C:\Users\peter\Desktop\Climate\Arctic feed sources Nov 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3075" y="89734"/>
            <a:ext cx="3318053" cy="248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3638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arctic.noaa.gov/Portals/7/easygalleryimages/8/482/arc20_sat_ballinger_fi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07" y="2283180"/>
            <a:ext cx="7330956" cy="28134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8703" y="6165304"/>
            <a:ext cx="3672408" cy="369332"/>
          </a:xfrm>
          <a:prstGeom prst="rect">
            <a:avLst/>
          </a:prstGeom>
          <a:noFill/>
        </p:spPr>
        <p:txBody>
          <a:bodyPr wrap="square" rtlCol="0">
            <a:spAutoFit/>
          </a:bodyPr>
          <a:lstStyle/>
          <a:p>
            <a:r>
              <a:rPr lang="en-CA" b="1" dirty="0" smtClean="0"/>
              <a:t>NOAA Arctic Report Card, Dec 2020</a:t>
            </a:r>
            <a:endParaRPr lang="en-CA" b="1" dirty="0"/>
          </a:p>
        </p:txBody>
      </p:sp>
      <p:pic>
        <p:nvPicPr>
          <p:cNvPr id="6" name="Picture 2" descr="https://arctic.noaa.gov/Portals/7/easygalleryimages/8/482/arc20_sat_ballinger_fig1.png"/>
          <p:cNvPicPr>
            <a:picLocks noChangeAspect="1" noChangeArrowheads="1"/>
          </p:cNvPicPr>
          <p:nvPr/>
        </p:nvPicPr>
        <p:blipFill rotWithShape="1">
          <a:blip r:embed="rId2">
            <a:extLst>
              <a:ext uri="{28A0092B-C50C-407E-A947-70E740481C1C}">
                <a14:useLocalDpi xmlns:a14="http://schemas.microsoft.com/office/drawing/2010/main" val="0"/>
              </a:ext>
            </a:extLst>
          </a:blip>
          <a:srcRect l="73952"/>
          <a:stretch/>
        </p:blipFill>
        <p:spPr bwMode="auto">
          <a:xfrm>
            <a:off x="8461027" y="1548332"/>
            <a:ext cx="3384376" cy="49863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153" y="332656"/>
            <a:ext cx="12573422" cy="584775"/>
          </a:xfrm>
          <a:prstGeom prst="rect">
            <a:avLst/>
          </a:prstGeom>
          <a:noFill/>
        </p:spPr>
        <p:txBody>
          <a:bodyPr wrap="square" rtlCol="0">
            <a:spAutoFit/>
          </a:bodyPr>
          <a:lstStyle/>
          <a:p>
            <a:pPr algn="ctr"/>
            <a:r>
              <a:rPr lang="en-CA" sz="3200" b="1" dirty="0" smtClean="0"/>
              <a:t>NOAA 2020: Accelerating Arctic temperature increase</a:t>
            </a:r>
            <a:endParaRPr lang="en-CA" sz="3200" b="1" dirty="0"/>
          </a:p>
        </p:txBody>
      </p:sp>
      <p:sp>
        <p:nvSpPr>
          <p:cNvPr id="7" name="TextBox 6"/>
          <p:cNvSpPr txBox="1"/>
          <p:nvPr/>
        </p:nvSpPr>
        <p:spPr>
          <a:xfrm>
            <a:off x="-1" y="1151312"/>
            <a:ext cx="12601575" cy="369332"/>
          </a:xfrm>
          <a:prstGeom prst="rect">
            <a:avLst/>
          </a:prstGeom>
          <a:noFill/>
        </p:spPr>
        <p:txBody>
          <a:bodyPr wrap="square" rtlCol="0">
            <a:spAutoFit/>
          </a:bodyPr>
          <a:lstStyle/>
          <a:p>
            <a:r>
              <a:rPr lang="en-CA" b="1" dirty="0" smtClean="0"/>
              <a:t>Arctic amplification (of global warming)  is evident from 2020 with rapidly increasing degree of amplification  </a:t>
            </a:r>
            <a:endParaRPr lang="en-CA" b="1" dirty="0"/>
          </a:p>
        </p:txBody>
      </p:sp>
    </p:spTree>
    <p:extLst>
      <p:ext uri="{BB962C8B-B14F-4D97-AF65-F5344CB8AC3E}">
        <p14:creationId xmlns:p14="http://schemas.microsoft.com/office/powerpoint/2010/main" val="24444198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Fig 1: Global map"/>
          <p:cNvPicPr>
            <a:picLocks noChangeAspect="1" noChangeArrowheads="1"/>
          </p:cNvPicPr>
          <p:nvPr/>
        </p:nvPicPr>
        <p:blipFill rotWithShape="1">
          <a:blip r:embed="rId2">
            <a:extLst>
              <a:ext uri="{28A0092B-C50C-407E-A947-70E740481C1C}">
                <a14:useLocalDpi xmlns:a14="http://schemas.microsoft.com/office/drawing/2010/main" val="0"/>
              </a:ext>
            </a:extLst>
          </a:blip>
          <a:srcRect l="13567" t="88787" r="13094"/>
          <a:stretch/>
        </p:blipFill>
        <p:spPr bwMode="auto">
          <a:xfrm>
            <a:off x="0" y="5805264"/>
            <a:ext cx="6362701" cy="625526"/>
          </a:xfrm>
          <a:prstGeom prst="rect">
            <a:avLst/>
          </a:prstGeom>
          <a:noFill/>
          <a:extLst>
            <a:ext uri="{909E8E84-426E-40DD-AFC4-6F175D3DCCD1}">
              <a14:hiddenFill xmlns:a14="http://schemas.microsoft.com/office/drawing/2010/main">
                <a:solidFill>
                  <a:srgbClr val="FFFFFF"/>
                </a:solidFill>
              </a14:hiddenFill>
            </a:ext>
          </a:extLst>
        </p:spPr>
      </p:pic>
      <p:pic>
        <p:nvPicPr>
          <p:cNvPr id="64520" name="Picture 8" descr="Fig 1: Global map"/>
          <p:cNvPicPr>
            <a:picLocks noChangeAspect="1" noChangeArrowheads="1"/>
          </p:cNvPicPr>
          <p:nvPr/>
        </p:nvPicPr>
        <p:blipFill rotWithShape="1">
          <a:blip r:embed="rId3">
            <a:extLst>
              <a:ext uri="{28A0092B-C50C-407E-A947-70E740481C1C}">
                <a14:useLocalDpi xmlns:a14="http://schemas.microsoft.com/office/drawing/2010/main" val="0"/>
              </a:ext>
            </a:extLst>
          </a:blip>
          <a:srcRect r="24642" b="91573"/>
          <a:stretch/>
        </p:blipFill>
        <p:spPr bwMode="auto">
          <a:xfrm>
            <a:off x="-22002" y="1151037"/>
            <a:ext cx="6632352" cy="470098"/>
          </a:xfrm>
          <a:prstGeom prst="rect">
            <a:avLst/>
          </a:prstGeom>
          <a:noFill/>
          <a:extLst>
            <a:ext uri="{909E8E84-426E-40DD-AFC4-6F175D3DCCD1}">
              <a14:hiddenFill xmlns:a14="http://schemas.microsoft.com/office/drawing/2010/main">
                <a:solidFill>
                  <a:srgbClr val="FFFFFF"/>
                </a:solidFill>
              </a14:hiddenFill>
            </a:ext>
          </a:extLst>
        </p:spPr>
      </p:pic>
      <p:pic>
        <p:nvPicPr>
          <p:cNvPr id="64524" name="Picture 12" descr="Fig 1: Global map"/>
          <p:cNvPicPr>
            <a:picLocks noChangeAspect="1" noChangeArrowheads="1"/>
          </p:cNvPicPr>
          <p:nvPr/>
        </p:nvPicPr>
        <p:blipFill rotWithShape="1">
          <a:blip r:embed="rId3">
            <a:extLst>
              <a:ext uri="{28A0092B-C50C-407E-A947-70E740481C1C}">
                <a14:useLocalDpi xmlns:a14="http://schemas.microsoft.com/office/drawing/2010/main" val="0"/>
              </a:ext>
            </a:extLst>
          </a:blip>
          <a:srcRect t="15399" r="50000" b="11521"/>
          <a:stretch/>
        </p:blipFill>
        <p:spPr bwMode="auto">
          <a:xfrm>
            <a:off x="981075" y="1728564"/>
            <a:ext cx="4400550" cy="4076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Fig 1: Global map"/>
          <p:cNvPicPr>
            <a:picLocks noChangeAspect="1" noChangeArrowheads="1"/>
          </p:cNvPicPr>
          <p:nvPr/>
        </p:nvPicPr>
        <p:blipFill rotWithShape="1">
          <a:blip r:embed="rId3">
            <a:extLst>
              <a:ext uri="{28A0092B-C50C-407E-A947-70E740481C1C}">
                <a14:useLocalDpi xmlns:a14="http://schemas.microsoft.com/office/drawing/2010/main" val="0"/>
              </a:ext>
            </a:extLst>
          </a:blip>
          <a:srcRect l="88603" b="91573"/>
          <a:stretch/>
        </p:blipFill>
        <p:spPr bwMode="auto">
          <a:xfrm>
            <a:off x="5324810" y="1839341"/>
            <a:ext cx="1003077" cy="470098"/>
          </a:xfrm>
          <a:prstGeom prst="rect">
            <a:avLst/>
          </a:prstGeom>
          <a:noFill/>
          <a:extLst>
            <a:ext uri="{909E8E84-426E-40DD-AFC4-6F175D3DCCD1}">
              <a14:hiddenFill xmlns:a14="http://schemas.microsoft.com/office/drawing/2010/main">
                <a:solidFill>
                  <a:srgbClr val="FFFFFF"/>
                </a:solidFill>
              </a14:hiddenFill>
            </a:ext>
          </a:extLst>
        </p:spPr>
      </p:pic>
      <p:pic>
        <p:nvPicPr>
          <p:cNvPr id="6452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1968859"/>
            <a:ext cx="5901874" cy="403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0"/>
            <a:ext cx="12601575" cy="1077218"/>
          </a:xfrm>
          <a:prstGeom prst="rect">
            <a:avLst/>
          </a:prstGeom>
          <a:noFill/>
        </p:spPr>
        <p:txBody>
          <a:bodyPr wrap="square" rtlCol="0">
            <a:spAutoFit/>
          </a:bodyPr>
          <a:lstStyle/>
          <a:p>
            <a:pPr algn="ctr"/>
            <a:r>
              <a:rPr lang="en-CA" sz="3200" b="1" dirty="0" smtClean="0"/>
              <a:t>                  Arctic Amplification </a:t>
            </a:r>
            <a:r>
              <a:rPr lang="en-CA" sz="3200" dirty="0" smtClean="0"/>
              <a:t>(of global warming)</a:t>
            </a:r>
          </a:p>
          <a:p>
            <a:pPr algn="ctr"/>
            <a:r>
              <a:rPr lang="en-CA" sz="3200" dirty="0" smtClean="0"/>
              <a:t>Northern hemisphere warming faster than rest of planet </a:t>
            </a:r>
            <a:endParaRPr lang="en-CA" sz="3200" dirty="0"/>
          </a:p>
        </p:txBody>
      </p:sp>
      <p:sp>
        <p:nvSpPr>
          <p:cNvPr id="5" name="TextBox 4"/>
          <p:cNvSpPr txBox="1"/>
          <p:nvPr/>
        </p:nvSpPr>
        <p:spPr>
          <a:xfrm>
            <a:off x="8389019" y="1324988"/>
            <a:ext cx="3024336" cy="369332"/>
          </a:xfrm>
          <a:prstGeom prst="rect">
            <a:avLst/>
          </a:prstGeom>
          <a:noFill/>
        </p:spPr>
        <p:txBody>
          <a:bodyPr wrap="square" rtlCol="0">
            <a:spAutoFit/>
          </a:bodyPr>
          <a:lstStyle/>
          <a:p>
            <a:r>
              <a:rPr lang="en-CA" dirty="0" smtClean="0"/>
              <a:t>Source: NASA GISS</a:t>
            </a:r>
            <a:endParaRPr lang="en-CA" dirty="0"/>
          </a:p>
        </p:txBody>
      </p:sp>
    </p:spTree>
    <p:extLst>
      <p:ext uri="{BB962C8B-B14F-4D97-AF65-F5344CB8AC3E}">
        <p14:creationId xmlns:p14="http://schemas.microsoft.com/office/powerpoint/2010/main" val="5668065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091" y="834281"/>
            <a:ext cx="12575828" cy="461665"/>
          </a:xfrm>
          <a:prstGeom prst="rect">
            <a:avLst/>
          </a:prstGeom>
        </p:spPr>
        <p:txBody>
          <a:bodyPr wrap="square">
            <a:spAutoFit/>
          </a:bodyPr>
          <a:lstStyle/>
          <a:p>
            <a:pPr algn="ctr"/>
            <a:r>
              <a:rPr lang="en-CA" sz="2400" b="1" i="1" dirty="0" smtClean="0"/>
              <a:t>Arctic heating races ahead of worst case estimates</a:t>
            </a:r>
            <a:endParaRPr lang="en-CA" sz="2400" b="1" i="1" dirty="0"/>
          </a:p>
        </p:txBody>
      </p:sp>
      <p:sp>
        <p:nvSpPr>
          <p:cNvPr id="5" name="Rectangle 4"/>
          <p:cNvSpPr/>
          <p:nvPr/>
        </p:nvSpPr>
        <p:spPr>
          <a:xfrm>
            <a:off x="37108" y="1306652"/>
            <a:ext cx="9713044" cy="369332"/>
          </a:xfrm>
          <a:prstGeom prst="rect">
            <a:avLst/>
          </a:prstGeom>
        </p:spPr>
        <p:txBody>
          <a:bodyPr wrap="square">
            <a:spAutoFit/>
          </a:bodyPr>
          <a:lstStyle/>
          <a:p>
            <a:r>
              <a:rPr lang="en-CA" dirty="0" smtClean="0"/>
              <a:t>By Tim Radford, Climate News Network,  Sept. 3, 2020</a:t>
            </a:r>
            <a:endParaRPr lang="en-CA" dirty="0"/>
          </a:p>
        </p:txBody>
      </p:sp>
      <p:sp>
        <p:nvSpPr>
          <p:cNvPr id="6" name="Rectangle 5"/>
          <p:cNvSpPr/>
          <p:nvPr/>
        </p:nvSpPr>
        <p:spPr>
          <a:xfrm>
            <a:off x="-50" y="5217269"/>
            <a:ext cx="12575778" cy="830997"/>
          </a:xfrm>
          <a:prstGeom prst="rect">
            <a:avLst/>
          </a:prstGeom>
        </p:spPr>
        <p:txBody>
          <a:bodyPr wrap="square">
            <a:spAutoFit/>
          </a:bodyPr>
          <a:lstStyle/>
          <a:p>
            <a:r>
              <a:rPr lang="en-CA" sz="1600" dirty="0" smtClean="0"/>
              <a:t>"The abrupt rise in temperature now being experienced in the Arctic has only been observed during the last ice age. During that time, analyses of ice cores revealed that temperatures over the Greenland Ice Sheet increased several times, between 10 to 12 degrees, over a 40 to 100-year period," explains Jens </a:t>
            </a:r>
            <a:r>
              <a:rPr lang="en-CA" sz="1600" dirty="0" smtClean="0"/>
              <a:t>Hesselbjerg</a:t>
            </a:r>
            <a:r>
              <a:rPr lang="en-CA" sz="1600" dirty="0" smtClean="0"/>
              <a:t> Christensen.</a:t>
            </a:r>
            <a:endParaRPr lang="en-CA" sz="1600" dirty="0"/>
          </a:p>
        </p:txBody>
      </p:sp>
      <p:sp>
        <p:nvSpPr>
          <p:cNvPr id="7" name="Rectangle 6"/>
          <p:cNvSpPr/>
          <p:nvPr/>
        </p:nvSpPr>
        <p:spPr>
          <a:xfrm>
            <a:off x="-31850" y="6320630"/>
            <a:ext cx="12755710" cy="369332"/>
          </a:xfrm>
          <a:prstGeom prst="rect">
            <a:avLst/>
          </a:prstGeom>
        </p:spPr>
        <p:txBody>
          <a:bodyPr wrap="square">
            <a:spAutoFit/>
          </a:bodyPr>
          <a:lstStyle/>
          <a:p>
            <a:r>
              <a:rPr lang="en-CA" dirty="0" smtClean="0"/>
              <a:t>Report is on paper </a:t>
            </a:r>
            <a:r>
              <a:rPr lang="en-CA" i="1" dirty="0" smtClean="0"/>
              <a:t>Past perspectives on the present era of abrupt Arctic climate change</a:t>
            </a:r>
            <a:r>
              <a:rPr lang="en-CA" dirty="0" smtClean="0"/>
              <a:t>, </a:t>
            </a:r>
            <a:r>
              <a:rPr lang="en-CA" dirty="0" smtClean="0"/>
              <a:t>Eystein</a:t>
            </a:r>
            <a:r>
              <a:rPr lang="en-CA" dirty="0" smtClean="0"/>
              <a:t> Jansen et al, Nature, 29 July 2020 </a:t>
            </a:r>
            <a:endParaRPr lang="en-CA" dirty="0"/>
          </a:p>
        </p:txBody>
      </p:sp>
      <p:sp>
        <p:nvSpPr>
          <p:cNvPr id="8" name="Rectangle 7"/>
          <p:cNvSpPr/>
          <p:nvPr/>
        </p:nvSpPr>
        <p:spPr>
          <a:xfrm>
            <a:off x="37108" y="1844824"/>
            <a:ext cx="12564467" cy="3046988"/>
          </a:xfrm>
          <a:prstGeom prst="rect">
            <a:avLst/>
          </a:prstGeom>
        </p:spPr>
        <p:txBody>
          <a:bodyPr wrap="square">
            <a:spAutoFit/>
          </a:bodyPr>
          <a:lstStyle/>
          <a:p>
            <a:r>
              <a:rPr lang="en-CA" sz="1600" dirty="0" smtClean="0"/>
              <a:t>The latest study is a reminder that temperatures in the Arctic are rising far faster than that. And the news is hardly a shock: within the past few weeks, separate teams of researchers, reporting to other journals, have warned that Greenland – the biggest single reservoir of ice in the northern hemisphere – is melting faster than ever; more alarmingly, its icecap is losing mass at a rate that suggests the loss could become irreversible.</a:t>
            </a:r>
          </a:p>
          <a:p>
            <a:endParaRPr lang="en-CA" sz="1600" dirty="0" smtClean="0"/>
          </a:p>
          <a:p>
            <a:r>
              <a:rPr lang="en-CA" sz="1600" dirty="0" smtClean="0"/>
              <a:t>Researchers have also confirmed that the average planetary temperature  continues to rise inexorably, that the Arctic Ocean could be free of ice in  summer as early as 2035, and that the climate scientists’ “worst case” scenarios are no longer to be regarded as a warning of what could happen: the evidence is that what is happening now already matches the climate forecaster’s worst case. The latest finding implicitly and explicitly supports this flurry of ominous observation.</a:t>
            </a:r>
          </a:p>
          <a:p>
            <a:endParaRPr lang="en-CA" sz="1600" dirty="0" smtClean="0"/>
          </a:p>
          <a:p>
            <a:r>
              <a:rPr lang="en-CA" sz="1600" dirty="0" smtClean="0"/>
              <a:t>“We have looked at the climate models analysed and assessed by the UN Climate Panel,” said Professor Christensen. “Only those models based on the worst case scenario, with the highest carbon dioxide emissions, come close to what our temperature measurements show over the past 40 years, from 1979 to today.” – Climate News Network</a:t>
            </a:r>
            <a:endParaRPr lang="en-CA" sz="1600" dirty="0"/>
          </a:p>
        </p:txBody>
      </p:sp>
      <p:sp>
        <p:nvSpPr>
          <p:cNvPr id="9" name="TextBox 8"/>
          <p:cNvSpPr txBox="1"/>
          <p:nvPr/>
        </p:nvSpPr>
        <p:spPr>
          <a:xfrm>
            <a:off x="-31850" y="0"/>
            <a:ext cx="12575728" cy="584775"/>
          </a:xfrm>
          <a:prstGeom prst="rect">
            <a:avLst/>
          </a:prstGeom>
          <a:noFill/>
        </p:spPr>
        <p:txBody>
          <a:bodyPr wrap="square" rtlCol="0">
            <a:spAutoFit/>
          </a:bodyPr>
          <a:lstStyle/>
          <a:p>
            <a:pPr algn="ctr"/>
            <a:r>
              <a:rPr lang="en-CA" sz="3200" b="1" dirty="0" smtClean="0"/>
              <a:t>Arctic  global warming impacts accelerating on worst-case scenario</a:t>
            </a:r>
            <a:endParaRPr lang="en-CA" sz="3200" b="1" dirty="0"/>
          </a:p>
        </p:txBody>
      </p:sp>
    </p:spTree>
    <p:extLst>
      <p:ext uri="{BB962C8B-B14F-4D97-AF65-F5344CB8AC3E}">
        <p14:creationId xmlns:p14="http://schemas.microsoft.com/office/powerpoint/2010/main" val="5339108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6957"/>
            <a:ext cx="12601575" cy="2431435"/>
          </a:xfrm>
          <a:prstGeom prst="rect">
            <a:avLst/>
          </a:prstGeom>
          <a:noFill/>
        </p:spPr>
        <p:txBody>
          <a:bodyPr wrap="square" rtlCol="0">
            <a:spAutoFit/>
          </a:bodyPr>
          <a:lstStyle/>
          <a:p>
            <a:pPr algn="ctr"/>
            <a:r>
              <a:rPr lang="en-CA" sz="3600" b="1" dirty="0" smtClean="0"/>
              <a:t>The Arctic has switched from carbon sink to source</a:t>
            </a:r>
          </a:p>
          <a:p>
            <a:pPr algn="ctr"/>
            <a:endParaRPr lang="en-CA" sz="1600" dirty="0"/>
          </a:p>
          <a:p>
            <a:pPr algn="ctr"/>
            <a:r>
              <a:rPr lang="en-CA" sz="2800" dirty="0" smtClean="0"/>
              <a:t>Due to increasing feedback emissions of methane and CO2 </a:t>
            </a:r>
          </a:p>
          <a:p>
            <a:pPr algn="ctr"/>
            <a:r>
              <a:rPr lang="en-CA" sz="2800" dirty="0" smtClean="0"/>
              <a:t>over most Arctic months </a:t>
            </a:r>
          </a:p>
          <a:p>
            <a:pPr algn="ctr"/>
            <a:endParaRPr lang="en-CA" sz="1200" dirty="0"/>
          </a:p>
          <a:p>
            <a:pPr algn="ctr"/>
            <a:r>
              <a:rPr lang="en-CA" sz="2800" dirty="0" smtClean="0"/>
              <a:t>NOAA Arctic Report Cards 2016, and confirmed 2019</a:t>
            </a:r>
            <a:endParaRPr lang="en-CA" sz="2800" dirty="0"/>
          </a:p>
        </p:txBody>
      </p:sp>
      <p:pic>
        <p:nvPicPr>
          <p:cNvPr id="31746" name="Picture 2" descr="C:\Users\peter\Desktop\Arctic 1\2016 Report Card Runaway permaf.png"/>
          <p:cNvPicPr>
            <a:picLocks noChangeAspect="1" noChangeArrowheads="1"/>
          </p:cNvPicPr>
          <p:nvPr/>
        </p:nvPicPr>
        <p:blipFill rotWithShape="1">
          <a:blip r:embed="rId2">
            <a:extLst>
              <a:ext uri="{28A0092B-C50C-407E-A947-70E740481C1C}">
                <a14:useLocalDpi xmlns:a14="http://schemas.microsoft.com/office/drawing/2010/main" val="0"/>
              </a:ext>
            </a:extLst>
          </a:blip>
          <a:srcRect t="7433" b="7000"/>
          <a:stretch/>
        </p:blipFill>
        <p:spPr bwMode="auto">
          <a:xfrm>
            <a:off x="3348459" y="2883985"/>
            <a:ext cx="6192440" cy="3974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3282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172" y="1782905"/>
            <a:ext cx="11449272" cy="830997"/>
          </a:xfrm>
          <a:prstGeom prst="rect">
            <a:avLst/>
          </a:prstGeom>
        </p:spPr>
        <p:txBody>
          <a:bodyPr wrap="square">
            <a:spAutoFit/>
          </a:bodyPr>
          <a:lstStyle/>
          <a:p>
            <a:r>
              <a:rPr lang="en-CA" sz="2400" dirty="0"/>
              <a:t>Ice loss accelerating at record pace globally, shows research</a:t>
            </a:r>
          </a:p>
          <a:p>
            <a:r>
              <a:rPr lang="en-CA" sz="2400" dirty="0"/>
              <a:t>Global warming due to carbon emissions is a key </a:t>
            </a:r>
            <a:r>
              <a:rPr lang="en-CA" sz="2400" dirty="0" smtClean="0"/>
              <a:t>factor, Business Insider 25 Jan 2020</a:t>
            </a:r>
            <a:endParaRPr lang="en-CA" sz="2400" dirty="0"/>
          </a:p>
        </p:txBody>
      </p:sp>
      <p:sp>
        <p:nvSpPr>
          <p:cNvPr id="5" name="Rectangle 4"/>
          <p:cNvSpPr/>
          <p:nvPr/>
        </p:nvSpPr>
        <p:spPr>
          <a:xfrm>
            <a:off x="90053" y="2627247"/>
            <a:ext cx="12421468" cy="1477328"/>
          </a:xfrm>
          <a:prstGeom prst="rect">
            <a:avLst/>
          </a:prstGeom>
        </p:spPr>
        <p:txBody>
          <a:bodyPr wrap="square">
            <a:spAutoFit/>
          </a:bodyPr>
          <a:lstStyle/>
          <a:p>
            <a:r>
              <a:rPr lang="en-CA" dirty="0" smtClean="0"/>
              <a:t>Lead author Dr. Thomas Slater, a Research Fellow at Leeds' Centre for Polar Observation and Modelling said, "Although every region we studied lost ice, losses from the Antarctic and Greenland ice sheets have accelerated the most.</a:t>
            </a:r>
          </a:p>
          <a:p>
            <a:endParaRPr lang="en-CA" dirty="0" smtClean="0"/>
          </a:p>
          <a:p>
            <a:r>
              <a:rPr lang="en-CA" dirty="0" smtClean="0"/>
              <a:t>"The ice sheets are now following the worst-case climate warming scenarios set out by the Intergovernmental Panel on Climate Change. Sea-level rise on this scale will have very serious impacts on coastal communities this century," Slater added.</a:t>
            </a:r>
            <a:endParaRPr lang="en-CA" dirty="0"/>
          </a:p>
        </p:txBody>
      </p:sp>
      <p:sp>
        <p:nvSpPr>
          <p:cNvPr id="6" name="Rectangle 5"/>
          <p:cNvSpPr/>
          <p:nvPr/>
        </p:nvSpPr>
        <p:spPr>
          <a:xfrm>
            <a:off x="153941" y="6349970"/>
            <a:ext cx="9089466" cy="369332"/>
          </a:xfrm>
          <a:prstGeom prst="rect">
            <a:avLst/>
          </a:prstGeom>
        </p:spPr>
        <p:txBody>
          <a:bodyPr wrap="square">
            <a:spAutoFit/>
          </a:bodyPr>
          <a:lstStyle/>
          <a:p>
            <a:r>
              <a:rPr lang="en-CA" dirty="0" smtClean="0"/>
              <a:t> Review article: Earth's ice imbalance. The </a:t>
            </a:r>
            <a:r>
              <a:rPr lang="en-CA" dirty="0" smtClean="0"/>
              <a:t>Cryosphere</a:t>
            </a:r>
            <a:r>
              <a:rPr lang="en-CA" dirty="0" smtClean="0"/>
              <a:t>, 25  Jan 2021, Thomas Slater et al </a:t>
            </a:r>
            <a:endParaRPr lang="en-CA" dirty="0"/>
          </a:p>
        </p:txBody>
      </p:sp>
      <p:sp>
        <p:nvSpPr>
          <p:cNvPr id="7" name="TextBox 6"/>
          <p:cNvSpPr txBox="1"/>
          <p:nvPr/>
        </p:nvSpPr>
        <p:spPr>
          <a:xfrm>
            <a:off x="-29807" y="188640"/>
            <a:ext cx="12601575" cy="1077218"/>
          </a:xfrm>
          <a:prstGeom prst="rect">
            <a:avLst/>
          </a:prstGeom>
          <a:noFill/>
        </p:spPr>
        <p:txBody>
          <a:bodyPr wrap="square" rtlCol="0">
            <a:spAutoFit/>
          </a:bodyPr>
          <a:lstStyle/>
          <a:p>
            <a:pPr algn="ctr"/>
            <a:r>
              <a:rPr lang="en-CA" sz="3200" b="1" dirty="0" smtClean="0"/>
              <a:t>Jan 2021 research:  Ice loss from Greenland and </a:t>
            </a:r>
            <a:r>
              <a:rPr lang="en-CA" sz="3200" b="1" dirty="0"/>
              <a:t>A</a:t>
            </a:r>
            <a:r>
              <a:rPr lang="en-CA" sz="3200" b="1" dirty="0" smtClean="0"/>
              <a:t>ntarctic ice sheets accelerating </a:t>
            </a:r>
            <a:endParaRPr lang="en-CA" sz="3200" b="1" dirty="0"/>
          </a:p>
        </p:txBody>
      </p:sp>
      <p:sp>
        <p:nvSpPr>
          <p:cNvPr id="8" name="Rectangle 7"/>
          <p:cNvSpPr/>
          <p:nvPr/>
        </p:nvSpPr>
        <p:spPr>
          <a:xfrm>
            <a:off x="-29807" y="4365104"/>
            <a:ext cx="12421468" cy="923330"/>
          </a:xfrm>
          <a:prstGeom prst="rect">
            <a:avLst/>
          </a:prstGeom>
        </p:spPr>
        <p:txBody>
          <a:bodyPr wrap="square">
            <a:spAutoFit/>
          </a:bodyPr>
          <a:lstStyle/>
          <a:p>
            <a:r>
              <a:rPr lang="en-CA" dirty="0" smtClean="0"/>
              <a:t>From the research paper   The Earth has lost 28 trillion tonnes (</a:t>
            </a:r>
            <a:r>
              <a:rPr lang="en-CA" dirty="0" err="1" smtClean="0"/>
              <a:t>Tt</a:t>
            </a:r>
            <a:r>
              <a:rPr lang="en-CA" dirty="0" smtClean="0"/>
              <a:t>) of ice since 1994 from Arctic sea ice (7.6 </a:t>
            </a:r>
            <a:r>
              <a:rPr lang="en-CA" dirty="0" err="1" smtClean="0"/>
              <a:t>Tt</a:t>
            </a:r>
            <a:r>
              <a:rPr lang="en-CA" dirty="0" smtClean="0"/>
              <a:t>), ice shelves (6.5 </a:t>
            </a:r>
            <a:r>
              <a:rPr lang="en-CA" dirty="0" err="1" smtClean="0"/>
              <a:t>Tt</a:t>
            </a:r>
            <a:r>
              <a:rPr lang="en-CA" dirty="0" smtClean="0"/>
              <a:t>), mountain glaciers (6.1 </a:t>
            </a:r>
            <a:r>
              <a:rPr lang="en-CA" dirty="0" err="1" smtClean="0"/>
              <a:t>Tt</a:t>
            </a:r>
            <a:r>
              <a:rPr lang="en-CA" dirty="0" smtClean="0"/>
              <a:t>), the Greenland (3.8 </a:t>
            </a:r>
            <a:r>
              <a:rPr lang="en-CA" dirty="0" err="1" smtClean="0"/>
              <a:t>Tt</a:t>
            </a:r>
            <a:r>
              <a:rPr lang="en-CA" dirty="0" smtClean="0"/>
              <a:t>) and Antarctic ice sheets (2.5 </a:t>
            </a:r>
            <a:r>
              <a:rPr lang="en-CA" dirty="0" err="1" smtClean="0"/>
              <a:t>Tt</a:t>
            </a:r>
            <a:r>
              <a:rPr lang="en-CA" dirty="0" smtClean="0"/>
              <a:t>), and Antarctic sea ice (0.9 </a:t>
            </a:r>
            <a:r>
              <a:rPr lang="en-CA" dirty="0" err="1" smtClean="0"/>
              <a:t>Tt</a:t>
            </a:r>
            <a:r>
              <a:rPr lang="en-CA" dirty="0" smtClean="0"/>
              <a:t>). It has taken just 3.2 % of the excess energy Earth has absorbed due to climate warming to cause this ice los.</a:t>
            </a:r>
            <a:endParaRPr lang="en-CA" dirty="0"/>
          </a:p>
        </p:txBody>
      </p:sp>
      <p:sp>
        <p:nvSpPr>
          <p:cNvPr id="9" name="Rectangle 8"/>
          <p:cNvSpPr/>
          <p:nvPr/>
        </p:nvSpPr>
        <p:spPr>
          <a:xfrm>
            <a:off x="-29807" y="5432450"/>
            <a:ext cx="12481081" cy="646331"/>
          </a:xfrm>
          <a:prstGeom prst="rect">
            <a:avLst/>
          </a:prstGeom>
        </p:spPr>
        <p:txBody>
          <a:bodyPr wrap="square">
            <a:spAutoFit/>
          </a:bodyPr>
          <a:lstStyle/>
          <a:p>
            <a:r>
              <a:rPr lang="en-CA" dirty="0"/>
              <a:t>T</a:t>
            </a:r>
            <a:r>
              <a:rPr lang="en-CA" dirty="0" smtClean="0"/>
              <a:t>he annual melt rate grew from 0.8 trillion tons in the 1990s to 1.3 trillion tons by 2017, and has accelerated most in the places with the most ice—the Greenland and Antarctic ice shelves and sheets.</a:t>
            </a:r>
            <a:endParaRPr lang="en-CA" dirty="0"/>
          </a:p>
        </p:txBody>
      </p:sp>
    </p:spTree>
    <p:extLst>
      <p:ext uri="{BB962C8B-B14F-4D97-AF65-F5344CB8AC3E}">
        <p14:creationId xmlns:p14="http://schemas.microsoft.com/office/powerpoint/2010/main" val="1860821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undefined">
            <a:extLst>
              <a:ext uri="{FF2B5EF4-FFF2-40B4-BE49-F238E27FC236}">
                <a16:creationId xmlns:a16="http://schemas.microsoft.com/office/drawing/2014/main" xmlns="" id="{B10ECD61-B748-4C3B-A1B1-F1233CA1B3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561" t="32634" r="-5179" b="29530"/>
          <a:stretch/>
        </p:blipFill>
        <p:spPr bwMode="auto">
          <a:xfrm>
            <a:off x="499912" y="2840268"/>
            <a:ext cx="4493951" cy="38245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7513C1D9-F941-4B2E-9A61-A65D4FFF7339}"/>
              </a:ext>
            </a:extLst>
          </p:cNvPr>
          <p:cNvSpPr/>
          <p:nvPr/>
        </p:nvSpPr>
        <p:spPr>
          <a:xfrm>
            <a:off x="72748" y="1408045"/>
            <a:ext cx="7164143" cy="338554"/>
          </a:xfrm>
          <a:prstGeom prst="rect">
            <a:avLst/>
          </a:prstGeom>
        </p:spPr>
        <p:txBody>
          <a:bodyPr wrap="square">
            <a:spAutoFit/>
          </a:bodyPr>
          <a:lstStyle/>
          <a:p>
            <a:r>
              <a:rPr lang="en-CA" sz="1600" b="1" dirty="0"/>
              <a:t>IPCC , 2019, Special Report on the Ocean and Cryosphere in a Changing Climate</a:t>
            </a:r>
            <a:endParaRPr lang="en-US" sz="1600" b="1" dirty="0"/>
          </a:p>
        </p:txBody>
      </p:sp>
      <p:pic>
        <p:nvPicPr>
          <p:cNvPr id="11" name="Picture 2" descr="undefined">
            <a:extLst>
              <a:ext uri="{FF2B5EF4-FFF2-40B4-BE49-F238E27FC236}">
                <a16:creationId xmlns:a16="http://schemas.microsoft.com/office/drawing/2014/main" xmlns="" id="{AC46E5DE-6223-4441-AFB4-2E66B2F785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5" t="4585" r="-8635" b="91793"/>
          <a:stretch/>
        </p:blipFill>
        <p:spPr bwMode="auto">
          <a:xfrm>
            <a:off x="499911" y="2136725"/>
            <a:ext cx="7883840" cy="4001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C7F780D8-610F-4BB8-855E-9B7108128BCC}"/>
              </a:ext>
            </a:extLst>
          </p:cNvPr>
          <p:cNvSpPr/>
          <p:nvPr/>
        </p:nvSpPr>
        <p:spPr>
          <a:xfrm>
            <a:off x="3047965" y="1162570"/>
            <a:ext cx="4411718" cy="102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B0B616CB-C293-486C-8805-EA24027CFF2E}"/>
              </a:ext>
            </a:extLst>
          </p:cNvPr>
          <p:cNvSpPr txBox="1"/>
          <p:nvPr/>
        </p:nvSpPr>
        <p:spPr>
          <a:xfrm>
            <a:off x="1280950" y="6526303"/>
            <a:ext cx="4481292" cy="276999"/>
          </a:xfrm>
          <a:prstGeom prst="rect">
            <a:avLst/>
          </a:prstGeom>
          <a:noFill/>
        </p:spPr>
        <p:txBody>
          <a:bodyPr wrap="square">
            <a:spAutoFit/>
          </a:bodyPr>
          <a:lstStyle/>
          <a:p>
            <a:r>
              <a:rPr lang="en-US" sz="1200" dirty="0">
                <a:hlinkClick r:id="rId4"/>
              </a:rPr>
              <a:t>https://www.ipcc.ch/srocc/download/</a:t>
            </a:r>
            <a:endParaRPr lang="en-US" sz="1200" dirty="0"/>
          </a:p>
        </p:txBody>
      </p:sp>
      <p:pic>
        <p:nvPicPr>
          <p:cNvPr id="12" name="Picture 2" descr="undefined">
            <a:extLst>
              <a:ext uri="{FF2B5EF4-FFF2-40B4-BE49-F238E27FC236}">
                <a16:creationId xmlns:a16="http://schemas.microsoft.com/office/drawing/2014/main" xmlns="" id="{AC46E5DE-6223-4441-AFB4-2E66B2F785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52" t="6396" r="52549" b="91793"/>
          <a:stretch/>
        </p:blipFill>
        <p:spPr bwMode="auto">
          <a:xfrm>
            <a:off x="4958683" y="2675113"/>
            <a:ext cx="2701724" cy="3303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ndefined">
            <a:extLst>
              <a:ext uri="{FF2B5EF4-FFF2-40B4-BE49-F238E27FC236}">
                <a16:creationId xmlns:a16="http://schemas.microsoft.com/office/drawing/2014/main" xmlns="" id="{B10ECD61-B748-4C3B-A1B1-F1233CA1B3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561" t="32634" r="17427" b="29530"/>
          <a:stretch/>
        </p:blipFill>
        <p:spPr bwMode="auto">
          <a:xfrm>
            <a:off x="7740477" y="2923476"/>
            <a:ext cx="2740460" cy="39293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39220" y="1475005"/>
            <a:ext cx="4119022" cy="1246495"/>
          </a:xfrm>
          <a:prstGeom prst="rect">
            <a:avLst/>
          </a:prstGeom>
          <a:noFill/>
        </p:spPr>
        <p:txBody>
          <a:bodyPr wrap="square" rtlCol="0">
            <a:spAutoFit/>
          </a:bodyPr>
          <a:lstStyle/>
          <a:p>
            <a:r>
              <a:rPr lang="en-CA" sz="1600" b="1" dirty="0" smtClean="0"/>
              <a:t>Accelerating decline of Arctic summer sea ice, snow cover, and surface permafrost are on a heading  for the worst-case scenario  </a:t>
            </a:r>
          </a:p>
          <a:p>
            <a:endParaRPr lang="en-CA" sz="1100" b="1" dirty="0"/>
          </a:p>
          <a:p>
            <a:r>
              <a:rPr lang="en-CA" sz="1600" b="1" dirty="0" smtClean="0"/>
              <a:t>These are all amplifying feedback sources</a:t>
            </a:r>
            <a:endParaRPr lang="en-CA" sz="1600" b="1" dirty="0"/>
          </a:p>
        </p:txBody>
      </p:sp>
      <p:pic>
        <p:nvPicPr>
          <p:cNvPr id="9" name="Picture 2" descr="undefined">
            <a:extLst>
              <a:ext uri="{FF2B5EF4-FFF2-40B4-BE49-F238E27FC236}">
                <a16:creationId xmlns:a16="http://schemas.microsoft.com/office/drawing/2014/main" xmlns="" id="{5C9E4530-3452-459A-B47F-BB4601DE811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07" t="574" r="32207" b="95244"/>
          <a:stretch/>
        </p:blipFill>
        <p:spPr bwMode="auto">
          <a:xfrm>
            <a:off x="731680" y="1694119"/>
            <a:ext cx="4258121" cy="3588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 y="23050"/>
            <a:ext cx="12601575" cy="923330"/>
          </a:xfrm>
          <a:prstGeom prst="rect">
            <a:avLst/>
          </a:prstGeom>
          <a:noFill/>
        </p:spPr>
        <p:txBody>
          <a:bodyPr wrap="square" rtlCol="0">
            <a:spAutoFit/>
          </a:bodyPr>
          <a:lstStyle/>
          <a:p>
            <a:pPr algn="ctr"/>
            <a:r>
              <a:rPr lang="en-CA" sz="2700" b="1" dirty="0" smtClean="0"/>
              <a:t>IPCC 2019: Accelerating Arctic changes are on a heading for the worst-case scenario</a:t>
            </a:r>
          </a:p>
          <a:p>
            <a:pPr algn="ctr"/>
            <a:r>
              <a:rPr lang="en-CA" sz="2700" b="1" dirty="0"/>
              <a:t>a</a:t>
            </a:r>
            <a:r>
              <a:rPr lang="en-CA" sz="2700" b="1" dirty="0" smtClean="0"/>
              <a:t>nd they include powerful global warming amplifying feedback sources  </a:t>
            </a:r>
          </a:p>
        </p:txBody>
      </p:sp>
      <p:sp>
        <p:nvSpPr>
          <p:cNvPr id="4" name="Rectangle 3"/>
          <p:cNvSpPr/>
          <p:nvPr/>
        </p:nvSpPr>
        <p:spPr>
          <a:xfrm>
            <a:off x="4872319" y="6097587"/>
            <a:ext cx="1437226" cy="369332"/>
          </a:xfrm>
          <a:prstGeom prst="rect">
            <a:avLst/>
          </a:prstGeom>
        </p:spPr>
        <p:txBody>
          <a:bodyPr wrap="square">
            <a:spAutoFit/>
          </a:bodyPr>
          <a:lstStyle/>
          <a:p>
            <a:r>
              <a:rPr lang="en-CA" dirty="0" smtClean="0"/>
              <a:t>Figure SPM.1 </a:t>
            </a:r>
            <a:endParaRPr lang="en-CA" dirty="0"/>
          </a:p>
        </p:txBody>
      </p:sp>
    </p:spTree>
    <p:extLst>
      <p:ext uri="{BB962C8B-B14F-4D97-AF65-F5344CB8AC3E}">
        <p14:creationId xmlns:p14="http://schemas.microsoft.com/office/powerpoint/2010/main" val="227192268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7248" y="1214914"/>
            <a:ext cx="6251575" cy="56420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753249"/>
            <a:ext cx="12601575" cy="461665"/>
          </a:xfrm>
          <a:prstGeom prst="rect">
            <a:avLst/>
          </a:prstGeom>
        </p:spPr>
        <p:txBody>
          <a:bodyPr wrap="square">
            <a:spAutoFit/>
          </a:bodyPr>
          <a:lstStyle/>
          <a:p>
            <a:pPr algn="ctr"/>
            <a:r>
              <a:rPr lang="en-CA" sz="2400" b="1" dirty="0" smtClean="0"/>
              <a:t>28 SEP 2020 UNEP   Another wake-up call: sea ice loss is speeding up</a:t>
            </a:r>
            <a:endParaRPr lang="en-CA" sz="2400" b="1" dirty="0"/>
          </a:p>
        </p:txBody>
      </p:sp>
      <p:sp>
        <p:nvSpPr>
          <p:cNvPr id="6" name="TextBox 5"/>
          <p:cNvSpPr txBox="1"/>
          <p:nvPr/>
        </p:nvSpPr>
        <p:spPr>
          <a:xfrm>
            <a:off x="0" y="0"/>
            <a:ext cx="12601574" cy="584775"/>
          </a:xfrm>
          <a:prstGeom prst="rect">
            <a:avLst/>
          </a:prstGeom>
          <a:noFill/>
        </p:spPr>
        <p:txBody>
          <a:bodyPr wrap="square" rtlCol="0">
            <a:spAutoFit/>
          </a:bodyPr>
          <a:lstStyle/>
          <a:p>
            <a:pPr algn="ctr"/>
            <a:r>
              <a:rPr lang="en-CA" sz="3200" b="1" dirty="0" smtClean="0"/>
              <a:t>2020, UNEP: Arctic summer sea ice extent loss accelerating</a:t>
            </a:r>
            <a:endParaRPr lang="en-CA" sz="3200" b="1" dirty="0"/>
          </a:p>
        </p:txBody>
      </p:sp>
    </p:spTree>
    <p:extLst>
      <p:ext uri="{BB962C8B-B14F-4D97-AF65-F5344CB8AC3E}">
        <p14:creationId xmlns:p14="http://schemas.microsoft.com/office/powerpoint/2010/main" val="2589801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ndefined">
            <a:extLst>
              <a:ext uri="{FF2B5EF4-FFF2-40B4-BE49-F238E27FC236}">
                <a16:creationId xmlns:a16="http://schemas.microsoft.com/office/drawing/2014/main" xmlns="" id="{B10ECD61-B748-4C3B-A1B1-F1233CA1B3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561" t="32634" r="20014" b="55689"/>
          <a:stretch/>
        </p:blipFill>
        <p:spPr bwMode="auto">
          <a:xfrm>
            <a:off x="3091828" y="1484784"/>
            <a:ext cx="8998353" cy="4320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Freeform 6"/>
          <p:cNvSpPr/>
          <p:nvPr/>
        </p:nvSpPr>
        <p:spPr>
          <a:xfrm>
            <a:off x="6694277" y="2698321"/>
            <a:ext cx="2821737" cy="1161232"/>
          </a:xfrm>
          <a:custGeom>
            <a:avLst/>
            <a:gdLst>
              <a:gd name="connsiteX0" fmla="*/ 0 w 2821737"/>
              <a:gd name="connsiteY0" fmla="*/ 0 h 1161232"/>
              <a:gd name="connsiteX1" fmla="*/ 639519 w 2821737"/>
              <a:gd name="connsiteY1" fmla="*/ 185124 h 1161232"/>
              <a:gd name="connsiteX2" fmla="*/ 1116353 w 2821737"/>
              <a:gd name="connsiteY2" fmla="*/ 336589 h 1161232"/>
              <a:gd name="connsiteX3" fmla="*/ 1469771 w 2821737"/>
              <a:gd name="connsiteY3" fmla="*/ 460005 h 1161232"/>
              <a:gd name="connsiteX4" fmla="*/ 1868068 w 2821737"/>
              <a:gd name="connsiteY4" fmla="*/ 633910 h 1161232"/>
              <a:gd name="connsiteX5" fmla="*/ 2221487 w 2821737"/>
              <a:gd name="connsiteY5" fmla="*/ 802204 h 1161232"/>
              <a:gd name="connsiteX6" fmla="*/ 2608564 w 2821737"/>
              <a:gd name="connsiteY6" fmla="*/ 1009767 h 1161232"/>
              <a:gd name="connsiteX7" fmla="*/ 2821737 w 2821737"/>
              <a:gd name="connsiteY7" fmla="*/ 1161232 h 1161232"/>
              <a:gd name="connsiteX8" fmla="*/ 2821737 w 2821737"/>
              <a:gd name="connsiteY8" fmla="*/ 1161232 h 116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1737" h="1161232">
                <a:moveTo>
                  <a:pt x="0" y="0"/>
                </a:moveTo>
                <a:lnTo>
                  <a:pt x="639519" y="185124"/>
                </a:lnTo>
                <a:cubicBezTo>
                  <a:pt x="825578" y="241222"/>
                  <a:pt x="977978" y="290776"/>
                  <a:pt x="1116353" y="336589"/>
                </a:cubicBezTo>
                <a:cubicBezTo>
                  <a:pt x="1254728" y="382402"/>
                  <a:pt x="1344485" y="410452"/>
                  <a:pt x="1469771" y="460005"/>
                </a:cubicBezTo>
                <a:cubicBezTo>
                  <a:pt x="1595057" y="509558"/>
                  <a:pt x="1742782" y="576877"/>
                  <a:pt x="1868068" y="633910"/>
                </a:cubicBezTo>
                <a:cubicBezTo>
                  <a:pt x="1993354" y="690943"/>
                  <a:pt x="2098071" y="739561"/>
                  <a:pt x="2221487" y="802204"/>
                </a:cubicBezTo>
                <a:cubicBezTo>
                  <a:pt x="2344903" y="864847"/>
                  <a:pt x="2508522" y="949929"/>
                  <a:pt x="2608564" y="1009767"/>
                </a:cubicBezTo>
                <a:cubicBezTo>
                  <a:pt x="2708606" y="1069605"/>
                  <a:pt x="2821737" y="1161232"/>
                  <a:pt x="2821737" y="1161232"/>
                </a:cubicBezTo>
                <a:lnTo>
                  <a:pt x="2821737" y="1161232"/>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2" descr="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23" y="2253563"/>
            <a:ext cx="3168353" cy="28594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defined">
            <a:extLst>
              <a:ext uri="{FF2B5EF4-FFF2-40B4-BE49-F238E27FC236}">
                <a16:creationId xmlns:a16="http://schemas.microsoft.com/office/drawing/2014/main" xmlns="" id="{B10ECD61-B748-4C3B-A1B1-F1233CA1B3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475" t="32634" r="3847" b="55689"/>
          <a:stretch/>
        </p:blipFill>
        <p:spPr bwMode="auto">
          <a:xfrm>
            <a:off x="11413355" y="1484784"/>
            <a:ext cx="1087994" cy="4320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undefined">
            <a:extLst>
              <a:ext uri="{FF2B5EF4-FFF2-40B4-BE49-F238E27FC236}">
                <a16:creationId xmlns:a16="http://schemas.microsoft.com/office/drawing/2014/main" xmlns="" id="{B10ECD61-B748-4C3B-A1B1-F1233CA1B3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561" t="67583" r="17427" b="30920"/>
          <a:stretch/>
        </p:blipFill>
        <p:spPr bwMode="auto">
          <a:xfrm>
            <a:off x="3169515" y="5733256"/>
            <a:ext cx="9684000" cy="5494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648" y="494089"/>
            <a:ext cx="12615223" cy="584775"/>
          </a:xfrm>
          <a:prstGeom prst="rect">
            <a:avLst/>
          </a:prstGeom>
          <a:noFill/>
        </p:spPr>
        <p:txBody>
          <a:bodyPr wrap="square" rtlCol="0">
            <a:spAutoFit/>
          </a:bodyPr>
          <a:lstStyle/>
          <a:p>
            <a:pPr algn="ctr"/>
            <a:r>
              <a:rPr lang="en-CA" sz="3200" b="1" dirty="0" smtClean="0"/>
              <a:t>Arctic summer sea ice loss trend is tracking worst-case scenario </a:t>
            </a:r>
            <a:endParaRPr lang="en-CA" sz="3200" b="1" dirty="0"/>
          </a:p>
        </p:txBody>
      </p:sp>
      <p:sp>
        <p:nvSpPr>
          <p:cNvPr id="11" name="Rectangle 10">
            <a:extLst>
              <a:ext uri="{FF2B5EF4-FFF2-40B4-BE49-F238E27FC236}">
                <a16:creationId xmlns:a16="http://schemas.microsoft.com/office/drawing/2014/main" xmlns="" id="{7513C1D9-F941-4B2E-9A61-A65D4FFF7339}"/>
              </a:ext>
            </a:extLst>
          </p:cNvPr>
          <p:cNvSpPr/>
          <p:nvPr/>
        </p:nvSpPr>
        <p:spPr>
          <a:xfrm>
            <a:off x="2711890" y="6519446"/>
            <a:ext cx="9061505" cy="338554"/>
          </a:xfrm>
          <a:prstGeom prst="rect">
            <a:avLst/>
          </a:prstGeom>
        </p:spPr>
        <p:txBody>
          <a:bodyPr wrap="square">
            <a:spAutoFit/>
          </a:bodyPr>
          <a:lstStyle/>
          <a:p>
            <a:r>
              <a:rPr lang="en-CA" sz="1600" b="1" dirty="0"/>
              <a:t>IPCC , 2019, Special Report on the Ocean and Cryosphere in a Changing </a:t>
            </a:r>
            <a:r>
              <a:rPr lang="en-CA" sz="1600" b="1" dirty="0" smtClean="0"/>
              <a:t>Climate Figure SPM.1</a:t>
            </a:r>
            <a:endParaRPr lang="en-US" sz="1600" b="1" dirty="0"/>
          </a:p>
        </p:txBody>
      </p:sp>
    </p:spTree>
    <p:extLst>
      <p:ext uri="{BB962C8B-B14F-4D97-AF65-F5344CB8AC3E}">
        <p14:creationId xmlns:p14="http://schemas.microsoft.com/office/powerpoint/2010/main" val="39138375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5600" y="1484784"/>
            <a:ext cx="6299200" cy="646331"/>
          </a:xfrm>
          <a:prstGeom prst="rect">
            <a:avLst/>
          </a:prstGeom>
        </p:spPr>
        <p:txBody>
          <a:bodyPr>
            <a:spAutoFit/>
          </a:bodyPr>
          <a:lstStyle/>
          <a:p>
            <a:r>
              <a:rPr lang="en-CA" dirty="0" smtClean="0"/>
              <a:t>21 May 2020, </a:t>
            </a:r>
            <a:r>
              <a:rPr lang="en-CA" dirty="0" smtClean="0"/>
              <a:t>Juhi</a:t>
            </a:r>
            <a:r>
              <a:rPr lang="en-CA" dirty="0" smtClean="0"/>
              <a:t> </a:t>
            </a:r>
            <a:r>
              <a:rPr lang="en-CA" dirty="0" smtClean="0"/>
              <a:t>Yadav</a:t>
            </a:r>
            <a:r>
              <a:rPr lang="en-CA" dirty="0" smtClean="0"/>
              <a:t>, </a:t>
            </a:r>
          </a:p>
          <a:p>
            <a:r>
              <a:rPr lang="en-CA" dirty="0" smtClean="0"/>
              <a:t>Dramatic decline of Arctic sea ice linked to global warming</a:t>
            </a:r>
          </a:p>
        </p:txBody>
      </p:sp>
      <p:sp>
        <p:nvSpPr>
          <p:cNvPr id="5" name="Rectangle 4"/>
          <p:cNvSpPr/>
          <p:nvPr/>
        </p:nvSpPr>
        <p:spPr>
          <a:xfrm>
            <a:off x="324123" y="2581870"/>
            <a:ext cx="10873208" cy="369332"/>
          </a:xfrm>
          <a:prstGeom prst="rect">
            <a:avLst/>
          </a:prstGeom>
        </p:spPr>
        <p:txBody>
          <a:bodyPr wrap="square">
            <a:spAutoFit/>
          </a:bodyPr>
          <a:lstStyle/>
          <a:p>
            <a:r>
              <a:rPr lang="en-CA" i="1" dirty="0" smtClean="0"/>
              <a:t>Global warming and accelerated decline in Arctic sea ice.</a:t>
            </a:r>
            <a:endParaRPr lang="en-CA" i="1" dirty="0"/>
          </a:p>
        </p:txBody>
      </p:sp>
    </p:spTree>
    <p:extLst>
      <p:ext uri="{BB962C8B-B14F-4D97-AF65-F5344CB8AC3E}">
        <p14:creationId xmlns:p14="http://schemas.microsoft.com/office/powerpoint/2010/main" val="3231655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460311"/>
            <a:ext cx="12601575" cy="2554545"/>
          </a:xfrm>
          <a:prstGeom prst="rect">
            <a:avLst/>
          </a:prstGeom>
          <a:noFill/>
        </p:spPr>
        <p:txBody>
          <a:bodyPr wrap="square" rtlCol="0">
            <a:spAutoFit/>
          </a:bodyPr>
          <a:lstStyle/>
          <a:p>
            <a:pPr algn="ctr"/>
            <a:r>
              <a:rPr lang="en-CA" sz="3200" b="1" dirty="0" smtClean="0"/>
              <a:t>Declared climate emergency nations,  January 2021</a:t>
            </a:r>
          </a:p>
          <a:p>
            <a:pPr algn="ctr"/>
            <a:endParaRPr lang="en-CA" sz="3200" b="1" dirty="0"/>
          </a:p>
          <a:p>
            <a:pPr algn="ctr"/>
            <a:r>
              <a:rPr lang="en-CA" sz="3200" b="1" dirty="0" smtClean="0"/>
              <a:t>18 countries  + EU</a:t>
            </a:r>
          </a:p>
          <a:p>
            <a:pPr algn="ctr"/>
            <a:endParaRPr lang="en-CA" sz="3200" b="1" dirty="0"/>
          </a:p>
          <a:p>
            <a:pPr algn="ctr"/>
            <a:r>
              <a:rPr lang="en-CA" sz="3200" b="1" dirty="0" smtClean="0"/>
              <a:t>Source: The Climate Mobilization </a:t>
            </a:r>
            <a:endParaRPr lang="en-CA" sz="3200" b="1" dirty="0"/>
          </a:p>
        </p:txBody>
      </p:sp>
    </p:spTree>
    <p:extLst>
      <p:ext uri="{BB962C8B-B14F-4D97-AF65-F5344CB8AC3E}">
        <p14:creationId xmlns:p14="http://schemas.microsoft.com/office/powerpoint/2010/main" val="318993917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9817"/>
          <a:stretch/>
        </p:blipFill>
        <p:spPr bwMode="auto">
          <a:xfrm>
            <a:off x="9345561" y="538737"/>
            <a:ext cx="2702967" cy="566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354859" y="2496055"/>
            <a:ext cx="3384376" cy="1477328"/>
          </a:xfrm>
          <a:prstGeom prst="rect">
            <a:avLst/>
          </a:prstGeom>
        </p:spPr>
        <p:txBody>
          <a:bodyPr wrap="square">
            <a:spAutoFit/>
          </a:bodyPr>
          <a:lstStyle/>
          <a:p>
            <a:r>
              <a:rPr lang="en-CA" i="1" dirty="0" smtClean="0"/>
              <a:t>Variability of Arctic Sea Ice Thickness Using PIOMAS and the CESM Large Ensemble</a:t>
            </a:r>
          </a:p>
          <a:p>
            <a:r>
              <a:rPr lang="en-CA" dirty="0" smtClean="0"/>
              <a:t>ZACHARY LABE AND GUDRUN MAGNUSDOTTIR</a:t>
            </a:r>
            <a:endParaRPr lang="en-CA" dirty="0"/>
          </a:p>
        </p:txBody>
      </p:sp>
      <p:pic>
        <p:nvPicPr>
          <p:cNvPr id="41988" name="Picture 4" descr="http://psc.apl.uw.edu/wordpress/wp-content/uploads/schweiger/ice_volume/BPIOMASIceVolumeAprSepCurr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 y="1844824"/>
            <a:ext cx="6321721" cy="371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4786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608579"/>
            <a:ext cx="12601575" cy="584775"/>
          </a:xfrm>
          <a:prstGeom prst="rect">
            <a:avLst/>
          </a:prstGeom>
          <a:noFill/>
        </p:spPr>
        <p:txBody>
          <a:bodyPr wrap="square" rtlCol="0">
            <a:spAutoFit/>
          </a:bodyPr>
          <a:lstStyle/>
          <a:p>
            <a:pPr algn="ctr"/>
            <a:r>
              <a:rPr lang="en-CA" sz="3200" b="1" dirty="0" smtClean="0"/>
              <a:t>Arctic sea ice loss is abrupt and accelerating </a:t>
            </a:r>
            <a:endParaRPr lang="en-CA" sz="3200" b="1" dirty="0"/>
          </a:p>
        </p:txBody>
      </p:sp>
      <p:sp>
        <p:nvSpPr>
          <p:cNvPr id="6" name="Rectangle 5"/>
          <p:cNvSpPr/>
          <p:nvPr/>
        </p:nvSpPr>
        <p:spPr>
          <a:xfrm>
            <a:off x="-1" y="1628800"/>
            <a:ext cx="10603480" cy="369332"/>
          </a:xfrm>
          <a:prstGeom prst="rect">
            <a:avLst/>
          </a:prstGeom>
        </p:spPr>
        <p:txBody>
          <a:bodyPr wrap="none">
            <a:spAutoFit/>
          </a:bodyPr>
          <a:lstStyle/>
          <a:p>
            <a:r>
              <a:rPr lang="en-CA" dirty="0" smtClean="0"/>
              <a:t>24 August 2020  World Economic Forum article Global warming: Scientists 'stunned' by how much ice we've lost</a:t>
            </a:r>
            <a:endParaRPr lang="en-CA" dirty="0"/>
          </a:p>
        </p:txBody>
      </p:sp>
      <p:sp>
        <p:nvSpPr>
          <p:cNvPr id="7" name="Rectangle 6"/>
          <p:cNvSpPr/>
          <p:nvPr/>
        </p:nvSpPr>
        <p:spPr>
          <a:xfrm>
            <a:off x="-16174" y="2032550"/>
            <a:ext cx="10595566" cy="369332"/>
          </a:xfrm>
          <a:prstGeom prst="rect">
            <a:avLst/>
          </a:prstGeom>
        </p:spPr>
        <p:txBody>
          <a:bodyPr wrap="square">
            <a:spAutoFit/>
          </a:bodyPr>
          <a:lstStyle/>
          <a:p>
            <a:r>
              <a:rPr lang="en-CA" b="1" dirty="0" smtClean="0"/>
              <a:t>Nature,  29 July 2020, </a:t>
            </a:r>
            <a:r>
              <a:rPr lang="en-CA" b="1" dirty="0" smtClean="0"/>
              <a:t>Eystein</a:t>
            </a:r>
            <a:r>
              <a:rPr lang="en-CA" b="1" dirty="0" smtClean="0"/>
              <a:t> Jansen , </a:t>
            </a:r>
            <a:r>
              <a:rPr lang="en-CA" b="1" i="1" dirty="0" smtClean="0"/>
              <a:t>Past perspectives on the present era of abrupt Arctic climate change</a:t>
            </a:r>
            <a:endParaRPr lang="en-CA" b="1" i="1" dirty="0"/>
          </a:p>
        </p:txBody>
      </p:sp>
      <p:sp>
        <p:nvSpPr>
          <p:cNvPr id="9" name="TextBox 8"/>
          <p:cNvSpPr txBox="1"/>
          <p:nvPr/>
        </p:nvSpPr>
        <p:spPr>
          <a:xfrm>
            <a:off x="-47034" y="2708920"/>
            <a:ext cx="5500786" cy="369332"/>
          </a:xfrm>
          <a:prstGeom prst="rect">
            <a:avLst/>
          </a:prstGeom>
          <a:noFill/>
        </p:spPr>
        <p:txBody>
          <a:bodyPr wrap="square" rtlCol="0">
            <a:spAutoFit/>
          </a:bodyPr>
          <a:lstStyle/>
          <a:p>
            <a:r>
              <a:rPr lang="en-CA" dirty="0" smtClean="0"/>
              <a:t>Arctic warming  and  sea ice loss are </a:t>
            </a:r>
            <a:r>
              <a:rPr lang="en-CA" dirty="0" smtClean="0"/>
              <a:t>are</a:t>
            </a:r>
            <a:r>
              <a:rPr lang="en-CA" dirty="0" smtClean="0"/>
              <a:t> abrupt</a:t>
            </a:r>
            <a:endParaRPr lang="en-CA" dirty="0"/>
          </a:p>
        </p:txBody>
      </p:sp>
    </p:spTree>
    <p:extLst>
      <p:ext uri="{BB962C8B-B14F-4D97-AF65-F5344CB8AC3E}">
        <p14:creationId xmlns:p14="http://schemas.microsoft.com/office/powerpoint/2010/main" val="357614933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718" y="980728"/>
            <a:ext cx="5825021" cy="5355312"/>
          </a:xfrm>
          <a:prstGeom prst="rect">
            <a:avLst/>
          </a:prstGeom>
        </p:spPr>
        <p:txBody>
          <a:bodyPr wrap="square">
            <a:spAutoFit/>
          </a:bodyPr>
          <a:lstStyle/>
          <a:p>
            <a:r>
              <a:rPr lang="en-CA" sz="1600" b="1" dirty="0" smtClean="0"/>
              <a:t>The frozen world is shrinking at a “staggering” rate. New research takes a measure of the world’s huge ice loss.</a:t>
            </a:r>
          </a:p>
          <a:p>
            <a:endParaRPr lang="en-CA" sz="1600" dirty="0" smtClean="0"/>
          </a:p>
          <a:p>
            <a:r>
              <a:rPr lang="en-CA" sz="1400" dirty="0" smtClean="0"/>
              <a:t>LONDON, 27 January, 2021 Climate News Network − Planet Earth is losing its frozen mantle faster than ever as the world’s huge ice loss intensifies. Between 1994 and 2017, the polar regions and the mountain glaciers said farewell to a total of 28 million </a:t>
            </a:r>
            <a:r>
              <a:rPr lang="en-CA" sz="1400" dirty="0" err="1" smtClean="0"/>
              <a:t>million</a:t>
            </a:r>
            <a:r>
              <a:rPr lang="en-CA" sz="1400" dirty="0" smtClean="0"/>
              <a:t> tonnes of ice. This is a quantity large enough to conceal the entire United Kingdom under an ice sheet 100 metres thick.</a:t>
            </a:r>
          </a:p>
          <a:p>
            <a:endParaRPr lang="en-CA" sz="1400" dirty="0" smtClean="0"/>
          </a:p>
          <a:p>
            <a:r>
              <a:rPr lang="en-CA" sz="1400" dirty="0" smtClean="0"/>
              <a:t>More alarmingly, scientists warn, the rate of loss has been accelerating. Over the course of the 23-year survey of the planet’s ice budget, there has been a 65% increase in the flow of </a:t>
            </a:r>
            <a:r>
              <a:rPr lang="en-CA" sz="1400" dirty="0" err="1" smtClean="0"/>
              <a:t>meltwater</a:t>
            </a:r>
            <a:r>
              <a:rPr lang="en-CA" sz="1400" dirty="0" smtClean="0"/>
              <a:t> from the glaciers, ice shelves and ice sheets.</a:t>
            </a:r>
          </a:p>
          <a:p>
            <a:endParaRPr lang="en-CA" sz="1400" dirty="0" smtClean="0"/>
          </a:p>
          <a:p>
            <a:r>
              <a:rPr lang="en-CA" sz="1400" dirty="0" smtClean="0"/>
              <a:t>Early in the last decade of the last century, ice loss was counted at 0.8 trillion tonnes a year. By 2017, this had increased to 1.3 trillion tonnes a year, says a new study in the journal The </a:t>
            </a:r>
            <a:r>
              <a:rPr lang="en-CA" sz="1400" dirty="0" err="1" smtClean="0"/>
              <a:t>Cryosphere</a:t>
            </a:r>
            <a:r>
              <a:rPr lang="en-CA" sz="1400" dirty="0" smtClean="0"/>
              <a:t>.</a:t>
            </a:r>
          </a:p>
          <a:p>
            <a:endParaRPr lang="en-CA" sz="1400" dirty="0" smtClean="0"/>
          </a:p>
          <a:p>
            <a:r>
              <a:rPr lang="en-CA" sz="1400" dirty="0" smtClean="0"/>
              <a:t>The finding should come as no great surprise. Thanks to profligate combustion of fossil fuels and the clearance of forests and grasslands, the planet is warming: 2020 has been awarded the unwelcome title of equal place as warmest year ever recorded, and the last six years have been the six warmest since records began.</a:t>
            </a:r>
            <a:endParaRPr lang="en-CA" sz="1400" dirty="0"/>
          </a:p>
        </p:txBody>
      </p:sp>
      <p:sp>
        <p:nvSpPr>
          <p:cNvPr id="5" name="TextBox 4"/>
          <p:cNvSpPr txBox="1"/>
          <p:nvPr/>
        </p:nvSpPr>
        <p:spPr>
          <a:xfrm>
            <a:off x="0" y="260648"/>
            <a:ext cx="12601575" cy="584775"/>
          </a:xfrm>
          <a:prstGeom prst="rect">
            <a:avLst/>
          </a:prstGeom>
          <a:noFill/>
        </p:spPr>
        <p:txBody>
          <a:bodyPr wrap="square" rtlCol="0">
            <a:spAutoFit/>
          </a:bodyPr>
          <a:lstStyle/>
          <a:p>
            <a:pPr algn="ctr"/>
            <a:r>
              <a:rPr lang="en-CA" sz="3200" b="1" dirty="0" smtClean="0"/>
              <a:t>Planet’s melted ice-accelerated to 1.3 trillion tonnes/year </a:t>
            </a:r>
            <a:endParaRPr lang="en-CA" sz="3200" b="1" dirty="0"/>
          </a:p>
        </p:txBody>
      </p:sp>
      <p:sp>
        <p:nvSpPr>
          <p:cNvPr id="6" name="TextBox 5"/>
          <p:cNvSpPr txBox="1"/>
          <p:nvPr/>
        </p:nvSpPr>
        <p:spPr>
          <a:xfrm>
            <a:off x="-19864" y="6463163"/>
            <a:ext cx="8386891" cy="369332"/>
          </a:xfrm>
          <a:prstGeom prst="rect">
            <a:avLst/>
          </a:prstGeom>
          <a:noFill/>
        </p:spPr>
        <p:txBody>
          <a:bodyPr wrap="square" rtlCol="0">
            <a:spAutoFit/>
          </a:bodyPr>
          <a:lstStyle/>
          <a:p>
            <a:r>
              <a:rPr lang="en-CA" dirty="0" smtClean="0"/>
              <a:t>Review article: Earth's ice imbalance, Thomas Slater et al, 25 Jan2021</a:t>
            </a:r>
            <a:endParaRPr lang="en-CA" dirty="0"/>
          </a:p>
        </p:txBody>
      </p:sp>
      <p:pic>
        <p:nvPicPr>
          <p:cNvPr id="61442" name="Picture 2" descr="https://tc.copernicus.org/articles/15/233/2021/tc-15-233-2021-f04-we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453" y="2420888"/>
            <a:ext cx="6236391" cy="30963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52915" y="1964551"/>
            <a:ext cx="4608512" cy="369332"/>
          </a:xfrm>
          <a:prstGeom prst="rect">
            <a:avLst/>
          </a:prstGeom>
          <a:noFill/>
        </p:spPr>
        <p:txBody>
          <a:bodyPr wrap="square" rtlCol="0">
            <a:spAutoFit/>
          </a:bodyPr>
          <a:lstStyle/>
          <a:p>
            <a:r>
              <a:rPr lang="en-CA" b="1" dirty="0" smtClean="0"/>
              <a:t>Accelerating melt of land ice</a:t>
            </a:r>
            <a:endParaRPr lang="en-CA" b="1" dirty="0"/>
          </a:p>
        </p:txBody>
      </p:sp>
    </p:spTree>
    <p:extLst>
      <p:ext uri="{BB962C8B-B14F-4D97-AF65-F5344CB8AC3E}">
        <p14:creationId xmlns:p14="http://schemas.microsoft.com/office/powerpoint/2010/main" val="25383651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1" y="1988840"/>
            <a:ext cx="6264696" cy="233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51" y="4077072"/>
            <a:ext cx="5703034" cy="740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73" t="80784" r="88848" b="6532"/>
          <a:stretch/>
        </p:blipFill>
        <p:spPr bwMode="auto">
          <a:xfrm>
            <a:off x="585575" y="3878115"/>
            <a:ext cx="136477" cy="29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443" t="47565" r="29217" b="11166"/>
          <a:stretch/>
        </p:blipFill>
        <p:spPr bwMode="auto">
          <a:xfrm>
            <a:off x="6588819" y="1950703"/>
            <a:ext cx="5748126" cy="28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22144"/>
          <a:stretch/>
        </p:blipFill>
        <p:spPr bwMode="auto">
          <a:xfrm>
            <a:off x="508734" y="5288991"/>
            <a:ext cx="10583862" cy="480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487" t="22144" r="71902" b="24330"/>
          <a:stretch/>
        </p:blipFill>
        <p:spPr bwMode="auto">
          <a:xfrm>
            <a:off x="6838950" y="2399365"/>
            <a:ext cx="3910482" cy="49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72195" y="6317411"/>
            <a:ext cx="1468864" cy="369332"/>
          </a:xfrm>
          <a:prstGeom prst="rect">
            <a:avLst/>
          </a:prstGeom>
        </p:spPr>
        <p:txBody>
          <a:bodyPr wrap="none">
            <a:spAutoFit/>
          </a:bodyPr>
          <a:lstStyle/>
          <a:p>
            <a:r>
              <a:rPr lang="en-CA" dirty="0" smtClean="0"/>
              <a:t>Figure SPM.1 </a:t>
            </a:r>
            <a:endParaRPr lang="en-CA" dirty="0"/>
          </a:p>
        </p:txBody>
      </p:sp>
      <p:sp>
        <p:nvSpPr>
          <p:cNvPr id="11" name="Rectangle 10">
            <a:extLst>
              <a:ext uri="{FF2B5EF4-FFF2-40B4-BE49-F238E27FC236}">
                <a16:creationId xmlns:a16="http://schemas.microsoft.com/office/drawing/2014/main" xmlns="" id="{7513C1D9-F941-4B2E-9A61-A65D4FFF7339}"/>
              </a:ext>
            </a:extLst>
          </p:cNvPr>
          <p:cNvSpPr/>
          <p:nvPr/>
        </p:nvSpPr>
        <p:spPr>
          <a:xfrm>
            <a:off x="2441059" y="6367372"/>
            <a:ext cx="9133818" cy="338554"/>
          </a:xfrm>
          <a:prstGeom prst="rect">
            <a:avLst/>
          </a:prstGeom>
        </p:spPr>
        <p:txBody>
          <a:bodyPr wrap="square">
            <a:spAutoFit/>
          </a:bodyPr>
          <a:lstStyle/>
          <a:p>
            <a:r>
              <a:rPr lang="en-CA" sz="1600" b="1" dirty="0"/>
              <a:t>IPCC , 2019, Special Report on the Ocean and Cryosphere in a Changing Climate</a:t>
            </a:r>
            <a:endParaRPr lang="en-US" sz="1600" b="1" dirty="0"/>
          </a:p>
        </p:txBody>
      </p:sp>
      <p:sp>
        <p:nvSpPr>
          <p:cNvPr id="5" name="TextBox 4"/>
          <p:cNvSpPr txBox="1"/>
          <p:nvPr/>
        </p:nvSpPr>
        <p:spPr>
          <a:xfrm>
            <a:off x="18045" y="188640"/>
            <a:ext cx="12565484" cy="1077218"/>
          </a:xfrm>
          <a:prstGeom prst="rect">
            <a:avLst/>
          </a:prstGeom>
          <a:noFill/>
        </p:spPr>
        <p:txBody>
          <a:bodyPr wrap="square" rtlCol="0">
            <a:spAutoFit/>
          </a:bodyPr>
          <a:lstStyle/>
          <a:p>
            <a:pPr algn="ctr"/>
            <a:r>
              <a:rPr lang="en-CA" sz="3200" b="1" dirty="0" smtClean="0"/>
              <a:t>Accelerating loss of Greenland mass, tracking worst-case scenario</a:t>
            </a:r>
          </a:p>
          <a:p>
            <a:pPr algn="ctr"/>
            <a:r>
              <a:rPr lang="en-CA" sz="3200" dirty="0" smtClean="0"/>
              <a:t>IPCC 2019 </a:t>
            </a:r>
            <a:endParaRPr lang="en-CA" sz="3200" dirty="0"/>
          </a:p>
        </p:txBody>
      </p:sp>
    </p:spTree>
    <p:extLst>
      <p:ext uri="{BB962C8B-B14F-4D97-AF65-F5344CB8AC3E}">
        <p14:creationId xmlns:p14="http://schemas.microsoft.com/office/powerpoint/2010/main" val="399458552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030" y="1589584"/>
            <a:ext cx="6488782" cy="1200329"/>
          </a:xfrm>
          <a:prstGeom prst="rect">
            <a:avLst/>
          </a:prstGeom>
        </p:spPr>
        <p:txBody>
          <a:bodyPr wrap="square">
            <a:spAutoFit/>
          </a:bodyPr>
          <a:lstStyle/>
          <a:p>
            <a:r>
              <a:rPr lang="en-CA" b="1" dirty="0"/>
              <a:t>Centennial response of Greenland’s three largest outlet glaciers</a:t>
            </a:r>
          </a:p>
          <a:p>
            <a:r>
              <a:rPr lang="en-CA" dirty="0"/>
              <a:t>Shfaqat</a:t>
            </a:r>
            <a:r>
              <a:rPr lang="en-CA" dirty="0"/>
              <a:t> A. </a:t>
            </a:r>
            <a:r>
              <a:rPr lang="en-CA" dirty="0" smtClean="0"/>
              <a:t>Khan, et al, 17 November 2020</a:t>
            </a:r>
          </a:p>
          <a:p>
            <a:r>
              <a:rPr lang="en-CA" dirty="0" smtClean="0"/>
              <a:t> </a:t>
            </a:r>
            <a:r>
              <a:rPr lang="en-CA" i="1" dirty="0" smtClean="0"/>
              <a:t>We infer that projections forced by RCP8.5 underestimate glacier mass loss which could exceed this worst-case scenario.</a:t>
            </a:r>
            <a:endParaRPr lang="en-CA" i="1" dirty="0"/>
          </a:p>
        </p:txBody>
      </p:sp>
      <p:sp>
        <p:nvSpPr>
          <p:cNvPr id="5" name="Rectangle 4"/>
          <p:cNvSpPr/>
          <p:nvPr/>
        </p:nvSpPr>
        <p:spPr>
          <a:xfrm>
            <a:off x="0" y="2976086"/>
            <a:ext cx="5724723" cy="646331"/>
          </a:xfrm>
          <a:prstGeom prst="rect">
            <a:avLst/>
          </a:prstGeom>
        </p:spPr>
        <p:txBody>
          <a:bodyPr wrap="square">
            <a:spAutoFit/>
          </a:bodyPr>
          <a:lstStyle/>
          <a:p>
            <a:r>
              <a:rPr lang="en-CA" dirty="0" smtClean="0"/>
              <a:t>Review article: Earth's ice imbalance. The  </a:t>
            </a:r>
            <a:r>
              <a:rPr lang="en-CA" dirty="0" smtClean="0"/>
              <a:t>Cryosphere</a:t>
            </a:r>
            <a:r>
              <a:rPr lang="en-CA" dirty="0" smtClean="0"/>
              <a:t>, </a:t>
            </a:r>
          </a:p>
          <a:p>
            <a:r>
              <a:rPr lang="en-CA" dirty="0" smtClean="0"/>
              <a:t>25  Jan 2021, Thomas Slater et al </a:t>
            </a:r>
            <a:endParaRPr lang="en-CA" dirty="0"/>
          </a:p>
        </p:txBody>
      </p:sp>
      <p:sp>
        <p:nvSpPr>
          <p:cNvPr id="6" name="TextBox 5"/>
          <p:cNvSpPr txBox="1"/>
          <p:nvPr/>
        </p:nvSpPr>
        <p:spPr>
          <a:xfrm>
            <a:off x="-2" y="0"/>
            <a:ext cx="12601575" cy="1077218"/>
          </a:xfrm>
          <a:prstGeom prst="rect">
            <a:avLst/>
          </a:prstGeom>
          <a:noFill/>
        </p:spPr>
        <p:txBody>
          <a:bodyPr wrap="square" rtlCol="0">
            <a:spAutoFit/>
          </a:bodyPr>
          <a:lstStyle/>
          <a:p>
            <a:pPr algn="ctr"/>
            <a:r>
              <a:rPr lang="en-CA" sz="3200" b="1" dirty="0" smtClean="0"/>
              <a:t>Greenland ice sheet loss accelerating</a:t>
            </a:r>
          </a:p>
          <a:p>
            <a:pPr algn="ctr"/>
            <a:r>
              <a:rPr lang="en-CA" sz="3200" b="1" dirty="0" smtClean="0"/>
              <a:t>tracking worst case scenario </a:t>
            </a:r>
            <a:endParaRPr lang="en-CA" sz="3200" b="1" dirty="0"/>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963" y="1700132"/>
            <a:ext cx="4248473" cy="4419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352807" y="4365104"/>
            <a:ext cx="4138960" cy="1754326"/>
          </a:xfrm>
          <a:prstGeom prst="rect">
            <a:avLst/>
          </a:prstGeom>
        </p:spPr>
        <p:txBody>
          <a:bodyPr wrap="square">
            <a:spAutoFit/>
          </a:bodyPr>
          <a:lstStyle/>
          <a:p>
            <a:r>
              <a:rPr lang="en-CA" sz="1200" dirty="0" smtClean="0"/>
              <a:t>Time series of accumulated ice mass change from 1880 to 2012 for a </a:t>
            </a:r>
            <a:r>
              <a:rPr lang="en-CA" sz="1200" dirty="0" smtClean="0"/>
              <a:t>Jakobshavn</a:t>
            </a:r>
            <a:r>
              <a:rPr lang="en-CA" sz="1200" dirty="0" smtClean="0"/>
              <a:t> </a:t>
            </a:r>
            <a:r>
              <a:rPr lang="en-CA" sz="1200" dirty="0" smtClean="0"/>
              <a:t>Isbræ</a:t>
            </a:r>
            <a:r>
              <a:rPr lang="en-CA" sz="1200" dirty="0" smtClean="0"/>
              <a:t>. b </a:t>
            </a:r>
            <a:r>
              <a:rPr lang="en-CA" sz="1200" dirty="0" smtClean="0"/>
              <a:t>Kangerlussuaq</a:t>
            </a:r>
            <a:r>
              <a:rPr lang="en-CA" sz="1200" dirty="0" smtClean="0"/>
              <a:t> Glacier. c </a:t>
            </a:r>
            <a:r>
              <a:rPr lang="en-CA" sz="1200" dirty="0" smtClean="0"/>
              <a:t>Helheim</a:t>
            </a:r>
            <a:r>
              <a:rPr lang="en-CA" sz="1200" dirty="0" smtClean="0"/>
              <a:t> Glacier. Negative values denote mass loss. Black dashed curve denotes total observed ice mass loss change and the vertical bars denote uncertainty. The blue curve denotes SMB. Map of Greenland is shown in lower left corner and the red area denotes drainage area of the considered glacier. Right axis shows sea level change in mm and the left axis shows the corresponding ice mass change in </a:t>
            </a:r>
            <a:r>
              <a:rPr lang="en-CA" sz="1200" dirty="0" smtClean="0"/>
              <a:t>gigaton</a:t>
            </a:r>
            <a:r>
              <a:rPr lang="en-CA" sz="1200" dirty="0" smtClean="0"/>
              <a:t>.</a:t>
            </a:r>
            <a:endParaRPr lang="en-CA" sz="1200" dirty="0"/>
          </a:p>
        </p:txBody>
      </p:sp>
      <p:sp>
        <p:nvSpPr>
          <p:cNvPr id="8" name="Rectangle 7"/>
          <p:cNvSpPr/>
          <p:nvPr/>
        </p:nvSpPr>
        <p:spPr>
          <a:xfrm>
            <a:off x="9037091" y="1261502"/>
            <a:ext cx="2163797" cy="338554"/>
          </a:xfrm>
          <a:prstGeom prst="rect">
            <a:avLst/>
          </a:prstGeom>
        </p:spPr>
        <p:txBody>
          <a:bodyPr wrap="none">
            <a:spAutoFit/>
          </a:bodyPr>
          <a:lstStyle/>
          <a:p>
            <a:r>
              <a:rPr lang="en-CA" sz="1600" b="1" dirty="0"/>
              <a:t>Fig. 4: Ice mass change.</a:t>
            </a:r>
          </a:p>
        </p:txBody>
      </p:sp>
    </p:spTree>
    <p:extLst>
      <p:ext uri="{BB962C8B-B14F-4D97-AF65-F5344CB8AC3E}">
        <p14:creationId xmlns:p14="http://schemas.microsoft.com/office/powerpoint/2010/main" val="30415229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635" y="2204864"/>
            <a:ext cx="12349459" cy="2123658"/>
          </a:xfrm>
          <a:prstGeom prst="rect">
            <a:avLst/>
          </a:prstGeom>
        </p:spPr>
        <p:txBody>
          <a:bodyPr wrap="square">
            <a:spAutoFit/>
          </a:bodyPr>
          <a:lstStyle/>
          <a:p>
            <a:r>
              <a:rPr lang="en-CA" sz="2400" b="1" dirty="0" smtClean="0"/>
              <a:t>Greenland’s melting ice sheet surpassing worst-case-scenario predictions: study</a:t>
            </a:r>
          </a:p>
          <a:p>
            <a:r>
              <a:rPr lang="en-CA" dirty="0" smtClean="0"/>
              <a:t>NEW YORK DAILY NEWS |CNN</a:t>
            </a:r>
          </a:p>
          <a:p>
            <a:r>
              <a:rPr lang="en-CA" dirty="0" smtClean="0"/>
              <a:t>NOV 17, 2020 </a:t>
            </a:r>
          </a:p>
          <a:p>
            <a:endParaRPr lang="en-CA" dirty="0" smtClean="0"/>
          </a:p>
          <a:p>
            <a:r>
              <a:rPr lang="en-CA" dirty="0" smtClean="0"/>
              <a:t>Centennial  response of Greenland’s three largest outlet glaciers</a:t>
            </a:r>
          </a:p>
          <a:p>
            <a:r>
              <a:rPr lang="en-CA" dirty="0" smtClean="0"/>
              <a:t>Shfaqat</a:t>
            </a:r>
            <a:r>
              <a:rPr lang="en-CA" dirty="0" smtClean="0"/>
              <a:t> A. Khan et al , 2020</a:t>
            </a:r>
            <a:endParaRPr lang="en-CA" dirty="0"/>
          </a:p>
          <a:p>
            <a:endParaRPr lang="en-CA" dirty="0"/>
          </a:p>
        </p:txBody>
      </p:sp>
    </p:spTree>
    <p:extLst>
      <p:ext uri="{BB962C8B-B14F-4D97-AF65-F5344CB8AC3E}">
        <p14:creationId xmlns:p14="http://schemas.microsoft.com/office/powerpoint/2010/main" val="7967846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717" y="199405"/>
            <a:ext cx="9361040" cy="5381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 y="5934670"/>
            <a:ext cx="12493475" cy="646331"/>
          </a:xfrm>
          <a:prstGeom prst="rect">
            <a:avLst/>
          </a:prstGeom>
        </p:spPr>
        <p:txBody>
          <a:bodyPr wrap="square">
            <a:spAutoFit/>
          </a:bodyPr>
          <a:lstStyle/>
          <a:p>
            <a:r>
              <a:rPr lang="en-CA" dirty="0" smtClean="0"/>
              <a:t>Past perspectives on the present era of abrupt Arctic climate change</a:t>
            </a:r>
          </a:p>
          <a:p>
            <a:r>
              <a:rPr lang="en-CA" dirty="0" smtClean="0"/>
              <a:t>July 2020, Nature, </a:t>
            </a:r>
            <a:r>
              <a:rPr lang="en-CA" dirty="0" smtClean="0"/>
              <a:t>Eystein</a:t>
            </a:r>
            <a:r>
              <a:rPr lang="en-CA" dirty="0" smtClean="0"/>
              <a:t> Jansen et al </a:t>
            </a:r>
            <a:endParaRPr lang="en-CA" dirty="0"/>
          </a:p>
        </p:txBody>
      </p:sp>
      <p:sp>
        <p:nvSpPr>
          <p:cNvPr id="5" name="TextBox 4"/>
          <p:cNvSpPr txBox="1"/>
          <p:nvPr/>
        </p:nvSpPr>
        <p:spPr>
          <a:xfrm>
            <a:off x="0" y="199404"/>
            <a:ext cx="12601575" cy="584775"/>
          </a:xfrm>
          <a:prstGeom prst="rect">
            <a:avLst/>
          </a:prstGeom>
          <a:noFill/>
        </p:spPr>
        <p:txBody>
          <a:bodyPr wrap="square" rtlCol="0">
            <a:spAutoFit/>
          </a:bodyPr>
          <a:lstStyle/>
          <a:p>
            <a:pPr algn="ctr"/>
            <a:r>
              <a:rPr lang="en-CA" sz="3200" b="1" dirty="0" smtClean="0"/>
              <a:t>Abrupt Greenland surface temperature increase</a:t>
            </a:r>
            <a:endParaRPr lang="en-CA" sz="3200" b="1" dirty="0"/>
          </a:p>
        </p:txBody>
      </p:sp>
    </p:spTree>
    <p:extLst>
      <p:ext uri="{BB962C8B-B14F-4D97-AF65-F5344CB8AC3E}">
        <p14:creationId xmlns:p14="http://schemas.microsoft.com/office/powerpoint/2010/main" val="416012411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99" y="2607259"/>
            <a:ext cx="5832648" cy="200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preferRelativeResize="0">
            <a:picLocks noChangeArrowheads="1"/>
          </p:cNvPicPr>
          <p:nvPr/>
        </p:nvPicPr>
        <p:blipFill rotWithShape="1">
          <a:blip r:embed="rId3">
            <a:extLst>
              <a:ext uri="{28A0092B-C50C-407E-A947-70E740481C1C}">
                <a14:useLocalDpi xmlns:a14="http://schemas.microsoft.com/office/drawing/2010/main" val="0"/>
              </a:ext>
            </a:extLst>
          </a:blip>
          <a:srcRect t="22355"/>
          <a:stretch/>
        </p:blipFill>
        <p:spPr bwMode="auto">
          <a:xfrm>
            <a:off x="617652" y="4551475"/>
            <a:ext cx="5328592" cy="53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6975" b="7894"/>
          <a:stretch/>
        </p:blipFill>
        <p:spPr bwMode="auto">
          <a:xfrm>
            <a:off x="6660827" y="1734207"/>
            <a:ext cx="5544616" cy="3084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22144"/>
          <a:stretch/>
        </p:blipFill>
        <p:spPr bwMode="auto">
          <a:xfrm>
            <a:off x="244699" y="5603901"/>
            <a:ext cx="10583862" cy="480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487" t="22144" r="71902" b="24330"/>
          <a:stretch/>
        </p:blipFill>
        <p:spPr bwMode="auto">
          <a:xfrm>
            <a:off x="6838950" y="2427889"/>
            <a:ext cx="3910482" cy="49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xmlns="" id="{1BFF0172-73AB-4A45-8C35-AE3CB106C99F}"/>
              </a:ext>
            </a:extLst>
          </p:cNvPr>
          <p:cNvSpPr/>
          <p:nvPr/>
        </p:nvSpPr>
        <p:spPr>
          <a:xfrm>
            <a:off x="617651" y="1584951"/>
            <a:ext cx="6423555" cy="923330"/>
          </a:xfrm>
          <a:prstGeom prst="rect">
            <a:avLst/>
          </a:prstGeom>
        </p:spPr>
        <p:txBody>
          <a:bodyPr wrap="square">
            <a:spAutoFit/>
          </a:bodyPr>
          <a:lstStyle/>
          <a:p>
            <a:r>
              <a:rPr lang="en-CA" sz="1200" b="1" dirty="0" smtClean="0"/>
              <a:t>IPCC 2019 A.3.3 </a:t>
            </a:r>
            <a:r>
              <a:rPr lang="en-CA" sz="1200" b="1" i="1" dirty="0"/>
              <a:t>Acceleration of ice flow and retreat in Antarctica</a:t>
            </a:r>
            <a:r>
              <a:rPr lang="en-CA" sz="1200" i="1" dirty="0"/>
              <a:t>, which has the potential to lead to sea level rise of several metres within a few centuries, is observed in the Amundsen Sea Embayment of West Antarctica and in Wilkes Land, East Antarctica (very high confidence). </a:t>
            </a:r>
            <a:endParaRPr lang="en-CA" sz="1200" i="1" dirty="0" smtClean="0"/>
          </a:p>
          <a:p>
            <a:endParaRPr lang="en-CA" sz="600" b="1" i="1" dirty="0"/>
          </a:p>
          <a:p>
            <a:r>
              <a:rPr lang="en-CA" sz="1200" b="1" i="1" dirty="0"/>
              <a:t>These changes may be the onset of an irreversible ice sheet instability. </a:t>
            </a:r>
          </a:p>
        </p:txBody>
      </p:sp>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84612"/>
          <a:stretch/>
        </p:blipFill>
        <p:spPr bwMode="auto">
          <a:xfrm>
            <a:off x="6618886" y="4545687"/>
            <a:ext cx="5544616" cy="53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753" y="15291"/>
            <a:ext cx="12601575" cy="1569660"/>
          </a:xfrm>
          <a:prstGeom prst="rect">
            <a:avLst/>
          </a:prstGeom>
          <a:noFill/>
        </p:spPr>
        <p:txBody>
          <a:bodyPr wrap="square" rtlCol="0">
            <a:spAutoFit/>
          </a:bodyPr>
          <a:lstStyle/>
          <a:p>
            <a:pPr algn="ctr"/>
            <a:r>
              <a:rPr lang="en-CA" sz="3200" b="1" dirty="0" smtClean="0"/>
              <a:t>Accelerating  loss of Antarctic ice sheet mass,</a:t>
            </a:r>
          </a:p>
          <a:p>
            <a:pPr algn="ctr"/>
            <a:r>
              <a:rPr lang="en-CA" sz="3200" b="1" dirty="0" smtClean="0"/>
              <a:t> tracking the worst-case scenario</a:t>
            </a:r>
          </a:p>
          <a:p>
            <a:pPr algn="ctr"/>
            <a:r>
              <a:rPr lang="en-CA" sz="3200" b="1" dirty="0" smtClean="0"/>
              <a:t>approaching irreversibility</a:t>
            </a:r>
            <a:endParaRPr lang="en-CA" sz="3200" b="1" dirty="0"/>
          </a:p>
        </p:txBody>
      </p:sp>
      <p:sp>
        <p:nvSpPr>
          <p:cNvPr id="12" name="Rectangle 11">
            <a:extLst>
              <a:ext uri="{FF2B5EF4-FFF2-40B4-BE49-F238E27FC236}">
                <a16:creationId xmlns:a16="http://schemas.microsoft.com/office/drawing/2014/main" xmlns="" id="{7513C1D9-F941-4B2E-9A61-A65D4FFF7339}"/>
              </a:ext>
            </a:extLst>
          </p:cNvPr>
          <p:cNvSpPr/>
          <p:nvPr/>
        </p:nvSpPr>
        <p:spPr>
          <a:xfrm>
            <a:off x="1116211" y="6243495"/>
            <a:ext cx="9133818" cy="338554"/>
          </a:xfrm>
          <a:prstGeom prst="rect">
            <a:avLst/>
          </a:prstGeom>
        </p:spPr>
        <p:txBody>
          <a:bodyPr wrap="square">
            <a:spAutoFit/>
          </a:bodyPr>
          <a:lstStyle/>
          <a:p>
            <a:r>
              <a:rPr lang="en-CA" sz="1600" b="1" dirty="0"/>
              <a:t>IPCC , 2019, Special Report on the Ocean and Cryosphere in a Changing Climate</a:t>
            </a:r>
            <a:endParaRPr lang="en-US" sz="1600" b="1" dirty="0"/>
          </a:p>
        </p:txBody>
      </p:sp>
    </p:spTree>
    <p:extLst>
      <p:ext uri="{BB962C8B-B14F-4D97-AF65-F5344CB8AC3E}">
        <p14:creationId xmlns:p14="http://schemas.microsoft.com/office/powerpoint/2010/main" val="323573687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773" y="0"/>
            <a:ext cx="12601575" cy="2462213"/>
          </a:xfrm>
          <a:prstGeom prst="rect">
            <a:avLst/>
          </a:prstGeom>
          <a:noFill/>
        </p:spPr>
        <p:txBody>
          <a:bodyPr wrap="square" rtlCol="0">
            <a:spAutoFit/>
          </a:bodyPr>
          <a:lstStyle/>
          <a:p>
            <a:pPr algn="ctr"/>
            <a:r>
              <a:rPr lang="en-CA" sz="3200" b="1" dirty="0" smtClean="0"/>
              <a:t>Triggering irreversible loss of the ice sheets risks much more </a:t>
            </a:r>
          </a:p>
          <a:p>
            <a:pPr algn="ctr"/>
            <a:r>
              <a:rPr lang="en-CA" sz="3200" b="1" dirty="0" smtClean="0"/>
              <a:t>than sea level rise.</a:t>
            </a:r>
          </a:p>
          <a:p>
            <a:endParaRPr lang="en-CA" b="1" dirty="0"/>
          </a:p>
          <a:p>
            <a:r>
              <a:rPr lang="en-CA" b="1" dirty="0" smtClean="0"/>
              <a:t>The albedo global cooling effect of the ice sheets is huge, and their loss would greatly increase the global average surface temperature  as an amplifying global warming feedback. This  would be in addition to the global warming amplifying feedback  due to the loss of Arctic  sea ice and far north snow cover</a:t>
            </a:r>
          </a:p>
          <a:p>
            <a:endParaRPr lang="en-CA" b="1" dirty="0"/>
          </a:p>
        </p:txBody>
      </p:sp>
      <p:sp>
        <p:nvSpPr>
          <p:cNvPr id="6" name="Rectangle 5"/>
          <p:cNvSpPr/>
          <p:nvPr/>
        </p:nvSpPr>
        <p:spPr>
          <a:xfrm>
            <a:off x="-43099" y="2392392"/>
            <a:ext cx="12609485" cy="1600438"/>
          </a:xfrm>
          <a:prstGeom prst="rect">
            <a:avLst/>
          </a:prstGeom>
        </p:spPr>
        <p:txBody>
          <a:bodyPr wrap="square">
            <a:spAutoFit/>
          </a:bodyPr>
          <a:lstStyle/>
          <a:p>
            <a:r>
              <a:rPr lang="en-CA" sz="1400" b="1" dirty="0" smtClean="0"/>
              <a:t>Climate change and trace gases, </a:t>
            </a:r>
            <a:r>
              <a:rPr lang="en-CA" sz="1400" b="1" dirty="0"/>
              <a:t> </a:t>
            </a:r>
            <a:r>
              <a:rPr lang="en-CA" sz="1400" b="1" dirty="0" smtClean="0"/>
              <a:t>James Hansen, et al, 8 May 2007</a:t>
            </a:r>
          </a:p>
          <a:p>
            <a:r>
              <a:rPr lang="en-CA" sz="1400" dirty="0" smtClean="0"/>
              <a:t>Palaeoclimate</a:t>
            </a:r>
            <a:r>
              <a:rPr lang="en-CA" sz="1400" dirty="0" smtClean="0"/>
              <a:t> data show that the Earth's climate is remarkably sensitive to global </a:t>
            </a:r>
            <a:r>
              <a:rPr lang="en-CA" sz="1400" dirty="0" smtClean="0"/>
              <a:t>forcings</a:t>
            </a:r>
            <a:r>
              <a:rPr lang="en-CA" sz="1400" dirty="0" smtClean="0"/>
              <a:t>. Positive feedbacks predominate. This allows the entire planet to be whipsawed between climate states. One feedback, the ‘albedo flip’ property of ice/water, provides a powerful trigger mechanism. A climate forcing that ‘flips’ the albedo of a sufficient portion of an ice sheet can spark a cataclysm. Inertia of ice sheet and ocean provides only moderate delay to ice sheet disintegration and a burst of added global warming. Recent greenhouse gas (GHG) emissions place the Earth perilously close to dramatic climate change that could run out of our control, with great dangers for humans and other creatures</a:t>
            </a:r>
            <a:endParaRPr lang="en-CA" sz="1400" dirty="0"/>
          </a:p>
          <a:p>
            <a:endParaRPr lang="en-CA" sz="1400" dirty="0"/>
          </a:p>
        </p:txBody>
      </p:sp>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1407" y="3414820"/>
            <a:ext cx="2562027" cy="340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 y="4240470"/>
            <a:ext cx="9109099" cy="1446550"/>
          </a:xfrm>
          <a:prstGeom prst="rect">
            <a:avLst/>
          </a:prstGeom>
        </p:spPr>
        <p:txBody>
          <a:bodyPr wrap="square">
            <a:spAutoFit/>
          </a:bodyPr>
          <a:lstStyle/>
          <a:p>
            <a:r>
              <a:rPr lang="en-CA" sz="1400" dirty="0" smtClean="0"/>
              <a:t>September 2020, Thomas </a:t>
            </a:r>
            <a:r>
              <a:rPr lang="en-CA" sz="1400" dirty="0" err="1" smtClean="0"/>
              <a:t>Westerhold</a:t>
            </a:r>
            <a:r>
              <a:rPr lang="en-CA" sz="1400" dirty="0" smtClean="0"/>
              <a:t> et al, High-fidelity record of Earth's climate history puts current changes in context</a:t>
            </a:r>
          </a:p>
          <a:p>
            <a:endParaRPr lang="en-CA" sz="1400" dirty="0" smtClean="0"/>
          </a:p>
          <a:p>
            <a:r>
              <a:rPr lang="en-CA" sz="1400" dirty="0" smtClean="0"/>
              <a:t>Image from UNIVERSITY OF CALIFORNIA - SANTA CRUZ</a:t>
            </a:r>
          </a:p>
          <a:p>
            <a:endParaRPr lang="en-CA" sz="1400" dirty="0"/>
          </a:p>
          <a:p>
            <a:r>
              <a:rPr lang="en-CA" sz="1600" b="1" dirty="0" smtClean="0"/>
              <a:t>In the hothouse Earth scenario from multiple cascading amplifying feedbacks  global temperature increase reaches  +15°C</a:t>
            </a:r>
            <a:endParaRPr lang="en-CA" sz="1600" b="1" dirty="0"/>
          </a:p>
        </p:txBody>
      </p:sp>
      <p:pic>
        <p:nvPicPr>
          <p:cNvPr id="460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8884" r="81988" b="72251"/>
          <a:stretch/>
        </p:blipFill>
        <p:spPr bwMode="auto">
          <a:xfrm>
            <a:off x="9571407" y="4240469"/>
            <a:ext cx="461217" cy="87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03107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5076651" y="1988840"/>
            <a:ext cx="6466357" cy="1961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2" name="Picture 4" descr="Fig 1: Global map"/>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206304" y="4698080"/>
            <a:ext cx="6336704" cy="2045488"/>
          </a:xfrm>
          <a:prstGeom prst="rect">
            <a:avLst/>
          </a:prstGeom>
          <a:noFill/>
          <a:extLst>
            <a:ext uri="{909E8E84-426E-40DD-AFC4-6F175D3DCCD1}">
              <a14:hiddenFill xmlns:a14="http://schemas.microsoft.com/office/drawing/2010/main">
                <a:solidFill>
                  <a:srgbClr val="FFFFFF"/>
                </a:solidFill>
              </a14:hiddenFill>
            </a:ext>
          </a:extLst>
        </p:spPr>
      </p:pic>
      <p:pic>
        <p:nvPicPr>
          <p:cNvPr id="63494" name="Picture 6" descr="Fig 1: Global map"/>
          <p:cNvPicPr>
            <a:picLocks noChangeAspect="1" noChangeArrowheads="1"/>
          </p:cNvPicPr>
          <p:nvPr/>
        </p:nvPicPr>
        <p:blipFill rotWithShape="1">
          <a:blip r:embed="rId3">
            <a:extLst>
              <a:ext uri="{28A0092B-C50C-407E-A947-70E740481C1C}">
                <a14:useLocalDpi xmlns:a14="http://schemas.microsoft.com/office/drawing/2010/main" val="0"/>
              </a:ext>
            </a:extLst>
          </a:blip>
          <a:srcRect t="89066"/>
          <a:stretch/>
        </p:blipFill>
        <p:spPr bwMode="auto">
          <a:xfrm>
            <a:off x="4212653" y="4088156"/>
            <a:ext cx="8640763" cy="6099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222" y="1566084"/>
            <a:ext cx="7772169" cy="369332"/>
          </a:xfrm>
          <a:prstGeom prst="rect">
            <a:avLst/>
          </a:prstGeom>
        </p:spPr>
        <p:txBody>
          <a:bodyPr wrap="square">
            <a:spAutoFit/>
          </a:bodyPr>
          <a:lstStyle/>
          <a:p>
            <a:r>
              <a:rPr lang="en-CA" dirty="0" smtClean="0"/>
              <a:t> Recent evidence suggests that the AMOC began weakening  150 years ago.</a:t>
            </a:r>
            <a:endParaRPr lang="en-CA" dirty="0"/>
          </a:p>
        </p:txBody>
      </p:sp>
      <p:pic>
        <p:nvPicPr>
          <p:cNvPr id="63496" name="Picture 8" descr="https://www-tc.pbs.org/wnet/peril-and-promise/files/2019/03/AMO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147" y="2397113"/>
            <a:ext cx="3463925" cy="33607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460" y="24165"/>
            <a:ext cx="12579226" cy="1077218"/>
          </a:xfrm>
          <a:prstGeom prst="rect">
            <a:avLst/>
          </a:prstGeom>
          <a:noFill/>
        </p:spPr>
        <p:txBody>
          <a:bodyPr wrap="square" rtlCol="0">
            <a:spAutoFit/>
          </a:bodyPr>
          <a:lstStyle/>
          <a:p>
            <a:pPr algn="ctr"/>
            <a:r>
              <a:rPr lang="en-CA" sz="3200" dirty="0" smtClean="0"/>
              <a:t>Atlantic </a:t>
            </a:r>
            <a:r>
              <a:rPr lang="en-CA" sz="3200" dirty="0" err="1" smtClean="0"/>
              <a:t>Meridional</a:t>
            </a:r>
            <a:r>
              <a:rPr lang="en-CA" sz="3200" dirty="0" smtClean="0"/>
              <a:t> Overturning Circulation (AMOC)</a:t>
            </a:r>
          </a:p>
          <a:p>
            <a:pPr algn="ctr"/>
            <a:r>
              <a:rPr lang="en-CA" sz="3200" dirty="0" smtClean="0"/>
              <a:t> of the Great  Ocean Conveyer Belt</a:t>
            </a:r>
            <a:endParaRPr lang="en-CA" sz="3200" dirty="0"/>
          </a:p>
        </p:txBody>
      </p:sp>
      <p:sp>
        <p:nvSpPr>
          <p:cNvPr id="10" name="TextBox 9"/>
          <p:cNvSpPr txBox="1"/>
          <p:nvPr/>
        </p:nvSpPr>
        <p:spPr>
          <a:xfrm>
            <a:off x="22349" y="1196752"/>
            <a:ext cx="12364659" cy="369332"/>
          </a:xfrm>
          <a:prstGeom prst="rect">
            <a:avLst/>
          </a:prstGeom>
          <a:noFill/>
        </p:spPr>
        <p:txBody>
          <a:bodyPr wrap="square" rtlCol="0">
            <a:spAutoFit/>
          </a:bodyPr>
          <a:lstStyle/>
          <a:p>
            <a:r>
              <a:rPr lang="en-CA" dirty="0" smtClean="0"/>
              <a:t>It is being slowed by vast volumes  of cold fresh melt-water  spilling off Greenland melt</a:t>
            </a:r>
            <a:endParaRPr lang="en-CA" dirty="0"/>
          </a:p>
        </p:txBody>
      </p:sp>
      <p:sp>
        <p:nvSpPr>
          <p:cNvPr id="5" name="Oval 4"/>
          <p:cNvSpPr/>
          <p:nvPr/>
        </p:nvSpPr>
        <p:spPr>
          <a:xfrm>
            <a:off x="7596931" y="2708920"/>
            <a:ext cx="777725" cy="64807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7524923" y="2452271"/>
            <a:ext cx="1224136" cy="261610"/>
          </a:xfrm>
          <a:prstGeom prst="rect">
            <a:avLst/>
          </a:prstGeom>
          <a:noFill/>
        </p:spPr>
        <p:txBody>
          <a:bodyPr wrap="square" rtlCol="0">
            <a:spAutoFit/>
          </a:bodyPr>
          <a:lstStyle/>
          <a:p>
            <a:r>
              <a:rPr lang="en-CA" sz="1050" b="1" dirty="0" smtClean="0">
                <a:solidFill>
                  <a:schemeClr val="bg1"/>
                </a:solidFill>
              </a:rPr>
              <a:t>Greenland</a:t>
            </a:r>
            <a:endParaRPr lang="en-CA" sz="1050" b="1" dirty="0">
              <a:solidFill>
                <a:schemeClr val="bg1"/>
              </a:solidFill>
            </a:endParaRPr>
          </a:p>
        </p:txBody>
      </p:sp>
      <p:sp>
        <p:nvSpPr>
          <p:cNvPr id="13" name="TextBox 12"/>
          <p:cNvSpPr txBox="1"/>
          <p:nvPr/>
        </p:nvSpPr>
        <p:spPr>
          <a:xfrm>
            <a:off x="6275237" y="2578115"/>
            <a:ext cx="1224136" cy="261610"/>
          </a:xfrm>
          <a:prstGeom prst="rect">
            <a:avLst/>
          </a:prstGeom>
          <a:noFill/>
        </p:spPr>
        <p:txBody>
          <a:bodyPr wrap="square" rtlCol="0">
            <a:spAutoFit/>
          </a:bodyPr>
          <a:lstStyle/>
          <a:p>
            <a:r>
              <a:rPr lang="en-CA" sz="1050" b="1" dirty="0" smtClean="0">
                <a:solidFill>
                  <a:schemeClr val="bg1"/>
                </a:solidFill>
              </a:rPr>
              <a:t>Alaska</a:t>
            </a:r>
            <a:endParaRPr lang="en-CA" sz="1050" b="1" dirty="0">
              <a:solidFill>
                <a:schemeClr val="bg1"/>
              </a:solidFill>
            </a:endParaRPr>
          </a:p>
        </p:txBody>
      </p:sp>
      <p:sp>
        <p:nvSpPr>
          <p:cNvPr id="14" name="TextBox 13"/>
          <p:cNvSpPr txBox="1"/>
          <p:nvPr/>
        </p:nvSpPr>
        <p:spPr>
          <a:xfrm>
            <a:off x="8309829" y="2604671"/>
            <a:ext cx="1224136" cy="261610"/>
          </a:xfrm>
          <a:prstGeom prst="rect">
            <a:avLst/>
          </a:prstGeom>
          <a:noFill/>
        </p:spPr>
        <p:txBody>
          <a:bodyPr wrap="square" rtlCol="0">
            <a:spAutoFit/>
          </a:bodyPr>
          <a:lstStyle/>
          <a:p>
            <a:r>
              <a:rPr lang="en-CA" sz="1050" b="1" dirty="0" smtClean="0">
                <a:solidFill>
                  <a:schemeClr val="bg1"/>
                </a:solidFill>
              </a:rPr>
              <a:t>Scandinavia</a:t>
            </a:r>
            <a:endParaRPr lang="en-CA" sz="1050" b="1" dirty="0">
              <a:solidFill>
                <a:schemeClr val="bg1"/>
              </a:solidFill>
            </a:endParaRPr>
          </a:p>
        </p:txBody>
      </p:sp>
      <p:sp>
        <p:nvSpPr>
          <p:cNvPr id="15" name="TextBox 14"/>
          <p:cNvSpPr txBox="1"/>
          <p:nvPr/>
        </p:nvSpPr>
        <p:spPr>
          <a:xfrm>
            <a:off x="9325123" y="2604671"/>
            <a:ext cx="1224136" cy="261610"/>
          </a:xfrm>
          <a:prstGeom prst="rect">
            <a:avLst/>
          </a:prstGeom>
          <a:noFill/>
        </p:spPr>
        <p:txBody>
          <a:bodyPr wrap="square" rtlCol="0">
            <a:spAutoFit/>
          </a:bodyPr>
          <a:lstStyle/>
          <a:p>
            <a:r>
              <a:rPr lang="en-CA" sz="1050" b="1" dirty="0" smtClean="0">
                <a:solidFill>
                  <a:schemeClr val="bg1"/>
                </a:solidFill>
              </a:rPr>
              <a:t>Siberia</a:t>
            </a:r>
            <a:endParaRPr lang="en-CA" sz="1050" b="1" dirty="0">
              <a:solidFill>
                <a:schemeClr val="bg1"/>
              </a:solidFill>
            </a:endParaRPr>
          </a:p>
        </p:txBody>
      </p:sp>
      <p:sp>
        <p:nvSpPr>
          <p:cNvPr id="7" name="TextBox 6"/>
          <p:cNvSpPr txBox="1"/>
          <p:nvPr/>
        </p:nvSpPr>
        <p:spPr>
          <a:xfrm>
            <a:off x="9591576" y="1058252"/>
            <a:ext cx="3283546" cy="646331"/>
          </a:xfrm>
          <a:prstGeom prst="rect">
            <a:avLst/>
          </a:prstGeom>
          <a:noFill/>
        </p:spPr>
        <p:txBody>
          <a:bodyPr wrap="square" rtlCol="0">
            <a:spAutoFit/>
          </a:bodyPr>
          <a:lstStyle/>
          <a:p>
            <a:r>
              <a:rPr lang="en-CA" dirty="0" smtClean="0"/>
              <a:t>Note Northern hemisphere climate disruption</a:t>
            </a:r>
            <a:endParaRPr lang="en-CA" dirty="0"/>
          </a:p>
        </p:txBody>
      </p:sp>
    </p:spTree>
    <p:extLst>
      <p:ext uri="{BB962C8B-B14F-4D97-AF65-F5344CB8AC3E}">
        <p14:creationId xmlns:p14="http://schemas.microsoft.com/office/powerpoint/2010/main" val="32353736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11021</TotalTime>
  <Words>7274</Words>
  <Application>Microsoft Office PowerPoint</Application>
  <PresentationFormat>Custom</PresentationFormat>
  <Paragraphs>841</Paragraphs>
  <Slides>104</Slides>
  <Notes>15</Notes>
  <HiddenSlides>0</HiddenSlides>
  <MMClips>0</MMClips>
  <ScaleCrop>false</ScaleCrop>
  <HeadingPairs>
    <vt:vector size="4" baseType="variant">
      <vt:variant>
        <vt:lpstr>Theme</vt:lpstr>
      </vt:variant>
      <vt:variant>
        <vt:i4>2</vt:i4>
      </vt:variant>
      <vt:variant>
        <vt:lpstr>Slide Titles</vt:lpstr>
      </vt:variant>
      <vt:variant>
        <vt:i4>104</vt:i4>
      </vt:variant>
    </vt:vector>
  </HeadingPairs>
  <TitlesOfParts>
    <vt:vector size="106"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Anthropogenic Methane Emissions &amp; Socioeconomic Pathways (SSPs)</vt:lpstr>
      <vt:lpstr>PowerPoint Presentation</vt:lpstr>
      <vt:lpstr>PowerPoint Presentation</vt:lpstr>
      <vt:lpstr>PowerPoint Presentation</vt:lpstr>
      <vt:lpstr>Shared Socioeconomic  Pathways (SSPs)</vt:lpstr>
      <vt:lpstr>PowerPoint Presentation</vt:lpstr>
      <vt:lpstr>Climate effects based on terrestrial biosphere model simulations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dc:creator>
  <cp:lastModifiedBy>peter</cp:lastModifiedBy>
  <cp:revision>186</cp:revision>
  <dcterms:created xsi:type="dcterms:W3CDTF">2021-01-22T07:32:28Z</dcterms:created>
  <dcterms:modified xsi:type="dcterms:W3CDTF">2021-01-29T23:13:42Z</dcterms:modified>
</cp:coreProperties>
</file>