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62" r:id="rId4"/>
    <p:sldId id="257" r:id="rId5"/>
    <p:sldId id="258" r:id="rId6"/>
    <p:sldId id="261" r:id="rId7"/>
    <p:sldId id="259" r:id="rId8"/>
    <p:sldId id="263" r:id="rId9"/>
    <p:sldId id="264" r:id="rId10"/>
    <p:sldId id="270" r:id="rId11"/>
    <p:sldId id="266" r:id="rId12"/>
    <p:sldId id="269"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4660"/>
  </p:normalViewPr>
  <p:slideViewPr>
    <p:cSldViewPr snapToGrid="0">
      <p:cViewPr>
        <p:scale>
          <a:sx n="70" d="100"/>
          <a:sy n="70" d="100"/>
        </p:scale>
        <p:origin x="44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D651F-D77B-4072-B582-8866BBEADC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3F630A-4BD8-4F98-BDC9-E6132E7C94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3E6D7A-0469-4A0A-86C9-55DBE55980D5}"/>
              </a:ext>
            </a:extLst>
          </p:cNvPr>
          <p:cNvSpPr>
            <a:spLocks noGrp="1"/>
          </p:cNvSpPr>
          <p:nvPr>
            <p:ph type="dt" sz="half" idx="10"/>
          </p:nvPr>
        </p:nvSpPr>
        <p:spPr/>
        <p:txBody>
          <a:bodyPr/>
          <a:lstStyle/>
          <a:p>
            <a:fld id="{49E73A5C-F6AD-4147-9127-161C8CB1A0E0}" type="datetimeFigureOut">
              <a:rPr lang="en-US" smtClean="0"/>
              <a:t>3/1/2019</a:t>
            </a:fld>
            <a:endParaRPr lang="en-US"/>
          </a:p>
        </p:txBody>
      </p:sp>
      <p:sp>
        <p:nvSpPr>
          <p:cNvPr id="5" name="Footer Placeholder 4">
            <a:extLst>
              <a:ext uri="{FF2B5EF4-FFF2-40B4-BE49-F238E27FC236}">
                <a16:creationId xmlns:a16="http://schemas.microsoft.com/office/drawing/2014/main" id="{AD9D1D85-B2D9-4B8A-BC8D-D1005ADA8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064BD-5B7E-4933-A6C7-9B9D0A03C8F5}"/>
              </a:ext>
            </a:extLst>
          </p:cNvPr>
          <p:cNvSpPr>
            <a:spLocks noGrp="1"/>
          </p:cNvSpPr>
          <p:nvPr>
            <p:ph type="sldNum" sz="quarter" idx="12"/>
          </p:nvPr>
        </p:nvSpPr>
        <p:spPr/>
        <p:txBody>
          <a:bodyPr/>
          <a:lstStyle/>
          <a:p>
            <a:fld id="{CE598346-3221-49CE-BBC0-AE773C8251D4}" type="slidenum">
              <a:rPr lang="en-US" smtClean="0"/>
              <a:t>‹#›</a:t>
            </a:fld>
            <a:endParaRPr lang="en-US"/>
          </a:p>
        </p:txBody>
      </p:sp>
    </p:spTree>
    <p:extLst>
      <p:ext uri="{BB962C8B-B14F-4D97-AF65-F5344CB8AC3E}">
        <p14:creationId xmlns:p14="http://schemas.microsoft.com/office/powerpoint/2010/main" val="49297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DA2A5-AC69-42C2-9882-446E48AF18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D3CB63-2BED-40E4-AE7D-6089DC8F3A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4829C-ADB5-4B01-A006-0DE1563F339C}"/>
              </a:ext>
            </a:extLst>
          </p:cNvPr>
          <p:cNvSpPr>
            <a:spLocks noGrp="1"/>
          </p:cNvSpPr>
          <p:nvPr>
            <p:ph type="dt" sz="half" idx="10"/>
          </p:nvPr>
        </p:nvSpPr>
        <p:spPr/>
        <p:txBody>
          <a:bodyPr/>
          <a:lstStyle/>
          <a:p>
            <a:fld id="{49E73A5C-F6AD-4147-9127-161C8CB1A0E0}" type="datetimeFigureOut">
              <a:rPr lang="en-US" smtClean="0"/>
              <a:t>3/1/2019</a:t>
            </a:fld>
            <a:endParaRPr lang="en-US"/>
          </a:p>
        </p:txBody>
      </p:sp>
      <p:sp>
        <p:nvSpPr>
          <p:cNvPr id="5" name="Footer Placeholder 4">
            <a:extLst>
              <a:ext uri="{FF2B5EF4-FFF2-40B4-BE49-F238E27FC236}">
                <a16:creationId xmlns:a16="http://schemas.microsoft.com/office/drawing/2014/main" id="{B120927A-9376-4A98-9564-BE9FD9D22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0FE03-E6EB-448E-B79F-D82A8B040BFA}"/>
              </a:ext>
            </a:extLst>
          </p:cNvPr>
          <p:cNvSpPr>
            <a:spLocks noGrp="1"/>
          </p:cNvSpPr>
          <p:nvPr>
            <p:ph type="sldNum" sz="quarter" idx="12"/>
          </p:nvPr>
        </p:nvSpPr>
        <p:spPr/>
        <p:txBody>
          <a:bodyPr/>
          <a:lstStyle/>
          <a:p>
            <a:fld id="{CE598346-3221-49CE-BBC0-AE773C8251D4}" type="slidenum">
              <a:rPr lang="en-US" smtClean="0"/>
              <a:t>‹#›</a:t>
            </a:fld>
            <a:endParaRPr lang="en-US"/>
          </a:p>
        </p:txBody>
      </p:sp>
    </p:spTree>
    <p:extLst>
      <p:ext uri="{BB962C8B-B14F-4D97-AF65-F5344CB8AC3E}">
        <p14:creationId xmlns:p14="http://schemas.microsoft.com/office/powerpoint/2010/main" val="1655184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7F2B99-FBD1-46E2-A957-670ABE6A60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8EB39-8FFA-4F75-B47D-BCB485C1F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47464-2C43-45C7-BE3F-16EC1A9696EA}"/>
              </a:ext>
            </a:extLst>
          </p:cNvPr>
          <p:cNvSpPr>
            <a:spLocks noGrp="1"/>
          </p:cNvSpPr>
          <p:nvPr>
            <p:ph type="dt" sz="half" idx="10"/>
          </p:nvPr>
        </p:nvSpPr>
        <p:spPr/>
        <p:txBody>
          <a:bodyPr/>
          <a:lstStyle/>
          <a:p>
            <a:fld id="{49E73A5C-F6AD-4147-9127-161C8CB1A0E0}" type="datetimeFigureOut">
              <a:rPr lang="en-US" smtClean="0"/>
              <a:t>3/1/2019</a:t>
            </a:fld>
            <a:endParaRPr lang="en-US"/>
          </a:p>
        </p:txBody>
      </p:sp>
      <p:sp>
        <p:nvSpPr>
          <p:cNvPr id="5" name="Footer Placeholder 4">
            <a:extLst>
              <a:ext uri="{FF2B5EF4-FFF2-40B4-BE49-F238E27FC236}">
                <a16:creationId xmlns:a16="http://schemas.microsoft.com/office/drawing/2014/main" id="{BF607FB3-FC77-4313-9783-4523E3D326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D5583-A292-48AE-85CE-CC1FBD43352F}"/>
              </a:ext>
            </a:extLst>
          </p:cNvPr>
          <p:cNvSpPr>
            <a:spLocks noGrp="1"/>
          </p:cNvSpPr>
          <p:nvPr>
            <p:ph type="sldNum" sz="quarter" idx="12"/>
          </p:nvPr>
        </p:nvSpPr>
        <p:spPr/>
        <p:txBody>
          <a:bodyPr/>
          <a:lstStyle/>
          <a:p>
            <a:fld id="{CE598346-3221-49CE-BBC0-AE773C8251D4}" type="slidenum">
              <a:rPr lang="en-US" smtClean="0"/>
              <a:t>‹#›</a:t>
            </a:fld>
            <a:endParaRPr lang="en-US"/>
          </a:p>
        </p:txBody>
      </p:sp>
    </p:spTree>
    <p:extLst>
      <p:ext uri="{BB962C8B-B14F-4D97-AF65-F5344CB8AC3E}">
        <p14:creationId xmlns:p14="http://schemas.microsoft.com/office/powerpoint/2010/main" val="351656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16252-4B7E-4BB5-9B32-FED6810087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725A07-8AD5-416F-BCF4-F49EE13516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5EC34-B7CF-4823-AE02-B3A930D71240}"/>
              </a:ext>
            </a:extLst>
          </p:cNvPr>
          <p:cNvSpPr>
            <a:spLocks noGrp="1"/>
          </p:cNvSpPr>
          <p:nvPr>
            <p:ph type="dt" sz="half" idx="10"/>
          </p:nvPr>
        </p:nvSpPr>
        <p:spPr/>
        <p:txBody>
          <a:bodyPr/>
          <a:lstStyle/>
          <a:p>
            <a:fld id="{49E73A5C-F6AD-4147-9127-161C8CB1A0E0}" type="datetimeFigureOut">
              <a:rPr lang="en-US" smtClean="0"/>
              <a:t>3/1/2019</a:t>
            </a:fld>
            <a:endParaRPr lang="en-US"/>
          </a:p>
        </p:txBody>
      </p:sp>
      <p:sp>
        <p:nvSpPr>
          <p:cNvPr id="5" name="Footer Placeholder 4">
            <a:extLst>
              <a:ext uri="{FF2B5EF4-FFF2-40B4-BE49-F238E27FC236}">
                <a16:creationId xmlns:a16="http://schemas.microsoft.com/office/drawing/2014/main" id="{24C678A7-43DC-4120-B123-39E9D3BA1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30EE7-FB8C-4399-BD2E-89716AB354BA}"/>
              </a:ext>
            </a:extLst>
          </p:cNvPr>
          <p:cNvSpPr>
            <a:spLocks noGrp="1"/>
          </p:cNvSpPr>
          <p:nvPr>
            <p:ph type="sldNum" sz="quarter" idx="12"/>
          </p:nvPr>
        </p:nvSpPr>
        <p:spPr/>
        <p:txBody>
          <a:bodyPr/>
          <a:lstStyle/>
          <a:p>
            <a:fld id="{CE598346-3221-49CE-BBC0-AE773C8251D4}" type="slidenum">
              <a:rPr lang="en-US" smtClean="0"/>
              <a:t>‹#›</a:t>
            </a:fld>
            <a:endParaRPr lang="en-US"/>
          </a:p>
        </p:txBody>
      </p:sp>
    </p:spTree>
    <p:extLst>
      <p:ext uri="{BB962C8B-B14F-4D97-AF65-F5344CB8AC3E}">
        <p14:creationId xmlns:p14="http://schemas.microsoft.com/office/powerpoint/2010/main" val="320969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5C252-9117-4D5C-8C2F-0AC83143CD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6A4148-301C-4C8D-8525-3A7B59D5A6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04A8D4-CB54-4168-8FAC-82E0597E3EB0}"/>
              </a:ext>
            </a:extLst>
          </p:cNvPr>
          <p:cNvSpPr>
            <a:spLocks noGrp="1"/>
          </p:cNvSpPr>
          <p:nvPr>
            <p:ph type="dt" sz="half" idx="10"/>
          </p:nvPr>
        </p:nvSpPr>
        <p:spPr/>
        <p:txBody>
          <a:bodyPr/>
          <a:lstStyle/>
          <a:p>
            <a:fld id="{49E73A5C-F6AD-4147-9127-161C8CB1A0E0}" type="datetimeFigureOut">
              <a:rPr lang="en-US" smtClean="0"/>
              <a:t>3/1/2019</a:t>
            </a:fld>
            <a:endParaRPr lang="en-US"/>
          </a:p>
        </p:txBody>
      </p:sp>
      <p:sp>
        <p:nvSpPr>
          <p:cNvPr id="5" name="Footer Placeholder 4">
            <a:extLst>
              <a:ext uri="{FF2B5EF4-FFF2-40B4-BE49-F238E27FC236}">
                <a16:creationId xmlns:a16="http://schemas.microsoft.com/office/drawing/2014/main" id="{F8BBDBB1-09C7-4729-8586-E686C0EA7A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BF6D7-B4B0-4492-9D95-A3F63DF09EE7}"/>
              </a:ext>
            </a:extLst>
          </p:cNvPr>
          <p:cNvSpPr>
            <a:spLocks noGrp="1"/>
          </p:cNvSpPr>
          <p:nvPr>
            <p:ph type="sldNum" sz="quarter" idx="12"/>
          </p:nvPr>
        </p:nvSpPr>
        <p:spPr/>
        <p:txBody>
          <a:bodyPr/>
          <a:lstStyle/>
          <a:p>
            <a:fld id="{CE598346-3221-49CE-BBC0-AE773C8251D4}" type="slidenum">
              <a:rPr lang="en-US" smtClean="0"/>
              <a:t>‹#›</a:t>
            </a:fld>
            <a:endParaRPr lang="en-US"/>
          </a:p>
        </p:txBody>
      </p:sp>
    </p:spTree>
    <p:extLst>
      <p:ext uri="{BB962C8B-B14F-4D97-AF65-F5344CB8AC3E}">
        <p14:creationId xmlns:p14="http://schemas.microsoft.com/office/powerpoint/2010/main" val="238512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9797-6147-47EC-B289-A115698E73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FE97AB-16FE-4F58-8E55-72317972AC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AA2C63-ABF2-442F-8F0A-8012D69198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58F896-F89C-44C1-A586-DD0FC1E14FFF}"/>
              </a:ext>
            </a:extLst>
          </p:cNvPr>
          <p:cNvSpPr>
            <a:spLocks noGrp="1"/>
          </p:cNvSpPr>
          <p:nvPr>
            <p:ph type="dt" sz="half" idx="10"/>
          </p:nvPr>
        </p:nvSpPr>
        <p:spPr/>
        <p:txBody>
          <a:bodyPr/>
          <a:lstStyle/>
          <a:p>
            <a:fld id="{49E73A5C-F6AD-4147-9127-161C8CB1A0E0}" type="datetimeFigureOut">
              <a:rPr lang="en-US" smtClean="0"/>
              <a:t>3/1/2019</a:t>
            </a:fld>
            <a:endParaRPr lang="en-US"/>
          </a:p>
        </p:txBody>
      </p:sp>
      <p:sp>
        <p:nvSpPr>
          <p:cNvPr id="6" name="Footer Placeholder 5">
            <a:extLst>
              <a:ext uri="{FF2B5EF4-FFF2-40B4-BE49-F238E27FC236}">
                <a16:creationId xmlns:a16="http://schemas.microsoft.com/office/drawing/2014/main" id="{9E9B17EA-800F-41F2-8601-21EA7724FA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6F4EA-A8DC-45E9-B253-12791C0954B5}"/>
              </a:ext>
            </a:extLst>
          </p:cNvPr>
          <p:cNvSpPr>
            <a:spLocks noGrp="1"/>
          </p:cNvSpPr>
          <p:nvPr>
            <p:ph type="sldNum" sz="quarter" idx="12"/>
          </p:nvPr>
        </p:nvSpPr>
        <p:spPr/>
        <p:txBody>
          <a:bodyPr/>
          <a:lstStyle/>
          <a:p>
            <a:fld id="{CE598346-3221-49CE-BBC0-AE773C8251D4}" type="slidenum">
              <a:rPr lang="en-US" smtClean="0"/>
              <a:t>‹#›</a:t>
            </a:fld>
            <a:endParaRPr lang="en-US"/>
          </a:p>
        </p:txBody>
      </p:sp>
    </p:spTree>
    <p:extLst>
      <p:ext uri="{BB962C8B-B14F-4D97-AF65-F5344CB8AC3E}">
        <p14:creationId xmlns:p14="http://schemas.microsoft.com/office/powerpoint/2010/main" val="23580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C36D-732C-4F68-B09C-FB5F25FC57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B3BA7A-C40D-4B84-AABC-A3294AA20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DC38DA-D01D-42A3-A1E7-53769F31C0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2E6066-3CC8-4533-B09A-5862073A2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1AD9C6-12D4-437D-B1E6-CF788F3A4A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D700F2-6DB4-4871-B5FD-3378EC1EC1D5}"/>
              </a:ext>
            </a:extLst>
          </p:cNvPr>
          <p:cNvSpPr>
            <a:spLocks noGrp="1"/>
          </p:cNvSpPr>
          <p:nvPr>
            <p:ph type="dt" sz="half" idx="10"/>
          </p:nvPr>
        </p:nvSpPr>
        <p:spPr/>
        <p:txBody>
          <a:bodyPr/>
          <a:lstStyle/>
          <a:p>
            <a:fld id="{49E73A5C-F6AD-4147-9127-161C8CB1A0E0}" type="datetimeFigureOut">
              <a:rPr lang="en-US" smtClean="0"/>
              <a:t>3/1/2019</a:t>
            </a:fld>
            <a:endParaRPr lang="en-US"/>
          </a:p>
        </p:txBody>
      </p:sp>
      <p:sp>
        <p:nvSpPr>
          <p:cNvPr id="8" name="Footer Placeholder 7">
            <a:extLst>
              <a:ext uri="{FF2B5EF4-FFF2-40B4-BE49-F238E27FC236}">
                <a16:creationId xmlns:a16="http://schemas.microsoft.com/office/drawing/2014/main" id="{CBDF9CFD-A89D-45D5-BF21-5A1D6AA54C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AF968-11A3-42FF-9067-1FEFE2AC3ABE}"/>
              </a:ext>
            </a:extLst>
          </p:cNvPr>
          <p:cNvSpPr>
            <a:spLocks noGrp="1"/>
          </p:cNvSpPr>
          <p:nvPr>
            <p:ph type="sldNum" sz="quarter" idx="12"/>
          </p:nvPr>
        </p:nvSpPr>
        <p:spPr/>
        <p:txBody>
          <a:bodyPr/>
          <a:lstStyle/>
          <a:p>
            <a:fld id="{CE598346-3221-49CE-BBC0-AE773C8251D4}" type="slidenum">
              <a:rPr lang="en-US" smtClean="0"/>
              <a:t>‹#›</a:t>
            </a:fld>
            <a:endParaRPr lang="en-US"/>
          </a:p>
        </p:txBody>
      </p:sp>
    </p:spTree>
    <p:extLst>
      <p:ext uri="{BB962C8B-B14F-4D97-AF65-F5344CB8AC3E}">
        <p14:creationId xmlns:p14="http://schemas.microsoft.com/office/powerpoint/2010/main" val="382674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7449-73D1-454B-B06F-16EB235405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6CCF0-F329-4992-9971-90D1B6D0FE08}"/>
              </a:ext>
            </a:extLst>
          </p:cNvPr>
          <p:cNvSpPr>
            <a:spLocks noGrp="1"/>
          </p:cNvSpPr>
          <p:nvPr>
            <p:ph type="dt" sz="half" idx="10"/>
          </p:nvPr>
        </p:nvSpPr>
        <p:spPr/>
        <p:txBody>
          <a:bodyPr/>
          <a:lstStyle/>
          <a:p>
            <a:fld id="{49E73A5C-F6AD-4147-9127-161C8CB1A0E0}" type="datetimeFigureOut">
              <a:rPr lang="en-US" smtClean="0"/>
              <a:t>3/1/2019</a:t>
            </a:fld>
            <a:endParaRPr lang="en-US"/>
          </a:p>
        </p:txBody>
      </p:sp>
      <p:sp>
        <p:nvSpPr>
          <p:cNvPr id="4" name="Footer Placeholder 3">
            <a:extLst>
              <a:ext uri="{FF2B5EF4-FFF2-40B4-BE49-F238E27FC236}">
                <a16:creationId xmlns:a16="http://schemas.microsoft.com/office/drawing/2014/main" id="{C7FA706B-1BF2-41FD-AF43-486A5F5B5B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62F1BD-9E19-4461-A0B3-9552A00393BF}"/>
              </a:ext>
            </a:extLst>
          </p:cNvPr>
          <p:cNvSpPr>
            <a:spLocks noGrp="1"/>
          </p:cNvSpPr>
          <p:nvPr>
            <p:ph type="sldNum" sz="quarter" idx="12"/>
          </p:nvPr>
        </p:nvSpPr>
        <p:spPr/>
        <p:txBody>
          <a:bodyPr/>
          <a:lstStyle/>
          <a:p>
            <a:fld id="{CE598346-3221-49CE-BBC0-AE773C8251D4}" type="slidenum">
              <a:rPr lang="en-US" smtClean="0"/>
              <a:t>‹#›</a:t>
            </a:fld>
            <a:endParaRPr lang="en-US"/>
          </a:p>
        </p:txBody>
      </p:sp>
    </p:spTree>
    <p:extLst>
      <p:ext uri="{BB962C8B-B14F-4D97-AF65-F5344CB8AC3E}">
        <p14:creationId xmlns:p14="http://schemas.microsoft.com/office/powerpoint/2010/main" val="398951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3FBE95-8221-430E-B921-8B550220CDB2}"/>
              </a:ext>
            </a:extLst>
          </p:cNvPr>
          <p:cNvSpPr>
            <a:spLocks noGrp="1"/>
          </p:cNvSpPr>
          <p:nvPr>
            <p:ph type="dt" sz="half" idx="10"/>
          </p:nvPr>
        </p:nvSpPr>
        <p:spPr/>
        <p:txBody>
          <a:bodyPr/>
          <a:lstStyle/>
          <a:p>
            <a:fld id="{49E73A5C-F6AD-4147-9127-161C8CB1A0E0}" type="datetimeFigureOut">
              <a:rPr lang="en-US" smtClean="0"/>
              <a:t>3/1/2019</a:t>
            </a:fld>
            <a:endParaRPr lang="en-US"/>
          </a:p>
        </p:txBody>
      </p:sp>
      <p:sp>
        <p:nvSpPr>
          <p:cNvPr id="3" name="Footer Placeholder 2">
            <a:extLst>
              <a:ext uri="{FF2B5EF4-FFF2-40B4-BE49-F238E27FC236}">
                <a16:creationId xmlns:a16="http://schemas.microsoft.com/office/drawing/2014/main" id="{C00F015C-7CFC-4DA6-A655-F501273B6C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0A179A-A5CE-4C18-9BE8-9418B6763726}"/>
              </a:ext>
            </a:extLst>
          </p:cNvPr>
          <p:cNvSpPr>
            <a:spLocks noGrp="1"/>
          </p:cNvSpPr>
          <p:nvPr>
            <p:ph type="sldNum" sz="quarter" idx="12"/>
          </p:nvPr>
        </p:nvSpPr>
        <p:spPr/>
        <p:txBody>
          <a:bodyPr/>
          <a:lstStyle/>
          <a:p>
            <a:fld id="{CE598346-3221-49CE-BBC0-AE773C8251D4}" type="slidenum">
              <a:rPr lang="en-US" smtClean="0"/>
              <a:t>‹#›</a:t>
            </a:fld>
            <a:endParaRPr lang="en-US"/>
          </a:p>
        </p:txBody>
      </p:sp>
    </p:spTree>
    <p:extLst>
      <p:ext uri="{BB962C8B-B14F-4D97-AF65-F5344CB8AC3E}">
        <p14:creationId xmlns:p14="http://schemas.microsoft.com/office/powerpoint/2010/main" val="83319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E601-C12C-435B-AF07-7B4D56D14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AB3511-99F7-4803-8BEF-207E0CA8A8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B43B15-2BEB-4309-8BAE-9EB6C2818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03CFD1-71F6-4346-BDFA-362BE98B897E}"/>
              </a:ext>
            </a:extLst>
          </p:cNvPr>
          <p:cNvSpPr>
            <a:spLocks noGrp="1"/>
          </p:cNvSpPr>
          <p:nvPr>
            <p:ph type="dt" sz="half" idx="10"/>
          </p:nvPr>
        </p:nvSpPr>
        <p:spPr/>
        <p:txBody>
          <a:bodyPr/>
          <a:lstStyle/>
          <a:p>
            <a:fld id="{49E73A5C-F6AD-4147-9127-161C8CB1A0E0}" type="datetimeFigureOut">
              <a:rPr lang="en-US" smtClean="0"/>
              <a:t>3/1/2019</a:t>
            </a:fld>
            <a:endParaRPr lang="en-US"/>
          </a:p>
        </p:txBody>
      </p:sp>
      <p:sp>
        <p:nvSpPr>
          <p:cNvPr id="6" name="Footer Placeholder 5">
            <a:extLst>
              <a:ext uri="{FF2B5EF4-FFF2-40B4-BE49-F238E27FC236}">
                <a16:creationId xmlns:a16="http://schemas.microsoft.com/office/drawing/2014/main" id="{32526582-9EB0-4FDD-8855-89CDD4598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20BA40-2BFE-42CA-8477-C221095B1D80}"/>
              </a:ext>
            </a:extLst>
          </p:cNvPr>
          <p:cNvSpPr>
            <a:spLocks noGrp="1"/>
          </p:cNvSpPr>
          <p:nvPr>
            <p:ph type="sldNum" sz="quarter" idx="12"/>
          </p:nvPr>
        </p:nvSpPr>
        <p:spPr/>
        <p:txBody>
          <a:bodyPr/>
          <a:lstStyle/>
          <a:p>
            <a:fld id="{CE598346-3221-49CE-BBC0-AE773C8251D4}" type="slidenum">
              <a:rPr lang="en-US" smtClean="0"/>
              <a:t>‹#›</a:t>
            </a:fld>
            <a:endParaRPr lang="en-US"/>
          </a:p>
        </p:txBody>
      </p:sp>
    </p:spTree>
    <p:extLst>
      <p:ext uri="{BB962C8B-B14F-4D97-AF65-F5344CB8AC3E}">
        <p14:creationId xmlns:p14="http://schemas.microsoft.com/office/powerpoint/2010/main" val="3407620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B01B3-BACD-4F09-8662-AB7F505F9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85149D-477D-4544-936C-7D364496BE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D87542-DAEB-4FF5-8FC5-A29B3C13C9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995BBC-EA14-4153-8ED1-E59487727B2B}"/>
              </a:ext>
            </a:extLst>
          </p:cNvPr>
          <p:cNvSpPr>
            <a:spLocks noGrp="1"/>
          </p:cNvSpPr>
          <p:nvPr>
            <p:ph type="dt" sz="half" idx="10"/>
          </p:nvPr>
        </p:nvSpPr>
        <p:spPr/>
        <p:txBody>
          <a:bodyPr/>
          <a:lstStyle/>
          <a:p>
            <a:fld id="{49E73A5C-F6AD-4147-9127-161C8CB1A0E0}" type="datetimeFigureOut">
              <a:rPr lang="en-US" smtClean="0"/>
              <a:t>3/1/2019</a:t>
            </a:fld>
            <a:endParaRPr lang="en-US"/>
          </a:p>
        </p:txBody>
      </p:sp>
      <p:sp>
        <p:nvSpPr>
          <p:cNvPr id="6" name="Footer Placeholder 5">
            <a:extLst>
              <a:ext uri="{FF2B5EF4-FFF2-40B4-BE49-F238E27FC236}">
                <a16:creationId xmlns:a16="http://schemas.microsoft.com/office/drawing/2014/main" id="{270B5738-A051-4159-AA9F-77754D1183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A73B6B-D5ED-4D13-8D26-51E7D1C05EAE}"/>
              </a:ext>
            </a:extLst>
          </p:cNvPr>
          <p:cNvSpPr>
            <a:spLocks noGrp="1"/>
          </p:cNvSpPr>
          <p:nvPr>
            <p:ph type="sldNum" sz="quarter" idx="12"/>
          </p:nvPr>
        </p:nvSpPr>
        <p:spPr/>
        <p:txBody>
          <a:bodyPr/>
          <a:lstStyle/>
          <a:p>
            <a:fld id="{CE598346-3221-49CE-BBC0-AE773C8251D4}" type="slidenum">
              <a:rPr lang="en-US" smtClean="0"/>
              <a:t>‹#›</a:t>
            </a:fld>
            <a:endParaRPr lang="en-US"/>
          </a:p>
        </p:txBody>
      </p:sp>
    </p:spTree>
    <p:extLst>
      <p:ext uri="{BB962C8B-B14F-4D97-AF65-F5344CB8AC3E}">
        <p14:creationId xmlns:p14="http://schemas.microsoft.com/office/powerpoint/2010/main" val="207762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25694C-59C5-4AA4-8AF5-831B124737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90800D-3EDF-4F4E-8CE5-C0FF5DD58B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060EC-999A-4184-9BA0-1033EEF0A7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73A5C-F6AD-4147-9127-161C8CB1A0E0}" type="datetimeFigureOut">
              <a:rPr lang="en-US" smtClean="0"/>
              <a:t>3/1/2019</a:t>
            </a:fld>
            <a:endParaRPr lang="en-US"/>
          </a:p>
        </p:txBody>
      </p:sp>
      <p:sp>
        <p:nvSpPr>
          <p:cNvPr id="5" name="Footer Placeholder 4">
            <a:extLst>
              <a:ext uri="{FF2B5EF4-FFF2-40B4-BE49-F238E27FC236}">
                <a16:creationId xmlns:a16="http://schemas.microsoft.com/office/drawing/2014/main" id="{9EA268F1-D586-4444-8100-255E300515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672184-3B90-4014-90F5-1C7DBAE888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98346-3221-49CE-BBC0-AE773C8251D4}" type="slidenum">
              <a:rPr lang="en-US" smtClean="0"/>
              <a:t>‹#›</a:t>
            </a:fld>
            <a:endParaRPr lang="en-US"/>
          </a:p>
        </p:txBody>
      </p:sp>
    </p:spTree>
    <p:extLst>
      <p:ext uri="{BB962C8B-B14F-4D97-AF65-F5344CB8AC3E}">
        <p14:creationId xmlns:p14="http://schemas.microsoft.com/office/powerpoint/2010/main" val="3617528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F1C5D-AFA1-4670-8F4A-2193F4ED688A}"/>
              </a:ext>
            </a:extLst>
          </p:cNvPr>
          <p:cNvSpPr/>
          <p:nvPr/>
        </p:nvSpPr>
        <p:spPr>
          <a:xfrm>
            <a:off x="59871" y="910297"/>
            <a:ext cx="9089571" cy="369332"/>
          </a:xfrm>
          <a:prstGeom prst="rect">
            <a:avLst/>
          </a:prstGeom>
        </p:spPr>
        <p:txBody>
          <a:bodyPr wrap="square">
            <a:spAutoFit/>
          </a:bodyPr>
          <a:lstStyle/>
          <a:p>
            <a:r>
              <a:rPr lang="en-US" dirty="0"/>
              <a:t>3 Jan 2019, Visualizing the Interconnections Among Climate Risks T. </a:t>
            </a:r>
            <a:r>
              <a:rPr lang="en-US" dirty="0" err="1"/>
              <a:t>Yokohata</a:t>
            </a:r>
            <a:r>
              <a:rPr lang="en-US" dirty="0"/>
              <a:t> ,  18 others</a:t>
            </a:r>
          </a:p>
        </p:txBody>
      </p:sp>
      <p:sp>
        <p:nvSpPr>
          <p:cNvPr id="3" name="Rectangle 2">
            <a:extLst>
              <a:ext uri="{FF2B5EF4-FFF2-40B4-BE49-F238E27FC236}">
                <a16:creationId xmlns:a16="http://schemas.microsoft.com/office/drawing/2014/main" id="{0B60AF6B-45AB-4761-AC92-19F2430E026C}"/>
              </a:ext>
            </a:extLst>
          </p:cNvPr>
          <p:cNvSpPr/>
          <p:nvPr/>
        </p:nvSpPr>
        <p:spPr>
          <a:xfrm>
            <a:off x="59871" y="1279629"/>
            <a:ext cx="11495315" cy="2246769"/>
          </a:xfrm>
          <a:prstGeom prst="rect">
            <a:avLst/>
          </a:prstGeom>
        </p:spPr>
        <p:txBody>
          <a:bodyPr wrap="square">
            <a:spAutoFit/>
          </a:bodyPr>
          <a:lstStyle/>
          <a:p>
            <a:r>
              <a:rPr lang="en-CA" sz="1400" dirty="0"/>
              <a:t>Key Points:</a:t>
            </a:r>
          </a:p>
          <a:p>
            <a:r>
              <a:rPr lang="en-CA" sz="1400" dirty="0"/>
              <a:t>• The paper developed a methodology for visualizing how climate change can generate various risks and how they can be interconnected</a:t>
            </a:r>
          </a:p>
          <a:p>
            <a:r>
              <a:rPr lang="en-CA" sz="1400" dirty="0"/>
              <a:t>• We identified 91 climate risks and 253 causal relationships among them based on a literature survey and graphically presented the interconnected risks</a:t>
            </a:r>
          </a:p>
          <a:p>
            <a:r>
              <a:rPr lang="en-CA" sz="1400" dirty="0"/>
              <a:t>• We found that changes in the climate system impact the natural and socioeconomic system, influencing ultimately human security, health, and well‐being. This indicates that climate change can trigger a cascade of impacts across sectors. Our findings point to the need to address the climate risk interconnections in impact and vulnerability studies. We tested our visualization approach with potential users and identified likely benefits and issues. The implications of our study go beyond science. Our study is useful to inform stakeholders of a broad yet fresh perspective of climate risks that have not been presented before.</a:t>
            </a:r>
          </a:p>
          <a:p>
            <a:endParaRPr lang="en-CA" sz="1400" dirty="0"/>
          </a:p>
          <a:p>
            <a:r>
              <a:rPr lang="en-CA" sz="1400" dirty="0"/>
              <a:t> </a:t>
            </a:r>
            <a:endParaRPr lang="en-US" sz="1400" dirty="0"/>
          </a:p>
        </p:txBody>
      </p:sp>
      <p:sp>
        <p:nvSpPr>
          <p:cNvPr id="5" name="Rectangle 4">
            <a:extLst>
              <a:ext uri="{FF2B5EF4-FFF2-40B4-BE49-F238E27FC236}">
                <a16:creationId xmlns:a16="http://schemas.microsoft.com/office/drawing/2014/main" id="{322022D8-5706-4275-A857-536363A6BA2D}"/>
              </a:ext>
            </a:extLst>
          </p:cNvPr>
          <p:cNvSpPr/>
          <p:nvPr/>
        </p:nvSpPr>
        <p:spPr>
          <a:xfrm>
            <a:off x="59871" y="3429000"/>
            <a:ext cx="12072258" cy="2308324"/>
          </a:xfrm>
          <a:prstGeom prst="rect">
            <a:avLst/>
          </a:prstGeom>
        </p:spPr>
        <p:txBody>
          <a:bodyPr wrap="square">
            <a:spAutoFit/>
          </a:bodyPr>
          <a:lstStyle/>
          <a:p>
            <a:r>
              <a:rPr lang="en-CA" sz="1200" dirty="0"/>
              <a:t>Abstract It is now widely recognized that climate change affects multiple sectors in virtually every part of the world. Impacts on one sector may influence other sectors, including seemingly remote ones, which we call “interconnections of climate risks.” While a substantial number of climate risks are identified in the Intergovernmental Panel on Climate Change Fifth Assessment Report, there have been few attempts to explore the interconnections between them in a comprehensive way. To fill this gap, we developed a methodology for visualizing climate risks and their interconnections based on a literature survey. Our visualizations highlight the need to address climate risk interconnections in impact and vulnerability studies. Our risk maps and flowcharts show how changes in climate impact natural and socioeconomic systems, ultimately affecting human security, health, and well‐being. We tested our visualization approach with potential users and identified likely benefits and issues. Our methodology can be used as a communication tool to inform decision makers, stakeholders, and the general public of the cascading risks that can be triggered by climate change. Plain Language Summary The paper demonstrates in a most holistic manner how climate change can generate various risks and how they are actually interconnected. Based on a literature survey using the Intergovernmental Panel on Climate Change Fifth Assessment Report, we identified 91 climate risks and 253 causal relationships among them and graphically drew such interconnected risks. We found that changes in the climate system impact the natural and socioeconomic system, influencing ultimately human security, health, and well‐being. This indicates that climate change can trigger a cascade of impacts across sectors. Our findings point to the need to address the climate risk interconnections in impact and vulnerability studies. We tested our visualization approach with potential users and identified likely benefits and issues. The implications of our study go beyond science. Our study is useful to inform stakeholders of a broad yet fresh perspective of climate risks that have not been presented before</a:t>
            </a:r>
            <a:endParaRPr lang="en-US" sz="1200" dirty="0"/>
          </a:p>
        </p:txBody>
      </p:sp>
      <p:pic>
        <p:nvPicPr>
          <p:cNvPr id="6" name="Picture 5">
            <a:extLst>
              <a:ext uri="{FF2B5EF4-FFF2-40B4-BE49-F238E27FC236}">
                <a16:creationId xmlns:a16="http://schemas.microsoft.com/office/drawing/2014/main" id="{EB0850A3-FC01-4898-8769-7B785990D18B}"/>
              </a:ext>
            </a:extLst>
          </p:cNvPr>
          <p:cNvPicPr>
            <a:picLocks noChangeAspect="1"/>
          </p:cNvPicPr>
          <p:nvPr/>
        </p:nvPicPr>
        <p:blipFill rotWithShape="1">
          <a:blip r:embed="rId2"/>
          <a:srcRect b="87169"/>
          <a:stretch/>
        </p:blipFill>
        <p:spPr>
          <a:xfrm>
            <a:off x="2262868" y="4914"/>
            <a:ext cx="8820150" cy="796826"/>
          </a:xfrm>
          <a:prstGeom prst="rect">
            <a:avLst/>
          </a:prstGeom>
        </p:spPr>
      </p:pic>
    </p:spTree>
    <p:extLst>
      <p:ext uri="{BB962C8B-B14F-4D97-AF65-F5344CB8AC3E}">
        <p14:creationId xmlns:p14="http://schemas.microsoft.com/office/powerpoint/2010/main" val="194003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35193F-4F1E-4019-BDD1-2AF54D9C27D2}"/>
              </a:ext>
            </a:extLst>
          </p:cNvPr>
          <p:cNvSpPr/>
          <p:nvPr/>
        </p:nvSpPr>
        <p:spPr>
          <a:xfrm>
            <a:off x="87085" y="438835"/>
            <a:ext cx="10319658" cy="369332"/>
          </a:xfrm>
          <a:prstGeom prst="rect">
            <a:avLst/>
          </a:prstGeom>
        </p:spPr>
        <p:txBody>
          <a:bodyPr wrap="square">
            <a:spAutoFit/>
          </a:bodyPr>
          <a:lstStyle/>
          <a:p>
            <a:r>
              <a:rPr lang="en-US" b="1" dirty="0">
                <a:solidFill>
                  <a:srgbClr val="000000"/>
                </a:solidFill>
                <a:latin typeface="Myriad Pro"/>
                <a:ea typeface="Yu Mincho" panose="02020400000000000000" pitchFamily="18" charset="-128"/>
              </a:rPr>
              <a:t>Figure S6. </a:t>
            </a:r>
            <a:r>
              <a:rPr lang="en-US" dirty="0">
                <a:solidFill>
                  <a:srgbClr val="000000"/>
                </a:solidFill>
                <a:latin typeface="Myriad Pro"/>
                <a:ea typeface="Yu Mincho" panose="02020400000000000000" pitchFamily="18" charset="-128"/>
              </a:rPr>
              <a:t>Risk map (a) and flowchart (b) for loss of biodiversity in the ecosystem sector.</a:t>
            </a:r>
            <a:endParaRPr lang="en-US" sz="2000" dirty="0">
              <a:effectLst/>
              <a:latin typeface="Times New Roman" panose="02020603050405020304" pitchFamily="18" charset="0"/>
              <a:ea typeface="Yu Mincho" panose="02020400000000000000" pitchFamily="18" charset="-128"/>
            </a:endParaRPr>
          </a:p>
        </p:txBody>
      </p:sp>
      <p:pic>
        <p:nvPicPr>
          <p:cNvPr id="3" name="図 15" descr="../network_20181126_outline_EcosystemB.png">
            <a:extLst>
              <a:ext uri="{FF2B5EF4-FFF2-40B4-BE49-F238E27FC236}">
                <a16:creationId xmlns:a16="http://schemas.microsoft.com/office/drawing/2014/main" id="{97421594-E040-471F-9EC8-9402279AEB1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636" y="2351405"/>
            <a:ext cx="5157470" cy="3526790"/>
          </a:xfrm>
          <a:prstGeom prst="rect">
            <a:avLst/>
          </a:prstGeom>
          <a:noFill/>
          <a:ln>
            <a:noFill/>
          </a:ln>
        </p:spPr>
      </p:pic>
      <p:pic>
        <p:nvPicPr>
          <p:cNvPr id="4" name="図 8" descr="NetworkFlowchart_20161118_ページ_6">
            <a:extLst>
              <a:ext uri="{FF2B5EF4-FFF2-40B4-BE49-F238E27FC236}">
                <a16:creationId xmlns:a16="http://schemas.microsoft.com/office/drawing/2014/main" id="{C6152B96-B836-43C6-B1E0-48FF63BA6EF2}"/>
              </a:ext>
            </a:extLst>
          </p:cNvPr>
          <p:cNvPicPr/>
          <p:nvPr/>
        </p:nvPicPr>
        <p:blipFill rotWithShape="1">
          <a:blip r:embed="rId3" cstate="print">
            <a:extLst>
              <a:ext uri="{28A0092B-C50C-407E-A947-70E740481C1C}">
                <a14:useLocalDpi xmlns:a14="http://schemas.microsoft.com/office/drawing/2010/main" val="0"/>
              </a:ext>
            </a:extLst>
          </a:blip>
          <a:srcRect l="915" t="1293" r="1027" b="1182"/>
          <a:stretch/>
        </p:blipFill>
        <p:spPr bwMode="auto">
          <a:xfrm>
            <a:off x="6467928" y="2248535"/>
            <a:ext cx="5156200" cy="36296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4773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09B65C-635F-4741-9BEF-86116670E120}"/>
              </a:ext>
            </a:extLst>
          </p:cNvPr>
          <p:cNvPicPr>
            <a:picLocks noChangeAspect="1"/>
          </p:cNvPicPr>
          <p:nvPr/>
        </p:nvPicPr>
        <p:blipFill>
          <a:blip r:embed="rId2"/>
          <a:stretch>
            <a:fillRect/>
          </a:stretch>
        </p:blipFill>
        <p:spPr>
          <a:xfrm>
            <a:off x="206177" y="1576969"/>
            <a:ext cx="4986960" cy="3529890"/>
          </a:xfrm>
          <a:prstGeom prst="rect">
            <a:avLst/>
          </a:prstGeom>
        </p:spPr>
      </p:pic>
      <p:pic>
        <p:nvPicPr>
          <p:cNvPr id="4" name="図 12" descr="NetworkFlowchart_20161118_ページ_7">
            <a:extLst>
              <a:ext uri="{FF2B5EF4-FFF2-40B4-BE49-F238E27FC236}">
                <a16:creationId xmlns:a16="http://schemas.microsoft.com/office/drawing/2014/main" id="{5C1279A2-D50C-4C65-99B3-D1CEA4AE4927}"/>
              </a:ext>
            </a:extLst>
          </p:cNvPr>
          <p:cNvPicPr/>
          <p:nvPr/>
        </p:nvPicPr>
        <p:blipFill rotWithShape="1">
          <a:blip r:embed="rId3" cstate="print">
            <a:extLst>
              <a:ext uri="{28A0092B-C50C-407E-A947-70E740481C1C}">
                <a14:useLocalDpi xmlns:a14="http://schemas.microsoft.com/office/drawing/2010/main" val="0"/>
              </a:ext>
            </a:extLst>
          </a:blip>
          <a:srcRect l="801" t="1134" r="1154" b="787"/>
          <a:stretch/>
        </p:blipFill>
        <p:spPr bwMode="auto">
          <a:xfrm>
            <a:off x="6096000" y="1576969"/>
            <a:ext cx="5039360" cy="3568065"/>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D7441512-F3F2-42F2-9C81-30363B0F0DA3}"/>
              </a:ext>
            </a:extLst>
          </p:cNvPr>
          <p:cNvSpPr/>
          <p:nvPr/>
        </p:nvSpPr>
        <p:spPr>
          <a:xfrm>
            <a:off x="326571" y="308207"/>
            <a:ext cx="10548258" cy="369332"/>
          </a:xfrm>
          <a:prstGeom prst="rect">
            <a:avLst/>
          </a:prstGeom>
        </p:spPr>
        <p:txBody>
          <a:bodyPr wrap="square">
            <a:spAutoFit/>
          </a:bodyPr>
          <a:lstStyle/>
          <a:p>
            <a:r>
              <a:rPr lang="en-US" dirty="0">
                <a:solidFill>
                  <a:srgbClr val="000000"/>
                </a:solidFill>
                <a:latin typeface="Myriad Pro"/>
                <a:ea typeface="Yu Mincho" panose="02020400000000000000" pitchFamily="18" charset="-128"/>
                <a:cs typeface="Times New Roman" panose="02020603050405020304" pitchFamily="18" charset="0"/>
              </a:rPr>
              <a:t>Figure S8. Risk map (a) and flowchart (b) for the marine ecosystem in the ecosystem sector.</a:t>
            </a:r>
            <a:endParaRPr lang="en-US" dirty="0"/>
          </a:p>
        </p:txBody>
      </p:sp>
    </p:spTree>
    <p:extLst>
      <p:ext uri="{BB962C8B-B14F-4D97-AF65-F5344CB8AC3E}">
        <p14:creationId xmlns:p14="http://schemas.microsoft.com/office/powerpoint/2010/main" val="1354729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C28D5-6298-40B5-8229-93AD6FC972A8}"/>
              </a:ext>
            </a:extLst>
          </p:cNvPr>
          <p:cNvSpPr/>
          <p:nvPr/>
        </p:nvSpPr>
        <p:spPr>
          <a:xfrm>
            <a:off x="587828" y="754521"/>
            <a:ext cx="10080171" cy="369332"/>
          </a:xfrm>
          <a:prstGeom prst="rect">
            <a:avLst/>
          </a:prstGeom>
        </p:spPr>
        <p:txBody>
          <a:bodyPr wrap="square">
            <a:spAutoFit/>
          </a:bodyPr>
          <a:lstStyle/>
          <a:p>
            <a:pPr>
              <a:spcBef>
                <a:spcPts val="1200"/>
              </a:spcBef>
              <a:spcAft>
                <a:spcPts val="300"/>
              </a:spcAft>
            </a:pPr>
            <a:r>
              <a:rPr lang="en-US" b="1" kern="1600" dirty="0">
                <a:solidFill>
                  <a:srgbClr val="000000"/>
                </a:solidFill>
                <a:latin typeface="Myriad Pro"/>
                <a:ea typeface="Yu Mincho" panose="02020400000000000000" pitchFamily="18" charset="-128"/>
              </a:rPr>
              <a:t>Figure S9. </a:t>
            </a:r>
            <a:r>
              <a:rPr lang="en-US" kern="1600" dirty="0">
                <a:solidFill>
                  <a:srgbClr val="000000"/>
                </a:solidFill>
                <a:latin typeface="Myriad Pro"/>
                <a:ea typeface="Yu Mincho" panose="02020400000000000000" pitchFamily="18" charset="-128"/>
              </a:rPr>
              <a:t>Risk map (a) and flowchart (b) for the disaster and security sectors.</a:t>
            </a:r>
            <a:endParaRPr lang="en-US" sz="2000" b="1" kern="1600" dirty="0">
              <a:effectLst/>
              <a:latin typeface="Times New Roman" panose="02020603050405020304" pitchFamily="18" charset="0"/>
              <a:ea typeface="Yu Mincho" panose="02020400000000000000" pitchFamily="18" charset="-128"/>
            </a:endParaRPr>
          </a:p>
        </p:txBody>
      </p:sp>
      <p:pic>
        <p:nvPicPr>
          <p:cNvPr id="3" name="図 22">
            <a:extLst>
              <a:ext uri="{FF2B5EF4-FFF2-40B4-BE49-F238E27FC236}">
                <a16:creationId xmlns:a16="http://schemas.microsoft.com/office/drawing/2014/main" id="{F623C534-C568-4FF4-8C46-FF19AA4F093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87828" y="2373856"/>
            <a:ext cx="5107305" cy="3612515"/>
          </a:xfrm>
          <a:prstGeom prst="rect">
            <a:avLst/>
          </a:prstGeom>
        </p:spPr>
      </p:pic>
      <p:pic>
        <p:nvPicPr>
          <p:cNvPr id="4" name="図 23">
            <a:extLst>
              <a:ext uri="{FF2B5EF4-FFF2-40B4-BE49-F238E27FC236}">
                <a16:creationId xmlns:a16="http://schemas.microsoft.com/office/drawing/2014/main" id="{71A6CFF4-0E06-4E1B-810B-C6B3DE4D3D9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496869" y="2403334"/>
            <a:ext cx="5237480" cy="3700145"/>
          </a:xfrm>
          <a:prstGeom prst="rect">
            <a:avLst/>
          </a:prstGeom>
        </p:spPr>
      </p:pic>
    </p:spTree>
    <p:extLst>
      <p:ext uri="{BB962C8B-B14F-4D97-AF65-F5344CB8AC3E}">
        <p14:creationId xmlns:p14="http://schemas.microsoft.com/office/powerpoint/2010/main" val="3908307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24" descr="../network_20181126_outline_Health.png">
            <a:extLst>
              <a:ext uri="{FF2B5EF4-FFF2-40B4-BE49-F238E27FC236}">
                <a16:creationId xmlns:a16="http://schemas.microsoft.com/office/drawing/2014/main" id="{5ABFE708-526C-4E89-A82C-039C4DAC1E6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05" y="1850271"/>
            <a:ext cx="5055870" cy="3526790"/>
          </a:xfrm>
          <a:prstGeom prst="rect">
            <a:avLst/>
          </a:prstGeom>
          <a:noFill/>
          <a:ln>
            <a:noFill/>
          </a:ln>
        </p:spPr>
      </p:pic>
      <p:pic>
        <p:nvPicPr>
          <p:cNvPr id="3" name="図 16" descr="NetworkFlowchart_20161118_ページ_4">
            <a:extLst>
              <a:ext uri="{FF2B5EF4-FFF2-40B4-BE49-F238E27FC236}">
                <a16:creationId xmlns:a16="http://schemas.microsoft.com/office/drawing/2014/main" id="{63EB96D5-3177-4EC9-B894-0422EA1C5D10}"/>
              </a:ext>
            </a:extLst>
          </p:cNvPr>
          <p:cNvPicPr/>
          <p:nvPr/>
        </p:nvPicPr>
        <p:blipFill rotWithShape="1">
          <a:blip r:embed="rId3" cstate="print">
            <a:extLst>
              <a:ext uri="{28A0092B-C50C-407E-A947-70E740481C1C}">
                <a14:useLocalDpi xmlns:a14="http://schemas.microsoft.com/office/drawing/2010/main" val="0"/>
              </a:ext>
            </a:extLst>
          </a:blip>
          <a:srcRect l="535" t="945" r="1289" b="1158"/>
          <a:stretch/>
        </p:blipFill>
        <p:spPr bwMode="auto">
          <a:xfrm>
            <a:off x="6096000" y="1648460"/>
            <a:ext cx="5045710" cy="3561080"/>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257D8453-1856-414B-879A-4E701F2B4429}"/>
              </a:ext>
            </a:extLst>
          </p:cNvPr>
          <p:cNvSpPr/>
          <p:nvPr/>
        </p:nvSpPr>
        <p:spPr>
          <a:xfrm>
            <a:off x="1819054" y="675305"/>
            <a:ext cx="6093719" cy="369332"/>
          </a:xfrm>
          <a:prstGeom prst="rect">
            <a:avLst/>
          </a:prstGeom>
        </p:spPr>
        <p:txBody>
          <a:bodyPr wrap="none">
            <a:spAutoFit/>
          </a:bodyPr>
          <a:lstStyle/>
          <a:p>
            <a:r>
              <a:rPr lang="en-CA" dirty="0"/>
              <a:t>Figure S10. Risk map (a) and flowchart (b) for the health sector.</a:t>
            </a:r>
            <a:endParaRPr lang="en-US" dirty="0"/>
          </a:p>
        </p:txBody>
      </p:sp>
    </p:spTree>
    <p:extLst>
      <p:ext uri="{BB962C8B-B14F-4D97-AF65-F5344CB8AC3E}">
        <p14:creationId xmlns:p14="http://schemas.microsoft.com/office/powerpoint/2010/main" val="3937611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270574-56D1-44D9-8F0C-5B989B2B2C28}"/>
              </a:ext>
            </a:extLst>
          </p:cNvPr>
          <p:cNvPicPr>
            <a:picLocks noChangeAspect="1"/>
          </p:cNvPicPr>
          <p:nvPr/>
        </p:nvPicPr>
        <p:blipFill>
          <a:blip r:embed="rId2"/>
          <a:stretch>
            <a:fillRect/>
          </a:stretch>
        </p:blipFill>
        <p:spPr>
          <a:xfrm>
            <a:off x="4147457" y="144189"/>
            <a:ext cx="6981825" cy="5762625"/>
          </a:xfrm>
          <a:prstGeom prst="rect">
            <a:avLst/>
          </a:prstGeom>
        </p:spPr>
      </p:pic>
      <p:sp>
        <p:nvSpPr>
          <p:cNvPr id="5" name="Rectangle 4">
            <a:extLst>
              <a:ext uri="{FF2B5EF4-FFF2-40B4-BE49-F238E27FC236}">
                <a16:creationId xmlns:a16="http://schemas.microsoft.com/office/drawing/2014/main" id="{6A3CD9B1-5497-4CA9-894F-84538AD46C34}"/>
              </a:ext>
            </a:extLst>
          </p:cNvPr>
          <p:cNvSpPr/>
          <p:nvPr/>
        </p:nvSpPr>
        <p:spPr>
          <a:xfrm>
            <a:off x="141515" y="863372"/>
            <a:ext cx="3603171" cy="4324261"/>
          </a:xfrm>
          <a:prstGeom prst="rect">
            <a:avLst/>
          </a:prstGeom>
        </p:spPr>
        <p:txBody>
          <a:bodyPr wrap="square">
            <a:spAutoFit/>
          </a:bodyPr>
          <a:lstStyle/>
          <a:p>
            <a:r>
              <a:rPr lang="en-CA" sz="1100" dirty="0"/>
              <a:t>Figure 1. Climate risks and their cause–effect relationships shown at the sectoral level. The arrow thickness indicates the number of risk interconnections represented. Arrows connecting different sectors indicate intersectoral causal relationships, and those looping back to the same sector represent the causal links within the sector. </a:t>
            </a:r>
          </a:p>
          <a:p>
            <a:endParaRPr lang="en-CA" sz="1100" dirty="0"/>
          </a:p>
          <a:p>
            <a:r>
              <a:rPr lang="en-CA" sz="1100" dirty="0"/>
              <a:t>The node size also reflects the number of risks identified within the sector. The colors of nodes indicate the portion of </a:t>
            </a:r>
            <a:r>
              <a:rPr lang="en-CA" sz="1100" dirty="0" err="1"/>
              <a:t>intersector</a:t>
            </a:r>
            <a:r>
              <a:rPr lang="en-CA" sz="1100" dirty="0"/>
              <a:t> cause (orange), effect (blue), and </a:t>
            </a:r>
            <a:r>
              <a:rPr lang="en-CA" sz="1100" dirty="0" err="1"/>
              <a:t>intrasector</a:t>
            </a:r>
            <a:r>
              <a:rPr lang="en-CA" sz="1100" dirty="0"/>
              <a:t> cause and effect (gray). For example, in a linkage between “increase in flooding” (water) causing “increase in damage to agricultural land” (food), as shown in Table S2, the former is an </a:t>
            </a:r>
            <a:r>
              <a:rPr lang="en-CA" sz="1100" dirty="0" err="1"/>
              <a:t>intersector</a:t>
            </a:r>
            <a:r>
              <a:rPr lang="en-CA" sz="1100" dirty="0"/>
              <a:t> cause, and the latter is an </a:t>
            </a:r>
            <a:r>
              <a:rPr lang="en-CA" sz="1100" dirty="0" err="1"/>
              <a:t>intersector</a:t>
            </a:r>
            <a:r>
              <a:rPr lang="en-CA" sz="1100" dirty="0"/>
              <a:t> effect. This linkage is represented by an arrow from the water to food sector. In a linkage such as “change in food distribution” (food) leading to “destabilization of food supply” (food), where both are an </a:t>
            </a:r>
            <a:r>
              <a:rPr lang="en-CA" sz="1100" dirty="0" err="1"/>
              <a:t>intrasector</a:t>
            </a:r>
            <a:r>
              <a:rPr lang="en-CA" sz="1100" dirty="0"/>
              <a:t> cause and effect.</a:t>
            </a:r>
          </a:p>
          <a:p>
            <a:endParaRPr lang="en-CA" sz="1100" dirty="0"/>
          </a:p>
          <a:p>
            <a:r>
              <a:rPr lang="en-CA" sz="1100" dirty="0"/>
              <a:t>This linkage is represented by an arrow starting and looping back to the food sector. The upper and lower dashed gray</a:t>
            </a:r>
          </a:p>
          <a:p>
            <a:r>
              <a:rPr lang="en-CA" sz="1100" dirty="0"/>
              <a:t>rectangles encompass sectors related to the natural and socioeconomic systems and the human system, respectively.</a:t>
            </a:r>
            <a:endParaRPr lang="en-US" sz="1100" dirty="0"/>
          </a:p>
        </p:txBody>
      </p:sp>
    </p:spTree>
    <p:extLst>
      <p:ext uri="{BB962C8B-B14F-4D97-AF65-F5344CB8AC3E}">
        <p14:creationId xmlns:p14="http://schemas.microsoft.com/office/powerpoint/2010/main" val="1619774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21" descr="figure-s9">
            <a:extLst>
              <a:ext uri="{FF2B5EF4-FFF2-40B4-BE49-F238E27FC236}">
                <a16:creationId xmlns:a16="http://schemas.microsoft.com/office/drawing/2014/main" id="{5A8E65A8-A080-480A-B5C8-AFA9DE205130}"/>
              </a:ext>
            </a:extLst>
          </p:cNvPr>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27114" y="282393"/>
            <a:ext cx="6929800" cy="5138692"/>
          </a:xfrm>
          <a:prstGeom prst="rect">
            <a:avLst/>
          </a:prstGeom>
          <a:noFill/>
          <a:ln>
            <a:noFill/>
          </a:ln>
        </p:spPr>
      </p:pic>
      <p:sp>
        <p:nvSpPr>
          <p:cNvPr id="3" name="Rectangle 2">
            <a:extLst>
              <a:ext uri="{FF2B5EF4-FFF2-40B4-BE49-F238E27FC236}">
                <a16:creationId xmlns:a16="http://schemas.microsoft.com/office/drawing/2014/main" id="{FDD675DC-10B2-468C-A6E9-B3300BB59A6A}"/>
              </a:ext>
            </a:extLst>
          </p:cNvPr>
          <p:cNvSpPr/>
          <p:nvPr/>
        </p:nvSpPr>
        <p:spPr>
          <a:xfrm>
            <a:off x="0" y="5903893"/>
            <a:ext cx="12344400" cy="954107"/>
          </a:xfrm>
          <a:prstGeom prst="rect">
            <a:avLst/>
          </a:prstGeom>
        </p:spPr>
        <p:txBody>
          <a:bodyPr wrap="square">
            <a:spAutoFit/>
          </a:bodyPr>
          <a:lstStyle/>
          <a:p>
            <a:r>
              <a:rPr lang="en-CA" sz="1400" dirty="0"/>
              <a:t>Figure S2. The original figure of the risk map for the food sector. The colors of the risk items (nodes) indicate climate drivers (gray), natural system (cyan), ecosystems (green), socio-economic and human systems (magenta). Risks with ten or more linkages are shown in large nodes. Those with five or more but fewer than 4 linkages are shown in medium-sized nodes. Those with less than three linkages are shown in small nodes. This figure was graphically refined by one of the co-authors, who is a professional designer.  Figure 2 in the main text is the result of this refinement.</a:t>
            </a:r>
            <a:endParaRPr lang="en-US" sz="1400" dirty="0"/>
          </a:p>
        </p:txBody>
      </p:sp>
    </p:spTree>
    <p:extLst>
      <p:ext uri="{BB962C8B-B14F-4D97-AF65-F5344CB8AC3E}">
        <p14:creationId xmlns:p14="http://schemas.microsoft.com/office/powerpoint/2010/main" val="151986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01DB25-A2F4-4D18-9443-38FF5942E42E}"/>
              </a:ext>
            </a:extLst>
          </p:cNvPr>
          <p:cNvPicPr>
            <a:picLocks noChangeAspect="1"/>
          </p:cNvPicPr>
          <p:nvPr/>
        </p:nvPicPr>
        <p:blipFill>
          <a:blip r:embed="rId2"/>
          <a:stretch>
            <a:fillRect/>
          </a:stretch>
        </p:blipFill>
        <p:spPr>
          <a:xfrm>
            <a:off x="2872468" y="323850"/>
            <a:ext cx="8820150" cy="6210300"/>
          </a:xfrm>
          <a:prstGeom prst="rect">
            <a:avLst/>
          </a:prstGeom>
        </p:spPr>
      </p:pic>
      <p:sp>
        <p:nvSpPr>
          <p:cNvPr id="3" name="Rectangle 2">
            <a:extLst>
              <a:ext uri="{FF2B5EF4-FFF2-40B4-BE49-F238E27FC236}">
                <a16:creationId xmlns:a16="http://schemas.microsoft.com/office/drawing/2014/main" id="{842DC924-28C5-4937-9791-038322767147}"/>
              </a:ext>
            </a:extLst>
          </p:cNvPr>
          <p:cNvSpPr/>
          <p:nvPr/>
        </p:nvSpPr>
        <p:spPr>
          <a:xfrm>
            <a:off x="195943" y="1219430"/>
            <a:ext cx="2884714" cy="3108543"/>
          </a:xfrm>
          <a:prstGeom prst="rect">
            <a:avLst/>
          </a:prstGeom>
        </p:spPr>
        <p:txBody>
          <a:bodyPr wrap="square">
            <a:spAutoFit/>
          </a:bodyPr>
          <a:lstStyle/>
          <a:p>
            <a:r>
              <a:rPr lang="en-CA" sz="1400" dirty="0"/>
              <a:t>Figure 2. Map of climate risk interconnections related to the food sector. The size of each node reflects the number of causal relationships associated with the nodes. The color of nodes indicates a sector of the risk terms. Thick arrows within the icons indicate the directions of change (for example, “decline” is accompanied by a downward arrow). For the sake of discussion, we also include the risk interconnections related to the worsening of food security and increase in plant disease.</a:t>
            </a:r>
            <a:endParaRPr lang="en-US" sz="1400" dirty="0"/>
          </a:p>
        </p:txBody>
      </p:sp>
    </p:spTree>
    <p:extLst>
      <p:ext uri="{BB962C8B-B14F-4D97-AF65-F5344CB8AC3E}">
        <p14:creationId xmlns:p14="http://schemas.microsoft.com/office/powerpoint/2010/main" val="240512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359CD1-5795-4FA1-B0D3-DEDADD2D412A}"/>
              </a:ext>
            </a:extLst>
          </p:cNvPr>
          <p:cNvPicPr>
            <a:picLocks noChangeAspect="1"/>
          </p:cNvPicPr>
          <p:nvPr/>
        </p:nvPicPr>
        <p:blipFill>
          <a:blip r:embed="rId2"/>
          <a:stretch>
            <a:fillRect/>
          </a:stretch>
        </p:blipFill>
        <p:spPr>
          <a:xfrm>
            <a:off x="3113314" y="141515"/>
            <a:ext cx="6009594" cy="2745810"/>
          </a:xfrm>
          <a:prstGeom prst="rect">
            <a:avLst/>
          </a:prstGeom>
        </p:spPr>
      </p:pic>
      <p:pic>
        <p:nvPicPr>
          <p:cNvPr id="3" name="Picture 2">
            <a:extLst>
              <a:ext uri="{FF2B5EF4-FFF2-40B4-BE49-F238E27FC236}">
                <a16:creationId xmlns:a16="http://schemas.microsoft.com/office/drawing/2014/main" id="{687D74AC-A7BC-40F5-BF36-0F616E6924DF}"/>
              </a:ext>
            </a:extLst>
          </p:cNvPr>
          <p:cNvPicPr>
            <a:picLocks noChangeAspect="1"/>
          </p:cNvPicPr>
          <p:nvPr/>
        </p:nvPicPr>
        <p:blipFill>
          <a:blip r:embed="rId3"/>
          <a:stretch>
            <a:fillRect/>
          </a:stretch>
        </p:blipFill>
        <p:spPr>
          <a:xfrm>
            <a:off x="3364367" y="2988733"/>
            <a:ext cx="6009594" cy="3869267"/>
          </a:xfrm>
          <a:prstGeom prst="rect">
            <a:avLst/>
          </a:prstGeom>
        </p:spPr>
      </p:pic>
      <p:sp>
        <p:nvSpPr>
          <p:cNvPr id="4" name="Rectangle 3">
            <a:extLst>
              <a:ext uri="{FF2B5EF4-FFF2-40B4-BE49-F238E27FC236}">
                <a16:creationId xmlns:a16="http://schemas.microsoft.com/office/drawing/2014/main" id="{BCB2BD8E-4618-46C8-ACF2-ADAF73EA8C77}"/>
              </a:ext>
            </a:extLst>
          </p:cNvPr>
          <p:cNvSpPr/>
          <p:nvPr/>
        </p:nvSpPr>
        <p:spPr>
          <a:xfrm>
            <a:off x="97971" y="1301974"/>
            <a:ext cx="3113314" cy="2246769"/>
          </a:xfrm>
          <a:prstGeom prst="rect">
            <a:avLst/>
          </a:prstGeom>
        </p:spPr>
        <p:txBody>
          <a:bodyPr wrap="square">
            <a:spAutoFit/>
          </a:bodyPr>
          <a:lstStyle/>
          <a:p>
            <a:r>
              <a:rPr lang="en-CA" sz="1400" dirty="0"/>
              <a:t>Figure 3. Network map of climate risk interconnection related to the term “decline in crop production.” Cause–effect relationships concerning (a) climate diver, (b) climate driver and natural system, (c) climate driver and natural and socioeconomic systems, and (d) climate driver and natural, socioeconomic, and human system are illustrated.</a:t>
            </a:r>
            <a:endParaRPr lang="en-US" sz="1400" dirty="0"/>
          </a:p>
        </p:txBody>
      </p:sp>
    </p:spTree>
    <p:extLst>
      <p:ext uri="{BB962C8B-B14F-4D97-AF65-F5344CB8AC3E}">
        <p14:creationId xmlns:p14="http://schemas.microsoft.com/office/powerpoint/2010/main" val="1539272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B17E0FE-85AE-C64D-BFE7-057C1635E0ED}"/>
              </a:ext>
            </a:extLst>
          </p:cNvPr>
          <p:cNvPicPr>
            <a:picLocks noChangeAspect="1"/>
          </p:cNvPicPr>
          <p:nvPr/>
        </p:nvPicPr>
        <p:blipFill>
          <a:blip r:embed="rId2"/>
          <a:stretch>
            <a:fillRect/>
          </a:stretch>
        </p:blipFill>
        <p:spPr>
          <a:xfrm>
            <a:off x="7488934" y="1803774"/>
            <a:ext cx="1115483" cy="1122588"/>
          </a:xfrm>
          <a:prstGeom prst="rect">
            <a:avLst/>
          </a:prstGeom>
        </p:spPr>
      </p:pic>
      <p:pic>
        <p:nvPicPr>
          <p:cNvPr id="9" name="図 8">
            <a:extLst>
              <a:ext uri="{FF2B5EF4-FFF2-40B4-BE49-F238E27FC236}">
                <a16:creationId xmlns:a16="http://schemas.microsoft.com/office/drawing/2014/main" id="{AD760A2E-F3AC-2C44-AD40-F3EFB0233C6F}"/>
              </a:ext>
            </a:extLst>
          </p:cNvPr>
          <p:cNvPicPr>
            <a:picLocks noChangeAspect="1"/>
          </p:cNvPicPr>
          <p:nvPr/>
        </p:nvPicPr>
        <p:blipFill>
          <a:blip r:embed="rId3"/>
          <a:stretch>
            <a:fillRect/>
          </a:stretch>
        </p:blipFill>
        <p:spPr>
          <a:xfrm>
            <a:off x="9619135" y="1545663"/>
            <a:ext cx="852598" cy="1769141"/>
          </a:xfrm>
          <a:prstGeom prst="rect">
            <a:avLst/>
          </a:prstGeom>
        </p:spPr>
      </p:pic>
      <p:pic>
        <p:nvPicPr>
          <p:cNvPr id="11" name="図 10">
            <a:extLst>
              <a:ext uri="{FF2B5EF4-FFF2-40B4-BE49-F238E27FC236}">
                <a16:creationId xmlns:a16="http://schemas.microsoft.com/office/drawing/2014/main" id="{64E534E3-0E30-6F45-8DB5-15D9CDCE7DA4}"/>
              </a:ext>
            </a:extLst>
          </p:cNvPr>
          <p:cNvPicPr>
            <a:picLocks noChangeAspect="1"/>
          </p:cNvPicPr>
          <p:nvPr/>
        </p:nvPicPr>
        <p:blipFill>
          <a:blip r:embed="rId4"/>
          <a:stretch>
            <a:fillRect/>
          </a:stretch>
        </p:blipFill>
        <p:spPr>
          <a:xfrm>
            <a:off x="5690297" y="7066"/>
            <a:ext cx="4653767" cy="1278898"/>
          </a:xfrm>
          <a:prstGeom prst="rect">
            <a:avLst/>
          </a:prstGeom>
        </p:spPr>
      </p:pic>
      <p:pic>
        <p:nvPicPr>
          <p:cNvPr id="13" name="図 12">
            <a:extLst>
              <a:ext uri="{FF2B5EF4-FFF2-40B4-BE49-F238E27FC236}">
                <a16:creationId xmlns:a16="http://schemas.microsoft.com/office/drawing/2014/main" id="{E83FD21D-3C25-6845-BA86-5F17C312A6D9}"/>
              </a:ext>
            </a:extLst>
          </p:cNvPr>
          <p:cNvPicPr>
            <a:picLocks noChangeAspect="1"/>
          </p:cNvPicPr>
          <p:nvPr/>
        </p:nvPicPr>
        <p:blipFill rotWithShape="1">
          <a:blip r:embed="rId5"/>
          <a:srcRect b="45351"/>
          <a:stretch/>
        </p:blipFill>
        <p:spPr>
          <a:xfrm>
            <a:off x="5803496" y="1443064"/>
            <a:ext cx="760234" cy="663960"/>
          </a:xfrm>
          <a:prstGeom prst="rect">
            <a:avLst/>
          </a:prstGeom>
        </p:spPr>
      </p:pic>
      <p:pic>
        <p:nvPicPr>
          <p:cNvPr id="15" name="図 14">
            <a:extLst>
              <a:ext uri="{FF2B5EF4-FFF2-40B4-BE49-F238E27FC236}">
                <a16:creationId xmlns:a16="http://schemas.microsoft.com/office/drawing/2014/main" id="{A3D7BE97-EEFE-7549-BAFB-6B9B31A0CFC7}"/>
              </a:ext>
            </a:extLst>
          </p:cNvPr>
          <p:cNvPicPr>
            <a:picLocks noChangeAspect="1"/>
          </p:cNvPicPr>
          <p:nvPr/>
        </p:nvPicPr>
        <p:blipFill>
          <a:blip r:embed="rId6"/>
          <a:stretch>
            <a:fillRect/>
          </a:stretch>
        </p:blipFill>
        <p:spPr>
          <a:xfrm>
            <a:off x="4318314" y="1457636"/>
            <a:ext cx="710499" cy="1108378"/>
          </a:xfrm>
          <a:prstGeom prst="rect">
            <a:avLst/>
          </a:prstGeom>
        </p:spPr>
      </p:pic>
      <p:pic>
        <p:nvPicPr>
          <p:cNvPr id="17" name="図 16">
            <a:extLst>
              <a:ext uri="{FF2B5EF4-FFF2-40B4-BE49-F238E27FC236}">
                <a16:creationId xmlns:a16="http://schemas.microsoft.com/office/drawing/2014/main" id="{D590DBA0-2B35-C54A-BB82-E9F07317AF31}"/>
              </a:ext>
            </a:extLst>
          </p:cNvPr>
          <p:cNvPicPr>
            <a:picLocks noChangeAspect="1"/>
          </p:cNvPicPr>
          <p:nvPr/>
        </p:nvPicPr>
        <p:blipFill>
          <a:blip r:embed="rId7"/>
          <a:stretch>
            <a:fillRect/>
          </a:stretch>
        </p:blipFill>
        <p:spPr>
          <a:xfrm>
            <a:off x="5878578" y="2713195"/>
            <a:ext cx="2138601" cy="1797562"/>
          </a:xfrm>
          <a:prstGeom prst="rect">
            <a:avLst/>
          </a:prstGeom>
        </p:spPr>
      </p:pic>
      <p:pic>
        <p:nvPicPr>
          <p:cNvPr id="19" name="図 18">
            <a:extLst>
              <a:ext uri="{FF2B5EF4-FFF2-40B4-BE49-F238E27FC236}">
                <a16:creationId xmlns:a16="http://schemas.microsoft.com/office/drawing/2014/main" id="{7AC4E801-1A94-EA42-9736-69F393B06833}"/>
              </a:ext>
            </a:extLst>
          </p:cNvPr>
          <p:cNvPicPr>
            <a:picLocks noChangeAspect="1"/>
          </p:cNvPicPr>
          <p:nvPr/>
        </p:nvPicPr>
        <p:blipFill>
          <a:blip r:embed="rId8"/>
          <a:stretch>
            <a:fillRect/>
          </a:stretch>
        </p:blipFill>
        <p:spPr>
          <a:xfrm>
            <a:off x="5836243" y="4792603"/>
            <a:ext cx="760234" cy="518664"/>
          </a:xfrm>
          <a:prstGeom prst="rect">
            <a:avLst/>
          </a:prstGeom>
        </p:spPr>
      </p:pic>
      <p:pic>
        <p:nvPicPr>
          <p:cNvPr id="21" name="図 20" descr="ボトル が含まれている画像&#10;&#10;&#10;&#10;自動的に生成された説明">
            <a:extLst>
              <a:ext uri="{FF2B5EF4-FFF2-40B4-BE49-F238E27FC236}">
                <a16:creationId xmlns:a16="http://schemas.microsoft.com/office/drawing/2014/main" id="{FC82C085-97E2-AD48-9A83-3200201A8DCD}"/>
              </a:ext>
            </a:extLst>
          </p:cNvPr>
          <p:cNvPicPr>
            <a:picLocks noChangeAspect="1"/>
          </p:cNvPicPr>
          <p:nvPr/>
        </p:nvPicPr>
        <p:blipFill>
          <a:blip r:embed="rId9"/>
          <a:stretch>
            <a:fillRect/>
          </a:stretch>
        </p:blipFill>
        <p:spPr>
          <a:xfrm>
            <a:off x="5684591" y="5762663"/>
            <a:ext cx="1257583" cy="1079958"/>
          </a:xfrm>
          <a:prstGeom prst="rect">
            <a:avLst/>
          </a:prstGeom>
        </p:spPr>
      </p:pic>
      <p:pic>
        <p:nvPicPr>
          <p:cNvPr id="23" name="図 22">
            <a:extLst>
              <a:ext uri="{FF2B5EF4-FFF2-40B4-BE49-F238E27FC236}">
                <a16:creationId xmlns:a16="http://schemas.microsoft.com/office/drawing/2014/main" id="{D182C9EB-E6C4-3A4C-A3C6-1EDCBCEB1C96}"/>
              </a:ext>
            </a:extLst>
          </p:cNvPr>
          <p:cNvPicPr>
            <a:picLocks noChangeAspect="1"/>
          </p:cNvPicPr>
          <p:nvPr/>
        </p:nvPicPr>
        <p:blipFill>
          <a:blip r:embed="rId10"/>
          <a:stretch>
            <a:fillRect/>
          </a:stretch>
        </p:blipFill>
        <p:spPr>
          <a:xfrm>
            <a:off x="6962745" y="3670165"/>
            <a:ext cx="3346449" cy="930753"/>
          </a:xfrm>
          <a:prstGeom prst="rect">
            <a:avLst/>
          </a:prstGeom>
        </p:spPr>
      </p:pic>
      <p:pic>
        <p:nvPicPr>
          <p:cNvPr id="25" name="図 24">
            <a:extLst>
              <a:ext uri="{FF2B5EF4-FFF2-40B4-BE49-F238E27FC236}">
                <a16:creationId xmlns:a16="http://schemas.microsoft.com/office/drawing/2014/main" id="{B1498E1D-2A18-0B45-A6D9-4087B88BAA95}"/>
              </a:ext>
            </a:extLst>
          </p:cNvPr>
          <p:cNvPicPr>
            <a:picLocks noChangeAspect="1"/>
          </p:cNvPicPr>
          <p:nvPr/>
        </p:nvPicPr>
        <p:blipFill>
          <a:blip r:embed="rId11"/>
          <a:stretch>
            <a:fillRect/>
          </a:stretch>
        </p:blipFill>
        <p:spPr>
          <a:xfrm>
            <a:off x="6902555" y="4809068"/>
            <a:ext cx="3580914" cy="2081762"/>
          </a:xfrm>
          <a:prstGeom prst="rect">
            <a:avLst/>
          </a:prstGeom>
        </p:spPr>
      </p:pic>
      <p:grpSp>
        <p:nvGrpSpPr>
          <p:cNvPr id="20" name="グループ化 19">
            <a:extLst>
              <a:ext uri="{FF2B5EF4-FFF2-40B4-BE49-F238E27FC236}">
                <a16:creationId xmlns:a16="http://schemas.microsoft.com/office/drawing/2014/main" id="{E404A14A-99DA-FC49-8EB3-B5CFF306D375}"/>
              </a:ext>
            </a:extLst>
          </p:cNvPr>
          <p:cNvGrpSpPr/>
          <p:nvPr/>
        </p:nvGrpSpPr>
        <p:grpSpPr>
          <a:xfrm>
            <a:off x="8572253" y="1776396"/>
            <a:ext cx="1079046" cy="1300129"/>
            <a:chOff x="7025087" y="1834287"/>
            <a:chExt cx="1079046" cy="1300129"/>
          </a:xfrm>
        </p:grpSpPr>
        <p:cxnSp>
          <p:nvCxnSpPr>
            <p:cNvPr id="6" name="直線矢印コネクタ 5">
              <a:extLst>
                <a:ext uri="{FF2B5EF4-FFF2-40B4-BE49-F238E27FC236}">
                  <a16:creationId xmlns:a16="http://schemas.microsoft.com/office/drawing/2014/main" id="{C19AFB86-74EE-9F42-99B0-F1EA95FB3B77}"/>
                </a:ext>
              </a:extLst>
            </p:cNvPr>
            <p:cNvCxnSpPr>
              <a:cxnSpLocks/>
            </p:cNvCxnSpPr>
            <p:nvPr/>
          </p:nvCxnSpPr>
          <p:spPr>
            <a:xfrm flipH="1">
              <a:off x="7025087" y="1834287"/>
              <a:ext cx="1079046" cy="418133"/>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2FA70DCF-05D3-704D-8C80-C59F60C00405}"/>
                </a:ext>
              </a:extLst>
            </p:cNvPr>
            <p:cNvCxnSpPr>
              <a:cxnSpLocks/>
            </p:cNvCxnSpPr>
            <p:nvPr/>
          </p:nvCxnSpPr>
          <p:spPr>
            <a:xfrm flipH="1" flipV="1">
              <a:off x="7025087" y="2623905"/>
              <a:ext cx="1079046" cy="510511"/>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519418D0-552F-C542-A832-A1F759F0D072}"/>
                </a:ext>
              </a:extLst>
            </p:cNvPr>
            <p:cNvCxnSpPr>
              <a:cxnSpLocks/>
            </p:cNvCxnSpPr>
            <p:nvPr/>
          </p:nvCxnSpPr>
          <p:spPr>
            <a:xfrm flipH="1" flipV="1">
              <a:off x="7044691" y="2449285"/>
              <a:ext cx="1039838" cy="38840"/>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7" name="グループ化 46">
            <a:extLst>
              <a:ext uri="{FF2B5EF4-FFF2-40B4-BE49-F238E27FC236}">
                <a16:creationId xmlns:a16="http://schemas.microsoft.com/office/drawing/2014/main" id="{772E2823-D99B-094E-B1BF-AF22B2EDD6F8}"/>
              </a:ext>
            </a:extLst>
          </p:cNvPr>
          <p:cNvGrpSpPr/>
          <p:nvPr/>
        </p:nvGrpSpPr>
        <p:grpSpPr>
          <a:xfrm>
            <a:off x="6314547" y="989220"/>
            <a:ext cx="3066784" cy="1031953"/>
            <a:chOff x="4785890" y="989220"/>
            <a:chExt cx="3066784" cy="1031953"/>
          </a:xfrm>
        </p:grpSpPr>
        <p:cxnSp>
          <p:nvCxnSpPr>
            <p:cNvPr id="26" name="直線矢印コネクタ 25">
              <a:extLst>
                <a:ext uri="{FF2B5EF4-FFF2-40B4-BE49-F238E27FC236}">
                  <a16:creationId xmlns:a16="http://schemas.microsoft.com/office/drawing/2014/main" id="{D62B0208-1B21-9E47-AA4E-E29C168603F4}"/>
                </a:ext>
              </a:extLst>
            </p:cNvPr>
            <p:cNvCxnSpPr>
              <a:cxnSpLocks/>
            </p:cNvCxnSpPr>
            <p:nvPr/>
          </p:nvCxnSpPr>
          <p:spPr>
            <a:xfrm flipH="1">
              <a:off x="6923224" y="989220"/>
              <a:ext cx="929450" cy="1031953"/>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8D4DBA50-B77A-6349-9D33-E8370B165847}"/>
                </a:ext>
              </a:extLst>
            </p:cNvPr>
            <p:cNvCxnSpPr>
              <a:cxnSpLocks/>
            </p:cNvCxnSpPr>
            <p:nvPr/>
          </p:nvCxnSpPr>
          <p:spPr>
            <a:xfrm flipH="1">
              <a:off x="6645429" y="1196933"/>
              <a:ext cx="228341" cy="662856"/>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1FCF4F1D-AD5E-D146-A351-A1776C7AB581}"/>
                </a:ext>
              </a:extLst>
            </p:cNvPr>
            <p:cNvCxnSpPr>
              <a:cxnSpLocks/>
            </p:cNvCxnSpPr>
            <p:nvPr/>
          </p:nvCxnSpPr>
          <p:spPr>
            <a:xfrm>
              <a:off x="6049791" y="1155072"/>
              <a:ext cx="312624" cy="704717"/>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49F89BB8-83B0-514D-B7DD-A2126D1A54D2}"/>
                </a:ext>
              </a:extLst>
            </p:cNvPr>
            <p:cNvCxnSpPr>
              <a:cxnSpLocks/>
            </p:cNvCxnSpPr>
            <p:nvPr/>
          </p:nvCxnSpPr>
          <p:spPr>
            <a:xfrm>
              <a:off x="5224327" y="1084467"/>
              <a:ext cx="937326" cy="875595"/>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133140DF-67DF-0B4F-892D-76F889746A63}"/>
                </a:ext>
              </a:extLst>
            </p:cNvPr>
            <p:cNvCxnSpPr>
              <a:cxnSpLocks/>
            </p:cNvCxnSpPr>
            <p:nvPr/>
          </p:nvCxnSpPr>
          <p:spPr>
            <a:xfrm>
              <a:off x="4785890" y="1155072"/>
              <a:ext cx="0" cy="350124"/>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8" name="グループ化 7">
            <a:extLst>
              <a:ext uri="{FF2B5EF4-FFF2-40B4-BE49-F238E27FC236}">
                <a16:creationId xmlns:a16="http://schemas.microsoft.com/office/drawing/2014/main" id="{4FBC3820-CE9F-D842-A94A-244B336EAF27}"/>
              </a:ext>
            </a:extLst>
          </p:cNvPr>
          <p:cNvGrpSpPr/>
          <p:nvPr/>
        </p:nvGrpSpPr>
        <p:grpSpPr>
          <a:xfrm>
            <a:off x="4968562" y="1666194"/>
            <a:ext cx="834934" cy="528335"/>
            <a:chOff x="3439905" y="1666194"/>
            <a:chExt cx="834934" cy="528335"/>
          </a:xfrm>
        </p:grpSpPr>
        <p:cxnSp>
          <p:nvCxnSpPr>
            <p:cNvPr id="24" name="直線矢印コネクタ 23">
              <a:extLst>
                <a:ext uri="{FF2B5EF4-FFF2-40B4-BE49-F238E27FC236}">
                  <a16:creationId xmlns:a16="http://schemas.microsoft.com/office/drawing/2014/main" id="{70F3B888-CDD5-B841-9BA2-3C26D6BA4C8B}"/>
                </a:ext>
              </a:extLst>
            </p:cNvPr>
            <p:cNvCxnSpPr>
              <a:cxnSpLocks/>
            </p:cNvCxnSpPr>
            <p:nvPr/>
          </p:nvCxnSpPr>
          <p:spPr>
            <a:xfrm>
              <a:off x="3500156" y="1666194"/>
              <a:ext cx="774683" cy="0"/>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CA926CFF-D0A0-5446-BEEF-08C33C586317}"/>
                </a:ext>
              </a:extLst>
            </p:cNvPr>
            <p:cNvCxnSpPr>
              <a:cxnSpLocks/>
            </p:cNvCxnSpPr>
            <p:nvPr/>
          </p:nvCxnSpPr>
          <p:spPr>
            <a:xfrm flipV="1">
              <a:off x="3439905" y="1776396"/>
              <a:ext cx="834934" cy="418133"/>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29" name="直線矢印コネクタ 28">
            <a:extLst>
              <a:ext uri="{FF2B5EF4-FFF2-40B4-BE49-F238E27FC236}">
                <a16:creationId xmlns:a16="http://schemas.microsoft.com/office/drawing/2014/main" id="{F169F2AB-9124-D140-AD6F-1A622360425D}"/>
              </a:ext>
            </a:extLst>
          </p:cNvPr>
          <p:cNvCxnSpPr>
            <a:cxnSpLocks/>
          </p:cNvCxnSpPr>
          <p:nvPr/>
        </p:nvCxnSpPr>
        <p:spPr>
          <a:xfrm>
            <a:off x="6554832" y="1670165"/>
            <a:ext cx="1023616" cy="470523"/>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E87DFCD4-05DD-5842-923D-73569672CBD7}"/>
              </a:ext>
            </a:extLst>
          </p:cNvPr>
          <p:cNvCxnSpPr>
            <a:cxnSpLocks/>
          </p:cNvCxnSpPr>
          <p:nvPr/>
        </p:nvCxnSpPr>
        <p:spPr>
          <a:xfrm flipH="1">
            <a:off x="6504694" y="2307691"/>
            <a:ext cx="999036" cy="0"/>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310404BE-C0DD-6149-9BD7-7AA5908F2682}"/>
              </a:ext>
            </a:extLst>
          </p:cNvPr>
          <p:cNvCxnSpPr>
            <a:cxnSpLocks/>
          </p:cNvCxnSpPr>
          <p:nvPr/>
        </p:nvCxnSpPr>
        <p:spPr>
          <a:xfrm flipH="1">
            <a:off x="7419436" y="3405414"/>
            <a:ext cx="162837" cy="354162"/>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2" name="グループ化 31">
            <a:extLst>
              <a:ext uri="{FF2B5EF4-FFF2-40B4-BE49-F238E27FC236}">
                <a16:creationId xmlns:a16="http://schemas.microsoft.com/office/drawing/2014/main" id="{F486EB5B-AEAD-6F47-B48C-917996D4B6D7}"/>
              </a:ext>
            </a:extLst>
          </p:cNvPr>
          <p:cNvGrpSpPr/>
          <p:nvPr/>
        </p:nvGrpSpPr>
        <p:grpSpPr>
          <a:xfrm>
            <a:off x="7404594" y="4135541"/>
            <a:ext cx="2184304" cy="1679499"/>
            <a:chOff x="5875937" y="4135541"/>
            <a:chExt cx="2184304" cy="1679499"/>
          </a:xfrm>
        </p:grpSpPr>
        <p:cxnSp>
          <p:nvCxnSpPr>
            <p:cNvPr id="33" name="直線矢印コネクタ 32">
              <a:extLst>
                <a:ext uri="{FF2B5EF4-FFF2-40B4-BE49-F238E27FC236}">
                  <a16:creationId xmlns:a16="http://schemas.microsoft.com/office/drawing/2014/main" id="{26C45458-C341-D942-962A-F1E9FA2DBF93}"/>
                </a:ext>
              </a:extLst>
            </p:cNvPr>
            <p:cNvCxnSpPr>
              <a:cxnSpLocks/>
            </p:cNvCxnSpPr>
            <p:nvPr/>
          </p:nvCxnSpPr>
          <p:spPr>
            <a:xfrm>
              <a:off x="6199858" y="4301067"/>
              <a:ext cx="1860383" cy="1513973"/>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C0890F3A-6A75-7E40-96F3-794CF499A44E}"/>
                </a:ext>
              </a:extLst>
            </p:cNvPr>
            <p:cNvCxnSpPr>
              <a:cxnSpLocks/>
            </p:cNvCxnSpPr>
            <p:nvPr/>
          </p:nvCxnSpPr>
          <p:spPr>
            <a:xfrm>
              <a:off x="5875937" y="4510757"/>
              <a:ext cx="0" cy="375074"/>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18E65DC8-5116-B047-B6AE-C1F6B905BBF2}"/>
                </a:ext>
              </a:extLst>
            </p:cNvPr>
            <p:cNvCxnSpPr>
              <a:cxnSpLocks/>
            </p:cNvCxnSpPr>
            <p:nvPr/>
          </p:nvCxnSpPr>
          <p:spPr>
            <a:xfrm>
              <a:off x="6262031" y="4135541"/>
              <a:ext cx="661193" cy="0"/>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0" name="直線矢印コネクタ 39">
            <a:extLst>
              <a:ext uri="{FF2B5EF4-FFF2-40B4-BE49-F238E27FC236}">
                <a16:creationId xmlns:a16="http://schemas.microsoft.com/office/drawing/2014/main" id="{66047D94-CD64-2147-BB87-C4A240B8C910}"/>
              </a:ext>
            </a:extLst>
          </p:cNvPr>
          <p:cNvCxnSpPr>
            <a:cxnSpLocks/>
          </p:cNvCxnSpPr>
          <p:nvPr/>
        </p:nvCxnSpPr>
        <p:spPr>
          <a:xfrm flipV="1">
            <a:off x="6377578" y="4468976"/>
            <a:ext cx="0" cy="340092"/>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49F3443E-DD09-E847-BDFA-E341A38AD0BF}"/>
              </a:ext>
            </a:extLst>
          </p:cNvPr>
          <p:cNvGrpSpPr/>
          <p:nvPr/>
        </p:nvGrpSpPr>
        <p:grpSpPr>
          <a:xfrm>
            <a:off x="6554832" y="2566014"/>
            <a:ext cx="1298030" cy="1213754"/>
            <a:chOff x="5026175" y="2566014"/>
            <a:chExt cx="1298030" cy="1213754"/>
          </a:xfrm>
        </p:grpSpPr>
        <p:cxnSp>
          <p:nvCxnSpPr>
            <p:cNvPr id="34" name="直線矢印コネクタ 33">
              <a:extLst>
                <a:ext uri="{FF2B5EF4-FFF2-40B4-BE49-F238E27FC236}">
                  <a16:creationId xmlns:a16="http://schemas.microsoft.com/office/drawing/2014/main" id="{49761B9E-855E-AF4C-A8B9-DFBC71DBEDF3}"/>
                </a:ext>
              </a:extLst>
            </p:cNvPr>
            <p:cNvCxnSpPr>
              <a:cxnSpLocks/>
            </p:cNvCxnSpPr>
            <p:nvPr/>
          </p:nvCxnSpPr>
          <p:spPr>
            <a:xfrm flipH="1">
              <a:off x="5026175" y="2566014"/>
              <a:ext cx="948898" cy="360348"/>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912E4410-7AA0-4440-83DA-DB01BED90C37}"/>
                </a:ext>
              </a:extLst>
            </p:cNvPr>
            <p:cNvCxnSpPr>
              <a:cxnSpLocks/>
            </p:cNvCxnSpPr>
            <p:nvPr/>
          </p:nvCxnSpPr>
          <p:spPr>
            <a:xfrm flipH="1">
              <a:off x="5026175" y="2721158"/>
              <a:ext cx="1090777" cy="1058610"/>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B1490335-BE54-9C4F-A0CA-11649EB0AFF2}"/>
                </a:ext>
              </a:extLst>
            </p:cNvPr>
            <p:cNvCxnSpPr>
              <a:cxnSpLocks/>
            </p:cNvCxnSpPr>
            <p:nvPr/>
          </p:nvCxnSpPr>
          <p:spPr>
            <a:xfrm flipH="1">
              <a:off x="6199858" y="2855107"/>
              <a:ext cx="124347" cy="238258"/>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直線矢印コネクタ 45">
            <a:extLst>
              <a:ext uri="{FF2B5EF4-FFF2-40B4-BE49-F238E27FC236}">
                <a16:creationId xmlns:a16="http://schemas.microsoft.com/office/drawing/2014/main" id="{3EEAC785-ACD0-9A45-B90A-5A1F7214C621}"/>
              </a:ext>
            </a:extLst>
          </p:cNvPr>
          <p:cNvCxnSpPr>
            <a:cxnSpLocks/>
          </p:cNvCxnSpPr>
          <p:nvPr/>
        </p:nvCxnSpPr>
        <p:spPr>
          <a:xfrm>
            <a:off x="6377578" y="3115731"/>
            <a:ext cx="0" cy="596301"/>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25C9333A-5AFB-B54A-9AF4-EE2152821575}"/>
              </a:ext>
            </a:extLst>
          </p:cNvPr>
          <p:cNvCxnSpPr>
            <a:cxnSpLocks/>
          </p:cNvCxnSpPr>
          <p:nvPr/>
        </p:nvCxnSpPr>
        <p:spPr>
          <a:xfrm flipV="1">
            <a:off x="6380344" y="5268059"/>
            <a:ext cx="0" cy="546981"/>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1C6DD682-0A2A-2E41-B762-D3CF050A7E5D}"/>
              </a:ext>
            </a:extLst>
          </p:cNvPr>
          <p:cNvCxnSpPr>
            <a:cxnSpLocks/>
          </p:cNvCxnSpPr>
          <p:nvPr/>
        </p:nvCxnSpPr>
        <p:spPr>
          <a:xfrm>
            <a:off x="6725278" y="4135541"/>
            <a:ext cx="341362" cy="0"/>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D627BF9E-A072-1F4C-881E-3F0DF93DAD37}"/>
              </a:ext>
            </a:extLst>
          </p:cNvPr>
          <p:cNvCxnSpPr>
            <a:cxnSpLocks/>
          </p:cNvCxnSpPr>
          <p:nvPr/>
        </p:nvCxnSpPr>
        <p:spPr>
          <a:xfrm>
            <a:off x="8254646" y="2788169"/>
            <a:ext cx="544055" cy="971407"/>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A65E52FC-2861-B84A-97BD-ACDAD32AAED0}"/>
              </a:ext>
            </a:extLst>
          </p:cNvPr>
          <p:cNvCxnSpPr>
            <a:cxnSpLocks/>
          </p:cNvCxnSpPr>
          <p:nvPr/>
        </p:nvCxnSpPr>
        <p:spPr>
          <a:xfrm>
            <a:off x="8422873" y="2672168"/>
            <a:ext cx="1250067" cy="1148160"/>
          </a:xfrm>
          <a:prstGeom prst="straightConnector1">
            <a:avLst/>
          </a:prstGeom>
          <a:ln>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4BC147E7-B9F9-DA41-98F6-6424CF0C429D}"/>
              </a:ext>
            </a:extLst>
          </p:cNvPr>
          <p:cNvSpPr txBox="1"/>
          <p:nvPr/>
        </p:nvSpPr>
        <p:spPr>
          <a:xfrm>
            <a:off x="112962" y="160544"/>
            <a:ext cx="1487238" cy="415498"/>
          </a:xfrm>
          <a:prstGeom prst="rect">
            <a:avLst/>
          </a:prstGeom>
          <a:noFill/>
        </p:spPr>
        <p:txBody>
          <a:bodyPr wrap="square" rtlCol="0">
            <a:spAutoFit/>
          </a:bodyPr>
          <a:lstStyle/>
          <a:p>
            <a:r>
              <a:rPr kumimoji="1" lang="en-US" altLang="ja-JP" sz="2100" b="1" i="1" dirty="0">
                <a:latin typeface="Arial" panose="020B0604020202020204" pitchFamily="34" charset="0"/>
                <a:cs typeface="Arial" panose="020B0604020202020204" pitchFamily="34" charset="0"/>
              </a:rPr>
              <a:t>a) Climate</a:t>
            </a:r>
            <a:endParaRPr kumimoji="1" lang="ja-JP" altLang="en-US" sz="2100" b="1" i="1">
              <a:latin typeface="Arial" panose="020B0604020202020204" pitchFamily="34" charset="0"/>
              <a:cs typeface="Arial" panose="020B0604020202020204" pitchFamily="34" charset="0"/>
            </a:endParaRPr>
          </a:p>
        </p:txBody>
      </p:sp>
      <p:sp>
        <p:nvSpPr>
          <p:cNvPr id="50" name="テキスト ボックス 49">
            <a:extLst>
              <a:ext uri="{FF2B5EF4-FFF2-40B4-BE49-F238E27FC236}">
                <a16:creationId xmlns:a16="http://schemas.microsoft.com/office/drawing/2014/main" id="{457DD838-D033-F54E-8DF3-7FA2D91802A1}"/>
              </a:ext>
            </a:extLst>
          </p:cNvPr>
          <p:cNvSpPr txBox="1"/>
          <p:nvPr/>
        </p:nvSpPr>
        <p:spPr>
          <a:xfrm>
            <a:off x="1506885" y="180324"/>
            <a:ext cx="1723995" cy="415498"/>
          </a:xfrm>
          <a:prstGeom prst="rect">
            <a:avLst/>
          </a:prstGeom>
          <a:noFill/>
        </p:spPr>
        <p:txBody>
          <a:bodyPr wrap="square" rtlCol="0">
            <a:spAutoFit/>
          </a:bodyPr>
          <a:lstStyle/>
          <a:p>
            <a:r>
              <a:rPr lang="en-US" altLang="ja-JP" sz="2100" b="1" i="1" dirty="0">
                <a:latin typeface="Arial" panose="020B0604020202020204" pitchFamily="34" charset="0"/>
                <a:cs typeface="Arial" panose="020B0604020202020204" pitchFamily="34" charset="0"/>
              </a:rPr>
              <a:t>+ b) Natural</a:t>
            </a:r>
            <a:endParaRPr kumimoji="1" lang="ja-JP" altLang="en-US" sz="2100" b="1" i="1">
              <a:latin typeface="Arial" panose="020B0604020202020204" pitchFamily="34" charset="0"/>
              <a:cs typeface="Arial" panose="020B0604020202020204" pitchFamily="34" charset="0"/>
            </a:endParaRPr>
          </a:p>
        </p:txBody>
      </p:sp>
      <p:sp>
        <p:nvSpPr>
          <p:cNvPr id="51" name="テキスト ボックス 50">
            <a:extLst>
              <a:ext uri="{FF2B5EF4-FFF2-40B4-BE49-F238E27FC236}">
                <a16:creationId xmlns:a16="http://schemas.microsoft.com/office/drawing/2014/main" id="{7396D1E8-F8DA-864C-9253-61EBAB2539F6}"/>
              </a:ext>
            </a:extLst>
          </p:cNvPr>
          <p:cNvSpPr txBox="1"/>
          <p:nvPr/>
        </p:nvSpPr>
        <p:spPr>
          <a:xfrm>
            <a:off x="1506885" y="618708"/>
            <a:ext cx="3057642" cy="415498"/>
          </a:xfrm>
          <a:prstGeom prst="rect">
            <a:avLst/>
          </a:prstGeom>
          <a:noFill/>
        </p:spPr>
        <p:txBody>
          <a:bodyPr wrap="square" rtlCol="0">
            <a:spAutoFit/>
          </a:bodyPr>
          <a:lstStyle/>
          <a:p>
            <a:r>
              <a:rPr lang="en-US" altLang="ja-JP" sz="2100" b="1" i="1" dirty="0">
                <a:latin typeface="Arial" panose="020B0604020202020204" pitchFamily="34" charset="0"/>
                <a:cs typeface="Arial" panose="020B0604020202020204" pitchFamily="34" charset="0"/>
              </a:rPr>
              <a:t>+ c) Socio-economic</a:t>
            </a:r>
            <a:endParaRPr kumimoji="1" lang="ja-JP" altLang="en-US" sz="2100" b="1" i="1">
              <a:latin typeface="Arial" panose="020B0604020202020204" pitchFamily="34" charset="0"/>
              <a:cs typeface="Arial" panose="020B0604020202020204" pitchFamily="34" charset="0"/>
            </a:endParaRPr>
          </a:p>
        </p:txBody>
      </p:sp>
      <p:sp>
        <p:nvSpPr>
          <p:cNvPr id="52" name="テキスト ボックス 51">
            <a:extLst>
              <a:ext uri="{FF2B5EF4-FFF2-40B4-BE49-F238E27FC236}">
                <a16:creationId xmlns:a16="http://schemas.microsoft.com/office/drawing/2014/main" id="{8D7A9DBF-4BF3-8447-BAE4-37D6756B0A07}"/>
              </a:ext>
            </a:extLst>
          </p:cNvPr>
          <p:cNvSpPr txBox="1"/>
          <p:nvPr/>
        </p:nvSpPr>
        <p:spPr>
          <a:xfrm>
            <a:off x="1506885" y="1059665"/>
            <a:ext cx="1723988" cy="415498"/>
          </a:xfrm>
          <a:prstGeom prst="rect">
            <a:avLst/>
          </a:prstGeom>
          <a:noFill/>
        </p:spPr>
        <p:txBody>
          <a:bodyPr wrap="square" rtlCol="0">
            <a:spAutoFit/>
          </a:bodyPr>
          <a:lstStyle/>
          <a:p>
            <a:r>
              <a:rPr lang="en-US" altLang="ja-JP" sz="2100" b="1" i="1" dirty="0">
                <a:latin typeface="Arial" panose="020B0604020202020204" pitchFamily="34" charset="0"/>
                <a:cs typeface="Arial" panose="020B0604020202020204" pitchFamily="34" charset="0"/>
              </a:rPr>
              <a:t>+ d) Human</a:t>
            </a:r>
            <a:endParaRPr kumimoji="1" lang="ja-JP" altLang="en-US" sz="2100" b="1" i="1">
              <a:latin typeface="Arial" panose="020B0604020202020204" pitchFamily="34" charset="0"/>
              <a:cs typeface="Arial" panose="020B0604020202020204" pitchFamily="34" charset="0"/>
            </a:endParaRPr>
          </a:p>
        </p:txBody>
      </p:sp>
      <p:pic>
        <p:nvPicPr>
          <p:cNvPr id="53" name="図 52">
            <a:extLst>
              <a:ext uri="{FF2B5EF4-FFF2-40B4-BE49-F238E27FC236}">
                <a16:creationId xmlns:a16="http://schemas.microsoft.com/office/drawing/2014/main" id="{178AFE9B-2EB3-2B41-8AB3-2D702D09832B}"/>
              </a:ext>
            </a:extLst>
          </p:cNvPr>
          <p:cNvPicPr>
            <a:picLocks noChangeAspect="1"/>
          </p:cNvPicPr>
          <p:nvPr/>
        </p:nvPicPr>
        <p:blipFill rotWithShape="1">
          <a:blip r:embed="rId5"/>
          <a:srcRect t="58560"/>
          <a:stretch/>
        </p:blipFill>
        <p:spPr>
          <a:xfrm>
            <a:off x="5777918" y="2066965"/>
            <a:ext cx="760234" cy="503481"/>
          </a:xfrm>
          <a:prstGeom prst="rect">
            <a:avLst/>
          </a:prstGeom>
        </p:spPr>
      </p:pic>
    </p:spTree>
    <p:extLst>
      <p:ext uri="{BB962C8B-B14F-4D97-AF65-F5344CB8AC3E}">
        <p14:creationId xmlns:p14="http://schemas.microsoft.com/office/powerpoint/2010/main" val="209028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fill="hold"/>
                                        <p:tgtEl>
                                          <p:spTgt spid="50"/>
                                        </p:tgtEl>
                                        <p:attrNameLst>
                                          <p:attrName>ppt_x</p:attrName>
                                        </p:attrNameLst>
                                      </p:cBhvr>
                                      <p:tavLst>
                                        <p:tav tm="0">
                                          <p:val>
                                            <p:strVal val="0-#ppt_w/2"/>
                                          </p:val>
                                        </p:tav>
                                        <p:tav tm="100000">
                                          <p:val>
                                            <p:strVal val="#ppt_x"/>
                                          </p:val>
                                        </p:tav>
                                      </p:tavLst>
                                    </p:anim>
                                    <p:anim calcmode="lin" valueType="num">
                                      <p:cBhvr additive="base">
                                        <p:cTn id="17" dur="500" fill="hold"/>
                                        <p:tgtEl>
                                          <p:spTgt spid="50"/>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up)">
                                      <p:cBhvr>
                                        <p:cTn id="25" dur="500"/>
                                        <p:tgtEl>
                                          <p:spTgt spid="47"/>
                                        </p:tgtEl>
                                      </p:cBhvr>
                                    </p:animEffect>
                                  </p:childTnLst>
                                </p:cTn>
                              </p:par>
                            </p:childTnLst>
                          </p:cTn>
                        </p:par>
                        <p:par>
                          <p:cTn id="26" fill="hold">
                            <p:stCondLst>
                              <p:cond delay="1500"/>
                            </p:stCondLst>
                            <p:childTnLst>
                              <p:par>
                                <p:cTn id="27" presetID="9"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2500"/>
                            </p:stCondLst>
                            <p:childTnLst>
                              <p:par>
                                <p:cTn id="35" presetID="9"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0-#ppt_w/2"/>
                                          </p:val>
                                        </p:tav>
                                        <p:tav tm="100000">
                                          <p:val>
                                            <p:strVal val="#ppt_x"/>
                                          </p:val>
                                        </p:tav>
                                      </p:tavLst>
                                    </p:anim>
                                    <p:anim calcmode="lin" valueType="num">
                                      <p:cBhvr additive="base">
                                        <p:cTn id="47" dur="500" fill="hold"/>
                                        <p:tgtEl>
                                          <p:spTgt spid="51"/>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right)">
                                      <p:cBhvr>
                                        <p:cTn id="51" dur="500"/>
                                        <p:tgtEl>
                                          <p:spTgt spid="12"/>
                                        </p:tgtEl>
                                      </p:cBhvr>
                                    </p:animEffect>
                                  </p:childTnLst>
                                </p:cTn>
                              </p:par>
                              <p:par>
                                <p:cTn id="52" presetID="22" presetClass="entr" presetSubtype="2"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right)">
                                      <p:cBhvr>
                                        <p:cTn id="54" dur="500"/>
                                        <p:tgtEl>
                                          <p:spTgt spid="31"/>
                                        </p:tgtEl>
                                      </p:cBhvr>
                                    </p:animEffect>
                                  </p:childTnLst>
                                </p:cTn>
                              </p:par>
                            </p:childTnLst>
                          </p:cTn>
                        </p:par>
                        <p:par>
                          <p:cTn id="55" fill="hold">
                            <p:stCondLst>
                              <p:cond delay="1000"/>
                            </p:stCondLst>
                            <p:childTnLst>
                              <p:par>
                                <p:cTn id="56" presetID="9" presetClass="entr" presetSubtype="0"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dissolve">
                                      <p:cBhvr>
                                        <p:cTn id="58" dur="500"/>
                                        <p:tgtEl>
                                          <p:spTgt spid="17"/>
                                        </p:tgtEl>
                                      </p:cBhvr>
                                    </p:animEffect>
                                  </p:childTnLst>
                                </p:cTn>
                              </p:par>
                              <p:par>
                                <p:cTn id="59" presetID="9"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dissolve">
                                      <p:cBhvr>
                                        <p:cTn id="61" dur="500"/>
                                        <p:tgtEl>
                                          <p:spTgt spid="53"/>
                                        </p:tgtEl>
                                      </p:cBhvr>
                                    </p:animEffect>
                                  </p:childTnLst>
                                </p:cTn>
                              </p:par>
                            </p:childTnLst>
                          </p:cTn>
                        </p:par>
                        <p:par>
                          <p:cTn id="62" fill="hold">
                            <p:stCondLst>
                              <p:cond delay="1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2000"/>
                            </p:stCondLst>
                            <p:childTnLst>
                              <p:par>
                                <p:cTn id="67" presetID="9" presetClass="entr" presetSubtype="0"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dissolve">
                                      <p:cBhvr>
                                        <p:cTn id="69" dur="500"/>
                                        <p:tgtEl>
                                          <p:spTgt spid="21"/>
                                        </p:tgtEl>
                                      </p:cBhvr>
                                    </p:animEffect>
                                  </p:childTnLst>
                                </p:cTn>
                              </p:par>
                            </p:childTnLst>
                          </p:cTn>
                        </p:par>
                        <p:par>
                          <p:cTn id="70" fill="hold">
                            <p:stCondLst>
                              <p:cond delay="2500"/>
                            </p:stCondLst>
                            <p:childTnLst>
                              <p:par>
                                <p:cTn id="71" presetID="22" presetClass="entr" presetSubtype="4" fill="hold"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down)">
                                      <p:cBhvr>
                                        <p:cTn id="73" dur="500"/>
                                        <p:tgtEl>
                                          <p:spTgt spid="48"/>
                                        </p:tgtEl>
                                      </p:cBhvr>
                                    </p:animEffect>
                                  </p:childTnLst>
                                </p:cTn>
                              </p:par>
                            </p:childTnLst>
                          </p:cTn>
                        </p:par>
                        <p:par>
                          <p:cTn id="74" fill="hold">
                            <p:stCondLst>
                              <p:cond delay="3000"/>
                            </p:stCondLst>
                            <p:childTnLst>
                              <p:par>
                                <p:cTn id="75" presetID="9" presetClass="entr" presetSubtype="0"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dissolve">
                                      <p:cBhvr>
                                        <p:cTn id="77" dur="500"/>
                                        <p:tgtEl>
                                          <p:spTgt spid="19"/>
                                        </p:tgtEl>
                                      </p:cBhvr>
                                    </p:animEffect>
                                  </p:childTnLst>
                                </p:cTn>
                              </p:par>
                            </p:childTnLst>
                          </p:cTn>
                        </p:par>
                        <p:par>
                          <p:cTn id="78" fill="hold">
                            <p:stCondLst>
                              <p:cond delay="3500"/>
                            </p:stCondLst>
                            <p:childTnLst>
                              <p:par>
                                <p:cTn id="79" presetID="22" presetClass="entr" presetSubtype="4" fill="hold"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down)">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8" fill="hold" grpId="0" nodeType="click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0-#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500"/>
                            </p:stCondLst>
                            <p:childTnLst>
                              <p:par>
                                <p:cTn id="89" presetID="22" presetClass="entr" presetSubtype="1" fill="hold"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up)">
                                      <p:cBhvr>
                                        <p:cTn id="91" dur="500"/>
                                        <p:tgtEl>
                                          <p:spTgt spid="36"/>
                                        </p:tgtEl>
                                      </p:cBhvr>
                                    </p:animEffect>
                                  </p:childTnLst>
                                </p:cTn>
                              </p:par>
                              <p:par>
                                <p:cTn id="92" presetID="22" presetClass="entr" presetSubtype="8" fill="hold"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wipe(left)">
                                      <p:cBhvr>
                                        <p:cTn id="94" dur="500"/>
                                        <p:tgtEl>
                                          <p:spTgt spid="56"/>
                                        </p:tgtEl>
                                      </p:cBhvr>
                                    </p:animEffect>
                                  </p:childTnLst>
                                </p:cTn>
                              </p:par>
                            </p:childTnLst>
                          </p:cTn>
                        </p:par>
                        <p:par>
                          <p:cTn id="95" fill="hold">
                            <p:stCondLst>
                              <p:cond delay="1000"/>
                            </p:stCondLst>
                            <p:childTnLst>
                              <p:par>
                                <p:cTn id="96" presetID="22" presetClass="entr" presetSubtype="1" fill="hold" nodeType="after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up)">
                                      <p:cBhvr>
                                        <p:cTn id="98" dur="500"/>
                                        <p:tgtEl>
                                          <p:spTgt spid="44"/>
                                        </p:tgtEl>
                                      </p:cBhvr>
                                    </p:animEffect>
                                  </p:childTnLst>
                                </p:cTn>
                              </p:par>
                              <p:par>
                                <p:cTn id="99" presetID="22" presetClass="entr" presetSubtype="1" fill="hold" nodeType="with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wipe(up)">
                                      <p:cBhvr>
                                        <p:cTn id="101" dur="500"/>
                                        <p:tgtEl>
                                          <p:spTgt spid="49"/>
                                        </p:tgtEl>
                                      </p:cBhvr>
                                    </p:animEffect>
                                  </p:childTnLst>
                                </p:cTn>
                              </p:par>
                            </p:childTnLst>
                          </p:cTn>
                        </p:par>
                        <p:par>
                          <p:cTn id="102" fill="hold">
                            <p:stCondLst>
                              <p:cond delay="1500"/>
                            </p:stCondLst>
                            <p:childTnLst>
                              <p:par>
                                <p:cTn id="103" presetID="9" presetClass="entr" presetSubtype="0" fill="hold" nodeType="after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dissolve">
                                      <p:cBhvr>
                                        <p:cTn id="105" dur="500"/>
                                        <p:tgtEl>
                                          <p:spTgt spid="23"/>
                                        </p:tgtEl>
                                      </p:cBhvr>
                                    </p:animEffect>
                                  </p:childTnLst>
                                </p:cTn>
                              </p:par>
                            </p:childTnLst>
                          </p:cTn>
                        </p:par>
                        <p:par>
                          <p:cTn id="106" fill="hold">
                            <p:stCondLst>
                              <p:cond delay="2000"/>
                            </p:stCondLst>
                            <p:childTnLst>
                              <p:par>
                                <p:cTn id="107" presetID="22" presetClass="entr" presetSubtype="8" fill="hold"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wipe(left)">
                                      <p:cBhvr>
                                        <p:cTn id="109" dur="500"/>
                                        <p:tgtEl>
                                          <p:spTgt spid="32"/>
                                        </p:tgtEl>
                                      </p:cBhvr>
                                    </p:animEffect>
                                  </p:childTnLst>
                                </p:cTn>
                              </p:par>
                            </p:childTnLst>
                          </p:cTn>
                        </p:par>
                        <p:par>
                          <p:cTn id="110" fill="hold">
                            <p:stCondLst>
                              <p:cond delay="2500"/>
                            </p:stCondLst>
                            <p:childTnLst>
                              <p:par>
                                <p:cTn id="111" presetID="9" presetClass="entr" presetSubtype="0" fill="hold" nodeType="after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dissolve">
                                      <p:cBhvr>
                                        <p:cTn id="1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E4C5B0-AF81-40AE-A75A-EFC890F3DAB4}"/>
              </a:ext>
            </a:extLst>
          </p:cNvPr>
          <p:cNvPicPr>
            <a:picLocks noChangeAspect="1"/>
          </p:cNvPicPr>
          <p:nvPr/>
        </p:nvPicPr>
        <p:blipFill>
          <a:blip r:embed="rId2"/>
          <a:stretch>
            <a:fillRect/>
          </a:stretch>
        </p:blipFill>
        <p:spPr>
          <a:xfrm>
            <a:off x="2294074" y="58847"/>
            <a:ext cx="9519738" cy="6858000"/>
          </a:xfrm>
          <a:prstGeom prst="rect">
            <a:avLst/>
          </a:prstGeom>
        </p:spPr>
      </p:pic>
      <p:sp>
        <p:nvSpPr>
          <p:cNvPr id="3" name="Rectangle 2">
            <a:extLst>
              <a:ext uri="{FF2B5EF4-FFF2-40B4-BE49-F238E27FC236}">
                <a16:creationId xmlns:a16="http://schemas.microsoft.com/office/drawing/2014/main" id="{06C7EB87-6836-4200-BE0E-02F0E34949DA}"/>
              </a:ext>
            </a:extLst>
          </p:cNvPr>
          <p:cNvSpPr/>
          <p:nvPr/>
        </p:nvSpPr>
        <p:spPr>
          <a:xfrm>
            <a:off x="138702" y="1856325"/>
            <a:ext cx="2547255" cy="3970318"/>
          </a:xfrm>
          <a:prstGeom prst="rect">
            <a:avLst/>
          </a:prstGeom>
        </p:spPr>
        <p:txBody>
          <a:bodyPr wrap="square">
            <a:spAutoFit/>
          </a:bodyPr>
          <a:lstStyle/>
          <a:p>
            <a:r>
              <a:rPr lang="en-CA" sz="1400" dirty="0"/>
              <a:t>Figure 4. Flowchart of climate risk interconnections related to the food sector. The climatic drivers are allocated in the far left column. The risk terms of the sectors related to the natural and socioeconomic systems (upper rectangle in Figure 1) are placed in the middle column (blue and brown). The risk terms related to human life (lower rectangle in Figure 1) are allocated in the far right column. Causal links of the network flowchart (Figure 4) is the same as those of the</a:t>
            </a:r>
          </a:p>
          <a:p>
            <a:r>
              <a:rPr lang="en-CA" sz="1400" dirty="0"/>
              <a:t>corresponding network map (Figure 2).</a:t>
            </a:r>
            <a:endParaRPr lang="en-US" sz="1400" dirty="0"/>
          </a:p>
        </p:txBody>
      </p:sp>
    </p:spTree>
    <p:extLst>
      <p:ext uri="{BB962C8B-B14F-4D97-AF65-F5344CB8AC3E}">
        <p14:creationId xmlns:p14="http://schemas.microsoft.com/office/powerpoint/2010/main" val="2959254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9FEED0-0D55-43F8-B617-67544DF6D169}"/>
              </a:ext>
            </a:extLst>
          </p:cNvPr>
          <p:cNvSpPr/>
          <p:nvPr/>
        </p:nvSpPr>
        <p:spPr>
          <a:xfrm>
            <a:off x="71979" y="141906"/>
            <a:ext cx="6024021" cy="369332"/>
          </a:xfrm>
          <a:prstGeom prst="rect">
            <a:avLst/>
          </a:prstGeom>
        </p:spPr>
        <p:txBody>
          <a:bodyPr wrap="none">
            <a:spAutoFit/>
          </a:bodyPr>
          <a:lstStyle/>
          <a:p>
            <a:r>
              <a:rPr lang="en-CA" dirty="0"/>
              <a:t>Figure S4.  Risk map (a) and flowchart (b) for the water sector. </a:t>
            </a:r>
            <a:endParaRPr lang="en-US" dirty="0"/>
          </a:p>
        </p:txBody>
      </p:sp>
      <p:pic>
        <p:nvPicPr>
          <p:cNvPr id="4" name="Picture 3">
            <a:extLst>
              <a:ext uri="{FF2B5EF4-FFF2-40B4-BE49-F238E27FC236}">
                <a16:creationId xmlns:a16="http://schemas.microsoft.com/office/drawing/2014/main" id="{53252E5B-CA86-46E1-B3DC-D5596D83D6C6}"/>
              </a:ext>
            </a:extLst>
          </p:cNvPr>
          <p:cNvPicPr>
            <a:picLocks noChangeAspect="1"/>
          </p:cNvPicPr>
          <p:nvPr/>
        </p:nvPicPr>
        <p:blipFill>
          <a:blip r:embed="rId2"/>
          <a:stretch>
            <a:fillRect/>
          </a:stretch>
        </p:blipFill>
        <p:spPr>
          <a:xfrm>
            <a:off x="639281" y="1500769"/>
            <a:ext cx="4889416" cy="3529890"/>
          </a:xfrm>
          <a:prstGeom prst="rect">
            <a:avLst/>
          </a:prstGeom>
        </p:spPr>
      </p:pic>
      <p:pic>
        <p:nvPicPr>
          <p:cNvPr id="6" name="図 4" descr="NetworkFlowchart_20161118_ページ_9">
            <a:extLst>
              <a:ext uri="{FF2B5EF4-FFF2-40B4-BE49-F238E27FC236}">
                <a16:creationId xmlns:a16="http://schemas.microsoft.com/office/drawing/2014/main" id="{0C2BCDD9-4F65-44CA-9E25-44601A2BF329}"/>
              </a:ext>
            </a:extLst>
          </p:cNvPr>
          <p:cNvPicPr/>
          <p:nvPr/>
        </p:nvPicPr>
        <p:blipFill rotWithShape="1">
          <a:blip r:embed="rId3" cstate="print">
            <a:extLst>
              <a:ext uri="{28A0092B-C50C-407E-A947-70E740481C1C}">
                <a14:useLocalDpi xmlns:a14="http://schemas.microsoft.com/office/drawing/2010/main" val="0"/>
              </a:ext>
            </a:extLst>
          </a:blip>
          <a:srcRect r="1305"/>
          <a:stretch/>
        </p:blipFill>
        <p:spPr bwMode="auto">
          <a:xfrm>
            <a:off x="6204403" y="1449614"/>
            <a:ext cx="5073650" cy="3632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878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4" descr="../network_20181126_outline_Energy.png">
            <a:extLst>
              <a:ext uri="{FF2B5EF4-FFF2-40B4-BE49-F238E27FC236}">
                <a16:creationId xmlns:a16="http://schemas.microsoft.com/office/drawing/2014/main" id="{43F5859B-9292-4C93-B3ED-034CB527E26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923" y="1572008"/>
            <a:ext cx="5729219" cy="3751106"/>
          </a:xfrm>
          <a:prstGeom prst="rect">
            <a:avLst/>
          </a:prstGeom>
          <a:noFill/>
          <a:ln>
            <a:noFill/>
          </a:ln>
        </p:spPr>
      </p:pic>
      <p:sp>
        <p:nvSpPr>
          <p:cNvPr id="3" name="Rectangle 2">
            <a:extLst>
              <a:ext uri="{FF2B5EF4-FFF2-40B4-BE49-F238E27FC236}">
                <a16:creationId xmlns:a16="http://schemas.microsoft.com/office/drawing/2014/main" id="{0EF6C78D-DD67-4997-B951-3CD55D2CB92D}"/>
              </a:ext>
            </a:extLst>
          </p:cNvPr>
          <p:cNvSpPr/>
          <p:nvPr/>
        </p:nvSpPr>
        <p:spPr>
          <a:xfrm>
            <a:off x="380999" y="322107"/>
            <a:ext cx="11538857" cy="646331"/>
          </a:xfrm>
          <a:prstGeom prst="rect">
            <a:avLst/>
          </a:prstGeom>
        </p:spPr>
        <p:txBody>
          <a:bodyPr wrap="square">
            <a:spAutoFit/>
          </a:bodyPr>
          <a:lstStyle/>
          <a:p>
            <a:r>
              <a:rPr lang="en-CA" dirty="0"/>
              <a:t>Figure S5. Risk map (a) and flowchart (b) related to the energy, industry, and infrastructure sectors.</a:t>
            </a:r>
          </a:p>
          <a:p>
            <a:endParaRPr lang="en-CA" dirty="0"/>
          </a:p>
        </p:txBody>
      </p:sp>
      <p:pic>
        <p:nvPicPr>
          <p:cNvPr id="5" name="図 6" descr="NetworkFlowchart_20161118_ページ_2">
            <a:extLst>
              <a:ext uri="{FF2B5EF4-FFF2-40B4-BE49-F238E27FC236}">
                <a16:creationId xmlns:a16="http://schemas.microsoft.com/office/drawing/2014/main" id="{43C8985D-0191-4D4D-BCA4-27A9C4B3BFDB}"/>
              </a:ext>
            </a:extLst>
          </p:cNvPr>
          <p:cNvPicPr/>
          <p:nvPr/>
        </p:nvPicPr>
        <p:blipFill rotWithShape="1">
          <a:blip r:embed="rId3" cstate="print">
            <a:extLst>
              <a:ext uri="{28A0092B-C50C-407E-A947-70E740481C1C}">
                <a14:useLocalDpi xmlns:a14="http://schemas.microsoft.com/office/drawing/2010/main" val="0"/>
              </a:ext>
            </a:extLst>
          </a:blip>
          <a:srcRect r="1209"/>
          <a:stretch/>
        </p:blipFill>
        <p:spPr bwMode="auto">
          <a:xfrm>
            <a:off x="6692787" y="1840774"/>
            <a:ext cx="4860290" cy="34823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0426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TotalTime>
  <Words>1269</Words>
  <Application>Microsoft Office PowerPoint</Application>
  <PresentationFormat>Widescreen</PresentationFormat>
  <Paragraphs>29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Carter</dc:creator>
  <cp:lastModifiedBy>Peter Carter</cp:lastModifiedBy>
  <cp:revision>9</cp:revision>
  <dcterms:created xsi:type="dcterms:W3CDTF">2019-03-01T08:30:19Z</dcterms:created>
  <dcterms:modified xsi:type="dcterms:W3CDTF">2019-03-01T19:12:13Z</dcterms:modified>
</cp:coreProperties>
</file>