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4"/>
  </p:notesMasterIdLst>
  <p:sldIdLst>
    <p:sldId id="256" r:id="rId2"/>
    <p:sldId id="259" r:id="rId3"/>
    <p:sldId id="257" r:id="rId4"/>
    <p:sldId id="258" r:id="rId5"/>
    <p:sldId id="277" r:id="rId6"/>
    <p:sldId id="260" r:id="rId7"/>
    <p:sldId id="261" r:id="rId8"/>
    <p:sldId id="262" r:id="rId9"/>
    <p:sldId id="263" r:id="rId10"/>
    <p:sldId id="278" r:id="rId11"/>
    <p:sldId id="264" r:id="rId12"/>
    <p:sldId id="265" r:id="rId13"/>
    <p:sldId id="266" r:id="rId14"/>
    <p:sldId id="267" r:id="rId15"/>
    <p:sldId id="268" r:id="rId16"/>
    <p:sldId id="279" r:id="rId17"/>
    <p:sldId id="270" r:id="rId18"/>
    <p:sldId id="271" r:id="rId19"/>
    <p:sldId id="280" r:id="rId20"/>
    <p:sldId id="276" r:id="rId21"/>
    <p:sldId id="272" r:id="rId22"/>
    <p:sldId id="281" r:id="rId23"/>
    <p:sldId id="273" r:id="rId24"/>
    <p:sldId id="274" r:id="rId25"/>
    <p:sldId id="275" r:id="rId26"/>
    <p:sldId id="282" r:id="rId27"/>
    <p:sldId id="283" r:id="rId28"/>
    <p:sldId id="284" r:id="rId29"/>
    <p:sldId id="285" r:id="rId30"/>
    <p:sldId id="286" r:id="rId31"/>
    <p:sldId id="289" r:id="rId32"/>
    <p:sldId id="287" r:id="rId33"/>
    <p:sldId id="288" r:id="rId34"/>
    <p:sldId id="290" r:id="rId35"/>
    <p:sldId id="291" r:id="rId36"/>
    <p:sldId id="292" r:id="rId37"/>
    <p:sldId id="293" r:id="rId38"/>
    <p:sldId id="294" r:id="rId39"/>
    <p:sldId id="296" r:id="rId40"/>
    <p:sldId id="295" r:id="rId41"/>
    <p:sldId id="297" r:id="rId42"/>
    <p:sldId id="298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F5E8"/>
    <a:srgbClr val="DBE9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745"/>
    <p:restoredTop sz="94698"/>
  </p:normalViewPr>
  <p:slideViewPr>
    <p:cSldViewPr snapToGrid="0" snapToObjects="1">
      <p:cViewPr varScale="1">
        <p:scale>
          <a:sx n="88" d="100"/>
          <a:sy n="88" d="100"/>
        </p:scale>
        <p:origin x="3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841DA7-25BE-D54E-8EEB-B026A94628D5}" type="datetimeFigureOut">
              <a:rPr lang="en-US" smtClean="0"/>
              <a:t>8/31/20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0EBF01-2735-D44F-A98E-B6A79544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76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EBF01-2735-D44F-A98E-B6A795443F7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352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36CC-7623-944C-A57A-EF11E0F5C16D}" type="datetimeFigureOut">
              <a:rPr lang="en-US" smtClean="0"/>
              <a:t>8/31/20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59591-E343-154B-B26F-E526310FA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939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36CC-7623-944C-A57A-EF11E0F5C16D}" type="datetimeFigureOut">
              <a:rPr lang="en-US" smtClean="0"/>
              <a:t>8/31/20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59591-E343-154B-B26F-E526310FA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853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36CC-7623-944C-A57A-EF11E0F5C16D}" type="datetimeFigureOut">
              <a:rPr lang="en-US" smtClean="0"/>
              <a:t>8/31/20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59591-E343-154B-B26F-E526310FAB8A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99349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36CC-7623-944C-A57A-EF11E0F5C16D}" type="datetimeFigureOut">
              <a:rPr lang="en-US" smtClean="0"/>
              <a:t>8/31/20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59591-E343-154B-B26F-E526310FA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5889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36CC-7623-944C-A57A-EF11E0F5C16D}" type="datetimeFigureOut">
              <a:rPr lang="en-US" smtClean="0"/>
              <a:t>8/31/20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59591-E343-154B-B26F-E526310FAB8A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017242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36CC-7623-944C-A57A-EF11E0F5C16D}" type="datetimeFigureOut">
              <a:rPr lang="en-US" smtClean="0"/>
              <a:t>8/31/20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59591-E343-154B-B26F-E526310FA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2026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36CC-7623-944C-A57A-EF11E0F5C16D}" type="datetimeFigureOut">
              <a:rPr lang="en-US" smtClean="0"/>
              <a:t>8/31/20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59591-E343-154B-B26F-E526310FA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0535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36CC-7623-944C-A57A-EF11E0F5C16D}" type="datetimeFigureOut">
              <a:rPr lang="en-US" smtClean="0"/>
              <a:t>8/31/20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59591-E343-154B-B26F-E526310FA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66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36CC-7623-944C-A57A-EF11E0F5C16D}" type="datetimeFigureOut">
              <a:rPr lang="en-US" smtClean="0"/>
              <a:t>8/31/20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59591-E343-154B-B26F-E526310FA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23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36CC-7623-944C-A57A-EF11E0F5C16D}" type="datetimeFigureOut">
              <a:rPr lang="en-US" smtClean="0"/>
              <a:t>8/31/20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59591-E343-154B-B26F-E526310FA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912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36CC-7623-944C-A57A-EF11E0F5C16D}" type="datetimeFigureOut">
              <a:rPr lang="en-US" smtClean="0"/>
              <a:t>8/31/20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59591-E343-154B-B26F-E526310FA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179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36CC-7623-944C-A57A-EF11E0F5C16D}" type="datetimeFigureOut">
              <a:rPr lang="en-US" smtClean="0"/>
              <a:t>8/31/20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59591-E343-154B-B26F-E526310FA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332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36CC-7623-944C-A57A-EF11E0F5C16D}" type="datetimeFigureOut">
              <a:rPr lang="en-US" smtClean="0"/>
              <a:t>8/31/20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59591-E343-154B-B26F-E526310FA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180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36CC-7623-944C-A57A-EF11E0F5C16D}" type="datetimeFigureOut">
              <a:rPr lang="en-US" smtClean="0"/>
              <a:t>8/31/20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59591-E343-154B-B26F-E526310FA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342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36CC-7623-944C-A57A-EF11E0F5C16D}" type="datetimeFigureOut">
              <a:rPr lang="en-US" smtClean="0"/>
              <a:t>8/31/20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59591-E343-154B-B26F-E526310FA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078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36CC-7623-944C-A57A-EF11E0F5C16D}" type="datetimeFigureOut">
              <a:rPr lang="en-US" smtClean="0"/>
              <a:t>8/31/20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59591-E343-154B-B26F-E526310FA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00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336CC-7623-944C-A57A-EF11E0F5C16D}" type="datetimeFigureOut">
              <a:rPr lang="en-US" smtClean="0"/>
              <a:t>8/31/20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0F59591-E343-154B-B26F-E526310FA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935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10.pn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10.png"/><Relationship Id="rId9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33191-4893-A543-81A3-DA7B429860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227391"/>
            <a:ext cx="7766936" cy="1646302"/>
          </a:xfrm>
        </p:spPr>
        <p:txBody>
          <a:bodyPr/>
          <a:lstStyle/>
          <a:p>
            <a:r>
              <a:rPr lang="en-US" dirty="0"/>
              <a:t>Chapter 6 – </a:t>
            </a:r>
            <a:br>
              <a:rPr lang="en-US" dirty="0"/>
            </a:br>
            <a:r>
              <a:rPr lang="en-US" dirty="0"/>
              <a:t>Hyperbolic functions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244871-14E0-C246-AE06-9EC9266A10E7}"/>
              </a:ext>
            </a:extLst>
          </p:cNvPr>
          <p:cNvSpPr txBox="1"/>
          <p:nvPr/>
        </p:nvSpPr>
        <p:spPr>
          <a:xfrm>
            <a:off x="1054058" y="2087495"/>
            <a:ext cx="90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72FE8E-DCE5-2A48-BFD1-3E7ADA04191D}"/>
              </a:ext>
            </a:extLst>
          </p:cNvPr>
          <p:cNvSpPr txBox="1"/>
          <p:nvPr/>
        </p:nvSpPr>
        <p:spPr>
          <a:xfrm>
            <a:off x="1048208" y="2670629"/>
            <a:ext cx="5047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Write cos𝜃, sin𝜃, tan𝜃 in terms of exponentials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8BCA714-228D-D042-9C9F-110C965879D2}"/>
                  </a:ext>
                </a:extLst>
              </p:cNvPr>
              <p:cNvSpPr txBox="1"/>
              <p:nvPr/>
            </p:nvSpPr>
            <p:spPr>
              <a:xfrm>
                <a:off x="1117600" y="3628571"/>
                <a:ext cx="3101555" cy="4849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Show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𝑡𝑎𝑛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≡1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8BCA714-228D-D042-9C9F-110C965879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600" y="3628571"/>
                <a:ext cx="3101555" cy="484941"/>
              </a:xfrm>
              <a:prstGeom prst="rect">
                <a:avLst/>
              </a:prstGeom>
              <a:blipFill>
                <a:blip r:embed="rId2"/>
                <a:stretch>
                  <a:fillRect l="-1224" b="-2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97219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B52E1-ED49-0B46-A5DF-5891291BA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6.1 Connections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EA7B4B-EB2A-B344-9C31-79D7E8656D9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cos𝜃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∅</m:t>
                            </m:r>
                          </m:sup>
                        </m:s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∅</m:t>
                            </m:r>
                          </m:sup>
                        </m:sSup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 err="1"/>
                  <a:t>Cosh</a:t>
                </a:r>
                <a:r>
                  <a:rPr lang="en-US" dirty="0"/>
                  <a:t> 𝜃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∅</m:t>
                            </m:r>
                          </m:sup>
                        </m:sSup>
                        <m:r>
                          <a:rPr lang="en-GB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∅</m:t>
                            </m:r>
                          </m:sup>
                        </m:sSup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 err="1"/>
                  <a:t>Cosh</a:t>
                </a:r>
                <a:r>
                  <a:rPr lang="en-US" dirty="0"/>
                  <a:t> </a:t>
                </a:r>
                <a:r>
                  <a:rPr lang="en-US" dirty="0" err="1"/>
                  <a:t>i</a:t>
                </a:r>
                <a:r>
                  <a:rPr lang="en-US" dirty="0"/>
                  <a:t>𝜃 = cos 𝜃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EA7B4B-EB2A-B344-9C31-79D7E8656D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85560299-CADB-0242-A221-C6B385BB8ABD}"/>
              </a:ext>
            </a:extLst>
          </p:cNvPr>
          <p:cNvSpPr txBox="1"/>
          <p:nvPr/>
        </p:nvSpPr>
        <p:spPr>
          <a:xfrm>
            <a:off x="1905000" y="5410200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Geogebra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017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919D5-FBC0-A54F-8EBB-6037AF332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your knowledge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0BDF7BE-3364-C748-AB8E-AB9AA96E6579}"/>
                  </a:ext>
                </a:extLst>
              </p:cNvPr>
              <p:cNvSpPr txBox="1"/>
              <p:nvPr/>
            </p:nvSpPr>
            <p:spPr>
              <a:xfrm>
                <a:off x="677334" y="1561068"/>
                <a:ext cx="3528392" cy="36933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Sketch the graph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sech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0BDF7BE-3364-C748-AB8E-AB9AA96E65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334" y="1561068"/>
                <a:ext cx="3528392" cy="369332"/>
              </a:xfrm>
              <a:prstGeom prst="rect">
                <a:avLst/>
              </a:prstGeom>
              <a:blipFill>
                <a:blip r:embed="rId2"/>
                <a:stretch>
                  <a:fillRect b="-2500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7A06BC0-DB91-D64A-9B23-8280575EE1DA}"/>
                  </a:ext>
                </a:extLst>
              </p:cNvPr>
              <p:cNvSpPr txBox="1"/>
              <p:nvPr/>
            </p:nvSpPr>
            <p:spPr>
              <a:xfrm>
                <a:off x="677333" y="4558269"/>
                <a:ext cx="4014587" cy="36933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Sketch the graph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𝑐𝑜𝑠h𝑥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7A06BC0-DB91-D64A-9B23-8280575EE1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333" y="4558269"/>
                <a:ext cx="4014587" cy="369332"/>
              </a:xfrm>
              <a:prstGeom prst="rect">
                <a:avLst/>
              </a:prstGeom>
              <a:blipFill>
                <a:blip r:embed="rId3"/>
                <a:stretch>
                  <a:fillRect b="-2500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C9CD8CBD-076B-3740-9448-B2CB18F890A7}"/>
              </a:ext>
            </a:extLst>
          </p:cNvPr>
          <p:cNvSpPr txBox="1"/>
          <p:nvPr/>
        </p:nvSpPr>
        <p:spPr>
          <a:xfrm>
            <a:off x="2068643" y="6340839"/>
            <a:ext cx="3159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Exercise 6A pages 122 to 123</a:t>
            </a:r>
          </a:p>
        </p:txBody>
      </p:sp>
    </p:spTree>
    <p:extLst>
      <p:ext uri="{BB962C8B-B14F-4D97-AF65-F5344CB8AC3E}">
        <p14:creationId xmlns:p14="http://schemas.microsoft.com/office/powerpoint/2010/main" val="771225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FB375-3E2B-D64B-9310-79198B258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6.2 Inverse hyperbolic functions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BEE7A1-229D-E24F-B4D3-D208FDC229DD}"/>
              </a:ext>
            </a:extLst>
          </p:cNvPr>
          <p:cNvSpPr txBox="1"/>
          <p:nvPr/>
        </p:nvSpPr>
        <p:spPr>
          <a:xfrm>
            <a:off x="677334" y="1588958"/>
            <a:ext cx="67938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Like sin, cos and tan, </a:t>
            </a:r>
            <a:r>
              <a:rPr lang="en-US" dirty="0" err="1"/>
              <a:t>sinh</a:t>
            </a:r>
            <a:r>
              <a:rPr lang="en-US" dirty="0"/>
              <a:t>, </a:t>
            </a:r>
            <a:r>
              <a:rPr lang="en-US" dirty="0" err="1"/>
              <a:t>cosh</a:t>
            </a:r>
            <a:r>
              <a:rPr lang="en-US" dirty="0"/>
              <a:t> and tanh have inverses as well.</a:t>
            </a:r>
          </a:p>
          <a:p>
            <a:endParaRPr lang="en-US" dirty="0"/>
          </a:p>
          <a:p>
            <a:r>
              <a:rPr lang="en-US" dirty="0"/>
              <a:t>The difference is they are </a:t>
            </a:r>
            <a:r>
              <a:rPr lang="en-US" dirty="0" err="1"/>
              <a:t>arsinh</a:t>
            </a:r>
            <a:r>
              <a:rPr lang="en-US" dirty="0"/>
              <a:t>, </a:t>
            </a:r>
            <a:r>
              <a:rPr lang="en-US" dirty="0" err="1"/>
              <a:t>arcosh</a:t>
            </a:r>
            <a:r>
              <a:rPr lang="en-US" dirty="0"/>
              <a:t> and </a:t>
            </a:r>
            <a:r>
              <a:rPr lang="en-US" dirty="0" err="1"/>
              <a:t>artanh</a:t>
            </a:r>
            <a:r>
              <a:rPr lang="en-US" dirty="0"/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4B312D-69BF-4B4E-B995-469A773A8851}"/>
              </a:ext>
            </a:extLst>
          </p:cNvPr>
          <p:cNvSpPr txBox="1"/>
          <p:nvPr/>
        </p:nvSpPr>
        <p:spPr>
          <a:xfrm>
            <a:off x="555442" y="2909758"/>
            <a:ext cx="7037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 draw these graphs you need to reflect the curve in the line y=x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BCA0BAC-D927-BA42-A5A3-E9423EBCA4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709" y="3863148"/>
            <a:ext cx="3037514" cy="25022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92C03BA-F81F-2F42-A881-52C2F139A8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0794" y="3863148"/>
            <a:ext cx="3101625" cy="255506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EE32A3A-0B8F-BE46-B220-F6F29D5773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4991" y="3863148"/>
            <a:ext cx="3101624" cy="255506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37E2FDE-5A8D-A54B-B888-AECA204C13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709" y="3810335"/>
            <a:ext cx="3101625" cy="255506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D5CEA64-B89C-044B-B221-AA257622A2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40794" y="3863148"/>
            <a:ext cx="3101625" cy="255506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09FABAE-90D3-2C48-B386-7276797D5EE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94990" y="3863148"/>
            <a:ext cx="3101626" cy="255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652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784DC-E554-3F40-8FAA-0E3A6CB9A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6.2 why </a:t>
            </a:r>
            <a:r>
              <a:rPr lang="en-US" dirty="0" err="1"/>
              <a:t>arsinh</a:t>
            </a:r>
            <a:r>
              <a:rPr lang="en-US" dirty="0"/>
              <a:t> and not </a:t>
            </a:r>
            <a:r>
              <a:rPr lang="en-US" dirty="0" err="1"/>
              <a:t>arcsinh</a:t>
            </a:r>
            <a:r>
              <a:rPr lang="en-US" dirty="0"/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67486C-55ED-2F45-9077-DCCE26949F30}"/>
              </a:ext>
            </a:extLst>
          </p:cNvPr>
          <p:cNvSpPr txBox="1"/>
          <p:nvPr/>
        </p:nvSpPr>
        <p:spPr>
          <a:xfrm>
            <a:off x="265590" y="1270000"/>
            <a:ext cx="88238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It's because </a:t>
            </a:r>
            <a:r>
              <a:rPr lang="en-GB" dirty="0" err="1"/>
              <a:t>arcsin</a:t>
            </a:r>
            <a:r>
              <a:rPr lang="en-GB" dirty="0"/>
              <a:t> gives the </a:t>
            </a:r>
            <a:r>
              <a:rPr lang="en-GB" b="1" dirty="0"/>
              <a:t>arc</a:t>
            </a:r>
            <a:r>
              <a:rPr lang="en-GB" dirty="0"/>
              <a:t> length on the unit circle for a given </a:t>
            </a:r>
            <a:r>
              <a:rPr lang="en-GB" i="1" dirty="0"/>
              <a:t>y</a:t>
            </a:r>
            <a:r>
              <a:rPr lang="en-GB" dirty="0"/>
              <a:t>-coordinate, whereas </a:t>
            </a:r>
            <a:r>
              <a:rPr lang="en-GB" dirty="0" err="1"/>
              <a:t>arsinh</a:t>
            </a:r>
            <a:r>
              <a:rPr lang="en-GB" dirty="0"/>
              <a:t> gives an </a:t>
            </a:r>
            <a:r>
              <a:rPr lang="en-GB" b="1" dirty="0"/>
              <a:t>area</a:t>
            </a:r>
            <a:r>
              <a:rPr lang="en-GB" dirty="0"/>
              <a:t> enclosed by a hyperbola and two rays from the origin for a given </a:t>
            </a:r>
            <a:r>
              <a:rPr lang="en-GB" i="1" dirty="0"/>
              <a:t>y</a:t>
            </a:r>
            <a:r>
              <a:rPr lang="en-GB" dirty="0"/>
              <a:t>-coordinate.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91FBDBF-CBE0-AA44-A12B-9DAC4E6B52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2325758"/>
            <a:ext cx="4174334" cy="435606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6138DFC-BD21-7A4A-9068-11BFE8EBA7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1076" y="2325758"/>
            <a:ext cx="4775742" cy="4360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390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4258C-4913-044C-B923-48A536BA9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6.2 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7CA8B75-50E6-F247-B0BF-601F3E0D4ECB}"/>
                  </a:ext>
                </a:extLst>
              </p:cNvPr>
              <p:cNvSpPr/>
              <p:nvPr/>
            </p:nvSpPr>
            <p:spPr>
              <a:xfrm>
                <a:off x="443304" y="1776611"/>
                <a:ext cx="3977820" cy="425501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none">
                <a:spAutoFit/>
              </a:bodyPr>
              <a:lstStyle/>
              <a:p>
                <a:r>
                  <a:rPr lang="en-GB" dirty="0"/>
                  <a:t>Prove that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𝑎𝑟𝑠𝑖𝑛h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ad>
                              <m:radPr>
                                <m:degHide m:val="on"/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rad>
                          </m:e>
                        </m:d>
                      </m:e>
                    </m:func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7CA8B75-50E6-F247-B0BF-601F3E0D4E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304" y="1776611"/>
                <a:ext cx="3977820" cy="42550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352331F3-8DDF-D94A-92AB-B89D285F5F85}"/>
              </a:ext>
            </a:extLst>
          </p:cNvPr>
          <p:cNvSpPr txBox="1"/>
          <p:nvPr/>
        </p:nvSpPr>
        <p:spPr>
          <a:xfrm>
            <a:off x="443304" y="4038600"/>
            <a:ext cx="3403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Express </a:t>
            </a:r>
            <a:r>
              <a:rPr lang="en-US" dirty="0" err="1"/>
              <a:t>arsinh</a:t>
            </a:r>
            <a:r>
              <a:rPr lang="en-US" dirty="0"/>
              <a:t> 3 as natural logs</a:t>
            </a:r>
          </a:p>
        </p:txBody>
      </p:sp>
    </p:spTree>
    <p:extLst>
      <p:ext uri="{BB962C8B-B14F-4D97-AF65-F5344CB8AC3E}">
        <p14:creationId xmlns:p14="http://schemas.microsoft.com/office/powerpoint/2010/main" val="37649591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9F979-FC56-FB44-AE91-C7EE9ACBA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723900"/>
            <a:ext cx="8596668" cy="1206500"/>
          </a:xfrm>
        </p:spPr>
        <p:txBody>
          <a:bodyPr/>
          <a:lstStyle/>
          <a:p>
            <a:r>
              <a:rPr lang="en-US" dirty="0"/>
              <a:t>6.2 class question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74BB652-8E48-4349-B9D2-E13082A552E2}"/>
                  </a:ext>
                </a:extLst>
              </p:cNvPr>
              <p:cNvSpPr/>
              <p:nvPr/>
            </p:nvSpPr>
            <p:spPr>
              <a:xfrm>
                <a:off x="677334" y="1716495"/>
                <a:ext cx="4685322" cy="427809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none">
                <a:spAutoFit/>
              </a:bodyPr>
              <a:lstStyle/>
              <a:p>
                <a:r>
                  <a:rPr lang="en-GB" dirty="0"/>
                  <a:t>Prove that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𝑎𝑟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ad>
                              <m:radPr>
                                <m:degHide m:val="on"/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rad>
                          </m:e>
                        </m:d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74BB652-8E48-4349-B9D2-E13082A552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334" y="1716495"/>
                <a:ext cx="4685322" cy="42780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62716BE4-CCC4-9E48-A834-7FE54E428668}"/>
              </a:ext>
            </a:extLst>
          </p:cNvPr>
          <p:cNvSpPr txBox="1"/>
          <p:nvPr/>
        </p:nvSpPr>
        <p:spPr>
          <a:xfrm>
            <a:off x="677334" y="4038600"/>
            <a:ext cx="3655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Express </a:t>
            </a:r>
            <a:r>
              <a:rPr lang="en-US" dirty="0" err="1"/>
              <a:t>arcosh</a:t>
            </a:r>
            <a:r>
              <a:rPr lang="en-US" dirty="0"/>
              <a:t> 2.5 as natural logs</a:t>
            </a:r>
          </a:p>
        </p:txBody>
      </p:sp>
    </p:spTree>
    <p:extLst>
      <p:ext uri="{BB962C8B-B14F-4D97-AF65-F5344CB8AC3E}">
        <p14:creationId xmlns:p14="http://schemas.microsoft.com/office/powerpoint/2010/main" val="13691366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9F979-FC56-FB44-AE91-C7EE9ACBA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723900"/>
            <a:ext cx="8596668" cy="1206500"/>
          </a:xfrm>
        </p:spPr>
        <p:txBody>
          <a:bodyPr/>
          <a:lstStyle/>
          <a:p>
            <a:r>
              <a:rPr lang="en-US" dirty="0"/>
              <a:t>6.2 Summary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511DB1-4DAA-B347-ABFA-ABA0F5105DEA}"/>
              </a:ext>
            </a:extLst>
          </p:cNvPr>
          <p:cNvSpPr txBox="1"/>
          <p:nvPr/>
        </p:nvSpPr>
        <p:spPr>
          <a:xfrm>
            <a:off x="426168" y="1561068"/>
            <a:ext cx="2355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Exercise 6B page 125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7961EF8-59F4-5249-8DAE-AD6B80B55DC7}"/>
                  </a:ext>
                </a:extLst>
              </p:cNvPr>
              <p:cNvSpPr txBox="1"/>
              <p:nvPr/>
            </p:nvSpPr>
            <p:spPr>
              <a:xfrm>
                <a:off x="4618038" y="513923"/>
                <a:ext cx="4755604" cy="145347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𝑎𝑟𝑠𝑖𝑛h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rad>
                            </m:e>
                          </m:d>
                        </m:e>
                      </m:func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𝑎𝑟𝑐𝑜𝑠h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rad>
                            </m:e>
                          </m:d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  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≥1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𝑎𝑟𝑡𝑎𝑛h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    </m:t>
                      </m:r>
                      <m:d>
                        <m:dPr>
                          <m:begChr m:val="|"/>
                          <m:endChr m:val="|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7961EF8-59F4-5249-8DAE-AD6B80B55D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8038" y="513923"/>
                <a:ext cx="4755604" cy="14534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A9FFF032-5073-BE40-9BED-CD00237DE4FA}"/>
              </a:ext>
            </a:extLst>
          </p:cNvPr>
          <p:cNvSpPr txBox="1"/>
          <p:nvPr/>
        </p:nvSpPr>
        <p:spPr>
          <a:xfrm>
            <a:off x="4618038" y="151001"/>
            <a:ext cx="2470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Given in formula book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FC238842-75F6-3641-B5B1-E318B530FC7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26535342"/>
                  </p:ext>
                </p:extLst>
              </p:nvPr>
            </p:nvGraphicFramePr>
            <p:xfrm>
              <a:off x="1240565" y="2148967"/>
              <a:ext cx="8746128" cy="44805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28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0681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30681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990852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306819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306819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Hyperbolic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Domain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Sketch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Inverse Hyperbolic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Domain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Sketch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unc>
                                  <m:func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 b="0" i="0" smtClean="0">
                                        <a:latin typeface="Cambria Math" panose="02040503050406030204" pitchFamily="18" charset="0"/>
                                      </a:rPr>
                                      <m:t>sinh</m:t>
                                    </m:r>
                                  </m:fName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ℝ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𝑎𝑟𝑠𝑖𝑛h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ℝ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unc>
                                  <m:func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 b="0" i="0" smtClean="0">
                                        <a:latin typeface="Cambria Math" panose="02040503050406030204" pitchFamily="18" charset="0"/>
                                      </a:rPr>
                                      <m:t>cosh</m:t>
                                    </m:r>
                                  </m:fName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≥0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𝑎𝑟𝑐𝑜𝑠h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≥1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unc>
                                  <m:func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 b="0" i="0" smtClean="0">
                                        <a:latin typeface="Cambria Math" panose="02040503050406030204" pitchFamily="18" charset="0"/>
                                      </a:rPr>
                                      <m:t>tanh</m:t>
                                    </m:r>
                                  </m:fName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ℝ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𝑎𝑟𝑡𝑎𝑛h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&lt;1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unc>
                                  <m:func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 b="0" i="0" smtClean="0">
                                        <a:latin typeface="Cambria Math" panose="02040503050406030204" pitchFamily="18" charset="0"/>
                                      </a:rPr>
                                      <m:t>sech</m:t>
                                    </m:r>
                                  </m:fName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≥0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𝑎𝑟𝑠𝑒𝑐h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0&lt;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≤1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𝑐𝑜𝑠𝑒𝑐h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≠0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𝑎𝑟𝑐𝑜𝑠𝑒𝑐h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≠0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unc>
                                  <m:func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 b="0" i="0" smtClean="0">
                                        <a:latin typeface="Cambria Math" panose="02040503050406030204" pitchFamily="18" charset="0"/>
                                      </a:rPr>
                                      <m:t>coth</m:t>
                                    </m:r>
                                  </m:fName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≠0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unc>
                                  <m:func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 b="0" i="0" smtClean="0">
                                        <a:latin typeface="Cambria Math" panose="02040503050406030204" pitchFamily="18" charset="0"/>
                                      </a:rPr>
                                      <m:t>arcoth</m:t>
                                    </m:r>
                                  </m:fName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&gt;1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FC238842-75F6-3641-B5B1-E318B530FC7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26535342"/>
                  </p:ext>
                </p:extLst>
              </p:nvPr>
            </p:nvGraphicFramePr>
            <p:xfrm>
              <a:off x="1240565" y="2148967"/>
              <a:ext cx="8746128" cy="44805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28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0681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30681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990852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306819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306819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Hyperbolic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Domain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Sketch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Inverse Hyperbolic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Domain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Sketch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826" t="-106000" r="-471074" b="-50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8447" t="-106000" r="-453398" b="-50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8917" t="-106000" r="-131847" b="-50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70874" t="-106000" r="-100971" b="-50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826" t="-201961" r="-471074" b="-3960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8447" t="-201961" r="-453398" b="-3960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8917" t="-201961" r="-131847" b="-3960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70874" t="-201961" r="-100971" b="-3960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826" t="-308000" r="-471074" b="-3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8447" t="-308000" r="-453398" b="-3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8917" t="-308000" r="-131847" b="-3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70874" t="-308000" r="-100971" b="-3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826" t="-400000" r="-471074" b="-1980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8447" t="-400000" r="-453398" b="-1980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8917" t="-400000" r="-131847" b="-1980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70874" t="-400000" r="-100971" b="-1980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826" t="-510000" r="-471074" b="-1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8447" t="-510000" r="-453398" b="-1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8917" t="-510000" r="-131847" b="-1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70874" t="-510000" r="-100971" b="-1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826" t="-598039" r="-4710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8447" t="-598039" r="-4533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8917" t="-598039" r="-1318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70874" t="-598039" r="-1009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EC719A51-4137-944C-BBC6-330E3CA7A64C}"/>
              </a:ext>
            </a:extLst>
          </p:cNvPr>
          <p:cNvGrpSpPr/>
          <p:nvPr/>
        </p:nvGrpSpPr>
        <p:grpSpPr>
          <a:xfrm>
            <a:off x="4340622" y="2763581"/>
            <a:ext cx="720080" cy="576064"/>
            <a:chOff x="3419872" y="3042767"/>
            <a:chExt cx="720080" cy="576064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9413C1DE-DC7D-A548-987B-D4F34594D18F}"/>
                </a:ext>
              </a:extLst>
            </p:cNvPr>
            <p:cNvCxnSpPr/>
            <p:nvPr/>
          </p:nvCxnSpPr>
          <p:spPr>
            <a:xfrm>
              <a:off x="3419872" y="3356992"/>
              <a:ext cx="72008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25A429A2-A994-3540-8573-11DB195B4491}"/>
                </a:ext>
              </a:extLst>
            </p:cNvPr>
            <p:cNvCxnSpPr/>
            <p:nvPr/>
          </p:nvCxnSpPr>
          <p:spPr>
            <a:xfrm flipV="1">
              <a:off x="3738860" y="3042767"/>
              <a:ext cx="0" cy="57606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F238B46-8B9A-0E44-B418-77F1DAE8212A}"/>
              </a:ext>
            </a:extLst>
          </p:cNvPr>
          <p:cNvGrpSpPr/>
          <p:nvPr/>
        </p:nvGrpSpPr>
        <p:grpSpPr>
          <a:xfrm>
            <a:off x="4340622" y="3437846"/>
            <a:ext cx="720080" cy="576064"/>
            <a:chOff x="3419872" y="3042767"/>
            <a:chExt cx="720080" cy="576064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6CE3B40F-21D2-0A4F-A17B-CCDFDED2DE7C}"/>
                </a:ext>
              </a:extLst>
            </p:cNvPr>
            <p:cNvCxnSpPr/>
            <p:nvPr/>
          </p:nvCxnSpPr>
          <p:spPr>
            <a:xfrm>
              <a:off x="3419872" y="3356992"/>
              <a:ext cx="72008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27A6CD74-0057-E340-8B23-FD21DD6E9D3C}"/>
                </a:ext>
              </a:extLst>
            </p:cNvPr>
            <p:cNvCxnSpPr/>
            <p:nvPr/>
          </p:nvCxnSpPr>
          <p:spPr>
            <a:xfrm flipV="1">
              <a:off x="3738860" y="3042767"/>
              <a:ext cx="0" cy="57606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A29DD0E-E401-8E49-A636-A3F306AC6E27}"/>
              </a:ext>
            </a:extLst>
          </p:cNvPr>
          <p:cNvGrpSpPr/>
          <p:nvPr/>
        </p:nvGrpSpPr>
        <p:grpSpPr>
          <a:xfrm>
            <a:off x="4340622" y="4048002"/>
            <a:ext cx="720080" cy="576064"/>
            <a:chOff x="3419872" y="3042767"/>
            <a:chExt cx="720080" cy="576064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3E092995-F17E-BE47-A136-0E6A9D34F333}"/>
                </a:ext>
              </a:extLst>
            </p:cNvPr>
            <p:cNvCxnSpPr/>
            <p:nvPr/>
          </p:nvCxnSpPr>
          <p:spPr>
            <a:xfrm>
              <a:off x="3419872" y="3356992"/>
              <a:ext cx="72008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26319A62-8C47-644A-B25D-1257CED4468E}"/>
                </a:ext>
              </a:extLst>
            </p:cNvPr>
            <p:cNvCxnSpPr/>
            <p:nvPr/>
          </p:nvCxnSpPr>
          <p:spPr>
            <a:xfrm flipV="1">
              <a:off x="3738860" y="3042767"/>
              <a:ext cx="0" cy="57606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9642993-8AB3-3141-BEE3-5928747D4306}"/>
              </a:ext>
            </a:extLst>
          </p:cNvPr>
          <p:cNvGrpSpPr/>
          <p:nvPr/>
        </p:nvGrpSpPr>
        <p:grpSpPr>
          <a:xfrm>
            <a:off x="4312047" y="4684351"/>
            <a:ext cx="720080" cy="576064"/>
            <a:chOff x="3391297" y="3042767"/>
            <a:chExt cx="720080" cy="576064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46B2C3C0-02A0-5041-A7D0-9480616A8F9B}"/>
                </a:ext>
              </a:extLst>
            </p:cNvPr>
            <p:cNvCxnSpPr/>
            <p:nvPr/>
          </p:nvCxnSpPr>
          <p:spPr>
            <a:xfrm>
              <a:off x="3391297" y="3437955"/>
              <a:ext cx="72008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6F777278-E8E5-C045-AAF4-4C88401DE89D}"/>
                </a:ext>
              </a:extLst>
            </p:cNvPr>
            <p:cNvCxnSpPr/>
            <p:nvPr/>
          </p:nvCxnSpPr>
          <p:spPr>
            <a:xfrm flipV="1">
              <a:off x="3738860" y="3042767"/>
              <a:ext cx="0" cy="57606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67EDF87-4988-984E-9003-1563C4F3A010}"/>
              </a:ext>
            </a:extLst>
          </p:cNvPr>
          <p:cNvGrpSpPr/>
          <p:nvPr/>
        </p:nvGrpSpPr>
        <p:grpSpPr>
          <a:xfrm>
            <a:off x="4340622" y="5336516"/>
            <a:ext cx="720080" cy="576064"/>
            <a:chOff x="3419872" y="3042767"/>
            <a:chExt cx="720080" cy="576064"/>
          </a:xfrm>
        </p:grpSpPr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6D2D9F46-2244-614B-BE80-DF08E6FFFA94}"/>
                </a:ext>
              </a:extLst>
            </p:cNvPr>
            <p:cNvCxnSpPr/>
            <p:nvPr/>
          </p:nvCxnSpPr>
          <p:spPr>
            <a:xfrm>
              <a:off x="3419872" y="3356992"/>
              <a:ext cx="72008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29095DA2-4561-C14A-A77B-4E2622592A0B}"/>
                </a:ext>
              </a:extLst>
            </p:cNvPr>
            <p:cNvCxnSpPr/>
            <p:nvPr/>
          </p:nvCxnSpPr>
          <p:spPr>
            <a:xfrm flipV="1">
              <a:off x="3738860" y="3042767"/>
              <a:ext cx="0" cy="57606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721F8F1-E1EC-324D-99BE-31E085DE2377}"/>
              </a:ext>
            </a:extLst>
          </p:cNvPr>
          <p:cNvGrpSpPr/>
          <p:nvPr/>
        </p:nvGrpSpPr>
        <p:grpSpPr>
          <a:xfrm>
            <a:off x="4340622" y="6000250"/>
            <a:ext cx="720080" cy="576064"/>
            <a:chOff x="3419872" y="3042767"/>
            <a:chExt cx="720080" cy="576064"/>
          </a:xfrm>
        </p:grpSpPr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4E5D45CA-6E0C-E248-A56A-D94E871F0E49}"/>
                </a:ext>
              </a:extLst>
            </p:cNvPr>
            <p:cNvCxnSpPr/>
            <p:nvPr/>
          </p:nvCxnSpPr>
          <p:spPr>
            <a:xfrm>
              <a:off x="3419872" y="3356992"/>
              <a:ext cx="72008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CCE2814D-95DC-8649-BB32-A882DA2EA21C}"/>
                </a:ext>
              </a:extLst>
            </p:cNvPr>
            <p:cNvCxnSpPr/>
            <p:nvPr/>
          </p:nvCxnSpPr>
          <p:spPr>
            <a:xfrm flipV="1">
              <a:off x="3738860" y="3042767"/>
              <a:ext cx="0" cy="57606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16C932D-7A93-B646-A03D-3193AAE0EE82}"/>
              </a:ext>
            </a:extLst>
          </p:cNvPr>
          <p:cNvGrpSpPr/>
          <p:nvPr/>
        </p:nvGrpSpPr>
        <p:grpSpPr>
          <a:xfrm>
            <a:off x="8936310" y="2768566"/>
            <a:ext cx="720080" cy="576064"/>
            <a:chOff x="3419872" y="3042767"/>
            <a:chExt cx="720080" cy="576064"/>
          </a:xfrm>
        </p:grpSpPr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0A684AC3-E305-0248-B9FB-7C506AEC045A}"/>
                </a:ext>
              </a:extLst>
            </p:cNvPr>
            <p:cNvCxnSpPr/>
            <p:nvPr/>
          </p:nvCxnSpPr>
          <p:spPr>
            <a:xfrm>
              <a:off x="3419872" y="3356992"/>
              <a:ext cx="72008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6C64AB07-C26C-EF4C-BE86-76D45C52CF01}"/>
                </a:ext>
              </a:extLst>
            </p:cNvPr>
            <p:cNvCxnSpPr/>
            <p:nvPr/>
          </p:nvCxnSpPr>
          <p:spPr>
            <a:xfrm flipV="1">
              <a:off x="3738860" y="3042767"/>
              <a:ext cx="0" cy="57606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3E2C240-6F9D-2E48-ACE3-31F61FB61FDF}"/>
              </a:ext>
            </a:extLst>
          </p:cNvPr>
          <p:cNvGrpSpPr/>
          <p:nvPr/>
        </p:nvGrpSpPr>
        <p:grpSpPr>
          <a:xfrm>
            <a:off x="8936310" y="3442831"/>
            <a:ext cx="720080" cy="576064"/>
            <a:chOff x="3419872" y="3042767"/>
            <a:chExt cx="720080" cy="576064"/>
          </a:xfrm>
        </p:grpSpPr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9D4FDFE9-931B-054D-9C0A-8BAF6846C529}"/>
                </a:ext>
              </a:extLst>
            </p:cNvPr>
            <p:cNvCxnSpPr/>
            <p:nvPr/>
          </p:nvCxnSpPr>
          <p:spPr>
            <a:xfrm>
              <a:off x="3419872" y="3356992"/>
              <a:ext cx="72008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EEEE7550-98BC-C548-9ADB-C6AAFCEBDBA1}"/>
                </a:ext>
              </a:extLst>
            </p:cNvPr>
            <p:cNvCxnSpPr/>
            <p:nvPr/>
          </p:nvCxnSpPr>
          <p:spPr>
            <a:xfrm flipV="1">
              <a:off x="3738860" y="3042767"/>
              <a:ext cx="0" cy="57606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56699FB-14A2-7A4B-9B82-7A343B510603}"/>
              </a:ext>
            </a:extLst>
          </p:cNvPr>
          <p:cNvGrpSpPr/>
          <p:nvPr/>
        </p:nvGrpSpPr>
        <p:grpSpPr>
          <a:xfrm>
            <a:off x="8936310" y="4052987"/>
            <a:ext cx="720080" cy="576064"/>
            <a:chOff x="3419872" y="3042767"/>
            <a:chExt cx="720080" cy="576064"/>
          </a:xfrm>
        </p:grpSpPr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65C976BF-6DBE-D44A-90BB-900C461C5569}"/>
                </a:ext>
              </a:extLst>
            </p:cNvPr>
            <p:cNvCxnSpPr/>
            <p:nvPr/>
          </p:nvCxnSpPr>
          <p:spPr>
            <a:xfrm>
              <a:off x="3419872" y="3356992"/>
              <a:ext cx="72008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2A41B287-00B0-784F-9B5C-9CFACC8A4613}"/>
                </a:ext>
              </a:extLst>
            </p:cNvPr>
            <p:cNvCxnSpPr/>
            <p:nvPr/>
          </p:nvCxnSpPr>
          <p:spPr>
            <a:xfrm flipV="1">
              <a:off x="3738860" y="3042767"/>
              <a:ext cx="0" cy="57606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1702E5D-2A4E-904F-B8A0-99E76FA2D57E}"/>
              </a:ext>
            </a:extLst>
          </p:cNvPr>
          <p:cNvGrpSpPr/>
          <p:nvPr/>
        </p:nvGrpSpPr>
        <p:grpSpPr>
          <a:xfrm>
            <a:off x="8936310" y="4674466"/>
            <a:ext cx="720080" cy="576064"/>
            <a:chOff x="3419872" y="3042767"/>
            <a:chExt cx="720080" cy="576064"/>
          </a:xfrm>
        </p:grpSpPr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60D07C1B-F0D1-5A4F-9B77-EA73B885890B}"/>
                </a:ext>
              </a:extLst>
            </p:cNvPr>
            <p:cNvCxnSpPr/>
            <p:nvPr/>
          </p:nvCxnSpPr>
          <p:spPr>
            <a:xfrm>
              <a:off x="3419872" y="3356992"/>
              <a:ext cx="72008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2E29BAD9-4F8F-0149-B760-AF6C36A4C0A2}"/>
                </a:ext>
              </a:extLst>
            </p:cNvPr>
            <p:cNvCxnSpPr/>
            <p:nvPr/>
          </p:nvCxnSpPr>
          <p:spPr>
            <a:xfrm flipV="1">
              <a:off x="3738860" y="3042767"/>
              <a:ext cx="0" cy="57606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CBAFFF5-8630-2841-AFB4-E6FB5722F7B7}"/>
              </a:ext>
            </a:extLst>
          </p:cNvPr>
          <p:cNvGrpSpPr/>
          <p:nvPr/>
        </p:nvGrpSpPr>
        <p:grpSpPr>
          <a:xfrm>
            <a:off x="8936310" y="5341501"/>
            <a:ext cx="720080" cy="576064"/>
            <a:chOff x="3419872" y="3042767"/>
            <a:chExt cx="720080" cy="576064"/>
          </a:xfrm>
        </p:grpSpPr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2CE06541-D10E-B34B-BA26-B031168581A6}"/>
                </a:ext>
              </a:extLst>
            </p:cNvPr>
            <p:cNvCxnSpPr/>
            <p:nvPr/>
          </p:nvCxnSpPr>
          <p:spPr>
            <a:xfrm>
              <a:off x="3419872" y="3356992"/>
              <a:ext cx="72008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9B2E238E-9657-624C-8B5B-7512BD077108}"/>
                </a:ext>
              </a:extLst>
            </p:cNvPr>
            <p:cNvCxnSpPr/>
            <p:nvPr/>
          </p:nvCxnSpPr>
          <p:spPr>
            <a:xfrm flipV="1">
              <a:off x="3738860" y="3042767"/>
              <a:ext cx="0" cy="57606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B0EE57B-782E-4246-B065-305AF0C18D97}"/>
              </a:ext>
            </a:extLst>
          </p:cNvPr>
          <p:cNvGrpSpPr/>
          <p:nvPr/>
        </p:nvGrpSpPr>
        <p:grpSpPr>
          <a:xfrm>
            <a:off x="8936310" y="6005235"/>
            <a:ext cx="720080" cy="576064"/>
            <a:chOff x="3419872" y="3042767"/>
            <a:chExt cx="720080" cy="576064"/>
          </a:xfrm>
        </p:grpSpPr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AE483D3A-61C8-D94E-A1E3-37C57CD617D7}"/>
                </a:ext>
              </a:extLst>
            </p:cNvPr>
            <p:cNvCxnSpPr/>
            <p:nvPr/>
          </p:nvCxnSpPr>
          <p:spPr>
            <a:xfrm>
              <a:off x="3419872" y="3356992"/>
              <a:ext cx="72008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20553A71-BE90-9345-B931-494D43C44C79}"/>
                </a:ext>
              </a:extLst>
            </p:cNvPr>
            <p:cNvCxnSpPr/>
            <p:nvPr/>
          </p:nvCxnSpPr>
          <p:spPr>
            <a:xfrm flipV="1">
              <a:off x="3738860" y="3042767"/>
              <a:ext cx="0" cy="57606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6" name="Freeform 45">
            <a:extLst>
              <a:ext uri="{FF2B5EF4-FFF2-40B4-BE49-F238E27FC236}">
                <a16:creationId xmlns:a16="http://schemas.microsoft.com/office/drawing/2014/main" id="{5140D6F2-CAE7-D047-B503-1605386D09A0}"/>
              </a:ext>
            </a:extLst>
          </p:cNvPr>
          <p:cNvSpPr/>
          <p:nvPr/>
        </p:nvSpPr>
        <p:spPr>
          <a:xfrm>
            <a:off x="4483100" y="2838664"/>
            <a:ext cx="330200" cy="469900"/>
          </a:xfrm>
          <a:custGeom>
            <a:avLst/>
            <a:gdLst>
              <a:gd name="connsiteX0" fmla="*/ 0 w 330200"/>
              <a:gd name="connsiteY0" fmla="*/ 469900 h 469900"/>
              <a:gd name="connsiteX1" fmla="*/ 79375 w 330200"/>
              <a:gd name="connsiteY1" fmla="*/ 311150 h 469900"/>
              <a:gd name="connsiteX2" fmla="*/ 174625 w 330200"/>
              <a:gd name="connsiteY2" fmla="*/ 231775 h 469900"/>
              <a:gd name="connsiteX3" fmla="*/ 257175 w 330200"/>
              <a:gd name="connsiteY3" fmla="*/ 158750 h 469900"/>
              <a:gd name="connsiteX4" fmla="*/ 311150 w 330200"/>
              <a:gd name="connsiteY4" fmla="*/ 63500 h 469900"/>
              <a:gd name="connsiteX5" fmla="*/ 330200 w 330200"/>
              <a:gd name="connsiteY5" fmla="*/ 0 h 46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0200" h="469900">
                <a:moveTo>
                  <a:pt x="0" y="469900"/>
                </a:moveTo>
                <a:cubicBezTo>
                  <a:pt x="25135" y="410368"/>
                  <a:pt x="50271" y="350837"/>
                  <a:pt x="79375" y="311150"/>
                </a:cubicBezTo>
                <a:cubicBezTo>
                  <a:pt x="108479" y="271463"/>
                  <a:pt x="144992" y="257175"/>
                  <a:pt x="174625" y="231775"/>
                </a:cubicBezTo>
                <a:cubicBezTo>
                  <a:pt x="204258" y="206375"/>
                  <a:pt x="234421" y="186796"/>
                  <a:pt x="257175" y="158750"/>
                </a:cubicBezTo>
                <a:cubicBezTo>
                  <a:pt x="279929" y="130704"/>
                  <a:pt x="298979" y="89958"/>
                  <a:pt x="311150" y="63500"/>
                </a:cubicBezTo>
                <a:cubicBezTo>
                  <a:pt x="323321" y="37042"/>
                  <a:pt x="326760" y="18521"/>
                  <a:pt x="33020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Freeform 46">
            <a:extLst>
              <a:ext uri="{FF2B5EF4-FFF2-40B4-BE49-F238E27FC236}">
                <a16:creationId xmlns:a16="http://schemas.microsoft.com/office/drawing/2014/main" id="{6160C123-C6D7-1A4F-8263-5D4DA7D14152}"/>
              </a:ext>
            </a:extLst>
          </p:cNvPr>
          <p:cNvSpPr/>
          <p:nvPr/>
        </p:nvSpPr>
        <p:spPr>
          <a:xfrm>
            <a:off x="4483100" y="3460964"/>
            <a:ext cx="352425" cy="238132"/>
          </a:xfrm>
          <a:custGeom>
            <a:avLst/>
            <a:gdLst>
              <a:gd name="connsiteX0" fmla="*/ 0 w 352425"/>
              <a:gd name="connsiteY0" fmla="*/ 0 h 238132"/>
              <a:gd name="connsiteX1" fmla="*/ 174625 w 352425"/>
              <a:gd name="connsiteY1" fmla="*/ 238125 h 238132"/>
              <a:gd name="connsiteX2" fmla="*/ 352425 w 352425"/>
              <a:gd name="connsiteY2" fmla="*/ 6350 h 238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2425" h="238132">
                <a:moveTo>
                  <a:pt x="0" y="0"/>
                </a:moveTo>
                <a:cubicBezTo>
                  <a:pt x="57944" y="118533"/>
                  <a:pt x="115888" y="237067"/>
                  <a:pt x="174625" y="238125"/>
                </a:cubicBezTo>
                <a:cubicBezTo>
                  <a:pt x="233362" y="239183"/>
                  <a:pt x="292893" y="122766"/>
                  <a:pt x="352425" y="635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F2B0219-BD0E-E045-BF55-6298A880FFE5}"/>
              </a:ext>
            </a:extLst>
          </p:cNvPr>
          <p:cNvSpPr txBox="1"/>
          <p:nvPr/>
        </p:nvSpPr>
        <p:spPr>
          <a:xfrm>
            <a:off x="4536579" y="3524573"/>
            <a:ext cx="14972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1</a:t>
            </a:r>
            <a:endParaRPr lang="en-GB" dirty="0"/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B105770B-665D-2641-8373-79834E3569E9}"/>
              </a:ext>
            </a:extLst>
          </p:cNvPr>
          <p:cNvCxnSpPr/>
          <p:nvPr/>
        </p:nvCxnSpPr>
        <p:spPr>
          <a:xfrm>
            <a:off x="4340622" y="4157926"/>
            <a:ext cx="648072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FE090932-251F-1144-91F6-E0E5F1EB0B0A}"/>
              </a:ext>
            </a:extLst>
          </p:cNvPr>
          <p:cNvCxnSpPr/>
          <p:nvPr/>
        </p:nvCxnSpPr>
        <p:spPr>
          <a:xfrm>
            <a:off x="4362264" y="4564013"/>
            <a:ext cx="648072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Freeform 50">
            <a:extLst>
              <a:ext uri="{FF2B5EF4-FFF2-40B4-BE49-F238E27FC236}">
                <a16:creationId xmlns:a16="http://schemas.microsoft.com/office/drawing/2014/main" id="{EA525782-1E81-BC42-B18F-742251CBB7D3}"/>
              </a:ext>
            </a:extLst>
          </p:cNvPr>
          <p:cNvSpPr/>
          <p:nvPr/>
        </p:nvSpPr>
        <p:spPr>
          <a:xfrm>
            <a:off x="4375150" y="4184864"/>
            <a:ext cx="596900" cy="342900"/>
          </a:xfrm>
          <a:custGeom>
            <a:avLst/>
            <a:gdLst>
              <a:gd name="connsiteX0" fmla="*/ 0 w 596900"/>
              <a:gd name="connsiteY0" fmla="*/ 342900 h 342900"/>
              <a:gd name="connsiteX1" fmla="*/ 184150 w 596900"/>
              <a:gd name="connsiteY1" fmla="*/ 295275 h 342900"/>
              <a:gd name="connsiteX2" fmla="*/ 295275 w 596900"/>
              <a:gd name="connsiteY2" fmla="*/ 177800 h 342900"/>
              <a:gd name="connsiteX3" fmla="*/ 400050 w 596900"/>
              <a:gd name="connsiteY3" fmla="*/ 53975 h 342900"/>
              <a:gd name="connsiteX4" fmla="*/ 596900 w 596900"/>
              <a:gd name="connsiteY4" fmla="*/ 0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6900" h="342900">
                <a:moveTo>
                  <a:pt x="0" y="342900"/>
                </a:moveTo>
                <a:cubicBezTo>
                  <a:pt x="67469" y="332846"/>
                  <a:pt x="134938" y="322792"/>
                  <a:pt x="184150" y="295275"/>
                </a:cubicBezTo>
                <a:cubicBezTo>
                  <a:pt x="233362" y="267758"/>
                  <a:pt x="259292" y="218017"/>
                  <a:pt x="295275" y="177800"/>
                </a:cubicBezTo>
                <a:cubicBezTo>
                  <a:pt x="331258" y="137583"/>
                  <a:pt x="349779" y="83608"/>
                  <a:pt x="400050" y="53975"/>
                </a:cubicBezTo>
                <a:cubicBezTo>
                  <a:pt x="450321" y="24342"/>
                  <a:pt x="523610" y="12171"/>
                  <a:pt x="59690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558D868-D4F0-DB4F-B438-9499F4C9CA46}"/>
              </a:ext>
            </a:extLst>
          </p:cNvPr>
          <p:cNvSpPr txBox="1"/>
          <p:nvPr/>
        </p:nvSpPr>
        <p:spPr>
          <a:xfrm>
            <a:off x="4530229" y="4088553"/>
            <a:ext cx="14972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/>
              <a:t>1</a:t>
            </a:r>
            <a:endParaRPr lang="en-GB" sz="1400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11EB109-33F1-3041-B998-AF95BD38CBB1}"/>
              </a:ext>
            </a:extLst>
          </p:cNvPr>
          <p:cNvSpPr txBox="1"/>
          <p:nvPr/>
        </p:nvSpPr>
        <p:spPr>
          <a:xfrm>
            <a:off x="4489451" y="4488495"/>
            <a:ext cx="25717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/>
              <a:t>-1</a:t>
            </a:r>
            <a:endParaRPr lang="en-GB" sz="1400" dirty="0"/>
          </a:p>
        </p:txBody>
      </p:sp>
      <p:sp>
        <p:nvSpPr>
          <p:cNvPr id="54" name="Freeform 53">
            <a:extLst>
              <a:ext uri="{FF2B5EF4-FFF2-40B4-BE49-F238E27FC236}">
                <a16:creationId xmlns:a16="http://schemas.microsoft.com/office/drawing/2014/main" id="{DCB4D0ED-D9A8-5049-957E-AA95AC2B1815}"/>
              </a:ext>
            </a:extLst>
          </p:cNvPr>
          <p:cNvSpPr/>
          <p:nvPr/>
        </p:nvSpPr>
        <p:spPr>
          <a:xfrm>
            <a:off x="4330700" y="4883283"/>
            <a:ext cx="590550" cy="157244"/>
          </a:xfrm>
          <a:custGeom>
            <a:avLst/>
            <a:gdLst>
              <a:gd name="connsiteX0" fmla="*/ 0 w 590550"/>
              <a:gd name="connsiteY0" fmla="*/ 157244 h 157244"/>
              <a:gd name="connsiteX1" fmla="*/ 195263 w 590550"/>
              <a:gd name="connsiteY1" fmla="*/ 128669 h 157244"/>
              <a:gd name="connsiteX2" fmla="*/ 328613 w 590550"/>
              <a:gd name="connsiteY2" fmla="*/ 81 h 157244"/>
              <a:gd name="connsiteX3" fmla="*/ 428625 w 590550"/>
              <a:gd name="connsiteY3" fmla="*/ 109619 h 157244"/>
              <a:gd name="connsiteX4" fmla="*/ 590550 w 590550"/>
              <a:gd name="connsiteY4" fmla="*/ 133431 h 157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550" h="157244">
                <a:moveTo>
                  <a:pt x="0" y="157244"/>
                </a:moveTo>
                <a:cubicBezTo>
                  <a:pt x="70247" y="156053"/>
                  <a:pt x="140494" y="154863"/>
                  <a:pt x="195263" y="128669"/>
                </a:cubicBezTo>
                <a:cubicBezTo>
                  <a:pt x="250032" y="102475"/>
                  <a:pt x="289719" y="3256"/>
                  <a:pt x="328613" y="81"/>
                </a:cubicBezTo>
                <a:cubicBezTo>
                  <a:pt x="367507" y="-3094"/>
                  <a:pt x="384969" y="87394"/>
                  <a:pt x="428625" y="109619"/>
                </a:cubicBezTo>
                <a:cubicBezTo>
                  <a:pt x="472281" y="131844"/>
                  <a:pt x="531415" y="132637"/>
                  <a:pt x="590550" y="13343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DA9414E-C357-3140-93CF-907326783CF7}"/>
              </a:ext>
            </a:extLst>
          </p:cNvPr>
          <p:cNvSpPr txBox="1"/>
          <p:nvPr/>
        </p:nvSpPr>
        <p:spPr>
          <a:xfrm>
            <a:off x="4509591" y="4770071"/>
            <a:ext cx="14972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/>
              <a:t>1</a:t>
            </a:r>
            <a:endParaRPr lang="en-GB" sz="1400" dirty="0"/>
          </a:p>
        </p:txBody>
      </p:sp>
      <p:sp>
        <p:nvSpPr>
          <p:cNvPr id="56" name="Freeform 55">
            <a:extLst>
              <a:ext uri="{FF2B5EF4-FFF2-40B4-BE49-F238E27FC236}">
                <a16:creationId xmlns:a16="http://schemas.microsoft.com/office/drawing/2014/main" id="{FC447C58-181C-7C40-8401-1C053F3D31BF}"/>
              </a:ext>
            </a:extLst>
          </p:cNvPr>
          <p:cNvSpPr/>
          <p:nvPr/>
        </p:nvSpPr>
        <p:spPr>
          <a:xfrm>
            <a:off x="4697413" y="5378664"/>
            <a:ext cx="242887" cy="247650"/>
          </a:xfrm>
          <a:custGeom>
            <a:avLst/>
            <a:gdLst>
              <a:gd name="connsiteX0" fmla="*/ 0 w 242887"/>
              <a:gd name="connsiteY0" fmla="*/ 0 h 247650"/>
              <a:gd name="connsiteX1" fmla="*/ 47625 w 242887"/>
              <a:gd name="connsiteY1" fmla="*/ 166688 h 247650"/>
              <a:gd name="connsiteX2" fmla="*/ 242887 w 242887"/>
              <a:gd name="connsiteY2" fmla="*/ 24765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2887" h="247650">
                <a:moveTo>
                  <a:pt x="0" y="0"/>
                </a:moveTo>
                <a:cubicBezTo>
                  <a:pt x="3572" y="62706"/>
                  <a:pt x="7144" y="125413"/>
                  <a:pt x="47625" y="166688"/>
                </a:cubicBezTo>
                <a:cubicBezTo>
                  <a:pt x="88106" y="207963"/>
                  <a:pt x="165496" y="227806"/>
                  <a:pt x="242887" y="24765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Freeform 56">
            <a:extLst>
              <a:ext uri="{FF2B5EF4-FFF2-40B4-BE49-F238E27FC236}">
                <a16:creationId xmlns:a16="http://schemas.microsoft.com/office/drawing/2014/main" id="{44395253-359D-6E49-ADB7-F0C6163298F9}"/>
              </a:ext>
            </a:extLst>
          </p:cNvPr>
          <p:cNvSpPr/>
          <p:nvPr/>
        </p:nvSpPr>
        <p:spPr>
          <a:xfrm>
            <a:off x="4368800" y="5678702"/>
            <a:ext cx="253255" cy="209550"/>
          </a:xfrm>
          <a:custGeom>
            <a:avLst/>
            <a:gdLst>
              <a:gd name="connsiteX0" fmla="*/ 0 w 253255"/>
              <a:gd name="connsiteY0" fmla="*/ 0 h 209550"/>
              <a:gd name="connsiteX1" fmla="*/ 214313 w 253255"/>
              <a:gd name="connsiteY1" fmla="*/ 42862 h 209550"/>
              <a:gd name="connsiteX2" fmla="*/ 252413 w 253255"/>
              <a:gd name="connsiteY2" fmla="*/ 20955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3255" h="209550">
                <a:moveTo>
                  <a:pt x="0" y="0"/>
                </a:moveTo>
                <a:cubicBezTo>
                  <a:pt x="86122" y="3968"/>
                  <a:pt x="172244" y="7937"/>
                  <a:pt x="214313" y="42862"/>
                </a:cubicBezTo>
                <a:cubicBezTo>
                  <a:pt x="256382" y="77787"/>
                  <a:pt x="254397" y="143668"/>
                  <a:pt x="252413" y="20955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56B2E823-4102-A94B-ACBF-DD17E21E0EC2}"/>
              </a:ext>
            </a:extLst>
          </p:cNvPr>
          <p:cNvCxnSpPr/>
          <p:nvPr/>
        </p:nvCxnSpPr>
        <p:spPr>
          <a:xfrm>
            <a:off x="4349564" y="6199550"/>
            <a:ext cx="648072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49C71073-55E2-1E49-8155-36F7B86C9CB2}"/>
              </a:ext>
            </a:extLst>
          </p:cNvPr>
          <p:cNvCxnSpPr/>
          <p:nvPr/>
        </p:nvCxnSpPr>
        <p:spPr>
          <a:xfrm>
            <a:off x="4362264" y="6390174"/>
            <a:ext cx="648072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1C4246C5-A655-B648-9D8C-AFE1C5CFC9C1}"/>
              </a:ext>
            </a:extLst>
          </p:cNvPr>
          <p:cNvSpPr txBox="1"/>
          <p:nvPr/>
        </p:nvSpPr>
        <p:spPr>
          <a:xfrm>
            <a:off x="4532064" y="6060252"/>
            <a:ext cx="14972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/>
              <a:t>1</a:t>
            </a:r>
            <a:endParaRPr lang="en-GB" sz="1400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4340974-BA68-B749-A86C-D0B1A133F8BE}"/>
              </a:ext>
            </a:extLst>
          </p:cNvPr>
          <p:cNvSpPr txBox="1"/>
          <p:nvPr/>
        </p:nvSpPr>
        <p:spPr>
          <a:xfrm>
            <a:off x="4487863" y="6336071"/>
            <a:ext cx="33922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/>
              <a:t>-1</a:t>
            </a:r>
            <a:endParaRPr lang="en-GB" sz="1400" dirty="0"/>
          </a:p>
        </p:txBody>
      </p:sp>
      <p:sp>
        <p:nvSpPr>
          <p:cNvPr id="62" name="Freeform 61">
            <a:extLst>
              <a:ext uri="{FF2B5EF4-FFF2-40B4-BE49-F238E27FC236}">
                <a16:creationId xmlns:a16="http://schemas.microsoft.com/office/drawing/2014/main" id="{6F379119-D023-6244-B8A9-C669ABECA6CA}"/>
              </a:ext>
            </a:extLst>
          </p:cNvPr>
          <p:cNvSpPr/>
          <p:nvPr/>
        </p:nvSpPr>
        <p:spPr>
          <a:xfrm>
            <a:off x="4683125" y="5988264"/>
            <a:ext cx="252413" cy="176213"/>
          </a:xfrm>
          <a:custGeom>
            <a:avLst/>
            <a:gdLst>
              <a:gd name="connsiteX0" fmla="*/ 0 w 252413"/>
              <a:gd name="connsiteY0" fmla="*/ 0 h 176213"/>
              <a:gd name="connsiteX1" fmla="*/ 71438 w 252413"/>
              <a:gd name="connsiteY1" fmla="*/ 138113 h 176213"/>
              <a:gd name="connsiteX2" fmla="*/ 252413 w 252413"/>
              <a:gd name="connsiteY2" fmla="*/ 176213 h 17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2413" h="176213">
                <a:moveTo>
                  <a:pt x="0" y="0"/>
                </a:moveTo>
                <a:cubicBezTo>
                  <a:pt x="14684" y="54372"/>
                  <a:pt x="29369" y="108744"/>
                  <a:pt x="71438" y="138113"/>
                </a:cubicBezTo>
                <a:cubicBezTo>
                  <a:pt x="113507" y="167482"/>
                  <a:pt x="182960" y="171847"/>
                  <a:pt x="252413" y="17621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Freeform 62">
            <a:extLst>
              <a:ext uri="{FF2B5EF4-FFF2-40B4-BE49-F238E27FC236}">
                <a16:creationId xmlns:a16="http://schemas.microsoft.com/office/drawing/2014/main" id="{DDE0410A-7A8A-EA4A-9192-D48389846250}"/>
              </a:ext>
            </a:extLst>
          </p:cNvPr>
          <p:cNvSpPr/>
          <p:nvPr/>
        </p:nvSpPr>
        <p:spPr>
          <a:xfrm>
            <a:off x="4383088" y="6412027"/>
            <a:ext cx="233362" cy="147737"/>
          </a:xfrm>
          <a:custGeom>
            <a:avLst/>
            <a:gdLst>
              <a:gd name="connsiteX0" fmla="*/ 0 w 233362"/>
              <a:gd name="connsiteY0" fmla="*/ 100 h 147737"/>
              <a:gd name="connsiteX1" fmla="*/ 157162 w 233362"/>
              <a:gd name="connsiteY1" fmla="*/ 23912 h 147737"/>
              <a:gd name="connsiteX2" fmla="*/ 233362 w 233362"/>
              <a:gd name="connsiteY2" fmla="*/ 147737 h 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3362" h="147737">
                <a:moveTo>
                  <a:pt x="0" y="100"/>
                </a:moveTo>
                <a:cubicBezTo>
                  <a:pt x="59134" y="-297"/>
                  <a:pt x="118268" y="-694"/>
                  <a:pt x="157162" y="23912"/>
                </a:cubicBezTo>
                <a:cubicBezTo>
                  <a:pt x="196056" y="48518"/>
                  <a:pt x="214709" y="98127"/>
                  <a:pt x="233362" y="14773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Freeform 63">
            <a:extLst>
              <a:ext uri="{FF2B5EF4-FFF2-40B4-BE49-F238E27FC236}">
                <a16:creationId xmlns:a16="http://schemas.microsoft.com/office/drawing/2014/main" id="{B980593D-D7AA-5448-B011-E6735D6E6210}"/>
              </a:ext>
            </a:extLst>
          </p:cNvPr>
          <p:cNvSpPr/>
          <p:nvPr/>
        </p:nvSpPr>
        <p:spPr>
          <a:xfrm rot="16200000" flipV="1">
            <a:off x="9087192" y="2854373"/>
            <a:ext cx="330200" cy="469900"/>
          </a:xfrm>
          <a:custGeom>
            <a:avLst/>
            <a:gdLst>
              <a:gd name="connsiteX0" fmla="*/ 0 w 330200"/>
              <a:gd name="connsiteY0" fmla="*/ 469900 h 469900"/>
              <a:gd name="connsiteX1" fmla="*/ 79375 w 330200"/>
              <a:gd name="connsiteY1" fmla="*/ 311150 h 469900"/>
              <a:gd name="connsiteX2" fmla="*/ 174625 w 330200"/>
              <a:gd name="connsiteY2" fmla="*/ 231775 h 469900"/>
              <a:gd name="connsiteX3" fmla="*/ 257175 w 330200"/>
              <a:gd name="connsiteY3" fmla="*/ 158750 h 469900"/>
              <a:gd name="connsiteX4" fmla="*/ 311150 w 330200"/>
              <a:gd name="connsiteY4" fmla="*/ 63500 h 469900"/>
              <a:gd name="connsiteX5" fmla="*/ 330200 w 330200"/>
              <a:gd name="connsiteY5" fmla="*/ 0 h 46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0200" h="469900">
                <a:moveTo>
                  <a:pt x="0" y="469900"/>
                </a:moveTo>
                <a:cubicBezTo>
                  <a:pt x="25135" y="410368"/>
                  <a:pt x="50271" y="350837"/>
                  <a:pt x="79375" y="311150"/>
                </a:cubicBezTo>
                <a:cubicBezTo>
                  <a:pt x="108479" y="271463"/>
                  <a:pt x="144992" y="257175"/>
                  <a:pt x="174625" y="231775"/>
                </a:cubicBezTo>
                <a:cubicBezTo>
                  <a:pt x="204258" y="206375"/>
                  <a:pt x="234421" y="186796"/>
                  <a:pt x="257175" y="158750"/>
                </a:cubicBezTo>
                <a:cubicBezTo>
                  <a:pt x="279929" y="130704"/>
                  <a:pt x="298979" y="89958"/>
                  <a:pt x="311150" y="63500"/>
                </a:cubicBezTo>
                <a:cubicBezTo>
                  <a:pt x="323321" y="37042"/>
                  <a:pt x="326760" y="18521"/>
                  <a:pt x="33020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Freeform 64">
            <a:extLst>
              <a:ext uri="{FF2B5EF4-FFF2-40B4-BE49-F238E27FC236}">
                <a16:creationId xmlns:a16="http://schemas.microsoft.com/office/drawing/2014/main" id="{CD95D02A-C4DC-AA4B-8749-1442170D569A}"/>
              </a:ext>
            </a:extLst>
          </p:cNvPr>
          <p:cNvSpPr/>
          <p:nvPr/>
        </p:nvSpPr>
        <p:spPr>
          <a:xfrm>
            <a:off x="9353550" y="3594781"/>
            <a:ext cx="251460" cy="162093"/>
          </a:xfrm>
          <a:custGeom>
            <a:avLst/>
            <a:gdLst>
              <a:gd name="connsiteX0" fmla="*/ 0 w 251460"/>
              <a:gd name="connsiteY0" fmla="*/ 162093 h 162093"/>
              <a:gd name="connsiteX1" fmla="*/ 38100 w 251460"/>
              <a:gd name="connsiteY1" fmla="*/ 78273 h 162093"/>
              <a:gd name="connsiteX2" fmla="*/ 167640 w 251460"/>
              <a:gd name="connsiteY2" fmla="*/ 9693 h 162093"/>
              <a:gd name="connsiteX3" fmla="*/ 251460 w 251460"/>
              <a:gd name="connsiteY3" fmla="*/ 2073 h 162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460" h="162093">
                <a:moveTo>
                  <a:pt x="0" y="162093"/>
                </a:moveTo>
                <a:cubicBezTo>
                  <a:pt x="5080" y="132883"/>
                  <a:pt x="10160" y="103673"/>
                  <a:pt x="38100" y="78273"/>
                </a:cubicBezTo>
                <a:cubicBezTo>
                  <a:pt x="66040" y="52873"/>
                  <a:pt x="132080" y="22393"/>
                  <a:pt x="167640" y="9693"/>
                </a:cubicBezTo>
                <a:cubicBezTo>
                  <a:pt x="203200" y="-3007"/>
                  <a:pt x="227330" y="-467"/>
                  <a:pt x="251460" y="207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A3FC480F-40D9-7548-A0C9-6AF04904AFCA}"/>
              </a:ext>
            </a:extLst>
          </p:cNvPr>
          <p:cNvSpPr txBox="1"/>
          <p:nvPr/>
        </p:nvSpPr>
        <p:spPr>
          <a:xfrm>
            <a:off x="9262540" y="3700178"/>
            <a:ext cx="14972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1</a:t>
            </a:r>
            <a:endParaRPr lang="en-GB" dirty="0"/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88FC1902-07FB-F84C-BC1A-1296FE06A715}"/>
              </a:ext>
            </a:extLst>
          </p:cNvPr>
          <p:cNvCxnSpPr/>
          <p:nvPr/>
        </p:nvCxnSpPr>
        <p:spPr>
          <a:xfrm flipH="1">
            <a:off x="9056370" y="4107394"/>
            <a:ext cx="7620" cy="51816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1A7B29CA-57B4-E647-820D-8297347E48F7}"/>
              </a:ext>
            </a:extLst>
          </p:cNvPr>
          <p:cNvCxnSpPr/>
          <p:nvPr/>
        </p:nvCxnSpPr>
        <p:spPr>
          <a:xfrm flipH="1">
            <a:off x="9460485" y="4122634"/>
            <a:ext cx="7620" cy="51816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Freeform 68">
            <a:extLst>
              <a:ext uri="{FF2B5EF4-FFF2-40B4-BE49-F238E27FC236}">
                <a16:creationId xmlns:a16="http://schemas.microsoft.com/office/drawing/2014/main" id="{FA51F18F-B966-684B-BC5E-8512D94EA28D}"/>
              </a:ext>
            </a:extLst>
          </p:cNvPr>
          <p:cNvSpPr/>
          <p:nvPr/>
        </p:nvSpPr>
        <p:spPr>
          <a:xfrm rot="5400000" flipV="1">
            <a:off x="9015678" y="4197564"/>
            <a:ext cx="477520" cy="342900"/>
          </a:xfrm>
          <a:custGeom>
            <a:avLst/>
            <a:gdLst>
              <a:gd name="connsiteX0" fmla="*/ 0 w 596900"/>
              <a:gd name="connsiteY0" fmla="*/ 342900 h 342900"/>
              <a:gd name="connsiteX1" fmla="*/ 184150 w 596900"/>
              <a:gd name="connsiteY1" fmla="*/ 295275 h 342900"/>
              <a:gd name="connsiteX2" fmla="*/ 295275 w 596900"/>
              <a:gd name="connsiteY2" fmla="*/ 177800 h 342900"/>
              <a:gd name="connsiteX3" fmla="*/ 400050 w 596900"/>
              <a:gd name="connsiteY3" fmla="*/ 53975 h 342900"/>
              <a:gd name="connsiteX4" fmla="*/ 596900 w 596900"/>
              <a:gd name="connsiteY4" fmla="*/ 0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6900" h="342900">
                <a:moveTo>
                  <a:pt x="0" y="342900"/>
                </a:moveTo>
                <a:cubicBezTo>
                  <a:pt x="67469" y="332846"/>
                  <a:pt x="134938" y="322792"/>
                  <a:pt x="184150" y="295275"/>
                </a:cubicBezTo>
                <a:cubicBezTo>
                  <a:pt x="233362" y="267758"/>
                  <a:pt x="259292" y="218017"/>
                  <a:pt x="295275" y="177800"/>
                </a:cubicBezTo>
                <a:cubicBezTo>
                  <a:pt x="331258" y="137583"/>
                  <a:pt x="349779" y="83608"/>
                  <a:pt x="400050" y="53975"/>
                </a:cubicBezTo>
                <a:cubicBezTo>
                  <a:pt x="450321" y="24342"/>
                  <a:pt x="523610" y="12171"/>
                  <a:pt x="59690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Freeform 69">
            <a:extLst>
              <a:ext uri="{FF2B5EF4-FFF2-40B4-BE49-F238E27FC236}">
                <a16:creationId xmlns:a16="http://schemas.microsoft.com/office/drawing/2014/main" id="{A253678E-281B-C24B-BC3C-1F8F4C578BD1}"/>
              </a:ext>
            </a:extLst>
          </p:cNvPr>
          <p:cNvSpPr/>
          <p:nvPr/>
        </p:nvSpPr>
        <p:spPr>
          <a:xfrm>
            <a:off x="9303009" y="4722281"/>
            <a:ext cx="124644" cy="279919"/>
          </a:xfrm>
          <a:custGeom>
            <a:avLst/>
            <a:gdLst>
              <a:gd name="connsiteX0" fmla="*/ 121298 w 124644"/>
              <a:gd name="connsiteY0" fmla="*/ 279919 h 279919"/>
              <a:gd name="connsiteX1" fmla="*/ 111968 w 124644"/>
              <a:gd name="connsiteY1" fmla="*/ 177282 h 279919"/>
              <a:gd name="connsiteX2" fmla="*/ 18661 w 124644"/>
              <a:gd name="connsiteY2" fmla="*/ 121298 h 279919"/>
              <a:gd name="connsiteX3" fmla="*/ 0 w 124644"/>
              <a:gd name="connsiteY3" fmla="*/ 0 h 279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644" h="279919">
                <a:moveTo>
                  <a:pt x="121298" y="279919"/>
                </a:moveTo>
                <a:cubicBezTo>
                  <a:pt x="125186" y="241819"/>
                  <a:pt x="129074" y="203719"/>
                  <a:pt x="111968" y="177282"/>
                </a:cubicBezTo>
                <a:cubicBezTo>
                  <a:pt x="94862" y="150845"/>
                  <a:pt x="37322" y="150845"/>
                  <a:pt x="18661" y="121298"/>
                </a:cubicBezTo>
                <a:cubicBezTo>
                  <a:pt x="0" y="91751"/>
                  <a:pt x="0" y="45875"/>
                  <a:pt x="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Freeform 70">
            <a:extLst>
              <a:ext uri="{FF2B5EF4-FFF2-40B4-BE49-F238E27FC236}">
                <a16:creationId xmlns:a16="http://schemas.microsoft.com/office/drawing/2014/main" id="{0F244969-77D5-1F48-B072-10141C6F9C68}"/>
              </a:ext>
            </a:extLst>
          </p:cNvPr>
          <p:cNvSpPr/>
          <p:nvPr/>
        </p:nvSpPr>
        <p:spPr>
          <a:xfrm>
            <a:off x="9305162" y="5378664"/>
            <a:ext cx="242887" cy="247650"/>
          </a:xfrm>
          <a:custGeom>
            <a:avLst/>
            <a:gdLst>
              <a:gd name="connsiteX0" fmla="*/ 0 w 242887"/>
              <a:gd name="connsiteY0" fmla="*/ 0 h 247650"/>
              <a:gd name="connsiteX1" fmla="*/ 47625 w 242887"/>
              <a:gd name="connsiteY1" fmla="*/ 166688 h 247650"/>
              <a:gd name="connsiteX2" fmla="*/ 242887 w 242887"/>
              <a:gd name="connsiteY2" fmla="*/ 24765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2887" h="247650">
                <a:moveTo>
                  <a:pt x="0" y="0"/>
                </a:moveTo>
                <a:cubicBezTo>
                  <a:pt x="3572" y="62706"/>
                  <a:pt x="7144" y="125413"/>
                  <a:pt x="47625" y="166688"/>
                </a:cubicBezTo>
                <a:cubicBezTo>
                  <a:pt x="88106" y="207963"/>
                  <a:pt x="165496" y="227806"/>
                  <a:pt x="242887" y="24765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Freeform 71">
            <a:extLst>
              <a:ext uri="{FF2B5EF4-FFF2-40B4-BE49-F238E27FC236}">
                <a16:creationId xmlns:a16="http://schemas.microsoft.com/office/drawing/2014/main" id="{6E2363F8-90FC-4D45-BCC7-E31DD8EB60CA}"/>
              </a:ext>
            </a:extLst>
          </p:cNvPr>
          <p:cNvSpPr/>
          <p:nvPr/>
        </p:nvSpPr>
        <p:spPr>
          <a:xfrm>
            <a:off x="8976549" y="5678702"/>
            <a:ext cx="253255" cy="209550"/>
          </a:xfrm>
          <a:custGeom>
            <a:avLst/>
            <a:gdLst>
              <a:gd name="connsiteX0" fmla="*/ 0 w 253255"/>
              <a:gd name="connsiteY0" fmla="*/ 0 h 209550"/>
              <a:gd name="connsiteX1" fmla="*/ 214313 w 253255"/>
              <a:gd name="connsiteY1" fmla="*/ 42862 h 209550"/>
              <a:gd name="connsiteX2" fmla="*/ 252413 w 253255"/>
              <a:gd name="connsiteY2" fmla="*/ 20955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3255" h="209550">
                <a:moveTo>
                  <a:pt x="0" y="0"/>
                </a:moveTo>
                <a:cubicBezTo>
                  <a:pt x="86122" y="3968"/>
                  <a:pt x="172244" y="7937"/>
                  <a:pt x="214313" y="42862"/>
                </a:cubicBezTo>
                <a:cubicBezTo>
                  <a:pt x="256382" y="77787"/>
                  <a:pt x="254397" y="143668"/>
                  <a:pt x="252413" y="20955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E14E90BB-4E9C-784F-9BA8-133125E63497}"/>
              </a:ext>
            </a:extLst>
          </p:cNvPr>
          <p:cNvCxnSpPr/>
          <p:nvPr/>
        </p:nvCxnSpPr>
        <p:spPr>
          <a:xfrm flipV="1">
            <a:off x="9125728" y="6056559"/>
            <a:ext cx="9330" cy="48519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30D503A0-89E5-3449-97A2-608BEB537D1A}"/>
              </a:ext>
            </a:extLst>
          </p:cNvPr>
          <p:cNvCxnSpPr/>
          <p:nvPr/>
        </p:nvCxnSpPr>
        <p:spPr>
          <a:xfrm flipV="1">
            <a:off x="9378001" y="6056559"/>
            <a:ext cx="9330" cy="48519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Freeform 74">
            <a:extLst>
              <a:ext uri="{FF2B5EF4-FFF2-40B4-BE49-F238E27FC236}">
                <a16:creationId xmlns:a16="http://schemas.microsoft.com/office/drawing/2014/main" id="{D284082F-F330-2E4F-AE80-C367B031A032}"/>
              </a:ext>
            </a:extLst>
          </p:cNvPr>
          <p:cNvSpPr/>
          <p:nvPr/>
        </p:nvSpPr>
        <p:spPr>
          <a:xfrm>
            <a:off x="9414511" y="6050495"/>
            <a:ext cx="261730" cy="228704"/>
          </a:xfrm>
          <a:custGeom>
            <a:avLst/>
            <a:gdLst>
              <a:gd name="connsiteX0" fmla="*/ 0 w 252413"/>
              <a:gd name="connsiteY0" fmla="*/ 0 h 176213"/>
              <a:gd name="connsiteX1" fmla="*/ 71438 w 252413"/>
              <a:gd name="connsiteY1" fmla="*/ 138113 h 176213"/>
              <a:gd name="connsiteX2" fmla="*/ 252413 w 252413"/>
              <a:gd name="connsiteY2" fmla="*/ 176213 h 17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2413" h="176213">
                <a:moveTo>
                  <a:pt x="0" y="0"/>
                </a:moveTo>
                <a:cubicBezTo>
                  <a:pt x="14684" y="54372"/>
                  <a:pt x="29369" y="108744"/>
                  <a:pt x="71438" y="138113"/>
                </a:cubicBezTo>
                <a:cubicBezTo>
                  <a:pt x="113507" y="167482"/>
                  <a:pt x="182960" y="171847"/>
                  <a:pt x="252413" y="17621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Freeform 75">
            <a:extLst>
              <a:ext uri="{FF2B5EF4-FFF2-40B4-BE49-F238E27FC236}">
                <a16:creationId xmlns:a16="http://schemas.microsoft.com/office/drawing/2014/main" id="{261E748F-9C8B-134F-8889-F2EBC1FE58AA}"/>
              </a:ext>
            </a:extLst>
          </p:cNvPr>
          <p:cNvSpPr/>
          <p:nvPr/>
        </p:nvSpPr>
        <p:spPr>
          <a:xfrm rot="10800000">
            <a:off x="8852460" y="6349888"/>
            <a:ext cx="261730" cy="228704"/>
          </a:xfrm>
          <a:custGeom>
            <a:avLst/>
            <a:gdLst>
              <a:gd name="connsiteX0" fmla="*/ 0 w 252413"/>
              <a:gd name="connsiteY0" fmla="*/ 0 h 176213"/>
              <a:gd name="connsiteX1" fmla="*/ 71438 w 252413"/>
              <a:gd name="connsiteY1" fmla="*/ 138113 h 176213"/>
              <a:gd name="connsiteX2" fmla="*/ 252413 w 252413"/>
              <a:gd name="connsiteY2" fmla="*/ 176213 h 17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2413" h="176213">
                <a:moveTo>
                  <a:pt x="0" y="0"/>
                </a:moveTo>
                <a:cubicBezTo>
                  <a:pt x="14684" y="54372"/>
                  <a:pt x="29369" y="108744"/>
                  <a:pt x="71438" y="138113"/>
                </a:cubicBezTo>
                <a:cubicBezTo>
                  <a:pt x="113507" y="167482"/>
                  <a:pt x="182960" y="171847"/>
                  <a:pt x="252413" y="17621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3236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9B928-F585-9F43-BFAD-4A2FB31DF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6.3 Identities and equations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772D14-3B94-434A-BF4C-88709E502DE8}"/>
              </a:ext>
            </a:extLst>
          </p:cNvPr>
          <p:cNvSpPr txBox="1"/>
          <p:nvPr/>
        </p:nvSpPr>
        <p:spPr>
          <a:xfrm>
            <a:off x="732143" y="1383784"/>
            <a:ext cx="4371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Starter Hyperbolic graph matching cards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5D7F6E-6DB3-A244-A633-556EDE6809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349" y="1930400"/>
            <a:ext cx="5031298" cy="22796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7B2B79E-1488-8140-A45F-98B101ED20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7158" y="1753116"/>
            <a:ext cx="5547148" cy="22796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F36902D-F4D5-9B49-9E97-919EADCFB9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7998" y="4258191"/>
            <a:ext cx="5439103" cy="219075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8472BDB-64AF-3A48-A46D-7E48BE3B8CA1}"/>
              </a:ext>
            </a:extLst>
          </p:cNvPr>
          <p:cNvSpPr/>
          <p:nvPr/>
        </p:nvSpPr>
        <p:spPr>
          <a:xfrm>
            <a:off x="3486150" y="1930400"/>
            <a:ext cx="1947497" cy="210236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04B222D-494E-6641-8A9D-7EFC321A2ED6}"/>
              </a:ext>
            </a:extLst>
          </p:cNvPr>
          <p:cNvSpPr/>
          <p:nvPr/>
        </p:nvSpPr>
        <p:spPr>
          <a:xfrm>
            <a:off x="9626594" y="1753116"/>
            <a:ext cx="2163057" cy="210236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1CA2E2B-2282-EE49-A46D-8F3A44CF5497}"/>
              </a:ext>
            </a:extLst>
          </p:cNvPr>
          <p:cNvSpPr/>
          <p:nvPr/>
        </p:nvSpPr>
        <p:spPr>
          <a:xfrm>
            <a:off x="6257158" y="4346575"/>
            <a:ext cx="2163057" cy="210236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805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 animBg="1"/>
      <p:bldP spid="11" grpId="0" animBg="1"/>
      <p:bldP spid="11" grpId="1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B0649-1970-2644-BBEC-16B46C629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6.3 Identities and equations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ED6ABB-D4E3-8A4B-95D1-E903DBDBA60D}"/>
              </a:ext>
            </a:extLst>
          </p:cNvPr>
          <p:cNvSpPr txBox="1"/>
          <p:nvPr/>
        </p:nvSpPr>
        <p:spPr>
          <a:xfrm>
            <a:off x="677334" y="1453118"/>
            <a:ext cx="75456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Like the trig functions, hyperbolic functions also have identities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8223CB2-D9C2-DE4D-9FA6-FC962A11769E}"/>
                  </a:ext>
                </a:extLst>
              </p:cNvPr>
              <p:cNvSpPr txBox="1"/>
              <p:nvPr/>
            </p:nvSpPr>
            <p:spPr>
              <a:xfrm>
                <a:off x="677334" y="2155765"/>
                <a:ext cx="429034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For example 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𝑐𝑜𝑠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 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𝑠𝑖𝑛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000" dirty="0"/>
                  <a:t> 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8223CB2-D9C2-DE4D-9FA6-FC962A1176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334" y="2155765"/>
                <a:ext cx="4290342" cy="400110"/>
              </a:xfrm>
              <a:prstGeom prst="rect">
                <a:avLst/>
              </a:prstGeom>
              <a:blipFill>
                <a:blip r:embed="rId2"/>
                <a:stretch>
                  <a:fillRect l="-1479" t="-625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88189FD-8E43-B245-B99C-09A462C96685}"/>
                  </a:ext>
                </a:extLst>
              </p:cNvPr>
              <p:cNvSpPr txBox="1"/>
              <p:nvPr/>
            </p:nvSpPr>
            <p:spPr>
              <a:xfrm>
                <a:off x="704850" y="3067050"/>
                <a:ext cx="329750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Prove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𝑐𝑜𝑠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𝑠𝑖𝑛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88189FD-8E43-B245-B99C-09A462C966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850" y="3067050"/>
                <a:ext cx="3297506" cy="400110"/>
              </a:xfrm>
              <a:prstGeom prst="rect">
                <a:avLst/>
              </a:prstGeom>
              <a:blipFill>
                <a:blip r:embed="rId3"/>
                <a:stretch>
                  <a:fillRect l="-1923" t="-625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A4A39DF-7254-C346-A5B3-8E5712F6DB9F}"/>
                  </a:ext>
                </a:extLst>
              </p:cNvPr>
              <p:cNvSpPr txBox="1"/>
              <p:nvPr/>
            </p:nvSpPr>
            <p:spPr>
              <a:xfrm>
                <a:off x="704850" y="3902016"/>
                <a:ext cx="571810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Prove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000" b="0" i="0" smtClean="0">
                            <a:latin typeface="Cambria Math" panose="02040503050406030204" pitchFamily="18" charset="0"/>
                          </a:rPr>
                          <m:t>cosh</m:t>
                        </m:r>
                      </m:fName>
                      <m:e>
                        <m:d>
                          <m:d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e>
                    </m:func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𝑐𝑜𝑠h𝐴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𝑐𝑜𝑠h𝐵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𝑠𝑖𝑛h𝐴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𝑠𝑖𝑛h𝐵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A4A39DF-7254-C346-A5B3-8E5712F6DB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850" y="3902016"/>
                <a:ext cx="5718104" cy="400110"/>
              </a:xfrm>
              <a:prstGeom prst="rect">
                <a:avLst/>
              </a:prstGeom>
              <a:blipFill>
                <a:blip r:embed="rId4"/>
                <a:stretch>
                  <a:fillRect l="-1111" t="-9677" b="-29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54450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63110-0AD6-924E-B4C2-81D9A97BF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6.3 Questions for you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59AC5F-9467-A149-B6AA-E50DD512EE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599" y="1701800"/>
            <a:ext cx="5801431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39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077B1-8ABD-1F45-876A-4A264F5BE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Why?</a:t>
            </a:r>
          </a:p>
        </p:txBody>
      </p:sp>
      <p:pic>
        <p:nvPicPr>
          <p:cNvPr id="15" name="Picture 2" descr="https://upload.wikimedia.org/wikipedia/commons/thumb/0/0e/CatenaryForceDiagram.svg/220px-CatenaryForceDiagram.svg.png">
            <a:extLst>
              <a:ext uri="{FF2B5EF4-FFF2-40B4-BE49-F238E27FC236}">
                <a16:creationId xmlns:a16="http://schemas.microsoft.com/office/drawing/2014/main" id="{0DDBD9C7-65CF-DA42-861C-5DD5A8288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00" y="1368382"/>
            <a:ext cx="2895804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27415A3-59CB-3D4A-84D7-5A102E9573C7}"/>
                  </a:ext>
                </a:extLst>
              </p:cNvPr>
              <p:cNvSpPr txBox="1"/>
              <p:nvPr/>
            </p:nvSpPr>
            <p:spPr>
              <a:xfrm>
                <a:off x="4186559" y="709712"/>
                <a:ext cx="5421897" cy="32316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Hyperbolic functions often result from differential equations (e.g. in mechanics), and we’ll see later in this module how we can use these functions in calculus.</a:t>
                </a:r>
              </a:p>
              <a:p>
                <a:endParaRPr lang="en-GB" dirty="0"/>
              </a:p>
              <a:p>
                <a:r>
                  <a:rPr lang="en-GB" dirty="0"/>
                  <a:t>For example, we can consider forces acting on each point on a hanging piece of string.</a:t>
                </a:r>
              </a:p>
              <a:p>
                <a:r>
                  <a:rPr lang="en-GB" dirty="0"/>
                  <a:t>Solving the relevant differential equations, we end up with:</a:t>
                </a:r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2400" b="1" i="0" smtClean="0">
                              <a:latin typeface="Cambria Math" panose="02040503050406030204" pitchFamily="18" charset="0"/>
                            </a:rPr>
                            <m:t>𝐜𝐨𝐬𝐡</m:t>
                          </m:r>
                        </m:fName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27415A3-59CB-3D4A-84D7-5A102E9573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6559" y="709712"/>
                <a:ext cx="5421897" cy="3231654"/>
              </a:xfrm>
              <a:prstGeom prst="rect">
                <a:avLst/>
              </a:prstGeom>
              <a:blipFill>
                <a:blip r:embed="rId3"/>
                <a:stretch>
                  <a:fillRect l="-935" t="-784" r="-701" b="-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id="{6A9F0995-A431-2544-AA0B-6CEBBA8935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9632" y="4149080"/>
            <a:ext cx="6336704" cy="2487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241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E8069-4146-4045-A5FC-8E6C0AA62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6.3 Osborn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6B5518-B3D3-B94D-84EF-7DE422694D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you may have noticed there are similarities to sine and cosine.</a:t>
            </a:r>
          </a:p>
          <a:p>
            <a:pPr lvl="1"/>
            <a:r>
              <a:rPr lang="en-US" dirty="0"/>
              <a:t>Replace cos by </a:t>
            </a:r>
            <a:r>
              <a:rPr lang="en-US" dirty="0" err="1"/>
              <a:t>cosh</a:t>
            </a:r>
            <a:r>
              <a:rPr lang="en-US" dirty="0"/>
              <a:t> and sin by </a:t>
            </a:r>
            <a:r>
              <a:rPr lang="en-US" dirty="0" err="1"/>
              <a:t>sinh</a:t>
            </a:r>
            <a:r>
              <a:rPr lang="en-US" dirty="0"/>
              <a:t>.</a:t>
            </a:r>
          </a:p>
          <a:p>
            <a:r>
              <a:rPr lang="en-US" dirty="0"/>
              <a:t>One rule is any product of sin is the minus of </a:t>
            </a:r>
            <a:r>
              <a:rPr lang="en-US" dirty="0" err="1"/>
              <a:t>sinh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Ie</a:t>
            </a:r>
            <a:r>
              <a:rPr lang="en-US" dirty="0"/>
              <a:t> </a:t>
            </a:r>
            <a:r>
              <a:rPr lang="en-US" dirty="0" err="1"/>
              <a:t>sinA</a:t>
            </a:r>
            <a:r>
              <a:rPr lang="en-US" dirty="0"/>
              <a:t> </a:t>
            </a:r>
            <a:r>
              <a:rPr lang="en-US" dirty="0" err="1"/>
              <a:t>sinB</a:t>
            </a:r>
            <a:r>
              <a:rPr lang="en-US" dirty="0"/>
              <a:t> goes to –</a:t>
            </a:r>
            <a:r>
              <a:rPr lang="en-US" dirty="0" err="1"/>
              <a:t>sinhAsinhB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433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7A561-670A-D743-9ED2-6253880A9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6.3 Osborn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997B85D-24B0-EA44-A7F9-53C2188048A4}"/>
                  </a:ext>
                </a:extLst>
              </p:cNvPr>
              <p:cNvSpPr txBox="1"/>
              <p:nvPr/>
            </p:nvSpPr>
            <p:spPr>
              <a:xfrm>
                <a:off x="677334" y="2259769"/>
                <a:ext cx="7984278" cy="15470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=2</m:t>
                      </m:r>
                      <m:func>
                        <m:func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24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func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−1   →    </m:t>
                      </m:r>
                      <m:func>
                        <m:func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2400" b="1" i="0" smtClean="0">
                              <a:latin typeface="Cambria Math" panose="02040503050406030204" pitchFamily="18" charset="0"/>
                            </a:rPr>
                            <m:t>𝐜𝐨𝐬𝐡</m:t>
                          </m:r>
                        </m:fName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func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2400" b="1" i="0" smtClean="0">
                          <a:latin typeface="Cambria Math" panose="02040503050406030204" pitchFamily="18" charset="0"/>
                        </a:rPr>
                        <m:t>𝐜𝐨𝐬</m:t>
                      </m:r>
                      <m:sSup>
                        <m:sSup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p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sz="2400" b="1" i="1" dirty="0">
                  <a:latin typeface="+mj-lt"/>
                </a:endParaRPr>
              </a:p>
              <a:p>
                <a:pPr/>
                <a:br>
                  <a:rPr lang="en-GB" sz="2400" b="1" i="1" dirty="0">
                    <a:latin typeface="+mj-lt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400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</m:func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b="0" i="0" smtClean="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fName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func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b="0" i="0" smtClean="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fName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func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func>
                            <m:func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b="0" i="0" smtClean="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fName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func>
                          <m:func>
                            <m:func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b="0" i="0" smtClean="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fName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func>
                        </m:den>
                      </m:f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→  </m:t>
                      </m:r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sz="2400" b="1" i="0" smtClean="0">
                                  <a:latin typeface="Cambria Math" panose="02040503050406030204" pitchFamily="18" charset="0"/>
                                </a:rPr>
                                <m:t>𝐭𝐚𝐧𝐡</m:t>
                              </m:r>
                            </m:fName>
                            <m:e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func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sz="2400" b="1" i="0" smtClean="0">
                                  <a:latin typeface="Cambria Math" panose="02040503050406030204" pitchFamily="18" charset="0"/>
                                </a:rPr>
                                <m:t>𝐭𝐚𝐧𝐡</m:t>
                              </m:r>
                            </m:fName>
                            <m:e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</m:func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sz="2400" b="1" i="0" smtClean="0">
                                  <a:latin typeface="Cambria Math" panose="02040503050406030204" pitchFamily="18" charset="0"/>
                                </a:rPr>
                                <m:t>𝐭𝐚𝐧𝐡</m:t>
                              </m:r>
                            </m:fName>
                            <m:e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func>
                          <m:func>
                            <m:funcPr>
                              <m:ctrlP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sz="2400" b="1" i="0" smtClean="0">
                                  <a:latin typeface="Cambria Math" panose="02040503050406030204" pitchFamily="18" charset="0"/>
                                </a:rPr>
                                <m:t>𝐭𝐚𝐧𝐡</m:t>
                              </m:r>
                            </m:fName>
                            <m:e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GB" sz="2400" b="1" dirty="0">
                  <a:latin typeface="+mj-lt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997B85D-24B0-EA44-A7F9-53C2188048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334" y="2259769"/>
                <a:ext cx="7984278" cy="1547027"/>
              </a:xfrm>
              <a:prstGeom prst="rect">
                <a:avLst/>
              </a:prstGeom>
              <a:blipFill>
                <a:blip r:embed="rId2"/>
                <a:stretch>
                  <a:fillRect b="-33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17855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8DE4D-A881-D64E-A472-8694C36E5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6.3 Examples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F4E5441-1339-874E-B1C8-9D383CDB0B25}"/>
                  </a:ext>
                </a:extLst>
              </p:cNvPr>
              <p:cNvSpPr/>
              <p:nvPr/>
            </p:nvSpPr>
            <p:spPr>
              <a:xfrm>
                <a:off x="510688" y="1621918"/>
                <a:ext cx="5585312" cy="616964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r>
                  <a:rPr lang="en-GB" sz="2400" dirty="0"/>
                  <a:t>Pure Year 1 one: If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40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400" dirty="0"/>
                  <a:t>, find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4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sz="2400" dirty="0"/>
                  <a:t>.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F4E5441-1339-874E-B1C8-9D383CDB0B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688" y="1621918"/>
                <a:ext cx="5585312" cy="61696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A00EDF2-86AF-AB48-AA91-620509EE3437}"/>
                  </a:ext>
                </a:extLst>
              </p:cNvPr>
              <p:cNvSpPr/>
              <p:nvPr/>
            </p:nvSpPr>
            <p:spPr>
              <a:xfrm>
                <a:off x="510688" y="3573127"/>
                <a:ext cx="3027924" cy="2091983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r>
                  <a:rPr lang="en-GB" sz="2400" dirty="0"/>
                  <a:t>If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400" b="0" i="0" smtClean="0">
                            <a:latin typeface="Cambria Math" panose="02040503050406030204" pitchFamily="18" charset="0"/>
                          </a:rPr>
                          <m:t>sinh</m:t>
                        </m:r>
                      </m:fName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400" dirty="0"/>
                  <a:t>, find the exact value of: </a:t>
                </a:r>
              </a:p>
              <a:p>
                <a:pPr marL="457200" indent="-457200">
                  <a:buAutoNum type="alphaLcParenR"/>
                </a:pPr>
                <a:r>
                  <a:rPr lang="en-GB" sz="2400" b="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400" b="0" i="0" smtClean="0">
                            <a:latin typeface="Cambria Math" panose="02040503050406030204" pitchFamily="18" charset="0"/>
                          </a:rPr>
                          <m:t>cosh</m:t>
                        </m:r>
                      </m:fName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 lang="en-GB" sz="2400" dirty="0"/>
              </a:p>
              <a:p>
                <a:pPr marL="457200" indent="-457200">
                  <a:buAutoNum type="alphaLcParenR"/>
                </a:pPr>
                <a:r>
                  <a:rPr lang="en-GB" sz="2400" b="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400" b="0" i="0" smtClean="0">
                            <a:latin typeface="Cambria Math" panose="02040503050406030204" pitchFamily="18" charset="0"/>
                          </a:rPr>
                          <m:t>tanh</m:t>
                        </m:r>
                      </m:fName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 lang="en-GB" sz="2400" b="0" dirty="0"/>
              </a:p>
              <a:p>
                <a:pPr marL="457200" indent="-457200">
                  <a:buAutoNum type="alphaLcParenR"/>
                </a:pPr>
                <a:r>
                  <a:rPr lang="en-GB" sz="2400" b="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400" b="0" i="0" smtClean="0">
                            <a:latin typeface="Cambria Math" panose="02040503050406030204" pitchFamily="18" charset="0"/>
                          </a:rPr>
                          <m:t>sinh</m:t>
                        </m:r>
                      </m:fName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A00EDF2-86AF-AB48-AA91-620509EE34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688" y="3573127"/>
                <a:ext cx="3027924" cy="2091983"/>
              </a:xfrm>
              <a:prstGeom prst="rect">
                <a:avLst/>
              </a:prstGeom>
              <a:blipFill>
                <a:blip r:embed="rId3"/>
                <a:stretch>
                  <a:fillRect b="-1124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1752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6B9B8-4F77-7349-BF02-6CB8CC52E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for solving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6A5ACFF-41B2-4449-BD2F-682AF69FA31F}"/>
                  </a:ext>
                </a:extLst>
              </p:cNvPr>
              <p:cNvSpPr txBox="1"/>
              <p:nvPr/>
            </p:nvSpPr>
            <p:spPr>
              <a:xfrm>
                <a:off x="677334" y="1662616"/>
                <a:ext cx="3528392" cy="64639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Solve for all real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6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sinh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−2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cosh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=7</m:t>
                      </m:r>
                    </m:oMath>
                  </m:oMathPara>
                </a14:m>
                <a:br>
                  <a:rPr lang="en-GB" b="0" dirty="0"/>
                </a:br>
                <a:endParaRPr lang="en-GB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6A5ACFF-41B2-4449-BD2F-682AF69FA3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334" y="1662616"/>
                <a:ext cx="3528392" cy="64639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691EA7D-6E7E-4640-9AEB-317B3816DA81}"/>
                  </a:ext>
                </a:extLst>
              </p:cNvPr>
              <p:cNvSpPr txBox="1"/>
              <p:nvPr/>
            </p:nvSpPr>
            <p:spPr>
              <a:xfrm>
                <a:off x="677334" y="4078006"/>
                <a:ext cx="3528392" cy="64639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Solve for all real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2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cosh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𝑠𝑖𝑛h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691EA7D-6E7E-4640-9AEB-317B3816DA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334" y="4078006"/>
                <a:ext cx="3528392" cy="64639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4980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4BF4F-8DD2-654C-B9F3-CE26180F7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for you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6741015-6B0E-EB46-B22B-62C6F9540BC7}"/>
                  </a:ext>
                </a:extLst>
              </p:cNvPr>
              <p:cNvSpPr txBox="1"/>
              <p:nvPr/>
            </p:nvSpPr>
            <p:spPr>
              <a:xfrm>
                <a:off x="1066800" y="1561068"/>
                <a:ext cx="3867150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Solve </a:t>
                </a:r>
                <a:endParaRPr lang="en-GB" sz="20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𝑐𝑜𝑠h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−11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𝑠𝑖𝑛h𝑥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=−10</m:t>
                      </m:r>
                    </m:oMath>
                  </m:oMathPara>
                </a14:m>
                <a:endParaRPr lang="en-GB" sz="2000" b="0" dirty="0">
                  <a:ea typeface="Cambria Math" panose="02040503050406030204" pitchFamily="18" charset="0"/>
                </a:endParaRPr>
              </a:p>
              <a:p>
                <a:endParaRPr lang="en-GB" sz="2000" dirty="0">
                  <a:ea typeface="Cambria Math" panose="02040503050406030204" pitchFamily="18" charset="0"/>
                </a:endParaRPr>
              </a:p>
              <a:p>
                <a:endParaRPr lang="en-GB" sz="2000" dirty="0">
                  <a:ea typeface="Cambria Math" panose="02040503050406030204" pitchFamily="18" charset="0"/>
                </a:endParaRPr>
              </a:p>
              <a:p>
                <a:endParaRPr lang="en-GB" sz="2000" b="0" dirty="0">
                  <a:ea typeface="Cambria Math" panose="02040503050406030204" pitchFamily="18" charset="0"/>
                </a:endParaRPr>
              </a:p>
              <a:p>
                <a:endParaRPr lang="en-US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𝑐𝑜𝑠h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−5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𝑐𝑜𝑠h𝑥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+4=0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6741015-6B0E-EB46-B22B-62C6F9540B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1561068"/>
                <a:ext cx="3867150" cy="2246769"/>
              </a:xfrm>
              <a:prstGeom prst="rect">
                <a:avLst/>
              </a:prstGeom>
              <a:blipFill>
                <a:blip r:embed="rId2"/>
                <a:stretch>
                  <a:fillRect l="-1645" t="-11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12C74F9C-21F5-E545-9B67-E3D5127FE1D9}"/>
              </a:ext>
            </a:extLst>
          </p:cNvPr>
          <p:cNvSpPr txBox="1"/>
          <p:nvPr/>
        </p:nvSpPr>
        <p:spPr>
          <a:xfrm>
            <a:off x="1714500" y="5925234"/>
            <a:ext cx="19804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Exercise 6C</a:t>
            </a:r>
          </a:p>
          <a:p>
            <a:r>
              <a:rPr lang="en-US" dirty="0"/>
              <a:t>Page 128 and 129</a:t>
            </a:r>
          </a:p>
        </p:txBody>
      </p:sp>
    </p:spTree>
    <p:extLst>
      <p:ext uri="{BB962C8B-B14F-4D97-AF65-F5344CB8AC3E}">
        <p14:creationId xmlns:p14="http://schemas.microsoft.com/office/powerpoint/2010/main" val="4125472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C7E94-DE53-CF42-A6BE-A8CD1B249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6.4 Differentiating hyperbolic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DB5140B-57DB-F54E-9A32-F597C6C5D6C5}"/>
                  </a:ext>
                </a:extLst>
              </p:cNvPr>
              <p:cNvSpPr txBox="1"/>
              <p:nvPr/>
            </p:nvSpPr>
            <p:spPr>
              <a:xfrm>
                <a:off x="438200" y="1563090"/>
                <a:ext cx="4248472" cy="28974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b="0" i="0" smtClean="0">
                                  <a:latin typeface="Cambria Math" panose="02040503050406030204" pitchFamily="18" charset="0"/>
                                </a:rPr>
                                <m:t>sinh</m:t>
                              </m:r>
                            </m:fName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400" b="0" i="0" smtClean="0">
                              <a:latin typeface="Cambria Math" panose="02040503050406030204" pitchFamily="18" charset="0"/>
                            </a:rPr>
                            <m:t>cosh</m:t>
                          </m:r>
                        </m:fName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  <m:oMath xmlns:m="http://schemas.openxmlformats.org/officeDocument/2006/math"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b="0" i="0" smtClean="0">
                                  <a:latin typeface="Cambria Math" panose="02040503050406030204" pitchFamily="18" charset="0"/>
                                </a:rPr>
                                <m:t>cosh</m:t>
                              </m:r>
                            </m:fName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400" b="0" i="0" smtClean="0">
                              <a:latin typeface="Cambria Math" panose="02040503050406030204" pitchFamily="18" charset="0"/>
                            </a:rPr>
                            <m:t>sinh</m:t>
                          </m:r>
                        </m:fName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  <m:oMath xmlns:m="http://schemas.openxmlformats.org/officeDocument/2006/math"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b="0" i="0" smtClean="0">
                                  <a:latin typeface="Cambria Math" panose="02040503050406030204" pitchFamily="18" charset="0"/>
                                </a:rPr>
                                <m:t>tanh</m:t>
                              </m:r>
                            </m:fName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2400" b="0" i="0" smtClean="0">
                                  <a:latin typeface="Cambria Math" panose="02040503050406030204" pitchFamily="18" charset="0"/>
                                </a:rPr>
                                <m:t>sech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  <m:oMath xmlns:m="http://schemas.openxmlformats.org/officeDocument/2006/math"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b="0" i="0" smtClean="0">
                                  <a:latin typeface="Cambria Math" panose="02040503050406030204" pitchFamily="18" charset="0"/>
                                </a:rPr>
                                <m:t>coth</m:t>
                              </m:r>
                            </m:fName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𝑐𝑜𝑠𝑒𝑐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>
                  <a:latin typeface="+mj-lt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DB5140B-57DB-F54E-9A32-F597C6C5D6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200" y="1563090"/>
                <a:ext cx="4248472" cy="2897460"/>
              </a:xfrm>
              <a:prstGeom prst="rect">
                <a:avLst/>
              </a:prstGeom>
              <a:blipFill>
                <a:blip r:embed="rId2"/>
                <a:stretch>
                  <a:fillRect b="-8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901FF24C-9FB6-E44A-A341-651A5C40A37A}"/>
              </a:ext>
            </a:extLst>
          </p:cNvPr>
          <p:cNvSpPr txBox="1"/>
          <p:nvPr/>
        </p:nvSpPr>
        <p:spPr>
          <a:xfrm>
            <a:off x="438200" y="4927601"/>
            <a:ext cx="81533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As you can see these are very similar to sin cos and tan.</a:t>
            </a:r>
          </a:p>
          <a:p>
            <a:endParaRPr lang="en-US" sz="2400" dirty="0"/>
          </a:p>
          <a:p>
            <a:r>
              <a:rPr lang="en-US" sz="2400" dirty="0"/>
              <a:t>Prove these derivatives.</a:t>
            </a:r>
          </a:p>
        </p:txBody>
      </p:sp>
    </p:spTree>
    <p:extLst>
      <p:ext uri="{BB962C8B-B14F-4D97-AF65-F5344CB8AC3E}">
        <p14:creationId xmlns:p14="http://schemas.microsoft.com/office/powerpoint/2010/main" val="42708913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98BA2-D8EE-0649-8C8C-E30424A2B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6.4 Differentiation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C2047C-4727-7E40-9944-D45D5AB281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77194"/>
            <a:ext cx="8596668" cy="506411"/>
          </a:xfrm>
        </p:spPr>
        <p:txBody>
          <a:bodyPr/>
          <a:lstStyle/>
          <a:p>
            <a:r>
              <a:rPr lang="en-US" dirty="0"/>
              <a:t>Same rules apply like chain rule.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5E54203-D8EF-F442-8375-471CF54D8843}"/>
                  </a:ext>
                </a:extLst>
              </p:cNvPr>
              <p:cNvSpPr txBox="1"/>
              <p:nvPr/>
            </p:nvSpPr>
            <p:spPr>
              <a:xfrm>
                <a:off x="677334" y="2890838"/>
                <a:ext cx="3323730" cy="19389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Differentiate sinh4x</a:t>
                </a:r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/>
                  <a:t>Differentiate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𝑠𝑖𝑛h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5E54203-D8EF-F442-8375-471CF54D88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334" y="2890838"/>
                <a:ext cx="3323730" cy="1938992"/>
              </a:xfrm>
              <a:prstGeom prst="rect">
                <a:avLst/>
              </a:prstGeom>
              <a:blipFill>
                <a:blip r:embed="rId2"/>
                <a:stretch>
                  <a:fillRect l="-3065" t="-2614" b="-7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43904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272BC-7D5D-C34E-84B9-20C3284EF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6.4 Differentiating the inverse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D730411-D466-3148-9AD5-5B95447E41CB}"/>
                  </a:ext>
                </a:extLst>
              </p:cNvPr>
              <p:cNvSpPr txBox="1"/>
              <p:nvPr/>
            </p:nvSpPr>
            <p:spPr>
              <a:xfrm>
                <a:off x="6737202" y="2640406"/>
                <a:ext cx="4006998" cy="2707601"/>
              </a:xfrm>
              <a:prstGeom prst="rect">
                <a:avLst/>
              </a:prstGeom>
              <a:solidFill>
                <a:schemeClr val="accent2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800" b="0" i="0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arsinh</m:t>
                              </m:r>
                            </m:fName>
                            <m:e>
                              <m:r>
                                <a:rPr lang="en-GB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GB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GB" sz="2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8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28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28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+1</m:t>
                              </m:r>
                            </m:e>
                          </m:rad>
                        </m:den>
                      </m:f>
                    </m:oMath>
                    <m:oMath xmlns:m="http://schemas.openxmlformats.org/officeDocument/2006/math">
                      <m:f>
                        <m:fPr>
                          <m:ctrlPr>
                            <a:rPr lang="en-GB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800" b="0" i="0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ar</m:t>
                              </m:r>
                              <m:r>
                                <m:rPr>
                                  <m:sty m:val="p"/>
                                </m:rPr>
                                <a:rPr lang="en-GB" sz="2800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cosh</m:t>
                              </m:r>
                            </m:fName>
                            <m:e>
                              <m:r>
                                <a:rPr lang="en-GB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GB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GB" sz="2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8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28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28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GB" sz="28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</m:rad>
                        </m:den>
                      </m:f>
                    </m:oMath>
                    <m:oMath xmlns:m="http://schemas.openxmlformats.org/officeDocument/2006/math">
                      <m:f>
                        <m:fPr>
                          <m:ctrlPr>
                            <a:rPr lang="en-GB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800" b="0" i="0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ar</m:t>
                              </m:r>
                              <m:r>
                                <m:rPr>
                                  <m:sty m:val="p"/>
                                </m:rPr>
                                <a:rPr lang="en-GB" sz="2800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tanh</m:t>
                              </m:r>
                            </m:fName>
                            <m:e>
                              <m:r>
                                <a:rPr lang="en-GB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GB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GB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8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br>
                  <a:rPr lang="en-GB" sz="2800" b="0" i="1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</a:br>
                <a:endParaRPr lang="en-GB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D730411-D466-3148-9AD5-5B95447E41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7202" y="2640406"/>
                <a:ext cx="4006998" cy="2707601"/>
              </a:xfrm>
              <a:prstGeom prst="rect">
                <a:avLst/>
              </a:prstGeom>
              <a:blipFill>
                <a:blip r:embed="rId2"/>
                <a:stretch>
                  <a:fillRect b="-1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34D6111C-183C-6A48-82E3-F31C7160F190}"/>
              </a:ext>
            </a:extLst>
          </p:cNvPr>
          <p:cNvSpPr txBox="1"/>
          <p:nvPr/>
        </p:nvSpPr>
        <p:spPr>
          <a:xfrm>
            <a:off x="677334" y="1803400"/>
            <a:ext cx="69621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Find/proof the derivates of the inverse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3DAD084-AAC7-2C4E-9E59-9833A1A983EE}"/>
                  </a:ext>
                </a:extLst>
              </p:cNvPr>
              <p:cNvSpPr txBox="1"/>
              <p:nvPr/>
            </p:nvSpPr>
            <p:spPr>
              <a:xfrm>
                <a:off x="441176" y="2309515"/>
                <a:ext cx="3045296" cy="35875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/>
                        </a:rPr>
                        <m:t>𝑦</m:t>
                      </m:r>
                      <m:r>
                        <a:rPr lang="en-GB" sz="2400" b="0" i="1" smtClean="0">
                          <a:latin typeface="Cambria Math"/>
                        </a:rPr>
                        <m:t>=</m:t>
                      </m:r>
                      <m:r>
                        <a:rPr lang="en-GB" sz="2400" b="0" i="1" smtClean="0">
                          <a:latin typeface="Cambria Math"/>
                        </a:rPr>
                        <m:t>𝑎𝑟𝑠𝑖𝑛h</m:t>
                      </m:r>
                      <m:r>
                        <a:rPr lang="en-GB" sz="2400" b="0" i="1" smtClean="0">
                          <a:latin typeface="Cambria Math"/>
                        </a:rPr>
                        <m:t> </m:t>
                      </m:r>
                      <m:r>
                        <a:rPr lang="en-GB" sz="2400" b="0" i="1" smtClean="0">
                          <a:latin typeface="Cambria Math"/>
                        </a:rPr>
                        <m:t>𝑥</m:t>
                      </m:r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400" b="0" i="0" smtClean="0">
                              <a:latin typeface="Cambria Math"/>
                            </a:rPr>
                            <m:t>sinh</m:t>
                          </m:r>
                        </m:fName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𝑦</m:t>
                          </m:r>
                        </m:e>
                      </m:func>
                      <m:r>
                        <a:rPr lang="en-GB" sz="2400" b="0" i="1" smtClean="0">
                          <a:latin typeface="Cambria Math"/>
                        </a:rPr>
                        <m:t>=</m:t>
                      </m:r>
                      <m:r>
                        <a:rPr lang="en-GB" sz="2400" b="0" i="1" smtClean="0">
                          <a:latin typeface="Cambria Math"/>
                        </a:rPr>
                        <m:t>𝑥</m:t>
                      </m:r>
                    </m:oMath>
                    <m:oMath xmlns:m="http://schemas.openxmlformats.org/officeDocument/2006/math"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/>
                            </a:rPr>
                            <m:t>𝑑𝑥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/>
                            </a:rPr>
                            <m:t>𝑑𝑦</m:t>
                          </m:r>
                        </m:den>
                      </m:f>
                      <m:r>
                        <a:rPr lang="en-GB" sz="2400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400" b="0" i="0" smtClean="0">
                              <a:latin typeface="Cambria Math"/>
                            </a:rPr>
                            <m:t>cosh</m:t>
                          </m:r>
                        </m:fName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𝑦</m:t>
                          </m:r>
                        </m:e>
                      </m:func>
                    </m:oMath>
                    <m:oMath xmlns:m="http://schemas.openxmlformats.org/officeDocument/2006/math"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/>
                            </a:rPr>
                            <m:t>𝑑𝑥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/>
                            </a:rPr>
                            <m:t>𝑑𝑦</m:t>
                          </m:r>
                        </m:den>
                      </m:f>
                      <m:r>
                        <a:rPr lang="en-GB" sz="24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unc>
                            <m:func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2400" b="0" i="0" smtClean="0">
                                      <a:latin typeface="Cambria Math"/>
                                    </a:rPr>
                                    <m:t>sinh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sz="2400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</m:func>
                          <m:r>
                            <a:rPr lang="en-GB" sz="2400" b="0" i="1" smtClean="0">
                              <a:latin typeface="Cambria Math"/>
                            </a:rPr>
                            <m:t>+1</m:t>
                          </m:r>
                        </m:e>
                      </m:rad>
                    </m:oMath>
                    <m:oMath xmlns:m="http://schemas.openxmlformats.org/officeDocument/2006/math">
                      <m:r>
                        <a:rPr lang="en-GB" sz="2400" b="0" i="1" smtClean="0">
                          <a:latin typeface="Cambria Math"/>
                        </a:rPr>
                        <m:t>      =</m:t>
                      </m:r>
                      <m:rad>
                        <m:radPr>
                          <m:degHide m:val="on"/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400" b="0" i="1" smtClean="0">
                              <a:latin typeface="Cambria Math"/>
                            </a:rPr>
                            <m:t>+1</m:t>
                          </m:r>
                        </m:e>
                      </m:rad>
                    </m:oMath>
                    <m:oMath xmlns:m="http://schemas.openxmlformats.org/officeDocument/2006/math"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2400" b="0" i="1" smtClean="0">
                                  <a:latin typeface="Cambria Math"/>
                                </a:rPr>
                                <m:t>+1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3DAD084-AAC7-2C4E-9E59-9833A1A983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176" y="2309515"/>
                <a:ext cx="3045296" cy="3587521"/>
              </a:xfrm>
              <a:prstGeom prst="rect">
                <a:avLst/>
              </a:prstGeom>
              <a:blipFill>
                <a:blip r:embed="rId3"/>
                <a:stretch>
                  <a:fillRect b="-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B686A16-36BB-6947-AE62-A3453653D533}"/>
                  </a:ext>
                </a:extLst>
              </p:cNvPr>
              <p:cNvSpPr txBox="1"/>
              <p:nvPr/>
            </p:nvSpPr>
            <p:spPr>
              <a:xfrm>
                <a:off x="3453020" y="2309515"/>
                <a:ext cx="3045296" cy="3646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/>
                        </a:rPr>
                        <m:t>𝑦</m:t>
                      </m:r>
                      <m:r>
                        <a:rPr lang="en-GB" sz="2400" b="0" i="1" smtClean="0">
                          <a:latin typeface="Cambria Math"/>
                        </a:rPr>
                        <m:t>=</m:t>
                      </m:r>
                      <m:r>
                        <a:rPr lang="en-GB" sz="2400" b="0" i="1" smtClean="0">
                          <a:latin typeface="Cambria Math"/>
                        </a:rPr>
                        <m:t>𝑎𝑟𝑐𝑜𝑠h</m:t>
                      </m:r>
                      <m:r>
                        <a:rPr lang="en-GB" sz="2400" b="0" i="1" smtClean="0">
                          <a:latin typeface="Cambria Math"/>
                        </a:rPr>
                        <m:t> </m:t>
                      </m:r>
                      <m:r>
                        <a:rPr lang="en-GB" sz="2400" b="0" i="1" smtClean="0">
                          <a:latin typeface="Cambria Math"/>
                        </a:rPr>
                        <m:t>𝑥</m:t>
                      </m:r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400" b="0" i="0" smtClean="0">
                              <a:latin typeface="Cambria Math" panose="02040503050406030204" pitchFamily="18" charset="0"/>
                            </a:rPr>
                            <m:t>cosh</m:t>
                          </m:r>
                        </m:fName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𝑦</m:t>
                          </m:r>
                        </m:e>
                      </m:func>
                      <m:r>
                        <a:rPr lang="en-GB" sz="2400" b="0" i="1" smtClean="0">
                          <a:latin typeface="Cambria Math"/>
                        </a:rPr>
                        <m:t>=</m:t>
                      </m:r>
                      <m:r>
                        <a:rPr lang="en-GB" sz="2400" b="0" i="1" smtClean="0">
                          <a:latin typeface="Cambria Math"/>
                        </a:rPr>
                        <m:t>𝑥</m:t>
                      </m:r>
                    </m:oMath>
                    <m:oMath xmlns:m="http://schemas.openxmlformats.org/officeDocument/2006/math"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/>
                            </a:rPr>
                            <m:t>𝑑𝑥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/>
                            </a:rPr>
                            <m:t>𝑑𝑦</m:t>
                          </m:r>
                        </m:den>
                      </m:f>
                      <m:r>
                        <a:rPr lang="en-GB" sz="2400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400" b="0" i="0" smtClean="0">
                              <a:latin typeface="Cambria Math" panose="02040503050406030204" pitchFamily="18" charset="0"/>
                            </a:rPr>
                            <m:t>sinh</m:t>
                          </m:r>
                        </m:fName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𝑦</m:t>
                          </m:r>
                        </m:e>
                      </m:func>
                    </m:oMath>
                    <m:oMath xmlns:m="http://schemas.openxmlformats.org/officeDocument/2006/math"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/>
                            </a:rPr>
                            <m:t>𝑑𝑥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/>
                            </a:rPr>
                            <m:t>𝑑𝑦</m:t>
                          </m:r>
                        </m:den>
                      </m:f>
                      <m:r>
                        <a:rPr lang="en-GB" sz="24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unc>
                            <m:func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2400" b="0" i="0" smtClean="0">
                                      <a:latin typeface="Cambria Math" panose="02040503050406030204" pitchFamily="18" charset="0"/>
                                    </a:rPr>
                                    <m:t>cosh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sz="2400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</m:func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b="0" i="1" smtClean="0">
                              <a:latin typeface="Cambria Math"/>
                            </a:rPr>
                            <m:t>1</m:t>
                          </m:r>
                        </m:e>
                      </m:rad>
                    </m:oMath>
                    <m:oMath xmlns:m="http://schemas.openxmlformats.org/officeDocument/2006/math">
                      <m:r>
                        <a:rPr lang="en-GB" sz="2400" b="0" i="1" smtClean="0">
                          <a:latin typeface="Cambria Math"/>
                        </a:rPr>
                        <m:t>      =</m:t>
                      </m:r>
                      <m:rad>
                        <m:radPr>
                          <m:degHide m:val="on"/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b="0" i="1" smtClean="0">
                              <a:latin typeface="Cambria Math"/>
                            </a:rPr>
                            <m:t>1</m:t>
                          </m:r>
                        </m:e>
                      </m:rad>
                    </m:oMath>
                    <m:oMath xmlns:m="http://schemas.openxmlformats.org/officeDocument/2006/math"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B686A16-36BB-6947-AE62-A3453653D5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3020" y="2309515"/>
                <a:ext cx="3045296" cy="364631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4973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2C742-28A1-0F4F-9DC2-DFC3F1C34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6.4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9FAC161-022D-B049-95E8-4BC91A860906}"/>
                  </a:ext>
                </a:extLst>
              </p:cNvPr>
              <p:cNvSpPr txBox="1"/>
              <p:nvPr/>
            </p:nvSpPr>
            <p:spPr>
              <a:xfrm>
                <a:off x="903902" y="1930400"/>
                <a:ext cx="4639648" cy="1087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Given that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𝑎𝑟𝑐𝑜𝑠h</m:t>
                            </m:r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400" dirty="0"/>
                  <a:t> prove that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𝑑𝑦</m:t>
                                </m:r>
                              </m:num>
                              <m:den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𝑑𝑥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=4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9FAC161-022D-B049-95E8-4BC91A8609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902" y="1930400"/>
                <a:ext cx="4639648" cy="1087349"/>
              </a:xfrm>
              <a:prstGeom prst="rect">
                <a:avLst/>
              </a:prstGeom>
              <a:blipFill>
                <a:blip r:embed="rId2"/>
                <a:stretch>
                  <a:fillRect l="-2192" t="-4706" b="-4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06253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1D6D4-A3A5-B948-BD50-4E7702537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6.4 Questions for you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E42A55-1453-C446-BDAA-FC241B28C4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501775"/>
            <a:ext cx="6391275" cy="857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35EE3D-4E0D-2A4C-8125-BDE197D861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951" y="3642498"/>
            <a:ext cx="5976664" cy="140259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9795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934C0-006D-2C46-B35B-05805902C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706" y="362489"/>
            <a:ext cx="8877160" cy="1320800"/>
          </a:xfrm>
        </p:spPr>
        <p:txBody>
          <a:bodyPr/>
          <a:lstStyle/>
          <a:p>
            <a:r>
              <a:rPr lang="en-US" dirty="0"/>
              <a:t>6.1 Circles vs Hyperbolas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DE40F8E-6B88-2C4C-9DCB-2924185ACB12}"/>
              </a:ext>
            </a:extLst>
          </p:cNvPr>
          <p:cNvCxnSpPr>
            <a:stCxn id="22" idx="3"/>
          </p:cNvCxnSpPr>
          <p:nvPr/>
        </p:nvCxnSpPr>
        <p:spPr>
          <a:xfrm flipH="1">
            <a:off x="2332414" y="2401488"/>
            <a:ext cx="307110" cy="51581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3" name="Picture 2" descr="http://upload.wikimedia.org/wikipedia/commons/thumb/9/97/Hyperbola_properties.svg/500px-Hyperbola_properties.svg.png">
            <a:extLst>
              <a:ext uri="{FF2B5EF4-FFF2-40B4-BE49-F238E27FC236}">
                <a16:creationId xmlns:a16="http://schemas.microsoft.com/office/drawing/2014/main" id="{A7603F07-DDAB-1E44-BF60-C8BFADEDB3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0105" y="1840190"/>
            <a:ext cx="2292502" cy="1985307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B611EA4-D6EE-3C42-8D25-9810A9DD2F01}"/>
                  </a:ext>
                </a:extLst>
              </p:cNvPr>
              <p:cNvSpPr txBox="1"/>
              <p:nvPr/>
            </p:nvSpPr>
            <p:spPr>
              <a:xfrm>
                <a:off x="5270038" y="3982398"/>
                <a:ext cx="4578315" cy="17235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b="1" dirty="0"/>
                  <a:t>The equivalent hyperbola (which crosses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1600" b="1" dirty="0"/>
                  <a:t>-axis at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b="1" dirty="0"/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GB" sz="1600" b="1" dirty="0"/>
                  <a:t>)</a:t>
                </a:r>
              </a:p>
              <a:p>
                <a:r>
                  <a:rPr lang="en-GB" dirty="0"/>
                  <a:t>Cartesian equation:</a:t>
                </a:r>
              </a:p>
              <a:p>
                <a:endParaRPr lang="en-GB" sz="1600" dirty="0"/>
              </a:p>
              <a:p>
                <a:endParaRPr lang="en-GB" sz="1600" dirty="0"/>
              </a:p>
              <a:p>
                <a:endParaRPr lang="en-GB" sz="600" b="1" dirty="0"/>
              </a:p>
              <a:p>
                <a:r>
                  <a:rPr lang="en-GB" dirty="0"/>
                  <a:t>Parametric equations: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B611EA4-D6EE-3C42-8D25-9810A9DD2F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0038" y="3982398"/>
                <a:ext cx="4578315" cy="1723549"/>
              </a:xfrm>
              <a:prstGeom prst="rect">
                <a:avLst/>
              </a:prstGeom>
              <a:blipFill>
                <a:blip r:embed="rId3"/>
                <a:stretch>
                  <a:fillRect l="-1108" t="-735" b="-4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2A12747-4E76-7840-ADFD-9439479C993E}"/>
              </a:ext>
            </a:extLst>
          </p:cNvPr>
          <p:cNvCxnSpPr/>
          <p:nvPr/>
        </p:nvCxnSpPr>
        <p:spPr>
          <a:xfrm>
            <a:off x="1302908" y="2918759"/>
            <a:ext cx="230425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B0B1593-D676-A54D-BBDF-75B61552CCB6}"/>
              </a:ext>
            </a:extLst>
          </p:cNvPr>
          <p:cNvCxnSpPr/>
          <p:nvPr/>
        </p:nvCxnSpPr>
        <p:spPr>
          <a:xfrm flipV="1">
            <a:off x="2332414" y="1707559"/>
            <a:ext cx="1891" cy="21075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E582CF53-8604-CA45-BBCD-115BBFC2F6DA}"/>
              </a:ext>
            </a:extLst>
          </p:cNvPr>
          <p:cNvSpPr/>
          <p:nvPr/>
        </p:nvSpPr>
        <p:spPr>
          <a:xfrm>
            <a:off x="1659458" y="2248395"/>
            <a:ext cx="1295572" cy="12961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84FA06B-2B3B-F144-8564-1764361AA898}"/>
              </a:ext>
            </a:extLst>
          </p:cNvPr>
          <p:cNvSpPr/>
          <p:nvPr/>
        </p:nvSpPr>
        <p:spPr>
          <a:xfrm>
            <a:off x="546706" y="3790123"/>
            <a:ext cx="4030299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/>
              <a:t>The ‘simplest’ circle is a unit circle centred at the origin.</a:t>
            </a:r>
          </a:p>
          <a:p>
            <a:r>
              <a:rPr lang="en-GB" dirty="0"/>
              <a:t>Cartesian equation:</a:t>
            </a:r>
          </a:p>
          <a:p>
            <a:endParaRPr lang="en-GB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D0E74B8-9BCC-2548-A398-553F0C139047}"/>
              </a:ext>
            </a:extLst>
          </p:cNvPr>
          <p:cNvSpPr txBox="1"/>
          <p:nvPr/>
        </p:nvSpPr>
        <p:spPr>
          <a:xfrm>
            <a:off x="1122888" y="1151497"/>
            <a:ext cx="2615208" cy="369332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Circles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9CEBBF0-CCB0-1645-9CE6-4CA180A4AEDC}"/>
                  </a:ext>
                </a:extLst>
              </p:cNvPr>
              <p:cNvSpPr txBox="1"/>
              <p:nvPr/>
            </p:nvSpPr>
            <p:spPr>
              <a:xfrm>
                <a:off x="2547208" y="2074902"/>
                <a:ext cx="51462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9CEBBF0-CCB0-1645-9CE6-4CA180A4AE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7208" y="2074902"/>
                <a:ext cx="514623" cy="276999"/>
              </a:xfrm>
              <a:prstGeom prst="rect">
                <a:avLst/>
              </a:prstGeom>
              <a:blipFill>
                <a:blip r:embed="rId4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val 21">
            <a:extLst>
              <a:ext uri="{FF2B5EF4-FFF2-40B4-BE49-F238E27FC236}">
                <a16:creationId xmlns:a16="http://schemas.microsoft.com/office/drawing/2014/main" id="{9B841866-E76A-5843-B0EF-4392296AEFBF}"/>
              </a:ext>
            </a:extLst>
          </p:cNvPr>
          <p:cNvSpPr/>
          <p:nvPr/>
        </p:nvSpPr>
        <p:spPr>
          <a:xfrm>
            <a:off x="2626846" y="2320405"/>
            <a:ext cx="86568" cy="9499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21572DBE-BAC7-614D-9991-0F763FE2E628}"/>
              </a:ext>
            </a:extLst>
          </p:cNvPr>
          <p:cNvSpPr/>
          <p:nvPr/>
        </p:nvSpPr>
        <p:spPr>
          <a:xfrm>
            <a:off x="2427664" y="2764906"/>
            <a:ext cx="78032" cy="152400"/>
          </a:xfrm>
          <a:custGeom>
            <a:avLst/>
            <a:gdLst>
              <a:gd name="connsiteX0" fmla="*/ 0 w 78032"/>
              <a:gd name="connsiteY0" fmla="*/ 0 h 152400"/>
              <a:gd name="connsiteX1" fmla="*/ 57150 w 78032"/>
              <a:gd name="connsiteY1" fmla="*/ 50800 h 152400"/>
              <a:gd name="connsiteX2" fmla="*/ 76200 w 78032"/>
              <a:gd name="connsiteY2" fmla="*/ 107950 h 152400"/>
              <a:gd name="connsiteX3" fmla="*/ 76200 w 78032"/>
              <a:gd name="connsiteY3" fmla="*/ 1524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032" h="152400">
                <a:moveTo>
                  <a:pt x="0" y="0"/>
                </a:moveTo>
                <a:cubicBezTo>
                  <a:pt x="22225" y="16404"/>
                  <a:pt x="44450" y="32808"/>
                  <a:pt x="57150" y="50800"/>
                </a:cubicBezTo>
                <a:cubicBezTo>
                  <a:pt x="69850" y="68792"/>
                  <a:pt x="73025" y="91017"/>
                  <a:pt x="76200" y="107950"/>
                </a:cubicBezTo>
                <a:cubicBezTo>
                  <a:pt x="79375" y="124883"/>
                  <a:pt x="77787" y="138641"/>
                  <a:pt x="76200" y="152400"/>
                </a:cubicBezTo>
              </a:path>
            </a:pathLst>
          </a:cu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F005620-095D-F54B-9F4D-3EB8C3614686}"/>
                  </a:ext>
                </a:extLst>
              </p:cNvPr>
              <p:cNvSpPr txBox="1"/>
              <p:nvPr/>
            </p:nvSpPr>
            <p:spPr>
              <a:xfrm>
                <a:off x="2428819" y="2617193"/>
                <a:ext cx="22052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F005620-095D-F54B-9F4D-3EB8C36146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8819" y="2617193"/>
                <a:ext cx="220523" cy="307777"/>
              </a:xfrm>
              <a:prstGeom prst="rect">
                <a:avLst/>
              </a:prstGeom>
              <a:blipFill>
                <a:blip r:embed="rId5"/>
                <a:stretch>
                  <a:fillRect r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2F3B7E3-F03F-9E4A-92F0-950832CBA66A}"/>
                  </a:ext>
                </a:extLst>
              </p:cNvPr>
              <p:cNvSpPr txBox="1"/>
              <p:nvPr/>
            </p:nvSpPr>
            <p:spPr>
              <a:xfrm>
                <a:off x="2865187" y="2867820"/>
                <a:ext cx="31812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2F3B7E3-F03F-9E4A-92F0-950832CBA6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5187" y="2867820"/>
                <a:ext cx="318128" cy="2769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7DE1EE4-60D9-4741-B8E2-18814F7CC8B2}"/>
                  </a:ext>
                </a:extLst>
              </p:cNvPr>
              <p:cNvSpPr txBox="1"/>
              <p:nvPr/>
            </p:nvSpPr>
            <p:spPr>
              <a:xfrm>
                <a:off x="2102443" y="2031124"/>
                <a:ext cx="31812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7DE1EE4-60D9-4741-B8E2-18814F7CC8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2443" y="2031124"/>
                <a:ext cx="318128" cy="2769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51500F1F-6D74-B747-A395-B8814C28BA2B}"/>
              </a:ext>
            </a:extLst>
          </p:cNvPr>
          <p:cNvSpPr txBox="1"/>
          <p:nvPr/>
        </p:nvSpPr>
        <p:spPr>
          <a:xfrm>
            <a:off x="5214303" y="1186871"/>
            <a:ext cx="3251413" cy="369332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Hyperbolas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FCB4BF1E-5317-4748-848A-89C8583CC182}"/>
                  </a:ext>
                </a:extLst>
              </p:cNvPr>
              <p:cNvSpPr/>
              <p:nvPr/>
            </p:nvSpPr>
            <p:spPr>
              <a:xfrm>
                <a:off x="1576251" y="4639728"/>
                <a:ext cx="1460528" cy="375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b="1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FCB4BF1E-5317-4748-848A-89C8583CC1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6251" y="4639728"/>
                <a:ext cx="1460528" cy="375552"/>
              </a:xfrm>
              <a:prstGeom prst="rect">
                <a:avLst/>
              </a:prstGeom>
              <a:blipFill>
                <a:blip r:embed="rId7"/>
                <a:stretch>
                  <a:fillRect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AC9D0E40-F5EF-014E-9CC4-7282CFB26D34}"/>
                  </a:ext>
                </a:extLst>
              </p:cNvPr>
              <p:cNvSpPr/>
              <p:nvPr/>
            </p:nvSpPr>
            <p:spPr>
              <a:xfrm>
                <a:off x="546706" y="5024140"/>
                <a:ext cx="351961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/>
                  <a:t>Parametric </a:t>
                </a:r>
                <a:r>
                  <a:rPr lang="en-GB" dirty="0" err="1"/>
                  <a:t>eqns</a:t>
                </a:r>
                <a:r>
                  <a:rPr lang="en-GB" dirty="0"/>
                  <a:t> (in terms of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dirty="0"/>
                  <a:t>):</a:t>
                </a: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AC9D0E40-F5EF-014E-9CC4-7282CFB26D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706" y="5024140"/>
                <a:ext cx="3519618" cy="369332"/>
              </a:xfrm>
              <a:prstGeom prst="rect">
                <a:avLst/>
              </a:prstGeom>
              <a:blipFill>
                <a:blip r:embed="rId8"/>
                <a:stretch>
                  <a:fillRect l="-1439" t="-10345" r="-360" b="-206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449B0732-5BBF-BD41-8BD4-1FC6CA02BC0F}"/>
                  </a:ext>
                </a:extLst>
              </p:cNvPr>
              <p:cNvSpPr/>
              <p:nvPr/>
            </p:nvSpPr>
            <p:spPr>
              <a:xfrm>
                <a:off x="1324231" y="5477093"/>
                <a:ext cx="2016365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𝒄𝒐𝒔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𝜽</m:t>
                      </m:r>
                    </m:oMath>
                    <m:oMath xmlns:m="http://schemas.openxmlformats.org/officeDocument/2006/math">
                      <m:r>
                        <a:rPr lang="en-GB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𝒔𝒊𝒏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𝜽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449B0732-5BBF-BD41-8BD4-1FC6CA02BC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4231" y="5477093"/>
                <a:ext cx="2016365" cy="646331"/>
              </a:xfrm>
              <a:prstGeom prst="rect">
                <a:avLst/>
              </a:prstGeom>
              <a:blipFill>
                <a:blip r:embed="rId9"/>
                <a:stretch>
                  <a:fillRect b="-9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FA543B06-21D5-7E4F-A45F-D0443DA056AB}"/>
                  </a:ext>
                </a:extLst>
              </p:cNvPr>
              <p:cNvSpPr/>
              <p:nvPr/>
            </p:nvSpPr>
            <p:spPr>
              <a:xfrm>
                <a:off x="6810264" y="4884118"/>
                <a:ext cx="1460528" cy="375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b="1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FA543B06-21D5-7E4F-A45F-D0443DA056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0264" y="4884118"/>
                <a:ext cx="1460528" cy="375552"/>
              </a:xfrm>
              <a:prstGeom prst="rect">
                <a:avLst/>
              </a:prstGeom>
              <a:blipFill>
                <a:blip r:embed="rId10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0ACFAFF2-C17C-6749-B819-62F4FB97F5AA}"/>
                  </a:ext>
                </a:extLst>
              </p:cNvPr>
              <p:cNvSpPr/>
              <p:nvPr/>
            </p:nvSpPr>
            <p:spPr>
              <a:xfrm>
                <a:off x="4577005" y="5704579"/>
                <a:ext cx="60960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𝒄𝒐𝒔𝒉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𝜽</m:t>
                      </m:r>
                    </m:oMath>
                    <m:oMath xmlns:m="http://schemas.openxmlformats.org/officeDocument/2006/math">
                      <m:r>
                        <a:rPr lang="en-GB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𝒔𝒊𝒏𝒉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𝜽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0ACFAFF2-C17C-6749-B819-62F4FB97F5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05" y="5704579"/>
                <a:ext cx="6096000" cy="646331"/>
              </a:xfrm>
              <a:prstGeom prst="rect">
                <a:avLst/>
              </a:prstGeom>
              <a:blipFill>
                <a:blip r:embed="rId11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0588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/>
      <p:bldP spid="37" grpId="0"/>
      <p:bldP spid="3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22F6F-4233-0146-B6FC-47C782D12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series for Hyperbolic functions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1CA698-D606-EA47-B379-1A2DB4B0BC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998" y="1530350"/>
            <a:ext cx="5334000" cy="8001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F1DB908-06B4-C641-ABC9-37C3A5D079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998" y="2565400"/>
            <a:ext cx="3263900" cy="1460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F5B7BB-5120-4D48-99C8-171CDAE426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598" y="4495800"/>
            <a:ext cx="5232400" cy="16129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3D6F39D7-7E2D-C546-A1C1-4C56758DF4B5}"/>
              </a:ext>
            </a:extLst>
          </p:cNvPr>
          <p:cNvGrpSpPr/>
          <p:nvPr/>
        </p:nvGrpSpPr>
        <p:grpSpPr>
          <a:xfrm>
            <a:off x="5836536" y="2146300"/>
            <a:ext cx="6104466" cy="3155950"/>
            <a:chOff x="5836536" y="2146300"/>
            <a:chExt cx="6104466" cy="315595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D8BFECA-9C68-5648-A894-B19D7735D6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18691"/>
            <a:stretch/>
          </p:blipFill>
          <p:spPr>
            <a:xfrm>
              <a:off x="5836536" y="2146300"/>
              <a:ext cx="6104466" cy="315595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E5C940E-98C3-684C-B2AC-7B02950D428F}"/>
                </a:ext>
              </a:extLst>
            </p:cNvPr>
            <p:cNvSpPr/>
            <p:nvPr/>
          </p:nvSpPr>
          <p:spPr>
            <a:xfrm>
              <a:off x="9274002" y="3949830"/>
              <a:ext cx="2667000" cy="11365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12075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02AA1-E191-CD49-90FC-D0290FF65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42BDC8-1C6A-F044-BCA1-F4DF8A592F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0B9623-14D2-A141-BD91-0C5D0BAB42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945" y="368769"/>
            <a:ext cx="7849446" cy="16767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28DEC58-8858-A24D-A675-055B563DF5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02325"/>
            <a:ext cx="6096000" cy="43556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484DCAC-2976-FC46-ACE6-2FA84B9B93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9078" y="2502325"/>
            <a:ext cx="5649848" cy="27483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A9BA880-7BE0-4444-90F5-82B580397997}"/>
              </a:ext>
            </a:extLst>
          </p:cNvPr>
          <p:cNvSpPr txBox="1"/>
          <p:nvPr/>
        </p:nvSpPr>
        <p:spPr>
          <a:xfrm>
            <a:off x="6607004" y="5925234"/>
            <a:ext cx="14398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Exercise 6D </a:t>
            </a:r>
          </a:p>
          <a:p>
            <a:r>
              <a:rPr lang="en-US" dirty="0"/>
              <a:t>Page 133</a:t>
            </a:r>
          </a:p>
        </p:txBody>
      </p:sp>
    </p:spTree>
    <p:extLst>
      <p:ext uri="{BB962C8B-B14F-4D97-AF65-F5344CB8AC3E}">
        <p14:creationId xmlns:p14="http://schemas.microsoft.com/office/powerpoint/2010/main" val="1854684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84214-978C-FF4E-8033-D83B33E51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6.5 Integrating hyperbolic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4FA3F8-DECD-9E41-99A1-4EE079D326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8613"/>
            <a:ext cx="8596668" cy="3880773"/>
          </a:xfrm>
        </p:spPr>
        <p:txBody>
          <a:bodyPr/>
          <a:lstStyle/>
          <a:p>
            <a:r>
              <a:rPr lang="en-US" dirty="0"/>
              <a:t>By using the rules for differentiation the following can be used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FEF6966-ED71-5349-B7AB-A9C25FC144C9}"/>
                  </a:ext>
                </a:extLst>
              </p:cNvPr>
              <p:cNvSpPr txBox="1"/>
              <p:nvPr/>
            </p:nvSpPr>
            <p:spPr>
              <a:xfrm>
                <a:off x="3635133" y="2458461"/>
                <a:ext cx="4536505" cy="34906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sinh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cosh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fName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h</m:t>
                          </m:r>
                        </m:fName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𝐶</m:t>
                      </m:r>
                    </m:oMath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sech</m:t>
                                  </m:r>
                                </m:e>
                                <m:sup>
                                  <m: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h</m:t>
                          </m:r>
                        </m:fName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𝐶</m:t>
                      </m:r>
                    </m:oMath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cosech</m:t>
                                  </m:r>
                                </m:e>
                                <m:sup>
                                  <m: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0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coth</m:t>
                          </m:r>
                        </m:fName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𝐶</m:t>
                      </m:r>
                    </m:oMath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sech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tanh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0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fName>
                        <m:e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sech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func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𝐶</m:t>
                      </m:r>
                    </m:oMath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co</m:t>
                              </m:r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sech</m:t>
                              </m:r>
                            </m:fName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func>
                            <m:func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cot</m:t>
                              </m:r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fName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0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cosech</m:t>
                          </m:r>
                        </m:fName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br>
                  <a:rPr lang="en-GB" i="1" dirty="0">
                    <a:latin typeface="Cambria Math" panose="02040503050406030204" pitchFamily="18" charset="0"/>
                  </a:rPr>
                </a:br>
                <a:endParaRPr lang="en-GB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FEF6966-ED71-5349-B7AB-A9C25FC144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133" y="2458461"/>
                <a:ext cx="4536505" cy="3490636"/>
              </a:xfrm>
              <a:prstGeom prst="rect">
                <a:avLst/>
              </a:prstGeom>
              <a:blipFill>
                <a:blip r:embed="rId2"/>
                <a:stretch>
                  <a:fillRect l="-12325" t="-33091" b="-46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6B66FD80-5D30-C54B-917D-45A1550ACADC}"/>
              </a:ext>
            </a:extLst>
          </p:cNvPr>
          <p:cNvSpPr txBox="1"/>
          <p:nvPr/>
        </p:nvSpPr>
        <p:spPr>
          <a:xfrm>
            <a:off x="2159984" y="2140936"/>
            <a:ext cx="1976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Same as non-hyperbolic version?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A8AADB-9504-B940-896B-06A7E1B90201}"/>
              </a:ext>
            </a:extLst>
          </p:cNvPr>
          <p:cNvSpPr txBox="1"/>
          <p:nvPr/>
        </p:nvSpPr>
        <p:spPr>
          <a:xfrm>
            <a:off x="2759168" y="3751241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Wingdings" panose="05000000000000000000" pitchFamily="2" charset="2"/>
                <a:sym typeface="Wingdings" panose="05000000000000000000" pitchFamily="2" charset="2"/>
              </a:rPr>
              <a:t></a:t>
            </a:r>
            <a:endParaRPr lang="en-GB" dirty="0">
              <a:latin typeface="Wingdings" panose="05000000000000000000" pitchFamily="2" charset="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080B82-8DAC-7543-A99D-1E95E0DDF985}"/>
              </a:ext>
            </a:extLst>
          </p:cNvPr>
          <p:cNvSpPr txBox="1"/>
          <p:nvPr/>
        </p:nvSpPr>
        <p:spPr>
          <a:xfrm>
            <a:off x="2747299" y="315285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Wingdings" panose="05000000000000000000" pitchFamily="2" charset="2"/>
                <a:sym typeface="Wingdings" panose="05000000000000000000" pitchFamily="2" charset="2"/>
              </a:rPr>
              <a:t></a:t>
            </a:r>
            <a:endParaRPr lang="en-GB" dirty="0">
              <a:latin typeface="Wingdings" panose="05000000000000000000" pitchFamily="2" charset="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E68D50-A167-0F48-9B4F-C50049B9E075}"/>
              </a:ext>
            </a:extLst>
          </p:cNvPr>
          <p:cNvSpPr txBox="1"/>
          <p:nvPr/>
        </p:nvSpPr>
        <p:spPr>
          <a:xfrm>
            <a:off x="2759168" y="430498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Wingdings" panose="05000000000000000000" pitchFamily="2" charset="2"/>
                <a:sym typeface="Wingdings" panose="05000000000000000000" pitchFamily="2" charset="2"/>
              </a:rPr>
              <a:t></a:t>
            </a:r>
            <a:endParaRPr lang="en-GB" dirty="0">
              <a:latin typeface="Wingdings" panose="05000000000000000000" pitchFamily="2" charset="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37E9EE-571C-964E-BE00-24B146DC7A57}"/>
              </a:ext>
            </a:extLst>
          </p:cNvPr>
          <p:cNvSpPr txBox="1"/>
          <p:nvPr/>
        </p:nvSpPr>
        <p:spPr>
          <a:xfrm>
            <a:off x="2777871" y="531734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Wingdings" panose="05000000000000000000" pitchFamily="2" charset="2"/>
                <a:sym typeface="Wingdings" panose="05000000000000000000" pitchFamily="2" charset="2"/>
              </a:rPr>
              <a:t></a:t>
            </a:r>
            <a:endParaRPr lang="en-GB" dirty="0">
              <a:latin typeface="Wingdings" panose="05000000000000000000" pitchFamily="2" charset="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11BB0C-7D6C-1246-BE29-C177277170EF}"/>
              </a:ext>
            </a:extLst>
          </p:cNvPr>
          <p:cNvSpPr txBox="1"/>
          <p:nvPr/>
        </p:nvSpPr>
        <p:spPr>
          <a:xfrm>
            <a:off x="2747299" y="2668997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Wingdings" panose="05000000000000000000" pitchFamily="2" charset="2"/>
                <a:sym typeface="Wingdings" panose="05000000000000000000" pitchFamily="2" charset="2"/>
              </a:rPr>
              <a:t></a:t>
            </a:r>
            <a:endParaRPr lang="en-GB" dirty="0">
              <a:latin typeface="Wingdings" panose="05000000000000000000" pitchFamily="2" charset="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B89540-A7A0-7C48-9DFC-3205640BD665}"/>
              </a:ext>
            </a:extLst>
          </p:cNvPr>
          <p:cNvSpPr txBox="1"/>
          <p:nvPr/>
        </p:nvSpPr>
        <p:spPr>
          <a:xfrm>
            <a:off x="2774454" y="481116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Wingdings" panose="05000000000000000000" pitchFamily="2" charset="2"/>
                <a:sym typeface="Wingdings" panose="05000000000000000000" pitchFamily="2" charset="2"/>
              </a:rPr>
              <a:t></a:t>
            </a:r>
            <a:endParaRPr lang="en-GB" dirty="0">
              <a:latin typeface="Wingdings" panose="05000000000000000000" pitchFamily="2" charset="2"/>
            </a:endParaRP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8B1EC674-FAA6-F047-87ED-3EF25E9AC610}"/>
              </a:ext>
            </a:extLst>
          </p:cNvPr>
          <p:cNvSpPr/>
          <p:nvPr/>
        </p:nvSpPr>
        <p:spPr>
          <a:xfrm>
            <a:off x="7786693" y="4268971"/>
            <a:ext cx="138832" cy="1450277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4AE0593-5920-5545-8BBA-8868065CAB95}"/>
              </a:ext>
            </a:extLst>
          </p:cNvPr>
          <p:cNvSpPr txBox="1"/>
          <p:nvPr/>
        </p:nvSpPr>
        <p:spPr>
          <a:xfrm>
            <a:off x="8030225" y="4646991"/>
            <a:ext cx="1730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Not in formula booklet.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FB22E7A-DDB3-CC40-AF3D-825B2E27D94E}"/>
              </a:ext>
            </a:extLst>
          </p:cNvPr>
          <p:cNvSpPr/>
          <p:nvPr/>
        </p:nvSpPr>
        <p:spPr>
          <a:xfrm>
            <a:off x="5242105" y="2456759"/>
            <a:ext cx="1749264" cy="53892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7B17A5C-8422-6245-832E-2EFB61649613}"/>
              </a:ext>
            </a:extLst>
          </p:cNvPr>
          <p:cNvSpPr/>
          <p:nvPr/>
        </p:nvSpPr>
        <p:spPr>
          <a:xfrm>
            <a:off x="5242105" y="3062700"/>
            <a:ext cx="1749264" cy="53892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D773F29-902B-F84E-BB02-4400639631B4}"/>
              </a:ext>
            </a:extLst>
          </p:cNvPr>
          <p:cNvSpPr/>
          <p:nvPr/>
        </p:nvSpPr>
        <p:spPr>
          <a:xfrm>
            <a:off x="5368509" y="3609160"/>
            <a:ext cx="1749264" cy="53892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229A34A-C81D-584E-9ACD-63182E55BC31}"/>
              </a:ext>
            </a:extLst>
          </p:cNvPr>
          <p:cNvSpPr/>
          <p:nvPr/>
        </p:nvSpPr>
        <p:spPr>
          <a:xfrm>
            <a:off x="5594173" y="4155620"/>
            <a:ext cx="1749264" cy="53892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9DC2A27-2367-2244-B56B-AC9A4B846B8E}"/>
              </a:ext>
            </a:extLst>
          </p:cNvPr>
          <p:cNvSpPr/>
          <p:nvPr/>
        </p:nvSpPr>
        <p:spPr>
          <a:xfrm>
            <a:off x="5903385" y="4724645"/>
            <a:ext cx="1749264" cy="53892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7FB1B29-637D-D042-9933-D9077768E0AE}"/>
              </a:ext>
            </a:extLst>
          </p:cNvPr>
          <p:cNvSpPr/>
          <p:nvPr/>
        </p:nvSpPr>
        <p:spPr>
          <a:xfrm>
            <a:off x="6153841" y="5285295"/>
            <a:ext cx="1538288" cy="53892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4" name="Right Brace 23">
            <a:extLst>
              <a:ext uri="{FF2B5EF4-FFF2-40B4-BE49-F238E27FC236}">
                <a16:creationId xmlns:a16="http://schemas.microsoft.com/office/drawing/2014/main" id="{D3D81F44-01B5-6345-A0BC-245C41A1A0D0}"/>
              </a:ext>
            </a:extLst>
          </p:cNvPr>
          <p:cNvSpPr/>
          <p:nvPr/>
        </p:nvSpPr>
        <p:spPr>
          <a:xfrm rot="10800000">
            <a:off x="2486493" y="3724537"/>
            <a:ext cx="187582" cy="1908985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89040A8-F356-B847-82D5-529558164B3C}"/>
              </a:ext>
            </a:extLst>
          </p:cNvPr>
          <p:cNvSpPr txBox="1"/>
          <p:nvPr/>
        </p:nvSpPr>
        <p:spPr>
          <a:xfrm>
            <a:off x="1135988" y="4025717"/>
            <a:ext cx="13746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Not in this chapter but worth briefly mentioning.</a:t>
            </a:r>
          </a:p>
        </p:txBody>
      </p:sp>
    </p:spTree>
    <p:extLst>
      <p:ext uri="{BB962C8B-B14F-4D97-AF65-F5344CB8AC3E}">
        <p14:creationId xmlns:p14="http://schemas.microsoft.com/office/powerpoint/2010/main" val="1171037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9E4F7-CAF7-E042-A804-5EEA9C81E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6.5 Integration hyperbolic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5D08A06-54AB-2D4B-BAB8-98E2ED295518}"/>
                  </a:ext>
                </a:extLst>
              </p:cNvPr>
              <p:cNvSpPr txBox="1"/>
              <p:nvPr/>
            </p:nvSpPr>
            <p:spPr>
              <a:xfrm>
                <a:off x="3827747" y="1257873"/>
                <a:ext cx="4536505" cy="2699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:br>
                  <a:rPr lang="en-GB" i="1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p>
                                    <m:sSup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arcsin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  </m:t>
                      </m:r>
                      <m:d>
                        <m:dPr>
                          <m:begChr m:val="|"/>
                          <m:endChr m:val="|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&lt;1</m:t>
                      </m:r>
                    </m:oMath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arc</m:t>
                          </m:r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𝐶</m:t>
                      </m:r>
                    </m:oMath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arcsin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fName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𝐶</m:t>
                      </m:r>
                    </m:oMath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rad>
                            </m:den>
                          </m:f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arc</m:t>
                          </m:r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cosh</m:t>
                          </m:r>
                        </m:fName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, 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&gt;1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5D08A06-54AB-2D4B-BAB8-98E2ED2955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7747" y="1257873"/>
                <a:ext cx="4536505" cy="2699970"/>
              </a:xfrm>
              <a:prstGeom prst="rect">
                <a:avLst/>
              </a:prstGeom>
              <a:blipFill>
                <a:blip r:embed="rId2"/>
                <a:stretch>
                  <a:fillRect l="-17087" t="-31455" b="-60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25D5B5CF-A561-294A-8501-6D4C8BDFAAFD}"/>
              </a:ext>
            </a:extLst>
          </p:cNvPr>
          <p:cNvSpPr/>
          <p:nvPr/>
        </p:nvSpPr>
        <p:spPr>
          <a:xfrm>
            <a:off x="5690851" y="1642933"/>
            <a:ext cx="1538288" cy="53892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DCCCE7D-31C5-EC43-87F5-2787BCCB9A4B}"/>
              </a:ext>
            </a:extLst>
          </p:cNvPr>
          <p:cNvSpPr/>
          <p:nvPr/>
        </p:nvSpPr>
        <p:spPr>
          <a:xfrm>
            <a:off x="5513838" y="2203583"/>
            <a:ext cx="1538288" cy="53892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DB772B9-14C7-B84D-BD56-8B1AE336192F}"/>
              </a:ext>
            </a:extLst>
          </p:cNvPr>
          <p:cNvSpPr/>
          <p:nvPr/>
        </p:nvSpPr>
        <p:spPr>
          <a:xfrm>
            <a:off x="5665981" y="2779558"/>
            <a:ext cx="1538288" cy="53892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DBFE588-364F-174F-AD3C-DF077F0ECB3A}"/>
              </a:ext>
            </a:extLst>
          </p:cNvPr>
          <p:cNvSpPr/>
          <p:nvPr/>
        </p:nvSpPr>
        <p:spPr>
          <a:xfrm>
            <a:off x="5703937" y="3342745"/>
            <a:ext cx="1538288" cy="53892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91699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018F9-CDFF-2C41-9B1A-F89F64FA9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questions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6A419E8-5527-3D4B-A0A5-45F0890E0B9B}"/>
                  </a:ext>
                </a:extLst>
              </p:cNvPr>
              <p:cNvSpPr txBox="1"/>
              <p:nvPr/>
            </p:nvSpPr>
            <p:spPr>
              <a:xfrm>
                <a:off x="1123628" y="1327961"/>
                <a:ext cx="4972372" cy="42100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cosh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</m:func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𝐬𝐢𝐧𝐡</m:t>
                          </m:r>
                        </m:fName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𝑠𝑖𝑛h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n-GB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func>
                        <m:func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>
                              <a:latin typeface="Cambria Math" panose="02040503050406030204" pitchFamily="18" charset="0"/>
                            </a:rPr>
                            <m:t>𝐜𝐨</m:t>
                          </m:r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𝐬</m:t>
                          </m:r>
                          <m:r>
                            <a:rPr lang="en-GB" b="1">
                              <a:latin typeface="Cambria Math" panose="02040503050406030204" pitchFamily="18" charset="0"/>
                            </a:rPr>
                            <m:t>𝐡</m:t>
                          </m:r>
                        </m:fName>
                        <m:e>
                          <m:d>
                            <m:dPr>
                              <m:ctrlPr>
                                <a:rPr lang="en-GB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</m:func>
                    </m:oMath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sSup>
                                    <m:sSupPr>
                                      <m:ctrlPr>
                                        <a:rPr lang="en-GB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𝒂𝒓𝒔𝒊𝒏𝒉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rad>
                            </m:den>
                          </m:f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𝒂𝒓𝒄𝒐𝒔𝒉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𝑠𝑖𝑛h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n-GB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func>
                        <m:func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>
                              <a:latin typeface="Cambria Math" panose="02040503050406030204" pitchFamily="18" charset="0"/>
                            </a:rPr>
                            <m:t>𝐜𝐨𝐬𝐡</m:t>
                          </m:r>
                        </m:fName>
                        <m:e>
                          <m:d>
                            <m:dPr>
                              <m:ctrlPr>
                                <a:rPr lang="en-GB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</m:func>
                    </m:oMath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rad>
                            </m:den>
                          </m:f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𝒂𝒓𝒄𝒐𝒔𝒉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𝒙</m:t>
                      </m:r>
                    </m:oMath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sSup>
                                    <m:sSup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𝒂𝒓𝒔𝒊𝒏𝒉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br>
                  <a:rPr lang="en-GB" b="1" i="1" dirty="0">
                    <a:latin typeface="Cambria Math" panose="02040503050406030204" pitchFamily="18" charset="0"/>
                  </a:rPr>
                </a:br>
                <a:endParaRPr lang="en-GB" b="1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6A419E8-5527-3D4B-A0A5-45F0890E0B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3628" y="1327961"/>
                <a:ext cx="4972372" cy="4210063"/>
              </a:xfrm>
              <a:prstGeom prst="rect">
                <a:avLst/>
              </a:prstGeom>
              <a:blipFill>
                <a:blip r:embed="rId2"/>
                <a:stretch>
                  <a:fillRect l="-10204" t="-27190" b="-38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021C2BEF-B8FA-684D-A873-53618EC56877}"/>
              </a:ext>
            </a:extLst>
          </p:cNvPr>
          <p:cNvSpPr/>
          <p:nvPr/>
        </p:nvSpPr>
        <p:spPr>
          <a:xfrm>
            <a:off x="3553110" y="1965636"/>
            <a:ext cx="2359408" cy="62100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DC6BC8-1488-8446-8900-5E5BA0792930}"/>
              </a:ext>
            </a:extLst>
          </p:cNvPr>
          <p:cNvSpPr/>
          <p:nvPr/>
        </p:nvSpPr>
        <p:spPr>
          <a:xfrm>
            <a:off x="3652253" y="1308101"/>
            <a:ext cx="2359408" cy="62229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CA398B-A8E5-D44B-B80D-0B2CA390E567}"/>
              </a:ext>
            </a:extLst>
          </p:cNvPr>
          <p:cNvSpPr/>
          <p:nvPr/>
        </p:nvSpPr>
        <p:spPr>
          <a:xfrm>
            <a:off x="3143296" y="2586643"/>
            <a:ext cx="2359408" cy="62100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1657906-8032-774F-8878-B1A11083E0EB}"/>
              </a:ext>
            </a:extLst>
          </p:cNvPr>
          <p:cNvSpPr/>
          <p:nvPr/>
        </p:nvSpPr>
        <p:spPr>
          <a:xfrm>
            <a:off x="3194164" y="3203236"/>
            <a:ext cx="2359408" cy="50780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FC08E4D-1DBD-FD4A-AF46-0350889E6A52}"/>
              </a:ext>
            </a:extLst>
          </p:cNvPr>
          <p:cNvSpPr/>
          <p:nvPr/>
        </p:nvSpPr>
        <p:spPr>
          <a:xfrm>
            <a:off x="3360723" y="3711042"/>
            <a:ext cx="2321146" cy="60007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6F32E7E-0220-594C-9A00-FAC18A4FCE5E}"/>
              </a:ext>
            </a:extLst>
          </p:cNvPr>
          <p:cNvSpPr/>
          <p:nvPr/>
        </p:nvSpPr>
        <p:spPr>
          <a:xfrm>
            <a:off x="3213295" y="4311116"/>
            <a:ext cx="2321146" cy="60007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9A8A274-DC0C-8F46-B803-3B0BECB9D77D}"/>
              </a:ext>
            </a:extLst>
          </p:cNvPr>
          <p:cNvSpPr/>
          <p:nvPr/>
        </p:nvSpPr>
        <p:spPr>
          <a:xfrm>
            <a:off x="3222597" y="4904481"/>
            <a:ext cx="2321146" cy="60007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25572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B3E70-6635-C74E-80A4-2EC79B4F6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119E80C-B2AF-D94D-81C8-B4029ED2849D}"/>
                  </a:ext>
                </a:extLst>
              </p:cNvPr>
              <p:cNvSpPr txBox="1"/>
              <p:nvPr/>
            </p:nvSpPr>
            <p:spPr>
              <a:xfrm>
                <a:off x="532092" y="1270000"/>
                <a:ext cx="2385906" cy="876587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2+5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GB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GB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rad>
                            </m:den>
                          </m:f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119E80C-B2AF-D94D-81C8-B4029ED284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092" y="1270000"/>
                <a:ext cx="2385906" cy="876587"/>
              </a:xfrm>
              <a:prstGeom prst="rect">
                <a:avLst/>
              </a:prstGeom>
              <a:blipFill>
                <a:blip r:embed="rId2"/>
                <a:stretch>
                  <a:fillRect l="-35961" t="-143750" b="-210000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87EA0DA-964F-1B45-812A-73ED5CA4EBC0}"/>
                  </a:ext>
                </a:extLst>
              </p:cNvPr>
              <p:cNvSpPr txBox="1"/>
              <p:nvPr/>
            </p:nvSpPr>
            <p:spPr>
              <a:xfrm>
                <a:off x="5745610" y="50655"/>
                <a:ext cx="3528392" cy="187974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sinh</m:t>
                              </m:r>
                            </m:fName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cosh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  <m:r>
                                <m:rPr>
                                  <m:sty m:val="p"/>
                                </m:rPr>
                                <a:rPr lang="en-GB" sz="140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fName>
                            <m:e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GB" sz="14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  <m:r>
                            <m:rPr>
                              <m:sty m:val="p"/>
                            </m:rPr>
                            <a:rPr lang="en-GB" sz="1400">
                              <a:latin typeface="Cambria Math" panose="02040503050406030204" pitchFamily="18" charset="0"/>
                            </a:rPr>
                            <m:t>h</m:t>
                          </m:r>
                        </m:fName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sz="1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𝐶</m:t>
                      </m:r>
                    </m:oMath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GB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1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GB" sz="1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GB" sz="14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>
                              <a:latin typeface="Cambria Math" panose="02040503050406030204" pitchFamily="18" charset="0"/>
                            </a:rPr>
                            <m:t>arcsin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fName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sz="1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𝐶</m:t>
                      </m:r>
                    </m:oMath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rad>
                            </m:den>
                          </m:f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GB" sz="14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>
                              <a:latin typeface="Cambria Math" panose="02040503050406030204" pitchFamily="18" charset="0"/>
                            </a:rPr>
                            <m:t>arc</m:t>
                          </m:r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cosh</m:t>
                          </m:r>
                        </m:fName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sz="1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,  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&gt;1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87EA0DA-964F-1B45-812A-73ED5CA4EB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5610" y="50655"/>
                <a:ext cx="3528392" cy="1879745"/>
              </a:xfrm>
              <a:prstGeom prst="rect">
                <a:avLst/>
              </a:prstGeom>
              <a:blipFill>
                <a:blip r:embed="rId3"/>
                <a:stretch>
                  <a:fillRect l="-16846" t="-45333" b="-6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D8EF867-0224-7C4C-B2EC-FDAC99E6C99D}"/>
                  </a:ext>
                </a:extLst>
              </p:cNvPr>
              <p:cNvSpPr/>
              <p:nvPr/>
            </p:nvSpPr>
            <p:spPr>
              <a:xfrm>
                <a:off x="532092" y="4287676"/>
                <a:ext cx="2385906" cy="847476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b="0" i="0" smtClean="0">
                                  <a:latin typeface="Cambria Math" panose="02040503050406030204" pitchFamily="18" charset="0"/>
                                </a:rPr>
                                <m:t>tanh</m:t>
                              </m:r>
                            </m:fName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D8EF867-0224-7C4C-B2EC-FDAC99E6C9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092" y="4287676"/>
                <a:ext cx="2385906" cy="847476"/>
              </a:xfrm>
              <a:prstGeom prst="rect">
                <a:avLst/>
              </a:prstGeom>
              <a:blipFill>
                <a:blip r:embed="rId4"/>
                <a:stretch>
                  <a:fillRect l="-30542" t="-150000" b="-216667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6929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5F263-9556-A447-9536-2001006FB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with identities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65050C8-2F8E-BE4C-9D81-1F3D09A83844}"/>
                  </a:ext>
                </a:extLst>
              </p:cNvPr>
              <p:cNvSpPr/>
              <p:nvPr/>
            </p:nvSpPr>
            <p:spPr>
              <a:xfrm>
                <a:off x="677334" y="1601015"/>
                <a:ext cx="2408766" cy="847476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2400" b="0" i="0" smtClean="0">
                                      <a:latin typeface="Cambria Math" panose="02040503050406030204" pitchFamily="18" charset="0"/>
                                    </a:rPr>
                                    <m:t>cosh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65050C8-2F8E-BE4C-9D81-1F3D09A838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334" y="1601015"/>
                <a:ext cx="2408766" cy="847476"/>
              </a:xfrm>
              <a:prstGeom prst="rect">
                <a:avLst/>
              </a:prstGeom>
              <a:blipFill>
                <a:blip r:embed="rId2"/>
                <a:stretch>
                  <a:fillRect l="-36275" t="-151282" b="-215385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DA0E950-6063-6944-BC73-5DB71D886336}"/>
                  </a:ext>
                </a:extLst>
              </p:cNvPr>
              <p:cNvSpPr/>
              <p:nvPr/>
            </p:nvSpPr>
            <p:spPr>
              <a:xfrm>
                <a:off x="461824" y="3834898"/>
                <a:ext cx="2863902" cy="847476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2400" b="0" i="0" smtClean="0">
                                      <a:latin typeface="Cambria Math" panose="02040503050406030204" pitchFamily="18" charset="0"/>
                                    </a:rPr>
                                    <m:t>sinh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DA0E950-6063-6944-BC73-5DB71D8863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824" y="3834898"/>
                <a:ext cx="2863902" cy="847476"/>
              </a:xfrm>
              <a:prstGeom prst="rect">
                <a:avLst/>
              </a:prstGeom>
              <a:blipFill>
                <a:blip r:embed="rId3"/>
                <a:stretch>
                  <a:fillRect l="-19502" t="-151282" b="-215385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5F24771-7C37-4946-A79E-AD48ED9A9A4C}"/>
                  </a:ext>
                </a:extLst>
              </p:cNvPr>
              <p:cNvSpPr txBox="1"/>
              <p:nvPr/>
            </p:nvSpPr>
            <p:spPr>
              <a:xfrm>
                <a:off x="4854982" y="1565701"/>
                <a:ext cx="321459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Use double angle formulae for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4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func>
                  </m:oMath>
                </a14:m>
                <a:endParaRPr lang="en-GB" sz="1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5F24771-7C37-4946-A79E-AD48ED9A9A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4982" y="1565701"/>
                <a:ext cx="3214598" cy="307777"/>
              </a:xfrm>
              <a:prstGeom prst="rect">
                <a:avLst/>
              </a:prstGeom>
              <a:blipFill>
                <a:blip r:embed="rId4"/>
                <a:stretch>
                  <a:fillRect l="-791" t="-4167" b="-20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DB91039A-586F-8D4F-B59A-8D5BC559EE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42028" y="364113"/>
            <a:ext cx="3505200" cy="124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766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7AC21-7C7C-D049-AF82-CD90E0769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techniques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41FB89-11B3-A946-9B86-1CB97BCDB670}"/>
              </a:ext>
            </a:extLst>
          </p:cNvPr>
          <p:cNvSpPr txBox="1"/>
          <p:nvPr/>
        </p:nvSpPr>
        <p:spPr>
          <a:xfrm>
            <a:off x="233962" y="1284069"/>
            <a:ext cx="9483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Sometimes there are techniques which work on non-hyperbolic trig functions but doesn’t work on hyperbolic ones. Just first replace any hyperbolic functions with their definition.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7AFFAB5-8506-3D41-BB05-F4367F63022F}"/>
                  </a:ext>
                </a:extLst>
              </p:cNvPr>
              <p:cNvSpPr txBox="1"/>
              <p:nvPr/>
            </p:nvSpPr>
            <p:spPr>
              <a:xfrm>
                <a:off x="467544" y="2192705"/>
                <a:ext cx="3744416" cy="412164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Find </a:t>
                </a:r>
                <a14:m>
                  <m:oMath xmlns:m="http://schemas.openxmlformats.org/officeDocument/2006/math">
                    <m:nary>
                      <m:naryPr>
                        <m:subHide m:val="on"/>
                        <m:sup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  <m:func>
                          <m:func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sinh</m:t>
                            </m:r>
                          </m:fName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7AFFAB5-8506-3D41-BB05-F4367F6302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192705"/>
                <a:ext cx="3744416" cy="412164"/>
              </a:xfrm>
              <a:prstGeom prst="rect">
                <a:avLst/>
              </a:prstGeom>
              <a:blipFill>
                <a:blip r:embed="rId2"/>
                <a:stretch>
                  <a:fillRect t="-81395" b="-127907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F2602EB-4503-4245-A05D-415F7DCB79E2}"/>
                  </a:ext>
                </a:extLst>
              </p:cNvPr>
              <p:cNvSpPr txBox="1"/>
              <p:nvPr/>
            </p:nvSpPr>
            <p:spPr>
              <a:xfrm>
                <a:off x="4785816" y="2192705"/>
                <a:ext cx="3532684" cy="412164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Find </a:t>
                </a:r>
                <a14:m>
                  <m:oMath xmlns:m="http://schemas.openxmlformats.org/officeDocument/2006/math">
                    <m:nary>
                      <m:naryPr>
                        <m:subHide m:val="on"/>
                        <m:sup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unc>
                          <m:func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sech</m:t>
                            </m:r>
                          </m:fName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F2602EB-4503-4245-A05D-415F7DCB79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5816" y="2192705"/>
                <a:ext cx="3532684" cy="412164"/>
              </a:xfrm>
              <a:prstGeom prst="rect">
                <a:avLst/>
              </a:prstGeom>
              <a:blipFill>
                <a:blip r:embed="rId3"/>
                <a:stretch>
                  <a:fillRect t="-81395" b="-127907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74392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1D1E8-2920-8443-AF99-162F35D6D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474" y="358140"/>
            <a:ext cx="8596668" cy="1320800"/>
          </a:xfrm>
        </p:spPr>
        <p:txBody>
          <a:bodyPr/>
          <a:lstStyle/>
          <a:p>
            <a:r>
              <a:rPr lang="en-US" dirty="0" err="1"/>
              <a:t>Arsinh</a:t>
            </a:r>
            <a:r>
              <a:rPr lang="en-US" dirty="0"/>
              <a:t> and </a:t>
            </a:r>
            <a:r>
              <a:rPr lang="en-US" dirty="0" err="1"/>
              <a:t>arcosh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B91AB4D-35A3-BD43-BA32-24986D8A22E2}"/>
                  </a:ext>
                </a:extLst>
              </p:cNvPr>
              <p:cNvSpPr txBox="1"/>
              <p:nvPr/>
            </p:nvSpPr>
            <p:spPr>
              <a:xfrm>
                <a:off x="491734" y="1678940"/>
                <a:ext cx="5561787" cy="558807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Show that </a:t>
                </a:r>
                <a14:m>
                  <m:oMath xmlns:m="http://schemas.openxmlformats.org/officeDocument/2006/math">
                    <m:nary>
                      <m:naryPr>
                        <m:subHide m:val="on"/>
                        <m:supHide m:val="on"/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GB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GB" sz="20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rad>
                          </m:den>
                        </m:f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𝑎𝑟𝑐𝑜𝑠h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</m:e>
                    </m:d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2000" dirty="0"/>
                  <a:t>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B91AB4D-35A3-BD43-BA32-24986D8A22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734" y="1678940"/>
                <a:ext cx="5561787" cy="558807"/>
              </a:xfrm>
              <a:prstGeom prst="rect">
                <a:avLst/>
              </a:prstGeom>
              <a:blipFill>
                <a:blip r:embed="rId2"/>
                <a:stretch>
                  <a:fillRect t="-69091" b="-110909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443FC74-36BB-CF41-B9C9-5FBC421A54F7}"/>
                  </a:ext>
                </a:extLst>
              </p:cNvPr>
              <p:cNvSpPr txBox="1"/>
              <p:nvPr/>
            </p:nvSpPr>
            <p:spPr>
              <a:xfrm>
                <a:off x="535037" y="2237747"/>
                <a:ext cx="5560963" cy="2136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Let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cosh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func>
                  </m:oMath>
                </a14:m>
                <a:r>
                  <a:rPr lang="en-GB" dirty="0"/>
                  <a:t> 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⇒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𝑑𝑢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sinh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func>
                  </m:oMath>
                </a14:m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func>
                                    <m:func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sSup>
                                        <m:sSupPr>
                                          <m:ctrlP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GB" b="0" i="0" smtClean="0">
                                              <a:latin typeface="Cambria Math" panose="02040503050406030204" pitchFamily="18" charset="0"/>
                                            </a:rPr>
                                            <m:t>cosh</m:t>
                                          </m:r>
                                        </m:e>
                                        <m:sup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fName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</m:func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sinh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func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e>
                      </m:nary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nary>
                        <m:naryPr>
                          <m:subHide m:val="on"/>
                          <m:supHide m:val="on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func>
                                <m:func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sinh</m:t>
                                  </m:r>
                                </m:fName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func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func>
                                    <m:func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sSup>
                                        <m:sSup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GB">
                                              <a:latin typeface="Cambria Math" panose="02040503050406030204" pitchFamily="18" charset="0"/>
                                            </a:rPr>
                                            <m:t>cosh</m:t>
                                          </m:r>
                                        </m:e>
                                        <m:sup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fName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</m:func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rad>
                            </m:den>
                          </m:f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𝑑𝑢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subHide m:val="on"/>
                              <m:sup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func>
                                    <m:func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GB" b="0" i="0" smtClean="0">
                                          <a:latin typeface="Cambria Math" panose="02040503050406030204" pitchFamily="18" charset="0"/>
                                        </a:rPr>
                                        <m:t>sinh</m:t>
                                      </m:r>
                                    </m:fName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</m:func>
                                </m:num>
                                <m:den>
                                  <m:func>
                                    <m:func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GB" b="0" i="0" smtClean="0">
                                          <a:latin typeface="Cambria Math" panose="02040503050406030204" pitchFamily="18" charset="0"/>
                                        </a:rPr>
                                        <m:t>sinh</m:t>
                                      </m:r>
                                    </m:fName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</m:func>
                                </m:den>
                              </m:f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𝑑𝑢</m:t>
                              </m:r>
                            </m:e>
                          </m:nary>
                        </m:e>
                      </m:nary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𝑎𝑟𝑐𝑜𝑠h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443FC74-36BB-CF41-B9C9-5FBC421A54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037" y="2237747"/>
                <a:ext cx="5560963" cy="2136547"/>
              </a:xfrm>
              <a:prstGeom prst="rect">
                <a:avLst/>
              </a:prstGeom>
              <a:blipFill>
                <a:blip r:embed="rId3"/>
                <a:stretch>
                  <a:fillRect l="-10502" t="-34524" b="-5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CD13058-2469-4948-A0A4-E3D3450F4A9E}"/>
                  </a:ext>
                </a:extLst>
              </p:cNvPr>
              <p:cNvSpPr/>
              <p:nvPr/>
            </p:nvSpPr>
            <p:spPr>
              <a:xfrm>
                <a:off x="4409650" y="5179060"/>
                <a:ext cx="4585760" cy="1257652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𝑎𝑟𝑠𝑖𝑛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𝑎𝑟𝑐𝑜𝑠h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CD13058-2469-4948-A0A4-E3D3450F4A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9650" y="5179060"/>
                <a:ext cx="4585760" cy="1257652"/>
              </a:xfrm>
              <a:prstGeom prst="rect">
                <a:avLst/>
              </a:prstGeom>
              <a:blipFill>
                <a:blip r:embed="rId4"/>
                <a:stretch>
                  <a:fillRect l="-19284" t="-89000" b="-130000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9040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5FB44-6BFC-BA49-853D-442A2CBA6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turn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9582B54-5874-214A-A54A-A241DB2211B7}"/>
                  </a:ext>
                </a:extLst>
              </p:cNvPr>
              <p:cNvSpPr txBox="1"/>
              <p:nvPr/>
            </p:nvSpPr>
            <p:spPr>
              <a:xfrm>
                <a:off x="677334" y="1688667"/>
                <a:ext cx="5972390" cy="483466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Show that </a:t>
                </a:r>
                <a14:m>
                  <m:oMath xmlns:m="http://schemas.openxmlformats.org/officeDocument/2006/math">
                    <m:nary>
                      <m:naryPr>
                        <m:subHide m:val="on"/>
                        <m:sup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ad>
                          <m:radPr>
                            <m:degHide m:val="on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sSup>
                              <m:sSup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𝑎𝑟𝑠𝑖𝑛h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ad>
                      <m:radPr>
                        <m:deg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9582B54-5874-214A-A54A-A241DB2211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334" y="1688667"/>
                <a:ext cx="5972390" cy="483466"/>
              </a:xfrm>
              <a:prstGeom prst="rect">
                <a:avLst/>
              </a:prstGeom>
              <a:blipFill>
                <a:blip r:embed="rId2"/>
                <a:stretch>
                  <a:fillRect t="-65306" b="-106122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AD04C2C-0282-8741-B2D6-8DB755297693}"/>
                  </a:ext>
                </a:extLst>
              </p:cNvPr>
              <p:cNvSpPr/>
              <p:nvPr/>
            </p:nvSpPr>
            <p:spPr>
              <a:xfrm>
                <a:off x="957901" y="2809970"/>
                <a:ext cx="4017767" cy="37517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/>
                  <a:t>Trying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sinh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func>
                  </m:oMath>
                </a14:m>
                <a:r>
                  <a:rPr lang="en-GB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cosh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→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cosh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𝑑𝑢</m:t>
                      </m:r>
                    </m:oMath>
                  </m:oMathPara>
                </a14:m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ad>
                            <m:radPr>
                              <m:degHide m:val="o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cosh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func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cosh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func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e>
                      </m:nary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cosh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func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e>
                      </m:nary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subHide m:val="on"/>
                          <m:sup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cosh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func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e>
                      </m:nary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sinh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func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𝑎𝑟𝑠𝑖𝑛h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𝑥</m:t>
                      </m:r>
                      <m:rad>
                        <m:radPr>
                          <m:degHide m:val="on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b="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AD04C2C-0282-8741-B2D6-8DB7552976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901" y="2809970"/>
                <a:ext cx="4017767" cy="3751796"/>
              </a:xfrm>
              <a:prstGeom prst="rect">
                <a:avLst/>
              </a:prstGeom>
              <a:blipFill>
                <a:blip r:embed="rId3"/>
                <a:stretch>
                  <a:fillRect l="-19937" t="-9492" b="-13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6023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AF75F-9D6E-E640-8A3A-6A317373F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578" y="152517"/>
            <a:ext cx="8596668" cy="694267"/>
          </a:xfrm>
        </p:spPr>
        <p:txBody>
          <a:bodyPr/>
          <a:lstStyle/>
          <a:p>
            <a:r>
              <a:rPr lang="en-US" dirty="0"/>
              <a:t>6.1 Equations of Hyperbolic functions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F2A9E0-6B89-F841-8025-87F5899B9EA8}"/>
              </a:ext>
            </a:extLst>
          </p:cNvPr>
          <p:cNvSpPr txBox="1"/>
          <p:nvPr/>
        </p:nvSpPr>
        <p:spPr>
          <a:xfrm>
            <a:off x="591242" y="819076"/>
            <a:ext cx="448964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+mj-lt"/>
              </a:rPr>
              <a:t>Hyperbolic sine:</a:t>
            </a:r>
          </a:p>
          <a:p>
            <a:endParaRPr lang="en-GB" sz="1600" dirty="0"/>
          </a:p>
          <a:p>
            <a:endParaRPr lang="en-GB" sz="1600" dirty="0"/>
          </a:p>
          <a:p>
            <a:endParaRPr lang="en-GB" sz="1600" dirty="0"/>
          </a:p>
          <a:p>
            <a:r>
              <a:rPr lang="en-GB" sz="1600" b="1" dirty="0"/>
              <a:t>Hyperbolic cosine:</a:t>
            </a:r>
          </a:p>
          <a:p>
            <a:endParaRPr lang="en-GB" sz="1600" b="1" dirty="0"/>
          </a:p>
          <a:p>
            <a:endParaRPr lang="en-GB" sz="1600" dirty="0"/>
          </a:p>
          <a:p>
            <a:endParaRPr lang="en-GB" sz="1600" dirty="0"/>
          </a:p>
          <a:p>
            <a:r>
              <a:rPr lang="en-GB" sz="1600" b="1" dirty="0"/>
              <a:t>Hyperbolic tangent:</a:t>
            </a:r>
          </a:p>
          <a:p>
            <a:endParaRPr lang="en-GB" sz="1600" dirty="0"/>
          </a:p>
          <a:p>
            <a:endParaRPr lang="en-GB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16CB3C0-8234-2445-A2E5-68DF8340F076}"/>
                  </a:ext>
                </a:extLst>
              </p:cNvPr>
              <p:cNvSpPr txBox="1"/>
              <p:nvPr/>
            </p:nvSpPr>
            <p:spPr>
              <a:xfrm>
                <a:off x="5119463" y="1190195"/>
                <a:ext cx="2214025" cy="369332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/>
                  <a:t>Say as “shine”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16CB3C0-8234-2445-A2E5-68DF8340F0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9463" y="1190195"/>
                <a:ext cx="2214025" cy="369332"/>
              </a:xfrm>
              <a:prstGeom prst="rect">
                <a:avLst/>
              </a:prstGeom>
              <a:blipFill>
                <a:blip r:embed="rId2"/>
                <a:stretch>
                  <a:fillRect l="-2286" t="-6667" b="-20000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3E71CD80-3021-3B4E-89BA-20E0096E895B}"/>
              </a:ext>
            </a:extLst>
          </p:cNvPr>
          <p:cNvSpPr txBox="1"/>
          <p:nvPr/>
        </p:nvSpPr>
        <p:spPr>
          <a:xfrm>
            <a:off x="5191472" y="2112680"/>
            <a:ext cx="1847056" cy="369332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Say as “cosh”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BF9E30-2C74-EF4C-8A41-9713AF9F271C}"/>
              </a:ext>
            </a:extLst>
          </p:cNvPr>
          <p:cNvSpPr txBox="1"/>
          <p:nvPr/>
        </p:nvSpPr>
        <p:spPr>
          <a:xfrm>
            <a:off x="6228184" y="2952811"/>
            <a:ext cx="1847056" cy="369332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Say as “</a:t>
            </a:r>
            <a:r>
              <a:rPr lang="en-GB" dirty="0" err="1"/>
              <a:t>tanch</a:t>
            </a:r>
            <a:r>
              <a:rPr lang="en-GB" dirty="0"/>
              <a:t>”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3251EF-4E31-C04F-B7D2-BF3C37AEA267}"/>
              </a:ext>
            </a:extLst>
          </p:cNvPr>
          <p:cNvSpPr txBox="1"/>
          <p:nvPr/>
        </p:nvSpPr>
        <p:spPr>
          <a:xfrm>
            <a:off x="6210275" y="3885386"/>
            <a:ext cx="1847056" cy="369332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Say as “</a:t>
            </a:r>
            <a:r>
              <a:rPr lang="en-GB" dirty="0" err="1"/>
              <a:t>setch</a:t>
            </a:r>
            <a:r>
              <a:rPr lang="en-GB" dirty="0"/>
              <a:t>”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8AB75D-EFD6-C940-A97A-D66754A12A20}"/>
              </a:ext>
            </a:extLst>
          </p:cNvPr>
          <p:cNvSpPr txBox="1"/>
          <p:nvPr/>
        </p:nvSpPr>
        <p:spPr>
          <a:xfrm>
            <a:off x="6588224" y="4941540"/>
            <a:ext cx="2062000" cy="369332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Say as “</a:t>
            </a:r>
            <a:r>
              <a:rPr lang="en-GB" dirty="0" err="1"/>
              <a:t>cosetch</a:t>
            </a:r>
            <a:r>
              <a:rPr lang="en-GB" dirty="0"/>
              <a:t>”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5B8AB8-52A8-DE46-BD14-477033CF92DA}"/>
              </a:ext>
            </a:extLst>
          </p:cNvPr>
          <p:cNvSpPr txBox="1"/>
          <p:nvPr/>
        </p:nvSpPr>
        <p:spPr>
          <a:xfrm>
            <a:off x="6593557" y="5868239"/>
            <a:ext cx="1847056" cy="369332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Say as “</a:t>
            </a:r>
            <a:r>
              <a:rPr lang="en-GB" dirty="0" err="1"/>
              <a:t>coth</a:t>
            </a:r>
            <a:r>
              <a:rPr lang="en-GB" dirty="0"/>
              <a:t>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E1E7287A-3162-DB45-8670-53939F97E26D}"/>
                  </a:ext>
                </a:extLst>
              </p:cNvPr>
              <p:cNvSpPr/>
              <p:nvPr/>
            </p:nvSpPr>
            <p:spPr>
              <a:xfrm>
                <a:off x="672986" y="1081268"/>
                <a:ext cx="3252814" cy="6237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sinh</m:t>
                          </m:r>
                        </m:fName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           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E1E7287A-3162-DB45-8670-53939F97E2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986" y="1081268"/>
                <a:ext cx="3252814" cy="623761"/>
              </a:xfrm>
              <a:prstGeom prst="rect">
                <a:avLst/>
              </a:prstGeom>
              <a:blipFill>
                <a:blip r:embed="rId3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98957897-4D35-B94F-937C-06BE0B990628}"/>
                  </a:ext>
                </a:extLst>
              </p:cNvPr>
              <p:cNvSpPr/>
              <p:nvPr/>
            </p:nvSpPr>
            <p:spPr>
              <a:xfrm>
                <a:off x="613578" y="2078244"/>
                <a:ext cx="3231974" cy="6237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cosh</m:t>
                          </m:r>
                        </m:fName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          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98957897-4D35-B94F-937C-06BE0B9906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578" y="2078244"/>
                <a:ext cx="3231974" cy="623761"/>
              </a:xfrm>
              <a:prstGeom prst="rect">
                <a:avLst/>
              </a:prstGeom>
              <a:blipFill>
                <a:blip r:embed="rId4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F9DF5A7-4A60-4446-904F-5CC40D7F90D2}"/>
                  </a:ext>
                </a:extLst>
              </p:cNvPr>
              <p:cNvSpPr/>
              <p:nvPr/>
            </p:nvSpPr>
            <p:spPr>
              <a:xfrm>
                <a:off x="613578" y="3113226"/>
                <a:ext cx="4428135" cy="6527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tanh</m:t>
                          </m:r>
                        </m:fName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sinh</m:t>
                              </m:r>
                            </m:fName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cosh</m:t>
                              </m:r>
                            </m:fName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                      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F9DF5A7-4A60-4446-904F-5CC40D7F90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578" y="3113226"/>
                <a:ext cx="4428135" cy="652743"/>
              </a:xfrm>
              <a:prstGeom prst="rect">
                <a:avLst/>
              </a:prstGeom>
              <a:blipFill>
                <a:blip r:embed="rId5"/>
                <a:stretch>
                  <a:fillRect b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20C3C495-B1F8-9542-A0F3-52B43069F8D1}"/>
                  </a:ext>
                </a:extLst>
              </p:cNvPr>
              <p:cNvSpPr/>
              <p:nvPr/>
            </p:nvSpPr>
            <p:spPr>
              <a:xfrm>
                <a:off x="591242" y="3990033"/>
                <a:ext cx="6096000" cy="224753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sech</m:t>
                          </m:r>
                        </m:fName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cosh</m:t>
                              </m:r>
                            </m:fName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                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cosech</m:t>
                          </m:r>
                        </m:fName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sinh</m:t>
                              </m:r>
                            </m:fName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            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ℝ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≠0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coth</m:t>
                          </m:r>
                        </m:fName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tanh</m:t>
                              </m:r>
                            </m:fName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               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ℝ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≠0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20C3C495-B1F8-9542-A0F3-52B43069F8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242" y="3990033"/>
                <a:ext cx="6096000" cy="2247538"/>
              </a:xfrm>
              <a:prstGeom prst="rect">
                <a:avLst/>
              </a:prstGeom>
              <a:blipFill>
                <a:blip r:embed="rId6"/>
                <a:stretch>
                  <a:fillRect b="-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EED4674F-1FF7-CD48-8B73-76665A74AD8B}"/>
              </a:ext>
            </a:extLst>
          </p:cNvPr>
          <p:cNvSpPr/>
          <p:nvPr/>
        </p:nvSpPr>
        <p:spPr>
          <a:xfrm>
            <a:off x="1591056" y="1117844"/>
            <a:ext cx="1042416" cy="6237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AFF6372-BD31-4749-91B1-35915CC2233F}"/>
              </a:ext>
            </a:extLst>
          </p:cNvPr>
          <p:cNvSpPr/>
          <p:nvPr/>
        </p:nvSpPr>
        <p:spPr>
          <a:xfrm>
            <a:off x="1599226" y="2107226"/>
            <a:ext cx="1042416" cy="6237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812DFD7-6732-C442-A887-449DDEB300DB}"/>
              </a:ext>
            </a:extLst>
          </p:cNvPr>
          <p:cNvSpPr/>
          <p:nvPr/>
        </p:nvSpPr>
        <p:spPr>
          <a:xfrm>
            <a:off x="1398682" y="3142208"/>
            <a:ext cx="684951" cy="6237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2A7339A-2D57-5F4A-BC56-72938A78E2AE}"/>
              </a:ext>
            </a:extLst>
          </p:cNvPr>
          <p:cNvSpPr/>
          <p:nvPr/>
        </p:nvSpPr>
        <p:spPr>
          <a:xfrm>
            <a:off x="2290996" y="3172006"/>
            <a:ext cx="811968" cy="6237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7FD6133-0975-9744-8153-429365674DD5}"/>
              </a:ext>
            </a:extLst>
          </p:cNvPr>
          <p:cNvSpPr/>
          <p:nvPr/>
        </p:nvSpPr>
        <p:spPr>
          <a:xfrm>
            <a:off x="1517406" y="4019831"/>
            <a:ext cx="1847056" cy="6237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B44A904-9C4D-AF48-8FA9-729E85804F37}"/>
              </a:ext>
            </a:extLst>
          </p:cNvPr>
          <p:cNvSpPr/>
          <p:nvPr/>
        </p:nvSpPr>
        <p:spPr>
          <a:xfrm>
            <a:off x="1773452" y="4801921"/>
            <a:ext cx="1847056" cy="6237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F96C255-CD53-EF40-B759-707D92404D07}"/>
              </a:ext>
            </a:extLst>
          </p:cNvPr>
          <p:cNvSpPr/>
          <p:nvPr/>
        </p:nvSpPr>
        <p:spPr>
          <a:xfrm>
            <a:off x="1517406" y="5613809"/>
            <a:ext cx="1975302" cy="6237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011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5EC7B-22D2-F249-966E-FE5479442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1BA0E5-6D1B-274D-BF6D-32337A6AC0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469" y="1500505"/>
            <a:ext cx="2263529" cy="8597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61D59BC-4087-D440-9609-F46BF10B25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469" y="3251200"/>
            <a:ext cx="2754837" cy="8597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CAE07DC-7A84-0F49-85F6-0019236CC443}"/>
                  </a:ext>
                </a:extLst>
              </p:cNvPr>
              <p:cNvSpPr txBox="1"/>
              <p:nvPr/>
            </p:nvSpPr>
            <p:spPr>
              <a:xfrm>
                <a:off x="257615" y="5001894"/>
                <a:ext cx="3811465" cy="54643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Show that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  <m:e>
                        <m:f>
                          <m:f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−16</m:t>
                                </m:r>
                              </m:e>
                            </m:rad>
                          </m:den>
                        </m:f>
                        <m:r>
                          <a:rPr lang="en-GB" i="1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2+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CAE07DC-7A84-0F49-85F6-0019236CC4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615" y="5001894"/>
                <a:ext cx="3811465" cy="546432"/>
              </a:xfrm>
              <a:prstGeom prst="rect">
                <a:avLst/>
              </a:prstGeom>
              <a:blipFill>
                <a:blip r:embed="rId4"/>
                <a:stretch>
                  <a:fillRect t="-51852" b="-94444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59750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A014F-64D0-254E-BBC2-657A48764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turn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F1A013-23E9-9D40-9BD5-A01A0FAE26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094" y="1568491"/>
            <a:ext cx="6264696" cy="264550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BB88067-547D-D942-967B-7AAB8100E04E}"/>
                  </a:ext>
                </a:extLst>
              </p:cNvPr>
              <p:cNvSpPr txBox="1"/>
              <p:nvPr/>
            </p:nvSpPr>
            <p:spPr>
              <a:xfrm>
                <a:off x="331094" y="4476273"/>
                <a:ext cx="4032448" cy="813236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Using a hyperbolic substitution, evaluate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  <m:e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+9</m:t>
                                </m:r>
                              </m:e>
                            </m:rad>
                          </m:den>
                        </m:f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BB88067-547D-D942-967B-7AAB8100E0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094" y="4476273"/>
                <a:ext cx="4032448" cy="813236"/>
              </a:xfrm>
              <a:prstGeom prst="rect">
                <a:avLst/>
              </a:prstGeom>
              <a:blipFill>
                <a:blip r:embed="rId3"/>
                <a:stretch>
                  <a:fillRect t="-9211" b="-67105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F7740196-327F-1E48-8838-A275CBD3BC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2519" y="1594153"/>
            <a:ext cx="5295445" cy="295232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368415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EEE9D-D98F-894B-AA06-FC51A12EE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688AB-573D-EC45-996E-A590AE1FFD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96F2B4-3859-9D45-8354-1DE7FE7838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8450" y="1685925"/>
            <a:ext cx="5543550" cy="34861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2F91AEF-58DD-3644-9785-567F9FA881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569" y="1333708"/>
            <a:ext cx="4565429" cy="35938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640E06B-1607-4142-8B8E-3C3469ABDEBB}"/>
                  </a:ext>
                </a:extLst>
              </p:cNvPr>
              <p:cNvSpPr txBox="1"/>
              <p:nvPr/>
            </p:nvSpPr>
            <p:spPr>
              <a:xfrm>
                <a:off x="677334" y="5441491"/>
                <a:ext cx="3888432" cy="4204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Using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=3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sinh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func>
                  </m:oMath>
                </a14:m>
                <a:r>
                  <a:rPr lang="en-GB" dirty="0"/>
                  <a:t> yields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18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640E06B-1607-4142-8B8E-3C3469ABDE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334" y="5441491"/>
                <a:ext cx="3888432" cy="420436"/>
              </a:xfrm>
              <a:prstGeom prst="rect">
                <a:avLst/>
              </a:prstGeom>
              <a:blipFill>
                <a:blip r:embed="rId4"/>
                <a:stretch>
                  <a:fillRect l="-1307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7502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2C3DB-946B-0140-8CBC-6A316E03A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6.1 Finding values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8E6481-6FF3-2847-8436-76C05720F3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 </a:t>
            </a:r>
            <a:r>
              <a:rPr lang="en-US" dirty="0" err="1"/>
              <a:t>cosh</a:t>
            </a:r>
            <a:r>
              <a:rPr lang="en-US" dirty="0"/>
              <a:t> 2 to 3 decimal places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Find the exact value of tanh(ln3)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Find the value of x when </a:t>
            </a:r>
            <a:r>
              <a:rPr lang="en-US" dirty="0" err="1"/>
              <a:t>sinhx</a:t>
            </a:r>
            <a:r>
              <a:rPr lang="en-US" dirty="0"/>
              <a:t> = 3</a:t>
            </a:r>
          </a:p>
        </p:txBody>
      </p:sp>
    </p:spTree>
    <p:extLst>
      <p:ext uri="{BB962C8B-B14F-4D97-AF65-F5344CB8AC3E}">
        <p14:creationId xmlns:p14="http://schemas.microsoft.com/office/powerpoint/2010/main" val="621732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4FBB0-D4F5-304C-881B-AC316DB2B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6.1 few to 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E9A13-2DC2-4A4A-BB79-1B30A0DEB1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 </a:t>
            </a:r>
            <a:r>
              <a:rPr lang="en-US" dirty="0" err="1"/>
              <a:t>sinh</a:t>
            </a:r>
            <a:r>
              <a:rPr lang="en-US" dirty="0"/>
              <a:t> 7 to 2 decimal places</a:t>
            </a:r>
          </a:p>
          <a:p>
            <a:endParaRPr lang="en-US" dirty="0"/>
          </a:p>
          <a:p>
            <a:r>
              <a:rPr lang="en-US" dirty="0"/>
              <a:t>Find </a:t>
            </a:r>
            <a:r>
              <a:rPr lang="en-US" dirty="0" err="1"/>
              <a:t>cosh</a:t>
            </a:r>
            <a:r>
              <a:rPr lang="en-US" dirty="0"/>
              <a:t> (ln4)</a:t>
            </a:r>
          </a:p>
          <a:p>
            <a:endParaRPr lang="en-US" dirty="0"/>
          </a:p>
          <a:p>
            <a:r>
              <a:rPr lang="en-US" dirty="0"/>
              <a:t>Find tanh x = 0.2</a:t>
            </a:r>
          </a:p>
        </p:txBody>
      </p:sp>
    </p:spTree>
    <p:extLst>
      <p:ext uri="{BB962C8B-B14F-4D97-AF65-F5344CB8AC3E}">
        <p14:creationId xmlns:p14="http://schemas.microsoft.com/office/powerpoint/2010/main" val="2340572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B09AE-E019-B540-AA02-34E9D1F8F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6.1 Sketching the curves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7AA1D4D3-6ECF-C444-9EF3-91C977E819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4" y="1385763"/>
                <a:ext cx="8596668" cy="3880773"/>
              </a:xfrm>
            </p:spPr>
            <p:txBody>
              <a:bodyPr/>
              <a:lstStyle/>
              <a:p>
                <a:r>
                  <a:rPr lang="en-US" dirty="0"/>
                  <a:t>What does                              look like?</a:t>
                </a:r>
              </a:p>
              <a:p>
                <a:pPr lvl="1"/>
                <a:r>
                  <a:rPr lang="en-US" dirty="0"/>
                  <a:t>It’s the average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GB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So we draw both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dirty="0"/>
                  <a:t> then draw the midpoints of those graphs.</a:t>
                </a: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7AA1D4D3-6ECF-C444-9EF3-91C977E819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385763"/>
                <a:ext cx="8596668" cy="3880773"/>
              </a:xfrm>
              <a:blipFill>
                <a:blip r:embed="rId2"/>
                <a:stretch>
                  <a:fillRect l="-148" t="-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8B13F88-3F08-D541-A884-2B07832C5CEF}"/>
                  </a:ext>
                </a:extLst>
              </p:cNvPr>
              <p:cNvSpPr/>
              <p:nvPr/>
            </p:nvSpPr>
            <p:spPr>
              <a:xfrm>
                <a:off x="2131382" y="1230524"/>
                <a:ext cx="2106089" cy="6237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cosh</m:t>
                          </m:r>
                        </m:fName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8B13F88-3F08-D541-A884-2B07832C5C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1382" y="1230524"/>
                <a:ext cx="2106089" cy="623761"/>
              </a:xfrm>
              <a:prstGeom prst="rect">
                <a:avLst/>
              </a:prstGeom>
              <a:blipFill>
                <a:blip r:embed="rId3"/>
                <a:stretch>
                  <a:fillRect b="-4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5B0CC765-A0E8-FB4A-8887-8BE5902BF6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8961" y="2706563"/>
            <a:ext cx="4877039" cy="401761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C52FB70-036F-A44F-9782-F88A9E5910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8961" y="2706563"/>
            <a:ext cx="4877040" cy="40176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6159804-2B18-9346-A550-F97F37E3EB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8961" y="2630448"/>
            <a:ext cx="4877042" cy="40176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7A7AFE2-4487-E74B-AEF7-E3F15A3DF3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8961" y="2653513"/>
            <a:ext cx="4877043" cy="401762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314F1AA-DAA3-C14E-B3A6-9678023D8FEF}"/>
              </a:ext>
            </a:extLst>
          </p:cNvPr>
          <p:cNvSpPr txBox="1"/>
          <p:nvPr/>
        </p:nvSpPr>
        <p:spPr>
          <a:xfrm>
            <a:off x="7045377" y="4811843"/>
            <a:ext cx="25731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Draw </a:t>
            </a:r>
            <a:r>
              <a:rPr lang="en-US" dirty="0" err="1"/>
              <a:t>Sinhx</a:t>
            </a:r>
            <a:r>
              <a:rPr lang="en-US" dirty="0"/>
              <a:t> and </a:t>
            </a:r>
            <a:r>
              <a:rPr lang="en-US" dirty="0" err="1"/>
              <a:t>tanhx</a:t>
            </a:r>
            <a:endParaRPr lang="en-US" dirty="0"/>
          </a:p>
          <a:p>
            <a:endParaRPr lang="en-US" dirty="0"/>
          </a:p>
          <a:p>
            <a:r>
              <a:rPr lang="en-US" dirty="0"/>
              <a:t>For tanh think of limits</a:t>
            </a:r>
          </a:p>
        </p:txBody>
      </p:sp>
    </p:spTree>
    <p:extLst>
      <p:ext uri="{BB962C8B-B14F-4D97-AF65-F5344CB8AC3E}">
        <p14:creationId xmlns:p14="http://schemas.microsoft.com/office/powerpoint/2010/main" val="307690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43194-8D05-424D-9D60-3D144F86D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6.1 </a:t>
            </a:r>
            <a:r>
              <a:rPr lang="en-US" dirty="0" err="1"/>
              <a:t>Sinh</a:t>
            </a:r>
            <a:r>
              <a:rPr lang="en-US" dirty="0"/>
              <a:t> and tanh graphs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600C284-CA63-874F-AF42-E878DA98AE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042" y="1780498"/>
            <a:ext cx="4589626" cy="37808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D4A6BF9-B0FF-2A47-BF28-CAF560B9E9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041" y="1780497"/>
            <a:ext cx="4589627" cy="37808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E230BA5-E8F9-A542-BBD2-B46039D318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9017" y="1780496"/>
            <a:ext cx="4589627" cy="3780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11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92029-EA95-0449-847D-D19832B6D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6.1 Important facts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B161C41-B11A-B043-98DC-48432FE4BB6F}"/>
                  </a:ext>
                </a:extLst>
              </p:cNvPr>
              <p:cNvSpPr txBox="1"/>
              <p:nvPr/>
            </p:nvSpPr>
            <p:spPr>
              <a:xfrm>
                <a:off x="677334" y="1529495"/>
                <a:ext cx="8271794" cy="120654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sinh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is known as an </a:t>
                </a:r>
                <a:r>
                  <a:rPr lang="en-GB" b="1" dirty="0"/>
                  <a:t>odd function</a:t>
                </a:r>
                <a:r>
                  <a:rPr lang="en-GB" dirty="0"/>
                  <a:t> because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. Can you think of other odd functions?</a:t>
                </a:r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B161C41-B11A-B043-98DC-48432FE4BB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334" y="1529495"/>
                <a:ext cx="8271794" cy="1206549"/>
              </a:xfrm>
              <a:prstGeom prst="rect">
                <a:avLst/>
              </a:prstGeom>
              <a:blipFill>
                <a:blip r:embed="rId2"/>
                <a:stretch>
                  <a:fillRect l="-614" t="-2105" r="-922" b="-42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F99C23A-6B84-3940-987D-60793A5E2CD2}"/>
                  </a:ext>
                </a:extLst>
              </p:cNvPr>
              <p:cNvSpPr txBox="1"/>
              <p:nvPr/>
            </p:nvSpPr>
            <p:spPr>
              <a:xfrm>
                <a:off x="677333" y="3186113"/>
                <a:ext cx="8271793" cy="92955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mtClean="0">
                        <a:latin typeface="Cambria Math" panose="02040503050406030204" pitchFamily="18" charset="0"/>
                      </a:rPr>
                      <m:t>c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osh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is known as an </a:t>
                </a:r>
                <a:r>
                  <a:rPr lang="en-GB" b="1" dirty="0"/>
                  <a:t>even function</a:t>
                </a:r>
                <a:r>
                  <a:rPr lang="en-GB" dirty="0"/>
                  <a:t> because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. Can you think of other even functions?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F99C23A-6B84-3940-987D-60793A5E2C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333" y="3186113"/>
                <a:ext cx="8271793" cy="929550"/>
              </a:xfrm>
              <a:prstGeom prst="rect">
                <a:avLst/>
              </a:prstGeom>
              <a:blipFill>
                <a:blip r:embed="rId3"/>
                <a:stretch>
                  <a:fillRect l="-614" t="-4110" r="-768" b="-547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6490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{D0F20C38-AAA8-9948-A716-9409CB6CC67C}tf10001060</Template>
  <TotalTime>35925</TotalTime>
  <Words>1535</Words>
  <Application>Microsoft Macintosh PowerPoint</Application>
  <PresentationFormat>Widescreen</PresentationFormat>
  <Paragraphs>270</Paragraphs>
  <Slides>42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Arial</vt:lpstr>
      <vt:lpstr>Calibri</vt:lpstr>
      <vt:lpstr>Cambria Math</vt:lpstr>
      <vt:lpstr>Trebuchet MS</vt:lpstr>
      <vt:lpstr>Wingdings</vt:lpstr>
      <vt:lpstr>Wingdings 3</vt:lpstr>
      <vt:lpstr>Facet</vt:lpstr>
      <vt:lpstr>Chapter 6 –  Hyperbolic functions</vt:lpstr>
      <vt:lpstr>Why?</vt:lpstr>
      <vt:lpstr>6.1 Circles vs Hyperbolas</vt:lpstr>
      <vt:lpstr>6.1 Equations of Hyperbolic functions</vt:lpstr>
      <vt:lpstr>6.1 Finding values</vt:lpstr>
      <vt:lpstr>6.1 few to try</vt:lpstr>
      <vt:lpstr>6.1 Sketching the curves</vt:lpstr>
      <vt:lpstr>6.1 Sinh and tanh graphs</vt:lpstr>
      <vt:lpstr>6.1 Important facts</vt:lpstr>
      <vt:lpstr>6.1 Connections</vt:lpstr>
      <vt:lpstr>Test your knowledge</vt:lpstr>
      <vt:lpstr>6.2 Inverse hyperbolic functions</vt:lpstr>
      <vt:lpstr>6.2 why arsinh and not arcsinh?</vt:lpstr>
      <vt:lpstr>6.2 Examples</vt:lpstr>
      <vt:lpstr>6.2 class question</vt:lpstr>
      <vt:lpstr>6.2 Summary</vt:lpstr>
      <vt:lpstr>6.3 Identities and equations</vt:lpstr>
      <vt:lpstr>6.3 Identities and equations</vt:lpstr>
      <vt:lpstr>6.3 Questions for you</vt:lpstr>
      <vt:lpstr>6.3 Osborn rule</vt:lpstr>
      <vt:lpstr>6.3 Osborn rule</vt:lpstr>
      <vt:lpstr>6.3 Examples </vt:lpstr>
      <vt:lpstr>Examples for solving</vt:lpstr>
      <vt:lpstr>Questions for you</vt:lpstr>
      <vt:lpstr>6.4 Differentiating hyperbolic functions</vt:lpstr>
      <vt:lpstr>6.4 Differentiation</vt:lpstr>
      <vt:lpstr>6.4 Differentiating the inverse functions</vt:lpstr>
      <vt:lpstr>6.4 Example</vt:lpstr>
      <vt:lpstr>6.4 Questions for you</vt:lpstr>
      <vt:lpstr>Power series for Hyperbolic functions</vt:lpstr>
      <vt:lpstr>PowerPoint Presentation</vt:lpstr>
      <vt:lpstr>6.5 Integrating hyperbolic functions</vt:lpstr>
      <vt:lpstr>6.5 Integration hyperbolic functions</vt:lpstr>
      <vt:lpstr>Quick questions</vt:lpstr>
      <vt:lpstr>Examples</vt:lpstr>
      <vt:lpstr>Examples with identities</vt:lpstr>
      <vt:lpstr>Different techniques</vt:lpstr>
      <vt:lpstr>Arsinh and arcosh</vt:lpstr>
      <vt:lpstr>Your turn</vt:lpstr>
      <vt:lpstr>Examples</vt:lpstr>
      <vt:lpstr>Your turn</vt:lpstr>
      <vt:lpstr>Answers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 – Complex numbers</dc:title>
  <dc:creator>David Lynton</dc:creator>
  <cp:lastModifiedBy>David Lynton</cp:lastModifiedBy>
  <cp:revision>60</cp:revision>
  <dcterms:created xsi:type="dcterms:W3CDTF">2020-05-21T13:00:14Z</dcterms:created>
  <dcterms:modified xsi:type="dcterms:W3CDTF">2020-08-31T16:02:35Z</dcterms:modified>
</cp:coreProperties>
</file>