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5064"/>
  </p:normalViewPr>
  <p:slideViewPr>
    <p:cSldViewPr snapToGrid="0" snapToObjects="1">
      <p:cViewPr>
        <p:scale>
          <a:sx n="81" d="100"/>
          <a:sy n="81" d="100"/>
        </p:scale>
        <p:origin x="14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8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246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0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9547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4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0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0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8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1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8F90B-50AD-3647-A35C-4FDEF80C1469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5D48A3-F40B-6A4E-BFD3-E5466223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8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17A8-46F9-2843-BF15-C665BCE54E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5 – Polar </a:t>
            </a:r>
            <a:br>
              <a:rPr lang="en-US"/>
            </a:br>
            <a:r>
              <a:rPr lang="en-US"/>
              <a:t>co-ordinates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4E2A4-394B-EE4A-8051-82DBA27B9C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6ED5-45EC-FD40-B59A-D6FF90F5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00" y="102916"/>
            <a:ext cx="8596668" cy="1320800"/>
          </a:xfrm>
        </p:spPr>
        <p:txBody>
          <a:bodyPr/>
          <a:lstStyle/>
          <a:p>
            <a:r>
              <a:rPr lang="en-US" dirty="0"/>
              <a:t>Without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DE7BF-597C-9648-ADAD-C100C164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94" y="1361531"/>
            <a:ext cx="4690458" cy="514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420047-D234-8E46-9C62-71A42360E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65" y="2753270"/>
            <a:ext cx="5664668" cy="4001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9AD28-50C2-E54C-9A01-5B8A72BE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476" y="0"/>
            <a:ext cx="6882524" cy="296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C4EF9-C72B-AE4E-993B-49F08899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patterns. Because why not.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C8654-B9C9-D346-98F6-97DCC08B6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8" y="2492897"/>
            <a:ext cx="3638319" cy="35295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19B8B6-D9F6-0F48-979A-DA1C829271F2}"/>
                  </a:ext>
                </a:extLst>
              </p:cNvPr>
              <p:cNvSpPr/>
              <p:nvPr/>
            </p:nvSpPr>
            <p:spPr>
              <a:xfrm>
                <a:off x="971600" y="1441104"/>
                <a:ext cx="2229521" cy="78617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en-GB" sz="2400" b="1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𝟗𝟗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19B8B6-D9F6-0F48-979A-DA1C82927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441104"/>
                <a:ext cx="2229521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37B8A8A-F723-E040-9D9D-3641AB990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78" y="2564904"/>
            <a:ext cx="3878734" cy="36834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E8D56A-5FF0-A345-BAA9-D5790425A952}"/>
                  </a:ext>
                </a:extLst>
              </p:cNvPr>
              <p:cNvSpPr/>
              <p:nvPr/>
            </p:nvSpPr>
            <p:spPr>
              <a:xfrm>
                <a:off x="4943569" y="1372067"/>
                <a:ext cx="2304862" cy="78380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en-GB" sz="2400" b="1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E8D56A-5FF0-A345-BAA9-D5790425A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569" y="1372067"/>
                <a:ext cx="2304862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68E6C3C-D258-5E4F-A257-3707FFA27B47}"/>
              </a:ext>
            </a:extLst>
          </p:cNvPr>
          <p:cNvSpPr txBox="1"/>
          <p:nvPr/>
        </p:nvSpPr>
        <p:spPr>
          <a:xfrm>
            <a:off x="4543872" y="2185120"/>
            <a:ext cx="393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(This is a spiral combined with a polar rose)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9CEF3C-1428-C44D-BB22-36178F49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6812" y="2727748"/>
            <a:ext cx="3906164" cy="30598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D21086-3340-0346-BCEE-04C5CFAB57DF}"/>
                  </a:ext>
                </a:extLst>
              </p:cNvPr>
              <p:cNvSpPr txBox="1"/>
              <p:nvPr/>
            </p:nvSpPr>
            <p:spPr>
              <a:xfrm>
                <a:off x="9282418" y="1561068"/>
                <a:ext cx="22322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from 0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D21086-3340-0346-BCEE-04C5CFAB5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418" y="1561068"/>
                <a:ext cx="2232248" cy="369332"/>
              </a:xfrm>
              <a:prstGeom prst="rect">
                <a:avLst/>
              </a:prstGeom>
              <a:blipFill>
                <a:blip r:embed="rId7"/>
                <a:stretch>
                  <a:fillRect b="-2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98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A78C-AB8C-9240-A3D1-B2905321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Egg or dimple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60BD0B-DE65-3845-8982-FC880F796B79}"/>
                  </a:ext>
                </a:extLst>
              </p:cNvPr>
              <p:cNvSpPr txBox="1"/>
              <p:nvPr/>
            </p:nvSpPr>
            <p:spPr>
              <a:xfrm>
                <a:off x="4151973" y="595302"/>
                <a:ext cx="423528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60BD0B-DE65-3845-8982-FC880F796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973" y="595302"/>
                <a:ext cx="4235282" cy="584775"/>
              </a:xfrm>
              <a:prstGeom prst="rect">
                <a:avLst/>
              </a:prstGeom>
              <a:blipFill>
                <a:blip r:embed="rId2"/>
                <a:stretch>
                  <a:fillRect b="-17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1B72C9-9F90-1048-AA23-566EFA832F11}"/>
                  </a:ext>
                </a:extLst>
              </p:cNvPr>
              <p:cNvSpPr txBox="1"/>
              <p:nvPr/>
            </p:nvSpPr>
            <p:spPr>
              <a:xfrm>
                <a:off x="731877" y="1802393"/>
                <a:ext cx="79208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If we require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2400" dirty="0"/>
                  <a:t> then the curve is defined for all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400" dirty="0"/>
                  <a:t> if: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GB" sz="2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1B72C9-9F90-1048-AA23-566EFA832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77" y="1802393"/>
                <a:ext cx="7920880" cy="830997"/>
              </a:xfrm>
              <a:prstGeom prst="rect">
                <a:avLst/>
              </a:prstGeom>
              <a:blipFill>
                <a:blip r:embed="rId3"/>
                <a:stretch>
                  <a:fillRect l="-1282" t="-6154" r="-1923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C5EEC5-638A-954D-8802-8156F50AEE3C}"/>
                  </a:ext>
                </a:extLst>
              </p:cNvPr>
              <p:cNvSpPr txBox="1"/>
              <p:nvPr/>
            </p:nvSpPr>
            <p:spPr>
              <a:xfrm>
                <a:off x="708089" y="3548093"/>
                <a:ext cx="5472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we get a cardioid (where the curve reaches the origin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C5EEC5-638A-954D-8802-8156F50AE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89" y="3548093"/>
                <a:ext cx="5472608" cy="646331"/>
              </a:xfrm>
              <a:prstGeom prst="rect">
                <a:avLst/>
              </a:prstGeom>
              <a:blipFill>
                <a:blip r:embed="rId4"/>
                <a:stretch>
                  <a:fillRect l="-928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A55AA47-AD5C-6B40-8DE6-359412831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746" y="2869435"/>
            <a:ext cx="1368152" cy="1182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70DC94-44CD-9E4B-9789-FEDBF5268BB6}"/>
              </a:ext>
            </a:extLst>
          </p:cNvPr>
          <p:cNvSpPr txBox="1"/>
          <p:nvPr/>
        </p:nvSpPr>
        <p:spPr>
          <a:xfrm>
            <a:off x="708089" y="3099365"/>
            <a:ext cx="1584176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Case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9497C-B2E5-3C41-865C-EB73701829BE}"/>
              </a:ext>
            </a:extLst>
          </p:cNvPr>
          <p:cNvSpPr txBox="1"/>
          <p:nvPr/>
        </p:nvSpPr>
        <p:spPr>
          <a:xfrm>
            <a:off x="706229" y="4273820"/>
            <a:ext cx="1584176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Case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AF63C5-D2CE-D143-A3DA-96B71A1F3BF7}"/>
                  </a:ext>
                </a:extLst>
              </p:cNvPr>
              <p:cNvSpPr txBox="1"/>
              <p:nvPr/>
            </p:nvSpPr>
            <p:spPr>
              <a:xfrm>
                <a:off x="677334" y="4676381"/>
                <a:ext cx="5935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we get an oval shape </a:t>
                </a:r>
              </a:p>
              <a:p>
                <a:r>
                  <a:rPr lang="en-GB" sz="1400" dirty="0"/>
                  <a:t>(and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a circle centred at the origin).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AF63C5-D2CE-D143-A3DA-96B71A1F3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4676381"/>
                <a:ext cx="5935411" cy="584775"/>
              </a:xfrm>
              <a:prstGeom prst="rect">
                <a:avLst/>
              </a:prstGeom>
              <a:blipFill>
                <a:blip r:embed="rId6"/>
                <a:stretch>
                  <a:fillRect l="-857" t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53007DD-03F7-D34B-A4B0-BC9414106823}"/>
              </a:ext>
            </a:extLst>
          </p:cNvPr>
          <p:cNvSpPr txBox="1"/>
          <p:nvPr/>
        </p:nvSpPr>
        <p:spPr>
          <a:xfrm>
            <a:off x="706229" y="5414778"/>
            <a:ext cx="1584176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Case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676998-70A7-A748-A644-137398054496}"/>
                  </a:ext>
                </a:extLst>
              </p:cNvPr>
              <p:cNvSpPr txBox="1"/>
              <p:nvPr/>
            </p:nvSpPr>
            <p:spPr>
              <a:xfrm>
                <a:off x="677335" y="5817339"/>
                <a:ext cx="547260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we get dimple shape </a:t>
                </a:r>
              </a:p>
              <a:p>
                <a:r>
                  <a:rPr lang="en-GB" sz="1400" dirty="0"/>
                  <a:t>(as with a cardioid, although here the curve will never be at the origin because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/>
                  <a:t> and not equal to 0).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676998-70A7-A748-A644-137398054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5" y="5817339"/>
                <a:ext cx="5472608" cy="800219"/>
              </a:xfrm>
              <a:prstGeom prst="rect">
                <a:avLst/>
              </a:prstGeom>
              <a:blipFill>
                <a:blip r:embed="rId7"/>
                <a:stretch>
                  <a:fillRect l="-928" t="-156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E075E8C-2065-C442-90CA-9920768C55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7272" y="3977055"/>
            <a:ext cx="1373221" cy="13986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C37418-9B45-5844-9FAC-DFD62E1DDA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401" y="5537530"/>
            <a:ext cx="1200768" cy="13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4516-2CFD-3D45-993F-A9DB7BBBA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E4A730-607A-9B48-81EB-C3F76BF12875}"/>
                  </a:ext>
                </a:extLst>
              </p:cNvPr>
              <p:cNvSpPr txBox="1"/>
              <p:nvPr/>
            </p:nvSpPr>
            <p:spPr>
              <a:xfrm>
                <a:off x="677334" y="2172899"/>
                <a:ext cx="345638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5+2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E4A730-607A-9B48-81EB-C3F76BF12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2172899"/>
                <a:ext cx="3456384" cy="369332"/>
              </a:xfrm>
              <a:prstGeom prst="rect">
                <a:avLst/>
              </a:prstGeom>
              <a:blipFill>
                <a:blip r:embed="rId2"/>
                <a:stretch>
                  <a:fillRect b="-2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89F4A9-F3EE-6A46-A3F3-7E8401048B05}"/>
                  </a:ext>
                </a:extLst>
              </p:cNvPr>
              <p:cNvSpPr txBox="1"/>
              <p:nvPr/>
            </p:nvSpPr>
            <p:spPr>
              <a:xfrm>
                <a:off x="5265667" y="2159149"/>
                <a:ext cx="345638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3+2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89F4A9-F3EE-6A46-A3F3-7E8401048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667" y="2159149"/>
                <a:ext cx="3456384" cy="369332"/>
              </a:xfrm>
              <a:prstGeom prst="rect">
                <a:avLst/>
              </a:prstGeom>
              <a:blipFill>
                <a:blip r:embed="rId3"/>
                <a:stretch>
                  <a:fillRect b="-2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153C2D4-6ED9-F74B-A4CB-3CF878871C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4717346"/>
                  </p:ext>
                </p:extLst>
              </p:nvPr>
            </p:nvGraphicFramePr>
            <p:xfrm>
              <a:off x="959464" y="2784730"/>
              <a:ext cx="2866898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153C2D4-6ED9-F74B-A4CB-3CF878871C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4717346"/>
                  </p:ext>
                </p:extLst>
              </p:nvPr>
            </p:nvGraphicFramePr>
            <p:xfrm>
              <a:off x="959464" y="2784730"/>
              <a:ext cx="2866898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3" t="-2083" r="-656667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9487" t="-2083" r="-405128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9487" t="-2083" r="-305128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9487" t="-2083" r="-205128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0000" t="-2083" r="-100000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70000" t="-2083" b="-6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3" t="-163333" r="-6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9487" t="-163333" r="-4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9487" t="-163333" r="-3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9487" t="-163333" r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0000" t="-163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70000" t="-16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460BAAA-00AF-F74D-9823-D7B670E1B4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912207"/>
                  </p:ext>
                </p:extLst>
              </p:nvPr>
            </p:nvGraphicFramePr>
            <p:xfrm>
              <a:off x="5547797" y="2770980"/>
              <a:ext cx="2866898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460BAAA-00AF-F74D-9823-D7B670E1B4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912207"/>
                  </p:ext>
                </p:extLst>
              </p:nvPr>
            </p:nvGraphicFramePr>
            <p:xfrm>
              <a:off x="5547797" y="2770980"/>
              <a:ext cx="2866898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083" r="-656667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6923" t="-2083" r="-405128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6923" t="-2083" r="-305128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6923" t="-2083" r="-205128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67500" t="-2083" r="-100000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67500" t="-2083" b="-6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63333" r="-6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6923" t="-163333" r="-4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6923" t="-163333" r="-3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6923" t="-163333" r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67500" t="-1633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67500" t="-16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263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1AAD-1C4D-3B42-A9A1-4A9D6568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08A846-6917-B74A-81B4-FEEE6ADBD92B}"/>
                  </a:ext>
                </a:extLst>
              </p:cNvPr>
              <p:cNvSpPr txBox="1"/>
              <p:nvPr/>
            </p:nvSpPr>
            <p:spPr>
              <a:xfrm>
                <a:off x="323528" y="1514901"/>
                <a:ext cx="938803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(a) Show on an Argand diagram the locus of points given by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/>
                  <a:t> satisfying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−3−4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(b) Show that this locus of points can be represented by the polar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+8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08A846-6917-B74A-81B4-FEEE6ADBD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14901"/>
                <a:ext cx="9388032" cy="584775"/>
              </a:xfrm>
              <a:prstGeom prst="rect">
                <a:avLst/>
              </a:prstGeom>
              <a:blipFill>
                <a:blip r:embed="rId2"/>
                <a:stretch>
                  <a:fillRect b="-17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3F63A0F-90C9-0A4B-A79F-3B0493F6C15C}"/>
              </a:ext>
            </a:extLst>
          </p:cNvPr>
          <p:cNvSpPr txBox="1"/>
          <p:nvPr/>
        </p:nvSpPr>
        <p:spPr>
          <a:xfrm>
            <a:off x="551793" y="5925234"/>
            <a:ext cx="1980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5B</a:t>
            </a:r>
          </a:p>
          <a:p>
            <a:r>
              <a:rPr lang="en-US" dirty="0"/>
              <a:t>Page 108 and 109</a:t>
            </a:r>
          </a:p>
        </p:txBody>
      </p:sp>
    </p:spTree>
    <p:extLst>
      <p:ext uri="{BB962C8B-B14F-4D97-AF65-F5344CB8AC3E}">
        <p14:creationId xmlns:p14="http://schemas.microsoft.com/office/powerpoint/2010/main" val="3367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365B-3D1D-2947-8905-944E974A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Area enclosed by a polar curve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FAB8E-3384-D146-8782-863B165DE5F3}"/>
              </a:ext>
            </a:extLst>
          </p:cNvPr>
          <p:cNvSpPr txBox="1"/>
          <p:nvPr/>
        </p:nvSpPr>
        <p:spPr>
          <a:xfrm>
            <a:off x="221268" y="1195889"/>
            <a:ext cx="945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integrating normal Cartesian 2D areas, we know we’re summing a bunch of infinitely thin rectangles: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B55852-6A6A-884F-BFC0-ED69E51BD76F}"/>
              </a:ext>
            </a:extLst>
          </p:cNvPr>
          <p:cNvCxnSpPr/>
          <p:nvPr/>
        </p:nvCxnSpPr>
        <p:spPr>
          <a:xfrm flipV="1">
            <a:off x="3187516" y="1640070"/>
            <a:ext cx="0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81958F-9049-F24D-A64B-9C55A10AB45A}"/>
              </a:ext>
            </a:extLst>
          </p:cNvPr>
          <p:cNvCxnSpPr/>
          <p:nvPr/>
        </p:nvCxnSpPr>
        <p:spPr>
          <a:xfrm>
            <a:off x="3187516" y="3296254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4E8BC6CC-1E5F-E14F-8ADF-24A12201A90E}"/>
              </a:ext>
            </a:extLst>
          </p:cNvPr>
          <p:cNvSpPr/>
          <p:nvPr/>
        </p:nvSpPr>
        <p:spPr>
          <a:xfrm>
            <a:off x="3185820" y="1930400"/>
            <a:ext cx="1793174" cy="786301"/>
          </a:xfrm>
          <a:custGeom>
            <a:avLst/>
            <a:gdLst>
              <a:gd name="connsiteX0" fmla="*/ 0 w 1793174"/>
              <a:gd name="connsiteY0" fmla="*/ 551528 h 786301"/>
              <a:gd name="connsiteX1" fmla="*/ 201881 w 1793174"/>
              <a:gd name="connsiteY1" fmla="*/ 432775 h 786301"/>
              <a:gd name="connsiteX2" fmla="*/ 332510 w 1793174"/>
              <a:gd name="connsiteY2" fmla="*/ 242770 h 786301"/>
              <a:gd name="connsiteX3" fmla="*/ 463138 w 1793174"/>
              <a:gd name="connsiteY3" fmla="*/ 64640 h 786301"/>
              <a:gd name="connsiteX4" fmla="*/ 641268 w 1793174"/>
              <a:gd name="connsiteY4" fmla="*/ 5264 h 786301"/>
              <a:gd name="connsiteX5" fmla="*/ 807523 w 1793174"/>
              <a:gd name="connsiteY5" fmla="*/ 183393 h 786301"/>
              <a:gd name="connsiteX6" fmla="*/ 914400 w 1793174"/>
              <a:gd name="connsiteY6" fmla="*/ 361523 h 786301"/>
              <a:gd name="connsiteX7" fmla="*/ 1151907 w 1793174"/>
              <a:gd name="connsiteY7" fmla="*/ 563404 h 786301"/>
              <a:gd name="connsiteX8" fmla="*/ 1330037 w 1793174"/>
              <a:gd name="connsiteY8" fmla="*/ 682157 h 786301"/>
              <a:gd name="connsiteX9" fmla="*/ 1698172 w 1793174"/>
              <a:gd name="connsiteY9" fmla="*/ 777160 h 786301"/>
              <a:gd name="connsiteX10" fmla="*/ 1793174 w 1793174"/>
              <a:gd name="connsiteY10" fmla="*/ 777160 h 78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174" h="786301">
                <a:moveTo>
                  <a:pt x="0" y="551528"/>
                </a:moveTo>
                <a:cubicBezTo>
                  <a:pt x="73231" y="517881"/>
                  <a:pt x="146463" y="484234"/>
                  <a:pt x="201881" y="432775"/>
                </a:cubicBezTo>
                <a:cubicBezTo>
                  <a:pt x="257299" y="381316"/>
                  <a:pt x="288967" y="304126"/>
                  <a:pt x="332510" y="242770"/>
                </a:cubicBezTo>
                <a:cubicBezTo>
                  <a:pt x="376053" y="181414"/>
                  <a:pt x="411678" y="104224"/>
                  <a:pt x="463138" y="64640"/>
                </a:cubicBezTo>
                <a:cubicBezTo>
                  <a:pt x="514598" y="25056"/>
                  <a:pt x="583871" y="-14528"/>
                  <a:pt x="641268" y="5264"/>
                </a:cubicBezTo>
                <a:cubicBezTo>
                  <a:pt x="698665" y="25056"/>
                  <a:pt x="762001" y="124017"/>
                  <a:pt x="807523" y="183393"/>
                </a:cubicBezTo>
                <a:cubicBezTo>
                  <a:pt x="853045" y="242769"/>
                  <a:pt x="857003" y="298188"/>
                  <a:pt x="914400" y="361523"/>
                </a:cubicBezTo>
                <a:cubicBezTo>
                  <a:pt x="971797" y="424858"/>
                  <a:pt x="1082634" y="509965"/>
                  <a:pt x="1151907" y="563404"/>
                </a:cubicBezTo>
                <a:cubicBezTo>
                  <a:pt x="1221180" y="616843"/>
                  <a:pt x="1238993" y="646531"/>
                  <a:pt x="1330037" y="682157"/>
                </a:cubicBezTo>
                <a:cubicBezTo>
                  <a:pt x="1421081" y="717783"/>
                  <a:pt x="1620983" y="761326"/>
                  <a:pt x="1698172" y="777160"/>
                </a:cubicBezTo>
                <a:cubicBezTo>
                  <a:pt x="1775361" y="792994"/>
                  <a:pt x="1784267" y="785077"/>
                  <a:pt x="1793174" y="7771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80EB78-CCB8-AE44-BBF1-526106FAE145}"/>
              </a:ext>
            </a:extLst>
          </p:cNvPr>
          <p:cNvSpPr/>
          <p:nvPr/>
        </p:nvSpPr>
        <p:spPr>
          <a:xfrm>
            <a:off x="4123620" y="2323550"/>
            <a:ext cx="186133" cy="972704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97F478-BDE4-684F-A4FF-7DB3C8ABA5FA}"/>
                  </a:ext>
                </a:extLst>
              </p:cNvPr>
              <p:cNvSpPr txBox="1"/>
              <p:nvPr/>
            </p:nvSpPr>
            <p:spPr>
              <a:xfrm>
                <a:off x="4044640" y="3353841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97F478-BDE4-684F-A4FF-7DB3C8AB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40" y="3353841"/>
                <a:ext cx="299354" cy="276999"/>
              </a:xfrm>
              <a:prstGeom prst="rect">
                <a:avLst/>
              </a:prstGeom>
              <a:blipFill>
                <a:blip r:embed="rId2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2BC93E-E28F-224C-B367-E9027A39B862}"/>
                  </a:ext>
                </a:extLst>
              </p:cNvPr>
              <p:cNvSpPr txBox="1"/>
              <p:nvPr/>
            </p:nvSpPr>
            <p:spPr>
              <a:xfrm>
                <a:off x="3637003" y="2616632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2BC93E-E28F-224C-B367-E9027A39B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003" y="2616632"/>
                <a:ext cx="299354" cy="276999"/>
              </a:xfrm>
              <a:prstGeom prst="rect">
                <a:avLst/>
              </a:prstGeom>
              <a:blipFill>
                <a:blip r:embed="rId3"/>
                <a:stretch>
                  <a:fillRect r="-541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6007C6-A42D-0143-ACB8-E49BC4B4F0FE}"/>
              </a:ext>
            </a:extLst>
          </p:cNvPr>
          <p:cNvCxnSpPr/>
          <p:nvPr/>
        </p:nvCxnSpPr>
        <p:spPr>
          <a:xfrm>
            <a:off x="4037957" y="2323550"/>
            <a:ext cx="0" cy="9534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C259A5-94E2-0249-941A-93A97B0F6F92}"/>
              </a:ext>
            </a:extLst>
          </p:cNvPr>
          <p:cNvCxnSpPr/>
          <p:nvPr/>
        </p:nvCxnSpPr>
        <p:spPr>
          <a:xfrm>
            <a:off x="4129249" y="3356909"/>
            <a:ext cx="203200" cy="6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19DC31-6981-E944-BFAF-04C022E7A405}"/>
                  </a:ext>
                </a:extLst>
              </p:cNvPr>
              <p:cNvSpPr txBox="1"/>
              <p:nvPr/>
            </p:nvSpPr>
            <p:spPr>
              <a:xfrm>
                <a:off x="242061" y="2029446"/>
                <a:ext cx="1603193" cy="720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19DC31-6981-E944-BFAF-04C022E7A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1" y="2029446"/>
                <a:ext cx="1603193" cy="720647"/>
              </a:xfrm>
              <a:prstGeom prst="rect">
                <a:avLst/>
              </a:prstGeom>
              <a:blipFill>
                <a:blip r:embed="rId4"/>
                <a:stretch>
                  <a:fillRect l="-44444" t="-150877" b="-229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BACB-A04F-7448-92C9-DED2C31871E3}"/>
              </a:ext>
            </a:extLst>
          </p:cNvPr>
          <p:cNvCxnSpPr>
            <a:stCxn id="9" idx="2"/>
          </p:cNvCxnSpPr>
          <p:nvPr/>
        </p:nvCxnSpPr>
        <p:spPr>
          <a:xfrm flipH="1">
            <a:off x="3506949" y="2173170"/>
            <a:ext cx="11381" cy="1104999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CA3FCD-940A-7D4F-9342-004100CC523D}"/>
              </a:ext>
            </a:extLst>
          </p:cNvPr>
          <p:cNvCxnSpPr/>
          <p:nvPr/>
        </p:nvCxnSpPr>
        <p:spPr>
          <a:xfrm flipH="1">
            <a:off x="4809969" y="2683809"/>
            <a:ext cx="2771" cy="60960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163A54-82DE-DB4F-A20A-2A1CBE91B613}"/>
                  </a:ext>
                </a:extLst>
              </p:cNvPr>
              <p:cNvSpPr txBox="1"/>
              <p:nvPr/>
            </p:nvSpPr>
            <p:spPr>
              <a:xfrm>
                <a:off x="3360509" y="3264251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163A54-82DE-DB4F-A20A-2A1CBE91B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509" y="3264251"/>
                <a:ext cx="299354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684112-C211-5A44-99BA-DE56322C6137}"/>
                  </a:ext>
                </a:extLst>
              </p:cNvPr>
              <p:cNvSpPr txBox="1"/>
              <p:nvPr/>
            </p:nvSpPr>
            <p:spPr>
              <a:xfrm>
                <a:off x="4664400" y="3302351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684112-C211-5A44-99BA-DE56322C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00" y="3302351"/>
                <a:ext cx="299354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A64BD41-0376-1D4F-ADF4-0862C8B48431}"/>
              </a:ext>
            </a:extLst>
          </p:cNvPr>
          <p:cNvSpPr txBox="1"/>
          <p:nvPr/>
        </p:nvSpPr>
        <p:spPr>
          <a:xfrm>
            <a:off x="336400" y="3719537"/>
            <a:ext cx="945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Similarly in Core Pure Years 1, we could get a volume of revolution by summing the volumes of infinitely thin cylinders: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A0FC3B-0C19-124F-BD70-82D9D956992B}"/>
              </a:ext>
            </a:extLst>
          </p:cNvPr>
          <p:cNvCxnSpPr/>
          <p:nvPr/>
        </p:nvCxnSpPr>
        <p:spPr>
          <a:xfrm flipV="1">
            <a:off x="4846273" y="4612505"/>
            <a:ext cx="0" cy="1866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30B750-2056-FD48-B23F-865B4BC457F2}"/>
              </a:ext>
            </a:extLst>
          </p:cNvPr>
          <p:cNvCxnSpPr/>
          <p:nvPr/>
        </p:nvCxnSpPr>
        <p:spPr>
          <a:xfrm>
            <a:off x="4846273" y="5620617"/>
            <a:ext cx="345638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reeform 25">
            <a:extLst>
              <a:ext uri="{FF2B5EF4-FFF2-40B4-BE49-F238E27FC236}">
                <a16:creationId xmlns:a16="http://schemas.microsoft.com/office/drawing/2014/main" id="{F0141D45-BA1D-1A4F-9C5F-161BDD1109BB}"/>
              </a:ext>
            </a:extLst>
          </p:cNvPr>
          <p:cNvSpPr/>
          <p:nvPr/>
        </p:nvSpPr>
        <p:spPr>
          <a:xfrm>
            <a:off x="4857392" y="4662109"/>
            <a:ext cx="2588821" cy="582001"/>
          </a:xfrm>
          <a:custGeom>
            <a:avLst/>
            <a:gdLst>
              <a:gd name="connsiteX0" fmla="*/ 0 w 2588821"/>
              <a:gd name="connsiteY0" fmla="*/ 582001 h 582001"/>
              <a:gd name="connsiteX1" fmla="*/ 356260 w 2588821"/>
              <a:gd name="connsiteY1" fmla="*/ 190115 h 582001"/>
              <a:gd name="connsiteX2" fmla="*/ 700644 w 2588821"/>
              <a:gd name="connsiteY2" fmla="*/ 110 h 582001"/>
              <a:gd name="connsiteX3" fmla="*/ 1068779 w 2588821"/>
              <a:gd name="connsiteY3" fmla="*/ 166365 h 582001"/>
              <a:gd name="connsiteX4" fmla="*/ 1199408 w 2588821"/>
              <a:gd name="connsiteY4" fmla="*/ 403871 h 582001"/>
              <a:gd name="connsiteX5" fmla="*/ 1543792 w 2588821"/>
              <a:gd name="connsiteY5" fmla="*/ 570126 h 582001"/>
              <a:gd name="connsiteX6" fmla="*/ 2161309 w 2588821"/>
              <a:gd name="connsiteY6" fmla="*/ 475123 h 582001"/>
              <a:gd name="connsiteX7" fmla="*/ 2588821 w 2588821"/>
              <a:gd name="connsiteY7" fmla="*/ 285118 h 5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8821" h="582001">
                <a:moveTo>
                  <a:pt x="0" y="582001"/>
                </a:moveTo>
                <a:cubicBezTo>
                  <a:pt x="119743" y="434549"/>
                  <a:pt x="239486" y="287097"/>
                  <a:pt x="356260" y="190115"/>
                </a:cubicBezTo>
                <a:cubicBezTo>
                  <a:pt x="473034" y="93133"/>
                  <a:pt x="581891" y="4068"/>
                  <a:pt x="700644" y="110"/>
                </a:cubicBezTo>
                <a:cubicBezTo>
                  <a:pt x="819397" y="-3848"/>
                  <a:pt x="985652" y="99072"/>
                  <a:pt x="1068779" y="166365"/>
                </a:cubicBezTo>
                <a:cubicBezTo>
                  <a:pt x="1151906" y="233658"/>
                  <a:pt x="1120239" y="336578"/>
                  <a:pt x="1199408" y="403871"/>
                </a:cubicBezTo>
                <a:cubicBezTo>
                  <a:pt x="1278577" y="471164"/>
                  <a:pt x="1383475" y="558251"/>
                  <a:pt x="1543792" y="570126"/>
                </a:cubicBezTo>
                <a:cubicBezTo>
                  <a:pt x="1704109" y="582001"/>
                  <a:pt x="1987138" y="522624"/>
                  <a:pt x="2161309" y="475123"/>
                </a:cubicBezTo>
                <a:cubicBezTo>
                  <a:pt x="2335480" y="427622"/>
                  <a:pt x="2462150" y="356370"/>
                  <a:pt x="2588821" y="2851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16C4917F-E647-D44B-A14D-B49BB30CF764}"/>
              </a:ext>
            </a:extLst>
          </p:cNvPr>
          <p:cNvSpPr/>
          <p:nvPr/>
        </p:nvSpPr>
        <p:spPr>
          <a:xfrm flipV="1">
            <a:off x="4857392" y="6005430"/>
            <a:ext cx="2588821" cy="582001"/>
          </a:xfrm>
          <a:custGeom>
            <a:avLst/>
            <a:gdLst>
              <a:gd name="connsiteX0" fmla="*/ 0 w 2588821"/>
              <a:gd name="connsiteY0" fmla="*/ 582001 h 582001"/>
              <a:gd name="connsiteX1" fmla="*/ 356260 w 2588821"/>
              <a:gd name="connsiteY1" fmla="*/ 190115 h 582001"/>
              <a:gd name="connsiteX2" fmla="*/ 700644 w 2588821"/>
              <a:gd name="connsiteY2" fmla="*/ 110 h 582001"/>
              <a:gd name="connsiteX3" fmla="*/ 1068779 w 2588821"/>
              <a:gd name="connsiteY3" fmla="*/ 166365 h 582001"/>
              <a:gd name="connsiteX4" fmla="*/ 1199408 w 2588821"/>
              <a:gd name="connsiteY4" fmla="*/ 403871 h 582001"/>
              <a:gd name="connsiteX5" fmla="*/ 1543792 w 2588821"/>
              <a:gd name="connsiteY5" fmla="*/ 570126 h 582001"/>
              <a:gd name="connsiteX6" fmla="*/ 2161309 w 2588821"/>
              <a:gd name="connsiteY6" fmla="*/ 475123 h 582001"/>
              <a:gd name="connsiteX7" fmla="*/ 2588821 w 2588821"/>
              <a:gd name="connsiteY7" fmla="*/ 285118 h 5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8821" h="582001">
                <a:moveTo>
                  <a:pt x="0" y="582001"/>
                </a:moveTo>
                <a:cubicBezTo>
                  <a:pt x="119743" y="434549"/>
                  <a:pt x="239486" y="287097"/>
                  <a:pt x="356260" y="190115"/>
                </a:cubicBezTo>
                <a:cubicBezTo>
                  <a:pt x="473034" y="93133"/>
                  <a:pt x="581891" y="4068"/>
                  <a:pt x="700644" y="110"/>
                </a:cubicBezTo>
                <a:cubicBezTo>
                  <a:pt x="819397" y="-3848"/>
                  <a:pt x="985652" y="99072"/>
                  <a:pt x="1068779" y="166365"/>
                </a:cubicBezTo>
                <a:cubicBezTo>
                  <a:pt x="1151906" y="233658"/>
                  <a:pt x="1120239" y="336578"/>
                  <a:pt x="1199408" y="403871"/>
                </a:cubicBezTo>
                <a:cubicBezTo>
                  <a:pt x="1278577" y="471164"/>
                  <a:pt x="1383475" y="558251"/>
                  <a:pt x="1543792" y="570126"/>
                </a:cubicBezTo>
                <a:cubicBezTo>
                  <a:pt x="1704109" y="582001"/>
                  <a:pt x="1987138" y="522624"/>
                  <a:pt x="2161309" y="475123"/>
                </a:cubicBezTo>
                <a:cubicBezTo>
                  <a:pt x="2335480" y="427622"/>
                  <a:pt x="2462150" y="356370"/>
                  <a:pt x="2588821" y="2851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id="{4A037F73-1B74-CA4E-A5B5-94647D053AC7}"/>
              </a:ext>
            </a:extLst>
          </p:cNvPr>
          <p:cNvSpPr/>
          <p:nvPr/>
        </p:nvSpPr>
        <p:spPr>
          <a:xfrm rot="16200000">
            <a:off x="6098516" y="5434436"/>
            <a:ext cx="813629" cy="385473"/>
          </a:xfrm>
          <a:prstGeom prst="can">
            <a:avLst>
              <a:gd name="adj" fmla="val 38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4755EC-B9E2-1841-93DA-51A2994F32B8}"/>
              </a:ext>
            </a:extLst>
          </p:cNvPr>
          <p:cNvCxnSpPr/>
          <p:nvPr/>
        </p:nvCxnSpPr>
        <p:spPr>
          <a:xfrm flipH="1">
            <a:off x="5353385" y="4756046"/>
            <a:ext cx="8326" cy="1735171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691913-9AD1-284A-B230-44E71AFC28CF}"/>
              </a:ext>
            </a:extLst>
          </p:cNvPr>
          <p:cNvCxnSpPr/>
          <p:nvPr/>
        </p:nvCxnSpPr>
        <p:spPr>
          <a:xfrm flipH="1">
            <a:off x="7150529" y="5089137"/>
            <a:ext cx="31656" cy="1073299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9F2C706-4AD5-8E4A-924D-5F08B20588A1}"/>
                  </a:ext>
                </a:extLst>
              </p:cNvPr>
              <p:cNvSpPr txBox="1"/>
              <p:nvPr/>
            </p:nvSpPr>
            <p:spPr>
              <a:xfrm>
                <a:off x="5298736" y="5554125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9F2C706-4AD5-8E4A-924D-5F08B2058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736" y="5554125"/>
                <a:ext cx="299354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D4E142-265F-1E4B-A176-B9D1E5ED1166}"/>
                  </a:ext>
                </a:extLst>
              </p:cNvPr>
              <p:cNvSpPr txBox="1"/>
              <p:nvPr/>
            </p:nvSpPr>
            <p:spPr>
              <a:xfrm>
                <a:off x="7140053" y="5545715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D4E142-265F-1E4B-A176-B9D1E5ED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053" y="5545715"/>
                <a:ext cx="29935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E218DD-2D8F-EA4C-AC84-2CAD2A728C41}"/>
                  </a:ext>
                </a:extLst>
              </p:cNvPr>
              <p:cNvSpPr txBox="1"/>
              <p:nvPr/>
            </p:nvSpPr>
            <p:spPr>
              <a:xfrm>
                <a:off x="6328872" y="6106011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E218DD-2D8F-EA4C-AC84-2CAD2A728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872" y="6106011"/>
                <a:ext cx="299354" cy="276999"/>
              </a:xfrm>
              <a:prstGeom prst="rect">
                <a:avLst/>
              </a:prstGeom>
              <a:blipFill>
                <a:blip r:embed="rId9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AB09D62-76CC-D543-A1FE-31639EBB972F}"/>
              </a:ext>
            </a:extLst>
          </p:cNvPr>
          <p:cNvCxnSpPr/>
          <p:nvPr/>
        </p:nvCxnSpPr>
        <p:spPr>
          <a:xfrm>
            <a:off x="6416081" y="6097304"/>
            <a:ext cx="203200" cy="6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B05310A-87A0-7148-BD36-7C0142C49F65}"/>
              </a:ext>
            </a:extLst>
          </p:cNvPr>
          <p:cNvCxnSpPr/>
          <p:nvPr/>
        </p:nvCxnSpPr>
        <p:spPr>
          <a:xfrm flipV="1">
            <a:off x="6382085" y="5249157"/>
            <a:ext cx="0" cy="3581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15AA0B6-EA3C-A547-B355-7E1F91445EE2}"/>
                  </a:ext>
                </a:extLst>
              </p:cNvPr>
              <p:cNvSpPr txBox="1"/>
              <p:nvPr/>
            </p:nvSpPr>
            <p:spPr>
              <a:xfrm>
                <a:off x="5975186" y="5257765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15AA0B6-EA3C-A547-B355-7E1F91445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186" y="5257765"/>
                <a:ext cx="299354" cy="276999"/>
              </a:xfrm>
              <a:prstGeom prst="rect">
                <a:avLst/>
              </a:prstGeom>
              <a:blipFill>
                <a:blip r:embed="rId10"/>
                <a:stretch>
                  <a:fillRect r="-6087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3B971B-EA9B-0A41-9375-F7C709EFD902}"/>
                  </a:ext>
                </a:extLst>
              </p:cNvPr>
              <p:cNvSpPr txBox="1"/>
              <p:nvPr/>
            </p:nvSpPr>
            <p:spPr>
              <a:xfrm>
                <a:off x="522358" y="5074945"/>
                <a:ext cx="1603193" cy="720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3B971B-EA9B-0A41-9375-F7C709EFD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58" y="5074945"/>
                <a:ext cx="1603193" cy="720647"/>
              </a:xfrm>
              <a:prstGeom prst="rect">
                <a:avLst/>
              </a:prstGeom>
              <a:blipFill>
                <a:blip r:embed="rId11"/>
                <a:stretch>
                  <a:fillRect l="-55556" t="-150877" r="-794" b="-229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5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C919-AF23-3242-A542-AF586175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polar curves?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67D8346-536C-E443-9666-FA9FB90D9290}"/>
              </a:ext>
            </a:extLst>
          </p:cNvPr>
          <p:cNvCxnSpPr/>
          <p:nvPr/>
        </p:nvCxnSpPr>
        <p:spPr>
          <a:xfrm flipV="1">
            <a:off x="1334977" y="2256190"/>
            <a:ext cx="0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8615F2-285F-8B4F-B378-2A6CD8C8D1BF}"/>
              </a:ext>
            </a:extLst>
          </p:cNvPr>
          <p:cNvCxnSpPr/>
          <p:nvPr/>
        </p:nvCxnSpPr>
        <p:spPr>
          <a:xfrm>
            <a:off x="1334977" y="4344422"/>
            <a:ext cx="24222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0200F8FC-270B-3043-AF56-E845106C7E9A}"/>
              </a:ext>
            </a:extLst>
          </p:cNvPr>
          <p:cNvSpPr/>
          <p:nvPr/>
        </p:nvSpPr>
        <p:spPr>
          <a:xfrm>
            <a:off x="1331640" y="2780928"/>
            <a:ext cx="1959428" cy="1559658"/>
          </a:xfrm>
          <a:custGeom>
            <a:avLst/>
            <a:gdLst>
              <a:gd name="connsiteX0" fmla="*/ 1959428 w 1959428"/>
              <a:gd name="connsiteY0" fmla="*/ 1559658 h 1559658"/>
              <a:gd name="connsiteX1" fmla="*/ 1911927 w 1959428"/>
              <a:gd name="connsiteY1" fmla="*/ 1191523 h 1559658"/>
              <a:gd name="connsiteX2" fmla="*/ 1674421 w 1959428"/>
              <a:gd name="connsiteY2" fmla="*/ 633383 h 1559658"/>
              <a:gd name="connsiteX3" fmla="*/ 1187532 w 1959428"/>
              <a:gd name="connsiteY3" fmla="*/ 134619 h 1559658"/>
              <a:gd name="connsiteX4" fmla="*/ 641267 w 1959428"/>
              <a:gd name="connsiteY4" fmla="*/ 3991 h 1559658"/>
              <a:gd name="connsiteX5" fmla="*/ 201880 w 1959428"/>
              <a:gd name="connsiteY5" fmla="*/ 51492 h 1559658"/>
              <a:gd name="connsiteX6" fmla="*/ 0 w 1959428"/>
              <a:gd name="connsiteY6" fmla="*/ 229622 h 155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428" h="1559658">
                <a:moveTo>
                  <a:pt x="1959428" y="1559658"/>
                </a:moveTo>
                <a:cubicBezTo>
                  <a:pt x="1959428" y="1452780"/>
                  <a:pt x="1959428" y="1345902"/>
                  <a:pt x="1911927" y="1191523"/>
                </a:cubicBezTo>
                <a:cubicBezTo>
                  <a:pt x="1864426" y="1037144"/>
                  <a:pt x="1795153" y="809534"/>
                  <a:pt x="1674421" y="633383"/>
                </a:cubicBezTo>
                <a:cubicBezTo>
                  <a:pt x="1553688" y="457232"/>
                  <a:pt x="1359724" y="239518"/>
                  <a:pt x="1187532" y="134619"/>
                </a:cubicBezTo>
                <a:cubicBezTo>
                  <a:pt x="1015340" y="29720"/>
                  <a:pt x="805542" y="17845"/>
                  <a:pt x="641267" y="3991"/>
                </a:cubicBezTo>
                <a:cubicBezTo>
                  <a:pt x="476992" y="-9863"/>
                  <a:pt x="308758" y="13887"/>
                  <a:pt x="201880" y="51492"/>
                </a:cubicBezTo>
                <a:cubicBezTo>
                  <a:pt x="95002" y="89097"/>
                  <a:pt x="47501" y="159359"/>
                  <a:pt x="0" y="2296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8B7D57B-30E3-064E-88F0-0491FB799A71}"/>
              </a:ext>
            </a:extLst>
          </p:cNvPr>
          <p:cNvSpPr/>
          <p:nvPr/>
        </p:nvSpPr>
        <p:spPr>
          <a:xfrm>
            <a:off x="1331639" y="2843308"/>
            <a:ext cx="1403350" cy="1504950"/>
          </a:xfrm>
          <a:custGeom>
            <a:avLst/>
            <a:gdLst>
              <a:gd name="connsiteX0" fmla="*/ 0 w 1403350"/>
              <a:gd name="connsiteY0" fmla="*/ 1504950 h 1504950"/>
              <a:gd name="connsiteX1" fmla="*/ 1041400 w 1403350"/>
              <a:gd name="connsiteY1" fmla="*/ 0 h 1504950"/>
              <a:gd name="connsiteX2" fmla="*/ 1193800 w 1403350"/>
              <a:gd name="connsiteY2" fmla="*/ 82550 h 1504950"/>
              <a:gd name="connsiteX3" fmla="*/ 1327150 w 1403350"/>
              <a:gd name="connsiteY3" fmla="*/ 184150 h 1504950"/>
              <a:gd name="connsiteX4" fmla="*/ 1403350 w 1403350"/>
              <a:gd name="connsiteY4" fmla="*/ 247650 h 1504950"/>
              <a:gd name="connsiteX5" fmla="*/ 0 w 1403350"/>
              <a:gd name="connsiteY5" fmla="*/ 150495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3350" h="1504950">
                <a:moveTo>
                  <a:pt x="0" y="1504950"/>
                </a:moveTo>
                <a:lnTo>
                  <a:pt x="1041400" y="0"/>
                </a:lnTo>
                <a:lnTo>
                  <a:pt x="1193800" y="82550"/>
                </a:lnTo>
                <a:lnTo>
                  <a:pt x="1327150" y="184150"/>
                </a:lnTo>
                <a:lnTo>
                  <a:pt x="1403350" y="24765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16A6BB-2BFD-C249-9B0F-1BCD0A5FBBE2}"/>
                  </a:ext>
                </a:extLst>
              </p:cNvPr>
              <p:cNvSpPr txBox="1"/>
              <p:nvPr/>
            </p:nvSpPr>
            <p:spPr>
              <a:xfrm>
                <a:off x="1728925" y="353112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16A6BB-2BFD-C249-9B0F-1BCD0A5FB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925" y="3531126"/>
                <a:ext cx="360040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B6E4E5-546B-024B-9E38-53E8330FE810}"/>
                  </a:ext>
                </a:extLst>
              </p:cNvPr>
              <p:cNvSpPr txBox="1"/>
              <p:nvPr/>
            </p:nvSpPr>
            <p:spPr>
              <a:xfrm>
                <a:off x="2131334" y="3472125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B6E4E5-546B-024B-9E38-53E8330FE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34" y="3472125"/>
                <a:ext cx="3600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9001F8-D01F-1B4D-91CE-85F8753D14DE}"/>
              </a:ext>
            </a:extLst>
          </p:cNvPr>
          <p:cNvCxnSpPr/>
          <p:nvPr/>
        </p:nvCxnSpPr>
        <p:spPr>
          <a:xfrm flipH="1">
            <a:off x="1336093" y="2842910"/>
            <a:ext cx="213360" cy="149352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6C2B8B-9308-E649-BC9E-1DE38C608723}"/>
              </a:ext>
            </a:extLst>
          </p:cNvPr>
          <p:cNvCxnSpPr/>
          <p:nvPr/>
        </p:nvCxnSpPr>
        <p:spPr>
          <a:xfrm flipH="1">
            <a:off x="1343713" y="3924950"/>
            <a:ext cx="1874520" cy="41148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3F2935-BF6E-D449-BD5E-0CD22BCD714D}"/>
                  </a:ext>
                </a:extLst>
              </p:cNvPr>
              <p:cNvSpPr txBox="1"/>
              <p:nvPr/>
            </p:nvSpPr>
            <p:spPr>
              <a:xfrm>
                <a:off x="3190976" y="3772014"/>
                <a:ext cx="7418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3F2935-BF6E-D449-BD5E-0CD22BCD7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76" y="3772014"/>
                <a:ext cx="74186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5250F6-D568-274A-A495-D89B3C85F37E}"/>
                  </a:ext>
                </a:extLst>
              </p:cNvPr>
              <p:cNvSpPr txBox="1"/>
              <p:nvPr/>
            </p:nvSpPr>
            <p:spPr>
              <a:xfrm>
                <a:off x="1305181" y="2515818"/>
                <a:ext cx="7418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5250F6-D568-274A-A495-D89B3C85F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81" y="2515818"/>
                <a:ext cx="741868" cy="307777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E8EB438C-52C2-264D-AD34-26B22C33ABCC}"/>
              </a:ext>
            </a:extLst>
          </p:cNvPr>
          <p:cNvSpPr/>
          <p:nvPr/>
        </p:nvSpPr>
        <p:spPr>
          <a:xfrm>
            <a:off x="1740906" y="3743975"/>
            <a:ext cx="138112" cy="109538"/>
          </a:xfrm>
          <a:custGeom>
            <a:avLst/>
            <a:gdLst>
              <a:gd name="connsiteX0" fmla="*/ 0 w 138112"/>
              <a:gd name="connsiteY0" fmla="*/ 0 h 109538"/>
              <a:gd name="connsiteX1" fmla="*/ 85725 w 138112"/>
              <a:gd name="connsiteY1" fmla="*/ 57150 h 109538"/>
              <a:gd name="connsiteX2" fmla="*/ 138112 w 138112"/>
              <a:gd name="connsiteY2" fmla="*/ 109538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" h="109538">
                <a:moveTo>
                  <a:pt x="0" y="0"/>
                </a:moveTo>
                <a:cubicBezTo>
                  <a:pt x="31353" y="19447"/>
                  <a:pt x="62706" y="38894"/>
                  <a:pt x="85725" y="57150"/>
                </a:cubicBezTo>
                <a:cubicBezTo>
                  <a:pt x="108744" y="75406"/>
                  <a:pt x="123428" y="92472"/>
                  <a:pt x="138112" y="1095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AC7BD-1D82-644B-A542-741D599D213A}"/>
              </a:ext>
            </a:extLst>
          </p:cNvPr>
          <p:cNvSpPr txBox="1"/>
          <p:nvPr/>
        </p:nvSpPr>
        <p:spPr>
          <a:xfrm>
            <a:off x="4917942" y="1689850"/>
            <a:ext cx="2822409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Area of each sector: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604D9C-62BD-7F4A-A6BB-B8E0441FC043}"/>
              </a:ext>
            </a:extLst>
          </p:cNvPr>
          <p:cNvSpPr txBox="1"/>
          <p:nvPr/>
        </p:nvSpPr>
        <p:spPr>
          <a:xfrm>
            <a:off x="4594372" y="3402717"/>
            <a:ext cx="3938068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Adding them all for total area: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8F10EF-2306-2345-AD8B-F26BA49BF3E1}"/>
                  </a:ext>
                </a:extLst>
              </p:cNvPr>
              <p:cNvSpPr txBox="1"/>
              <p:nvPr/>
            </p:nvSpPr>
            <p:spPr>
              <a:xfrm>
                <a:off x="5118615" y="2271074"/>
                <a:ext cx="1603193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8F10EF-2306-2345-AD8B-F26BA49BF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615" y="2271074"/>
                <a:ext cx="1603193" cy="668516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ADF97D-C5C3-7B40-85C4-415D514E0AF9}"/>
                  </a:ext>
                </a:extLst>
              </p:cNvPr>
              <p:cNvSpPr txBox="1"/>
              <p:nvPr/>
            </p:nvSpPr>
            <p:spPr>
              <a:xfrm>
                <a:off x="5253052" y="3924950"/>
                <a:ext cx="1603193" cy="94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ADF97D-C5C3-7B40-85C4-415D514E0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52" y="3924950"/>
                <a:ext cx="1603193" cy="940835"/>
              </a:xfrm>
              <a:prstGeom prst="rect">
                <a:avLst/>
              </a:prstGeom>
              <a:blipFill>
                <a:blip r:embed="rId7"/>
                <a:stretch>
                  <a:fillRect l="-60630" t="-158108" r="-3937" b="-23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51B9081-6C7B-C849-86F8-0EA1BC2305CF}"/>
              </a:ext>
            </a:extLst>
          </p:cNvPr>
          <p:cNvSpPr/>
          <p:nvPr/>
        </p:nvSpPr>
        <p:spPr>
          <a:xfrm>
            <a:off x="5118615" y="2271074"/>
            <a:ext cx="1603193" cy="9450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1132C2-8902-3542-9792-EC863DE6D4A1}"/>
              </a:ext>
            </a:extLst>
          </p:cNvPr>
          <p:cNvSpPr/>
          <p:nvPr/>
        </p:nvSpPr>
        <p:spPr>
          <a:xfrm>
            <a:off x="5190727" y="3910044"/>
            <a:ext cx="1603193" cy="9450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4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D393-3523-3245-AA08-5BA4757D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9EC5FB-8558-CB4D-A261-A645514B7CD7}"/>
                  </a:ext>
                </a:extLst>
              </p:cNvPr>
              <p:cNvSpPr txBox="1"/>
              <p:nvPr/>
            </p:nvSpPr>
            <p:spPr>
              <a:xfrm>
                <a:off x="112705" y="1468735"/>
                <a:ext cx="9725926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area enclosed by the cardioid with equation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9EC5FB-8558-CB4D-A261-A645514B7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5" y="1468735"/>
                <a:ext cx="9725926" cy="461665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935FB0-3A88-3F4C-9706-79822CC09139}"/>
                  </a:ext>
                </a:extLst>
              </p:cNvPr>
              <p:cNvSpPr txBox="1"/>
              <p:nvPr/>
            </p:nvSpPr>
            <p:spPr>
              <a:xfrm>
                <a:off x="112705" y="4163237"/>
                <a:ext cx="7817350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area of one loop of the polar rose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935FB0-3A88-3F4C-9706-79822CC09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5" y="4163237"/>
                <a:ext cx="7817350" cy="461665"/>
              </a:xfrm>
              <a:prstGeom prst="rect">
                <a:avLst/>
              </a:prstGeom>
              <a:blipFill>
                <a:blip r:embed="rId3"/>
                <a:stretch>
                  <a:fillRect b="-1041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331EF7-D031-F94C-83CD-AA98BD3A5C84}"/>
                  </a:ext>
                </a:extLst>
              </p:cNvPr>
              <p:cNvSpPr txBox="1"/>
              <p:nvPr/>
            </p:nvSpPr>
            <p:spPr>
              <a:xfrm>
                <a:off x="7317767" y="6248400"/>
                <a:ext cx="4536504" cy="4399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331EF7-D031-F94C-83CD-AA98BD3A5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767" y="6248400"/>
                <a:ext cx="4536504" cy="439992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9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EBAC-4840-2744-B855-83BCFB9F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A32C3E-6F3C-0241-8E4D-462AD6572A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1173"/>
            <a:ext cx="3672408" cy="2160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D6B99F-CC6B-8444-81C5-3AFACA8A171B}"/>
                  </a:ext>
                </a:extLst>
              </p:cNvPr>
              <p:cNvSpPr txBox="1"/>
              <p:nvPr/>
            </p:nvSpPr>
            <p:spPr>
              <a:xfrm>
                <a:off x="4199384" y="1415471"/>
                <a:ext cx="4436616" cy="186903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Figure 1 shows a sketch of the curve with polar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&gt;0,  0≤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area enclosed by the curve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  <a:p>
                <a:pPr algn="r"/>
                <a:r>
                  <a:rPr lang="en-GB" dirty="0"/>
                  <a:t>				</a:t>
                </a:r>
                <a:r>
                  <a:rPr lang="en-GB" b="1" dirty="0"/>
                  <a:t>(8)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D6B99F-CC6B-8444-81C5-3AFACA8A1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384" y="1415471"/>
                <a:ext cx="4436616" cy="1869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F80C7DF-8735-8E4E-8A33-162181090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2" y="3320462"/>
            <a:ext cx="4360636" cy="3468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F87C6-8844-7E49-8BE1-BBE6F246E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843" y="3714751"/>
            <a:ext cx="4607096" cy="31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48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314D-A26F-4A47-A7F2-F86897291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Intersecting areas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255C0C-E190-6B40-97D3-92633E27F8B6}"/>
                  </a:ext>
                </a:extLst>
              </p:cNvPr>
              <p:cNvSpPr txBox="1"/>
              <p:nvPr/>
            </p:nvSpPr>
            <p:spPr>
              <a:xfrm>
                <a:off x="191396" y="1490008"/>
                <a:ext cx="9267914" cy="19389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Both"/>
                </a:pPr>
                <a:r>
                  <a:rPr lang="en-GB" sz="2000" dirty="0"/>
                  <a:t>On the same diagram sketch the curves with equations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=2+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=5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2000" dirty="0"/>
              </a:p>
              <a:p>
                <a:pPr marL="457200" indent="-457200">
                  <a:buAutoNum type="alphaLcParenBoth"/>
                </a:pPr>
                <a:r>
                  <a:rPr lang="en-GB" sz="2000" dirty="0"/>
                  <a:t>Find the polar coordinates of the points of intersection of these two curves.</a:t>
                </a:r>
              </a:p>
              <a:p>
                <a:pPr marL="457200" indent="-457200">
                  <a:buAutoNum type="alphaLcParenBoth"/>
                </a:pPr>
                <a:r>
                  <a:rPr lang="en-GB" sz="2000" dirty="0"/>
                  <a:t>Find the exact value of the area of the finite region bound between the two curves.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255C0C-E190-6B40-97D3-92633E27F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96" y="1490008"/>
                <a:ext cx="9267914" cy="1938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05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B177-8743-2D4B-949F-50DD2BF5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Co-ordinates?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42CB2-A9F9-4042-8DF7-76326F6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159556"/>
          </a:xfrm>
        </p:spPr>
        <p:txBody>
          <a:bodyPr/>
          <a:lstStyle/>
          <a:p>
            <a:r>
              <a:rPr lang="en-US" dirty="0"/>
              <a:t>You have been used to (</a:t>
            </a:r>
            <a:r>
              <a:rPr lang="en-US" dirty="0" err="1"/>
              <a:t>x,y</a:t>
            </a:r>
            <a:r>
              <a:rPr lang="en-US" dirty="0"/>
              <a:t>) known as cartesian plane. These can be represented as polar co-ordinates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78728D-C1EE-F242-9FCB-BBE9BA79C881}"/>
              </a:ext>
            </a:extLst>
          </p:cNvPr>
          <p:cNvCxnSpPr>
            <a:cxnSpLocks/>
          </p:cNvCxnSpPr>
          <p:nvPr/>
        </p:nvCxnSpPr>
        <p:spPr>
          <a:xfrm>
            <a:off x="2563688" y="3064225"/>
            <a:ext cx="36948" cy="30986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01EA4F-7EE3-DC4F-8386-A47AEBA38BF4}"/>
              </a:ext>
            </a:extLst>
          </p:cNvPr>
          <p:cNvCxnSpPr>
            <a:cxnSpLocks/>
          </p:cNvCxnSpPr>
          <p:nvPr/>
        </p:nvCxnSpPr>
        <p:spPr>
          <a:xfrm>
            <a:off x="677334" y="4613564"/>
            <a:ext cx="37727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C287D19-CD33-CF4F-848F-6887A37F3A70}"/>
              </a:ext>
            </a:extLst>
          </p:cNvPr>
          <p:cNvSpPr txBox="1"/>
          <p:nvPr/>
        </p:nvSpPr>
        <p:spPr>
          <a:xfrm>
            <a:off x="5611091" y="3091575"/>
            <a:ext cx="4161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equivalent polar co-ordinates</a:t>
            </a:r>
          </a:p>
          <a:p>
            <a:endParaRPr lang="en-US" dirty="0"/>
          </a:p>
          <a:p>
            <a:r>
              <a:rPr lang="en-US" dirty="0"/>
              <a:t>(3,6)      (-2,7)       (-5,-10)</a:t>
            </a:r>
          </a:p>
        </p:txBody>
      </p:sp>
    </p:spTree>
    <p:extLst>
      <p:ext uri="{BB962C8B-B14F-4D97-AF65-F5344CB8AC3E}">
        <p14:creationId xmlns:p14="http://schemas.microsoft.com/office/powerpoint/2010/main" val="41421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3E7C-D480-AF4D-BC50-315B7C22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88DBF-232D-534F-AE0A-44DF9A459F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8" y="1457960"/>
            <a:ext cx="3217066" cy="19710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31D590-E636-4F41-B54F-471CD29155ED}"/>
                  </a:ext>
                </a:extLst>
              </p:cNvPr>
              <p:cNvSpPr txBox="1"/>
              <p:nvPr/>
            </p:nvSpPr>
            <p:spPr>
              <a:xfrm>
                <a:off x="3658977" y="316205"/>
                <a:ext cx="5989520" cy="22835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Figure 1 shows the curves given by the polar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=2,                    0≤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=1.5+</m:t>
                      </m:r>
                      <m:func>
                        <m:func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5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       0≤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500" dirty="0"/>
              </a:p>
              <a:p>
                <a:pPr marL="342900" indent="-342900">
                  <a:buAutoNum type="alphaLcParenBoth"/>
                </a:pPr>
                <a:r>
                  <a:rPr lang="en-GB" sz="1500" dirty="0"/>
                  <a:t>Find the coordinates of the points where the curves intersect.	</a:t>
                </a:r>
                <a:r>
                  <a:rPr lang="en-GB" sz="1500" b="1" dirty="0"/>
                  <a:t>(3)</a:t>
                </a:r>
              </a:p>
              <a:p>
                <a:pPr marL="342900" indent="-342900">
                  <a:buAutoNum type="alphaLcParenBoth"/>
                </a:pPr>
                <a:r>
                  <a:rPr lang="en-GB" sz="1500" dirty="0"/>
                  <a:t>The region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500" dirty="0"/>
                  <a:t> for which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sz="1500" dirty="0"/>
                  <a:t> and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&lt;1.5+</m:t>
                    </m:r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500" dirty="0"/>
                  <a:t> is shown. Find, by integration, area of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500" dirty="0"/>
                  <a:t> giving your answer in the form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500" dirty="0"/>
                  <a:t> where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500" dirty="0"/>
                  <a:t> and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500" dirty="0"/>
                  <a:t> are simplified fractions.			</a:t>
                </a:r>
                <a:r>
                  <a:rPr lang="en-GB" sz="1500" b="1" dirty="0"/>
                  <a:t>(7)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31D590-E636-4F41-B54F-471CD2915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977" y="316205"/>
                <a:ext cx="5989520" cy="2283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00AF196-1A04-1F41-AFCA-8C31F2CD2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977" y="2894708"/>
            <a:ext cx="6956296" cy="3647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EFE12B-55A8-A54B-B93A-05493882E7D4}"/>
              </a:ext>
            </a:extLst>
          </p:cNvPr>
          <p:cNvSpPr txBox="1"/>
          <p:nvPr/>
        </p:nvSpPr>
        <p:spPr>
          <a:xfrm>
            <a:off x="867103" y="5925234"/>
            <a:ext cx="1980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5C</a:t>
            </a:r>
          </a:p>
          <a:p>
            <a:r>
              <a:rPr lang="en-US" dirty="0"/>
              <a:t>Page 111 and 112</a:t>
            </a:r>
          </a:p>
        </p:txBody>
      </p:sp>
    </p:spTree>
    <p:extLst>
      <p:ext uri="{BB962C8B-B14F-4D97-AF65-F5344CB8AC3E}">
        <p14:creationId xmlns:p14="http://schemas.microsoft.com/office/powerpoint/2010/main" val="22995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5ED30-D582-5842-8A07-77ECC136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Tangents to polar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86931-72A6-1E43-ABD3-0371F26D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gradient of the tangent to the curve parallel to the x axis? How do you work out the co-ordinate?</a:t>
            </a:r>
          </a:p>
          <a:p>
            <a:r>
              <a:rPr lang="en-US" dirty="0"/>
              <a:t>Same for tangent parallel to the initial line</a:t>
            </a:r>
          </a:p>
          <a:p>
            <a:r>
              <a:rPr lang="en-US" dirty="0"/>
              <a:t>How would you find perpendicular to the initial line?</a:t>
            </a:r>
          </a:p>
        </p:txBody>
      </p:sp>
    </p:spTree>
    <p:extLst>
      <p:ext uri="{BB962C8B-B14F-4D97-AF65-F5344CB8AC3E}">
        <p14:creationId xmlns:p14="http://schemas.microsoft.com/office/powerpoint/2010/main" val="54298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417BC-2B9A-0E47-9E7F-AD670877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9DA20B-CD4E-7F44-8952-E843138131F3}"/>
                  </a:ext>
                </a:extLst>
              </p:cNvPr>
              <p:cNvSpPr txBox="1"/>
              <p:nvPr/>
            </p:nvSpPr>
            <p:spPr>
              <a:xfrm>
                <a:off x="395536" y="1270000"/>
                <a:ext cx="9189898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coordinates of the points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where the tangents are parallel to the initial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9DA20B-CD4E-7F44-8952-E84313813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70000"/>
                <a:ext cx="9189898" cy="646331"/>
              </a:xfrm>
              <a:prstGeom prst="rect">
                <a:avLst/>
              </a:prstGeom>
              <a:blipFill>
                <a:blip r:embed="rId2"/>
                <a:stretch>
                  <a:fillRect b="-161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E65DC0-51BA-9643-90C2-7D8478B74E24}"/>
                  </a:ext>
                </a:extLst>
              </p:cNvPr>
              <p:cNvSpPr txBox="1"/>
              <p:nvPr/>
            </p:nvSpPr>
            <p:spPr>
              <a:xfrm>
                <a:off x="395536" y="2143575"/>
                <a:ext cx="4255292" cy="61805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Since we’re about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GB" sz="1400" dirty="0"/>
                  <a:t>, start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400" dirty="0"/>
              </a:p>
              <a:p>
                <a:r>
                  <a:rPr lang="en-GB" sz="1400" dirty="0"/>
                  <a:t>and ensure expression is only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E65DC0-51BA-9643-90C2-7D8478B7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43575"/>
                <a:ext cx="4255292" cy="618054"/>
              </a:xfrm>
              <a:prstGeom prst="rect">
                <a:avLst/>
              </a:prstGeom>
              <a:blipFill>
                <a:blip r:embed="rId3"/>
                <a:stretch>
                  <a:fillRect l="-597" b="-102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379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4633-0FDB-874B-8E25-55AC39FD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6EF7FA-06F2-544F-AE70-A5CE31668212}"/>
                  </a:ext>
                </a:extLst>
              </p:cNvPr>
              <p:cNvSpPr txBox="1"/>
              <p:nvPr/>
            </p:nvSpPr>
            <p:spPr>
              <a:xfrm>
                <a:off x="677334" y="1270000"/>
                <a:ext cx="7920880" cy="139397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has polar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0≤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, the tangent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parallel to the initial line.</a:t>
                </a:r>
              </a:p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dirty="0"/>
                  <a:t> is the pole, find the exact length of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6EF7FA-06F2-544F-AE70-A5CE31668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1270000"/>
                <a:ext cx="7920880" cy="13939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5B3E4C8-3517-EC4D-B890-54BD7C2C7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950174"/>
            <a:ext cx="5705404" cy="28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31DC-FCB5-CB45-AFDD-DC3BB42E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03C896-4AD9-504B-AEFA-85FA4D204B2D}"/>
                  </a:ext>
                </a:extLst>
              </p:cNvPr>
              <p:cNvSpPr txBox="1"/>
              <p:nvPr/>
            </p:nvSpPr>
            <p:spPr>
              <a:xfrm>
                <a:off x="411302" y="1504731"/>
                <a:ext cx="8370092" cy="111697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Find the equations and the points of contact of the tangents to the curve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0≤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that are (a) parallel to the initial line and (b) perpendicular to the initial line.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03C896-4AD9-504B-AEFA-85FA4D204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02" y="1504731"/>
                <a:ext cx="8370092" cy="1116972"/>
              </a:xfrm>
              <a:prstGeom prst="rect">
                <a:avLst/>
              </a:prstGeom>
              <a:blipFill>
                <a:blip r:embed="rId2"/>
                <a:stretch>
                  <a:fillRect b="-1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1DCF19F-242F-D645-819F-48A32DBE3AD9}"/>
              </a:ext>
            </a:extLst>
          </p:cNvPr>
          <p:cNvSpPr txBox="1"/>
          <p:nvPr/>
        </p:nvSpPr>
        <p:spPr>
          <a:xfrm>
            <a:off x="2112579" y="6038193"/>
            <a:ext cx="1980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5D </a:t>
            </a:r>
          </a:p>
          <a:p>
            <a:r>
              <a:rPr lang="en-US" dirty="0"/>
              <a:t>Page </a:t>
            </a:r>
            <a:r>
              <a:rPr lang="en-US"/>
              <a:t>115 and 116</a:t>
            </a:r>
          </a:p>
        </p:txBody>
      </p:sp>
    </p:spTree>
    <p:extLst>
      <p:ext uri="{BB962C8B-B14F-4D97-AF65-F5344CB8AC3E}">
        <p14:creationId xmlns:p14="http://schemas.microsoft.com/office/powerpoint/2010/main" val="294540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E434-CE78-C741-95F1-80919185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back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71A5D-3FE6-E94F-840E-59351EC0F2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30400"/>
                <a:ext cx="971357" cy="63802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11,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71A5D-3FE6-E94F-840E-59351EC0F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30400"/>
                <a:ext cx="971357" cy="638029"/>
              </a:xfrm>
              <a:blipFill>
                <a:blip r:embed="rId2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B9587F7-4E0C-8048-AAE2-9370A80A8D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334" y="3251200"/>
                <a:ext cx="971357" cy="6380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B9587F7-4E0C-8048-AAE2-9370A80A8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3251200"/>
                <a:ext cx="971357" cy="638029"/>
              </a:xfrm>
              <a:prstGeom prst="rect">
                <a:avLst/>
              </a:prstGeom>
              <a:blipFill>
                <a:blip r:embed="rId3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4D24FA3-2103-6E40-ACE3-88D7723C6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5139836"/>
            <a:ext cx="7422065" cy="9085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DE6846-4BCA-D44E-A9E3-A6AA5EBDF14E}"/>
              </a:ext>
            </a:extLst>
          </p:cNvPr>
          <p:cNvSpPr/>
          <p:nvPr/>
        </p:nvSpPr>
        <p:spPr>
          <a:xfrm>
            <a:off x="677334" y="4501807"/>
            <a:ext cx="1872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Your turn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DD115-C1F3-D144-BD36-E5251D977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801" y="77713"/>
            <a:ext cx="4276579" cy="50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C5E-0313-FB44-BA81-5DBAB2513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Curves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79BD9-6399-C443-873E-3BEDC13002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03389"/>
                <a:ext cx="8596668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Polar equations of curves are given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Examples are </a:t>
                </a:r>
              </a:p>
              <a:p>
                <a:pPr marL="0" indent="0">
                  <a:buNone/>
                </a:pPr>
                <a:r>
                  <a:rPr lang="en-US" dirty="0"/>
                  <a:t>		r = 2cos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r = 1+3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r = 4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79BD9-6399-C443-873E-3BEDC1300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03389"/>
                <a:ext cx="8596668" cy="3880773"/>
              </a:xfrm>
              <a:blipFill>
                <a:blip r:embed="rId2"/>
                <a:stretch>
                  <a:fillRect l="-591" t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38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33E3-866D-FF42-B69D-4727BAB1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to work these out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ABC47C-404C-ED4B-A2A0-FFC859582D22}"/>
                  </a:ext>
                </a:extLst>
              </p:cNvPr>
              <p:cNvSpPr txBox="1"/>
              <p:nvPr/>
            </p:nvSpPr>
            <p:spPr>
              <a:xfrm>
                <a:off x="6932651" y="221940"/>
                <a:ext cx="2520280" cy="156966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Use these to help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ABC47C-404C-ED4B-A2A0-FFC859582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651" y="221940"/>
                <a:ext cx="2520280" cy="1569660"/>
              </a:xfrm>
              <a:prstGeom prst="rect">
                <a:avLst/>
              </a:prstGeom>
              <a:blipFill>
                <a:blip r:embed="rId2"/>
                <a:stretch>
                  <a:fillRect l="-2000" t="-794" b="-79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17388F-18D2-9740-92A8-3B949852E6EE}"/>
                  </a:ext>
                </a:extLst>
              </p:cNvPr>
              <p:cNvSpPr txBox="1"/>
              <p:nvPr/>
            </p:nvSpPr>
            <p:spPr>
              <a:xfrm>
                <a:off x="757758" y="1791600"/>
                <a:ext cx="4320480" cy="441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=2+2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=1+2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17388F-18D2-9740-92A8-3B949852E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58" y="1791600"/>
                <a:ext cx="4320480" cy="4414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7B204F-2E2E-2649-B153-40C0A2684E4A}"/>
                  </a:ext>
                </a:extLst>
              </p:cNvPr>
              <p:cNvSpPr txBox="1"/>
              <p:nvPr/>
            </p:nvSpPr>
            <p:spPr>
              <a:xfrm>
                <a:off x="6222651" y="1925537"/>
                <a:ext cx="4824536" cy="4285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7B204F-2E2E-2649-B153-40C0A2684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651" y="1925537"/>
                <a:ext cx="4824536" cy="4285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6E904B4-15C5-A64B-8572-6BCB436BDE6F}"/>
              </a:ext>
            </a:extLst>
          </p:cNvPr>
          <p:cNvSpPr/>
          <p:nvPr/>
        </p:nvSpPr>
        <p:spPr>
          <a:xfrm>
            <a:off x="757758" y="2078182"/>
            <a:ext cx="1458969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7B6B90-0C86-A047-BBD5-9ED5F9CB0FFA}"/>
              </a:ext>
            </a:extLst>
          </p:cNvPr>
          <p:cNvSpPr/>
          <p:nvPr/>
        </p:nvSpPr>
        <p:spPr>
          <a:xfrm>
            <a:off x="757758" y="3120229"/>
            <a:ext cx="3611042" cy="1320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61ED4A-A21A-5D45-A098-A887F61744CC}"/>
              </a:ext>
            </a:extLst>
          </p:cNvPr>
          <p:cNvSpPr/>
          <p:nvPr/>
        </p:nvSpPr>
        <p:spPr>
          <a:xfrm>
            <a:off x="757758" y="4949615"/>
            <a:ext cx="3611042" cy="1320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7D3DC-C617-1D43-9517-9AF6F0B138EE}"/>
              </a:ext>
            </a:extLst>
          </p:cNvPr>
          <p:cNvSpPr/>
          <p:nvPr/>
        </p:nvSpPr>
        <p:spPr>
          <a:xfrm>
            <a:off x="6222651" y="2279323"/>
            <a:ext cx="2020804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C4C2DB-7DF2-0545-82C8-6BE8F09450AD}"/>
              </a:ext>
            </a:extLst>
          </p:cNvPr>
          <p:cNvSpPr/>
          <p:nvPr/>
        </p:nvSpPr>
        <p:spPr>
          <a:xfrm>
            <a:off x="6138449" y="3380222"/>
            <a:ext cx="3611042" cy="1320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BC0CA8-CBBC-C54F-A937-539F926D36B1}"/>
              </a:ext>
            </a:extLst>
          </p:cNvPr>
          <p:cNvSpPr/>
          <p:nvPr/>
        </p:nvSpPr>
        <p:spPr>
          <a:xfrm>
            <a:off x="6243977" y="5072257"/>
            <a:ext cx="2428968" cy="1320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7E98AE-8976-A24D-B046-D451E7F91264}"/>
              </a:ext>
            </a:extLst>
          </p:cNvPr>
          <p:cNvSpPr txBox="1"/>
          <p:nvPr/>
        </p:nvSpPr>
        <p:spPr>
          <a:xfrm>
            <a:off x="3736413" y="6023598"/>
            <a:ext cx="142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5A </a:t>
            </a:r>
          </a:p>
          <a:p>
            <a:r>
              <a:rPr lang="en-US" dirty="0"/>
              <a:t>Page 104</a:t>
            </a:r>
          </a:p>
        </p:txBody>
      </p:sp>
    </p:spTree>
    <p:extLst>
      <p:ext uri="{BB962C8B-B14F-4D97-AF65-F5344CB8AC3E}">
        <p14:creationId xmlns:p14="http://schemas.microsoft.com/office/powerpoint/2010/main" val="21737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0820-122B-F246-8BE5-8AE00CEE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 Curves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22E5D-41B9-044E-B2CF-D4917C7CD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You can use the following rules</a:t>
                </a:r>
              </a:p>
              <a:p>
                <a:r>
                  <a:rPr lang="en-US" dirty="0"/>
                  <a:t>r = a is a circle with </a:t>
                </a:r>
                <a:r>
                  <a:rPr lang="en-US" dirty="0" err="1"/>
                  <a:t>centre</a:t>
                </a:r>
                <a:r>
                  <a:rPr lang="en-US" dirty="0"/>
                  <a:t> 0 and radius a. Think about argand diagrams, z=5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= b is a half line through 0 and angle b with initial line. Again think about argand diagrams</a:t>
                </a:r>
              </a:p>
              <a:p>
                <a:r>
                  <a:rPr lang="en-US" dirty="0"/>
                  <a:t>r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 spiral starting at 0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22E5D-41B9-044E-B2CF-D4917C7CD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1" t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50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8840-4B2B-904C-BE6E-13535D40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B1DE94-DFFA-3B4F-AAD9-FFE8C10CB631}"/>
                  </a:ext>
                </a:extLst>
              </p:cNvPr>
              <p:cNvSpPr txBox="1"/>
              <p:nvPr/>
            </p:nvSpPr>
            <p:spPr>
              <a:xfrm>
                <a:off x="467544" y="1484784"/>
                <a:ext cx="252028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B1DE94-DFFA-3B4F-AAD9-FFE8C10CB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252028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6D465F-092E-3E4A-8884-3C8BDBCA2135}"/>
                  </a:ext>
                </a:extLst>
              </p:cNvPr>
              <p:cNvSpPr txBox="1"/>
              <p:nvPr/>
            </p:nvSpPr>
            <p:spPr>
              <a:xfrm>
                <a:off x="3311288" y="1484784"/>
                <a:ext cx="252028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6D465F-092E-3E4A-8884-3C8BDBCA2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288" y="1484784"/>
                <a:ext cx="252028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5848F9-EB2D-0840-8B5B-FF805ACFA17F}"/>
                  </a:ext>
                </a:extLst>
              </p:cNvPr>
              <p:cNvSpPr txBox="1"/>
              <p:nvPr/>
            </p:nvSpPr>
            <p:spPr>
              <a:xfrm>
                <a:off x="6228184" y="1484784"/>
                <a:ext cx="252028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5848F9-EB2D-0840-8B5B-FF805ACFA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484784"/>
                <a:ext cx="25202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65F183B-4ADE-274E-A32B-01DFC931C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852936"/>
            <a:ext cx="2150568" cy="20310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2A6C5E-EDDE-0648-B983-8CABBCBC5FAD}"/>
                  </a:ext>
                </a:extLst>
              </p:cNvPr>
              <p:cNvSpPr txBox="1"/>
              <p:nvPr/>
            </p:nvSpPr>
            <p:spPr>
              <a:xfrm>
                <a:off x="714736" y="5085184"/>
                <a:ext cx="20473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(This is just like when we were sketching say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/>
                  <a:t>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2A6C5E-EDDE-0648-B983-8CABBCBC5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36" y="5085184"/>
                <a:ext cx="2047392" cy="830997"/>
              </a:xfrm>
              <a:prstGeom prst="rect">
                <a:avLst/>
              </a:prstGeom>
              <a:blipFill>
                <a:blip r:embed="rId6"/>
                <a:stretch>
                  <a:fillRect l="-1863" t="-3030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6B1D98-89D6-E740-A90C-B4322F80E40D}"/>
                  </a:ext>
                </a:extLst>
              </p:cNvPr>
              <p:cNvSpPr txBox="1"/>
              <p:nvPr/>
            </p:nvSpPr>
            <p:spPr>
              <a:xfrm>
                <a:off x="714736" y="2178845"/>
                <a:ext cx="1841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6B1D98-89D6-E740-A90C-B4322F80E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36" y="2178845"/>
                <a:ext cx="1841040" cy="369332"/>
              </a:xfrm>
              <a:prstGeom prst="rect">
                <a:avLst/>
              </a:prstGeom>
              <a:blipFill>
                <a:blip r:embed="rId7"/>
                <a:stretch>
                  <a:fillRect l="-2759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3B2906-D501-1F47-8AED-C25CAA4207D7}"/>
                  </a:ext>
                </a:extLst>
              </p:cNvPr>
              <p:cNvSpPr txBox="1"/>
              <p:nvPr/>
            </p:nvSpPr>
            <p:spPr>
              <a:xfrm>
                <a:off x="3563888" y="2178845"/>
                <a:ext cx="1841040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3B2906-D501-1F47-8AED-C25CAA420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178845"/>
                <a:ext cx="1841040" cy="484043"/>
              </a:xfrm>
              <a:prstGeom prst="rect">
                <a:avLst/>
              </a:prstGeom>
              <a:blipFill>
                <a:blip r:embed="rId8"/>
                <a:stretch>
                  <a:fillRect l="-2759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39C3A3-8FBB-DF48-AACC-5E0DEA83BE52}"/>
              </a:ext>
            </a:extLst>
          </p:cNvPr>
          <p:cNvCxnSpPr/>
          <p:nvPr/>
        </p:nvCxnSpPr>
        <p:spPr>
          <a:xfrm>
            <a:off x="3563888" y="3959021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284199-BD3B-C64D-9740-836E1E3F9BE0}"/>
              </a:ext>
            </a:extLst>
          </p:cNvPr>
          <p:cNvCxnSpPr/>
          <p:nvPr/>
        </p:nvCxnSpPr>
        <p:spPr>
          <a:xfrm flipV="1">
            <a:off x="4716394" y="2884303"/>
            <a:ext cx="11875" cy="2149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EEE61B-1E43-FE4B-A6A3-E43EA767E25F}"/>
              </a:ext>
            </a:extLst>
          </p:cNvPr>
          <p:cNvCxnSpPr/>
          <p:nvPr/>
        </p:nvCxnSpPr>
        <p:spPr>
          <a:xfrm flipH="1" flipV="1">
            <a:off x="3776353" y="3063834"/>
            <a:ext cx="940041" cy="8951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0DA6E2-FB44-274A-BEBE-4CB5E15AA6E2}"/>
                  </a:ext>
                </a:extLst>
              </p:cNvPr>
              <p:cNvSpPr txBox="1"/>
              <p:nvPr/>
            </p:nvSpPr>
            <p:spPr>
              <a:xfrm>
                <a:off x="3798200" y="5147840"/>
                <a:ext cx="1907640" cy="827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Known as a half-line.</a:t>
                </a:r>
              </a:p>
              <a:p>
                <a:r>
                  <a:rPr lang="en-GB" sz="1400" dirty="0"/>
                  <a:t>Just like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/>
                  <a:t> with complex numbers.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0DA6E2-FB44-274A-BEBE-4CB5E15AA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200" y="5147840"/>
                <a:ext cx="1907640" cy="827855"/>
              </a:xfrm>
              <a:prstGeom prst="rect">
                <a:avLst/>
              </a:prstGeom>
              <a:blipFill>
                <a:blip r:embed="rId9"/>
                <a:stretch>
                  <a:fillRect l="-1333" t="-1538" b="-3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2B6264-7A2B-EA41-9A5F-BFB0E9A72E3A}"/>
                  </a:ext>
                </a:extLst>
              </p:cNvPr>
              <p:cNvSpPr txBox="1"/>
              <p:nvPr/>
            </p:nvSpPr>
            <p:spPr>
              <a:xfrm>
                <a:off x="6712955" y="2172630"/>
                <a:ext cx="1841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2B6264-7A2B-EA41-9A5F-BFB0E9A72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955" y="2172630"/>
                <a:ext cx="1841040" cy="369332"/>
              </a:xfrm>
              <a:prstGeom prst="rect">
                <a:avLst/>
              </a:prstGeom>
              <a:blipFill>
                <a:blip r:embed="rId10"/>
                <a:stretch>
                  <a:fillRect l="-2759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4065EACC-B0D7-A94F-AFF3-3A613F12F3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3723" y="2739772"/>
            <a:ext cx="2692773" cy="18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B601-13FE-D749-B4DE-DC1CB3E0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03122-DB45-8845-B591-0724D78CD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65"/>
          <a:stretch/>
        </p:blipFill>
        <p:spPr>
          <a:xfrm>
            <a:off x="677334" y="1549400"/>
            <a:ext cx="8037786" cy="337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9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2D03-B103-A848-AF84-8C0C894E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294D1-B986-AA40-A5AB-6254B1B51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7510"/>
            <a:ext cx="8596668" cy="3880773"/>
          </a:xfrm>
        </p:spPr>
        <p:txBody>
          <a:bodyPr/>
          <a:lstStyle/>
          <a:p>
            <a:r>
              <a:rPr lang="en-US" dirty="0"/>
              <a:t>You can make a table of values or you can think of the important angles. These are when r is 0 or it takes the maximum or minimum value.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80DCE3-795D-D44B-B3FB-EB6FE22B9736}"/>
                  </a:ext>
                </a:extLst>
              </p:cNvPr>
              <p:cNvSpPr txBox="1"/>
              <p:nvPr/>
            </p:nvSpPr>
            <p:spPr>
              <a:xfrm>
                <a:off x="677334" y="2628978"/>
                <a:ext cx="252028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80DCE3-795D-D44B-B3FB-EB6FE22B9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2628978"/>
                <a:ext cx="252028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9D7E084-D934-BF45-A973-391C877F54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8109061"/>
                  </p:ext>
                </p:extLst>
              </p:nvPr>
            </p:nvGraphicFramePr>
            <p:xfrm>
              <a:off x="677334" y="3235895"/>
              <a:ext cx="2627374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50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509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9D7E084-D934-BF45-A973-391C877F54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8109061"/>
                  </p:ext>
                </p:extLst>
              </p:nvPr>
            </p:nvGraphicFramePr>
            <p:xfrm>
              <a:off x="677334" y="3235895"/>
              <a:ext cx="2627374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50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509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33" t="-2083" r="-593333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487" t="-2083" r="-356410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3333" t="-2083" r="-363333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3333" t="-2083" r="-263333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3333" t="-2083" r="-102564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2500" t="-2083" b="-6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33" t="-163333" r="-5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487" t="-163333" r="-35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3333" t="-163333" r="-36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3333" t="-163333" r="-26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3333" t="-163333" r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2500" t="-16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ABC3E5C-9DBB-9245-8525-405370022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86" y="4417065"/>
            <a:ext cx="2736304" cy="23646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17884A-BC25-6747-B12D-457FC8C187C5}"/>
                  </a:ext>
                </a:extLst>
              </p:cNvPr>
              <p:cNvSpPr txBox="1"/>
              <p:nvPr/>
            </p:nvSpPr>
            <p:spPr>
              <a:xfrm>
                <a:off x="2682439" y="5599379"/>
                <a:ext cx="460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17884A-BC25-6747-B12D-457FC8C18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439" y="5599379"/>
                <a:ext cx="4605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50320F-3CEB-8E43-B438-9D86DFA1A7DF}"/>
                  </a:ext>
                </a:extLst>
              </p:cNvPr>
              <p:cNvSpPr txBox="1"/>
              <p:nvPr/>
            </p:nvSpPr>
            <p:spPr>
              <a:xfrm>
                <a:off x="882238" y="4539101"/>
                <a:ext cx="460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50320F-3CEB-8E43-B438-9D86DFA1A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38" y="4539101"/>
                <a:ext cx="4605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8B0266-17D4-FA48-9106-A27CA8AB8518}"/>
                  </a:ext>
                </a:extLst>
              </p:cNvPr>
              <p:cNvSpPr txBox="1"/>
              <p:nvPr/>
            </p:nvSpPr>
            <p:spPr>
              <a:xfrm>
                <a:off x="870362" y="6337735"/>
                <a:ext cx="460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8B0266-17D4-FA48-9106-A27CA8AB8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62" y="6337735"/>
                <a:ext cx="4605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908428-7136-084B-8628-DC605EF23B78}"/>
                  </a:ext>
                </a:extLst>
              </p:cNvPr>
              <p:cNvSpPr txBox="1"/>
              <p:nvPr/>
            </p:nvSpPr>
            <p:spPr>
              <a:xfrm>
                <a:off x="3197614" y="5436472"/>
                <a:ext cx="760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908428-7136-084B-8628-DC605EF23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614" y="5436472"/>
                <a:ext cx="76084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545156-BFA6-3041-B7F4-B6F78937C917}"/>
                  </a:ext>
                </a:extLst>
              </p:cNvPr>
              <p:cNvSpPr txBox="1"/>
              <p:nvPr/>
            </p:nvSpPr>
            <p:spPr>
              <a:xfrm>
                <a:off x="886754" y="4197445"/>
                <a:ext cx="760841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545156-BFA6-3041-B7F4-B6F78937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54" y="4197445"/>
                <a:ext cx="760841" cy="458395"/>
              </a:xfrm>
              <a:prstGeom prst="rect">
                <a:avLst/>
              </a:prstGeom>
              <a:blipFill>
                <a:blip r:embed="rId9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B53FCE-E145-4649-BEEA-B4BBE00F4697}"/>
                  </a:ext>
                </a:extLst>
              </p:cNvPr>
              <p:cNvSpPr txBox="1"/>
              <p:nvPr/>
            </p:nvSpPr>
            <p:spPr>
              <a:xfrm>
                <a:off x="430565" y="5434679"/>
                <a:ext cx="7608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B53FCE-E145-4649-BEEA-B4BBE00F4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5" y="5434679"/>
                <a:ext cx="76084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ADF1F9-6C9E-EB4D-9BC6-CC8164822989}"/>
                  </a:ext>
                </a:extLst>
              </p:cNvPr>
              <p:cNvSpPr txBox="1"/>
              <p:nvPr/>
            </p:nvSpPr>
            <p:spPr>
              <a:xfrm>
                <a:off x="3958455" y="2628978"/>
                <a:ext cx="309634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ADF1F9-6C9E-EB4D-9BC6-CC8164822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455" y="2628978"/>
                <a:ext cx="309634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01251F-F29A-BD4C-AB45-30BC8763A640}"/>
                  </a:ext>
                </a:extLst>
              </p:cNvPr>
              <p:cNvSpPr txBox="1"/>
              <p:nvPr/>
            </p:nvSpPr>
            <p:spPr>
              <a:xfrm>
                <a:off x="7990903" y="2628978"/>
                <a:ext cx="309634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01251F-F29A-BD4C-AB45-30BC8763A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903" y="2628978"/>
                <a:ext cx="309634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D8010FD-ED41-C04D-9182-1EF2285647A1}"/>
              </a:ext>
            </a:extLst>
          </p:cNvPr>
          <p:cNvSpPr txBox="1"/>
          <p:nvPr/>
        </p:nvSpPr>
        <p:spPr>
          <a:xfrm>
            <a:off x="2912717" y="6392208"/>
            <a:ext cx="11155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Cardioid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E1ED90-06CE-1744-AAED-6A1ABF6845CB}"/>
                  </a:ext>
                </a:extLst>
              </p:cNvPr>
              <p:cNvSpPr txBox="1"/>
              <p:nvPr/>
            </p:nvSpPr>
            <p:spPr>
              <a:xfrm>
                <a:off x="4057510" y="3032531"/>
                <a:ext cx="3312368" cy="684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/>
                  <a:t> thus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/>
                  <a:t> which then repeats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/>
                  <a:t>, …)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E1ED90-06CE-1744-AAED-6A1ABF684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10" y="3032531"/>
                <a:ext cx="3312368" cy="684931"/>
              </a:xfrm>
              <a:prstGeom prst="rect">
                <a:avLst/>
              </a:prstGeom>
              <a:blipFill>
                <a:blip r:embed="rId13"/>
                <a:stretch>
                  <a:fillRect l="-766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2327343-46B9-2D4A-B28A-4FFA50079B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39480"/>
                  </p:ext>
                </p:extLst>
              </p:nvPr>
            </p:nvGraphicFramePr>
            <p:xfrm>
              <a:off x="3841486" y="3231814"/>
              <a:ext cx="1872208" cy="93014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50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241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2327343-46B9-2D4A-B28A-4FFA50079B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39480"/>
                  </p:ext>
                </p:extLst>
              </p:nvPr>
            </p:nvGraphicFramePr>
            <p:xfrm>
              <a:off x="3841486" y="3231814"/>
              <a:ext cx="1872208" cy="93014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50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241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593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3333" t="-2273" r="-396667" b="-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79487" t="-2273" r="-205128" b="-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33333" t="-2273" r="-166667" b="-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04082" t="-2273" r="-2041" b="-6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3333" t="-150000" r="-3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79487" t="-150000" r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33333" t="-150000" r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04082" t="-150000" r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7A9F04F8-87F2-3343-BD6E-234A67B9C7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7247" y="4131263"/>
            <a:ext cx="3689699" cy="26642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FFB5275F-2CFD-FD44-87B3-2E2ACF94B0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39646"/>
                  </p:ext>
                </p:extLst>
              </p:nvPr>
            </p:nvGraphicFramePr>
            <p:xfrm>
              <a:off x="8459672" y="3234534"/>
              <a:ext cx="2304210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490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67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62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608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7608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FFB5275F-2CFD-FD44-87B3-2E2ACF94B0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39646"/>
                  </p:ext>
                </p:extLst>
              </p:nvPr>
            </p:nvGraphicFramePr>
            <p:xfrm>
              <a:off x="8459672" y="3234534"/>
              <a:ext cx="2304210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490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67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62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608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7608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3571" t="-2083" r="-550000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80556" t="-2083" r="-327778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240741" t="-2083" r="-337037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204444" t="-2083" r="-102222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297826" t="-2083" b="-6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3571" t="-163333" r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80556" t="-163333" r="-3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240741" t="-163333" r="-3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204444" t="-163333" r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297826" t="-16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B83DFE8B-7BFF-EF44-B447-0267848EFA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68649" y="4631865"/>
            <a:ext cx="5027762" cy="16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1" grpId="0"/>
      <p:bldP spid="12" grpId="0"/>
      <p:bldP spid="13" grpId="0"/>
      <p:bldP spid="16" grpId="0" animBg="1"/>
      <p:bldP spid="17" grpId="0" animBg="1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{D0F20C38-AAA8-9948-A716-9409CB6CC67C}tf10001060</Template>
  <TotalTime>117</TotalTime>
  <Words>1291</Words>
  <Application>Microsoft Macintosh PowerPoint</Application>
  <PresentationFormat>Widescreen</PresentationFormat>
  <Paragraphs>201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Trebuchet MS</vt:lpstr>
      <vt:lpstr>Wingdings 3</vt:lpstr>
      <vt:lpstr>Facet</vt:lpstr>
      <vt:lpstr>Chapter 5 – Polar  co-ordinates</vt:lpstr>
      <vt:lpstr>Polar Co-ordinates?</vt:lpstr>
      <vt:lpstr>Converting back</vt:lpstr>
      <vt:lpstr>Polar Curves</vt:lpstr>
      <vt:lpstr>Try to work these out</vt:lpstr>
      <vt:lpstr>Sketching Curves</vt:lpstr>
      <vt:lpstr>Diagrams </vt:lpstr>
      <vt:lpstr>Investigation</vt:lpstr>
      <vt:lpstr>Sketching</vt:lpstr>
      <vt:lpstr>Without table</vt:lpstr>
      <vt:lpstr>Some patterns. Because why not.</vt:lpstr>
      <vt:lpstr>Egg or dimple</vt:lpstr>
      <vt:lpstr>Examples</vt:lpstr>
      <vt:lpstr>Example 2</vt:lpstr>
      <vt:lpstr>5.3 Area enclosed by a polar curve</vt:lpstr>
      <vt:lpstr>What about polar curves?</vt:lpstr>
      <vt:lpstr>Examples</vt:lpstr>
      <vt:lpstr>Your turn</vt:lpstr>
      <vt:lpstr>Intersecting areas</vt:lpstr>
      <vt:lpstr>Your turn </vt:lpstr>
      <vt:lpstr>5.4 Tangents to polar curves</vt:lpstr>
      <vt:lpstr>Example</vt:lpstr>
      <vt:lpstr>Your turn</vt:lpstr>
      <vt:lpstr>Example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– Polar  co-ordinates</dc:title>
  <dc:creator>David Lynton</dc:creator>
  <cp:lastModifiedBy>David Lynton</cp:lastModifiedBy>
  <cp:revision>14</cp:revision>
  <dcterms:created xsi:type="dcterms:W3CDTF">2020-08-30T22:11:44Z</dcterms:created>
  <dcterms:modified xsi:type="dcterms:W3CDTF">2020-08-31T00:13:31Z</dcterms:modified>
</cp:coreProperties>
</file>