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5" r:id="rId4"/>
    <p:sldId id="258" r:id="rId5"/>
    <p:sldId id="262" r:id="rId6"/>
    <p:sldId id="259" r:id="rId7"/>
    <p:sldId id="266" r:id="rId8"/>
    <p:sldId id="267" r:id="rId9"/>
    <p:sldId id="268" r:id="rId10"/>
    <p:sldId id="260" r:id="rId11"/>
    <p:sldId id="261" r:id="rId12"/>
    <p:sldId id="263" r:id="rId13"/>
    <p:sldId id="264" r:id="rId14"/>
    <p:sldId id="269" r:id="rId15"/>
    <p:sldId id="280" r:id="rId16"/>
    <p:sldId id="270" r:id="rId17"/>
    <p:sldId id="271" r:id="rId18"/>
    <p:sldId id="272" r:id="rId19"/>
    <p:sldId id="281" r:id="rId20"/>
    <p:sldId id="274" r:id="rId21"/>
    <p:sldId id="275" r:id="rId22"/>
    <p:sldId id="277" r:id="rId23"/>
    <p:sldId id="276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6"/>
    <p:restoredTop sz="94698"/>
  </p:normalViewPr>
  <p:slideViewPr>
    <p:cSldViewPr snapToGrid="0" snapToObjects="1">
      <p:cViewPr>
        <p:scale>
          <a:sx n="69" d="100"/>
          <a:sy n="69" d="100"/>
        </p:scale>
        <p:origin x="112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71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86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2A72-0B97-FF42-8D6C-071CFA7ACF4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19F6EC-0FC2-D441-B1C3-B77D9E93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7666-C8CA-7345-8712-1D68551B8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 : Algebraic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FF69B-AFA8-D846-B44B-911B1B65E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898-C015-8341-A45C-2CD1E23C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Question for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91055-D6B2-D142-BC09-D672B9D0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4000"/>
            <a:ext cx="82931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DB913-05A0-9840-A8C7-852FAF46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83884"/>
            <a:ext cx="109093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A7A-8867-2845-BAA5-6F146EE4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Question for you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BB2FE-653E-324D-AEAE-37438412C188}"/>
              </a:ext>
            </a:extLst>
          </p:cNvPr>
          <p:cNvSpPr txBox="1"/>
          <p:nvPr/>
        </p:nvSpPr>
        <p:spPr>
          <a:xfrm>
            <a:off x="2234148" y="5879068"/>
            <a:ext cx="274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1A page 4 and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D9B8-1030-CD41-9AFD-8CDAD420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1" y="1485900"/>
            <a:ext cx="10083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A7A-8867-2845-BAA5-6F146EE4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en-US" dirty="0"/>
              <a:t>1.2 Algebraic fractions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90C57-F73A-0648-ADB9-5F296980B56A}"/>
              </a:ext>
            </a:extLst>
          </p:cNvPr>
          <p:cNvSpPr txBox="1"/>
          <p:nvPr/>
        </p:nvSpPr>
        <p:spPr>
          <a:xfrm>
            <a:off x="140648" y="1603316"/>
            <a:ext cx="966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your saw at GCSE level, multiplying algebraic fractions is no different to multiply numeric fractions.</a:t>
            </a:r>
          </a:p>
          <a:p>
            <a:r>
              <a:rPr lang="en-GB" dirty="0"/>
              <a:t>You may however need to </a:t>
            </a:r>
            <a:r>
              <a:rPr lang="en-GB" b="1" dirty="0"/>
              <a:t>cancel common factors, by factorising where possible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C3AE8-D162-FB45-95CC-A38F5DB724AE}"/>
                  </a:ext>
                </a:extLst>
              </p:cNvPr>
              <p:cNvSpPr txBox="1"/>
              <p:nvPr/>
            </p:nvSpPr>
            <p:spPr>
              <a:xfrm>
                <a:off x="427536" y="2747435"/>
                <a:ext cx="6336704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GB" sz="2400" b="0" dirty="0"/>
                </a:br>
                <a:endParaRPr lang="en-GB" sz="2400" b="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C3AE8-D162-FB45-95CC-A38F5DB72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6" y="2747435"/>
                <a:ext cx="6336704" cy="1788118"/>
              </a:xfrm>
              <a:prstGeom prst="rect">
                <a:avLst/>
              </a:prstGeom>
              <a:blipFill>
                <a:blip r:embed="rId2"/>
                <a:stretch>
                  <a:fillRect l="-20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7AAAF-97BC-054E-9914-A1F906453A99}"/>
                  </a:ext>
                </a:extLst>
              </p:cNvPr>
              <p:cNvSpPr txBox="1"/>
              <p:nvPr/>
            </p:nvSpPr>
            <p:spPr>
              <a:xfrm>
                <a:off x="443504" y="4884798"/>
                <a:ext cx="8228384" cy="148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7AAAF-97BC-054E-9914-A1F90645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04" y="4884798"/>
                <a:ext cx="8228384" cy="1487138"/>
              </a:xfrm>
              <a:prstGeom prst="rect">
                <a:avLst/>
              </a:prstGeom>
              <a:blipFill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9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A7A-8867-2845-BAA5-6F146EE4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en-US" dirty="0"/>
              <a:t>1.2 Class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304B56-1B96-CF48-83EE-6E1F1E2D4706}"/>
                  </a:ext>
                </a:extLst>
              </p:cNvPr>
              <p:cNvSpPr txBox="1"/>
              <p:nvPr/>
            </p:nvSpPr>
            <p:spPr>
              <a:xfrm>
                <a:off x="534558" y="1408176"/>
                <a:ext cx="8280920" cy="239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304B56-1B96-CF48-83EE-6E1F1E2D4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8" y="1408176"/>
                <a:ext cx="8280920" cy="2390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DAF30-BB76-FA44-B831-B0F69F725A31}"/>
                  </a:ext>
                </a:extLst>
              </p:cNvPr>
              <p:cNvSpPr txBox="1"/>
              <p:nvPr/>
            </p:nvSpPr>
            <p:spPr>
              <a:xfrm>
                <a:off x="8688218" y="161712"/>
                <a:ext cx="3096344" cy="103053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DAF30-BB76-FA44-B831-B0F69F72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18" y="161712"/>
                <a:ext cx="3096344" cy="1030539"/>
              </a:xfrm>
              <a:prstGeom prst="rect">
                <a:avLst/>
              </a:prstGeom>
              <a:blipFill>
                <a:blip r:embed="rId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AB8BA67-89AD-8A4F-B986-6B25B8F2B35E}"/>
              </a:ext>
            </a:extLst>
          </p:cNvPr>
          <p:cNvSpPr txBox="1"/>
          <p:nvPr/>
        </p:nvSpPr>
        <p:spPr>
          <a:xfrm>
            <a:off x="2234148" y="5879068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1B page 6 and 7</a:t>
            </a:r>
          </a:p>
        </p:txBody>
      </p:sp>
    </p:spTree>
    <p:extLst>
      <p:ext uri="{BB962C8B-B14F-4D97-AF65-F5344CB8AC3E}">
        <p14:creationId xmlns:p14="http://schemas.microsoft.com/office/powerpoint/2010/main" val="48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B06C-42AA-A340-8E2A-49DAECC6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Algebraic fractions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8628E-3F98-C149-8C3C-61CBD4011183}"/>
              </a:ext>
            </a:extLst>
          </p:cNvPr>
          <p:cNvSpPr txBox="1"/>
          <p:nvPr/>
        </p:nvSpPr>
        <p:spPr>
          <a:xfrm>
            <a:off x="128694" y="1270000"/>
            <a:ext cx="10039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add/subtract two fractions, find a common denominator.</a:t>
            </a:r>
          </a:p>
          <a:p>
            <a:endParaRPr lang="en-GB" dirty="0"/>
          </a:p>
          <a:p>
            <a:r>
              <a:rPr lang="en-GB" dirty="0"/>
              <a:t>This can be achieved by multiplying the denominators and cross-multiplying the numerators: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b="0" i="1" dirty="0">
                <a:latin typeface="Cambria Math" panose="02040503050406030204" pitchFamily="18" charset="0"/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DE7561-1C68-8341-9CD7-8EB3C42971EA}"/>
                  </a:ext>
                </a:extLst>
              </p:cNvPr>
              <p:cNvSpPr/>
              <p:nvPr/>
            </p:nvSpPr>
            <p:spPr>
              <a:xfrm>
                <a:off x="540461" y="2371026"/>
                <a:ext cx="183531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DE7561-1C68-8341-9CD7-8EB3C4297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1" y="2371026"/>
                <a:ext cx="1835311" cy="617348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0E5DCFC-53D8-B14C-8566-F119EE5856D3}"/>
              </a:ext>
            </a:extLst>
          </p:cNvPr>
          <p:cNvSpPr/>
          <p:nvPr/>
        </p:nvSpPr>
        <p:spPr>
          <a:xfrm>
            <a:off x="188560" y="3429000"/>
            <a:ext cx="970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However, often we should see if first if there are common factors in the denominator </a:t>
            </a:r>
            <a:r>
              <a:rPr lang="en-GB" b="1" dirty="0"/>
              <a:t>to avoid multiplying unnecessarily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877134-E669-4642-A9AB-12C304136B8C}"/>
                  </a:ext>
                </a:extLst>
              </p:cNvPr>
              <p:cNvSpPr/>
              <p:nvPr/>
            </p:nvSpPr>
            <p:spPr>
              <a:xfrm>
                <a:off x="540461" y="4459122"/>
                <a:ext cx="171104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877134-E669-4642-A9AB-12C304136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1" y="4459122"/>
                <a:ext cx="1711045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1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8DF5-6A9C-4041-8A0C-D4A43E94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Class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AE2F6-E49F-184A-A41E-C2702256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8" y="1583088"/>
            <a:ext cx="4684780" cy="2156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8D1C5-C9D8-ED41-93E4-04B040F2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8" y="4135513"/>
            <a:ext cx="5291148" cy="158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80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9CA7-7A7B-034D-A9A9-4A759DF5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Question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A2B66-18F0-1241-84F0-2C4987DA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51695"/>
            <a:ext cx="8026400" cy="203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483A8-BF3A-4243-98E2-5B8E0EB2F200}"/>
              </a:ext>
            </a:extLst>
          </p:cNvPr>
          <p:cNvSpPr txBox="1"/>
          <p:nvPr/>
        </p:nvSpPr>
        <p:spPr>
          <a:xfrm>
            <a:off x="2234148" y="5879068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1C page 8</a:t>
            </a:r>
          </a:p>
        </p:txBody>
      </p:sp>
    </p:spTree>
    <p:extLst>
      <p:ext uri="{BB962C8B-B14F-4D97-AF65-F5344CB8AC3E}">
        <p14:creationId xmlns:p14="http://schemas.microsoft.com/office/powerpoint/2010/main" val="10312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48CC-1968-B041-8DBA-25DAED18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Partial fractions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F8E07-B4F4-F04C-9D86-2614D3EE569F}"/>
              </a:ext>
            </a:extLst>
          </p:cNvPr>
          <p:cNvSpPr txBox="1"/>
          <p:nvPr/>
        </p:nvSpPr>
        <p:spPr>
          <a:xfrm>
            <a:off x="373474" y="2299752"/>
            <a:ext cx="933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</a:t>
            </a:r>
            <a:r>
              <a:rPr lang="en-GB" b="1" dirty="0"/>
              <a:t>denominator is a product of a linear terms</a:t>
            </a:r>
            <a:r>
              <a:rPr lang="en-GB" dirty="0"/>
              <a:t>, it can be split into the sum of ‘partial fractions’, where </a:t>
            </a:r>
            <a:r>
              <a:rPr lang="en-GB" b="1" dirty="0"/>
              <a:t>each denominator is a single linear term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2926A-477E-7D4F-9D2A-89D9FC0727DE}"/>
                  </a:ext>
                </a:extLst>
              </p:cNvPr>
              <p:cNvSpPr txBox="1"/>
              <p:nvPr/>
            </p:nvSpPr>
            <p:spPr>
              <a:xfrm>
                <a:off x="198928" y="3294565"/>
                <a:ext cx="2269952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2926A-477E-7D4F-9D2A-89D9FC072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8" y="3294565"/>
                <a:ext cx="2269952" cy="651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97C581-E240-8743-982C-4698B32F4438}"/>
                  </a:ext>
                </a:extLst>
              </p:cNvPr>
              <p:cNvSpPr/>
              <p:nvPr/>
            </p:nvSpPr>
            <p:spPr>
              <a:xfrm>
                <a:off x="633569" y="1333922"/>
                <a:ext cx="183531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97C581-E240-8743-982C-4698B32F4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9" y="1333922"/>
                <a:ext cx="1835311" cy="617348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0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7121-F13C-5244-8662-5DF25A45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8ECA4-7273-5944-B6C7-B04C3A96A63A}"/>
                  </a:ext>
                </a:extLst>
              </p:cNvPr>
              <p:cNvSpPr txBox="1"/>
              <p:nvPr/>
            </p:nvSpPr>
            <p:spPr>
              <a:xfrm>
                <a:off x="376104" y="1377620"/>
                <a:ext cx="9279960" cy="6040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000" dirty="0"/>
                  <a:t>, find the values of the constants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8ECA4-7273-5944-B6C7-B04C3A96A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4" y="1377620"/>
                <a:ext cx="9279960" cy="6040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41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7121-F13C-5244-8662-5DF25A45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Class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71031-853C-F14A-9486-58B999FF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8" y="1473200"/>
            <a:ext cx="6063712" cy="25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4257-33F6-924E-82A5-6D27FC3C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1: Algebraic expressions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1E72D-8116-694B-B752-E91BD49B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" y="1373123"/>
            <a:ext cx="5998972" cy="135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8077E-5DA0-0040-8F6F-DF0328C5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" y="4070679"/>
            <a:ext cx="5998972" cy="2295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D4DEF-A329-6443-B05F-CBF9DCE1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16" y="2537610"/>
            <a:ext cx="5998972" cy="23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4EFC-419C-3143-933D-3893FB8E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Question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EE03-CD61-C241-B8FB-62E5F33E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341FC-56EF-CA4A-8241-781F2958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6982383" cy="10751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24F0C-E825-B34E-8659-4376BB5B6D1A}"/>
              </a:ext>
            </a:extLst>
          </p:cNvPr>
          <p:cNvSpPr txBox="1"/>
          <p:nvPr/>
        </p:nvSpPr>
        <p:spPr>
          <a:xfrm>
            <a:off x="2234148" y="587906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1D page 11</a:t>
            </a:r>
          </a:p>
        </p:txBody>
      </p:sp>
    </p:spTree>
    <p:extLst>
      <p:ext uri="{BB962C8B-B14F-4D97-AF65-F5344CB8AC3E}">
        <p14:creationId xmlns:p14="http://schemas.microsoft.com/office/powerpoint/2010/main" val="41769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04DC-E307-894B-BDB1-C5754316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Repeated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B4C5F-69B3-B343-8620-61770D98FB54}"/>
                  </a:ext>
                </a:extLst>
              </p:cNvPr>
              <p:cNvSpPr txBox="1"/>
              <p:nvPr/>
            </p:nvSpPr>
            <p:spPr>
              <a:xfrm>
                <a:off x="0" y="1423072"/>
                <a:ext cx="9893808" cy="139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Suppose we wished to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. What’s the problem?</a:t>
                </a:r>
              </a:p>
              <a:p>
                <a:endParaRPr lang="en-GB" sz="2400" dirty="0"/>
              </a:p>
              <a:p>
                <a:endParaRPr lang="en-GB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B4C5F-69B3-B343-8620-61770D98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3072"/>
                <a:ext cx="9893808" cy="1393267"/>
              </a:xfrm>
              <a:prstGeom prst="rect">
                <a:avLst/>
              </a:prstGeom>
              <a:blipFill>
                <a:blip r:embed="rId2"/>
                <a:stretch>
                  <a:fillRect l="-899" r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40AEBC-801F-F949-8395-56FC8C248F03}"/>
                  </a:ext>
                </a:extLst>
              </p:cNvPr>
              <p:cNvSpPr txBox="1"/>
              <p:nvPr/>
            </p:nvSpPr>
            <p:spPr>
              <a:xfrm>
                <a:off x="329863" y="2390698"/>
                <a:ext cx="5485721" cy="70634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2400" dirty="0"/>
                  <a:t> into partial fractions.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40AEBC-801F-F949-8395-56FC8C24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63" y="2390698"/>
                <a:ext cx="5485721" cy="706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1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3AC0-75A2-A944-8C43-7D88A518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Class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2F700-8C8E-4A44-92E3-E32DFBC818E0}"/>
                  </a:ext>
                </a:extLst>
              </p:cNvPr>
              <p:cNvSpPr txBox="1"/>
              <p:nvPr/>
            </p:nvSpPr>
            <p:spPr>
              <a:xfrm>
                <a:off x="650964" y="1691640"/>
                <a:ext cx="261518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2F700-8C8E-4A44-92E3-E32DFBC81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4" y="1691640"/>
                <a:ext cx="2615184" cy="898964"/>
              </a:xfrm>
              <a:prstGeom prst="rect">
                <a:avLst/>
              </a:prstGeom>
              <a:blipFill>
                <a:blip r:embed="rId2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97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D58D-C86E-5E48-B07F-33C3EE09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Question for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FFF9D-193C-7D4A-B7F3-5D14F74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4" y="1552631"/>
            <a:ext cx="6257925" cy="115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CD889D-65A0-9145-B876-52FB07430104}"/>
              </a:ext>
            </a:extLst>
          </p:cNvPr>
          <p:cNvSpPr txBox="1"/>
          <p:nvPr/>
        </p:nvSpPr>
        <p:spPr>
          <a:xfrm>
            <a:off x="2234148" y="587906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1E page 13</a:t>
            </a:r>
          </a:p>
        </p:txBody>
      </p:sp>
    </p:spTree>
    <p:extLst>
      <p:ext uri="{BB962C8B-B14F-4D97-AF65-F5344CB8AC3E}">
        <p14:creationId xmlns:p14="http://schemas.microsoft.com/office/powerpoint/2010/main" val="24486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A835-7D37-7748-80D9-D1B6CED6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Partial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5E985-02FA-5E4F-B174-638CAAD5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32" y="1530350"/>
            <a:ext cx="1752600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D76A1-F45E-2C42-ACB1-96324EDE42A5}"/>
              </a:ext>
            </a:extLst>
          </p:cNvPr>
          <p:cNvSpPr txBox="1"/>
          <p:nvPr/>
        </p:nvSpPr>
        <p:spPr>
          <a:xfrm>
            <a:off x="677334" y="1587152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Divide this polynomial</a:t>
            </a:r>
          </a:p>
        </p:txBody>
      </p:sp>
    </p:spTree>
    <p:extLst>
      <p:ext uri="{BB962C8B-B14F-4D97-AF65-F5344CB8AC3E}">
        <p14:creationId xmlns:p14="http://schemas.microsoft.com/office/powerpoint/2010/main" val="145210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CDA6-4B0D-2D46-A8FF-84364702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Improper fractions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5EA1F-1B86-9048-AD53-44342356EE96}"/>
              </a:ext>
            </a:extLst>
          </p:cNvPr>
          <p:cNvSpPr/>
          <p:nvPr/>
        </p:nvSpPr>
        <p:spPr>
          <a:xfrm>
            <a:off x="287554" y="1799549"/>
            <a:ext cx="937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algebraic fraction is </a:t>
            </a:r>
            <a:r>
              <a:rPr lang="en-GB" b="1" dirty="0"/>
              <a:t>improper</a:t>
            </a:r>
            <a:r>
              <a:rPr lang="en-GB" dirty="0"/>
              <a:t> if the degree of the numerator is </a:t>
            </a:r>
            <a:r>
              <a:rPr lang="en-GB" b="1" dirty="0"/>
              <a:t>at least </a:t>
            </a:r>
            <a:r>
              <a:rPr lang="en-GB" dirty="0"/>
              <a:t>the degree of the denominator.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DDEAF4-10E2-7742-978D-8C2C5D7694DD}"/>
                  </a:ext>
                </a:extLst>
              </p:cNvPr>
              <p:cNvSpPr txBox="1"/>
              <p:nvPr/>
            </p:nvSpPr>
            <p:spPr>
              <a:xfrm>
                <a:off x="677334" y="2595924"/>
                <a:ext cx="2016224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DDEAF4-10E2-7742-978D-8C2C5D769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595924"/>
                <a:ext cx="2016224" cy="964110"/>
              </a:xfrm>
              <a:prstGeom prst="rect">
                <a:avLst/>
              </a:prstGeom>
              <a:blipFill>
                <a:blip r:embed="rId2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0DA67-C97E-2444-81F5-63CA316CC6AA}"/>
                  </a:ext>
                </a:extLst>
              </p:cNvPr>
              <p:cNvSpPr txBox="1"/>
              <p:nvPr/>
            </p:nvSpPr>
            <p:spPr>
              <a:xfrm>
                <a:off x="2693558" y="2651067"/>
                <a:ext cx="2016224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40DA67-C97E-2444-81F5-63CA316CC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558" y="2651067"/>
                <a:ext cx="2016224" cy="90896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ECA3E-94E6-8644-9AD5-34DD24099C4D}"/>
                  </a:ext>
                </a:extLst>
              </p:cNvPr>
              <p:cNvSpPr txBox="1"/>
              <p:nvPr/>
            </p:nvSpPr>
            <p:spPr>
              <a:xfrm>
                <a:off x="5357854" y="2595924"/>
                <a:ext cx="201622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ECA3E-94E6-8644-9AD5-34DD24099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54" y="2595924"/>
                <a:ext cx="2016224" cy="9568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93B70-637F-2E40-A15C-0F5CD8445CB9}"/>
                  </a:ext>
                </a:extLst>
              </p:cNvPr>
              <p:cNvSpPr txBox="1"/>
              <p:nvPr/>
            </p:nvSpPr>
            <p:spPr>
              <a:xfrm>
                <a:off x="489033" y="3918635"/>
                <a:ext cx="8208912" cy="12229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Questions might take one of two forms:</a:t>
                </a:r>
              </a:p>
              <a:p>
                <a:r>
                  <a:rPr lang="en-GB" dirty="0"/>
                  <a:t>Do the division to express as a quotient and a remainder,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→  1+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Express as partial fractions,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93B70-637F-2E40-A15C-0F5CD8445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33" y="3918635"/>
                <a:ext cx="8208912" cy="1222964"/>
              </a:xfrm>
              <a:prstGeom prst="rect">
                <a:avLst/>
              </a:prstGeom>
              <a:blipFill>
                <a:blip r:embed="rId5"/>
                <a:stretch>
                  <a:fillRect l="-618" t="-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BD604C-59DC-0443-BA6A-9BCE16EC77D5}"/>
                  </a:ext>
                </a:extLst>
              </p:cNvPr>
              <p:cNvSpPr/>
              <p:nvPr/>
            </p:nvSpPr>
            <p:spPr>
              <a:xfrm>
                <a:off x="1661782" y="5514924"/>
                <a:ext cx="6096000" cy="9069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𝑟𝑒𝑚𝑎𝑖𝑛𝑑𝑒𝑟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𝑑𝑖𝑣𝑖𝑠𝑜𝑟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BD604C-59DC-0443-BA6A-9BCE16EC7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82" y="5514924"/>
                <a:ext cx="6096000" cy="906980"/>
              </a:xfrm>
              <a:prstGeom prst="rect">
                <a:avLst/>
              </a:prstGeom>
              <a:blipFill>
                <a:blip r:embed="rId6"/>
                <a:stretch>
                  <a:fillRect l="-832" t="-1370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4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4A13-833C-8A45-A18A-CDBA13A9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DA4CF-30C1-C440-8C11-F7C4A6A6E7D9}"/>
                  </a:ext>
                </a:extLst>
              </p:cNvPr>
              <p:cNvSpPr txBox="1"/>
              <p:nvPr/>
            </p:nvSpPr>
            <p:spPr>
              <a:xfrm>
                <a:off x="677334" y="1668309"/>
                <a:ext cx="8082483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GB" dirty="0"/>
                  <a:t>,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DA4CF-30C1-C440-8C11-F7C4A6A6E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668309"/>
                <a:ext cx="8082483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07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7FE1-659E-0D49-8F25-554C5CE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Another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CD7A6-99FF-1748-A1A9-0AE8E89A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40003"/>
            <a:ext cx="6846354" cy="1788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39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86F6-5323-9F41-9E12-2634DBAA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Class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562E6-D6BC-CB47-A0B1-D6FC9BF6B88F}"/>
                  </a:ext>
                </a:extLst>
              </p:cNvPr>
              <p:cNvSpPr/>
              <p:nvPr/>
            </p:nvSpPr>
            <p:spPr>
              <a:xfrm>
                <a:off x="493485" y="1405224"/>
                <a:ext cx="8780517" cy="58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𝑥</m:t>
                            </m:r>
                          </m:e>
                          <m:sup>
                            <m:r>
                              <a:rPr lang="en-US" sz="2000" i="1"/>
                              <m:t>3</m:t>
                            </m:r>
                          </m:sup>
                        </m:sSup>
                        <m:r>
                          <a:rPr lang="en-US" sz="2000" i="1"/>
                          <m:t>+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𝑥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  <m:r>
                          <a:rPr lang="en-US" sz="2000" i="1"/>
                          <m:t>−7</m:t>
                        </m:r>
                      </m:num>
                      <m:den>
                        <m:r>
                          <a:rPr lang="en-US" sz="2000" i="1"/>
                          <m:t>𝑥</m:t>
                        </m:r>
                        <m:r>
                          <a:rPr lang="en-US" sz="2000" i="1"/>
                          <m:t>−3</m:t>
                        </m:r>
                      </m:den>
                    </m:f>
                    <m:r>
                      <a:rPr lang="en-US" sz="2000" i="1"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000" i="1"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𝐵𝑥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ea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0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2000" i="1" dirty="0"/>
                      <m:t>𝐴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i="1" dirty="0"/>
                      <m:t>𝐵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i="1" dirty="0"/>
                      <m:t>𝐶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dirty="0"/>
                      <m:t>𝐷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562E6-D6BC-CB47-A0B1-D6FC9BF6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5" y="1405224"/>
                <a:ext cx="8780517" cy="582980"/>
              </a:xfrm>
              <a:prstGeom prst="rect">
                <a:avLst/>
              </a:prstGeom>
              <a:blipFill>
                <a:blip r:embed="rId2"/>
                <a:stretch>
                  <a:fillRect l="-72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311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BC28-13EC-8045-8488-A0D9E2E8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Question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639FB-840B-A04A-94B8-58782738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00890"/>
            <a:ext cx="6519593" cy="2175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4F69A-CB59-1F44-A724-1C8FB445B692}"/>
              </a:ext>
            </a:extLst>
          </p:cNvPr>
          <p:cNvSpPr txBox="1"/>
          <p:nvPr/>
        </p:nvSpPr>
        <p:spPr>
          <a:xfrm>
            <a:off x="2234148" y="5879068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1F page 16 and 17</a:t>
            </a:r>
          </a:p>
        </p:txBody>
      </p:sp>
    </p:spTree>
    <p:extLst>
      <p:ext uri="{BB962C8B-B14F-4D97-AF65-F5344CB8AC3E}">
        <p14:creationId xmlns:p14="http://schemas.microsoft.com/office/powerpoint/2010/main" val="4842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0915-E3C8-EF41-B7E0-542ED9FC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713B-ED03-5541-9A1B-903A0A38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70" y="660400"/>
            <a:ext cx="950908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a card has a vowel on one side, it must have an even number on the other side.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card(s) must be turned over to determined if this rule is followed?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49302-E078-C141-96A1-F7691488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06" y="1206419"/>
            <a:ext cx="5980284" cy="1394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41326-03F0-F441-8721-4B036682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24" y="3266124"/>
            <a:ext cx="5671566" cy="35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0BAA-3E5A-0D42-A3A9-2A4EEB41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1.7 Improper partial fractions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9D845-5153-C94C-B2A2-17A196245A9D}"/>
                  </a:ext>
                </a:extLst>
              </p:cNvPr>
              <p:cNvSpPr txBox="1"/>
              <p:nvPr/>
            </p:nvSpPr>
            <p:spPr>
              <a:xfrm>
                <a:off x="834144" y="1370504"/>
                <a:ext cx="4521628" cy="6040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Split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2000" dirty="0"/>
                  <a:t> into partial fractions.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9D845-5153-C94C-B2A2-17A19624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4" y="1370504"/>
                <a:ext cx="4521628" cy="6040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62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AC2E-CE2B-F641-8850-109AED53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1.7 class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6C9E2-6CAA-5748-8FD1-F4700542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2348"/>
            <a:ext cx="551261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2088B-0D74-9A4C-897D-6492D4463D7C}"/>
              </a:ext>
            </a:extLst>
          </p:cNvPr>
          <p:cNvSpPr txBox="1"/>
          <p:nvPr/>
        </p:nvSpPr>
        <p:spPr>
          <a:xfrm>
            <a:off x="2234148" y="5879068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1G page 18</a:t>
            </a:r>
          </a:p>
        </p:txBody>
      </p:sp>
    </p:spTree>
    <p:extLst>
      <p:ext uri="{BB962C8B-B14F-4D97-AF65-F5344CB8AC3E}">
        <p14:creationId xmlns:p14="http://schemas.microsoft.com/office/powerpoint/2010/main" val="32452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3BE0-BFD7-D349-B02C-87AAD4DC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Proof by contradiction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C013F-0771-2E4D-B2B3-12D8736FED4D}"/>
              </a:ext>
            </a:extLst>
          </p:cNvPr>
          <p:cNvSpPr txBox="1"/>
          <p:nvPr/>
        </p:nvSpPr>
        <p:spPr>
          <a:xfrm>
            <a:off x="633791" y="2825478"/>
            <a:ext cx="64807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there is no greatest odd integer.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B7B0B-387E-BF49-B8FB-D5EDD6CF602A}"/>
              </a:ext>
            </a:extLst>
          </p:cNvPr>
          <p:cNvSpPr txBox="1"/>
          <p:nvPr/>
        </p:nvSpPr>
        <p:spPr>
          <a:xfrm>
            <a:off x="3569536" y="5645750"/>
            <a:ext cx="612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Therefore, there is no greatest odd integer.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F4D7EA-B236-2A4E-9333-6BD904647A11}"/>
              </a:ext>
            </a:extLst>
          </p:cNvPr>
          <p:cNvSpPr/>
          <p:nvPr/>
        </p:nvSpPr>
        <p:spPr>
          <a:xfrm>
            <a:off x="633791" y="3428999"/>
            <a:ext cx="2516815" cy="719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Assumption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7971C-BB63-9246-9B36-C1C701D0A3B3}"/>
              </a:ext>
            </a:extLst>
          </p:cNvPr>
          <p:cNvSpPr/>
          <p:nvPr/>
        </p:nvSpPr>
        <p:spPr>
          <a:xfrm>
            <a:off x="633791" y="4449926"/>
            <a:ext cx="2516815" cy="71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Show contradiction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54FEA-C793-CC4E-90D7-77E45DF9A863}"/>
              </a:ext>
            </a:extLst>
          </p:cNvPr>
          <p:cNvSpPr/>
          <p:nvPr/>
        </p:nvSpPr>
        <p:spPr>
          <a:xfrm>
            <a:off x="633791" y="5470854"/>
            <a:ext cx="2516815" cy="71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E933B-2479-DA45-B08E-3E7F98FD1AC4}"/>
              </a:ext>
            </a:extLst>
          </p:cNvPr>
          <p:cNvSpPr txBox="1"/>
          <p:nvPr/>
        </p:nvSpPr>
        <p:spPr>
          <a:xfrm>
            <a:off x="7441845" y="517154"/>
            <a:ext cx="450217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How to structure/word proof:</a:t>
            </a:r>
          </a:p>
          <a:p>
            <a:pPr marL="342900" indent="-342900">
              <a:buAutoNum type="arabicPeriod"/>
            </a:pPr>
            <a:r>
              <a:rPr lang="en-GB" dirty="0"/>
              <a:t>“Assume that </a:t>
            </a:r>
            <a:r>
              <a:rPr lang="en-GB" i="1" dirty="0"/>
              <a:t>[negation of statement]</a:t>
            </a:r>
            <a:r>
              <a:rPr lang="en-GB" dirty="0"/>
              <a:t>.”</a:t>
            </a:r>
          </a:p>
          <a:p>
            <a:pPr marL="342900" indent="-342900">
              <a:buAutoNum type="arabicPeriod"/>
            </a:pPr>
            <a:r>
              <a:rPr lang="en-GB" dirty="0"/>
              <a:t>[</a:t>
            </a:r>
            <a:r>
              <a:rPr lang="en-GB" i="1" dirty="0"/>
              <a:t>Reasoning followed by…</a:t>
            </a:r>
            <a:r>
              <a:rPr lang="en-GB" dirty="0"/>
              <a:t>] “</a:t>
            </a:r>
            <a:r>
              <a:rPr lang="en-GB" i="1" dirty="0"/>
              <a:t>This contradicts the assumption that</a:t>
            </a:r>
            <a:r>
              <a:rPr lang="en-GB" dirty="0"/>
              <a:t>…” or “</a:t>
            </a:r>
            <a:r>
              <a:rPr lang="en-GB" i="1" dirty="0"/>
              <a:t>This is a contradiction</a:t>
            </a:r>
            <a:r>
              <a:rPr lang="en-GB" dirty="0"/>
              <a:t>”.</a:t>
            </a:r>
          </a:p>
          <a:p>
            <a:pPr marL="342900" indent="-342900">
              <a:buAutoNum type="arabicPeriod"/>
            </a:pPr>
            <a:r>
              <a:rPr lang="en-GB" dirty="0"/>
              <a:t>“Therefore [</a:t>
            </a:r>
            <a:r>
              <a:rPr lang="en-GB" i="1" dirty="0"/>
              <a:t>restate original statement</a:t>
            </a:r>
            <a:r>
              <a:rPr lang="en-GB" dirty="0"/>
              <a:t>].”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5317C-2EB4-E043-BD40-51D15101C65E}"/>
              </a:ext>
            </a:extLst>
          </p:cNvPr>
          <p:cNvSpPr txBox="1"/>
          <p:nvPr/>
        </p:nvSpPr>
        <p:spPr>
          <a:xfrm>
            <a:off x="503163" y="1264607"/>
            <a:ext cx="6611348" cy="1477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To prove a statement is true by contradiction: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Assume</a:t>
            </a:r>
            <a:r>
              <a:rPr lang="en-GB" dirty="0"/>
              <a:t> that the statement is in fact </a:t>
            </a:r>
            <a:r>
              <a:rPr lang="en-GB" b="1" dirty="0"/>
              <a:t>false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Prove that this would </a:t>
            </a:r>
            <a:r>
              <a:rPr lang="en-GB" b="1" dirty="0"/>
              <a:t>lead to a contradiction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 we were wrong in assuming the statement was false, and therefore it must be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8A81B9-268F-0E4B-ABA1-AE7A494C0329}"/>
                  </a:ext>
                </a:extLst>
              </p:cNvPr>
              <p:cNvSpPr/>
              <p:nvPr/>
            </p:nvSpPr>
            <p:spPr>
              <a:xfrm>
                <a:off x="3569536" y="3563032"/>
                <a:ext cx="5028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Assume that there is a greatest odd integer,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8A81B9-268F-0E4B-ABA1-AE7A494C0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36" y="3563032"/>
                <a:ext cx="5028877" cy="369332"/>
              </a:xfrm>
              <a:prstGeom prst="rect">
                <a:avLst/>
              </a:prstGeom>
              <a:blipFill>
                <a:blip r:embed="rId2"/>
                <a:stretch>
                  <a:fillRect l="-1008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125812-12CC-3247-AEB4-1EA5ADCFF9A0}"/>
                  </a:ext>
                </a:extLst>
              </p:cNvPr>
              <p:cNvSpPr/>
              <p:nvPr/>
            </p:nvSpPr>
            <p:spPr>
              <a:xfrm>
                <a:off x="3569536" y="4449926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is an odd integer which is larger than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contradicts the assumption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the greatest odd integer.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125812-12CC-3247-AEB4-1EA5ADCFF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36" y="4449926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832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DCB0-84D1-9B4A-9CA1-2E064FBD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1.1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DFF4F-1010-B848-B61E-43DA43706223}"/>
              </a:ext>
            </a:extLst>
          </p:cNvPr>
          <p:cNvSpPr txBox="1"/>
          <p:nvPr/>
        </p:nvSpPr>
        <p:spPr>
          <a:xfrm>
            <a:off x="146304" y="857494"/>
            <a:ext cx="9272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part of a proof by contradiction requires you to negate the original statement.</a:t>
            </a:r>
          </a:p>
          <a:p>
            <a:r>
              <a:rPr lang="en-GB" dirty="0"/>
              <a:t>What is the negation of each of these statements? </a:t>
            </a:r>
            <a:endParaRPr lang="en-GB" b="1" i="1" dirty="0"/>
          </a:p>
          <a:p>
            <a:endParaRPr lang="en-GB" dirty="0"/>
          </a:p>
        </p:txBody>
      </p:sp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id="{98497CE5-5156-6D4B-8D50-4E25B6F34DEB}"/>
              </a:ext>
            </a:extLst>
          </p:cNvPr>
          <p:cNvSpPr/>
          <p:nvPr/>
        </p:nvSpPr>
        <p:spPr>
          <a:xfrm>
            <a:off x="1110288" y="1780824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“There are infinitely many prime numbers.”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1FFD4-E1AD-5E40-B111-7CEAA598E8CA}"/>
              </a:ext>
            </a:extLst>
          </p:cNvPr>
          <p:cNvSpPr/>
          <p:nvPr/>
        </p:nvSpPr>
        <p:spPr>
          <a:xfrm>
            <a:off x="830764" y="3399107"/>
            <a:ext cx="2520280" cy="70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infinitely many non-prime (i.e. composite) numbers.”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56FF4-B3B0-8A4B-A577-1F38A6EC2453}"/>
              </a:ext>
            </a:extLst>
          </p:cNvPr>
          <p:cNvSpPr/>
          <p:nvPr/>
        </p:nvSpPr>
        <p:spPr>
          <a:xfrm>
            <a:off x="830764" y="4197530"/>
            <a:ext cx="2520280" cy="720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prime numbers.”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96CA5D-0225-1240-B4A5-FCC87F2BDC51}"/>
              </a:ext>
            </a:extLst>
          </p:cNvPr>
          <p:cNvSpPr/>
          <p:nvPr/>
        </p:nvSpPr>
        <p:spPr>
          <a:xfrm>
            <a:off x="830764" y="5033722"/>
            <a:ext cx="2520280" cy="5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are finitely many non-composite numbers.”</a:t>
            </a:r>
          </a:p>
        </p:txBody>
      </p:sp>
      <p:sp>
        <p:nvSpPr>
          <p:cNvPr id="13" name="Speech Bubble: Rectangle 10">
            <a:extLst>
              <a:ext uri="{FF2B5EF4-FFF2-40B4-BE49-F238E27FC236}">
                <a16:creationId xmlns:a16="http://schemas.microsoft.com/office/drawing/2014/main" id="{66A79C80-9CDA-9042-9107-53164F81AB2A}"/>
              </a:ext>
            </a:extLst>
          </p:cNvPr>
          <p:cNvSpPr/>
          <p:nvPr/>
        </p:nvSpPr>
        <p:spPr>
          <a:xfrm>
            <a:off x="3846592" y="1780824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“All Popes are Catholic.”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972C5-D459-1247-83A4-00BA2D33CFB4}"/>
              </a:ext>
            </a:extLst>
          </p:cNvPr>
          <p:cNvSpPr/>
          <p:nvPr/>
        </p:nvSpPr>
        <p:spPr>
          <a:xfrm>
            <a:off x="3918600" y="4169780"/>
            <a:ext cx="2220942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“No Popes are Catholic.”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7A34ED-8090-7440-807A-DD2B37870AA6}"/>
              </a:ext>
            </a:extLst>
          </p:cNvPr>
          <p:cNvSpPr/>
          <p:nvPr/>
        </p:nvSpPr>
        <p:spPr>
          <a:xfrm>
            <a:off x="3918600" y="3399107"/>
            <a:ext cx="2221532" cy="70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“There exists a Pope who is not Catholic.”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398BA-5DC1-F24C-8EA0-998F202E8BD6}"/>
              </a:ext>
            </a:extLst>
          </p:cNvPr>
          <p:cNvSpPr/>
          <p:nvPr/>
        </p:nvSpPr>
        <p:spPr>
          <a:xfrm>
            <a:off x="3918600" y="5033722"/>
            <a:ext cx="2232792" cy="5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“Mr Lynton is the Pope.”</a:t>
            </a:r>
          </a:p>
        </p:txBody>
      </p:sp>
      <p:sp>
        <p:nvSpPr>
          <p:cNvPr id="17" name="Speech Bubble: Rectangle 14">
            <a:extLst>
              <a:ext uri="{FF2B5EF4-FFF2-40B4-BE49-F238E27FC236}">
                <a16:creationId xmlns:a16="http://schemas.microsoft.com/office/drawing/2014/main" id="{AF4563FA-3C0E-ED42-A216-2357FF52191E}"/>
              </a:ext>
            </a:extLst>
          </p:cNvPr>
          <p:cNvSpPr/>
          <p:nvPr/>
        </p:nvSpPr>
        <p:spPr>
          <a:xfrm>
            <a:off x="6910067" y="1780824"/>
            <a:ext cx="2088232" cy="1080120"/>
          </a:xfrm>
          <a:prstGeom prst="wedgeRectCallout">
            <a:avLst>
              <a:gd name="adj1" fmla="val -47592"/>
              <a:gd name="adj2" fmla="val 742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“If it is raining, my garden is wet.”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EACF05-DA1E-8C44-BF50-6B0DF270438D}"/>
              </a:ext>
            </a:extLst>
          </p:cNvPr>
          <p:cNvSpPr/>
          <p:nvPr/>
        </p:nvSpPr>
        <p:spPr>
          <a:xfrm>
            <a:off x="6798920" y="3399107"/>
            <a:ext cx="2310529" cy="70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“It is not raining, and my garden is dry.”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1757CB-5661-B349-8AF4-CDE09D6643C3}"/>
              </a:ext>
            </a:extLst>
          </p:cNvPr>
          <p:cNvSpPr/>
          <p:nvPr/>
        </p:nvSpPr>
        <p:spPr>
          <a:xfrm>
            <a:off x="6798919" y="5033722"/>
            <a:ext cx="2310530" cy="5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“It is raining, and my garden is not wet.”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4E78D-5865-E24F-A5F2-2E9E6AEC4742}"/>
              </a:ext>
            </a:extLst>
          </p:cNvPr>
          <p:cNvSpPr/>
          <p:nvPr/>
        </p:nvSpPr>
        <p:spPr>
          <a:xfrm>
            <a:off x="6798919" y="4169780"/>
            <a:ext cx="2310530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“It is not raining, and my garden is wet.”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8286C-DCDA-E84B-AF10-69F79EB5F0BB}"/>
              </a:ext>
            </a:extLst>
          </p:cNvPr>
          <p:cNvSpPr txBox="1"/>
          <p:nvPr/>
        </p:nvSpPr>
        <p:spPr>
          <a:xfrm>
            <a:off x="3198520" y="5746046"/>
            <a:ext cx="3595808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The negation of “all are” is not “none are”. So the negation of “everyone likes green” </a:t>
            </a:r>
            <a:r>
              <a:rPr lang="en-GB" sz="1200" u="sng" dirty="0"/>
              <a:t>wouldn’t</a:t>
            </a:r>
            <a:r>
              <a:rPr lang="en-GB" sz="1200" dirty="0"/>
              <a:t> be “no one likes green”, but: “not everyone likes green”. Do not confuse a ‘negation’ with the ‘opposite’.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67690-C2E8-124C-988E-16D8CC45596F}"/>
              </a:ext>
            </a:extLst>
          </p:cNvPr>
          <p:cNvSpPr txBox="1"/>
          <p:nvPr/>
        </p:nvSpPr>
        <p:spPr>
          <a:xfrm>
            <a:off x="7260336" y="5780839"/>
            <a:ext cx="34076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Comments:</a:t>
            </a:r>
            <a:r>
              <a:rPr lang="en-GB" sz="1200" dirty="0"/>
              <a:t> If you have a </a:t>
            </a:r>
            <a:r>
              <a:rPr lang="en-GB" sz="1200" u="sng" dirty="0"/>
              <a:t>conditional</a:t>
            </a:r>
            <a:r>
              <a:rPr lang="en-GB" sz="1200" dirty="0"/>
              <a:t> statement like “</a:t>
            </a:r>
            <a:r>
              <a:rPr lang="en-GB" sz="1200" i="1" dirty="0"/>
              <a:t>If A then B</a:t>
            </a:r>
            <a:r>
              <a:rPr lang="en-GB" sz="1200" dirty="0"/>
              <a:t>”, then the negation is “</a:t>
            </a:r>
            <a:r>
              <a:rPr lang="en-GB" sz="1200" i="1" dirty="0"/>
              <a:t>A and not B</a:t>
            </a:r>
            <a:r>
              <a:rPr lang="en-GB" sz="1200" dirty="0"/>
              <a:t>”, i.e. the condition is true, but the conclusion is false/negated.  </a:t>
            </a:r>
          </a:p>
        </p:txBody>
      </p:sp>
    </p:spTree>
    <p:extLst>
      <p:ext uri="{BB962C8B-B14F-4D97-AF65-F5344CB8AC3E}">
        <p14:creationId xmlns:p14="http://schemas.microsoft.com/office/powerpoint/2010/main" val="2168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3BE0-BFD7-D349-B02C-87AAD4DC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61E11-5E55-9541-ADD0-310B7E7CE0D6}"/>
              </a:ext>
            </a:extLst>
          </p:cNvPr>
          <p:cNvSpPr txBox="1"/>
          <p:nvPr/>
        </p:nvSpPr>
        <p:spPr>
          <a:xfrm>
            <a:off x="903534" y="1330235"/>
            <a:ext cx="85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Prove by contradiction </a:t>
            </a:r>
            <a:r>
              <a:rPr lang="en-US" sz="2200" u="sng" dirty="0">
                <a:latin typeface="+mj-lt"/>
              </a:rPr>
              <a:t>that</a:t>
            </a:r>
            <a:r>
              <a:rPr lang="en-US" sz="2400" u="sng" dirty="0">
                <a:latin typeface="+mj-lt"/>
              </a:rPr>
              <a:t> there is no greatest odd integer</a:t>
            </a:r>
            <a:endParaRPr lang="en-GB" sz="2400" u="sng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463531-EB90-C043-8A39-221CC54786B1}"/>
                  </a:ext>
                </a:extLst>
              </p:cNvPr>
              <p:cNvSpPr txBox="1"/>
              <p:nvPr/>
            </p:nvSpPr>
            <p:spPr>
              <a:xfrm>
                <a:off x="339684" y="2097036"/>
                <a:ext cx="72864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Assumption: There is a greatest odd integer,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463531-EB90-C043-8A39-221CC5478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4" y="2097036"/>
                <a:ext cx="7286411" cy="400110"/>
              </a:xfrm>
              <a:prstGeom prst="rect">
                <a:avLst/>
              </a:prstGeom>
              <a:blipFill>
                <a:blip r:embed="rId2"/>
                <a:stretch>
                  <a:fillRect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BFC3695-0EB0-AE49-9309-524757F8B6B8}"/>
              </a:ext>
            </a:extLst>
          </p:cNvPr>
          <p:cNvSpPr txBox="1"/>
          <p:nvPr/>
        </p:nvSpPr>
        <p:spPr>
          <a:xfrm>
            <a:off x="903534" y="2629791"/>
            <a:ext cx="8421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j-lt"/>
              </a:rPr>
              <a:t>We need to use logical steps to reach a contradiction/impossibility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61C8EA-2D9C-8B4A-8F1D-2DDEF1A7ED85}"/>
                  </a:ext>
                </a:extLst>
              </p:cNvPr>
              <p:cNvSpPr txBox="1"/>
              <p:nvPr/>
            </p:nvSpPr>
            <p:spPr>
              <a:xfrm>
                <a:off x="1350950" y="3275111"/>
                <a:ext cx="5263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latin typeface="+mj-lt"/>
                  </a:rPr>
                  <a:t> is also an integer</a:t>
                </a:r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61C8EA-2D9C-8B4A-8F1D-2DDEF1A7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0" y="3275111"/>
                <a:ext cx="5263877" cy="307777"/>
              </a:xfrm>
              <a:prstGeom prst="rect">
                <a:avLst/>
              </a:prstGeom>
              <a:blipFill>
                <a:blip r:embed="rId3"/>
                <a:stretch>
                  <a:fillRect l="-2644" t="-24000" r="-1683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3C38F-E0B0-C842-9710-ECA5F6F63639}"/>
                  </a:ext>
                </a:extLst>
              </p:cNvPr>
              <p:cNvSpPr txBox="1"/>
              <p:nvPr/>
            </p:nvSpPr>
            <p:spPr>
              <a:xfrm>
                <a:off x="1350950" y="3774502"/>
                <a:ext cx="11644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3C38F-E0B0-C842-9710-ECA5F6F6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0" y="3774502"/>
                <a:ext cx="1164486" cy="307777"/>
              </a:xfrm>
              <a:prstGeom prst="rect">
                <a:avLst/>
              </a:prstGeom>
              <a:blipFill>
                <a:blip r:embed="rId4"/>
                <a:stretch>
                  <a:fillRect l="-1075" r="-107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D7A0D1-414C-8B43-865E-3FCFD2D2C9A1}"/>
                  </a:ext>
                </a:extLst>
              </p:cNvPr>
              <p:cNvSpPr txBox="1"/>
              <p:nvPr/>
            </p:nvSpPr>
            <p:spPr>
              <a:xfrm>
                <a:off x="1350950" y="4273893"/>
                <a:ext cx="23061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D7A0D1-414C-8B43-865E-3FCFD2D2C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0" y="4273893"/>
                <a:ext cx="2306144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7E98D0-4063-6F48-942C-8B2857FD9E4A}"/>
                  </a:ext>
                </a:extLst>
              </p:cNvPr>
              <p:cNvSpPr txBox="1"/>
              <p:nvPr/>
            </p:nvSpPr>
            <p:spPr>
              <a:xfrm>
                <a:off x="1350950" y="5272675"/>
                <a:ext cx="777476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+mj-lt"/>
                  </a:rPr>
                  <a:t> would be an odd integer and is greater than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+mj-lt"/>
                  </a:rPr>
                  <a:t>. Therefore, there is no greatest odd integer.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7E98D0-4063-6F48-942C-8B2857FD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0" y="5272675"/>
                <a:ext cx="7774762" cy="615553"/>
              </a:xfrm>
              <a:prstGeom prst="rect">
                <a:avLst/>
              </a:prstGeom>
              <a:blipFill>
                <a:blip r:embed="rId6"/>
                <a:stretch>
                  <a:fillRect l="-1792" t="-12000" r="-81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3BE0-BFD7-D349-B02C-87AAD4DC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097EE2-2944-E446-BC30-92F3BC163942}"/>
                  </a:ext>
                </a:extLst>
              </p:cNvPr>
              <p:cNvSpPr txBox="1"/>
              <p:nvPr/>
            </p:nvSpPr>
            <p:spPr>
              <a:xfrm>
                <a:off x="677334" y="1340395"/>
                <a:ext cx="879003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>
                    <a:latin typeface="+mj-lt"/>
                  </a:rPr>
                  <a:t>Prove by contradiction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u="sng" dirty="0">
                    <a:latin typeface="+mj-lt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GB" sz="2000" i="1" u="sng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u="sng" dirty="0">
                    <a:latin typeface="+mj-lt"/>
                  </a:rPr>
                  <a:t> must be even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097EE2-2944-E446-BC30-92F3BC16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340395"/>
                <a:ext cx="8790037" cy="407099"/>
              </a:xfrm>
              <a:prstGeom prst="rect">
                <a:avLst/>
              </a:prstGeom>
              <a:blipFill>
                <a:blip r:embed="rId2"/>
                <a:stretch>
                  <a:fillRect l="-57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9ED86-24F3-994E-B6B4-2D330B8D7F01}"/>
                  </a:ext>
                </a:extLst>
              </p:cNvPr>
              <p:cNvSpPr txBox="1"/>
              <p:nvPr/>
            </p:nvSpPr>
            <p:spPr>
              <a:xfrm>
                <a:off x="652182" y="2105354"/>
                <a:ext cx="873407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Assumption: There exists a number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is odd,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+mj-lt"/>
                  </a:rPr>
                  <a:t> is even.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9ED86-24F3-994E-B6B4-2D330B8D7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2" y="2105354"/>
                <a:ext cx="8734076" cy="407099"/>
              </a:xfrm>
              <a:prstGeom prst="rect">
                <a:avLst/>
              </a:prstGeom>
              <a:blipFill>
                <a:blip r:embed="rId3"/>
                <a:stretch>
                  <a:fillRect l="-581" t="-303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9B79FB1-5D8F-EB4E-9ADA-699DB3EDFB61}"/>
              </a:ext>
            </a:extLst>
          </p:cNvPr>
          <p:cNvSpPr txBox="1"/>
          <p:nvPr/>
        </p:nvSpPr>
        <p:spPr>
          <a:xfrm>
            <a:off x="938252" y="2808592"/>
            <a:ext cx="77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We need to use logical steps to reach a contradiction/impossibility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2A12C7-7ADE-9E47-B114-628C69BC60C4}"/>
                  </a:ext>
                </a:extLst>
              </p:cNvPr>
              <p:cNvSpPr txBox="1"/>
              <p:nvPr/>
            </p:nvSpPr>
            <p:spPr>
              <a:xfrm>
                <a:off x="964380" y="3491750"/>
                <a:ext cx="7776825" cy="10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is odd then it can be written in the form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000" dirty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2A12C7-7ADE-9E47-B114-628C69BC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80" y="3491750"/>
                <a:ext cx="7776825" cy="1022652"/>
              </a:xfrm>
              <a:prstGeom prst="rect">
                <a:avLst/>
              </a:prstGeom>
              <a:blipFill>
                <a:blip r:embed="rId4"/>
                <a:stretch>
                  <a:fillRect l="-653" t="-246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81B940-B8C0-8C4F-911E-B81215A2C5F8}"/>
                  </a:ext>
                </a:extLst>
              </p:cNvPr>
              <p:cNvSpPr txBox="1"/>
              <p:nvPr/>
            </p:nvSpPr>
            <p:spPr>
              <a:xfrm>
                <a:off x="2926348" y="4707990"/>
                <a:ext cx="33764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81B940-B8C0-8C4F-911E-B81215A2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48" y="4707990"/>
                <a:ext cx="3376418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AE9DA5-E331-C34C-BABF-165F84BBF113}"/>
                  </a:ext>
                </a:extLst>
              </p:cNvPr>
              <p:cNvSpPr txBox="1"/>
              <p:nvPr/>
            </p:nvSpPr>
            <p:spPr>
              <a:xfrm>
                <a:off x="2998849" y="5206618"/>
                <a:ext cx="365622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=2(2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AE9DA5-E331-C34C-BABF-165F84B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9" y="5206618"/>
                <a:ext cx="3656228" cy="407099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BE669-3F42-8B45-9880-C000EEC7F51C}"/>
                  </a:ext>
                </a:extLst>
              </p:cNvPr>
              <p:cNvSpPr txBox="1"/>
              <p:nvPr/>
            </p:nvSpPr>
            <p:spPr>
              <a:xfrm>
                <a:off x="955503" y="5657903"/>
                <a:ext cx="7776825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+mj-lt"/>
                  </a:rPr>
                  <a:t> is odd, which contradicts the original statement that if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+mj-lt"/>
                  </a:rPr>
                  <a:t> is odd,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+mj-lt"/>
                  </a:rPr>
                  <a:t> can be even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BE669-3F42-8B45-9880-C000EEC7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03" y="5657903"/>
                <a:ext cx="7776825" cy="721864"/>
              </a:xfrm>
              <a:prstGeom prst="rect">
                <a:avLst/>
              </a:prstGeom>
              <a:blipFill>
                <a:blip r:embed="rId7"/>
                <a:stretch>
                  <a:fillRect l="-651" t="-175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3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3BE0-BFD7-D349-B02C-87AAD4DC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19A99A-E66D-A444-890B-DDC83278A297}"/>
                  </a:ext>
                </a:extLst>
              </p:cNvPr>
              <p:cNvSpPr txBox="1"/>
              <p:nvPr/>
            </p:nvSpPr>
            <p:spPr>
              <a:xfrm>
                <a:off x="812094" y="1389888"/>
                <a:ext cx="7051746" cy="362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latin typeface="Comic Sans MS" panose="030F0702030302020204" pitchFamily="66" charset="0"/>
                  </a:rPr>
                  <a:t>Prove by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u="sng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 u="sng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u="sng" dirty="0">
                    <a:latin typeface="Comic Sans MS" panose="030F0702030302020204" pitchFamily="66" charset="0"/>
                  </a:rPr>
                  <a:t> is an irrational number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19A99A-E66D-A444-890B-DDC83278A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4" y="1389888"/>
                <a:ext cx="7051746" cy="362600"/>
              </a:xfrm>
              <a:prstGeom prst="rect">
                <a:avLst/>
              </a:prstGeom>
              <a:blipFill>
                <a:blip r:embed="rId2"/>
                <a:stretch>
                  <a:fillRect l="-36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E99CC-CE2E-624F-BA6C-0E88F56797AF}"/>
                  </a:ext>
                </a:extLst>
              </p:cNvPr>
              <p:cNvSpPr txBox="1"/>
              <p:nvPr/>
            </p:nvSpPr>
            <p:spPr>
              <a:xfrm>
                <a:off x="804695" y="1992618"/>
                <a:ext cx="8979385" cy="59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Assumption: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rational number, and can therefore be expressed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with the fraction is its simplest form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E99CC-CE2E-624F-BA6C-0E88F5679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95" y="1992618"/>
                <a:ext cx="8979385" cy="596061"/>
              </a:xfrm>
              <a:prstGeom prst="rect">
                <a:avLst/>
              </a:prstGeom>
              <a:blipFill>
                <a:blip r:embed="rId3"/>
                <a:stretch>
                  <a:fillRect l="-14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87E651F-08A6-C74E-B344-04BC110A9656}"/>
              </a:ext>
            </a:extLst>
          </p:cNvPr>
          <p:cNvSpPr txBox="1"/>
          <p:nvPr/>
        </p:nvSpPr>
        <p:spPr>
          <a:xfrm>
            <a:off x="812094" y="2848610"/>
            <a:ext cx="622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use logical steps to reach a contradiction/impossibility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8D327B-4D3C-494F-848E-AC471E82D787}"/>
                  </a:ext>
                </a:extLst>
              </p:cNvPr>
              <p:cNvSpPr txBox="1"/>
              <p:nvPr/>
            </p:nvSpPr>
            <p:spPr>
              <a:xfrm>
                <a:off x="8060903" y="2734668"/>
                <a:ext cx="1088805" cy="42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8D327B-4D3C-494F-848E-AC471E82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03" y="2734668"/>
                <a:ext cx="1088805" cy="421719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20721-0EE2-7C4D-9B92-4D170CF02A0E}"/>
                  </a:ext>
                </a:extLst>
              </p:cNvPr>
              <p:cNvSpPr txBox="1"/>
              <p:nvPr/>
            </p:nvSpPr>
            <p:spPr>
              <a:xfrm>
                <a:off x="8207668" y="3187142"/>
                <a:ext cx="1025421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320721-0EE2-7C4D-9B92-4D170CF0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668" y="3187142"/>
                <a:ext cx="1025421" cy="494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6E4BD-D126-D441-8525-34FAAE473FBD}"/>
                  </a:ext>
                </a:extLst>
              </p:cNvPr>
              <p:cNvSpPr txBox="1"/>
              <p:nvPr/>
            </p:nvSpPr>
            <p:spPr>
              <a:xfrm>
                <a:off x="7928043" y="3808172"/>
                <a:ext cx="13642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6E4BD-D126-D441-8525-34FAAE473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43" y="3808172"/>
                <a:ext cx="1364260" cy="246221"/>
              </a:xfrm>
              <a:prstGeom prst="rect">
                <a:avLst/>
              </a:prstGeom>
              <a:blipFill>
                <a:blip r:embed="rId6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ED0EF3-DCEA-834E-9D1D-64C68B8E4986}"/>
                  </a:ext>
                </a:extLst>
              </p:cNvPr>
              <p:cNvSpPr txBox="1"/>
              <p:nvPr/>
            </p:nvSpPr>
            <p:spPr>
              <a:xfrm>
                <a:off x="7828596" y="4209713"/>
                <a:ext cx="182013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ED0EF3-DCEA-834E-9D1D-64C68B8E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96" y="4209713"/>
                <a:ext cx="1820139" cy="246221"/>
              </a:xfrm>
              <a:prstGeom prst="rect">
                <a:avLst/>
              </a:prstGeom>
              <a:blipFill>
                <a:blip r:embed="rId7"/>
                <a:stretch>
                  <a:fillRect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DCDCA0-FA41-9D4F-AAEB-A97DAAE928EE}"/>
                  </a:ext>
                </a:extLst>
              </p:cNvPr>
              <p:cNvSpPr txBox="1"/>
              <p:nvPr/>
            </p:nvSpPr>
            <p:spPr>
              <a:xfrm>
                <a:off x="7891753" y="4617545"/>
                <a:ext cx="15487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DCDCA0-FA41-9D4F-AAEB-A97DAAE9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53" y="4617545"/>
                <a:ext cx="1548782" cy="24622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D7457F-72BD-CF4D-8879-DC3B46444204}"/>
                  </a:ext>
                </a:extLst>
              </p:cNvPr>
              <p:cNvSpPr txBox="1"/>
              <p:nvPr/>
            </p:nvSpPr>
            <p:spPr>
              <a:xfrm>
                <a:off x="7982632" y="4987736"/>
                <a:ext cx="1367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D7457F-72BD-CF4D-8879-DC3B4644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632" y="4987736"/>
                <a:ext cx="1367024" cy="246221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A1D46A-ED29-2143-B930-7E1BA1D50ED4}"/>
                  </a:ext>
                </a:extLst>
              </p:cNvPr>
              <p:cNvSpPr txBox="1"/>
              <p:nvPr/>
            </p:nvSpPr>
            <p:spPr>
              <a:xfrm>
                <a:off x="787395" y="3332282"/>
                <a:ext cx="63938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even, so therefore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also be even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that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different integer…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A1D46A-ED29-2143-B930-7E1BA1D50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5" y="3332282"/>
                <a:ext cx="6393875" cy="738664"/>
              </a:xfrm>
              <a:prstGeom prst="rect">
                <a:avLst/>
              </a:prstGeom>
              <a:blipFill>
                <a:blip r:embed="rId10"/>
                <a:stretch>
                  <a:fillRect l="-1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A1071B-D912-D24B-88D4-F774B2E06CDD}"/>
                  </a:ext>
                </a:extLst>
              </p:cNvPr>
              <p:cNvSpPr txBox="1"/>
              <p:nvPr/>
            </p:nvSpPr>
            <p:spPr>
              <a:xfrm>
                <a:off x="812094" y="4332823"/>
                <a:ext cx="5118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also even, so therefore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also be even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A1071B-D912-D24B-88D4-F774B2E06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4" y="4332823"/>
                <a:ext cx="5118073" cy="523220"/>
              </a:xfrm>
              <a:prstGeom prst="rect">
                <a:avLst/>
              </a:prstGeom>
              <a:blipFill>
                <a:blip r:embed="rId11"/>
                <a:stretch>
                  <a:fillRect l="-2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0F985CD-8A93-7A40-857F-7AAF4EED4549}"/>
              </a:ext>
            </a:extLst>
          </p:cNvPr>
          <p:cNvSpPr txBox="1"/>
          <p:nvPr/>
        </p:nvSpPr>
        <p:spPr>
          <a:xfrm>
            <a:off x="5974079" y="8368485"/>
            <a:ext cx="43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BB42C0-183E-274B-B860-C39B3A198A60}"/>
                  </a:ext>
                </a:extLst>
              </p:cNvPr>
              <p:cNvSpPr txBox="1"/>
              <p:nvPr/>
            </p:nvSpPr>
            <p:spPr>
              <a:xfrm>
                <a:off x="787395" y="4887562"/>
                <a:ext cx="5622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have just shown that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both even – how does this contradict the original statement?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BB42C0-183E-274B-B860-C39B3A19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5" y="4887562"/>
                <a:ext cx="5622113" cy="523220"/>
              </a:xfrm>
              <a:prstGeom prst="rect">
                <a:avLst/>
              </a:prstGeom>
              <a:blipFill>
                <a:blip r:embed="rId12"/>
                <a:stretch>
                  <a:fillRect l="-22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6088C7-AEC8-3140-8288-D8E47D464F9F}"/>
                  </a:ext>
                </a:extLst>
              </p:cNvPr>
              <p:cNvSpPr txBox="1"/>
              <p:nvPr/>
            </p:nvSpPr>
            <p:spPr>
              <a:xfrm>
                <a:off x="677334" y="5451351"/>
                <a:ext cx="8119194" cy="131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both even, then we can simplify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However, our assumption was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has been fully simplified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we showed contradicts this!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6088C7-AEC8-3140-8288-D8E47D46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451351"/>
                <a:ext cx="8119194" cy="1315232"/>
              </a:xfrm>
              <a:prstGeom prst="rect">
                <a:avLst/>
              </a:prstGeom>
              <a:blipFill>
                <a:blip r:embed="rId13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 build="allAtOnce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3BE0-BFD7-D349-B02C-87AAD4DC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Example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4CE81-3CAE-9146-AEFF-FB1E06BAC224}"/>
              </a:ext>
            </a:extLst>
          </p:cNvPr>
          <p:cNvSpPr txBox="1"/>
          <p:nvPr/>
        </p:nvSpPr>
        <p:spPr>
          <a:xfrm>
            <a:off x="677334" y="1280214"/>
            <a:ext cx="859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Prove by contradiction that there are infinitely many Prime numbers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3133E5-E98B-164B-99AE-D7E96B2752D4}"/>
                  </a:ext>
                </a:extLst>
              </p:cNvPr>
              <p:cNvSpPr txBox="1"/>
              <p:nvPr/>
            </p:nvSpPr>
            <p:spPr>
              <a:xfrm>
                <a:off x="669935" y="1977418"/>
                <a:ext cx="85419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Assumption: There is a finite number of Primes, with the largest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3133E5-E98B-164B-99AE-D7E96B275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35" y="1977418"/>
                <a:ext cx="8541938" cy="307777"/>
              </a:xfrm>
              <a:prstGeom prst="rect">
                <a:avLst/>
              </a:prstGeom>
              <a:blipFill>
                <a:blip r:embed="rId2"/>
                <a:stretch>
                  <a:fillRect l="-149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481CAAD-EFCB-A54D-BFB1-37C6BA717BA5}"/>
              </a:ext>
            </a:extLst>
          </p:cNvPr>
          <p:cNvSpPr txBox="1"/>
          <p:nvPr/>
        </p:nvSpPr>
        <p:spPr>
          <a:xfrm>
            <a:off x="664525" y="2420262"/>
            <a:ext cx="758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use logical steps to reach a contradiction/impossibility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AB4CB-72F3-6B41-98C6-A72A0AFCD13F}"/>
                  </a:ext>
                </a:extLst>
              </p:cNvPr>
              <p:cNvSpPr txBox="1"/>
              <p:nvPr/>
            </p:nvSpPr>
            <p:spPr>
              <a:xfrm>
                <a:off x="677334" y="2856926"/>
                <a:ext cx="6950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Imagine we listed all the prime numbers: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,…,…,…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AB4CB-72F3-6B41-98C6-A72A0AFCD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856926"/>
                <a:ext cx="6950679" cy="523220"/>
              </a:xfrm>
              <a:prstGeom prst="rect">
                <a:avLst/>
              </a:prstGeom>
              <a:blipFill>
                <a:blip r:embed="rId3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675E23-8554-2F46-B30B-BCA6F8D7F31E}"/>
                  </a:ext>
                </a:extLst>
              </p:cNvPr>
              <p:cNvSpPr txBox="1"/>
              <p:nvPr/>
            </p:nvSpPr>
            <p:spPr>
              <a:xfrm>
                <a:off x="547637" y="3628331"/>
                <a:ext cx="89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number N will exist which is created by multiplying all the primes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and then adding 1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675E23-8554-2F46-B30B-BCA6F8D7F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37" y="3628331"/>
                <a:ext cx="8935590" cy="307777"/>
              </a:xfrm>
              <a:prstGeom prst="rect">
                <a:avLst/>
              </a:prstGeom>
              <a:blipFill>
                <a:blip r:embed="rId4"/>
                <a:stretch>
                  <a:fillRect l="-14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AAE88B-6489-C54B-8AF2-D39AEA0D39D4}"/>
                  </a:ext>
                </a:extLst>
              </p:cNvPr>
              <p:cNvSpPr txBox="1"/>
              <p:nvPr/>
            </p:nvSpPr>
            <p:spPr>
              <a:xfrm>
                <a:off x="2432230" y="4005615"/>
                <a:ext cx="34408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,…,…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AAE88B-6489-C54B-8AF2-D39AEA0D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30" y="4005615"/>
                <a:ext cx="34408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506F4C4-E3CC-D742-9B62-0775D1380D3F}"/>
              </a:ext>
            </a:extLst>
          </p:cNvPr>
          <p:cNvSpPr txBox="1"/>
          <p:nvPr/>
        </p:nvSpPr>
        <p:spPr>
          <a:xfrm>
            <a:off x="638741" y="4496241"/>
            <a:ext cx="860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This number will not be divisible by any of the primes, since 1 has been added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6F5BFB-8D1B-354B-AB3C-9E8157494868}"/>
              </a:ext>
            </a:extLst>
          </p:cNvPr>
          <p:cNvSpPr txBox="1"/>
          <p:nvPr/>
        </p:nvSpPr>
        <p:spPr>
          <a:xfrm>
            <a:off x="638741" y="5078077"/>
            <a:ext cx="9232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Therefore, this number must either be Prime, or have a prime factor which was not on the original list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Either way, the statement has been contradicted! 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360</TotalTime>
  <Words>1362</Words>
  <Application>Microsoft Macintosh PowerPoint</Application>
  <PresentationFormat>Widescreen</PresentationFormat>
  <Paragraphs>165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Comic Sans MS</vt:lpstr>
      <vt:lpstr>Trebuchet MS</vt:lpstr>
      <vt:lpstr>Wingdings</vt:lpstr>
      <vt:lpstr>Wingdings 3</vt:lpstr>
      <vt:lpstr>Facet</vt:lpstr>
      <vt:lpstr>Chapter 1 : Algebraic methods</vt:lpstr>
      <vt:lpstr>Chapter 1: Algebraic expressions </vt:lpstr>
      <vt:lpstr>Puzzle</vt:lpstr>
      <vt:lpstr>1.1 Proof by contradiction</vt:lpstr>
      <vt:lpstr>1.1 Examples</vt:lpstr>
      <vt:lpstr>1.1 Example</vt:lpstr>
      <vt:lpstr>1.1 Example 2</vt:lpstr>
      <vt:lpstr>1.1 Example 3</vt:lpstr>
      <vt:lpstr>1.1 Example 4</vt:lpstr>
      <vt:lpstr>1.1 Question for you</vt:lpstr>
      <vt:lpstr>1.1 Question for you again</vt:lpstr>
      <vt:lpstr>1.2 Algebraic fractions</vt:lpstr>
      <vt:lpstr>1.2 Class questions</vt:lpstr>
      <vt:lpstr>1.3 Algebraic fractions </vt:lpstr>
      <vt:lpstr>1.3 Class questions</vt:lpstr>
      <vt:lpstr>1.3 Question for you</vt:lpstr>
      <vt:lpstr>1.4 Partial fractions</vt:lpstr>
      <vt:lpstr>1.4 Partial fractions</vt:lpstr>
      <vt:lpstr>1.4 Class question</vt:lpstr>
      <vt:lpstr>1.4 Question for you</vt:lpstr>
      <vt:lpstr>1.5 Repeated partial fractions</vt:lpstr>
      <vt:lpstr>1.5 Class question</vt:lpstr>
      <vt:lpstr>1.5 Question for you </vt:lpstr>
      <vt:lpstr>1.6 Partial fractions</vt:lpstr>
      <vt:lpstr>1.6 Improper fractions</vt:lpstr>
      <vt:lpstr>1.6 Example</vt:lpstr>
      <vt:lpstr>1.6 Another example</vt:lpstr>
      <vt:lpstr>1.6 Class question</vt:lpstr>
      <vt:lpstr>1.6 Question for you</vt:lpstr>
      <vt:lpstr>1.7 Improper partial fractions</vt:lpstr>
      <vt:lpstr>1.7 class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: Algebraic expressions</dc:title>
  <dc:creator>David Lynton</dc:creator>
  <cp:lastModifiedBy>David Lynton</cp:lastModifiedBy>
  <cp:revision>27</cp:revision>
  <dcterms:created xsi:type="dcterms:W3CDTF">2020-04-21T11:08:25Z</dcterms:created>
  <dcterms:modified xsi:type="dcterms:W3CDTF">2020-07-13T08:00:11Z</dcterms:modified>
</cp:coreProperties>
</file>