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2" r:id="rId5"/>
    <p:sldId id="684" r:id="rId6"/>
    <p:sldId id="685" r:id="rId7"/>
    <p:sldId id="686" r:id="rId8"/>
    <p:sldId id="687" r:id="rId9"/>
    <p:sldId id="689" r:id="rId10"/>
    <p:sldId id="690" r:id="rId11"/>
    <p:sldId id="701" r:id="rId12"/>
    <p:sldId id="691" r:id="rId13"/>
    <p:sldId id="692" r:id="rId14"/>
    <p:sldId id="693" r:id="rId15"/>
    <p:sldId id="259" r:id="rId16"/>
    <p:sldId id="260" r:id="rId17"/>
    <p:sldId id="261" r:id="rId18"/>
    <p:sldId id="262" r:id="rId19"/>
    <p:sldId id="263" r:id="rId20"/>
    <p:sldId id="264" r:id="rId21"/>
    <p:sldId id="266" r:id="rId22"/>
    <p:sldId id="702" r:id="rId23"/>
    <p:sldId id="265" r:id="rId24"/>
    <p:sldId id="267" r:id="rId25"/>
    <p:sldId id="268" r:id="rId26"/>
    <p:sldId id="694" r:id="rId27"/>
    <p:sldId id="269" r:id="rId28"/>
    <p:sldId id="695" r:id="rId29"/>
    <p:sldId id="696" r:id="rId30"/>
    <p:sldId id="697" r:id="rId31"/>
    <p:sldId id="698" r:id="rId32"/>
    <p:sldId id="699" r:id="rId33"/>
    <p:sldId id="700" r:id="rId34"/>
    <p:sldId id="703" r:id="rId35"/>
    <p:sldId id="704" r:id="rId36"/>
    <p:sldId id="705" r:id="rId37"/>
    <p:sldId id="706" r:id="rId38"/>
    <p:sldId id="707" r:id="rId39"/>
    <p:sldId id="708" r:id="rId40"/>
    <p:sldId id="709" r:id="rId41"/>
    <p:sldId id="710" r:id="rId42"/>
    <p:sldId id="711" r:id="rId43"/>
    <p:sldId id="712" r:id="rId44"/>
    <p:sldId id="713" r:id="rId45"/>
    <p:sldId id="714" r:id="rId46"/>
    <p:sldId id="715" r:id="rId47"/>
    <p:sldId id="716" r:id="rId48"/>
    <p:sldId id="717"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8E7"/>
    <a:srgbClr val="E2C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45"/>
    <p:restoredTop sz="94674"/>
  </p:normalViewPr>
  <p:slideViewPr>
    <p:cSldViewPr snapToGrid="0" snapToObjects="1">
      <p:cViewPr varScale="1">
        <p:scale>
          <a:sx n="70" d="100"/>
          <a:sy n="70" d="100"/>
        </p:scale>
        <p:origin x="224" y="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3094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29586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8991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925133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409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21727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11962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86549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51359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381230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7F830ED-2BA9-E247-99EB-185A34A80C46}"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5304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7F830ED-2BA9-E247-99EB-185A34A80C46}" type="datetimeFigureOut">
              <a:rPr lang="en-US" smtClean="0"/>
              <a:t>7/7/20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54508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7F830ED-2BA9-E247-99EB-185A34A80C46}" type="datetimeFigureOut">
              <a:rPr lang="en-US" smtClean="0"/>
              <a:t>7/7/20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3712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830ED-2BA9-E247-99EB-185A34A80C46}" type="datetimeFigureOut">
              <a:rPr lang="en-US" smtClean="0"/>
              <a:t>7/7/20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328547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F830ED-2BA9-E247-99EB-185A34A80C46}"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5616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F830ED-2BA9-E247-99EB-185A34A80C46}"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05088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F830ED-2BA9-E247-99EB-185A34A80C46}" type="datetimeFigureOut">
              <a:rPr lang="en-US" smtClean="0"/>
              <a:t>7/7/20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DBF0B1-85BE-474F-817B-07031969BDC7}" type="slidenum">
              <a:rPr lang="en-US" smtClean="0"/>
              <a:t>‹#›</a:t>
            </a:fld>
            <a:endParaRPr lang="en-US"/>
          </a:p>
        </p:txBody>
      </p:sp>
    </p:spTree>
    <p:extLst>
      <p:ext uri="{BB962C8B-B14F-4D97-AF65-F5344CB8AC3E}">
        <p14:creationId xmlns:p14="http://schemas.microsoft.com/office/powerpoint/2010/main" val="4022209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167.png"/><Relationship Id="rId4" Type="http://schemas.openxmlformats.org/officeDocument/2006/relationships/image" Target="../media/image166.png"/></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5EB6-E02C-C04B-A7D7-D9C3DDC23927}"/>
              </a:ext>
            </a:extLst>
          </p:cNvPr>
          <p:cNvSpPr>
            <a:spLocks noGrp="1"/>
          </p:cNvSpPr>
          <p:nvPr>
            <p:ph type="ctrTitle"/>
          </p:nvPr>
        </p:nvSpPr>
        <p:spPr>
          <a:xfrm>
            <a:off x="-615115" y="-312102"/>
            <a:ext cx="8843412" cy="1096900"/>
          </a:xfrm>
        </p:spPr>
        <p:txBody>
          <a:bodyPr/>
          <a:lstStyle/>
          <a:p>
            <a:r>
              <a:rPr lang="en-US" sz="4000" dirty="0"/>
              <a:t>Chapter 3 – Normal distribution</a:t>
            </a:r>
          </a:p>
        </p:txBody>
      </p:sp>
      <p:pic>
        <p:nvPicPr>
          <p:cNvPr id="3" name="Picture 2">
            <a:extLst>
              <a:ext uri="{FF2B5EF4-FFF2-40B4-BE49-F238E27FC236}">
                <a16:creationId xmlns:a16="http://schemas.microsoft.com/office/drawing/2014/main" id="{7272E9B5-4D8F-C54D-B754-843B6983272A}"/>
              </a:ext>
            </a:extLst>
          </p:cNvPr>
          <p:cNvPicPr>
            <a:picLocks noChangeAspect="1"/>
          </p:cNvPicPr>
          <p:nvPr/>
        </p:nvPicPr>
        <p:blipFill>
          <a:blip r:embed="rId2"/>
          <a:stretch>
            <a:fillRect/>
          </a:stretch>
        </p:blipFill>
        <p:spPr>
          <a:xfrm>
            <a:off x="696395" y="1037336"/>
            <a:ext cx="5740981" cy="1404708"/>
          </a:xfrm>
          <a:prstGeom prst="rect">
            <a:avLst/>
          </a:prstGeom>
        </p:spPr>
      </p:pic>
      <p:pic>
        <p:nvPicPr>
          <p:cNvPr id="5" name="Picture 4">
            <a:extLst>
              <a:ext uri="{FF2B5EF4-FFF2-40B4-BE49-F238E27FC236}">
                <a16:creationId xmlns:a16="http://schemas.microsoft.com/office/drawing/2014/main" id="{AECED710-8859-464E-82F3-E24773303CD7}"/>
              </a:ext>
            </a:extLst>
          </p:cNvPr>
          <p:cNvPicPr>
            <a:picLocks noChangeAspect="1"/>
          </p:cNvPicPr>
          <p:nvPr/>
        </p:nvPicPr>
        <p:blipFill>
          <a:blip r:embed="rId3"/>
          <a:stretch>
            <a:fillRect/>
          </a:stretch>
        </p:blipFill>
        <p:spPr>
          <a:xfrm>
            <a:off x="0" y="3958770"/>
            <a:ext cx="5338655" cy="2192528"/>
          </a:xfrm>
          <a:prstGeom prst="rect">
            <a:avLst/>
          </a:prstGeom>
        </p:spPr>
      </p:pic>
      <p:pic>
        <p:nvPicPr>
          <p:cNvPr id="6" name="Picture 5">
            <a:extLst>
              <a:ext uri="{FF2B5EF4-FFF2-40B4-BE49-F238E27FC236}">
                <a16:creationId xmlns:a16="http://schemas.microsoft.com/office/drawing/2014/main" id="{F5D670EB-731C-754F-A85C-D9813E26DBAF}"/>
              </a:ext>
            </a:extLst>
          </p:cNvPr>
          <p:cNvPicPr>
            <a:picLocks noChangeAspect="1"/>
          </p:cNvPicPr>
          <p:nvPr/>
        </p:nvPicPr>
        <p:blipFill>
          <a:blip r:embed="rId4"/>
          <a:stretch>
            <a:fillRect/>
          </a:stretch>
        </p:blipFill>
        <p:spPr>
          <a:xfrm>
            <a:off x="5601208" y="2310534"/>
            <a:ext cx="6590792" cy="3850503"/>
          </a:xfrm>
          <a:prstGeom prst="rect">
            <a:avLst/>
          </a:prstGeom>
        </p:spPr>
      </p:pic>
    </p:spTree>
    <p:extLst>
      <p:ext uri="{BB962C8B-B14F-4D97-AF65-F5344CB8AC3E}">
        <p14:creationId xmlns:p14="http://schemas.microsoft.com/office/powerpoint/2010/main" val="180512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1399A3B4-8BF8-014E-A248-904BB9EB6D24}"/>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3.2 Finding probabilities for ND</a:t>
            </a:r>
          </a:p>
        </p:txBody>
      </p:sp>
      <p:sp>
        <p:nvSpPr>
          <p:cNvPr id="14" name="TextBox 13">
            <a:extLst>
              <a:ext uri="{FF2B5EF4-FFF2-40B4-BE49-F238E27FC236}">
                <a16:creationId xmlns:a16="http://schemas.microsoft.com/office/drawing/2014/main" id="{7A329AF6-7084-344B-889C-903644F9EFEB}"/>
              </a:ext>
            </a:extLst>
          </p:cNvPr>
          <p:cNvSpPr txBox="1"/>
          <p:nvPr/>
        </p:nvSpPr>
        <p:spPr>
          <a:xfrm>
            <a:off x="147740" y="991285"/>
            <a:ext cx="9398596" cy="923330"/>
          </a:xfrm>
          <a:prstGeom prst="rect">
            <a:avLst/>
          </a:prstGeom>
          <a:noFill/>
        </p:spPr>
        <p:txBody>
          <a:bodyPr wrap="square" rtlCol="0">
            <a:spAutoFit/>
          </a:bodyPr>
          <a:lstStyle/>
          <a:p>
            <a:r>
              <a:rPr lang="en-GB" dirty="0"/>
              <a:t>Just like a cumulative frequency graph gives the running total of the frequency up to a given value, a </a:t>
            </a:r>
            <a:r>
              <a:rPr lang="en-GB" b="1" dirty="0"/>
              <a:t>cumulative distribution </a:t>
            </a:r>
            <a:r>
              <a:rPr lang="en-GB" dirty="0"/>
              <a:t>gives the </a:t>
            </a:r>
            <a:r>
              <a:rPr lang="en-GB" b="1" dirty="0"/>
              <a:t>running total of the probability </a:t>
            </a:r>
            <a:r>
              <a:rPr lang="en-GB" dirty="0"/>
              <a:t>up to a given value.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F73E724-B57A-8B45-A707-54E2C7FB1D76}"/>
                  </a:ext>
                </a:extLst>
              </p:cNvPr>
              <p:cNvSpPr txBox="1"/>
              <p:nvPr/>
            </p:nvSpPr>
            <p:spPr>
              <a:xfrm>
                <a:off x="125852" y="2312085"/>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16" name="TextBox 15">
                <a:extLst>
                  <a:ext uri="{FF2B5EF4-FFF2-40B4-BE49-F238E27FC236}">
                    <a16:creationId xmlns:a16="http://schemas.microsoft.com/office/drawing/2014/main" id="{5F73E724-B57A-8B45-A707-54E2C7FB1D76}"/>
                  </a:ext>
                </a:extLst>
              </p:cNvPr>
              <p:cNvSpPr txBox="1">
                <a:spLocks noRot="1" noChangeAspect="1" noMove="1" noResize="1" noEditPoints="1" noAdjustHandles="1" noChangeArrowheads="1" noChangeShapeType="1" noTextEdit="1"/>
              </p:cNvSpPr>
              <p:nvPr/>
            </p:nvSpPr>
            <p:spPr>
              <a:xfrm>
                <a:off x="125852" y="2312085"/>
                <a:ext cx="5970148" cy="147732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06531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2F03B71-E0A3-E74A-99A1-17AD536F361D}"/>
                  </a:ext>
                </a:extLst>
              </p:cNvPr>
              <p:cNvSpPr txBox="1"/>
              <p:nvPr/>
            </p:nvSpPr>
            <p:spPr>
              <a:xfrm>
                <a:off x="365760" y="955040"/>
                <a:ext cx="9107424"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latin typeface="Comic Sans MS" panose="030F0702030302020204" pitchFamily="66" charset="0"/>
                  </a:rPr>
                  <a:t>An IQ test is applied to a population of adults</a:t>
                </a:r>
                <a:r>
                  <a:rPr lang="en-GB" dirty="0">
                    <a:latin typeface="Comic Sans MS" panose="030F0702030302020204" pitchFamily="66" charset="0"/>
                  </a:rPr>
                  <a:t>. The scores, X, on the test are found to be normally distributed with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(100,</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15</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a14:m>
                <a:r>
                  <a:rPr lang="en-GB" dirty="0">
                    <a:latin typeface="Comic Sans MS" panose="030F0702030302020204" pitchFamily="66" charset="0"/>
                  </a:rPr>
                  <a:t>. Adults scoring more than 140 on the test are classified as ‘genius’. </a:t>
                </a:r>
              </a:p>
              <a:p>
                <a:pPr algn="ctr"/>
                <a:endParaRPr lang="en-GB" dirty="0">
                  <a:latin typeface="Comic Sans MS" panose="030F0702030302020204" pitchFamily="66" charset="0"/>
                </a:endParaRPr>
              </a:p>
              <a:p>
                <a:pPr marL="342900" indent="-342900" algn="ctr">
                  <a:buAutoNum type="alphaLcParenR"/>
                </a:pPr>
                <a:r>
                  <a:rPr lang="en-GB" dirty="0">
                    <a:latin typeface="Comic Sans MS" panose="030F0702030302020204" pitchFamily="66" charset="0"/>
                  </a:rPr>
                  <a:t>Find the probability that an adult chosen at random achieves a ‘genius’ classification</a:t>
                </a:r>
              </a:p>
              <a:p>
                <a:pPr marL="342900" indent="-342900" algn="ctr">
                  <a:buAutoNum type="alphaLcParenR"/>
                </a:pPr>
                <a:endParaRPr lang="en-GB" dirty="0">
                  <a:latin typeface="Comic Sans MS" panose="030F0702030302020204" pitchFamily="66" charset="0"/>
                </a:endParaRPr>
              </a:p>
              <a:p>
                <a:pPr marL="342900" indent="-342900" algn="ctr">
                  <a:buAutoNum type="alphaLcParenR"/>
                </a:pPr>
                <a:r>
                  <a:rPr lang="en-GB" dirty="0">
                    <a:latin typeface="Comic Sans MS" panose="030F0702030302020204" pitchFamily="66" charset="0"/>
                  </a:rPr>
                  <a:t>Twenty adults take the test. Find the probability that two or more are classified as ‘genius’ </a:t>
                </a:r>
                <a:endParaRPr lang="en-US" dirty="0">
                  <a:latin typeface="Comic Sans MS" panose="030F0702030302020204" pitchFamily="66" charset="0"/>
                </a:endParaRPr>
              </a:p>
            </p:txBody>
          </p:sp>
        </mc:Choice>
        <mc:Fallback>
          <p:sp>
            <p:nvSpPr>
              <p:cNvPr id="3" name="TextBox 2">
                <a:extLst>
                  <a:ext uri="{FF2B5EF4-FFF2-40B4-BE49-F238E27FC236}">
                    <a16:creationId xmlns:a16="http://schemas.microsoft.com/office/drawing/2014/main" id="{D2F03B71-E0A3-E74A-99A1-17AD536F361D}"/>
                  </a:ext>
                </a:extLst>
              </p:cNvPr>
              <p:cNvSpPr txBox="1">
                <a:spLocks noRot="1" noChangeAspect="1" noMove="1" noResize="1" noEditPoints="1" noAdjustHandles="1" noChangeArrowheads="1" noChangeShapeType="1" noTextEdit="1"/>
              </p:cNvSpPr>
              <p:nvPr/>
            </p:nvSpPr>
            <p:spPr>
              <a:xfrm>
                <a:off x="365760" y="955040"/>
                <a:ext cx="9107424"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4" name="Title 1">
            <a:extLst>
              <a:ext uri="{FF2B5EF4-FFF2-40B4-BE49-F238E27FC236}">
                <a16:creationId xmlns:a16="http://schemas.microsoft.com/office/drawing/2014/main" id="{C3940F55-1AC1-ED49-9637-6A81C886ACD0}"/>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3.2 Example</a:t>
            </a:r>
          </a:p>
        </p:txBody>
      </p:sp>
    </p:spTree>
    <p:extLst>
      <p:ext uri="{BB962C8B-B14F-4D97-AF65-F5344CB8AC3E}">
        <p14:creationId xmlns:p14="http://schemas.microsoft.com/office/powerpoint/2010/main" val="351866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F97CA61-FBE8-7A45-9BC7-8D72F952F9A0}"/>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3.2 Question for you</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9101B06-0C94-1A4A-B171-E7BF8FB22C92}"/>
                  </a:ext>
                </a:extLst>
              </p:cNvPr>
              <p:cNvSpPr txBox="1"/>
              <p:nvPr/>
            </p:nvSpPr>
            <p:spPr>
              <a:xfrm>
                <a:off x="447862" y="887912"/>
                <a:ext cx="859666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criteria for joining Mensa is an IQ of at least 131.</a:t>
                </a:r>
              </a:p>
              <a:p>
                <a:r>
                  <a:rPr lang="en-GB" dirty="0"/>
                  <a:t>Assuming that IQ has the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for a population, determine:</a:t>
                </a:r>
              </a:p>
              <a:p>
                <a:pPr marL="342900" indent="-342900">
                  <a:buAutoNum type="alphaLcParenR"/>
                </a:pPr>
                <a:r>
                  <a:rPr lang="en-GB" dirty="0"/>
                  <a:t>What percentage of people are eligible to join Mensa.</a:t>
                </a:r>
              </a:p>
              <a:p>
                <a:pPr marL="342900" indent="-342900">
                  <a:buAutoNum type="alphaLcParenR"/>
                </a:pPr>
                <a:r>
                  <a:rPr lang="en-GB" dirty="0"/>
                  <a:t>If 30 adults are randomly chosen, the probability that at least 3 of them will be eligible to join. </a:t>
                </a:r>
                <a:endParaRPr lang="en-GB" sz="1200" dirty="0"/>
              </a:p>
            </p:txBody>
          </p:sp>
        </mc:Choice>
        <mc:Fallback>
          <p:sp>
            <p:nvSpPr>
              <p:cNvPr id="3" name="TextBox 2">
                <a:extLst>
                  <a:ext uri="{FF2B5EF4-FFF2-40B4-BE49-F238E27FC236}">
                    <a16:creationId xmlns:a16="http://schemas.microsoft.com/office/drawing/2014/main" id="{19101B06-0C94-1A4A-B171-E7BF8FB22C92}"/>
                  </a:ext>
                </a:extLst>
              </p:cNvPr>
              <p:cNvSpPr txBox="1">
                <a:spLocks noRot="1" noChangeAspect="1" noMove="1" noResize="1" noEditPoints="1" noAdjustHandles="1" noChangeArrowheads="1" noChangeShapeType="1" noTextEdit="1"/>
              </p:cNvSpPr>
              <p:nvPr/>
            </p:nvSpPr>
            <p:spPr>
              <a:xfrm>
                <a:off x="447862" y="887912"/>
                <a:ext cx="8596668" cy="147732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424392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3088844-DC4D-0546-A0CB-AFEC8C20A970}"/>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3.3 Inverse normal distribution</a:t>
            </a:r>
          </a:p>
        </p:txBody>
      </p:sp>
      <p:sp>
        <p:nvSpPr>
          <p:cNvPr id="14" name="TextBox 13">
            <a:extLst>
              <a:ext uri="{FF2B5EF4-FFF2-40B4-BE49-F238E27FC236}">
                <a16:creationId xmlns:a16="http://schemas.microsoft.com/office/drawing/2014/main" id="{64F811D3-A5AB-AE44-9ADB-A5C0AC490E93}"/>
              </a:ext>
            </a:extLst>
          </p:cNvPr>
          <p:cNvSpPr txBox="1"/>
          <p:nvPr/>
        </p:nvSpPr>
        <p:spPr>
          <a:xfrm>
            <a:off x="345660" y="800655"/>
            <a:ext cx="9090948" cy="923330"/>
          </a:xfrm>
          <a:prstGeom prst="rect">
            <a:avLst/>
          </a:prstGeom>
          <a:noFill/>
        </p:spPr>
        <p:txBody>
          <a:bodyPr wrap="square" rtlCol="0">
            <a:spAutoFit/>
          </a:bodyPr>
          <a:lstStyle/>
          <a:p>
            <a:r>
              <a:rPr lang="en-GB" dirty="0"/>
              <a:t>We now know how to use a calculator to value of the variable to obtain a probability. But we might want to do the reverse: given a probability of being in a region, how do we find the value of the boundary?</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D6E53EE-5208-0F47-9A97-FAFFE97D27B2}"/>
                  </a:ext>
                </a:extLst>
              </p:cNvPr>
              <p:cNvSpPr txBox="1"/>
              <p:nvPr/>
            </p:nvSpPr>
            <p:spPr>
              <a:xfrm>
                <a:off x="495182" y="1977721"/>
                <a:ext cx="9252322"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2000" b="0" i="1" smtClean="0">
                        <a:latin typeface="Cambria Math" panose="02040503050406030204" pitchFamily="18" charset="0"/>
                      </a:rPr>
                      <m:t>𝑋</m:t>
                    </m:r>
                    <m:r>
                      <a:rPr lang="en-GB" sz="2000" b="0" i="1" smtClean="0">
                        <a:latin typeface="Cambria Math" panose="02040503050406030204" pitchFamily="18" charset="0"/>
                      </a:rPr>
                      <m:t>~</m:t>
                    </m:r>
                    <m:r>
                      <a:rPr lang="en-GB" sz="2000" b="0" i="1" smtClean="0">
                        <a:latin typeface="Cambria Math" panose="02040503050406030204" pitchFamily="18" charset="0"/>
                      </a:rPr>
                      <m:t>𝑁</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20,3</m:t>
                            </m:r>
                          </m:e>
                          <m:sup>
                            <m:r>
                              <a:rPr lang="en-GB" sz="2000" b="0" i="1" smtClean="0">
                                <a:latin typeface="Cambria Math" panose="02040503050406030204" pitchFamily="18" charset="0"/>
                              </a:rPr>
                              <m:t>2</m:t>
                            </m:r>
                          </m:sup>
                        </m:sSup>
                      </m:e>
                    </m:d>
                  </m:oMath>
                </a14:m>
                <a:r>
                  <a:rPr lang="en-GB" sz="2000" dirty="0"/>
                  <a:t>. Find, correct to two decimal places, the values of </a:t>
                </a:r>
                <a14:m>
                  <m:oMath xmlns:m="http://schemas.openxmlformats.org/officeDocument/2006/math">
                    <m:r>
                      <a:rPr lang="en-GB" sz="2000" b="0" i="1" smtClean="0">
                        <a:latin typeface="Cambria Math" panose="02040503050406030204" pitchFamily="18" charset="0"/>
                      </a:rPr>
                      <m:t>𝑎</m:t>
                    </m:r>
                  </m:oMath>
                </a14:m>
                <a:r>
                  <a:rPr lang="en-GB" sz="2000" dirty="0"/>
                  <a:t> such that:</a:t>
                </a:r>
              </a:p>
              <a:p>
                <a:pPr marL="342900" indent="-342900">
                  <a:buAutoNum type="alphaLcPeriod"/>
                </a:pPr>
                <a:r>
                  <a:rPr lang="en-GB" sz="2000" b="0" dirty="0"/>
                  <a:t> </a:t>
                </a:r>
                <a14:m>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𝑋</m:t>
                        </m:r>
                        <m:r>
                          <a:rPr lang="en-GB" sz="2000" b="0" i="1" smtClean="0">
                            <a:latin typeface="Cambria Math" panose="02040503050406030204" pitchFamily="18" charset="0"/>
                          </a:rPr>
                          <m:t>&lt;</m:t>
                        </m:r>
                        <m:r>
                          <a:rPr lang="en-GB" sz="2000" b="0" i="1" smtClean="0">
                            <a:latin typeface="Cambria Math" panose="02040503050406030204" pitchFamily="18" charset="0"/>
                          </a:rPr>
                          <m:t>𝑎</m:t>
                        </m:r>
                      </m:e>
                    </m:d>
                    <m:r>
                      <a:rPr lang="en-GB" sz="2000" b="0" i="1" smtClean="0">
                        <a:latin typeface="Cambria Math" panose="02040503050406030204" pitchFamily="18" charset="0"/>
                      </a:rPr>
                      <m:t>=0.75</m:t>
                    </m:r>
                  </m:oMath>
                </a14:m>
                <a:endParaRPr lang="en-GB" sz="2000" dirty="0"/>
              </a:p>
              <a:p>
                <a:pPr marL="342900" indent="-342900">
                  <a:buAutoNum type="alphaLcPeriod"/>
                </a:pPr>
                <a:r>
                  <a:rPr lang="en-GB" sz="2000" dirty="0"/>
                  <a:t> </a:t>
                </a:r>
                <a14:m>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𝑋</m:t>
                        </m:r>
                        <m:r>
                          <a:rPr lang="en-GB" sz="2000" b="0" i="1" smtClean="0">
                            <a:latin typeface="Cambria Math" panose="02040503050406030204" pitchFamily="18" charset="0"/>
                          </a:rPr>
                          <m:t>&gt;</m:t>
                        </m:r>
                        <m:r>
                          <a:rPr lang="en-GB" sz="2000" b="0" i="1" smtClean="0">
                            <a:latin typeface="Cambria Math" panose="02040503050406030204" pitchFamily="18" charset="0"/>
                          </a:rPr>
                          <m:t>𝑎</m:t>
                        </m:r>
                      </m:e>
                    </m:d>
                    <m:r>
                      <a:rPr lang="en-GB" sz="2000" b="0" i="1" smtClean="0">
                        <a:latin typeface="Cambria Math" panose="02040503050406030204" pitchFamily="18" charset="0"/>
                      </a:rPr>
                      <m:t>=0.4</m:t>
                    </m:r>
                  </m:oMath>
                </a14:m>
                <a:endParaRPr lang="en-GB" sz="2000" dirty="0"/>
              </a:p>
              <a:p>
                <a:pPr marL="342900" indent="-342900">
                  <a:buAutoNum type="alphaLcPeriod"/>
                </a:pPr>
                <a:r>
                  <a:rPr lang="en-GB" sz="2000" dirty="0"/>
                  <a:t> </a:t>
                </a:r>
                <a14:m>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16&lt;</m:t>
                        </m:r>
                        <m:r>
                          <a:rPr lang="en-GB" sz="2000" b="0" i="1" smtClean="0">
                            <a:latin typeface="Cambria Math" panose="02040503050406030204" pitchFamily="18" charset="0"/>
                          </a:rPr>
                          <m:t>𝑋</m:t>
                        </m:r>
                        <m:r>
                          <a:rPr lang="en-GB" sz="2000" b="0" i="1" smtClean="0">
                            <a:latin typeface="Cambria Math" panose="02040503050406030204" pitchFamily="18" charset="0"/>
                          </a:rPr>
                          <m:t>&lt;</m:t>
                        </m:r>
                        <m:r>
                          <a:rPr lang="en-GB" sz="2000" b="0" i="1" smtClean="0">
                            <a:latin typeface="Cambria Math" panose="02040503050406030204" pitchFamily="18" charset="0"/>
                          </a:rPr>
                          <m:t>𝑎</m:t>
                        </m:r>
                      </m:e>
                    </m:d>
                    <m:r>
                      <a:rPr lang="en-GB" sz="2000" b="0" i="1" smtClean="0">
                        <a:latin typeface="Cambria Math" panose="02040503050406030204" pitchFamily="18" charset="0"/>
                      </a:rPr>
                      <m:t>=0.3</m:t>
                    </m:r>
                  </m:oMath>
                </a14:m>
                <a:endParaRPr lang="en-GB" sz="2000" dirty="0"/>
              </a:p>
            </p:txBody>
          </p:sp>
        </mc:Choice>
        <mc:Fallback xmlns="">
          <p:sp>
            <p:nvSpPr>
              <p:cNvPr id="15" name="TextBox 14">
                <a:extLst>
                  <a:ext uri="{FF2B5EF4-FFF2-40B4-BE49-F238E27FC236}">
                    <a16:creationId xmlns:a16="http://schemas.microsoft.com/office/drawing/2014/main" id="{FD6E53EE-5208-0F47-9A97-FAFFE97D27B2}"/>
                  </a:ext>
                </a:extLst>
              </p:cNvPr>
              <p:cNvSpPr txBox="1">
                <a:spLocks noRot="1" noChangeAspect="1" noMove="1" noResize="1" noEditPoints="1" noAdjustHandles="1" noChangeArrowheads="1" noChangeShapeType="1" noTextEdit="1"/>
              </p:cNvSpPr>
              <p:nvPr/>
            </p:nvSpPr>
            <p:spPr>
              <a:xfrm>
                <a:off x="495182" y="1977721"/>
                <a:ext cx="9252322" cy="132343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61383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2D9E-6FBB-3148-91DA-5BC720781BC1}"/>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3.3 Example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FA3BE5-3184-044A-A36B-308A8B7F0C39}"/>
                  </a:ext>
                </a:extLst>
              </p:cNvPr>
              <p:cNvSpPr txBox="1"/>
              <p:nvPr/>
            </p:nvSpPr>
            <p:spPr>
              <a:xfrm>
                <a:off x="395536" y="800195"/>
                <a:ext cx="788892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the IQ of a population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a:t>
                </a:r>
              </a:p>
              <a:p>
                <a:pPr marL="342900" indent="-342900">
                  <a:buAutoNum type="alphaLcPeriod"/>
                </a:pPr>
                <a:r>
                  <a:rPr lang="en-GB" dirty="0"/>
                  <a:t>Determine the IQ corresponding to the top 30% of the population.</a:t>
                </a:r>
              </a:p>
              <a:p>
                <a:pPr marL="342900" indent="-342900">
                  <a:buAutoNum type="alphaLcPeriod"/>
                </a:pPr>
                <a:r>
                  <a:rPr lang="en-GB" dirty="0"/>
                  <a:t>Determine the interquartile range of IQs.</a:t>
                </a:r>
              </a:p>
            </p:txBody>
          </p:sp>
        </mc:Choice>
        <mc:Fallback xmlns="">
          <p:sp>
            <p:nvSpPr>
              <p:cNvPr id="6" name="TextBox 5">
                <a:extLst>
                  <a:ext uri="{FF2B5EF4-FFF2-40B4-BE49-F238E27FC236}">
                    <a16:creationId xmlns:a16="http://schemas.microsoft.com/office/drawing/2014/main" id="{D9FA3BE5-3184-044A-A36B-308A8B7F0C39}"/>
                  </a:ext>
                </a:extLst>
              </p:cNvPr>
              <p:cNvSpPr txBox="1">
                <a:spLocks noRot="1" noChangeAspect="1" noMove="1" noResize="1" noEditPoints="1" noAdjustHandles="1" noChangeArrowheads="1" noChangeShapeType="1" noTextEdit="1"/>
              </p:cNvSpPr>
              <p:nvPr/>
            </p:nvSpPr>
            <p:spPr>
              <a:xfrm>
                <a:off x="395536" y="800195"/>
                <a:ext cx="7888928" cy="923330"/>
              </a:xfrm>
              <a:prstGeom prst="rect">
                <a:avLst/>
              </a:prstGeom>
              <a:blipFill>
                <a:blip r:embed="rId2"/>
                <a:stretch>
                  <a:fillRect b="-1176"/>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38225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F58C-5DF4-B74E-8AA7-5BA17F5E3EF0}"/>
              </a:ext>
            </a:extLst>
          </p:cNvPr>
          <p:cNvSpPr>
            <a:spLocks noGrp="1"/>
          </p:cNvSpPr>
          <p:nvPr>
            <p:ph type="title"/>
          </p:nvPr>
        </p:nvSpPr>
        <p:spPr>
          <a:xfrm>
            <a:off x="0" y="0"/>
            <a:ext cx="8596668" cy="1320800"/>
          </a:xfrm>
        </p:spPr>
        <p:txBody>
          <a:bodyPr/>
          <a:lstStyle/>
          <a:p>
            <a:r>
              <a:rPr lang="en-US" dirty="0"/>
              <a:t>3.3 Class question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4A472D0-33CA-1E40-931D-344A92F88A8E}"/>
                  </a:ext>
                </a:extLst>
              </p:cNvPr>
              <p:cNvSpPr/>
              <p:nvPr/>
            </p:nvSpPr>
            <p:spPr>
              <a:xfrm>
                <a:off x="176784" y="1120676"/>
                <a:ext cx="9424416" cy="1754326"/>
              </a:xfrm>
              <a:prstGeom prst="rect">
                <a:avLst/>
              </a:prstGeom>
            </p:spPr>
            <p:txBody>
              <a:bodyPr wrap="square">
                <a:spAutoFit/>
              </a:bodyPr>
              <a:lstStyle/>
              <a:p>
                <a:pPr algn="ctr"/>
                <a:r>
                  <a:rPr lang="en-US" dirty="0">
                    <a:latin typeface="Comic Sans MS" panose="030F0702030302020204" pitchFamily="66" charset="0"/>
                  </a:rPr>
                  <a:t>Plates made using a manufacturing process have a diameter, </a:t>
                </a:r>
                <a14:m>
                  <m:oMath xmlns:m="http://schemas.openxmlformats.org/officeDocument/2006/math">
                    <m:r>
                      <a:rPr lang="en-US" i="1" dirty="0">
                        <a:latin typeface="Cambria Math" panose="02040503050406030204" pitchFamily="18" charset="0"/>
                      </a:rPr>
                      <m:t>𝐷</m:t>
                    </m:r>
                    <m:r>
                      <a:rPr lang="en-US" i="1" dirty="0">
                        <a:latin typeface="Cambria Math" panose="02040503050406030204" pitchFamily="18" charset="0"/>
                      </a:rPr>
                      <m:t> </m:t>
                    </m:r>
                    <m:r>
                      <a:rPr lang="en-US" i="1" dirty="0">
                        <a:latin typeface="Cambria Math" panose="02040503050406030204" pitchFamily="18" charset="0"/>
                      </a:rPr>
                      <m:t>𝑐𝑚</m:t>
                    </m:r>
                  </m:oMath>
                </a14:m>
                <a:r>
                  <a:rPr lang="en-US" dirty="0">
                    <a:latin typeface="Comic Sans MS" panose="030F0702030302020204" pitchFamily="66" charset="0"/>
                  </a:rPr>
                  <a:t>, which can be modelled using a normal distribution,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(20,</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1.5</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a14:m>
                <a:r>
                  <a:rPr lang="en-US" dirty="0">
                    <a:latin typeface="Comic Sans MS" panose="030F0702030302020204" pitchFamily="66" charset="0"/>
                  </a:rPr>
                  <a:t>.</a:t>
                </a:r>
              </a:p>
              <a:p>
                <a:pPr algn="ctr"/>
                <a:endParaRPr lang="en-US" dirty="0">
                  <a:latin typeface="Comic Sans MS" panose="030F0702030302020204" pitchFamily="66" charset="0"/>
                </a:endParaRPr>
              </a:p>
              <a:p>
                <a:pPr marL="342900" indent="-342900" algn="ctr">
                  <a:buAutoNum type="alphaLcParenR"/>
                </a:pPr>
                <a:r>
                  <a:rPr lang="en-US" dirty="0">
                    <a:latin typeface="Comic Sans MS" panose="030F0702030302020204" pitchFamily="66" charset="0"/>
                  </a:rPr>
                  <a:t>Given that 60% of plates are less than </a:t>
                </a:r>
                <a14:m>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 </m:t>
                    </m:r>
                    <m:r>
                      <a:rPr lang="en-US" i="1" dirty="0">
                        <a:latin typeface="Cambria Math" panose="02040503050406030204" pitchFamily="18" charset="0"/>
                      </a:rPr>
                      <m:t>𝑐𝑚</m:t>
                    </m:r>
                  </m:oMath>
                </a14:m>
                <a:r>
                  <a:rPr lang="en-US" dirty="0">
                    <a:latin typeface="Comic Sans MS" panose="030F0702030302020204" pitchFamily="66" charset="0"/>
                  </a:rPr>
                  <a:t>, find the value of </a:t>
                </a:r>
                <a14:m>
                  <m:oMath xmlns:m="http://schemas.openxmlformats.org/officeDocument/2006/math">
                    <m:r>
                      <a:rPr lang="en-US" i="1" dirty="0">
                        <a:latin typeface="Cambria Math" panose="02040503050406030204" pitchFamily="18" charset="0"/>
                      </a:rPr>
                      <m:t>𝑥</m:t>
                    </m:r>
                  </m:oMath>
                </a14:m>
                <a:r>
                  <a:rPr lang="en-US" dirty="0">
                    <a:latin typeface="Comic Sans MS" panose="030F0702030302020204" pitchFamily="66" charset="0"/>
                  </a:rPr>
                  <a:t>.</a:t>
                </a:r>
              </a:p>
              <a:p>
                <a:pPr marL="342900" indent="-342900" algn="ctr">
                  <a:buAutoNum type="alphaLcParenR"/>
                </a:pPr>
                <a:endParaRPr lang="en-US" dirty="0">
                  <a:latin typeface="Comic Sans MS" panose="030F0702030302020204" pitchFamily="66" charset="0"/>
                </a:endParaRPr>
              </a:p>
              <a:p>
                <a:pPr marL="342900" indent="-342900" algn="ctr">
                  <a:buFont typeface="Arial" panose="020B0604020202020204" pitchFamily="34" charset="0"/>
                  <a:buAutoNum type="alphaLcParenR"/>
                </a:pPr>
                <a:r>
                  <a:rPr lang="en-US" dirty="0">
                    <a:latin typeface="Comic Sans MS" panose="030F0702030302020204" pitchFamily="66" charset="0"/>
                  </a:rPr>
                  <a:t>Find the interquartile range of the plate diameters</a:t>
                </a:r>
              </a:p>
            </p:txBody>
          </p:sp>
        </mc:Choice>
        <mc:Fallback xmlns="">
          <p:sp>
            <p:nvSpPr>
              <p:cNvPr id="3" name="Rectangle 2">
                <a:extLst>
                  <a:ext uri="{FF2B5EF4-FFF2-40B4-BE49-F238E27FC236}">
                    <a16:creationId xmlns:a16="http://schemas.microsoft.com/office/drawing/2014/main" id="{F4A472D0-33CA-1E40-931D-344A92F88A8E}"/>
                  </a:ext>
                </a:extLst>
              </p:cNvPr>
              <p:cNvSpPr>
                <a:spLocks noRot="1" noChangeAspect="1" noMove="1" noResize="1" noEditPoints="1" noAdjustHandles="1" noChangeArrowheads="1" noChangeShapeType="1" noTextEdit="1"/>
              </p:cNvSpPr>
              <p:nvPr/>
            </p:nvSpPr>
            <p:spPr>
              <a:xfrm>
                <a:off x="176784" y="1120676"/>
                <a:ext cx="9424416" cy="1754326"/>
              </a:xfrm>
              <a:prstGeom prst="rect">
                <a:avLst/>
              </a:prstGeom>
              <a:blipFill>
                <a:blip r:embed="rId2"/>
                <a:stretch>
                  <a:fillRect t="-1439" b="-5755"/>
                </a:stretch>
              </a:blipFill>
            </p:spPr>
            <p:txBody>
              <a:bodyPr/>
              <a:lstStyle/>
              <a:p>
                <a:r>
                  <a:rPr lang="en-US">
                    <a:noFill/>
                  </a:rPr>
                  <a:t> </a:t>
                </a:r>
              </a:p>
            </p:txBody>
          </p:sp>
        </mc:Fallback>
      </mc:AlternateContent>
    </p:spTree>
    <p:extLst>
      <p:ext uri="{BB962C8B-B14F-4D97-AF65-F5344CB8AC3E}">
        <p14:creationId xmlns:p14="http://schemas.microsoft.com/office/powerpoint/2010/main" val="207209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E3D8-4E70-5142-95D6-E341E941D853}"/>
              </a:ext>
            </a:extLst>
          </p:cNvPr>
          <p:cNvSpPr>
            <a:spLocks noGrp="1"/>
          </p:cNvSpPr>
          <p:nvPr>
            <p:ph type="title"/>
          </p:nvPr>
        </p:nvSpPr>
        <p:spPr>
          <a:xfrm>
            <a:off x="0" y="0"/>
            <a:ext cx="8596668" cy="1320800"/>
          </a:xfrm>
        </p:spPr>
        <p:txBody>
          <a:bodyPr/>
          <a:lstStyle/>
          <a:p>
            <a:r>
              <a:rPr lang="en-US" dirty="0"/>
              <a:t>3.3 Question for you</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E6C738-7CD8-1C4B-8D07-2680E1F69142}"/>
                  </a:ext>
                </a:extLst>
              </p:cNvPr>
              <p:cNvSpPr txBox="1"/>
              <p:nvPr/>
            </p:nvSpPr>
            <p:spPr>
              <a:xfrm>
                <a:off x="395536" y="800195"/>
                <a:ext cx="889476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80,7</m:t>
                            </m:r>
                          </m:e>
                          <m:sup>
                            <m:r>
                              <a:rPr lang="en-GB" b="0" i="1" smtClean="0">
                                <a:latin typeface="Cambria Math" panose="02040503050406030204" pitchFamily="18" charset="0"/>
                              </a:rPr>
                              <m:t>2</m:t>
                            </m:r>
                          </m:sup>
                        </m:sSup>
                      </m:e>
                    </m:d>
                  </m:oMath>
                </a14:m>
                <a:r>
                  <a:rPr lang="en-GB" dirty="0"/>
                  <a:t>. Using your calculator,</a:t>
                </a:r>
              </a:p>
              <a:p>
                <a:pPr marL="342900" indent="-342900">
                  <a:buAutoNum type="alphaLcPeriod"/>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=0.65</m:t>
                    </m:r>
                  </m:oMath>
                </a14:m>
                <a:endParaRPr lang="en-GB" dirty="0"/>
              </a:p>
              <a:p>
                <a:pPr marL="342900" indent="-342900">
                  <a:buAutoNum type="alphaLcPeriod"/>
                </a:pPr>
                <a:r>
                  <a:rPr lang="en-GB" dirty="0"/>
                  <a:t>determine the </a:t>
                </a:r>
                <a14:m>
                  <m:oMath xmlns:m="http://schemas.openxmlformats.org/officeDocument/2006/math">
                    <m:r>
                      <a:rPr lang="en-GB" b="0" i="1" smtClean="0">
                        <a:latin typeface="Cambria Math" panose="02040503050406030204" pitchFamily="18" charset="0"/>
                      </a:rPr>
                      <m:t>𝑏</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75&lt;</m:t>
                        </m:r>
                        <m:r>
                          <a:rPr lang="en-GB" b="0" i="1" smtClean="0">
                            <a:latin typeface="Cambria Math" panose="02040503050406030204" pitchFamily="18" charset="0"/>
                          </a:rPr>
                          <m:t>𝑋</m:t>
                        </m:r>
                        <m:r>
                          <a:rPr lang="en-GB" b="0" i="1" smtClean="0">
                            <a:latin typeface="Cambria Math" panose="02040503050406030204" pitchFamily="18" charset="0"/>
                          </a:rPr>
                          <m:t>&lt;</m:t>
                        </m:r>
                        <m:r>
                          <a:rPr lang="en-GB" b="0" i="1" smtClean="0">
                            <a:latin typeface="Cambria Math" panose="02040503050406030204" pitchFamily="18" charset="0"/>
                          </a:rPr>
                          <m:t>𝑏</m:t>
                        </m:r>
                      </m:e>
                    </m:d>
                    <m:r>
                      <a:rPr lang="en-GB" b="0" i="1" smtClean="0">
                        <a:latin typeface="Cambria Math" panose="02040503050406030204" pitchFamily="18" charset="0"/>
                      </a:rPr>
                      <m:t>=0.4</m:t>
                    </m:r>
                  </m:oMath>
                </a14:m>
                <a:endParaRPr lang="en-GB" dirty="0"/>
              </a:p>
              <a:p>
                <a:pPr marL="342900" indent="-342900">
                  <a:buAutoNum type="alphaLcPeriod"/>
                </a:pPr>
                <a:r>
                  <a:rPr lang="en-GB" dirty="0"/>
                  <a:t>determine the </a:t>
                </a:r>
                <a14:m>
                  <m:oMath xmlns:m="http://schemas.openxmlformats.org/officeDocument/2006/math">
                    <m:r>
                      <a:rPr lang="en-GB" b="0" i="1" smtClean="0">
                        <a:latin typeface="Cambria Math" panose="02040503050406030204" pitchFamily="18" charset="0"/>
                      </a:rPr>
                      <m:t>𝑐</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𝑐</m:t>
                        </m:r>
                        <m:r>
                          <a:rPr lang="en-GB" b="0" i="1" smtClean="0">
                            <a:latin typeface="Cambria Math" panose="02040503050406030204" pitchFamily="18" charset="0"/>
                          </a:rPr>
                          <m:t>&lt;</m:t>
                        </m:r>
                        <m:r>
                          <a:rPr lang="en-GB" b="0" i="1" smtClean="0">
                            <a:latin typeface="Cambria Math" panose="02040503050406030204" pitchFamily="18" charset="0"/>
                          </a:rPr>
                          <m:t>𝑋</m:t>
                        </m:r>
                        <m:r>
                          <a:rPr lang="en-GB" b="0" i="1" smtClean="0">
                            <a:latin typeface="Cambria Math" panose="02040503050406030204" pitchFamily="18" charset="0"/>
                          </a:rPr>
                          <m:t>&lt;76</m:t>
                        </m:r>
                      </m:e>
                    </m:d>
                    <m:r>
                      <a:rPr lang="en-GB" b="0" i="1" smtClean="0">
                        <a:latin typeface="Cambria Math" panose="02040503050406030204" pitchFamily="18" charset="0"/>
                      </a:rPr>
                      <m:t>=0.2</m:t>
                    </m:r>
                  </m:oMath>
                </a14:m>
                <a:endParaRPr lang="en-GB" dirty="0"/>
              </a:p>
              <a:p>
                <a:pPr marL="342900" indent="-342900">
                  <a:buAutoNum type="alphaLcPeriod"/>
                </a:pPr>
                <a:r>
                  <a:rPr lang="en-GB" dirty="0"/>
                  <a:t>determine the interquartile range of </a:t>
                </a:r>
                <a14:m>
                  <m:oMath xmlns:m="http://schemas.openxmlformats.org/officeDocument/2006/math">
                    <m:r>
                      <a:rPr lang="en-GB" b="0" i="1" smtClean="0">
                        <a:latin typeface="Cambria Math" panose="02040503050406030204" pitchFamily="18" charset="0"/>
                      </a:rPr>
                      <m:t>𝑋</m:t>
                    </m:r>
                  </m:oMath>
                </a14:m>
                <a:r>
                  <a:rPr lang="en-GB" dirty="0"/>
                  <a:t>.</a:t>
                </a:r>
              </a:p>
            </p:txBody>
          </p:sp>
        </mc:Choice>
        <mc:Fallback xmlns="">
          <p:sp>
            <p:nvSpPr>
              <p:cNvPr id="4" name="TextBox 3">
                <a:extLst>
                  <a:ext uri="{FF2B5EF4-FFF2-40B4-BE49-F238E27FC236}">
                    <a16:creationId xmlns:a16="http://schemas.microsoft.com/office/drawing/2014/main" id="{4DE6C738-7CD8-1C4B-8D07-2680E1F69142}"/>
                  </a:ext>
                </a:extLst>
              </p:cNvPr>
              <p:cNvSpPr txBox="1">
                <a:spLocks noRot="1" noChangeAspect="1" noMove="1" noResize="1" noEditPoints="1" noAdjustHandles="1" noChangeArrowheads="1" noChangeShapeType="1" noTextEdit="1"/>
              </p:cNvSpPr>
              <p:nvPr/>
            </p:nvSpPr>
            <p:spPr>
              <a:xfrm>
                <a:off x="395536" y="800195"/>
                <a:ext cx="8894768" cy="147732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5" name="TextBox 4">
            <a:extLst>
              <a:ext uri="{FF2B5EF4-FFF2-40B4-BE49-F238E27FC236}">
                <a16:creationId xmlns:a16="http://schemas.microsoft.com/office/drawing/2014/main" id="{B9AC53F9-7710-A843-A949-4C99C5426240}"/>
              </a:ext>
            </a:extLst>
          </p:cNvPr>
          <p:cNvSpPr txBox="1"/>
          <p:nvPr/>
        </p:nvSpPr>
        <p:spPr>
          <a:xfrm>
            <a:off x="1605958" y="4842177"/>
            <a:ext cx="1667829" cy="646331"/>
          </a:xfrm>
          <a:prstGeom prst="rect">
            <a:avLst/>
          </a:prstGeom>
          <a:noFill/>
        </p:spPr>
        <p:txBody>
          <a:bodyPr wrap="none" rtlCol="0">
            <a:spAutoFit/>
          </a:bodyPr>
          <a:lstStyle/>
          <a:p>
            <a:r>
              <a:rPr lang="en-US" dirty="0"/>
              <a:t>Exercise 3C </a:t>
            </a:r>
          </a:p>
          <a:p>
            <a:r>
              <a:rPr lang="en-US" dirty="0"/>
              <a:t>Pages 46 to 47</a:t>
            </a:r>
          </a:p>
        </p:txBody>
      </p:sp>
    </p:spTree>
    <p:extLst>
      <p:ext uri="{BB962C8B-B14F-4D97-AF65-F5344CB8AC3E}">
        <p14:creationId xmlns:p14="http://schemas.microsoft.com/office/powerpoint/2010/main" val="16846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911A-954C-624C-A8F0-5250205ED250}"/>
              </a:ext>
            </a:extLst>
          </p:cNvPr>
          <p:cNvSpPr>
            <a:spLocks noGrp="1"/>
          </p:cNvSpPr>
          <p:nvPr>
            <p:ph type="title"/>
          </p:nvPr>
        </p:nvSpPr>
        <p:spPr>
          <a:xfrm>
            <a:off x="0" y="0"/>
            <a:ext cx="8596668" cy="1320800"/>
          </a:xfrm>
        </p:spPr>
        <p:txBody>
          <a:bodyPr/>
          <a:lstStyle/>
          <a:p>
            <a:r>
              <a:rPr lang="en-US" dirty="0"/>
              <a:t>3.4 Standard normal distribution</a:t>
            </a:r>
          </a:p>
        </p:txBody>
      </p:sp>
      <p:sp>
        <p:nvSpPr>
          <p:cNvPr id="4" name="Rectangle 3">
            <a:extLst>
              <a:ext uri="{FF2B5EF4-FFF2-40B4-BE49-F238E27FC236}">
                <a16:creationId xmlns:a16="http://schemas.microsoft.com/office/drawing/2014/main" id="{48E1CF60-C5EC-4549-8CB1-9F98EE26F24B}"/>
              </a:ext>
            </a:extLst>
          </p:cNvPr>
          <p:cNvSpPr/>
          <p:nvPr/>
        </p:nvSpPr>
        <p:spPr>
          <a:xfrm>
            <a:off x="16839" y="1337032"/>
            <a:ext cx="4171113" cy="2246769"/>
          </a:xfrm>
          <a:prstGeom prst="rect">
            <a:avLst/>
          </a:prstGeom>
        </p:spPr>
        <p:txBody>
          <a:bodyPr wrap="square">
            <a:spAutoFit/>
          </a:bodyPr>
          <a:lstStyle/>
          <a:p>
            <a:pPr algn="ctr"/>
            <a:r>
              <a:rPr lang="en-US" sz="2000" dirty="0">
                <a:latin typeface="+mj-lt"/>
              </a:rPr>
              <a:t>A set of normally distributed data can be coded so it fits the standard normal distribution</a:t>
            </a:r>
          </a:p>
          <a:p>
            <a:pPr algn="ctr"/>
            <a:endParaRPr lang="en-US" sz="2000" dirty="0">
              <a:latin typeface="+mj-lt"/>
            </a:endParaRPr>
          </a:p>
          <a:p>
            <a:pPr algn="ctr"/>
            <a:r>
              <a:rPr lang="en-US" sz="2000" dirty="0">
                <a:latin typeface="+mj-lt"/>
                <a:sym typeface="Wingdings" panose="05000000000000000000" pitchFamily="2" charset="2"/>
              </a:rPr>
              <a:t> The standard normal distribution has a mean of 0 and a standard deviation of 1</a:t>
            </a:r>
            <a:endParaRPr lang="en-GB" sz="2000" dirty="0">
              <a:latin typeface="+mj-lt"/>
            </a:endParaRPr>
          </a:p>
        </p:txBody>
      </p:sp>
      <p:grpSp>
        <p:nvGrpSpPr>
          <p:cNvPr id="7" name="グループ化 5">
            <a:extLst>
              <a:ext uri="{FF2B5EF4-FFF2-40B4-BE49-F238E27FC236}">
                <a16:creationId xmlns:a16="http://schemas.microsoft.com/office/drawing/2014/main" id="{7339D45D-A789-8043-8559-614356E95DFE}"/>
              </a:ext>
            </a:extLst>
          </p:cNvPr>
          <p:cNvGrpSpPr/>
          <p:nvPr/>
        </p:nvGrpSpPr>
        <p:grpSpPr>
          <a:xfrm>
            <a:off x="6861893" y="4192837"/>
            <a:ext cx="2314772" cy="2087293"/>
            <a:chOff x="4499342" y="1196752"/>
            <a:chExt cx="4321250" cy="3985257"/>
          </a:xfrm>
        </p:grpSpPr>
        <p:cxnSp>
          <p:nvCxnSpPr>
            <p:cNvPr id="8" name="直線矢印コネクタ 6">
              <a:extLst>
                <a:ext uri="{FF2B5EF4-FFF2-40B4-BE49-F238E27FC236}">
                  <a16:creationId xmlns:a16="http://schemas.microsoft.com/office/drawing/2014/main" id="{70854739-1B80-F441-AB6A-369AFDE48C6E}"/>
                </a:ext>
              </a:extLst>
            </p:cNvPr>
            <p:cNvCxnSpPr/>
            <p:nvPr/>
          </p:nvCxnSpPr>
          <p:spPr>
            <a:xfrm>
              <a:off x="4932040" y="4653136"/>
              <a:ext cx="38884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3BABACC-BCCF-174A-88F3-4EA0E6D748CB}"/>
                </a:ext>
              </a:extLst>
            </p:cNvPr>
            <p:cNvSpPr txBox="1"/>
            <p:nvPr/>
          </p:nvSpPr>
          <p:spPr>
            <a:xfrm>
              <a:off x="4499342" y="1196752"/>
              <a:ext cx="403393" cy="528873"/>
            </a:xfrm>
            <a:prstGeom prst="rect">
              <a:avLst/>
            </a:prstGeom>
            <a:noFill/>
          </p:spPr>
          <p:txBody>
            <a:bodyPr wrap="square" lIns="0" tIns="0" rIns="0" bIns="0" rtlCol="0">
              <a:spAutoFit/>
            </a:bodyPr>
            <a:lstStyle/>
            <a:p>
              <a:endParaRPr lang="en-GB" dirty="0"/>
            </a:p>
          </p:txBody>
        </p:sp>
        <p:sp>
          <p:nvSpPr>
            <p:cNvPr id="10" name="テキスト ボックス 9">
              <a:extLst>
                <a:ext uri="{FF2B5EF4-FFF2-40B4-BE49-F238E27FC236}">
                  <a16:creationId xmlns:a16="http://schemas.microsoft.com/office/drawing/2014/main" id="{1EF11228-5A33-734A-A88D-69C872A8B6AD}"/>
                </a:ext>
              </a:extLst>
            </p:cNvPr>
            <p:cNvSpPr txBox="1"/>
            <p:nvPr/>
          </p:nvSpPr>
          <p:spPr>
            <a:xfrm>
              <a:off x="8820471" y="4653136"/>
              <a:ext cx="121" cy="528873"/>
            </a:xfrm>
            <a:prstGeom prst="rect">
              <a:avLst/>
            </a:prstGeom>
            <a:noFill/>
          </p:spPr>
          <p:txBody>
            <a:bodyPr wrap="none" lIns="0" tIns="0" rIns="0" bIns="0" rtlCol="0">
              <a:spAutoFit/>
            </a:bodyPr>
            <a:lstStyle/>
            <a:p>
              <a:endParaRPr lang="en-GB" dirty="0"/>
            </a:p>
          </p:txBody>
        </p:sp>
        <p:grpSp>
          <p:nvGrpSpPr>
            <p:cNvPr id="11" name="グループ化 10">
              <a:extLst>
                <a:ext uri="{FF2B5EF4-FFF2-40B4-BE49-F238E27FC236}">
                  <a16:creationId xmlns:a16="http://schemas.microsoft.com/office/drawing/2014/main" id="{168628F3-6D60-5E42-929B-0654581F2273}"/>
                </a:ext>
              </a:extLst>
            </p:cNvPr>
            <p:cNvGrpSpPr/>
            <p:nvPr/>
          </p:nvGrpSpPr>
          <p:grpSpPr>
            <a:xfrm>
              <a:off x="5058300" y="1628800"/>
              <a:ext cx="3637208" cy="2973657"/>
              <a:chOff x="5004048" y="1412776"/>
              <a:chExt cx="3637208" cy="2973657"/>
            </a:xfrm>
          </p:grpSpPr>
          <p:sp>
            <p:nvSpPr>
              <p:cNvPr id="12" name="Freeform 22">
                <a:extLst>
                  <a:ext uri="{FF2B5EF4-FFF2-40B4-BE49-F238E27FC236}">
                    <a16:creationId xmlns:a16="http://schemas.microsoft.com/office/drawing/2014/main" id="{FD2A5167-9AF3-6646-9D7B-E700C0031728}"/>
                  </a:ext>
                </a:extLst>
              </p:cNvPr>
              <p:cNvSpPr/>
              <p:nvPr/>
            </p:nvSpPr>
            <p:spPr>
              <a:xfrm>
                <a:off x="50040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22">
                <a:extLst>
                  <a:ext uri="{FF2B5EF4-FFF2-40B4-BE49-F238E27FC236}">
                    <a16:creationId xmlns:a16="http://schemas.microsoft.com/office/drawing/2014/main" id="{33D224A5-ACC6-D448-A286-5C5F07573548}"/>
                  </a:ext>
                </a:extLst>
              </p:cNvPr>
              <p:cNvSpPr/>
              <p:nvPr/>
            </p:nvSpPr>
            <p:spPr>
              <a:xfrm flipH="1">
                <a:off x="68042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a14="http://schemas.microsoft.com/office/drawing/2010/main">
        <mc:Choice Requires="a14">
          <p:sp>
            <p:nvSpPr>
              <p:cNvPr id="16" name="テキスト ボックス 13">
                <a:extLst>
                  <a:ext uri="{FF2B5EF4-FFF2-40B4-BE49-F238E27FC236}">
                    <a16:creationId xmlns:a16="http://schemas.microsoft.com/office/drawing/2014/main" id="{8D5106D1-B163-DB4F-A2D2-40FF1F974356}"/>
                  </a:ext>
                </a:extLst>
              </p:cNvPr>
              <p:cNvSpPr txBox="1"/>
              <p:nvPr/>
            </p:nvSpPr>
            <p:spPr>
              <a:xfrm>
                <a:off x="8559600" y="4164725"/>
                <a:ext cx="800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=0</m:t>
                      </m:r>
                    </m:oMath>
                  </m:oMathPara>
                </a14:m>
                <a:endParaRPr lang="en-GB" dirty="0"/>
              </a:p>
            </p:txBody>
          </p:sp>
        </mc:Choice>
        <mc:Fallback xmlns="">
          <p:sp>
            <p:nvSpPr>
              <p:cNvPr id="16" name="テキスト ボックス 13">
                <a:extLst>
                  <a:ext uri="{FF2B5EF4-FFF2-40B4-BE49-F238E27FC236}">
                    <a16:creationId xmlns:a16="http://schemas.microsoft.com/office/drawing/2014/main" id="{8D5106D1-B163-DB4F-A2D2-40FF1F974356}"/>
                  </a:ext>
                </a:extLst>
              </p:cNvPr>
              <p:cNvSpPr txBox="1">
                <a:spLocks noRot="1" noChangeAspect="1" noMove="1" noResize="1" noEditPoints="1" noAdjustHandles="1" noChangeArrowheads="1" noChangeShapeType="1" noTextEdit="1"/>
              </p:cNvSpPr>
              <p:nvPr/>
            </p:nvSpPr>
            <p:spPr>
              <a:xfrm>
                <a:off x="8559600" y="4164725"/>
                <a:ext cx="800027" cy="369332"/>
              </a:xfrm>
              <a:prstGeom prst="rect">
                <a:avLst/>
              </a:prstGeom>
              <a:blipFill>
                <a:blip r:embed="rId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4">
                <a:extLst>
                  <a:ext uri="{FF2B5EF4-FFF2-40B4-BE49-F238E27FC236}">
                    <a16:creationId xmlns:a16="http://schemas.microsoft.com/office/drawing/2014/main" id="{93BF6424-2637-5149-872A-6E02C5C57B28}"/>
                  </a:ext>
                </a:extLst>
              </p:cNvPr>
              <p:cNvSpPr txBox="1"/>
              <p:nvPr/>
            </p:nvSpPr>
            <p:spPr>
              <a:xfrm>
                <a:off x="8561079" y="4512433"/>
                <a:ext cx="8074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oMath>
                  </m:oMathPara>
                </a14:m>
                <a:endParaRPr lang="en-GB" dirty="0"/>
              </a:p>
            </p:txBody>
          </p:sp>
        </mc:Choice>
        <mc:Fallback xmlns="">
          <p:sp>
            <p:nvSpPr>
              <p:cNvPr id="17" name="テキスト ボックス 14">
                <a:extLst>
                  <a:ext uri="{FF2B5EF4-FFF2-40B4-BE49-F238E27FC236}">
                    <a16:creationId xmlns:a16="http://schemas.microsoft.com/office/drawing/2014/main" id="{93BF6424-2637-5149-872A-6E02C5C57B28}"/>
                  </a:ext>
                </a:extLst>
              </p:cNvPr>
              <p:cNvSpPr txBox="1">
                <a:spLocks noRot="1" noChangeAspect="1" noMove="1" noResize="1" noEditPoints="1" noAdjustHandles="1" noChangeArrowheads="1" noChangeShapeType="1" noTextEdit="1"/>
              </p:cNvSpPr>
              <p:nvPr/>
            </p:nvSpPr>
            <p:spPr>
              <a:xfrm>
                <a:off x="8561079" y="4512433"/>
                <a:ext cx="807464" cy="369332"/>
              </a:xfrm>
              <a:prstGeom prst="rect">
                <a:avLst/>
              </a:prstGeom>
              <a:blipFill>
                <a:blip r:embed="rId3"/>
                <a:stretch>
                  <a:fillRect/>
                </a:stretch>
              </a:blipFill>
            </p:spPr>
            <p:txBody>
              <a:bodyPr/>
              <a:lstStyle/>
              <a:p>
                <a:r>
                  <a:rPr lang="en-US">
                    <a:noFill/>
                  </a:rPr>
                  <a:t> </a:t>
                </a:r>
              </a:p>
            </p:txBody>
          </p:sp>
        </mc:Fallback>
      </mc:AlternateContent>
      <p:cxnSp>
        <p:nvCxnSpPr>
          <p:cNvPr id="18" name="直線矢印コネクタ 15">
            <a:extLst>
              <a:ext uri="{FF2B5EF4-FFF2-40B4-BE49-F238E27FC236}">
                <a16:creationId xmlns:a16="http://schemas.microsoft.com/office/drawing/2014/main" id="{22427592-A993-504A-924F-4A2D2EBBC0C2}"/>
              </a:ext>
            </a:extLst>
          </p:cNvPr>
          <p:cNvCxnSpPr>
            <a:cxnSpLocks/>
          </p:cNvCxnSpPr>
          <p:nvPr/>
        </p:nvCxnSpPr>
        <p:spPr>
          <a:xfrm flipV="1">
            <a:off x="8135152" y="4419124"/>
            <a:ext cx="0" cy="1567003"/>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24">
                <a:extLst>
                  <a:ext uri="{FF2B5EF4-FFF2-40B4-BE49-F238E27FC236}">
                    <a16:creationId xmlns:a16="http://schemas.microsoft.com/office/drawing/2014/main" id="{4B681EA7-126B-EB47-82DF-ABCFB348A4AA}"/>
                  </a:ext>
                </a:extLst>
              </p:cNvPr>
              <p:cNvSpPr txBox="1"/>
              <p:nvPr/>
            </p:nvSpPr>
            <p:spPr>
              <a:xfrm>
                <a:off x="8033439" y="5993185"/>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0</m:t>
                      </m:r>
                    </m:oMath>
                  </m:oMathPara>
                </a14:m>
                <a:endParaRPr lang="en-GB" sz="1100" dirty="0">
                  <a:solidFill>
                    <a:srgbClr val="0000FF"/>
                  </a:solidFill>
                  <a:latin typeface="Comic Sans MS" panose="030F0702030302020204" pitchFamily="66" charset="0"/>
                </a:endParaRPr>
              </a:p>
            </p:txBody>
          </p:sp>
        </mc:Choice>
        <mc:Fallback xmlns="">
          <p:sp>
            <p:nvSpPr>
              <p:cNvPr id="19" name="テキスト ボックス 24">
                <a:extLst>
                  <a:ext uri="{FF2B5EF4-FFF2-40B4-BE49-F238E27FC236}">
                    <a16:creationId xmlns:a16="http://schemas.microsoft.com/office/drawing/2014/main" id="{4B681EA7-126B-EB47-82DF-ABCFB348A4AA}"/>
                  </a:ext>
                </a:extLst>
              </p:cNvPr>
              <p:cNvSpPr txBox="1">
                <a:spLocks noRot="1" noChangeAspect="1" noMove="1" noResize="1" noEditPoints="1" noAdjustHandles="1" noChangeArrowheads="1" noChangeShapeType="1" noTextEdit="1"/>
              </p:cNvSpPr>
              <p:nvPr/>
            </p:nvSpPr>
            <p:spPr>
              <a:xfrm>
                <a:off x="8033439" y="5993185"/>
                <a:ext cx="275514" cy="261610"/>
              </a:xfrm>
              <a:prstGeom prst="rect">
                <a:avLst/>
              </a:prstGeom>
              <a:blipFill>
                <a:blip r:embed="rId4"/>
                <a:stretch>
                  <a:fillRect/>
                </a:stretch>
              </a:blipFill>
            </p:spPr>
            <p:txBody>
              <a:bodyPr/>
              <a:lstStyle/>
              <a:p>
                <a:r>
                  <a:rPr lang="en-US">
                    <a:noFill/>
                  </a:rPr>
                  <a:t> </a:t>
                </a:r>
              </a:p>
            </p:txBody>
          </p:sp>
        </mc:Fallback>
      </mc:AlternateContent>
      <p:grpSp>
        <p:nvGrpSpPr>
          <p:cNvPr id="20" name="グループ化 27">
            <a:extLst>
              <a:ext uri="{FF2B5EF4-FFF2-40B4-BE49-F238E27FC236}">
                <a16:creationId xmlns:a16="http://schemas.microsoft.com/office/drawing/2014/main" id="{B08D695B-A7AC-A449-BC87-91B57A841E10}"/>
              </a:ext>
            </a:extLst>
          </p:cNvPr>
          <p:cNvGrpSpPr/>
          <p:nvPr/>
        </p:nvGrpSpPr>
        <p:grpSpPr>
          <a:xfrm>
            <a:off x="6846664" y="961203"/>
            <a:ext cx="2314772" cy="2087293"/>
            <a:chOff x="4499342" y="1196752"/>
            <a:chExt cx="4321250" cy="3985257"/>
          </a:xfrm>
        </p:grpSpPr>
        <p:cxnSp>
          <p:nvCxnSpPr>
            <p:cNvPr id="21" name="直線矢印コネクタ 32">
              <a:extLst>
                <a:ext uri="{FF2B5EF4-FFF2-40B4-BE49-F238E27FC236}">
                  <a16:creationId xmlns:a16="http://schemas.microsoft.com/office/drawing/2014/main" id="{69058510-D3D8-0E44-ADAD-6AE11294B131}"/>
                </a:ext>
              </a:extLst>
            </p:cNvPr>
            <p:cNvCxnSpPr/>
            <p:nvPr/>
          </p:nvCxnSpPr>
          <p:spPr>
            <a:xfrm>
              <a:off x="4932040" y="4653136"/>
              <a:ext cx="38884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34">
              <a:extLst>
                <a:ext uri="{FF2B5EF4-FFF2-40B4-BE49-F238E27FC236}">
                  <a16:creationId xmlns:a16="http://schemas.microsoft.com/office/drawing/2014/main" id="{500993C3-8FCD-C54A-A9E1-EA4322DFC029}"/>
                </a:ext>
              </a:extLst>
            </p:cNvPr>
            <p:cNvSpPr txBox="1"/>
            <p:nvPr/>
          </p:nvSpPr>
          <p:spPr>
            <a:xfrm>
              <a:off x="4499342" y="1196752"/>
              <a:ext cx="403393" cy="528873"/>
            </a:xfrm>
            <a:prstGeom prst="rect">
              <a:avLst/>
            </a:prstGeom>
            <a:noFill/>
          </p:spPr>
          <p:txBody>
            <a:bodyPr wrap="square" lIns="0" tIns="0" rIns="0" bIns="0" rtlCol="0">
              <a:spAutoFit/>
            </a:bodyPr>
            <a:lstStyle/>
            <a:p>
              <a:endParaRPr lang="en-GB" dirty="0"/>
            </a:p>
          </p:txBody>
        </p:sp>
        <p:sp>
          <p:nvSpPr>
            <p:cNvPr id="23" name="テキスト ボックス 35">
              <a:extLst>
                <a:ext uri="{FF2B5EF4-FFF2-40B4-BE49-F238E27FC236}">
                  <a16:creationId xmlns:a16="http://schemas.microsoft.com/office/drawing/2014/main" id="{C3D68717-8DB3-274E-A9E2-17C53E5895CA}"/>
                </a:ext>
              </a:extLst>
            </p:cNvPr>
            <p:cNvSpPr txBox="1"/>
            <p:nvPr/>
          </p:nvSpPr>
          <p:spPr>
            <a:xfrm>
              <a:off x="8820471" y="4653136"/>
              <a:ext cx="121" cy="528873"/>
            </a:xfrm>
            <a:prstGeom prst="rect">
              <a:avLst/>
            </a:prstGeom>
            <a:noFill/>
          </p:spPr>
          <p:txBody>
            <a:bodyPr wrap="none" lIns="0" tIns="0" rIns="0" bIns="0" rtlCol="0">
              <a:spAutoFit/>
            </a:bodyPr>
            <a:lstStyle/>
            <a:p>
              <a:endParaRPr lang="en-GB" dirty="0"/>
            </a:p>
          </p:txBody>
        </p:sp>
        <p:grpSp>
          <p:nvGrpSpPr>
            <p:cNvPr id="24" name="グループ化 36">
              <a:extLst>
                <a:ext uri="{FF2B5EF4-FFF2-40B4-BE49-F238E27FC236}">
                  <a16:creationId xmlns:a16="http://schemas.microsoft.com/office/drawing/2014/main" id="{2EC69612-62F3-F046-9D58-2B8AE6AE5B76}"/>
                </a:ext>
              </a:extLst>
            </p:cNvPr>
            <p:cNvGrpSpPr/>
            <p:nvPr/>
          </p:nvGrpSpPr>
          <p:grpSpPr>
            <a:xfrm>
              <a:off x="5058300" y="1628800"/>
              <a:ext cx="3637208" cy="2973657"/>
              <a:chOff x="5004048" y="1412776"/>
              <a:chExt cx="3637208" cy="2973657"/>
            </a:xfrm>
          </p:grpSpPr>
          <p:sp>
            <p:nvSpPr>
              <p:cNvPr id="25" name="Freeform 22">
                <a:extLst>
                  <a:ext uri="{FF2B5EF4-FFF2-40B4-BE49-F238E27FC236}">
                    <a16:creationId xmlns:a16="http://schemas.microsoft.com/office/drawing/2014/main" id="{661A0FC1-4E8F-7D42-AA64-9738ED542517}"/>
                  </a:ext>
                </a:extLst>
              </p:cNvPr>
              <p:cNvSpPr/>
              <p:nvPr/>
            </p:nvSpPr>
            <p:spPr>
              <a:xfrm>
                <a:off x="50040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2">
                <a:extLst>
                  <a:ext uri="{FF2B5EF4-FFF2-40B4-BE49-F238E27FC236}">
                    <a16:creationId xmlns:a16="http://schemas.microsoft.com/office/drawing/2014/main" id="{EAEBD38E-187C-A340-BCA7-D405507A7C2E}"/>
                  </a:ext>
                </a:extLst>
              </p:cNvPr>
              <p:cNvSpPr/>
              <p:nvPr/>
            </p:nvSpPr>
            <p:spPr>
              <a:xfrm flipH="1">
                <a:off x="68042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mc:AlternateContent xmlns:mc="http://schemas.openxmlformats.org/markup-compatibility/2006" xmlns:a14="http://schemas.microsoft.com/office/drawing/2010/main">
        <mc:Choice Requires="a14">
          <p:sp>
            <p:nvSpPr>
              <p:cNvPr id="27" name="テキスト ボックス 28">
                <a:extLst>
                  <a:ext uri="{FF2B5EF4-FFF2-40B4-BE49-F238E27FC236}">
                    <a16:creationId xmlns:a16="http://schemas.microsoft.com/office/drawing/2014/main" id="{98F80DC5-7820-2E4A-8F4F-130F6E3BDDF1}"/>
                  </a:ext>
                </a:extLst>
              </p:cNvPr>
              <p:cNvSpPr txBox="1"/>
              <p:nvPr/>
            </p:nvSpPr>
            <p:spPr>
              <a:xfrm>
                <a:off x="8544371" y="933091"/>
                <a:ext cx="9282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=25</m:t>
                      </m:r>
                    </m:oMath>
                  </m:oMathPara>
                </a14:m>
                <a:endParaRPr lang="en-GB" dirty="0"/>
              </a:p>
            </p:txBody>
          </p:sp>
        </mc:Choice>
        <mc:Fallback xmlns="">
          <p:sp>
            <p:nvSpPr>
              <p:cNvPr id="27" name="テキスト ボックス 28">
                <a:extLst>
                  <a:ext uri="{FF2B5EF4-FFF2-40B4-BE49-F238E27FC236}">
                    <a16:creationId xmlns:a16="http://schemas.microsoft.com/office/drawing/2014/main" id="{98F80DC5-7820-2E4A-8F4F-130F6E3BDDF1}"/>
                  </a:ext>
                </a:extLst>
              </p:cNvPr>
              <p:cNvSpPr txBox="1">
                <a:spLocks noRot="1" noChangeAspect="1" noMove="1" noResize="1" noEditPoints="1" noAdjustHandles="1" noChangeArrowheads="1" noChangeShapeType="1" noTextEdit="1"/>
              </p:cNvSpPr>
              <p:nvPr/>
            </p:nvSpPr>
            <p:spPr>
              <a:xfrm>
                <a:off x="8544371" y="933091"/>
                <a:ext cx="928267" cy="369332"/>
              </a:xfrm>
              <a:prstGeom prst="rect">
                <a:avLst/>
              </a:prstGeom>
              <a:blipFill>
                <a:blip r:embed="rId5"/>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9">
                <a:extLst>
                  <a:ext uri="{FF2B5EF4-FFF2-40B4-BE49-F238E27FC236}">
                    <a16:creationId xmlns:a16="http://schemas.microsoft.com/office/drawing/2014/main" id="{6DF5F5E5-10B9-6641-A8F0-75F62E7FBE3B}"/>
                  </a:ext>
                </a:extLst>
              </p:cNvPr>
              <p:cNvSpPr txBox="1"/>
              <p:nvPr/>
            </p:nvSpPr>
            <p:spPr>
              <a:xfrm>
                <a:off x="8545850" y="1280799"/>
                <a:ext cx="8074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=3</m:t>
                      </m:r>
                    </m:oMath>
                  </m:oMathPara>
                </a14:m>
                <a:endParaRPr lang="en-GB" dirty="0"/>
              </a:p>
            </p:txBody>
          </p:sp>
        </mc:Choice>
        <mc:Fallback xmlns="">
          <p:sp>
            <p:nvSpPr>
              <p:cNvPr id="28" name="テキスト ボックス 29">
                <a:extLst>
                  <a:ext uri="{FF2B5EF4-FFF2-40B4-BE49-F238E27FC236}">
                    <a16:creationId xmlns:a16="http://schemas.microsoft.com/office/drawing/2014/main" id="{6DF5F5E5-10B9-6641-A8F0-75F62E7FBE3B}"/>
                  </a:ext>
                </a:extLst>
              </p:cNvPr>
              <p:cNvSpPr txBox="1">
                <a:spLocks noRot="1" noChangeAspect="1" noMove="1" noResize="1" noEditPoints="1" noAdjustHandles="1" noChangeArrowheads="1" noChangeShapeType="1" noTextEdit="1"/>
              </p:cNvSpPr>
              <p:nvPr/>
            </p:nvSpPr>
            <p:spPr>
              <a:xfrm>
                <a:off x="8545850" y="1280799"/>
                <a:ext cx="807464" cy="369332"/>
              </a:xfrm>
              <a:prstGeom prst="rect">
                <a:avLst/>
              </a:prstGeom>
              <a:blipFill>
                <a:blip r:embed="rId6"/>
                <a:stretch>
                  <a:fillRect/>
                </a:stretch>
              </a:blipFill>
            </p:spPr>
            <p:txBody>
              <a:bodyPr/>
              <a:lstStyle/>
              <a:p>
                <a:r>
                  <a:rPr lang="en-US">
                    <a:noFill/>
                  </a:rPr>
                  <a:t> </a:t>
                </a:r>
              </a:p>
            </p:txBody>
          </p:sp>
        </mc:Fallback>
      </mc:AlternateContent>
      <p:cxnSp>
        <p:nvCxnSpPr>
          <p:cNvPr id="29" name="直線矢印コネクタ 30">
            <a:extLst>
              <a:ext uri="{FF2B5EF4-FFF2-40B4-BE49-F238E27FC236}">
                <a16:creationId xmlns:a16="http://schemas.microsoft.com/office/drawing/2014/main" id="{556D887A-02E6-524E-88D7-4FB09DC2B107}"/>
              </a:ext>
            </a:extLst>
          </p:cNvPr>
          <p:cNvCxnSpPr>
            <a:cxnSpLocks/>
          </p:cNvCxnSpPr>
          <p:nvPr/>
        </p:nvCxnSpPr>
        <p:spPr>
          <a:xfrm flipV="1">
            <a:off x="8119923" y="1187490"/>
            <a:ext cx="0" cy="1567003"/>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31">
                <a:extLst>
                  <a:ext uri="{FF2B5EF4-FFF2-40B4-BE49-F238E27FC236}">
                    <a16:creationId xmlns:a16="http://schemas.microsoft.com/office/drawing/2014/main" id="{F6E470FC-CB87-B54C-B3A7-06BAA3FBB2C3}"/>
                  </a:ext>
                </a:extLst>
              </p:cNvPr>
              <p:cNvSpPr txBox="1"/>
              <p:nvPr/>
            </p:nvSpPr>
            <p:spPr>
              <a:xfrm>
                <a:off x="8018210" y="2761551"/>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25</m:t>
                      </m:r>
                    </m:oMath>
                  </m:oMathPara>
                </a14:m>
                <a:endParaRPr lang="en-GB" sz="1100" dirty="0">
                  <a:solidFill>
                    <a:srgbClr val="0000FF"/>
                  </a:solidFill>
                  <a:latin typeface="Comic Sans MS" panose="030F0702030302020204" pitchFamily="66" charset="0"/>
                </a:endParaRPr>
              </a:p>
            </p:txBody>
          </p:sp>
        </mc:Choice>
        <mc:Fallback xmlns="">
          <p:sp>
            <p:nvSpPr>
              <p:cNvPr id="30" name="テキスト ボックス 31">
                <a:extLst>
                  <a:ext uri="{FF2B5EF4-FFF2-40B4-BE49-F238E27FC236}">
                    <a16:creationId xmlns:a16="http://schemas.microsoft.com/office/drawing/2014/main" id="{F6E470FC-CB87-B54C-B3A7-06BAA3FBB2C3}"/>
                  </a:ext>
                </a:extLst>
              </p:cNvPr>
              <p:cNvSpPr txBox="1">
                <a:spLocks noRot="1" noChangeAspect="1" noMove="1" noResize="1" noEditPoints="1" noAdjustHandles="1" noChangeArrowheads="1" noChangeShapeType="1" noTextEdit="1"/>
              </p:cNvSpPr>
              <p:nvPr/>
            </p:nvSpPr>
            <p:spPr>
              <a:xfrm>
                <a:off x="8018210" y="2761551"/>
                <a:ext cx="275514" cy="2616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9">
                <a:extLst>
                  <a:ext uri="{FF2B5EF4-FFF2-40B4-BE49-F238E27FC236}">
                    <a16:creationId xmlns:a16="http://schemas.microsoft.com/office/drawing/2014/main" id="{45A48410-6BDD-414C-B6F4-437B9703EFCB}"/>
                  </a:ext>
                </a:extLst>
              </p:cNvPr>
              <p:cNvSpPr txBox="1"/>
              <p:nvPr/>
            </p:nvSpPr>
            <p:spPr>
              <a:xfrm>
                <a:off x="5103645" y="1668292"/>
                <a:ext cx="1864613" cy="369332"/>
              </a:xfrm>
              <a:prstGeom prst="rect">
                <a:avLst/>
              </a:prstGeom>
              <a:noFill/>
            </p:spPr>
            <p:txBody>
              <a:bodyPr wrap="none" rtlCol="0">
                <a:spAutoFit/>
              </a:bodyPr>
              <a:lstStyle/>
              <a:p>
                <a:r>
                  <a:rPr lang="en-US" dirty="0">
                    <a:latin typeface="Comic Sans MS" panose="030F0702030302020204" pitchFamily="66" charset="0"/>
                  </a:rPr>
                  <a:t>Let</a:t>
                </a:r>
                <a:r>
                  <a:rPr lang="en-US" dirty="0"/>
                  <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(25,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GB" dirty="0"/>
              </a:p>
            </p:txBody>
          </p:sp>
        </mc:Choice>
        <mc:Fallback xmlns="">
          <p:sp>
            <p:nvSpPr>
              <p:cNvPr id="31" name="テキスト ボックス 39">
                <a:extLst>
                  <a:ext uri="{FF2B5EF4-FFF2-40B4-BE49-F238E27FC236}">
                    <a16:creationId xmlns:a16="http://schemas.microsoft.com/office/drawing/2014/main" id="{45A48410-6BDD-414C-B6F4-437B9703EFCB}"/>
                  </a:ext>
                </a:extLst>
              </p:cNvPr>
              <p:cNvSpPr txBox="1">
                <a:spLocks noRot="1" noChangeAspect="1" noMove="1" noResize="1" noEditPoints="1" noAdjustHandles="1" noChangeArrowheads="1" noChangeShapeType="1" noTextEdit="1"/>
              </p:cNvSpPr>
              <p:nvPr/>
            </p:nvSpPr>
            <p:spPr>
              <a:xfrm>
                <a:off x="5103645" y="1668292"/>
                <a:ext cx="1864613" cy="369332"/>
              </a:xfrm>
              <a:prstGeom prst="rect">
                <a:avLst/>
              </a:prstGeom>
              <a:blipFill>
                <a:blip r:embed="rId8"/>
                <a:stretch>
                  <a:fillRect l="-2703" t="-3333" r="-67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40">
                <a:extLst>
                  <a:ext uri="{FF2B5EF4-FFF2-40B4-BE49-F238E27FC236}">
                    <a16:creationId xmlns:a16="http://schemas.microsoft.com/office/drawing/2014/main" id="{03F41322-7D1B-CC4D-A3D1-D697F99F8738}"/>
                  </a:ext>
                </a:extLst>
              </p:cNvPr>
              <p:cNvSpPr txBox="1"/>
              <p:nvPr/>
            </p:nvSpPr>
            <p:spPr>
              <a:xfrm>
                <a:off x="5041932" y="5036052"/>
                <a:ext cx="1879810" cy="369332"/>
              </a:xfrm>
              <a:prstGeom prst="rect">
                <a:avLst/>
              </a:prstGeom>
              <a:noFill/>
            </p:spPr>
            <p:txBody>
              <a:bodyPr wrap="none" rtlCol="0">
                <a:spAutoFit/>
              </a:bodyPr>
              <a:lstStyle/>
              <a:p>
                <a:r>
                  <a:rPr lang="en-US" dirty="0">
                    <a:latin typeface="Comic Sans MS" panose="030F0702030302020204" pitchFamily="66" charset="0"/>
                  </a:rPr>
                  <a:t>Then</a:t>
                </a:r>
                <a:r>
                  <a:rPr lang="en-US" dirty="0"/>
                  <a:t> </a:t>
                </a:r>
                <a14:m>
                  <m:oMath xmlns:m="http://schemas.openxmlformats.org/officeDocument/2006/math">
                    <m:r>
                      <m:rPr>
                        <m:sty m:val="p"/>
                      </m:rPr>
                      <a:rPr lang="en-US" b="0" i="0" smtClean="0">
                        <a:latin typeface="Cambria Math" panose="02040503050406030204" pitchFamily="18" charset="0"/>
                      </a:rPr>
                      <m:t>Z</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GB" dirty="0"/>
              </a:p>
            </p:txBody>
          </p:sp>
        </mc:Choice>
        <mc:Fallback xmlns="">
          <p:sp>
            <p:nvSpPr>
              <p:cNvPr id="32" name="テキスト ボックス 40">
                <a:extLst>
                  <a:ext uri="{FF2B5EF4-FFF2-40B4-BE49-F238E27FC236}">
                    <a16:creationId xmlns:a16="http://schemas.microsoft.com/office/drawing/2014/main" id="{03F41322-7D1B-CC4D-A3D1-D697F99F8738}"/>
                  </a:ext>
                </a:extLst>
              </p:cNvPr>
              <p:cNvSpPr txBox="1">
                <a:spLocks noRot="1" noChangeAspect="1" noMove="1" noResize="1" noEditPoints="1" noAdjustHandles="1" noChangeArrowheads="1" noChangeShapeType="1" noTextEdit="1"/>
              </p:cNvSpPr>
              <p:nvPr/>
            </p:nvSpPr>
            <p:spPr>
              <a:xfrm>
                <a:off x="5041932" y="5036052"/>
                <a:ext cx="1879810" cy="369332"/>
              </a:xfrm>
              <a:prstGeom prst="rect">
                <a:avLst/>
              </a:prstGeom>
              <a:blipFill>
                <a:blip r:embed="rId9"/>
                <a:stretch>
                  <a:fillRect l="-2013" t="-6667" r="-671" b="-23333"/>
                </a:stretch>
              </a:blipFill>
            </p:spPr>
            <p:txBody>
              <a:bodyPr/>
              <a:lstStyle/>
              <a:p>
                <a:r>
                  <a:rPr lang="en-US">
                    <a:noFill/>
                  </a:rPr>
                  <a:t> </a:t>
                </a:r>
              </a:p>
            </p:txBody>
          </p:sp>
        </mc:Fallback>
      </mc:AlternateContent>
      <p:cxnSp>
        <p:nvCxnSpPr>
          <p:cNvPr id="33" name="直線矢印コネクタ 41">
            <a:extLst>
              <a:ext uri="{FF2B5EF4-FFF2-40B4-BE49-F238E27FC236}">
                <a16:creationId xmlns:a16="http://schemas.microsoft.com/office/drawing/2014/main" id="{65594996-C435-2F4E-BE5D-129D6DF825D9}"/>
              </a:ext>
            </a:extLst>
          </p:cNvPr>
          <p:cNvCxnSpPr>
            <a:cxnSpLocks/>
          </p:cNvCxnSpPr>
          <p:nvPr/>
        </p:nvCxnSpPr>
        <p:spPr>
          <a:xfrm flipV="1">
            <a:off x="8613190" y="2613192"/>
            <a:ext cx="0" cy="160537"/>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テキスト ボックス 43">
                <a:extLst>
                  <a:ext uri="{FF2B5EF4-FFF2-40B4-BE49-F238E27FC236}">
                    <a16:creationId xmlns:a16="http://schemas.microsoft.com/office/drawing/2014/main" id="{F88E67F8-7C64-7A45-99A4-FB7CEDECF96D}"/>
                  </a:ext>
                </a:extLst>
              </p:cNvPr>
              <p:cNvSpPr txBox="1"/>
              <p:nvPr/>
            </p:nvSpPr>
            <p:spPr>
              <a:xfrm>
                <a:off x="8510173" y="2761552"/>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rPr>
                        <m:t>31</m:t>
                      </m:r>
                    </m:oMath>
                  </m:oMathPara>
                </a14:m>
                <a:endParaRPr lang="en-GB" sz="1100" dirty="0">
                  <a:solidFill>
                    <a:srgbClr val="0000FF"/>
                  </a:solidFill>
                  <a:latin typeface="Comic Sans MS" panose="030F0702030302020204" pitchFamily="66" charset="0"/>
                </a:endParaRPr>
              </a:p>
            </p:txBody>
          </p:sp>
        </mc:Choice>
        <mc:Fallback xmlns="">
          <p:sp>
            <p:nvSpPr>
              <p:cNvPr id="34" name="テキスト ボックス 43">
                <a:extLst>
                  <a:ext uri="{FF2B5EF4-FFF2-40B4-BE49-F238E27FC236}">
                    <a16:creationId xmlns:a16="http://schemas.microsoft.com/office/drawing/2014/main" id="{F88E67F8-7C64-7A45-99A4-FB7CEDECF96D}"/>
                  </a:ext>
                </a:extLst>
              </p:cNvPr>
              <p:cNvSpPr txBox="1">
                <a:spLocks noRot="1" noChangeAspect="1" noMove="1" noResize="1" noEditPoints="1" noAdjustHandles="1" noChangeArrowheads="1" noChangeShapeType="1" noTextEdit="1"/>
              </p:cNvSpPr>
              <p:nvPr/>
            </p:nvSpPr>
            <p:spPr>
              <a:xfrm>
                <a:off x="8510173" y="2761552"/>
                <a:ext cx="275514" cy="261610"/>
              </a:xfrm>
              <a:prstGeom prst="rect">
                <a:avLst/>
              </a:prstGeom>
              <a:blipFill>
                <a:blip r:embed="rId10"/>
                <a:stretch>
                  <a:fillRect/>
                </a:stretch>
              </a:blipFill>
            </p:spPr>
            <p:txBody>
              <a:bodyPr/>
              <a:lstStyle/>
              <a:p>
                <a:r>
                  <a:rPr lang="en-US">
                    <a:noFill/>
                  </a:rPr>
                  <a:t> </a:t>
                </a:r>
              </a:p>
            </p:txBody>
          </p:sp>
        </mc:Fallback>
      </mc:AlternateContent>
      <p:cxnSp>
        <p:nvCxnSpPr>
          <p:cNvPr id="35" name="直線矢印コネクタ 44">
            <a:extLst>
              <a:ext uri="{FF2B5EF4-FFF2-40B4-BE49-F238E27FC236}">
                <a16:creationId xmlns:a16="http://schemas.microsoft.com/office/drawing/2014/main" id="{5C1170C9-C9D7-3C48-98C7-A20A506373CE}"/>
              </a:ext>
            </a:extLst>
          </p:cNvPr>
          <p:cNvCxnSpPr>
            <a:cxnSpLocks/>
          </p:cNvCxnSpPr>
          <p:nvPr/>
        </p:nvCxnSpPr>
        <p:spPr>
          <a:xfrm flipV="1">
            <a:off x="8685522" y="5852723"/>
            <a:ext cx="0" cy="164477"/>
          </a:xfrm>
          <a:prstGeom prst="straightConnector1">
            <a:avLst/>
          </a:prstGeom>
          <a:ln w="25400">
            <a:solidFill>
              <a:srgbClr val="0000FF"/>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テキスト ボックス 45">
                <a:extLst>
                  <a:ext uri="{FF2B5EF4-FFF2-40B4-BE49-F238E27FC236}">
                    <a16:creationId xmlns:a16="http://schemas.microsoft.com/office/drawing/2014/main" id="{8FD87F39-9DC3-064C-84F4-9F15764BFEF5}"/>
                  </a:ext>
                </a:extLst>
              </p:cNvPr>
              <p:cNvSpPr txBox="1"/>
              <p:nvPr/>
            </p:nvSpPr>
            <p:spPr>
              <a:xfrm>
                <a:off x="8573452" y="5995970"/>
                <a:ext cx="275514" cy="2616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100" b="0" i="1" smtClean="0">
                          <a:solidFill>
                            <a:srgbClr val="0000FF"/>
                          </a:solidFill>
                          <a:latin typeface="Cambria Math" panose="02040503050406030204" pitchFamily="18" charset="0"/>
                          <a:ea typeface="Cambria Math" panose="02040503050406030204" pitchFamily="18" charset="0"/>
                        </a:rPr>
                        <m:t>2</m:t>
                      </m:r>
                    </m:oMath>
                  </m:oMathPara>
                </a14:m>
                <a:endParaRPr lang="en-GB" sz="1100" dirty="0">
                  <a:solidFill>
                    <a:srgbClr val="0000FF"/>
                  </a:solidFill>
                  <a:latin typeface="Comic Sans MS" panose="030F0702030302020204" pitchFamily="66" charset="0"/>
                </a:endParaRPr>
              </a:p>
            </p:txBody>
          </p:sp>
        </mc:Choice>
        <mc:Fallback xmlns="">
          <p:sp>
            <p:nvSpPr>
              <p:cNvPr id="36" name="テキスト ボックス 45">
                <a:extLst>
                  <a:ext uri="{FF2B5EF4-FFF2-40B4-BE49-F238E27FC236}">
                    <a16:creationId xmlns:a16="http://schemas.microsoft.com/office/drawing/2014/main" id="{8FD87F39-9DC3-064C-84F4-9F15764BFEF5}"/>
                  </a:ext>
                </a:extLst>
              </p:cNvPr>
              <p:cNvSpPr txBox="1">
                <a:spLocks noRot="1" noChangeAspect="1" noMove="1" noResize="1" noEditPoints="1" noAdjustHandles="1" noChangeArrowheads="1" noChangeShapeType="1" noTextEdit="1"/>
              </p:cNvSpPr>
              <p:nvPr/>
            </p:nvSpPr>
            <p:spPr>
              <a:xfrm>
                <a:off x="8573452" y="5995970"/>
                <a:ext cx="275514" cy="261610"/>
              </a:xfrm>
              <a:prstGeom prst="rect">
                <a:avLst/>
              </a:prstGeom>
              <a:blipFill>
                <a:blip r:embed="rId11"/>
                <a:stretch>
                  <a:fillRect/>
                </a:stretch>
              </a:blipFill>
            </p:spPr>
            <p:txBody>
              <a:bodyPr/>
              <a:lstStyle/>
              <a:p>
                <a:r>
                  <a:rPr lang="en-US">
                    <a:noFill/>
                  </a:rPr>
                  <a:t> </a:t>
                </a:r>
              </a:p>
            </p:txBody>
          </p:sp>
        </mc:Fallback>
      </mc:AlternateContent>
      <p:sp>
        <p:nvSpPr>
          <p:cNvPr id="37" name="テキスト ボックス 46">
            <a:extLst>
              <a:ext uri="{FF2B5EF4-FFF2-40B4-BE49-F238E27FC236}">
                <a16:creationId xmlns:a16="http://schemas.microsoft.com/office/drawing/2014/main" id="{E7472C65-E8E1-4846-8E58-36062305F622}"/>
              </a:ext>
            </a:extLst>
          </p:cNvPr>
          <p:cNvSpPr txBox="1"/>
          <p:nvPr/>
        </p:nvSpPr>
        <p:spPr>
          <a:xfrm>
            <a:off x="4183499" y="3233002"/>
            <a:ext cx="2879251" cy="1323439"/>
          </a:xfrm>
          <a:prstGeom prst="rect">
            <a:avLst/>
          </a:prstGeom>
          <a:noFill/>
        </p:spPr>
        <p:txBody>
          <a:bodyPr wrap="square" rtlCol="0">
            <a:spAutoFit/>
          </a:bodyPr>
          <a:lstStyle/>
          <a:p>
            <a:pPr algn="ctr"/>
            <a:r>
              <a:rPr lang="en-US" sz="1600" dirty="0">
                <a:solidFill>
                  <a:srgbClr val="FF0000"/>
                </a:solidFill>
              </a:rPr>
              <a:t>The coding will change all values in the same way, such that the mean becomes 0 and the standard deviation becomes 1</a:t>
            </a:r>
            <a:endParaRPr lang="en-GB" sz="1600" dirty="0">
              <a:solidFill>
                <a:srgbClr val="FF0000"/>
              </a:solidFill>
            </a:endParaRPr>
          </a:p>
        </p:txBody>
      </p:sp>
      <p:sp>
        <p:nvSpPr>
          <p:cNvPr id="39" name="テキスト ボックス 47">
            <a:extLst>
              <a:ext uri="{FF2B5EF4-FFF2-40B4-BE49-F238E27FC236}">
                <a16:creationId xmlns:a16="http://schemas.microsoft.com/office/drawing/2014/main" id="{C13D2DBB-3426-D54E-96B1-1EC132279E42}"/>
              </a:ext>
            </a:extLst>
          </p:cNvPr>
          <p:cNvSpPr txBox="1"/>
          <p:nvPr/>
        </p:nvSpPr>
        <p:spPr>
          <a:xfrm>
            <a:off x="528060" y="4047925"/>
            <a:ext cx="3341534" cy="2585323"/>
          </a:xfrm>
          <a:prstGeom prst="rect">
            <a:avLst/>
          </a:prstGeom>
          <a:noFill/>
        </p:spPr>
        <p:txBody>
          <a:bodyPr wrap="square" rtlCol="0">
            <a:spAutoFit/>
          </a:bodyPr>
          <a:lstStyle/>
          <a:p>
            <a:pPr algn="ctr"/>
            <a:r>
              <a:rPr lang="en-US" dirty="0">
                <a:solidFill>
                  <a:srgbClr val="FF0000"/>
                </a:solidFill>
                <a:latin typeface="+mj-lt"/>
              </a:rPr>
              <a:t>All values maintain their relative positions</a:t>
            </a:r>
          </a:p>
          <a:p>
            <a:pPr algn="ctr"/>
            <a:endParaRPr lang="en-US" dirty="0">
              <a:solidFill>
                <a:srgbClr val="FF0000"/>
              </a:solidFill>
              <a:latin typeface="+mj-lt"/>
            </a:endParaRPr>
          </a:p>
          <a:p>
            <a:pPr marL="171450" indent="-171450" algn="ctr">
              <a:buFont typeface="Wingdings" panose="05000000000000000000" pitchFamily="2" charset="2"/>
              <a:buChar char="à"/>
            </a:pPr>
            <a:r>
              <a:rPr lang="en-US" dirty="0">
                <a:solidFill>
                  <a:srgbClr val="FF0000"/>
                </a:solidFill>
                <a:latin typeface="+mj-lt"/>
                <a:sym typeface="Wingdings" panose="05000000000000000000" pitchFamily="2" charset="2"/>
              </a:rPr>
              <a:t>So a value of 31 in the original distribution will become a value of 2 in the standard distribution (2 standard deviations above the mean)</a:t>
            </a:r>
          </a:p>
        </p:txBody>
      </p:sp>
    </p:spTree>
    <p:extLst>
      <p:ext uri="{BB962C8B-B14F-4D97-AF65-F5344CB8AC3E}">
        <p14:creationId xmlns:p14="http://schemas.microsoft.com/office/powerpoint/2010/main" val="15532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linds(horizont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linds(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linds(horizontal)">
                                      <p:cBhvr>
                                        <p:cTn id="60" dur="500"/>
                                        <p:tgtEl>
                                          <p:spTgt spid="1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blinds(horizontal)">
                                      <p:cBhvr>
                                        <p:cTn id="68" dur="500"/>
                                        <p:tgtEl>
                                          <p:spTgt spid="34"/>
                                        </p:tgtEl>
                                      </p:cBhvr>
                                    </p:animEffect>
                                  </p:childTnLst>
                                </p:cTn>
                              </p:par>
                              <p:par>
                                <p:cTn id="69" presetID="3" presetClass="entr" presetSubtype="1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linds(horizontal)">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9">
                                            <p:txEl>
                                              <p:pRg st="0" end="0"/>
                                            </p:txEl>
                                          </p:spTgt>
                                        </p:tgtEl>
                                        <p:attrNameLst>
                                          <p:attrName>style.visibility</p:attrName>
                                        </p:attrNameLst>
                                      </p:cBhvr>
                                      <p:to>
                                        <p:strVal val="visible"/>
                                      </p:to>
                                    </p:set>
                                    <p:animEffect transition="in" filter="blinds(horizontal)">
                                      <p:cBhvr>
                                        <p:cTn id="76" dur="500"/>
                                        <p:tgtEl>
                                          <p:spTgt spid="3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9">
                                            <p:txEl>
                                              <p:pRg st="2" end="2"/>
                                            </p:txEl>
                                          </p:spTgt>
                                        </p:tgtEl>
                                        <p:attrNameLst>
                                          <p:attrName>style.visibility</p:attrName>
                                        </p:attrNameLst>
                                      </p:cBhvr>
                                      <p:to>
                                        <p:strVal val="visible"/>
                                      </p:to>
                                    </p:set>
                                    <p:animEffect transition="in" filter="blinds(horizontal)">
                                      <p:cBhvr>
                                        <p:cTn id="81" dur="500"/>
                                        <p:tgtEl>
                                          <p:spTgt spid="39">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blinds(horizontal)">
                                      <p:cBhvr>
                                        <p:cTn id="86" dur="500"/>
                                        <p:tgtEl>
                                          <p:spTgt spid="35"/>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blinds(horizontal)">
                                      <p:cBhvr>
                                        <p:cTn id="8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7" grpId="0"/>
      <p:bldP spid="28" grpId="0"/>
      <p:bldP spid="30" grpId="0"/>
      <p:bldP spid="31" grpId="0"/>
      <p:bldP spid="32" grpId="0"/>
      <p:bldP spid="34"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95E8931-6ED9-B744-AD77-22B018D489C3}"/>
              </a:ext>
            </a:extLst>
          </p:cNvPr>
          <p:cNvSpPr txBox="1">
            <a:spLocks/>
          </p:cNvSpPr>
          <p:nvPr/>
        </p:nvSpPr>
        <p:spPr>
          <a:xfrm>
            <a:off x="0" y="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3.4 Standard normal distribution</a:t>
            </a:r>
            <a:endParaRPr lang="en-US" dirty="0"/>
          </a:p>
        </p:txBody>
      </p:sp>
      <mc:AlternateContent xmlns:mc="http://schemas.openxmlformats.org/markup-compatibility/2006" xmlns:a14="http://schemas.microsoft.com/office/drawing/2010/main">
        <mc:Choice Requires="a14">
          <p:sp>
            <p:nvSpPr>
              <p:cNvPr id="25" name="テキスト ボックス 4">
                <a:extLst>
                  <a:ext uri="{FF2B5EF4-FFF2-40B4-BE49-F238E27FC236}">
                    <a16:creationId xmlns:a16="http://schemas.microsoft.com/office/drawing/2014/main" id="{13834964-DA4A-AD42-971B-4C9685BAE9E3}"/>
                  </a:ext>
                </a:extLst>
              </p:cNvPr>
              <p:cNvSpPr txBox="1"/>
              <p:nvPr/>
            </p:nvSpPr>
            <p:spPr>
              <a:xfrm>
                <a:off x="5748951" y="3043210"/>
                <a:ext cx="1644617"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𝑍</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𝜇</m:t>
                          </m:r>
                        </m:num>
                        <m:den>
                          <m:r>
                            <a:rPr lang="en-US" sz="2800" b="0" i="1" smtClean="0">
                              <a:latin typeface="Cambria Math" panose="02040503050406030204" pitchFamily="18" charset="0"/>
                              <a:ea typeface="Cambria Math" panose="02040503050406030204" pitchFamily="18" charset="0"/>
                            </a:rPr>
                            <m:t>𝜎</m:t>
                          </m:r>
                        </m:den>
                      </m:f>
                    </m:oMath>
                  </m:oMathPara>
                </a14:m>
                <a:endParaRPr lang="en-GB" sz="2800" dirty="0"/>
              </a:p>
            </p:txBody>
          </p:sp>
        </mc:Choice>
        <mc:Fallback xmlns="">
          <p:sp>
            <p:nvSpPr>
              <p:cNvPr id="25" name="テキスト ボックス 4">
                <a:extLst>
                  <a:ext uri="{FF2B5EF4-FFF2-40B4-BE49-F238E27FC236}">
                    <a16:creationId xmlns:a16="http://schemas.microsoft.com/office/drawing/2014/main" id="{13834964-DA4A-AD42-971B-4C9685BAE9E3}"/>
                  </a:ext>
                </a:extLst>
              </p:cNvPr>
              <p:cNvSpPr txBox="1">
                <a:spLocks noRot="1" noChangeAspect="1" noMove="1" noResize="1" noEditPoints="1" noAdjustHandles="1" noChangeArrowheads="1" noChangeShapeType="1" noTextEdit="1"/>
              </p:cNvSpPr>
              <p:nvPr/>
            </p:nvSpPr>
            <p:spPr>
              <a:xfrm>
                <a:off x="5748951" y="3043210"/>
                <a:ext cx="1644617" cy="806631"/>
              </a:xfrm>
              <a:prstGeom prst="rect">
                <a:avLst/>
              </a:prstGeom>
              <a:blipFill>
                <a:blip r:embed="rId2"/>
                <a:stretch>
                  <a:fillRect l="-4615" t="-1587" r="-3846" b="-9524"/>
                </a:stretch>
              </a:blipFill>
            </p:spPr>
            <p:txBody>
              <a:bodyPr/>
              <a:lstStyle/>
              <a:p>
                <a:r>
                  <a:rPr lang="en-US">
                    <a:noFill/>
                  </a:rPr>
                  <a:t> </a:t>
                </a:r>
              </a:p>
            </p:txBody>
          </p:sp>
        </mc:Fallback>
      </mc:AlternateContent>
      <p:sp>
        <p:nvSpPr>
          <p:cNvPr id="26" name="テキスト ボックス 16">
            <a:extLst>
              <a:ext uri="{FF2B5EF4-FFF2-40B4-BE49-F238E27FC236}">
                <a16:creationId xmlns:a16="http://schemas.microsoft.com/office/drawing/2014/main" id="{6BB2B8B9-0E45-6D47-9412-839B46D5DAB3}"/>
              </a:ext>
            </a:extLst>
          </p:cNvPr>
          <p:cNvSpPr txBox="1"/>
          <p:nvPr/>
        </p:nvSpPr>
        <p:spPr>
          <a:xfrm>
            <a:off x="3073652" y="4328803"/>
            <a:ext cx="1747318"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a:t>
            </a:r>
            <a:r>
              <a:rPr lang="en-US" sz="1600" dirty="0" err="1">
                <a:solidFill>
                  <a:srgbClr val="FF0000"/>
                </a:solidFill>
                <a:latin typeface="Comic Sans MS" panose="030F0702030302020204" pitchFamily="66" charset="0"/>
              </a:rPr>
              <a:t>standardised</a:t>
            </a:r>
            <a:r>
              <a:rPr lang="en-US" sz="1600" dirty="0">
                <a:solidFill>
                  <a:srgbClr val="FF0000"/>
                </a:solidFill>
                <a:latin typeface="Comic Sans MS" panose="030F0702030302020204" pitchFamily="66" charset="0"/>
              </a:rPr>
              <a:t> set of values</a:t>
            </a:r>
            <a:endParaRPr lang="en-GB" sz="1600" dirty="0">
              <a:solidFill>
                <a:srgbClr val="FF0000"/>
              </a:solidFill>
              <a:latin typeface="Comic Sans MS" panose="030F0702030302020204" pitchFamily="66" charset="0"/>
            </a:endParaRPr>
          </a:p>
        </p:txBody>
      </p:sp>
      <p:cxnSp>
        <p:nvCxnSpPr>
          <p:cNvPr id="27" name="直線矢印コネクタ 18">
            <a:extLst>
              <a:ext uri="{FF2B5EF4-FFF2-40B4-BE49-F238E27FC236}">
                <a16:creationId xmlns:a16="http://schemas.microsoft.com/office/drawing/2014/main" id="{51453DC8-34EF-164C-89CF-F0C37B4B6B57}"/>
              </a:ext>
            </a:extLst>
          </p:cNvPr>
          <p:cNvCxnSpPr>
            <a:cxnSpLocks/>
          </p:cNvCxnSpPr>
          <p:nvPr/>
        </p:nvCxnSpPr>
        <p:spPr>
          <a:xfrm flipV="1">
            <a:off x="4504099" y="3704113"/>
            <a:ext cx="1131682" cy="7061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42">
            <a:extLst>
              <a:ext uri="{FF2B5EF4-FFF2-40B4-BE49-F238E27FC236}">
                <a16:creationId xmlns:a16="http://schemas.microsoft.com/office/drawing/2014/main" id="{FB931C4D-66D5-274E-8ACA-D6C3BDD5C0C2}"/>
              </a:ext>
            </a:extLst>
          </p:cNvPr>
          <p:cNvCxnSpPr>
            <a:cxnSpLocks/>
          </p:cNvCxnSpPr>
          <p:nvPr/>
        </p:nvCxnSpPr>
        <p:spPr>
          <a:xfrm flipH="1">
            <a:off x="6621099" y="2210291"/>
            <a:ext cx="318382" cy="7499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48">
            <a:extLst>
              <a:ext uri="{FF2B5EF4-FFF2-40B4-BE49-F238E27FC236}">
                <a16:creationId xmlns:a16="http://schemas.microsoft.com/office/drawing/2014/main" id="{51655238-3E24-8B46-AB34-F654E43F9DEA}"/>
              </a:ext>
            </a:extLst>
          </p:cNvPr>
          <p:cNvSpPr txBox="1"/>
          <p:nvPr/>
        </p:nvSpPr>
        <p:spPr>
          <a:xfrm>
            <a:off x="6495861" y="1504121"/>
            <a:ext cx="1747318"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original set of values</a:t>
            </a:r>
            <a:endParaRPr lang="en-GB" sz="1600" dirty="0">
              <a:solidFill>
                <a:srgbClr val="FF0000"/>
              </a:solidFill>
              <a:latin typeface="Comic Sans MS" panose="030F0702030302020204" pitchFamily="66" charset="0"/>
            </a:endParaRPr>
          </a:p>
        </p:txBody>
      </p:sp>
      <p:cxnSp>
        <p:nvCxnSpPr>
          <p:cNvPr id="30" name="直線矢印コネクタ 49">
            <a:extLst>
              <a:ext uri="{FF2B5EF4-FFF2-40B4-BE49-F238E27FC236}">
                <a16:creationId xmlns:a16="http://schemas.microsoft.com/office/drawing/2014/main" id="{56551C22-67F1-1144-8148-464801CE536A}"/>
              </a:ext>
            </a:extLst>
          </p:cNvPr>
          <p:cNvCxnSpPr>
            <a:cxnSpLocks/>
          </p:cNvCxnSpPr>
          <p:nvPr/>
        </p:nvCxnSpPr>
        <p:spPr>
          <a:xfrm flipH="1">
            <a:off x="7515883" y="2608643"/>
            <a:ext cx="763512" cy="5220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51">
            <a:extLst>
              <a:ext uri="{FF2B5EF4-FFF2-40B4-BE49-F238E27FC236}">
                <a16:creationId xmlns:a16="http://schemas.microsoft.com/office/drawing/2014/main" id="{3DEF5AFC-6C49-2D42-828A-7CD42732E48F}"/>
              </a:ext>
            </a:extLst>
          </p:cNvPr>
          <p:cNvSpPr txBox="1"/>
          <p:nvPr/>
        </p:nvSpPr>
        <p:spPr>
          <a:xfrm>
            <a:off x="8080217" y="2237452"/>
            <a:ext cx="1747318"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mean</a:t>
            </a:r>
            <a:endParaRPr lang="en-GB" sz="1600" dirty="0">
              <a:solidFill>
                <a:srgbClr val="FF0000"/>
              </a:solidFill>
              <a:latin typeface="Comic Sans MS" panose="030F0702030302020204" pitchFamily="66" charset="0"/>
            </a:endParaRPr>
          </a:p>
        </p:txBody>
      </p:sp>
      <p:cxnSp>
        <p:nvCxnSpPr>
          <p:cNvPr id="32" name="直線矢印コネクタ 52">
            <a:extLst>
              <a:ext uri="{FF2B5EF4-FFF2-40B4-BE49-F238E27FC236}">
                <a16:creationId xmlns:a16="http://schemas.microsoft.com/office/drawing/2014/main" id="{9BF8A003-12AE-3540-B5A1-22C4610636F9}"/>
              </a:ext>
            </a:extLst>
          </p:cNvPr>
          <p:cNvCxnSpPr>
            <a:cxnSpLocks/>
          </p:cNvCxnSpPr>
          <p:nvPr/>
        </p:nvCxnSpPr>
        <p:spPr>
          <a:xfrm flipH="1" flipV="1">
            <a:off x="7134129" y="3871602"/>
            <a:ext cx="728806" cy="6654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53">
            <a:extLst>
              <a:ext uri="{FF2B5EF4-FFF2-40B4-BE49-F238E27FC236}">
                <a16:creationId xmlns:a16="http://schemas.microsoft.com/office/drawing/2014/main" id="{2A4A780C-FE7F-F24D-B527-56FD6764D58F}"/>
              </a:ext>
            </a:extLst>
          </p:cNvPr>
          <p:cNvSpPr txBox="1"/>
          <p:nvPr/>
        </p:nvSpPr>
        <p:spPr>
          <a:xfrm>
            <a:off x="7781453" y="4374070"/>
            <a:ext cx="1747318"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The standard deviation</a:t>
            </a:r>
            <a:endParaRPr lang="en-GB" sz="1600" dirty="0">
              <a:solidFill>
                <a:srgbClr val="FF0000"/>
              </a:solidFill>
              <a:latin typeface="Comic Sans MS" panose="030F0702030302020204" pitchFamily="66" charset="0"/>
            </a:endParaRPr>
          </a:p>
        </p:txBody>
      </p:sp>
      <p:sp>
        <p:nvSpPr>
          <p:cNvPr id="5" name="Rectangle 4">
            <a:extLst>
              <a:ext uri="{FF2B5EF4-FFF2-40B4-BE49-F238E27FC236}">
                <a16:creationId xmlns:a16="http://schemas.microsoft.com/office/drawing/2014/main" id="{C8A236D0-1E89-4B4C-8B4C-5BB6AE4BBC89}"/>
              </a:ext>
            </a:extLst>
          </p:cNvPr>
          <p:cNvSpPr/>
          <p:nvPr/>
        </p:nvSpPr>
        <p:spPr>
          <a:xfrm>
            <a:off x="92708" y="2780783"/>
            <a:ext cx="3652349" cy="923330"/>
          </a:xfrm>
          <a:prstGeom prst="rect">
            <a:avLst/>
          </a:prstGeom>
        </p:spPr>
        <p:txBody>
          <a:bodyPr wrap="square">
            <a:spAutoFit/>
          </a:bodyPr>
          <a:lstStyle/>
          <a:p>
            <a:pPr algn="ctr"/>
            <a:r>
              <a:rPr lang="en-US" dirty="0">
                <a:latin typeface="Comic Sans MS" panose="030F0702030302020204" pitchFamily="66" charset="0"/>
              </a:rPr>
              <a:t>The coding used is shown, and would be applied to all values in the original data set…</a:t>
            </a:r>
            <a:endParaRPr lang="en-GB" dirty="0">
              <a:latin typeface="Comic Sans MS" panose="030F0702030302020204" pitchFamily="66" charset="0"/>
            </a:endParaRPr>
          </a:p>
        </p:txBody>
      </p:sp>
    </p:spTree>
    <p:extLst>
      <p:ext uri="{BB962C8B-B14F-4D97-AF65-F5344CB8AC3E}">
        <p14:creationId xmlns:p14="http://schemas.microsoft.com/office/powerpoint/2010/main" val="13819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8EE2-BB28-6B40-B5A5-78993DA566D7}"/>
              </a:ext>
            </a:extLst>
          </p:cNvPr>
          <p:cNvSpPr>
            <a:spLocks noGrp="1"/>
          </p:cNvSpPr>
          <p:nvPr>
            <p:ph type="title"/>
          </p:nvPr>
        </p:nvSpPr>
        <p:spPr>
          <a:xfrm>
            <a:off x="0" y="0"/>
            <a:ext cx="8596668" cy="1320800"/>
          </a:xfrm>
        </p:spPr>
        <p:txBody>
          <a:bodyPr/>
          <a:lstStyle/>
          <a:p>
            <a:r>
              <a:rPr lang="en-US" dirty="0"/>
              <a:t>3.4 What’s the point?</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29487F8-2FB0-6741-8141-9D0E81103B15}"/>
                  </a:ext>
                </a:extLst>
              </p:cNvPr>
              <p:cNvSpPr txBox="1"/>
              <p:nvPr/>
            </p:nvSpPr>
            <p:spPr>
              <a:xfrm>
                <a:off x="616136" y="800136"/>
                <a:ext cx="8424936" cy="1569660"/>
              </a:xfrm>
              <a:prstGeom prst="rect">
                <a:avLst/>
              </a:prstGeom>
              <a:noFill/>
            </p:spPr>
            <p:txBody>
              <a:bodyPr wrap="square" rtlCol="0">
                <a:spAutoFit/>
              </a:bodyPr>
              <a:lstStyle/>
              <a:p>
                <a:r>
                  <a:rPr lang="en-GB" sz="1600" dirty="0"/>
                  <a:t>The point of coding in this context is that all different possible normal distributions become a single unified distribution where we no longer have to worry about the mean and standard deviation.</a:t>
                </a:r>
              </a:p>
              <a:p>
                <a:r>
                  <a:rPr lang="en-GB" sz="1600" dirty="0"/>
                  <a:t>It means for example when we calculate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&lt;3</m:t>
                        </m:r>
                      </m:e>
                    </m:d>
                  </m:oMath>
                </a14:m>
                <a:r>
                  <a:rPr lang="en-GB" sz="1600" dirty="0"/>
                  <a:t>, this will always give the same probability regardless of the original distribution.</a:t>
                </a:r>
              </a:p>
              <a:p>
                <a:endParaRPr lang="en-GB" sz="1600" dirty="0"/>
              </a:p>
              <a:p>
                <a:r>
                  <a:rPr lang="en-GB" sz="1600" dirty="0"/>
                  <a:t>It also means we can look up probabilities in a </a:t>
                </a:r>
                <a14:m>
                  <m:oMath xmlns:m="http://schemas.openxmlformats.org/officeDocument/2006/math">
                    <m:r>
                      <a:rPr lang="en-GB" sz="1600" b="1" i="1" smtClean="0">
                        <a:latin typeface="Cambria Math" panose="02040503050406030204" pitchFamily="18" charset="0"/>
                      </a:rPr>
                      <m:t>𝒛</m:t>
                    </m:r>
                  </m:oMath>
                </a14:m>
                <a:r>
                  <a:rPr lang="en-GB" sz="1600" b="1" dirty="0"/>
                  <a:t>-table</a:t>
                </a:r>
                <a:r>
                  <a:rPr lang="en-GB" sz="1600" dirty="0"/>
                  <a:t>:</a:t>
                </a:r>
              </a:p>
            </p:txBody>
          </p:sp>
        </mc:Choice>
        <mc:Fallback xmlns="">
          <p:sp>
            <p:nvSpPr>
              <p:cNvPr id="41" name="TextBox 40">
                <a:extLst>
                  <a:ext uri="{FF2B5EF4-FFF2-40B4-BE49-F238E27FC236}">
                    <a16:creationId xmlns:a16="http://schemas.microsoft.com/office/drawing/2014/main" id="{F29487F8-2FB0-6741-8141-9D0E81103B15}"/>
                  </a:ext>
                </a:extLst>
              </p:cNvPr>
              <p:cNvSpPr txBox="1">
                <a:spLocks noRot="1" noChangeAspect="1" noMove="1" noResize="1" noEditPoints="1" noAdjustHandles="1" noChangeArrowheads="1" noChangeShapeType="1" noTextEdit="1"/>
              </p:cNvSpPr>
              <p:nvPr/>
            </p:nvSpPr>
            <p:spPr>
              <a:xfrm>
                <a:off x="616136" y="800136"/>
                <a:ext cx="8424936" cy="1569660"/>
              </a:xfrm>
              <a:prstGeom prst="rect">
                <a:avLst/>
              </a:prstGeom>
              <a:blipFill>
                <a:blip r:embed="rId2"/>
                <a:stretch>
                  <a:fillRect l="-301" t="-800" b="-19200"/>
                </a:stretch>
              </a:blipFill>
            </p:spPr>
            <p:txBody>
              <a:bodyPr/>
              <a:lstStyle/>
              <a:p>
                <a:r>
                  <a:rPr lang="en-US">
                    <a:noFill/>
                  </a:rPr>
                  <a:t> </a:t>
                </a:r>
              </a:p>
            </p:txBody>
          </p:sp>
        </mc:Fallback>
      </mc:AlternateContent>
      <p:sp>
        <p:nvSpPr>
          <p:cNvPr id="42" name="Freeform 41">
            <a:extLst>
              <a:ext uri="{FF2B5EF4-FFF2-40B4-BE49-F238E27FC236}">
                <a16:creationId xmlns:a16="http://schemas.microsoft.com/office/drawing/2014/main" id="{5CB508E0-57E4-8242-90C9-CD7C800B8AF8}"/>
              </a:ext>
            </a:extLst>
          </p:cNvPr>
          <p:cNvSpPr/>
          <p:nvPr/>
        </p:nvSpPr>
        <p:spPr>
          <a:xfrm>
            <a:off x="1264208" y="3104392"/>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FEF21F17-23EA-6446-BDF6-A6B4D5AEFD06}"/>
              </a:ext>
            </a:extLst>
          </p:cNvPr>
          <p:cNvGrpSpPr/>
          <p:nvPr/>
        </p:nvGrpSpPr>
        <p:grpSpPr>
          <a:xfrm>
            <a:off x="1204057" y="2917852"/>
            <a:ext cx="1699086" cy="1360038"/>
            <a:chOff x="5139864" y="4548503"/>
            <a:chExt cx="2653556" cy="2047032"/>
          </a:xfrm>
        </p:grpSpPr>
        <p:cxnSp>
          <p:nvCxnSpPr>
            <p:cNvPr id="44" name="Straight Arrow Connector 43">
              <a:extLst>
                <a:ext uri="{FF2B5EF4-FFF2-40B4-BE49-F238E27FC236}">
                  <a16:creationId xmlns:a16="http://schemas.microsoft.com/office/drawing/2014/main" id="{F8D42009-6A67-2046-AF21-C9701C1F514C}"/>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45" name="Freeform: Shape 32">
              <a:extLst>
                <a:ext uri="{FF2B5EF4-FFF2-40B4-BE49-F238E27FC236}">
                  <a16:creationId xmlns:a16="http://schemas.microsoft.com/office/drawing/2014/main" id="{F88CF5B0-84E2-D746-8C4B-D00455E184F9}"/>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C4658B11-4DE8-ED4C-8C37-E1F97FB00D0C}"/>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3F7704B4-1448-1B49-B744-ABC133174B35}"/>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611FD4D-3BA1-FC43-A4DF-C781BD3AEC51}"/>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14EF77F0-520A-2144-8DEF-02171BA135B2}"/>
                  </a:ext>
                </a:extLst>
              </p:cNvPr>
              <p:cNvSpPr/>
              <p:nvPr/>
            </p:nvSpPr>
            <p:spPr>
              <a:xfrm>
                <a:off x="4334256" y="2880595"/>
                <a:ext cx="4837226" cy="830997"/>
              </a:xfrm>
              <a:prstGeom prst="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600" dirty="0">
                    <a:latin typeface="Wingdings" panose="05000000000000000000" pitchFamily="2" charset="2"/>
                  </a:rPr>
                  <a:t>!</a:t>
                </a:r>
                <a:r>
                  <a:rPr lang="en-GB" sz="1600" dirty="0"/>
                  <a:t> </a:t>
                </a:r>
                <a14:m>
                  <m:oMath xmlns:m="http://schemas.openxmlformats.org/officeDocument/2006/math">
                    <m:r>
                      <m:rPr>
                        <m:sty m:val="p"/>
                      </m:rPr>
                      <a:rPr lang="en-GB" sz="1600" b="0" i="0" smtClean="0">
                        <a:latin typeface="Cambria Math" panose="02040503050406030204" pitchFamily="18" charset="0"/>
                      </a:rPr>
                      <m:t>Φ</m:t>
                    </m:r>
                    <m:d>
                      <m:dPr>
                        <m:ctrlPr>
                          <a:rPr lang="en-GB" sz="1600" i="1">
                            <a:latin typeface="Cambria Math" panose="02040503050406030204" pitchFamily="18" charset="0"/>
                          </a:rPr>
                        </m:ctrlPr>
                      </m:dPr>
                      <m:e>
                        <m:r>
                          <a:rPr lang="en-GB" sz="1600" b="0" i="1" smtClean="0">
                            <a:latin typeface="Cambria Math" panose="02040503050406030204" pitchFamily="18" charset="0"/>
                          </a:rPr>
                          <m:t>𝑎</m:t>
                        </m:r>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m:t>
                        </m:r>
                        <m:r>
                          <a:rPr lang="en-GB" sz="1600" i="1">
                            <a:latin typeface="Cambria Math" panose="02040503050406030204" pitchFamily="18" charset="0"/>
                          </a:rPr>
                          <m:t>𝑎</m:t>
                        </m:r>
                      </m:e>
                    </m:d>
                  </m:oMath>
                </a14:m>
                <a:r>
                  <a:rPr lang="en-GB" sz="1600" dirty="0"/>
                  <a:t> is the cumulative distribution for the standard normal distribution. The values of </a:t>
                </a:r>
                <a14:m>
                  <m:oMath xmlns:m="http://schemas.openxmlformats.org/officeDocument/2006/math">
                    <m:r>
                      <m:rPr>
                        <m:sty m:val="p"/>
                      </m:rPr>
                      <a:rPr lang="en-GB" sz="1600" b="0" i="0" smtClean="0">
                        <a:latin typeface="Cambria Math" panose="02040503050406030204" pitchFamily="18" charset="0"/>
                      </a:rPr>
                      <m:t>Φ</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oMath>
                </a14:m>
                <a:r>
                  <a:rPr lang="en-GB" sz="1600" dirty="0"/>
                  <a:t> can be found in a </a:t>
                </a:r>
                <a14:m>
                  <m:oMath xmlns:m="http://schemas.openxmlformats.org/officeDocument/2006/math">
                    <m:r>
                      <a:rPr lang="en-GB" sz="1600" b="0" i="1" smtClean="0">
                        <a:latin typeface="Cambria Math" panose="02040503050406030204" pitchFamily="18" charset="0"/>
                      </a:rPr>
                      <m:t>𝑧</m:t>
                    </m:r>
                  </m:oMath>
                </a14:m>
                <a:r>
                  <a:rPr lang="en-GB" sz="1600" dirty="0"/>
                  <a:t>-table.</a:t>
                </a:r>
                <a:endParaRPr lang="en-GB" dirty="0"/>
              </a:p>
            </p:txBody>
          </p:sp>
        </mc:Choice>
        <mc:Fallback xmlns="">
          <p:sp>
            <p:nvSpPr>
              <p:cNvPr id="49" name="Rectangle 48">
                <a:extLst>
                  <a:ext uri="{FF2B5EF4-FFF2-40B4-BE49-F238E27FC236}">
                    <a16:creationId xmlns:a16="http://schemas.microsoft.com/office/drawing/2014/main" id="{14EF77F0-520A-2144-8DEF-02171BA135B2}"/>
                  </a:ext>
                </a:extLst>
              </p:cNvPr>
              <p:cNvSpPr>
                <a:spLocks noRot="1" noChangeAspect="1" noMove="1" noResize="1" noEditPoints="1" noAdjustHandles="1" noChangeArrowheads="1" noChangeShapeType="1" noTextEdit="1"/>
              </p:cNvSpPr>
              <p:nvPr/>
            </p:nvSpPr>
            <p:spPr>
              <a:xfrm>
                <a:off x="4334256" y="2880595"/>
                <a:ext cx="4837226" cy="830997"/>
              </a:xfrm>
              <a:prstGeom prst="rect">
                <a:avLst/>
              </a:prstGeom>
              <a:blipFill>
                <a:blip r:embed="rId6"/>
                <a:stretch>
                  <a:fillRect l="-261" t="-1515" r="-1828"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C2549C6-3F5E-514B-B402-0DF307627E5B}"/>
                  </a:ext>
                </a:extLst>
              </p:cNvPr>
              <p:cNvSpPr txBox="1"/>
              <p:nvPr/>
            </p:nvSpPr>
            <p:spPr>
              <a:xfrm>
                <a:off x="491444" y="2742096"/>
                <a:ext cx="15202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𝜙</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e>
                      </m:d>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𝑍</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oMath>
                  </m:oMathPara>
                </a14:m>
                <a:endParaRPr lang="en-GB" sz="1200" dirty="0"/>
              </a:p>
            </p:txBody>
          </p:sp>
        </mc:Choice>
        <mc:Fallback xmlns="">
          <p:sp>
            <p:nvSpPr>
              <p:cNvPr id="50" name="TextBox 49">
                <a:extLst>
                  <a:ext uri="{FF2B5EF4-FFF2-40B4-BE49-F238E27FC236}">
                    <a16:creationId xmlns:a16="http://schemas.microsoft.com/office/drawing/2014/main" id="{7C2549C6-3F5E-514B-B402-0DF307627E5B}"/>
                  </a:ext>
                </a:extLst>
              </p:cNvPr>
              <p:cNvSpPr txBox="1">
                <a:spLocks noRot="1" noChangeAspect="1" noMove="1" noResize="1" noEditPoints="1" noAdjustHandles="1" noChangeArrowheads="1" noChangeShapeType="1" noTextEdit="1"/>
              </p:cNvSpPr>
              <p:nvPr/>
            </p:nvSpPr>
            <p:spPr>
              <a:xfrm>
                <a:off x="491444" y="2742096"/>
                <a:ext cx="1520275" cy="276999"/>
              </a:xfrm>
              <a:prstGeom prst="rect">
                <a:avLst/>
              </a:prstGeom>
              <a:blipFill>
                <a:blip r:embed="rId7"/>
                <a:stretch>
                  <a:fillRect b="-9091"/>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FC1A9D47-EEF1-094C-919B-1B6883B39D02}"/>
              </a:ext>
            </a:extLst>
          </p:cNvPr>
          <p:cNvCxnSpPr>
            <a:stCxn id="50" idx="2"/>
          </p:cNvCxnSpPr>
          <p:nvPr/>
        </p:nvCxnSpPr>
        <p:spPr>
          <a:xfrm>
            <a:off x="1251582" y="3019095"/>
            <a:ext cx="588690" cy="733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2" name="Picture 51">
            <a:extLst>
              <a:ext uri="{FF2B5EF4-FFF2-40B4-BE49-F238E27FC236}">
                <a16:creationId xmlns:a16="http://schemas.microsoft.com/office/drawing/2014/main" id="{330AAAFF-3824-0B4A-A37C-E2252213E047}"/>
              </a:ext>
            </a:extLst>
          </p:cNvPr>
          <p:cNvPicPr>
            <a:picLocks noChangeAspect="1"/>
          </p:cNvPicPr>
          <p:nvPr/>
        </p:nvPicPr>
        <p:blipFill>
          <a:blip r:embed="rId8"/>
          <a:stretch>
            <a:fillRect/>
          </a:stretch>
        </p:blipFill>
        <p:spPr>
          <a:xfrm>
            <a:off x="3579997" y="4277890"/>
            <a:ext cx="5016671" cy="220793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2510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49C8-29AA-4E4E-9570-C90BE28884F2}"/>
              </a:ext>
            </a:extLst>
          </p:cNvPr>
          <p:cNvSpPr>
            <a:spLocks noGrp="1"/>
          </p:cNvSpPr>
          <p:nvPr>
            <p:ph type="title"/>
          </p:nvPr>
        </p:nvSpPr>
        <p:spPr/>
        <p:txBody>
          <a:bodyPr/>
          <a:lstStyle/>
          <a:p>
            <a:r>
              <a:rPr lang="en-US" dirty="0"/>
              <a:t>Answers</a:t>
            </a:r>
          </a:p>
        </p:txBody>
      </p:sp>
      <p:pic>
        <p:nvPicPr>
          <p:cNvPr id="3" name="Picture 2">
            <a:extLst>
              <a:ext uri="{FF2B5EF4-FFF2-40B4-BE49-F238E27FC236}">
                <a16:creationId xmlns:a16="http://schemas.microsoft.com/office/drawing/2014/main" id="{263C9B8C-091C-A448-98D1-871B2C01916B}"/>
              </a:ext>
            </a:extLst>
          </p:cNvPr>
          <p:cNvPicPr>
            <a:picLocks noChangeAspect="1"/>
          </p:cNvPicPr>
          <p:nvPr/>
        </p:nvPicPr>
        <p:blipFill>
          <a:blip r:embed="rId2"/>
          <a:stretch>
            <a:fillRect/>
          </a:stretch>
        </p:blipFill>
        <p:spPr>
          <a:xfrm>
            <a:off x="2639543" y="0"/>
            <a:ext cx="4038600" cy="2921000"/>
          </a:xfrm>
          <a:prstGeom prst="rect">
            <a:avLst/>
          </a:prstGeom>
        </p:spPr>
      </p:pic>
      <p:pic>
        <p:nvPicPr>
          <p:cNvPr id="4" name="Picture 3">
            <a:extLst>
              <a:ext uri="{FF2B5EF4-FFF2-40B4-BE49-F238E27FC236}">
                <a16:creationId xmlns:a16="http://schemas.microsoft.com/office/drawing/2014/main" id="{C13CBEA4-16DD-1745-9B2D-EE00D5ED71E7}"/>
              </a:ext>
            </a:extLst>
          </p:cNvPr>
          <p:cNvPicPr>
            <a:picLocks noChangeAspect="1"/>
          </p:cNvPicPr>
          <p:nvPr/>
        </p:nvPicPr>
        <p:blipFill>
          <a:blip r:embed="rId3"/>
          <a:stretch>
            <a:fillRect/>
          </a:stretch>
        </p:blipFill>
        <p:spPr>
          <a:xfrm>
            <a:off x="303418" y="3294381"/>
            <a:ext cx="4672250" cy="3266440"/>
          </a:xfrm>
          <a:prstGeom prst="rect">
            <a:avLst/>
          </a:prstGeom>
        </p:spPr>
      </p:pic>
      <p:pic>
        <p:nvPicPr>
          <p:cNvPr id="5" name="Picture 4">
            <a:extLst>
              <a:ext uri="{FF2B5EF4-FFF2-40B4-BE49-F238E27FC236}">
                <a16:creationId xmlns:a16="http://schemas.microsoft.com/office/drawing/2014/main" id="{52445357-4C37-C141-9F1C-E268449B47E7}"/>
              </a:ext>
            </a:extLst>
          </p:cNvPr>
          <p:cNvPicPr>
            <a:picLocks noChangeAspect="1"/>
          </p:cNvPicPr>
          <p:nvPr/>
        </p:nvPicPr>
        <p:blipFill>
          <a:blip r:embed="rId4"/>
          <a:stretch>
            <a:fillRect/>
          </a:stretch>
        </p:blipFill>
        <p:spPr>
          <a:xfrm>
            <a:off x="6717211" y="2231136"/>
            <a:ext cx="5408437" cy="4601464"/>
          </a:xfrm>
          <a:prstGeom prst="rect">
            <a:avLst/>
          </a:prstGeom>
        </p:spPr>
      </p:pic>
    </p:spTree>
    <p:extLst>
      <p:ext uri="{BB962C8B-B14F-4D97-AF65-F5344CB8AC3E}">
        <p14:creationId xmlns:p14="http://schemas.microsoft.com/office/powerpoint/2010/main" val="326005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960F-DC67-8D4B-864D-EEEA9EF9851B}"/>
              </a:ext>
            </a:extLst>
          </p:cNvPr>
          <p:cNvSpPr>
            <a:spLocks noGrp="1"/>
          </p:cNvSpPr>
          <p:nvPr>
            <p:ph type="title"/>
          </p:nvPr>
        </p:nvSpPr>
        <p:spPr>
          <a:xfrm>
            <a:off x="0" y="0"/>
            <a:ext cx="8596668" cy="753035"/>
          </a:xfrm>
        </p:spPr>
        <p:txBody>
          <a:bodyPr/>
          <a:lstStyle/>
          <a:p>
            <a:r>
              <a:rPr lang="en-US" dirty="0"/>
              <a:t>3.4 Examples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7F566C-4C5E-C347-A699-B612651CB7B2}"/>
                  </a:ext>
                </a:extLst>
              </p:cNvPr>
              <p:cNvSpPr txBox="1"/>
              <p:nvPr/>
            </p:nvSpPr>
            <p:spPr>
              <a:xfrm>
                <a:off x="384903" y="834292"/>
                <a:ext cx="676875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50,4</m:t>
                            </m:r>
                          </m:e>
                          <m:sup>
                            <m:r>
                              <a:rPr lang="en-GB" b="0" i="1" smtClean="0">
                                <a:latin typeface="Cambria Math" panose="02040503050406030204" pitchFamily="18" charset="0"/>
                              </a:rPr>
                              <m:t>2</m:t>
                            </m:r>
                          </m:sup>
                        </m:sSup>
                      </m:e>
                    </m:d>
                  </m:oMath>
                </a14:m>
                <a:r>
                  <a:rPr lang="en-GB" dirty="0"/>
                  <a:t>. Write in terms of </a:t>
                </a:r>
                <a14:m>
                  <m:oMath xmlns:m="http://schemas.openxmlformats.org/officeDocument/2006/math">
                    <m:r>
                      <m:rPr>
                        <m:sty m:val="p"/>
                      </m:rPr>
                      <a:rPr lang="en-GB" b="0" i="0" smtClean="0">
                        <a:latin typeface="Cambria Math" panose="02040503050406030204" pitchFamily="18" charset="0"/>
                      </a:rPr>
                      <m:t>Φ</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e>
                    </m:d>
                  </m:oMath>
                </a14:m>
                <a:r>
                  <a:rPr lang="en-GB" dirty="0"/>
                  <a:t> for some value of </a:t>
                </a:r>
                <a14:m>
                  <m:oMath xmlns:m="http://schemas.openxmlformats.org/officeDocument/2006/math">
                    <m:r>
                      <a:rPr lang="en-GB" b="0" i="1" smtClean="0">
                        <a:latin typeface="Cambria Math" panose="02040503050406030204" pitchFamily="18" charset="0"/>
                      </a:rPr>
                      <m:t>𝑧</m:t>
                    </m:r>
                  </m:oMath>
                </a14:m>
                <a:r>
                  <a:rPr lang="en-GB" dirty="0"/>
                  <a:t>. </a:t>
                </a:r>
              </a:p>
              <a:p>
                <a:r>
                  <a:rPr lang="en-GB" dirty="0"/>
                  <a:t>(a)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&lt;53</m:t>
                        </m:r>
                      </m:e>
                    </m:d>
                  </m:oMath>
                </a14:m>
                <a:r>
                  <a:rPr lang="en-GB" dirty="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≥55</m:t>
                        </m:r>
                      </m:e>
                    </m:d>
                  </m:oMath>
                </a14:m>
                <a:endParaRPr lang="en-GB" dirty="0"/>
              </a:p>
            </p:txBody>
          </p:sp>
        </mc:Choice>
        <mc:Fallback xmlns="">
          <p:sp>
            <p:nvSpPr>
              <p:cNvPr id="7" name="TextBox 6">
                <a:extLst>
                  <a:ext uri="{FF2B5EF4-FFF2-40B4-BE49-F238E27FC236}">
                    <a16:creationId xmlns:a16="http://schemas.microsoft.com/office/drawing/2014/main" id="{847F566C-4C5E-C347-A699-B612651CB7B2}"/>
                  </a:ext>
                </a:extLst>
              </p:cNvPr>
              <p:cNvSpPr txBox="1">
                <a:spLocks noRot="1" noChangeAspect="1" noMove="1" noResize="1" noEditPoints="1" noAdjustHandles="1" noChangeArrowheads="1" noChangeShapeType="1" noTextEdit="1"/>
              </p:cNvSpPr>
              <p:nvPr/>
            </p:nvSpPr>
            <p:spPr>
              <a:xfrm>
                <a:off x="384903" y="834292"/>
                <a:ext cx="6768752" cy="923330"/>
              </a:xfrm>
              <a:prstGeom prst="rect">
                <a:avLst/>
              </a:prstGeom>
              <a:blipFill>
                <a:blip r:embed="rId2"/>
                <a:stretch>
                  <a:fillRect b="-1190"/>
                </a:stretch>
              </a:blipFill>
              <a:effectLst>
                <a:outerShdw blurRad="63500" sx="102000" sy="102000" algn="ctr"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B6823B-766B-844E-82C5-97FE1959D192}"/>
                  </a:ext>
                </a:extLst>
              </p:cNvPr>
              <p:cNvSpPr txBox="1"/>
              <p:nvPr/>
            </p:nvSpPr>
            <p:spPr>
              <a:xfrm>
                <a:off x="397223" y="3408155"/>
                <a:ext cx="8392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systolic blood pressure of an adult population, </a:t>
                </a:r>
                <a14:m>
                  <m:oMath xmlns:m="http://schemas.openxmlformats.org/officeDocument/2006/math">
                    <m:r>
                      <a:rPr lang="en-GB" b="0" i="1" smtClean="0">
                        <a:latin typeface="Cambria Math" panose="02040503050406030204" pitchFamily="18" charset="0"/>
                      </a:rPr>
                      <m:t>𝑆</m:t>
                    </m:r>
                  </m:oMath>
                </a14:m>
                <a:r>
                  <a:rPr lang="en-GB" dirty="0"/>
                  <a:t> mmHg, is modelled as a normal distribution with mean 127 and standard deviation 16. A medical research wants to study adults with blood pressures higher than the 95</a:t>
                </a:r>
                <a:r>
                  <a:rPr lang="en-GB" baseline="30000" dirty="0"/>
                  <a:t>th</a:t>
                </a:r>
                <a:r>
                  <a:rPr lang="en-GB" dirty="0"/>
                  <a:t> percentile. Find the minimum blood pressure for an adult included in her study.</a:t>
                </a:r>
              </a:p>
            </p:txBody>
          </p:sp>
        </mc:Choice>
        <mc:Fallback xmlns="">
          <p:sp>
            <p:nvSpPr>
              <p:cNvPr id="8" name="TextBox 7">
                <a:extLst>
                  <a:ext uri="{FF2B5EF4-FFF2-40B4-BE49-F238E27FC236}">
                    <a16:creationId xmlns:a16="http://schemas.microsoft.com/office/drawing/2014/main" id="{00B6823B-766B-844E-82C5-97FE1959D192}"/>
                  </a:ext>
                </a:extLst>
              </p:cNvPr>
              <p:cNvSpPr txBox="1">
                <a:spLocks noRot="1" noChangeAspect="1" noMove="1" noResize="1" noEditPoints="1" noAdjustHandles="1" noChangeArrowheads="1" noChangeShapeType="1" noTextEdit="1"/>
              </p:cNvSpPr>
              <p:nvPr/>
            </p:nvSpPr>
            <p:spPr>
              <a:xfrm>
                <a:off x="397223" y="3408155"/>
                <a:ext cx="8392085" cy="120032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8312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8EE2-BB28-6B40-B5A5-78993DA566D7}"/>
              </a:ext>
            </a:extLst>
          </p:cNvPr>
          <p:cNvSpPr>
            <a:spLocks noGrp="1"/>
          </p:cNvSpPr>
          <p:nvPr>
            <p:ph type="title"/>
          </p:nvPr>
        </p:nvSpPr>
        <p:spPr>
          <a:xfrm>
            <a:off x="0" y="0"/>
            <a:ext cx="8596668" cy="1320800"/>
          </a:xfrm>
        </p:spPr>
        <p:txBody>
          <a:bodyPr/>
          <a:lstStyle/>
          <a:p>
            <a:r>
              <a:rPr lang="en-US" dirty="0"/>
              <a:t>3.4 Further examples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2016F4-2E95-A546-B2E8-1F17E3C7AF38}"/>
                  </a:ext>
                </a:extLst>
              </p:cNvPr>
              <p:cNvSpPr txBox="1"/>
              <p:nvPr/>
            </p:nvSpPr>
            <p:spPr>
              <a:xfrm>
                <a:off x="384903" y="834292"/>
                <a:ext cx="676875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&gt;−1.3)</m:t>
                    </m:r>
                  </m:oMath>
                </a14:m>
                <a:endParaRPr lang="en-GB" dirty="0"/>
              </a:p>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−2&lt;</m:t>
                        </m:r>
                        <m:r>
                          <a:rPr lang="en-GB" b="0" i="1" smtClean="0">
                            <a:latin typeface="Cambria Math" panose="02040503050406030204" pitchFamily="18" charset="0"/>
                          </a:rPr>
                          <m:t>𝑍</m:t>
                        </m:r>
                        <m:r>
                          <a:rPr lang="en-GB" b="0" i="1" smtClean="0">
                            <a:latin typeface="Cambria Math" panose="02040503050406030204" pitchFamily="18" charset="0"/>
                          </a:rPr>
                          <m:t>&lt;1</m:t>
                        </m:r>
                      </m:e>
                    </m:d>
                  </m:oMath>
                </a14:m>
                <a:endParaRPr lang="en-GB"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=0.7</m:t>
                    </m:r>
                  </m:oMath>
                </a14:m>
                <a:endParaRPr lang="en-GB" b="0"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=0.6</m:t>
                    </m:r>
                  </m:oMath>
                </a14:m>
                <a:endParaRPr lang="en-GB" dirty="0"/>
              </a:p>
            </p:txBody>
          </p:sp>
        </mc:Choice>
        <mc:Fallback xmlns="">
          <p:sp>
            <p:nvSpPr>
              <p:cNvPr id="7" name="TextBox 6">
                <a:extLst>
                  <a:ext uri="{FF2B5EF4-FFF2-40B4-BE49-F238E27FC236}">
                    <a16:creationId xmlns:a16="http://schemas.microsoft.com/office/drawing/2014/main" id="{E82016F4-2E95-A546-B2E8-1F17E3C7AF38}"/>
                  </a:ext>
                </a:extLst>
              </p:cNvPr>
              <p:cNvSpPr txBox="1">
                <a:spLocks noRot="1" noChangeAspect="1" noMove="1" noResize="1" noEditPoints="1" noAdjustHandles="1" noChangeArrowheads="1" noChangeShapeType="1" noTextEdit="1"/>
              </p:cNvSpPr>
              <p:nvPr/>
            </p:nvSpPr>
            <p:spPr>
              <a:xfrm>
                <a:off x="384903" y="834292"/>
                <a:ext cx="6768752" cy="120032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88399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7B30-165E-414E-8268-6EE4A7E5784E}"/>
              </a:ext>
            </a:extLst>
          </p:cNvPr>
          <p:cNvSpPr>
            <a:spLocks noGrp="1"/>
          </p:cNvSpPr>
          <p:nvPr>
            <p:ph type="title"/>
          </p:nvPr>
        </p:nvSpPr>
        <p:spPr>
          <a:xfrm>
            <a:off x="0" y="0"/>
            <a:ext cx="8596668" cy="1320800"/>
          </a:xfrm>
        </p:spPr>
        <p:txBody>
          <a:bodyPr/>
          <a:lstStyle/>
          <a:p>
            <a:r>
              <a:rPr lang="en-US" dirty="0"/>
              <a:t>3.4 Class questions</a:t>
            </a:r>
          </a:p>
        </p:txBody>
      </p:sp>
      <p:sp>
        <p:nvSpPr>
          <p:cNvPr id="4" name="Rectangle 3">
            <a:extLst>
              <a:ext uri="{FF2B5EF4-FFF2-40B4-BE49-F238E27FC236}">
                <a16:creationId xmlns:a16="http://schemas.microsoft.com/office/drawing/2014/main" id="{9B13A61D-D453-B941-9874-CD2CAB5050DD}"/>
              </a:ext>
            </a:extLst>
          </p:cNvPr>
          <p:cNvSpPr/>
          <p:nvPr/>
        </p:nvSpPr>
        <p:spPr>
          <a:xfrm>
            <a:off x="0" y="936079"/>
            <a:ext cx="10140114" cy="769441"/>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The distance, </a:t>
            </a:r>
            <a:r>
              <a:rPr lang="en-GB" sz="2200" i="1" dirty="0">
                <a:latin typeface="Times New Roman" panose="02020603050405020304" pitchFamily="18" charset="0"/>
                <a:cs typeface="Times New Roman" panose="02020603050405020304" pitchFamily="18" charset="0"/>
              </a:rPr>
              <a:t>D</a:t>
            </a:r>
            <a:r>
              <a:rPr lang="en-GB" sz="2200" dirty="0">
                <a:latin typeface="+mj-lt"/>
                <a:cs typeface="Arial" panose="020B0604020202020204" pitchFamily="34" charset="0"/>
              </a:rPr>
              <a:t> </a:t>
            </a:r>
            <a:r>
              <a:rPr lang="en-GB" sz="2200" dirty="0">
                <a:latin typeface="Arial" panose="020B0604020202020204" pitchFamily="34" charset="0"/>
                <a:cs typeface="Arial" panose="020B0604020202020204" pitchFamily="34" charset="0"/>
              </a:rPr>
              <a:t>miles, a motorbike will travel on one gallon of petrol is modelled as </a:t>
            </a:r>
            <a:r>
              <a:rPr lang="en-GB" sz="2200" i="1" dirty="0">
                <a:latin typeface="Times New Roman" panose="02020603050405020304" pitchFamily="18" charset="0"/>
                <a:cs typeface="Times New Roman" panose="02020603050405020304" pitchFamily="18" charset="0"/>
              </a:rPr>
              <a:t>D</a:t>
            </a:r>
            <a:r>
              <a:rPr lang="en-GB" sz="2200" dirty="0">
                <a:latin typeface="Arial" panose="020B0604020202020204" pitchFamily="34" charset="0"/>
                <a:cs typeface="Arial" panose="020B0604020202020204" pitchFamily="34" charset="0"/>
              </a:rPr>
              <a:t> </a:t>
            </a:r>
            <a:r>
              <a:rPr lang="en-GB" sz="2200" dirty="0">
                <a:latin typeface="Times New Roman" panose="02020603050405020304" pitchFamily="18" charset="0"/>
                <a:cs typeface="Times New Roman" panose="02020603050405020304" pitchFamily="18" charset="0"/>
              </a:rPr>
              <a:t>~</a:t>
            </a:r>
            <a:r>
              <a:rPr lang="en-GB" sz="2200" dirty="0">
                <a:latin typeface="Arial" panose="020B0604020202020204" pitchFamily="34" charset="0"/>
                <a:cs typeface="Arial" panose="020B0604020202020204" pitchFamily="34" charset="0"/>
              </a:rPr>
              <a:t> N(145, 8</a:t>
            </a:r>
            <a:r>
              <a:rPr lang="en-GB" sz="2200" baseline="30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1C424817-09E9-3B42-BDA2-8933D0435F76}"/>
              </a:ext>
            </a:extLst>
          </p:cNvPr>
          <p:cNvSpPr/>
          <p:nvPr/>
        </p:nvSpPr>
        <p:spPr>
          <a:xfrm>
            <a:off x="13640" y="1731142"/>
            <a:ext cx="10140114" cy="769441"/>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a   </a:t>
            </a:r>
            <a:r>
              <a:rPr lang="en-GB" sz="2200" dirty="0">
                <a:latin typeface="Arial" panose="020B0604020202020204" pitchFamily="34" charset="0"/>
                <a:cs typeface="Arial" panose="020B0604020202020204" pitchFamily="34" charset="0"/>
              </a:rPr>
              <a:t>Given that a journey starts with one gallon of petrol in the tank, find the</a:t>
            </a:r>
          </a:p>
          <a:p>
            <a:r>
              <a:rPr lang="en-GB" sz="2200" dirty="0">
                <a:latin typeface="Arial" panose="020B0604020202020204" pitchFamily="34" charset="0"/>
                <a:cs typeface="Arial" panose="020B0604020202020204" pitchFamily="34" charset="0"/>
              </a:rPr>
              <a:t>     probability that, without refuelling, the motorbike can travel:</a:t>
            </a:r>
          </a:p>
        </p:txBody>
      </p:sp>
      <p:sp>
        <p:nvSpPr>
          <p:cNvPr id="6" name="Rectangle 5">
            <a:extLst>
              <a:ext uri="{FF2B5EF4-FFF2-40B4-BE49-F238E27FC236}">
                <a16:creationId xmlns:a16="http://schemas.microsoft.com/office/drawing/2014/main" id="{23FE5BAE-96DF-FE40-9016-FB291E5FF1C9}"/>
              </a:ext>
            </a:extLst>
          </p:cNvPr>
          <p:cNvSpPr/>
          <p:nvPr/>
        </p:nvSpPr>
        <p:spPr>
          <a:xfrm>
            <a:off x="113651" y="2473661"/>
            <a:ext cx="10140114" cy="1107996"/>
          </a:xfrm>
          <a:prstGeom prst="rect">
            <a:avLst/>
          </a:prstGeom>
        </p:spPr>
        <p:txBody>
          <a:bodyPr wrap="square">
            <a:spAutoFit/>
          </a:bodyPr>
          <a:lstStyle/>
          <a:p>
            <a:pPr marL="363538">
              <a:lnSpc>
                <a:spcPct val="150000"/>
              </a:lnSpc>
              <a:tabLst>
                <a:tab pos="363538" algn="l"/>
              </a:tabLst>
            </a:pPr>
            <a:r>
              <a:rPr lang="en-GB" sz="2200" b="1"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more than 125 miles</a:t>
            </a:r>
          </a:p>
          <a:p>
            <a:pPr marL="363538">
              <a:lnSpc>
                <a:spcPct val="150000"/>
              </a:lnSpc>
              <a:tabLst>
                <a:tab pos="363538" algn="l"/>
              </a:tabLst>
            </a:pPr>
            <a:r>
              <a:rPr lang="en-GB" sz="2200" b="1" dirty="0">
                <a:latin typeface="Arial" panose="020B0604020202020204" pitchFamily="34" charset="0"/>
                <a:cs typeface="Arial" panose="020B0604020202020204" pitchFamily="34" charset="0"/>
              </a:rPr>
              <a:t>ii	</a:t>
            </a:r>
            <a:r>
              <a:rPr lang="en-GB" sz="2200" dirty="0">
                <a:latin typeface="Arial" panose="020B0604020202020204" pitchFamily="34" charset="0"/>
                <a:cs typeface="Arial" panose="020B0604020202020204" pitchFamily="34" charset="0"/>
              </a:rPr>
              <a:t>between 150 and 159 miles. </a:t>
            </a:r>
          </a:p>
        </p:txBody>
      </p:sp>
      <p:sp>
        <p:nvSpPr>
          <p:cNvPr id="7" name="Rectangle 6">
            <a:extLst>
              <a:ext uri="{FF2B5EF4-FFF2-40B4-BE49-F238E27FC236}">
                <a16:creationId xmlns:a16="http://schemas.microsoft.com/office/drawing/2014/main" id="{61A78C04-224B-5746-A390-36C3A0951592}"/>
              </a:ext>
            </a:extLst>
          </p:cNvPr>
          <p:cNvSpPr/>
          <p:nvPr/>
        </p:nvSpPr>
        <p:spPr>
          <a:xfrm>
            <a:off x="0" y="3691721"/>
            <a:ext cx="10140114" cy="769441"/>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b   </a:t>
            </a:r>
            <a:r>
              <a:rPr lang="en-GB" sz="2200" dirty="0">
                <a:latin typeface="Arial" panose="020B0604020202020204" pitchFamily="34" charset="0"/>
                <a:cs typeface="Arial" panose="020B0604020202020204" pitchFamily="34" charset="0"/>
              </a:rPr>
              <a:t>Find the longest journey, to the nearest mile, that can be undertaken, </a:t>
            </a:r>
          </a:p>
          <a:p>
            <a:r>
              <a:rPr lang="en-GB" sz="2200" dirty="0">
                <a:latin typeface="Arial" panose="020B0604020202020204" pitchFamily="34" charset="0"/>
                <a:cs typeface="Arial" panose="020B0604020202020204" pitchFamily="34" charset="0"/>
              </a:rPr>
              <a:t>     to have a probability of at least 0.9 of completing it on one gallon of petrol.</a:t>
            </a:r>
          </a:p>
        </p:txBody>
      </p:sp>
    </p:spTree>
    <p:extLst>
      <p:ext uri="{BB962C8B-B14F-4D97-AF65-F5344CB8AC3E}">
        <p14:creationId xmlns:p14="http://schemas.microsoft.com/office/powerpoint/2010/main" val="1973790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DC0E07-14EF-A642-B709-C27469222020}"/>
              </a:ext>
            </a:extLst>
          </p:cNvPr>
          <p:cNvSpPr>
            <a:spLocks noGrp="1"/>
          </p:cNvSpPr>
          <p:nvPr>
            <p:ph type="title"/>
          </p:nvPr>
        </p:nvSpPr>
        <p:spPr>
          <a:xfrm>
            <a:off x="0" y="0"/>
            <a:ext cx="8596668" cy="1320800"/>
          </a:xfrm>
        </p:spPr>
        <p:txBody>
          <a:bodyPr/>
          <a:lstStyle/>
          <a:p>
            <a:r>
              <a:rPr lang="en-US" dirty="0"/>
              <a:t>3.4 Questions for you</a:t>
            </a:r>
          </a:p>
        </p:txBody>
      </p:sp>
      <p:sp>
        <p:nvSpPr>
          <p:cNvPr id="16" name="TextBox 15">
            <a:extLst>
              <a:ext uri="{FF2B5EF4-FFF2-40B4-BE49-F238E27FC236}">
                <a16:creationId xmlns:a16="http://schemas.microsoft.com/office/drawing/2014/main" id="{BFC7E87A-E6F0-9B47-AFF1-F761BEA02258}"/>
              </a:ext>
            </a:extLst>
          </p:cNvPr>
          <p:cNvSpPr txBox="1"/>
          <p:nvPr/>
        </p:nvSpPr>
        <p:spPr>
          <a:xfrm>
            <a:off x="7876759" y="6211669"/>
            <a:ext cx="1439818" cy="646331"/>
          </a:xfrm>
          <a:prstGeom prst="rect">
            <a:avLst/>
          </a:prstGeom>
          <a:noFill/>
        </p:spPr>
        <p:txBody>
          <a:bodyPr wrap="none" rtlCol="0">
            <a:spAutoFit/>
          </a:bodyPr>
          <a:lstStyle/>
          <a:p>
            <a:r>
              <a:rPr lang="en-US" dirty="0"/>
              <a:t>Exercise 3D </a:t>
            </a:r>
          </a:p>
          <a:p>
            <a:r>
              <a:rPr lang="en-US" dirty="0"/>
              <a:t>Page 49</a:t>
            </a:r>
          </a:p>
        </p:txBody>
      </p:sp>
      <p:sp>
        <p:nvSpPr>
          <p:cNvPr id="12" name="TextBox 11">
            <a:extLst>
              <a:ext uri="{FF2B5EF4-FFF2-40B4-BE49-F238E27FC236}">
                <a16:creationId xmlns:a16="http://schemas.microsoft.com/office/drawing/2014/main" id="{80CF4095-A3AC-4941-A386-25820AE8814B}"/>
              </a:ext>
            </a:extLst>
          </p:cNvPr>
          <p:cNvSpPr txBox="1"/>
          <p:nvPr/>
        </p:nvSpPr>
        <p:spPr>
          <a:xfrm>
            <a:off x="161383" y="983565"/>
            <a:ext cx="819092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with mean 100 and standard deviation 15. Using an appropriate table, determine the IQ corresponding to the </a:t>
            </a:r>
          </a:p>
          <a:p>
            <a:pPr marL="342900" indent="-342900">
              <a:buAutoNum type="alphaLcParenBoth"/>
            </a:pPr>
            <a:r>
              <a:rPr lang="en-GB" dirty="0"/>
              <a:t>top 10% of people.</a:t>
            </a:r>
          </a:p>
          <a:p>
            <a:pPr marL="342900" indent="-342900">
              <a:buAutoNum type="alphaLcParenBoth"/>
            </a:pPr>
            <a:r>
              <a:rPr lang="en-GB" dirty="0"/>
              <a:t>bottom 20% of people.</a:t>
            </a:r>
          </a:p>
        </p:txBody>
      </p:sp>
      <p:pic>
        <p:nvPicPr>
          <p:cNvPr id="13" name="Picture 12">
            <a:extLst>
              <a:ext uri="{FF2B5EF4-FFF2-40B4-BE49-F238E27FC236}">
                <a16:creationId xmlns:a16="http://schemas.microsoft.com/office/drawing/2014/main" id="{A86E873D-20E8-FA44-B75A-3C110B43A99F}"/>
              </a:ext>
            </a:extLst>
          </p:cNvPr>
          <p:cNvPicPr>
            <a:picLocks noChangeAspect="1"/>
          </p:cNvPicPr>
          <p:nvPr/>
        </p:nvPicPr>
        <p:blipFill>
          <a:blip r:embed="rId2"/>
          <a:stretch>
            <a:fillRect/>
          </a:stretch>
        </p:blipFill>
        <p:spPr>
          <a:xfrm>
            <a:off x="8352309" y="983564"/>
            <a:ext cx="3554265" cy="224731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36E437-874D-E640-973C-FB9FE4A80DCA}"/>
                  </a:ext>
                </a:extLst>
              </p:cNvPr>
              <p:cNvSpPr txBox="1"/>
              <p:nvPr/>
            </p:nvSpPr>
            <p:spPr>
              <a:xfrm>
                <a:off x="161383" y="4674106"/>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t>
                </a:r>
                <a14:m>
                  <m:oMath xmlns:m="http://schemas.openxmlformats.org/officeDocument/2006/math">
                    <m:r>
                      <a:rPr lang="en-GB" b="0" i="1" smtClean="0">
                        <a:latin typeface="Cambria Math" panose="02040503050406030204" pitchFamily="18" charset="0"/>
                      </a:rPr>
                      <m:t>𝑎</m:t>
                    </m:r>
                  </m:oMath>
                </a14:m>
                <a:r>
                  <a:rPr lang="en-GB" dirty="0"/>
                  <a:t> such that: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=0.2</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0&lt;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=0.35</m:t>
                    </m:r>
                  </m:oMath>
                </a14:m>
                <a:endParaRPr lang="en-GB" dirty="0"/>
              </a:p>
            </p:txBody>
          </p:sp>
        </mc:Choice>
        <mc:Fallback xmlns="">
          <p:sp>
            <p:nvSpPr>
              <p:cNvPr id="14" name="TextBox 13">
                <a:extLst>
                  <a:ext uri="{FF2B5EF4-FFF2-40B4-BE49-F238E27FC236}">
                    <a16:creationId xmlns:a16="http://schemas.microsoft.com/office/drawing/2014/main" id="{2336E437-874D-E640-973C-FB9FE4A80DCA}"/>
                  </a:ext>
                </a:extLst>
              </p:cNvPr>
              <p:cNvSpPr txBox="1">
                <a:spLocks noRot="1" noChangeAspect="1" noMove="1" noResize="1" noEditPoints="1" noAdjustHandles="1" noChangeArrowheads="1" noChangeShapeType="1" noTextEdit="1"/>
              </p:cNvSpPr>
              <p:nvPr/>
            </p:nvSpPr>
            <p:spPr>
              <a:xfrm>
                <a:off x="161383" y="4674106"/>
                <a:ext cx="3024336" cy="923330"/>
              </a:xfrm>
              <a:prstGeom prst="rect">
                <a:avLst/>
              </a:prstGeom>
              <a:blipFill>
                <a:blip r:embed="rId3"/>
                <a:stretch>
                  <a:fillRect b="-1176"/>
                </a:stretch>
              </a:blipFill>
              <a:effectLst>
                <a:outerShdw blurRad="63500" sx="102000" sy="102000" algn="ctr"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A313CF-2036-E245-A73D-ECA9BD428E2A}"/>
                  </a:ext>
                </a:extLst>
              </p:cNvPr>
              <p:cNvSpPr txBox="1"/>
              <p:nvPr/>
            </p:nvSpPr>
            <p:spPr>
              <a:xfrm>
                <a:off x="161383" y="2967335"/>
                <a:ext cx="4735737"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in terms of </a:t>
                </a:r>
                <a14:m>
                  <m:oMath xmlns:m="http://schemas.openxmlformats.org/officeDocument/2006/math">
                    <m:r>
                      <m:rPr>
                        <m:sty m:val="p"/>
                      </m:rPr>
                      <a:rPr lang="en-GB" b="0" i="0" smtClean="0">
                        <a:latin typeface="Cambria Math" panose="02040503050406030204" pitchFamily="18" charset="0"/>
                      </a:rPr>
                      <m:t>Φ</m:t>
                    </m:r>
                  </m:oMath>
                </a14:m>
                <a:r>
                  <a:rPr lang="en-GB" dirty="0"/>
                  <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&gt;115)</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77.5&lt;</m:t>
                        </m:r>
                        <m:r>
                          <a:rPr lang="en-GB" b="0" i="1" smtClean="0">
                            <a:latin typeface="Cambria Math" panose="02040503050406030204" pitchFamily="18" charset="0"/>
                          </a:rPr>
                          <m:t>𝑋</m:t>
                        </m:r>
                        <m:r>
                          <a:rPr lang="en-GB" b="0" i="1" smtClean="0">
                            <a:latin typeface="Cambria Math" panose="02040503050406030204" pitchFamily="18" charset="0"/>
                          </a:rPr>
                          <m:t>&lt;112</m:t>
                        </m:r>
                      </m:e>
                    </m:d>
                  </m:oMath>
                </a14:m>
                <a:endParaRPr lang="en-GB" dirty="0"/>
              </a:p>
            </p:txBody>
          </p:sp>
        </mc:Choice>
        <mc:Fallback xmlns="">
          <p:sp>
            <p:nvSpPr>
              <p:cNvPr id="15" name="TextBox 14">
                <a:extLst>
                  <a:ext uri="{FF2B5EF4-FFF2-40B4-BE49-F238E27FC236}">
                    <a16:creationId xmlns:a16="http://schemas.microsoft.com/office/drawing/2014/main" id="{B8A313CF-2036-E245-A73D-ECA9BD428E2A}"/>
                  </a:ext>
                </a:extLst>
              </p:cNvPr>
              <p:cNvSpPr txBox="1">
                <a:spLocks noRot="1" noChangeAspect="1" noMove="1" noResize="1" noEditPoints="1" noAdjustHandles="1" noChangeArrowheads="1" noChangeShapeType="1" noTextEdit="1"/>
              </p:cNvSpPr>
              <p:nvPr/>
            </p:nvSpPr>
            <p:spPr>
              <a:xfrm>
                <a:off x="161383" y="2967335"/>
                <a:ext cx="4735737" cy="923330"/>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2492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17624C-8FFB-9E47-A307-850DEC622DF8}"/>
              </a:ext>
            </a:extLst>
          </p:cNvPr>
          <p:cNvSpPr>
            <a:spLocks noGrp="1"/>
          </p:cNvSpPr>
          <p:nvPr>
            <p:ph type="title"/>
          </p:nvPr>
        </p:nvSpPr>
        <p:spPr>
          <a:xfrm>
            <a:off x="0" y="-18242"/>
            <a:ext cx="8596668" cy="1320800"/>
          </a:xfrm>
        </p:spPr>
        <p:txBody>
          <a:bodyPr/>
          <a:lstStyle/>
          <a:p>
            <a:r>
              <a:rPr lang="en-US" dirty="0"/>
              <a:t>3.5 Finding mean and SD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664C612-599B-1949-AA71-5B66C1898A0B}"/>
                  </a:ext>
                </a:extLst>
              </p:cNvPr>
              <p:cNvSpPr txBox="1"/>
              <p:nvPr/>
            </p:nvSpPr>
            <p:spPr>
              <a:xfrm>
                <a:off x="221928" y="702393"/>
                <a:ext cx="9267512" cy="1200329"/>
              </a:xfrm>
              <a:prstGeom prst="rect">
                <a:avLst/>
              </a:prstGeom>
              <a:noFill/>
            </p:spPr>
            <p:txBody>
              <a:bodyPr wrap="square" rtlCol="0">
                <a:spAutoFit/>
              </a:bodyPr>
              <a:lstStyle/>
              <a:p>
                <a:r>
                  <a:rPr lang="en-GB" dirty="0"/>
                  <a:t>In the last section, you may have thought, “what’s the point of standardising to </a:t>
                </a:r>
                <a14:m>
                  <m:oMath xmlns:m="http://schemas.openxmlformats.org/officeDocument/2006/math">
                    <m:r>
                      <a:rPr lang="en-GB" b="0" i="1" smtClean="0">
                        <a:latin typeface="Cambria Math" panose="02040503050406030204" pitchFamily="18" charset="0"/>
                      </a:rPr>
                      <m:t>𝑍</m:t>
                    </m:r>
                  </m:oMath>
                </a14:m>
                <a:r>
                  <a:rPr lang="en-GB" dirty="0"/>
                  <a:t> when I can just use the DISTRIBUTION mode on my calculator?”</a:t>
                </a:r>
              </a:p>
              <a:p>
                <a:r>
                  <a:rPr lang="en-GB" dirty="0"/>
                  <a:t>Fair point, but both forward and reverse normal lookups on the calculator </a:t>
                </a:r>
                <a:r>
                  <a:rPr lang="en-GB" b="1" dirty="0"/>
                  <a:t>required you to specify </a:t>
                </a:r>
                <a14:m>
                  <m:oMath xmlns:m="http://schemas.openxmlformats.org/officeDocument/2006/math">
                    <m:r>
                      <a:rPr lang="en-GB" b="1" i="1" smtClean="0">
                        <a:latin typeface="Cambria Math" panose="02040503050406030204" pitchFamily="18" charset="0"/>
                      </a:rPr>
                      <m:t>𝝁</m:t>
                    </m:r>
                  </m:oMath>
                </a14:m>
                <a:r>
                  <a:rPr lang="en-GB" b="1" dirty="0"/>
                  <a:t> and </a:t>
                </a:r>
                <a14:m>
                  <m:oMath xmlns:m="http://schemas.openxmlformats.org/officeDocument/2006/math">
                    <m:r>
                      <a:rPr lang="en-GB" b="1" i="1" smtClean="0">
                        <a:latin typeface="Cambria Math" panose="02040503050406030204" pitchFamily="18" charset="0"/>
                      </a:rPr>
                      <m:t>𝝈</m:t>
                    </m:r>
                  </m:oMath>
                </a14:m>
                <a:r>
                  <a:rPr lang="en-GB" b="1" dirty="0"/>
                  <a:t>.</a:t>
                </a:r>
              </a:p>
            </p:txBody>
          </p:sp>
        </mc:Choice>
        <mc:Fallback xmlns="">
          <p:sp>
            <p:nvSpPr>
              <p:cNvPr id="9" name="TextBox 8">
                <a:extLst>
                  <a:ext uri="{FF2B5EF4-FFF2-40B4-BE49-F238E27FC236}">
                    <a16:creationId xmlns:a16="http://schemas.microsoft.com/office/drawing/2014/main" id="{7664C612-599B-1949-AA71-5B66C1898A0B}"/>
                  </a:ext>
                </a:extLst>
              </p:cNvPr>
              <p:cNvSpPr txBox="1">
                <a:spLocks noRot="1" noChangeAspect="1" noMove="1" noResize="1" noEditPoints="1" noAdjustHandles="1" noChangeArrowheads="1" noChangeShapeType="1" noTextEdit="1"/>
              </p:cNvSpPr>
              <p:nvPr/>
            </p:nvSpPr>
            <p:spPr>
              <a:xfrm>
                <a:off x="221928" y="702393"/>
                <a:ext cx="9267512" cy="1200329"/>
              </a:xfrm>
              <a:prstGeom prst="rect">
                <a:avLst/>
              </a:prstGeom>
              <a:blipFill>
                <a:blip r:embed="rId2"/>
                <a:stretch>
                  <a:fillRect l="-410" t="-1042" r="-958"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990F4F8-3A82-8746-83AB-CEBE220C4C09}"/>
                  </a:ext>
                </a:extLst>
              </p:cNvPr>
              <p:cNvSpPr txBox="1"/>
              <p:nvPr/>
            </p:nvSpPr>
            <p:spPr>
              <a:xfrm>
                <a:off x="271246" y="2143532"/>
                <a:ext cx="6534967"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d>
                  </m:oMath>
                </a14:m>
                <a:r>
                  <a:rPr lang="en-GB" dirty="0"/>
                  <a:t>.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a14:m>
                <a:r>
                  <a:rPr lang="en-GB" dirty="0"/>
                  <a:t>, find the value of </a:t>
                </a:r>
                <a14:m>
                  <m:oMath xmlns:m="http://schemas.openxmlformats.org/officeDocument/2006/math">
                    <m:r>
                      <a:rPr lang="en-GB" b="0" i="1" smtClean="0">
                        <a:latin typeface="Cambria Math" panose="02040503050406030204" pitchFamily="18" charset="0"/>
                      </a:rPr>
                      <m:t>𝜇</m:t>
                    </m:r>
                  </m:oMath>
                </a14:m>
                <a:r>
                  <a:rPr lang="en-GB" dirty="0"/>
                  <a:t>.</a:t>
                </a:r>
              </a:p>
            </p:txBody>
          </p:sp>
        </mc:Choice>
        <mc:Fallback xmlns="">
          <p:sp>
            <p:nvSpPr>
              <p:cNvPr id="16" name="TextBox 15">
                <a:extLst>
                  <a:ext uri="{FF2B5EF4-FFF2-40B4-BE49-F238E27FC236}">
                    <a16:creationId xmlns:a16="http://schemas.microsoft.com/office/drawing/2014/main" id="{9990F4F8-3A82-8746-83AB-CEBE220C4C09}"/>
                  </a:ext>
                </a:extLst>
              </p:cNvPr>
              <p:cNvSpPr txBox="1">
                <a:spLocks noRot="1" noChangeAspect="1" noMove="1" noResize="1" noEditPoints="1" noAdjustHandles="1" noChangeArrowheads="1" noChangeShapeType="1" noTextEdit="1"/>
              </p:cNvSpPr>
              <p:nvPr/>
            </p:nvSpPr>
            <p:spPr>
              <a:xfrm>
                <a:off x="271246" y="2143532"/>
                <a:ext cx="6534967" cy="369332"/>
              </a:xfrm>
              <a:prstGeom prst="rect">
                <a:avLst/>
              </a:prstGeom>
              <a:blipFill>
                <a:blip r:embed="rId3"/>
                <a:stretch>
                  <a:fillRect b="-2500"/>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17" name="Picture 16">
            <a:extLst>
              <a:ext uri="{FF2B5EF4-FFF2-40B4-BE49-F238E27FC236}">
                <a16:creationId xmlns:a16="http://schemas.microsoft.com/office/drawing/2014/main" id="{F98D1C3E-ED06-044B-B45A-809A337F28C6}"/>
              </a:ext>
            </a:extLst>
          </p:cNvPr>
          <p:cNvPicPr>
            <a:picLocks noChangeAspect="1"/>
          </p:cNvPicPr>
          <p:nvPr/>
        </p:nvPicPr>
        <p:blipFill>
          <a:blip r:embed="rId4"/>
          <a:stretch>
            <a:fillRect/>
          </a:stretch>
        </p:blipFill>
        <p:spPr>
          <a:xfrm>
            <a:off x="7151653" y="2143532"/>
            <a:ext cx="2337787" cy="147815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32D74A-80BE-A344-B6C5-7D51322C76F6}"/>
                  </a:ext>
                </a:extLst>
              </p:cNvPr>
              <p:cNvSpPr txBox="1"/>
              <p:nvPr/>
            </p:nvSpPr>
            <p:spPr>
              <a:xfrm>
                <a:off x="271245" y="3925717"/>
                <a:ext cx="6534967"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A machine makes metal sheets with width, </a:t>
                </a:r>
                <a14:m>
                  <m:oMath xmlns:m="http://schemas.openxmlformats.org/officeDocument/2006/math">
                    <m:r>
                      <a:rPr lang="en-GB" sz="1600" b="0" i="1" smtClean="0">
                        <a:latin typeface="Cambria Math" panose="02040503050406030204" pitchFamily="18" charset="0"/>
                      </a:rPr>
                      <m:t>𝑋</m:t>
                    </m:r>
                  </m:oMath>
                </a14:m>
                <a:r>
                  <a:rPr lang="en-GB" sz="1600" dirty="0"/>
                  <a:t> cm, modelled as a normal distribution such that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50,</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𝜎</m:t>
                            </m:r>
                          </m:e>
                          <m:sup>
                            <m:r>
                              <a:rPr lang="en-GB" sz="1600" b="0" i="1" smtClean="0">
                                <a:latin typeface="Cambria Math" panose="02040503050406030204" pitchFamily="18" charset="0"/>
                              </a:rPr>
                              <m:t>2</m:t>
                            </m:r>
                          </m:sup>
                        </m:sSup>
                      </m:e>
                    </m:d>
                  </m:oMath>
                </a14:m>
                <a:r>
                  <a:rPr lang="en-GB" sz="1600" dirty="0"/>
                  <a:t>.</a:t>
                </a:r>
              </a:p>
              <a:p>
                <a:pPr marL="342900" indent="-342900">
                  <a:buAutoNum type="alphaLcParenBoth"/>
                </a:pPr>
                <a:r>
                  <a:rPr lang="en-GB" sz="1600" dirty="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&lt;46</m:t>
                        </m:r>
                      </m:e>
                    </m:d>
                    <m:r>
                      <a:rPr lang="en-GB" sz="1600" b="0" i="1" smtClean="0">
                        <a:latin typeface="Cambria Math" panose="02040503050406030204" pitchFamily="18" charset="0"/>
                      </a:rPr>
                      <m:t>=0.2119</m:t>
                    </m:r>
                  </m:oMath>
                </a14:m>
                <a:r>
                  <a:rPr lang="en-GB" sz="1600" dirty="0"/>
                  <a:t>, find the value of </a:t>
                </a:r>
                <a14:m>
                  <m:oMath xmlns:m="http://schemas.openxmlformats.org/officeDocument/2006/math">
                    <m:r>
                      <a:rPr lang="en-GB" sz="1600" b="0" i="1" smtClean="0">
                        <a:latin typeface="Cambria Math" panose="02040503050406030204" pitchFamily="18" charset="0"/>
                      </a:rPr>
                      <m:t>𝜎</m:t>
                    </m:r>
                  </m:oMath>
                </a14:m>
                <a:r>
                  <a:rPr lang="en-GB" sz="1600" dirty="0"/>
                  <a:t>.</a:t>
                </a:r>
              </a:p>
              <a:p>
                <a:pPr marL="342900" indent="-342900">
                  <a:buAutoNum type="alphaLcParenBoth"/>
                </a:pPr>
                <a:r>
                  <a:rPr lang="en-GB" sz="1600" dirty="0"/>
                  <a:t>Find the 90</a:t>
                </a:r>
                <a:r>
                  <a:rPr lang="en-GB" sz="1600" baseline="30000" dirty="0"/>
                  <a:t>th</a:t>
                </a:r>
                <a:r>
                  <a:rPr lang="en-GB" sz="1600" dirty="0"/>
                  <a:t> percentile of the widths.</a:t>
                </a:r>
              </a:p>
            </p:txBody>
          </p:sp>
        </mc:Choice>
        <mc:Fallback xmlns="">
          <p:sp>
            <p:nvSpPr>
              <p:cNvPr id="18" name="TextBox 17">
                <a:extLst>
                  <a:ext uri="{FF2B5EF4-FFF2-40B4-BE49-F238E27FC236}">
                    <a16:creationId xmlns:a16="http://schemas.microsoft.com/office/drawing/2014/main" id="{BE32D74A-80BE-A344-B6C5-7D51322C76F6}"/>
                  </a:ext>
                </a:extLst>
              </p:cNvPr>
              <p:cNvSpPr txBox="1">
                <a:spLocks noRot="1" noChangeAspect="1" noMove="1" noResize="1" noEditPoints="1" noAdjustHandles="1" noChangeArrowheads="1" noChangeShapeType="1" noTextEdit="1"/>
              </p:cNvSpPr>
              <p:nvPr/>
            </p:nvSpPr>
            <p:spPr>
              <a:xfrm>
                <a:off x="271245" y="3925717"/>
                <a:ext cx="6534967" cy="1077218"/>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63711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E8321-8612-9E44-B5E9-67130A4CB115}"/>
              </a:ext>
            </a:extLst>
          </p:cNvPr>
          <p:cNvSpPr txBox="1">
            <a:spLocks/>
          </p:cNvSpPr>
          <p:nvPr/>
        </p:nvSpPr>
        <p:spPr>
          <a:xfrm>
            <a:off x="0" y="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3.5 Both missing?</a:t>
            </a:r>
          </a:p>
        </p:txBody>
      </p:sp>
      <p:pic>
        <p:nvPicPr>
          <p:cNvPr id="5" name="Picture 3">
            <a:extLst>
              <a:ext uri="{FF2B5EF4-FFF2-40B4-BE49-F238E27FC236}">
                <a16:creationId xmlns:a16="http://schemas.microsoft.com/office/drawing/2014/main" id="{D1057087-DB1C-454B-8236-F63FA6A718A3}"/>
              </a:ext>
            </a:extLst>
          </p:cNvPr>
          <p:cNvPicPr>
            <a:picLocks noChangeAspect="1" noChangeArrowheads="1"/>
          </p:cNvPicPr>
          <p:nvPr/>
        </p:nvPicPr>
        <p:blipFill>
          <a:blip r:embed="rId2" cstate="print"/>
          <a:srcRect/>
          <a:stretch>
            <a:fillRect/>
          </a:stretch>
        </p:blipFill>
        <p:spPr bwMode="auto">
          <a:xfrm>
            <a:off x="205013" y="925668"/>
            <a:ext cx="8203403" cy="132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156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6E1E1B-4E38-2E4C-8E61-91CECA9E7BD2}"/>
              </a:ext>
            </a:extLst>
          </p:cNvPr>
          <p:cNvSpPr txBox="1">
            <a:spLocks/>
          </p:cNvSpPr>
          <p:nvPr/>
        </p:nvSpPr>
        <p:spPr>
          <a:xfrm>
            <a:off x="0" y="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3.5 Class question</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8A74D85-9D18-C049-AE74-615DADB5A3C7}"/>
                  </a:ext>
                </a:extLst>
              </p:cNvPr>
              <p:cNvSpPr/>
              <p:nvPr/>
            </p:nvSpPr>
            <p:spPr>
              <a:xfrm>
                <a:off x="272141" y="1059542"/>
                <a:ext cx="7598229" cy="923330"/>
              </a:xfrm>
              <a:prstGeom prst="rect">
                <a:avLst/>
              </a:prstGeom>
            </p:spPr>
            <p:txBody>
              <a:bodyPr wrap="square">
                <a:spAutoFit/>
              </a:bodyPr>
              <a:lstStyle/>
              <a:p>
                <a:pPr algn="ctr"/>
                <a:r>
                  <a:rPr lang="en-US" dirty="0">
                    <a:latin typeface="Comic Sans MS" panose="030F0702030302020204" pitchFamily="66" charset="0"/>
                  </a:rPr>
                  <a:t>The random variable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a14:m>
                <a:r>
                  <a:rPr lang="en-US" dirty="0">
                    <a:latin typeface="Comic Sans MS" panose="030F0702030302020204" pitchFamily="66" charset="0"/>
                  </a:rPr>
                  <a:t>. Given that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&gt;35</m:t>
                        </m:r>
                      </m:e>
                    </m:d>
                    <m:r>
                      <a:rPr lang="en-US" i="1">
                        <a:latin typeface="Cambria Math" panose="02040503050406030204" pitchFamily="18" charset="0"/>
                      </a:rPr>
                      <m:t>=0.025</m:t>
                    </m:r>
                  </m:oMath>
                </a14:m>
                <a:r>
                  <a:rPr lang="en-US" dirty="0">
                    <a:latin typeface="Comic Sans MS" panose="030F0702030302020204" pitchFamily="66" charset="0"/>
                  </a:rPr>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&lt;15</m:t>
                        </m:r>
                      </m:e>
                    </m:d>
                    <m:r>
                      <a:rPr lang="en-US" i="1">
                        <a:latin typeface="Cambria Math" panose="02040503050406030204" pitchFamily="18" charset="0"/>
                      </a:rPr>
                      <m:t>=0.1469</m:t>
                    </m:r>
                  </m:oMath>
                </a14:m>
                <a:r>
                  <a:rPr lang="en-US" dirty="0">
                    <a:latin typeface="Comic Sans MS" panose="030F0702030302020204" pitchFamily="66" charset="0"/>
                  </a:rPr>
                  <a:t>, find the values of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latin typeface="Comic Sans MS" panose="030F0702030302020204" pitchFamily="66" charset="0"/>
                  </a:rPr>
                  <a:t> and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a:latin typeface="Comic Sans MS" panose="030F0702030302020204" pitchFamily="66" charset="0"/>
                  </a:rPr>
                  <a:t>.</a:t>
                </a:r>
              </a:p>
              <a:p>
                <a:pPr algn="ctr"/>
                <a:endParaRPr lang="en-US" dirty="0">
                  <a:latin typeface="Comic Sans MS" panose="030F0702030302020204" pitchFamily="66" charset="0"/>
                </a:endParaRPr>
              </a:p>
            </p:txBody>
          </p:sp>
        </mc:Choice>
        <mc:Fallback xmlns="">
          <p:sp>
            <p:nvSpPr>
              <p:cNvPr id="2" name="Rectangle 1">
                <a:extLst>
                  <a:ext uri="{FF2B5EF4-FFF2-40B4-BE49-F238E27FC236}">
                    <a16:creationId xmlns:a16="http://schemas.microsoft.com/office/drawing/2014/main" id="{A8A74D85-9D18-C049-AE74-615DADB5A3C7}"/>
                  </a:ext>
                </a:extLst>
              </p:cNvPr>
              <p:cNvSpPr>
                <a:spLocks noRot="1" noChangeAspect="1" noMove="1" noResize="1" noEditPoints="1" noAdjustHandles="1" noChangeArrowheads="1" noChangeShapeType="1" noTextEdit="1"/>
              </p:cNvSpPr>
              <p:nvPr/>
            </p:nvSpPr>
            <p:spPr>
              <a:xfrm>
                <a:off x="272141" y="1059542"/>
                <a:ext cx="7598229" cy="923330"/>
              </a:xfrm>
              <a:prstGeom prst="rect">
                <a:avLst/>
              </a:prstGeom>
              <a:blipFill>
                <a:blip r:embed="rId2"/>
                <a:stretch>
                  <a:fillRect t="-1351"/>
                </a:stretch>
              </a:blipFill>
            </p:spPr>
            <p:txBody>
              <a:bodyPr/>
              <a:lstStyle/>
              <a:p>
                <a:r>
                  <a:rPr lang="en-US">
                    <a:noFill/>
                  </a:rPr>
                  <a:t> </a:t>
                </a:r>
              </a:p>
            </p:txBody>
          </p:sp>
        </mc:Fallback>
      </mc:AlternateContent>
    </p:spTree>
    <p:extLst>
      <p:ext uri="{BB962C8B-B14F-4D97-AF65-F5344CB8AC3E}">
        <p14:creationId xmlns:p14="http://schemas.microsoft.com/office/powerpoint/2010/main" val="290874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C206-C302-0C40-B2FA-6C51DCE84CFA}"/>
              </a:ext>
            </a:extLst>
          </p:cNvPr>
          <p:cNvSpPr>
            <a:spLocks noGrp="1"/>
          </p:cNvSpPr>
          <p:nvPr>
            <p:ph type="title"/>
          </p:nvPr>
        </p:nvSpPr>
        <p:spPr>
          <a:xfrm>
            <a:off x="0" y="0"/>
            <a:ext cx="8596668" cy="1320800"/>
          </a:xfrm>
        </p:spPr>
        <p:txBody>
          <a:bodyPr/>
          <a:lstStyle/>
          <a:p>
            <a:r>
              <a:rPr lang="en-US" dirty="0"/>
              <a:t>3.5 Questions for you</a:t>
            </a:r>
          </a:p>
        </p:txBody>
      </p:sp>
      <p:pic>
        <p:nvPicPr>
          <p:cNvPr id="14" name="Picture 2">
            <a:extLst>
              <a:ext uri="{FF2B5EF4-FFF2-40B4-BE49-F238E27FC236}">
                <a16:creationId xmlns:a16="http://schemas.microsoft.com/office/drawing/2014/main" id="{1F81F1FA-3A1F-5E4E-95FB-656B21F06A39}"/>
              </a:ext>
            </a:extLst>
          </p:cNvPr>
          <p:cNvPicPr>
            <a:picLocks noChangeAspect="1" noChangeArrowheads="1"/>
          </p:cNvPicPr>
          <p:nvPr/>
        </p:nvPicPr>
        <p:blipFill>
          <a:blip r:embed="rId2" cstate="print"/>
          <a:srcRect/>
          <a:stretch>
            <a:fillRect/>
          </a:stretch>
        </p:blipFill>
        <p:spPr bwMode="auto">
          <a:xfrm>
            <a:off x="94929" y="806307"/>
            <a:ext cx="7419358" cy="1691964"/>
          </a:xfrm>
          <a:prstGeom prst="rect">
            <a:avLst/>
          </a:prstGeom>
          <a:ln>
            <a:noFill/>
          </a:ln>
          <a:effectLst>
            <a:outerShdw blurRad="292100" dist="139700" dir="2700000" algn="tl" rotWithShape="0">
              <a:srgbClr val="333333">
                <a:alpha val="65000"/>
              </a:srgbClr>
            </a:outerShdw>
          </a:effectLst>
        </p:spPr>
      </p:pic>
      <p:pic>
        <p:nvPicPr>
          <p:cNvPr id="15" name="Picture 4">
            <a:extLst>
              <a:ext uri="{FF2B5EF4-FFF2-40B4-BE49-F238E27FC236}">
                <a16:creationId xmlns:a16="http://schemas.microsoft.com/office/drawing/2014/main" id="{44E2FDE1-915C-B740-BBFC-04FF4D2A4210}"/>
              </a:ext>
            </a:extLst>
          </p:cNvPr>
          <p:cNvPicPr>
            <a:picLocks noChangeAspect="1" noChangeArrowheads="1"/>
          </p:cNvPicPr>
          <p:nvPr/>
        </p:nvPicPr>
        <p:blipFill>
          <a:blip r:embed="rId3" cstate="print"/>
          <a:srcRect/>
          <a:stretch>
            <a:fillRect/>
          </a:stretch>
        </p:blipFill>
        <p:spPr bwMode="auto">
          <a:xfrm>
            <a:off x="94929" y="3691565"/>
            <a:ext cx="6959014" cy="2858724"/>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87BB67B4-BEFC-6646-97CE-670B81137EAD}"/>
              </a:ext>
            </a:extLst>
          </p:cNvPr>
          <p:cNvSpPr txBox="1"/>
          <p:nvPr/>
        </p:nvSpPr>
        <p:spPr>
          <a:xfrm>
            <a:off x="7876759" y="4797761"/>
            <a:ext cx="1422184" cy="646331"/>
          </a:xfrm>
          <a:prstGeom prst="rect">
            <a:avLst/>
          </a:prstGeom>
          <a:noFill/>
        </p:spPr>
        <p:txBody>
          <a:bodyPr wrap="none" rtlCol="0">
            <a:spAutoFit/>
          </a:bodyPr>
          <a:lstStyle/>
          <a:p>
            <a:r>
              <a:rPr lang="en-US" dirty="0"/>
              <a:t>Exercise 3E </a:t>
            </a:r>
          </a:p>
          <a:p>
            <a:r>
              <a:rPr lang="en-US" dirty="0"/>
              <a:t>Page 51-52</a:t>
            </a:r>
          </a:p>
        </p:txBody>
      </p:sp>
    </p:spTree>
    <p:extLst>
      <p:ext uri="{BB962C8B-B14F-4D97-AF65-F5344CB8AC3E}">
        <p14:creationId xmlns:p14="http://schemas.microsoft.com/office/powerpoint/2010/main" val="114541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B7ED-80A0-6C4D-9382-4D030D676A4A}"/>
              </a:ext>
            </a:extLst>
          </p:cNvPr>
          <p:cNvSpPr>
            <a:spLocks noGrp="1"/>
          </p:cNvSpPr>
          <p:nvPr>
            <p:ph type="title"/>
          </p:nvPr>
        </p:nvSpPr>
        <p:spPr>
          <a:xfrm>
            <a:off x="0" y="0"/>
            <a:ext cx="9274002" cy="1320800"/>
          </a:xfrm>
        </p:spPr>
        <p:txBody>
          <a:bodyPr/>
          <a:lstStyle/>
          <a:p>
            <a:r>
              <a:rPr lang="en-US" dirty="0"/>
              <a:t>3.6 Approximating a binomial distribution</a:t>
            </a:r>
          </a:p>
        </p:txBody>
      </p:sp>
      <p:sp>
        <p:nvSpPr>
          <p:cNvPr id="5" name="コンテンツ プレースホルダー 2">
            <a:extLst>
              <a:ext uri="{FF2B5EF4-FFF2-40B4-BE49-F238E27FC236}">
                <a16:creationId xmlns:a16="http://schemas.microsoft.com/office/drawing/2014/main" id="{279CD1E8-A1C1-444E-8E1D-8C9E3A03BFAB}"/>
              </a:ext>
            </a:extLst>
          </p:cNvPr>
          <p:cNvSpPr>
            <a:spLocks noGrp="1"/>
          </p:cNvSpPr>
          <p:nvPr>
            <p:ph idx="1"/>
          </p:nvPr>
        </p:nvSpPr>
        <p:spPr>
          <a:xfrm>
            <a:off x="182" y="890252"/>
            <a:ext cx="6054189" cy="660399"/>
          </a:xfrm>
        </p:spPr>
        <p:txBody>
          <a:bodyPr>
            <a:normAutofit/>
          </a:bodyPr>
          <a:lstStyle/>
          <a:p>
            <a:pPr marL="0" indent="0" algn="ctr">
              <a:buNone/>
            </a:pPr>
            <a:r>
              <a:rPr lang="en-US" sz="1600" b="1" dirty="0">
                <a:latin typeface="Comic Sans MS" panose="030F0702030302020204" pitchFamily="66" charset="0"/>
              </a:rPr>
              <a:t>You need to be able to approximate a binomial distribution</a:t>
            </a:r>
            <a:endParaRPr lang="en-GB" sz="1600" b="1" dirty="0">
              <a:latin typeface="Comic Sans MS" panose="030F0702030302020204" pitchFamily="66" charset="0"/>
            </a:endParaRPr>
          </a:p>
        </p:txBody>
      </p:sp>
      <p:sp>
        <p:nvSpPr>
          <p:cNvPr id="6" name="テキスト ボックス 4">
            <a:extLst>
              <a:ext uri="{FF2B5EF4-FFF2-40B4-BE49-F238E27FC236}">
                <a16:creationId xmlns:a16="http://schemas.microsoft.com/office/drawing/2014/main" id="{A4CCA64F-8A9D-8E49-A235-CFB9651593A9}"/>
              </a:ext>
            </a:extLst>
          </p:cNvPr>
          <p:cNvSpPr txBox="1"/>
          <p:nvPr/>
        </p:nvSpPr>
        <p:spPr>
          <a:xfrm>
            <a:off x="3531333" y="1588977"/>
            <a:ext cx="2776722" cy="307777"/>
          </a:xfrm>
          <a:prstGeom prst="rect">
            <a:avLst/>
          </a:prstGeom>
          <a:noFill/>
        </p:spPr>
        <p:txBody>
          <a:bodyPr wrap="none" rtlCol="0">
            <a:spAutoFit/>
          </a:bodyPr>
          <a:lstStyle/>
          <a:p>
            <a:r>
              <a:rPr lang="en-US" sz="1400" dirty="0">
                <a:latin typeface="Comic Sans MS" panose="030F0702030302020204" pitchFamily="66" charset="0"/>
              </a:rPr>
              <a:t>Let’s compare the two quickly…</a:t>
            </a:r>
            <a:endParaRPr lang="en-GB" sz="1400" dirty="0">
              <a:latin typeface="Comic Sans MS" panose="030F0702030302020204" pitchFamily="66" charset="0"/>
            </a:endParaRPr>
          </a:p>
        </p:txBody>
      </p:sp>
      <p:grpSp>
        <p:nvGrpSpPr>
          <p:cNvPr id="7" name="グループ化 7">
            <a:extLst>
              <a:ext uri="{FF2B5EF4-FFF2-40B4-BE49-F238E27FC236}">
                <a16:creationId xmlns:a16="http://schemas.microsoft.com/office/drawing/2014/main" id="{CB488BD3-AC50-DA42-A27C-168C00507A87}"/>
              </a:ext>
            </a:extLst>
          </p:cNvPr>
          <p:cNvGrpSpPr/>
          <p:nvPr/>
        </p:nvGrpSpPr>
        <p:grpSpPr>
          <a:xfrm>
            <a:off x="4957237" y="1943405"/>
            <a:ext cx="2314772" cy="2087293"/>
            <a:chOff x="4499342" y="1196752"/>
            <a:chExt cx="4321250" cy="3985257"/>
          </a:xfrm>
        </p:grpSpPr>
        <p:cxnSp>
          <p:nvCxnSpPr>
            <p:cNvPr id="8" name="直線矢印コネクタ 8">
              <a:extLst>
                <a:ext uri="{FF2B5EF4-FFF2-40B4-BE49-F238E27FC236}">
                  <a16:creationId xmlns:a16="http://schemas.microsoft.com/office/drawing/2014/main" id="{54AC2D30-6D4C-4844-A494-3D0073986C59}"/>
                </a:ext>
              </a:extLst>
            </p:cNvPr>
            <p:cNvCxnSpPr/>
            <p:nvPr/>
          </p:nvCxnSpPr>
          <p:spPr>
            <a:xfrm>
              <a:off x="4932040" y="4653136"/>
              <a:ext cx="388843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0">
              <a:extLst>
                <a:ext uri="{FF2B5EF4-FFF2-40B4-BE49-F238E27FC236}">
                  <a16:creationId xmlns:a16="http://schemas.microsoft.com/office/drawing/2014/main" id="{9EF11E3F-FF26-6544-BFF0-7CFA489DCC30}"/>
                </a:ext>
              </a:extLst>
            </p:cNvPr>
            <p:cNvSpPr txBox="1"/>
            <p:nvPr/>
          </p:nvSpPr>
          <p:spPr>
            <a:xfrm>
              <a:off x="4499342" y="1196752"/>
              <a:ext cx="403393" cy="528873"/>
            </a:xfrm>
            <a:prstGeom prst="rect">
              <a:avLst/>
            </a:prstGeom>
            <a:noFill/>
          </p:spPr>
          <p:txBody>
            <a:bodyPr wrap="square" lIns="0" tIns="0" rIns="0" bIns="0" rtlCol="0">
              <a:spAutoFit/>
            </a:bodyPr>
            <a:lstStyle/>
            <a:p>
              <a:endParaRPr lang="en-GB" dirty="0"/>
            </a:p>
          </p:txBody>
        </p:sp>
        <p:sp>
          <p:nvSpPr>
            <p:cNvPr id="10" name="テキスト ボックス 11">
              <a:extLst>
                <a:ext uri="{FF2B5EF4-FFF2-40B4-BE49-F238E27FC236}">
                  <a16:creationId xmlns:a16="http://schemas.microsoft.com/office/drawing/2014/main" id="{5CBE894E-CC02-1C4E-A824-2273368FF22C}"/>
                </a:ext>
              </a:extLst>
            </p:cNvPr>
            <p:cNvSpPr txBox="1"/>
            <p:nvPr/>
          </p:nvSpPr>
          <p:spPr>
            <a:xfrm>
              <a:off x="8820471" y="4653136"/>
              <a:ext cx="121" cy="528873"/>
            </a:xfrm>
            <a:prstGeom prst="rect">
              <a:avLst/>
            </a:prstGeom>
            <a:noFill/>
          </p:spPr>
          <p:txBody>
            <a:bodyPr wrap="none" lIns="0" tIns="0" rIns="0" bIns="0" rtlCol="0">
              <a:spAutoFit/>
            </a:bodyPr>
            <a:lstStyle/>
            <a:p>
              <a:endParaRPr lang="en-GB" dirty="0"/>
            </a:p>
          </p:txBody>
        </p:sp>
        <p:grpSp>
          <p:nvGrpSpPr>
            <p:cNvPr id="11" name="グループ化 12">
              <a:extLst>
                <a:ext uri="{FF2B5EF4-FFF2-40B4-BE49-F238E27FC236}">
                  <a16:creationId xmlns:a16="http://schemas.microsoft.com/office/drawing/2014/main" id="{A50BF5C4-2752-DE4D-BC37-979B75D6E7BC}"/>
                </a:ext>
              </a:extLst>
            </p:cNvPr>
            <p:cNvGrpSpPr/>
            <p:nvPr/>
          </p:nvGrpSpPr>
          <p:grpSpPr>
            <a:xfrm>
              <a:off x="5058300" y="1628800"/>
              <a:ext cx="3637208" cy="2973657"/>
              <a:chOff x="5004048" y="1412776"/>
              <a:chExt cx="3637208" cy="2973657"/>
            </a:xfrm>
          </p:grpSpPr>
          <p:sp>
            <p:nvSpPr>
              <p:cNvPr id="12" name="Freeform 22">
                <a:extLst>
                  <a:ext uri="{FF2B5EF4-FFF2-40B4-BE49-F238E27FC236}">
                    <a16:creationId xmlns:a16="http://schemas.microsoft.com/office/drawing/2014/main" id="{4E1CE69C-B178-9142-BE77-C7A0A166443A}"/>
                  </a:ext>
                </a:extLst>
              </p:cNvPr>
              <p:cNvSpPr/>
              <p:nvPr/>
            </p:nvSpPr>
            <p:spPr>
              <a:xfrm>
                <a:off x="50040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22">
                <a:extLst>
                  <a:ext uri="{FF2B5EF4-FFF2-40B4-BE49-F238E27FC236}">
                    <a16:creationId xmlns:a16="http://schemas.microsoft.com/office/drawing/2014/main" id="{D82A9EAF-B173-1144-A089-EB8A96DA68E5}"/>
                  </a:ext>
                </a:extLst>
              </p:cNvPr>
              <p:cNvSpPr/>
              <p:nvPr/>
            </p:nvSpPr>
            <p:spPr>
              <a:xfrm flipH="1">
                <a:off x="6804248" y="1412776"/>
                <a:ext cx="1837008" cy="2973657"/>
              </a:xfrm>
              <a:custGeom>
                <a:avLst/>
                <a:gdLst>
                  <a:gd name="connsiteX0" fmla="*/ 2331720 w 2331720"/>
                  <a:gd name="connsiteY0" fmla="*/ 0 h 2002536"/>
                  <a:gd name="connsiteX1" fmla="*/ 1664208 w 2331720"/>
                  <a:gd name="connsiteY1" fmla="*/ 265176 h 2002536"/>
                  <a:gd name="connsiteX2" fmla="*/ 932688 w 2331720"/>
                  <a:gd name="connsiteY2" fmla="*/ 1591056 h 2002536"/>
                  <a:gd name="connsiteX3" fmla="*/ 0 w 2331720"/>
                  <a:gd name="connsiteY3" fmla="*/ 2002536 h 2002536"/>
                  <a:gd name="connsiteX0" fmla="*/ 3178737 w 3178737"/>
                  <a:gd name="connsiteY0" fmla="*/ 0 h 2038731"/>
                  <a:gd name="connsiteX1" fmla="*/ 2511225 w 3178737"/>
                  <a:gd name="connsiteY1" fmla="*/ 265176 h 2038731"/>
                  <a:gd name="connsiteX2" fmla="*/ 1779705 w 3178737"/>
                  <a:gd name="connsiteY2" fmla="*/ 1591056 h 2038731"/>
                  <a:gd name="connsiteX3" fmla="*/ 0 w 3178737"/>
                  <a:gd name="connsiteY3" fmla="*/ 2038731 h 2038731"/>
                  <a:gd name="connsiteX0" fmla="*/ 3178737 w 3178737"/>
                  <a:gd name="connsiteY0" fmla="*/ 441 h 2039172"/>
                  <a:gd name="connsiteX1" fmla="*/ 2511225 w 3178737"/>
                  <a:gd name="connsiteY1" fmla="*/ 265617 h 2039172"/>
                  <a:gd name="connsiteX2" fmla="*/ 1779706 w 3178737"/>
                  <a:gd name="connsiteY2" fmla="*/ 1730244 h 2039172"/>
                  <a:gd name="connsiteX3" fmla="*/ 0 w 3178737"/>
                  <a:gd name="connsiteY3" fmla="*/ 2039172 h 2039172"/>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178737 w 3178737"/>
                  <a:gd name="connsiteY0" fmla="*/ 78 h 2038809"/>
                  <a:gd name="connsiteX1" fmla="*/ 2511225 w 3178737"/>
                  <a:gd name="connsiteY1" fmla="*/ 265254 h 2038809"/>
                  <a:gd name="connsiteX2" fmla="*/ 1779706 w 3178737"/>
                  <a:gd name="connsiteY2" fmla="*/ 1663524 h 2038809"/>
                  <a:gd name="connsiteX3" fmla="*/ 0 w 3178737"/>
                  <a:gd name="connsiteY3" fmla="*/ 2038809 h 2038809"/>
                  <a:gd name="connsiteX0" fmla="*/ 3012111 w 3012111"/>
                  <a:gd name="connsiteY0" fmla="*/ 425 h 2027091"/>
                  <a:gd name="connsiteX1" fmla="*/ 2511225 w 3012111"/>
                  <a:gd name="connsiteY1" fmla="*/ 253536 h 2027091"/>
                  <a:gd name="connsiteX2" fmla="*/ 1779706 w 3012111"/>
                  <a:gd name="connsiteY2" fmla="*/ 1651806 h 2027091"/>
                  <a:gd name="connsiteX3" fmla="*/ 0 w 3012111"/>
                  <a:gd name="connsiteY3" fmla="*/ 2027091 h 2027091"/>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3012111 w 3012111"/>
                  <a:gd name="connsiteY0" fmla="*/ 0 h 2026666"/>
                  <a:gd name="connsiteX1" fmla="*/ 2511225 w 3012111"/>
                  <a:gd name="connsiteY1" fmla="*/ 253111 h 2026666"/>
                  <a:gd name="connsiteX2" fmla="*/ 1779706 w 3012111"/>
                  <a:gd name="connsiteY2" fmla="*/ 1651381 h 2026666"/>
                  <a:gd name="connsiteX3" fmla="*/ 0 w 3012111"/>
                  <a:gd name="connsiteY3" fmla="*/ 2026666 h 2026666"/>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 name="connsiteX0" fmla="*/ 2873255 w 2873255"/>
                  <a:gd name="connsiteY0" fmla="*/ 0 h 2020633"/>
                  <a:gd name="connsiteX1" fmla="*/ 2511225 w 2873255"/>
                  <a:gd name="connsiteY1" fmla="*/ 247078 h 2020633"/>
                  <a:gd name="connsiteX2" fmla="*/ 1779706 w 2873255"/>
                  <a:gd name="connsiteY2" fmla="*/ 1645348 h 2020633"/>
                  <a:gd name="connsiteX3" fmla="*/ 0 w 2873255"/>
                  <a:gd name="connsiteY3" fmla="*/ 2020633 h 2020633"/>
                </a:gdLst>
                <a:ahLst/>
                <a:cxnLst>
                  <a:cxn ang="0">
                    <a:pos x="connsiteX0" y="connsiteY0"/>
                  </a:cxn>
                  <a:cxn ang="0">
                    <a:pos x="connsiteX1" y="connsiteY1"/>
                  </a:cxn>
                  <a:cxn ang="0">
                    <a:pos x="connsiteX2" y="connsiteY2"/>
                  </a:cxn>
                  <a:cxn ang="0">
                    <a:pos x="connsiteX3" y="connsiteY3"/>
                  </a:cxn>
                </a:cxnLst>
                <a:rect l="l" t="t" r="r" b="b"/>
                <a:pathLst>
                  <a:path w="2873255" h="2020633">
                    <a:moveTo>
                      <a:pt x="2873255" y="0"/>
                    </a:moveTo>
                    <a:cubicBezTo>
                      <a:pt x="2753284" y="12065"/>
                      <a:pt x="2693483" y="-27147"/>
                      <a:pt x="2511225" y="247078"/>
                    </a:cubicBezTo>
                    <a:cubicBezTo>
                      <a:pt x="2328967" y="521303"/>
                      <a:pt x="2209815" y="1367854"/>
                      <a:pt x="1779706" y="1645348"/>
                    </a:cubicBezTo>
                    <a:cubicBezTo>
                      <a:pt x="1502338" y="1934908"/>
                      <a:pt x="313775" y="1989836"/>
                      <a:pt x="0" y="2020633"/>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テキスト ボックス 15">
            <a:extLst>
              <a:ext uri="{FF2B5EF4-FFF2-40B4-BE49-F238E27FC236}">
                <a16:creationId xmlns:a16="http://schemas.microsoft.com/office/drawing/2014/main" id="{D8F95E9E-B67A-EF4F-AD10-C073A5AEF737}"/>
              </a:ext>
            </a:extLst>
          </p:cNvPr>
          <p:cNvSpPr txBox="1"/>
          <p:nvPr/>
        </p:nvSpPr>
        <p:spPr>
          <a:xfrm>
            <a:off x="7444655" y="1967309"/>
            <a:ext cx="1829347" cy="523220"/>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Normal distribution</a:t>
            </a:r>
          </a:p>
          <a:p>
            <a:r>
              <a:rPr lang="en-US" sz="1400" dirty="0">
                <a:solidFill>
                  <a:srgbClr val="FF0000"/>
                </a:solidFill>
                <a:latin typeface="Comic Sans MS" panose="030F0702030302020204" pitchFamily="66" charset="0"/>
                <a:sym typeface="Wingdings" panose="05000000000000000000" pitchFamily="2" charset="2"/>
              </a:rPr>
              <a:t> Continuous data</a:t>
            </a:r>
            <a:endParaRPr lang="en-GB" sz="1400" dirty="0">
              <a:solidFill>
                <a:srgbClr val="FF0000"/>
              </a:solidFill>
              <a:latin typeface="Comic Sans MS" panose="030F0702030302020204" pitchFamily="66" charset="0"/>
            </a:endParaRPr>
          </a:p>
        </p:txBody>
      </p:sp>
      <p:sp>
        <p:nvSpPr>
          <p:cNvPr id="15" name="テキスト ボックス 16">
            <a:extLst>
              <a:ext uri="{FF2B5EF4-FFF2-40B4-BE49-F238E27FC236}">
                <a16:creationId xmlns:a16="http://schemas.microsoft.com/office/drawing/2014/main" id="{B64D1275-99CB-B34C-A44D-224CE314C986}"/>
              </a:ext>
            </a:extLst>
          </p:cNvPr>
          <p:cNvSpPr txBox="1"/>
          <p:nvPr/>
        </p:nvSpPr>
        <p:spPr>
          <a:xfrm>
            <a:off x="201439" y="2058772"/>
            <a:ext cx="1907895" cy="523220"/>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Binomial distribution</a:t>
            </a:r>
          </a:p>
          <a:p>
            <a:r>
              <a:rPr lang="en-US" sz="1400" dirty="0">
                <a:solidFill>
                  <a:srgbClr val="FF0000"/>
                </a:solidFill>
                <a:latin typeface="Comic Sans MS" panose="030F0702030302020204" pitchFamily="66" charset="0"/>
                <a:sym typeface="Wingdings" panose="05000000000000000000" pitchFamily="2" charset="2"/>
              </a:rPr>
              <a:t> Discrete data</a:t>
            </a:r>
            <a:endParaRPr lang="en-GB" sz="1400" dirty="0">
              <a:solidFill>
                <a:srgbClr val="FF0000"/>
              </a:solidFill>
              <a:latin typeface="Comic Sans MS" panose="030F0702030302020204" pitchFamily="66" charset="0"/>
            </a:endParaRPr>
          </a:p>
        </p:txBody>
      </p:sp>
      <p:grpSp>
        <p:nvGrpSpPr>
          <p:cNvPr id="16" name="グループ化 63">
            <a:extLst>
              <a:ext uri="{FF2B5EF4-FFF2-40B4-BE49-F238E27FC236}">
                <a16:creationId xmlns:a16="http://schemas.microsoft.com/office/drawing/2014/main" id="{ADF8EF26-8A1B-1B4E-BA35-D2F4933753EB}"/>
              </a:ext>
            </a:extLst>
          </p:cNvPr>
          <p:cNvGrpSpPr/>
          <p:nvPr/>
        </p:nvGrpSpPr>
        <p:grpSpPr>
          <a:xfrm>
            <a:off x="2240735" y="2164931"/>
            <a:ext cx="2082924" cy="1589752"/>
            <a:chOff x="1230560" y="2852936"/>
            <a:chExt cx="2082924" cy="1589752"/>
          </a:xfrm>
        </p:grpSpPr>
        <p:cxnSp>
          <p:nvCxnSpPr>
            <p:cNvPr id="17" name="直線矢印コネクタ 46">
              <a:extLst>
                <a:ext uri="{FF2B5EF4-FFF2-40B4-BE49-F238E27FC236}">
                  <a16:creationId xmlns:a16="http://schemas.microsoft.com/office/drawing/2014/main" id="{EE088E72-F87A-1C40-B4F8-29CB483D93F7}"/>
                </a:ext>
              </a:extLst>
            </p:cNvPr>
            <p:cNvCxnSpPr/>
            <p:nvPr/>
          </p:nvCxnSpPr>
          <p:spPr>
            <a:xfrm>
              <a:off x="1230560" y="4442688"/>
              <a:ext cx="208292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53">
              <a:extLst>
                <a:ext uri="{FF2B5EF4-FFF2-40B4-BE49-F238E27FC236}">
                  <a16:creationId xmlns:a16="http://schemas.microsoft.com/office/drawing/2014/main" id="{5DDE2E76-D423-8745-9339-95B268B229A8}"/>
                </a:ext>
              </a:extLst>
            </p:cNvPr>
            <p:cNvSpPr/>
            <p:nvPr/>
          </p:nvSpPr>
          <p:spPr>
            <a:xfrm>
              <a:off x="1619672" y="3933056"/>
              <a:ext cx="144016" cy="50405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正方形/長方形 54">
              <a:extLst>
                <a:ext uri="{FF2B5EF4-FFF2-40B4-BE49-F238E27FC236}">
                  <a16:creationId xmlns:a16="http://schemas.microsoft.com/office/drawing/2014/main" id="{3FD033A2-7598-6947-92AA-40C947F0E80E}"/>
                </a:ext>
              </a:extLst>
            </p:cNvPr>
            <p:cNvSpPr/>
            <p:nvPr/>
          </p:nvSpPr>
          <p:spPr>
            <a:xfrm>
              <a:off x="1403648" y="4212210"/>
              <a:ext cx="144016" cy="22440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正方形/長方形 55">
              <a:extLst>
                <a:ext uri="{FF2B5EF4-FFF2-40B4-BE49-F238E27FC236}">
                  <a16:creationId xmlns:a16="http://schemas.microsoft.com/office/drawing/2014/main" id="{1981032C-F577-E24D-AFA7-A49D6B1F4372}"/>
                </a:ext>
              </a:extLst>
            </p:cNvPr>
            <p:cNvSpPr/>
            <p:nvPr/>
          </p:nvSpPr>
          <p:spPr>
            <a:xfrm>
              <a:off x="1835696" y="3501008"/>
              <a:ext cx="144016" cy="93610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正方形/長方形 56">
              <a:extLst>
                <a:ext uri="{FF2B5EF4-FFF2-40B4-BE49-F238E27FC236}">
                  <a16:creationId xmlns:a16="http://schemas.microsoft.com/office/drawing/2014/main" id="{F5B06435-3535-494B-B8B5-9C8E6C1BAC2E}"/>
                </a:ext>
              </a:extLst>
            </p:cNvPr>
            <p:cNvSpPr/>
            <p:nvPr/>
          </p:nvSpPr>
          <p:spPr>
            <a:xfrm>
              <a:off x="2051720" y="2852936"/>
              <a:ext cx="144016" cy="158417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正方形/長方形 57">
              <a:extLst>
                <a:ext uri="{FF2B5EF4-FFF2-40B4-BE49-F238E27FC236}">
                  <a16:creationId xmlns:a16="http://schemas.microsoft.com/office/drawing/2014/main" id="{62D7580A-28CF-4641-88EC-F7CF7E80D2C2}"/>
                </a:ext>
              </a:extLst>
            </p:cNvPr>
            <p:cNvSpPr/>
            <p:nvPr/>
          </p:nvSpPr>
          <p:spPr>
            <a:xfrm>
              <a:off x="2267744" y="2852936"/>
              <a:ext cx="144016" cy="158417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正方形/長方形 58">
              <a:extLst>
                <a:ext uri="{FF2B5EF4-FFF2-40B4-BE49-F238E27FC236}">
                  <a16:creationId xmlns:a16="http://schemas.microsoft.com/office/drawing/2014/main" id="{AE3DFB4A-8895-7444-A18D-DA1EA98020FA}"/>
                </a:ext>
              </a:extLst>
            </p:cNvPr>
            <p:cNvSpPr/>
            <p:nvPr/>
          </p:nvSpPr>
          <p:spPr>
            <a:xfrm>
              <a:off x="2483768" y="3501008"/>
              <a:ext cx="144016" cy="93610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正方形/長方形 59">
              <a:extLst>
                <a:ext uri="{FF2B5EF4-FFF2-40B4-BE49-F238E27FC236}">
                  <a16:creationId xmlns:a16="http://schemas.microsoft.com/office/drawing/2014/main" id="{C7633685-F5E5-5F4B-AAA1-AA89EEB80EEB}"/>
                </a:ext>
              </a:extLst>
            </p:cNvPr>
            <p:cNvSpPr/>
            <p:nvPr/>
          </p:nvSpPr>
          <p:spPr>
            <a:xfrm>
              <a:off x="2699792" y="3933056"/>
              <a:ext cx="144016" cy="50405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正方形/長方形 60">
              <a:extLst>
                <a:ext uri="{FF2B5EF4-FFF2-40B4-BE49-F238E27FC236}">
                  <a16:creationId xmlns:a16="http://schemas.microsoft.com/office/drawing/2014/main" id="{6A7BE692-96F4-7343-B9E6-175C71C5FA81}"/>
                </a:ext>
              </a:extLst>
            </p:cNvPr>
            <p:cNvSpPr/>
            <p:nvPr/>
          </p:nvSpPr>
          <p:spPr>
            <a:xfrm>
              <a:off x="2915816" y="4212210"/>
              <a:ext cx="144016" cy="22440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テキスト ボックス 65">
            <a:extLst>
              <a:ext uri="{FF2B5EF4-FFF2-40B4-BE49-F238E27FC236}">
                <a16:creationId xmlns:a16="http://schemas.microsoft.com/office/drawing/2014/main" id="{7FF2F99D-93CE-B745-B6A0-AF3EFCF91829}"/>
              </a:ext>
            </a:extLst>
          </p:cNvPr>
          <p:cNvSpPr txBox="1"/>
          <p:nvPr/>
        </p:nvSpPr>
        <p:spPr>
          <a:xfrm>
            <a:off x="2180540" y="3901722"/>
            <a:ext cx="205074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 heads when flipping a coin 7 times</a:t>
            </a:r>
            <a:endParaRPr lang="en-GB" sz="1200" dirty="0">
              <a:solidFill>
                <a:srgbClr val="FF0000"/>
              </a:solidFill>
              <a:latin typeface="Comic Sans MS" panose="030F0702030302020204" pitchFamily="66" charset="0"/>
            </a:endParaRPr>
          </a:p>
        </p:txBody>
      </p:sp>
      <p:sp>
        <p:nvSpPr>
          <p:cNvPr id="27" name="テキスト ボックス 66">
            <a:extLst>
              <a:ext uri="{FF2B5EF4-FFF2-40B4-BE49-F238E27FC236}">
                <a16:creationId xmlns:a16="http://schemas.microsoft.com/office/drawing/2014/main" id="{FD33555E-3406-C94B-8843-7C4191C52AD3}"/>
              </a:ext>
            </a:extLst>
          </p:cNvPr>
          <p:cNvSpPr txBox="1"/>
          <p:nvPr/>
        </p:nvSpPr>
        <p:spPr>
          <a:xfrm>
            <a:off x="5282684" y="3883762"/>
            <a:ext cx="2050742"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Height of the flipped coin</a:t>
            </a:r>
            <a:endParaRPr lang="en-GB" sz="1200" dirty="0">
              <a:solidFill>
                <a:srgbClr val="FF0000"/>
              </a:solidFill>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8" name="テキスト ボックス 67">
                <a:extLst>
                  <a:ext uri="{FF2B5EF4-FFF2-40B4-BE49-F238E27FC236}">
                    <a16:creationId xmlns:a16="http://schemas.microsoft.com/office/drawing/2014/main" id="{96A07410-2A9B-EB46-AEDD-C8884E0636F2}"/>
                  </a:ext>
                </a:extLst>
              </p:cNvPr>
              <p:cNvSpPr txBox="1"/>
              <p:nvPr/>
            </p:nvSpPr>
            <p:spPr>
              <a:xfrm>
                <a:off x="301841" y="4838329"/>
                <a:ext cx="8566951" cy="1600438"/>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rPr>
                  <a:t>You can use the processes you have learnt for the normal distribution to approximate a binomial distribution under 2 conditions</a:t>
                </a:r>
              </a:p>
              <a:p>
                <a:pPr algn="ctr"/>
                <a:endParaRPr lang="en-US" sz="1400" dirty="0">
                  <a:solidFill>
                    <a:srgbClr val="0000FF"/>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0000FF"/>
                    </a:solidFill>
                    <a:latin typeface="Comic Sans MS" panose="030F0702030302020204" pitchFamily="66" charset="0"/>
                    <a:sym typeface="Wingdings" panose="05000000000000000000" pitchFamily="2" charset="2"/>
                  </a:rPr>
                  <a:t>The value of </a:t>
                </a:r>
                <a14:m>
                  <m:oMath xmlns:m="http://schemas.openxmlformats.org/officeDocument/2006/math">
                    <m:r>
                      <a:rPr lang="en-US" sz="1400" i="1" dirty="0" smtClean="0">
                        <a:solidFill>
                          <a:srgbClr val="0000FF"/>
                        </a:solidFill>
                        <a:latin typeface="Cambria Math" panose="02040503050406030204" pitchFamily="18" charset="0"/>
                        <a:sym typeface="Wingdings" panose="05000000000000000000" pitchFamily="2" charset="2"/>
                      </a:rPr>
                      <m:t>𝑛</m:t>
                    </m:r>
                  </m:oMath>
                </a14:m>
                <a:r>
                  <a:rPr lang="en-US" sz="1400" dirty="0">
                    <a:solidFill>
                      <a:srgbClr val="0000FF"/>
                    </a:solidFill>
                    <a:latin typeface="Comic Sans MS" panose="030F0702030302020204" pitchFamily="66" charset="0"/>
                    <a:sym typeface="Wingdings" panose="05000000000000000000" pitchFamily="2" charset="2"/>
                  </a:rPr>
                  <a:t> (the number of trials) must be ‘large’ (this will mean the distribution is smoother)</a:t>
                </a:r>
              </a:p>
              <a:p>
                <a:pPr marL="285750" indent="-285750" algn="ctr">
                  <a:buFont typeface="Wingdings" panose="05000000000000000000" pitchFamily="2" charset="2"/>
                  <a:buChar char="à"/>
                </a:pPr>
                <a:endParaRPr lang="en-US" sz="1400" dirty="0">
                  <a:solidFill>
                    <a:srgbClr val="0000FF"/>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0000FF"/>
                    </a:solidFill>
                    <a:latin typeface="Comic Sans MS" panose="030F0702030302020204" pitchFamily="66" charset="0"/>
                    <a:sym typeface="Wingdings" panose="05000000000000000000" pitchFamily="2" charset="2"/>
                  </a:rPr>
                  <a:t>The probability of success must be close to 0.5 (if it is not, then the distribution will not be symmetrical)</a:t>
                </a:r>
              </a:p>
            </p:txBody>
          </p:sp>
        </mc:Choice>
        <mc:Fallback>
          <p:sp>
            <p:nvSpPr>
              <p:cNvPr id="28" name="テキスト ボックス 67">
                <a:extLst>
                  <a:ext uri="{FF2B5EF4-FFF2-40B4-BE49-F238E27FC236}">
                    <a16:creationId xmlns:a16="http://schemas.microsoft.com/office/drawing/2014/main" id="{96A07410-2A9B-EB46-AEDD-C8884E0636F2}"/>
                  </a:ext>
                </a:extLst>
              </p:cNvPr>
              <p:cNvSpPr txBox="1">
                <a:spLocks noRot="1" noChangeAspect="1" noMove="1" noResize="1" noEditPoints="1" noAdjustHandles="1" noChangeArrowheads="1" noChangeShapeType="1" noTextEdit="1"/>
              </p:cNvSpPr>
              <p:nvPr/>
            </p:nvSpPr>
            <p:spPr>
              <a:xfrm>
                <a:off x="301841" y="4838329"/>
                <a:ext cx="8566951" cy="1600438"/>
              </a:xfrm>
              <a:prstGeom prst="rect">
                <a:avLst/>
              </a:prstGeom>
              <a:blipFill>
                <a:blip r:embed="rId2"/>
                <a:stretch>
                  <a:fillRect b="-3150"/>
                </a:stretch>
              </a:blipFill>
            </p:spPr>
            <p:txBody>
              <a:bodyPr/>
              <a:lstStyle/>
              <a:p>
                <a:r>
                  <a:rPr lang="en-US">
                    <a:noFill/>
                  </a:rPr>
                  <a:t> </a:t>
                </a:r>
              </a:p>
            </p:txBody>
          </p:sp>
        </mc:Fallback>
      </mc:AlternateContent>
    </p:spTree>
    <p:extLst>
      <p:ext uri="{BB962C8B-B14F-4D97-AF65-F5344CB8AC3E}">
        <p14:creationId xmlns:p14="http://schemas.microsoft.com/office/powerpoint/2010/main" val="52692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linds(horizont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xEl>
                                              <p:pRg st="2" end="2"/>
                                            </p:txEl>
                                          </p:spTgt>
                                        </p:tgtEl>
                                        <p:attrNameLst>
                                          <p:attrName>style.visibility</p:attrName>
                                        </p:attrNameLst>
                                      </p:cBhvr>
                                      <p:to>
                                        <p:strVal val="visible"/>
                                      </p:to>
                                    </p:set>
                                    <p:animEffect transition="in" filter="blinds(horizontal)">
                                      <p:cBhvr>
                                        <p:cTn id="43" dur="500"/>
                                        <p:tgtEl>
                                          <p:spTgt spid="2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8">
                                            <p:txEl>
                                              <p:pRg st="4" end="4"/>
                                            </p:txEl>
                                          </p:spTgt>
                                        </p:tgtEl>
                                        <p:attrNameLst>
                                          <p:attrName>style.visibility</p:attrName>
                                        </p:attrNameLst>
                                      </p:cBhvr>
                                      <p:to>
                                        <p:strVal val="visible"/>
                                      </p:to>
                                    </p:set>
                                    <p:animEffect transition="in" filter="blinds(horizontal)">
                                      <p:cBhvr>
                                        <p:cTn id="48"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7949E550-DF98-9A42-9FB8-FC3B526A85AF}"/>
              </a:ext>
            </a:extLst>
          </p:cNvPr>
          <p:cNvPicPr>
            <a:picLocks noChangeAspect="1" noChangeArrowheads="1"/>
          </p:cNvPicPr>
          <p:nvPr/>
        </p:nvPicPr>
        <p:blipFill>
          <a:blip r:embed="rId2" cstate="print"/>
          <a:srcRect/>
          <a:stretch>
            <a:fillRect/>
          </a:stretch>
        </p:blipFill>
        <p:spPr bwMode="auto">
          <a:xfrm>
            <a:off x="1932192" y="930440"/>
            <a:ext cx="5297886" cy="3528392"/>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18EF989-A170-A849-9E2B-28991FC7448A}"/>
                  </a:ext>
                </a:extLst>
              </p:cNvPr>
              <p:cNvSpPr txBox="1"/>
              <p:nvPr/>
            </p:nvSpPr>
            <p:spPr>
              <a:xfrm>
                <a:off x="3965662" y="4317832"/>
                <a:ext cx="3214710"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𝑥</m:t>
                    </m:r>
                  </m:oMath>
                </a14:m>
                <a:r>
                  <a:rPr lang="en-GB" dirty="0"/>
                  <a:t> (#successes)</a:t>
                </a:r>
              </a:p>
            </p:txBody>
          </p:sp>
        </mc:Choice>
        <mc:Fallback>
          <p:sp>
            <p:nvSpPr>
              <p:cNvPr id="11" name="TextBox 10">
                <a:extLst>
                  <a:ext uri="{FF2B5EF4-FFF2-40B4-BE49-F238E27FC236}">
                    <a16:creationId xmlns:a16="http://schemas.microsoft.com/office/drawing/2014/main" id="{B18EF989-A170-A849-9E2B-28991FC7448A}"/>
                  </a:ext>
                </a:extLst>
              </p:cNvPr>
              <p:cNvSpPr txBox="1">
                <a:spLocks noRot="1" noChangeAspect="1" noMove="1" noResize="1" noEditPoints="1" noAdjustHandles="1" noChangeArrowheads="1" noChangeShapeType="1" noTextEdit="1"/>
              </p:cNvSpPr>
              <p:nvPr/>
            </p:nvSpPr>
            <p:spPr>
              <a:xfrm>
                <a:off x="3965662" y="4317832"/>
                <a:ext cx="3214710" cy="369332"/>
              </a:xfrm>
              <a:prstGeom prst="rect">
                <a:avLst/>
              </a:prstGeom>
              <a:blipFill>
                <a:blip r:embed="rId3"/>
                <a:stretch>
                  <a:fillRect t="-6667"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A4F15A0-1C87-B444-A136-62DDF2F5C8D2}"/>
                  </a:ext>
                </a:extLst>
              </p:cNvPr>
              <p:cNvSpPr txBox="1"/>
              <p:nvPr/>
            </p:nvSpPr>
            <p:spPr>
              <a:xfrm rot="16200000">
                <a:off x="1354633" y="2188327"/>
                <a:ext cx="7857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p:sp>
            <p:nvSpPr>
              <p:cNvPr id="12" name="TextBox 11">
                <a:extLst>
                  <a:ext uri="{FF2B5EF4-FFF2-40B4-BE49-F238E27FC236}">
                    <a16:creationId xmlns:a16="http://schemas.microsoft.com/office/drawing/2014/main" id="{3A4F15A0-1C87-B444-A136-62DDF2F5C8D2}"/>
                  </a:ext>
                </a:extLst>
              </p:cNvPr>
              <p:cNvSpPr txBox="1">
                <a:spLocks noRot="1" noChangeAspect="1" noMove="1" noResize="1" noEditPoints="1" noAdjustHandles="1" noChangeArrowheads="1" noChangeShapeType="1" noTextEdit="1"/>
              </p:cNvSpPr>
              <p:nvPr/>
            </p:nvSpPr>
            <p:spPr>
              <a:xfrm rot="16200000">
                <a:off x="1354633" y="2188327"/>
                <a:ext cx="785786" cy="369332"/>
              </a:xfrm>
              <a:prstGeom prst="rect">
                <a:avLst/>
              </a:prstGeom>
              <a:blipFill>
                <a:blip r:embed="rId4"/>
                <a:stretch>
                  <a:fillRect r="-6667"/>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EE8E9567-BE2D-8545-B39D-2E6CFE83A936}"/>
              </a:ext>
            </a:extLst>
          </p:cNvPr>
          <p:cNvSpPr>
            <a:spLocks noGrp="1"/>
          </p:cNvSpPr>
          <p:nvPr>
            <p:ph type="title"/>
          </p:nvPr>
        </p:nvSpPr>
        <p:spPr>
          <a:xfrm>
            <a:off x="0" y="0"/>
            <a:ext cx="9274002" cy="1320800"/>
          </a:xfrm>
        </p:spPr>
        <p:txBody>
          <a:bodyPr/>
          <a:lstStyle/>
          <a:p>
            <a:r>
              <a:rPr lang="en-US" dirty="0"/>
              <a:t>3.6 Approximating a binomial distribution</a:t>
            </a:r>
          </a:p>
        </p:txBody>
      </p:sp>
      <p:sp>
        <p:nvSpPr>
          <p:cNvPr id="14" name="TextBox 13">
            <a:extLst>
              <a:ext uri="{FF2B5EF4-FFF2-40B4-BE49-F238E27FC236}">
                <a16:creationId xmlns:a16="http://schemas.microsoft.com/office/drawing/2014/main" id="{7BCD098A-D18A-CB45-81D5-C34C9CE81F66}"/>
              </a:ext>
            </a:extLst>
          </p:cNvPr>
          <p:cNvSpPr txBox="1"/>
          <p:nvPr/>
        </p:nvSpPr>
        <p:spPr>
          <a:xfrm>
            <a:off x="494394" y="4692600"/>
            <a:ext cx="9274001" cy="646331"/>
          </a:xfrm>
          <a:prstGeom prst="rect">
            <a:avLst/>
          </a:prstGeom>
          <a:noFill/>
        </p:spPr>
        <p:txBody>
          <a:bodyPr wrap="square" rtlCol="0">
            <a:spAutoFit/>
          </a:bodyPr>
          <a:lstStyle/>
          <a:p>
            <a:r>
              <a:rPr lang="en-GB" dirty="0"/>
              <a:t>The graph shows the probability function for different Binomial Distributions. Which one resembles another distribution and what distribution does it resemble?</a:t>
            </a:r>
          </a:p>
        </p:txBody>
      </p:sp>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D268794F-AAA0-5D42-9E81-A7D96D513924}"/>
                  </a:ext>
                </a:extLst>
              </p:cNvPr>
              <p:cNvSpPr/>
              <p:nvPr/>
            </p:nvSpPr>
            <p:spPr>
              <a:xfrm>
                <a:off x="494393" y="5369262"/>
                <a:ext cx="9274000" cy="923330"/>
              </a:xfrm>
              <a:prstGeom prst="rect">
                <a:avLst/>
              </a:prstGeom>
            </p:spPr>
            <p:txBody>
              <a:bodyPr wrap="square">
                <a:spAutoFit/>
              </a:bodyPr>
              <a:lstStyle/>
              <a:p>
                <a:r>
                  <a:rPr lang="en-GB" b="1" dirty="0"/>
                  <a:t>When </a:t>
                </a:r>
                <a14:m>
                  <m:oMath xmlns:m="http://schemas.openxmlformats.org/officeDocument/2006/math">
                    <m:r>
                      <a:rPr lang="en-GB" b="1" i="1">
                        <a:latin typeface="Cambria Math" panose="02040503050406030204" pitchFamily="18" charset="0"/>
                      </a:rPr>
                      <m:t>𝒑</m:t>
                    </m:r>
                  </m:oMath>
                </a14:m>
                <a:r>
                  <a:rPr lang="en-GB" b="1" dirty="0"/>
                  <a:t> is close to 0.5, and </a:t>
                </a:r>
                <a14:m>
                  <m:oMath xmlns:m="http://schemas.openxmlformats.org/officeDocument/2006/math">
                    <m:r>
                      <a:rPr lang="en-GB" b="1" i="1">
                        <a:latin typeface="Cambria Math" panose="02040503050406030204" pitchFamily="18" charset="0"/>
                      </a:rPr>
                      <m:t>𝒏</m:t>
                    </m:r>
                  </m:oMath>
                </a14:m>
                <a:r>
                  <a:rPr lang="en-GB" b="1" dirty="0"/>
                  <a:t> is large, it resembles a normal distribution.</a:t>
                </a:r>
              </a:p>
              <a:p>
                <a:r>
                  <a:rPr lang="en-GB" b="1" dirty="0"/>
                  <a:t>The </a:t>
                </a:r>
                <a14:m>
                  <m:oMath xmlns:m="http://schemas.openxmlformats.org/officeDocument/2006/math">
                    <m:r>
                      <a:rPr lang="en-GB" b="1" i="1">
                        <a:latin typeface="Cambria Math" panose="02040503050406030204" pitchFamily="18" charset="0"/>
                      </a:rPr>
                      <m:t>𝒑</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a:latin typeface="Cambria Math" panose="02040503050406030204" pitchFamily="18" charset="0"/>
                      </a:rPr>
                      <m:t>𝟓</m:t>
                    </m:r>
                  </m:oMath>
                </a14:m>
                <a:r>
                  <a:rPr lang="en-GB" b="1" dirty="0"/>
                  <a:t> results in the distribution being symmetrical. e.g. For a fair coin toss with 10 throws, we’re just as likely to get 1 Head out of 10 as we are 1 Tail.</a:t>
                </a:r>
              </a:p>
            </p:txBody>
          </p:sp>
        </mc:Choice>
        <mc:Fallback>
          <p:sp>
            <p:nvSpPr>
              <p:cNvPr id="15" name="Rectangle 14">
                <a:extLst>
                  <a:ext uri="{FF2B5EF4-FFF2-40B4-BE49-F238E27FC236}">
                    <a16:creationId xmlns:a16="http://schemas.microsoft.com/office/drawing/2014/main" id="{D268794F-AAA0-5D42-9E81-A7D96D513924}"/>
                  </a:ext>
                </a:extLst>
              </p:cNvPr>
              <p:cNvSpPr>
                <a:spLocks noRot="1" noChangeAspect="1" noMove="1" noResize="1" noEditPoints="1" noAdjustHandles="1" noChangeArrowheads="1" noChangeShapeType="1" noTextEdit="1"/>
              </p:cNvSpPr>
              <p:nvPr/>
            </p:nvSpPr>
            <p:spPr>
              <a:xfrm>
                <a:off x="494393" y="5369262"/>
                <a:ext cx="9274000" cy="923330"/>
              </a:xfrm>
              <a:prstGeom prst="rect">
                <a:avLst/>
              </a:prstGeom>
              <a:blipFill>
                <a:blip r:embed="rId5"/>
                <a:stretch>
                  <a:fillRect l="-410" t="-2740" b="-9589"/>
                </a:stretch>
              </a:blipFill>
            </p:spPr>
            <p:txBody>
              <a:bodyPr/>
              <a:lstStyle/>
              <a:p>
                <a:r>
                  <a:rPr lang="en-US">
                    <a:noFill/>
                  </a:rPr>
                  <a:t> </a:t>
                </a:r>
              </a:p>
            </p:txBody>
          </p:sp>
        </mc:Fallback>
      </mc:AlternateContent>
    </p:spTree>
    <p:extLst>
      <p:ext uri="{BB962C8B-B14F-4D97-AF65-F5344CB8AC3E}">
        <p14:creationId xmlns:p14="http://schemas.microsoft.com/office/powerpoint/2010/main" val="21319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7B32-8F99-C94B-BC52-2A18FF61DB60}"/>
              </a:ext>
            </a:extLst>
          </p:cNvPr>
          <p:cNvSpPr>
            <a:spLocks noGrp="1"/>
          </p:cNvSpPr>
          <p:nvPr>
            <p:ph type="title"/>
          </p:nvPr>
        </p:nvSpPr>
        <p:spPr>
          <a:xfrm>
            <a:off x="0" y="0"/>
            <a:ext cx="8596668" cy="1320800"/>
          </a:xfrm>
        </p:spPr>
        <p:txBody>
          <a:bodyPr/>
          <a:lstStyle/>
          <a:p>
            <a:r>
              <a:rPr lang="en-US" dirty="0"/>
              <a:t>3.1 Normal distribution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D0D2BDB-76B8-4B40-94E3-627ACDB2AB10}"/>
                  </a:ext>
                </a:extLst>
              </p:cNvPr>
              <p:cNvSpPr txBox="1"/>
              <p:nvPr/>
            </p:nvSpPr>
            <p:spPr>
              <a:xfrm>
                <a:off x="323528" y="836712"/>
                <a:ext cx="8424936" cy="707886"/>
              </a:xfrm>
              <a:prstGeom prst="rect">
                <a:avLst/>
              </a:prstGeom>
              <a:noFill/>
            </p:spPr>
            <p:txBody>
              <a:bodyPr wrap="square" rtlCol="0">
                <a:spAutoFit/>
              </a:bodyPr>
              <a:lstStyle/>
              <a:p>
                <a:r>
                  <a:rPr lang="en-GB" sz="2000" dirty="0"/>
                  <a:t>The following shows what the probability distribution might look like for a random variable </a:t>
                </a:r>
                <a14:m>
                  <m:oMath xmlns:m="http://schemas.openxmlformats.org/officeDocument/2006/math">
                    <m:r>
                      <a:rPr lang="en-GB" sz="2000" i="1" dirty="0" smtClean="0">
                        <a:latin typeface="Cambria Math" panose="02040503050406030204" pitchFamily="18" charset="0"/>
                      </a:rPr>
                      <m:t>𝑋</m:t>
                    </m:r>
                    <m:r>
                      <a:rPr lang="en-GB" sz="2000" i="1" dirty="0" smtClean="0">
                        <a:latin typeface="Cambria Math" panose="02040503050406030204" pitchFamily="18" charset="0"/>
                      </a:rPr>
                      <m:t>,</m:t>
                    </m:r>
                  </m:oMath>
                </a14:m>
                <a:r>
                  <a:rPr lang="en-GB" sz="2000" dirty="0"/>
                  <a:t> if </a:t>
                </a:r>
                <a14:m>
                  <m:oMath xmlns:m="http://schemas.openxmlformats.org/officeDocument/2006/math">
                    <m:r>
                      <a:rPr lang="en-GB" sz="2000" i="1" dirty="0" smtClean="0">
                        <a:latin typeface="Cambria Math" panose="02040503050406030204" pitchFamily="18" charset="0"/>
                      </a:rPr>
                      <m:t>𝑋</m:t>
                    </m:r>
                  </m:oMath>
                </a14:m>
                <a:r>
                  <a:rPr lang="en-GB" sz="2000" dirty="0"/>
                  <a:t> is the height of a randomly chosen person.</a:t>
                </a:r>
              </a:p>
            </p:txBody>
          </p:sp>
        </mc:Choice>
        <mc:Fallback xmlns="">
          <p:sp>
            <p:nvSpPr>
              <p:cNvPr id="29" name="TextBox 28">
                <a:extLst>
                  <a:ext uri="{FF2B5EF4-FFF2-40B4-BE49-F238E27FC236}">
                    <a16:creationId xmlns:a16="http://schemas.microsoft.com/office/drawing/2014/main" id="{4D0D2BDB-76B8-4B40-94E3-627ACDB2AB10}"/>
                  </a:ext>
                </a:extLst>
              </p:cNvPr>
              <p:cNvSpPr txBox="1">
                <a:spLocks noRot="1" noChangeAspect="1" noMove="1" noResize="1" noEditPoints="1" noAdjustHandles="1" noChangeArrowheads="1" noChangeShapeType="1" noTextEdit="1"/>
              </p:cNvSpPr>
              <p:nvPr/>
            </p:nvSpPr>
            <p:spPr>
              <a:xfrm>
                <a:off x="323528" y="836712"/>
                <a:ext cx="8424936" cy="707886"/>
              </a:xfrm>
              <a:prstGeom prst="rect">
                <a:avLst/>
              </a:prstGeom>
              <a:blipFill>
                <a:blip r:embed="rId2"/>
                <a:stretch>
                  <a:fillRect l="-602" t="-3509" b="-12281"/>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C2B133A-C328-7847-B5B8-52D9184B1E44}"/>
              </a:ext>
            </a:extLst>
          </p:cNvPr>
          <p:cNvCxnSpPr/>
          <p:nvPr/>
        </p:nvCxnSpPr>
        <p:spPr>
          <a:xfrm>
            <a:off x="1691680" y="4994888"/>
            <a:ext cx="5400600" cy="0"/>
          </a:xfrm>
          <a:prstGeom prst="straightConnector1">
            <a:avLst/>
          </a:prstGeom>
          <a:ln>
            <a:solidFill>
              <a:schemeClr val="accent1"/>
            </a:solidFill>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BAB0CE7-EB78-444C-8946-C880A052D80F}"/>
                  </a:ext>
                </a:extLst>
              </p:cNvPr>
              <p:cNvSpPr txBox="1"/>
              <p:nvPr/>
            </p:nvSpPr>
            <p:spPr>
              <a:xfrm>
                <a:off x="6732240" y="5157192"/>
                <a:ext cx="1800200" cy="369332"/>
              </a:xfrm>
              <a:prstGeom prst="rect">
                <a:avLst/>
              </a:prstGeom>
              <a:noFill/>
            </p:spPr>
            <p:txBody>
              <a:bodyPr wrap="square" rtlCol="0">
                <a:spAutoFit/>
              </a:bodyPr>
              <a:lstStyle/>
              <a:p>
                <a:r>
                  <a:rPr lang="en-GB" dirty="0"/>
                  <a:t>Height in cm (</a:t>
                </a:r>
                <a14:m>
                  <m:oMath xmlns:m="http://schemas.openxmlformats.org/officeDocument/2006/math">
                    <m:r>
                      <a:rPr lang="en-GB" i="1" dirty="0" smtClean="0">
                        <a:latin typeface="Cambria Math" panose="02040503050406030204" pitchFamily="18" charset="0"/>
                      </a:rPr>
                      <m:t>𝑥</m:t>
                    </m:r>
                  </m:oMath>
                </a14:m>
                <a:r>
                  <a:rPr lang="en-GB" dirty="0"/>
                  <a:t>)</a:t>
                </a:r>
              </a:p>
            </p:txBody>
          </p:sp>
        </mc:Choice>
        <mc:Fallback xmlns="">
          <p:sp>
            <p:nvSpPr>
              <p:cNvPr id="31" name="TextBox 30">
                <a:extLst>
                  <a:ext uri="{FF2B5EF4-FFF2-40B4-BE49-F238E27FC236}">
                    <a16:creationId xmlns:a16="http://schemas.microsoft.com/office/drawing/2014/main" id="{DBAB0CE7-EB78-444C-8946-C880A052D80F}"/>
                  </a:ext>
                </a:extLst>
              </p:cNvPr>
              <p:cNvSpPr txBox="1">
                <a:spLocks noRot="1" noChangeAspect="1" noMove="1" noResize="1" noEditPoints="1" noAdjustHandles="1" noChangeArrowheads="1" noChangeShapeType="1" noTextEdit="1"/>
              </p:cNvSpPr>
              <p:nvPr/>
            </p:nvSpPr>
            <p:spPr>
              <a:xfrm>
                <a:off x="6732240" y="5157192"/>
                <a:ext cx="1800200" cy="369332"/>
              </a:xfrm>
              <a:prstGeom prst="rect">
                <a:avLst/>
              </a:prstGeom>
              <a:blipFill>
                <a:blip r:embed="rId3"/>
                <a:stretch>
                  <a:fillRect l="-2098" t="-3333" b="-93333"/>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2D5ECE1-5365-5242-9B2C-4CDD57F78197}"/>
              </a:ext>
            </a:extLst>
          </p:cNvPr>
          <p:cNvGrpSpPr/>
          <p:nvPr/>
        </p:nvGrpSpPr>
        <p:grpSpPr>
          <a:xfrm>
            <a:off x="1115616" y="1988840"/>
            <a:ext cx="576064" cy="3024336"/>
            <a:chOff x="1115616" y="1988840"/>
            <a:chExt cx="576064" cy="3024336"/>
          </a:xfrm>
        </p:grpSpPr>
        <p:cxnSp>
          <p:nvCxnSpPr>
            <p:cNvPr id="33" name="Straight Arrow Connector 32">
              <a:extLst>
                <a:ext uri="{FF2B5EF4-FFF2-40B4-BE49-F238E27FC236}">
                  <a16:creationId xmlns:a16="http://schemas.microsoft.com/office/drawing/2014/main" id="{CD1F41BE-D594-CF49-B77C-628AC27990DE}"/>
                </a:ext>
              </a:extLst>
            </p:cNvPr>
            <p:cNvCxnSpPr/>
            <p:nvPr/>
          </p:nvCxnSpPr>
          <p:spPr>
            <a:xfrm flipV="1">
              <a:off x="1691680" y="1988840"/>
              <a:ext cx="0" cy="3024336"/>
            </a:xfrm>
            <a:prstGeom prst="straightConnector1">
              <a:avLst/>
            </a:prstGeom>
            <a:ln>
              <a:solidFill>
                <a:schemeClr val="accent1"/>
              </a:solidFill>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7777EEF-70D6-A142-9651-5452E1BFBCDD}"/>
                    </a:ext>
                  </a:extLst>
                </p:cNvPr>
                <p:cNvSpPr txBox="1"/>
                <p:nvPr/>
              </p:nvSpPr>
              <p:spPr>
                <a:xfrm>
                  <a:off x="1115616" y="2996952"/>
                  <a:ext cx="57606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37" name="TextBox 36">
                  <a:extLst>
                    <a:ext uri="{FF2B5EF4-FFF2-40B4-BE49-F238E27FC236}">
                      <a16:creationId xmlns:a16="http://schemas.microsoft.com/office/drawing/2014/main" id="{D7777EEF-70D6-A142-9651-5452E1BFBCDD}"/>
                    </a:ext>
                  </a:extLst>
                </p:cNvPr>
                <p:cNvSpPr txBox="1">
                  <a:spLocks noRot="1" noChangeAspect="1" noMove="1" noResize="1" noEditPoints="1" noAdjustHandles="1" noChangeArrowheads="1" noChangeShapeType="1" noTextEdit="1"/>
                </p:cNvSpPr>
                <p:nvPr/>
              </p:nvSpPr>
              <p:spPr>
                <a:xfrm>
                  <a:off x="1115616" y="2996952"/>
                  <a:ext cx="576064" cy="369332"/>
                </a:xfrm>
                <a:prstGeom prst="rect">
                  <a:avLst/>
                </a:prstGeom>
                <a:blipFill>
                  <a:blip r:embed="rId4"/>
                  <a:stretch>
                    <a:fillRect l="-2174" b="-13333"/>
                  </a:stretch>
                </a:blipFill>
                <a:ln>
                  <a:noFill/>
                </a:ln>
              </p:spPr>
              <p:txBody>
                <a:bodyPr/>
                <a:lstStyle/>
                <a:p>
                  <a:r>
                    <a:rPr lang="en-US">
                      <a:noFill/>
                    </a:rPr>
                    <a:t> </a:t>
                  </a:r>
                </a:p>
              </p:txBody>
            </p:sp>
          </mc:Fallback>
        </mc:AlternateContent>
      </p:grpSp>
      <p:sp>
        <p:nvSpPr>
          <p:cNvPr id="38" name="TextBox 37">
            <a:extLst>
              <a:ext uri="{FF2B5EF4-FFF2-40B4-BE49-F238E27FC236}">
                <a16:creationId xmlns:a16="http://schemas.microsoft.com/office/drawing/2014/main" id="{41FC7000-40A3-6642-A2CE-C1C6865B5533}"/>
              </a:ext>
            </a:extLst>
          </p:cNvPr>
          <p:cNvSpPr txBox="1"/>
          <p:nvPr/>
        </p:nvSpPr>
        <p:spPr>
          <a:xfrm>
            <a:off x="3779912" y="5085184"/>
            <a:ext cx="936104" cy="369332"/>
          </a:xfrm>
          <a:prstGeom prst="rect">
            <a:avLst/>
          </a:prstGeom>
          <a:noFill/>
        </p:spPr>
        <p:txBody>
          <a:bodyPr wrap="square" rtlCol="0">
            <a:spAutoFit/>
          </a:bodyPr>
          <a:lstStyle/>
          <a:p>
            <a:r>
              <a:rPr lang="en-GB" dirty="0"/>
              <a:t>180cm</a:t>
            </a:r>
          </a:p>
        </p:txBody>
      </p:sp>
      <p:cxnSp>
        <p:nvCxnSpPr>
          <p:cNvPr id="41" name="Straight Connector 40">
            <a:extLst>
              <a:ext uri="{FF2B5EF4-FFF2-40B4-BE49-F238E27FC236}">
                <a16:creationId xmlns:a16="http://schemas.microsoft.com/office/drawing/2014/main" id="{C34DD0E2-D4D4-9E4E-B00F-915A3EFBA501}"/>
              </a:ext>
            </a:extLst>
          </p:cNvPr>
          <p:cNvCxnSpPr/>
          <p:nvPr/>
        </p:nvCxnSpPr>
        <p:spPr>
          <a:xfrm>
            <a:off x="4121664" y="4922880"/>
            <a:ext cx="0" cy="216024"/>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2" name="TextBox 41">
            <a:extLst>
              <a:ext uri="{FF2B5EF4-FFF2-40B4-BE49-F238E27FC236}">
                <a16:creationId xmlns:a16="http://schemas.microsoft.com/office/drawing/2014/main" id="{760EE2B7-C072-0944-B654-FBECE1CB4AE0}"/>
              </a:ext>
            </a:extLst>
          </p:cNvPr>
          <p:cNvSpPr txBox="1"/>
          <p:nvPr/>
        </p:nvSpPr>
        <p:spPr>
          <a:xfrm>
            <a:off x="5220071" y="2276873"/>
            <a:ext cx="4948031" cy="1077218"/>
          </a:xfrm>
          <a:prstGeom prst="rect">
            <a:avLst/>
          </a:prstGeom>
          <a:solidFill>
            <a:schemeClr val="accent1">
              <a:lumMod val="75000"/>
            </a:schemeClr>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 expect this ‘bell-curve’ shape, where we’re most likely to pick someone with a height around the mean of 180cm, with the probability diminishing symmetrically either side of the mean.</a:t>
            </a:r>
          </a:p>
        </p:txBody>
      </p:sp>
      <p:sp>
        <p:nvSpPr>
          <p:cNvPr id="45" name="TextBox 44">
            <a:extLst>
              <a:ext uri="{FF2B5EF4-FFF2-40B4-BE49-F238E27FC236}">
                <a16:creationId xmlns:a16="http://schemas.microsoft.com/office/drawing/2014/main" id="{7AD0B724-E869-3240-9E76-DF47E4D5AA3C}"/>
              </a:ext>
            </a:extLst>
          </p:cNvPr>
          <p:cNvSpPr txBox="1"/>
          <p:nvPr/>
        </p:nvSpPr>
        <p:spPr>
          <a:xfrm>
            <a:off x="518376" y="5728900"/>
            <a:ext cx="3889015" cy="584775"/>
          </a:xfrm>
          <a:prstGeom prst="rect">
            <a:avLst/>
          </a:prstGeom>
          <a:solidFill>
            <a:schemeClr val="accent1">
              <a:lumMod val="75000"/>
            </a:schemeClr>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A variable with this kind of distribution is said to have a </a:t>
            </a:r>
            <a:r>
              <a:rPr lang="en-GB" sz="1600" b="1" dirty="0"/>
              <a:t>normal distribution</a:t>
            </a:r>
            <a:r>
              <a:rPr lang="en-GB" sz="1600" dirty="0"/>
              <a:t>.</a:t>
            </a:r>
          </a:p>
        </p:txBody>
      </p:sp>
      <p:grpSp>
        <p:nvGrpSpPr>
          <p:cNvPr id="46" name="Group 45">
            <a:extLst>
              <a:ext uri="{FF2B5EF4-FFF2-40B4-BE49-F238E27FC236}">
                <a16:creationId xmlns:a16="http://schemas.microsoft.com/office/drawing/2014/main" id="{5F0397D9-5C9C-584D-B906-6F774D768F0F}"/>
              </a:ext>
            </a:extLst>
          </p:cNvPr>
          <p:cNvGrpSpPr/>
          <p:nvPr/>
        </p:nvGrpSpPr>
        <p:grpSpPr>
          <a:xfrm>
            <a:off x="1749287" y="2731274"/>
            <a:ext cx="4727010" cy="2216546"/>
            <a:chOff x="1749287" y="2731274"/>
            <a:chExt cx="4727010" cy="2216546"/>
          </a:xfrm>
        </p:grpSpPr>
        <p:sp>
          <p:nvSpPr>
            <p:cNvPr id="48" name="Freeform 47">
              <a:extLst>
                <a:ext uri="{FF2B5EF4-FFF2-40B4-BE49-F238E27FC236}">
                  <a16:creationId xmlns:a16="http://schemas.microsoft.com/office/drawing/2014/main" id="{787E91E9-FC76-CC49-A06E-A0018F852575}"/>
                </a:ext>
              </a:extLst>
            </p:cNvPr>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a:extLst>
                <a:ext uri="{FF2B5EF4-FFF2-40B4-BE49-F238E27FC236}">
                  <a16:creationId xmlns:a16="http://schemas.microsoft.com/office/drawing/2014/main" id="{8D0453C0-6DBF-0E48-BC69-AA4DE42235EC}"/>
                </a:ext>
              </a:extLst>
            </p:cNvPr>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AB75168-06D1-BD4B-972E-7B2499F53836}"/>
                  </a:ext>
                </a:extLst>
              </p:cNvPr>
              <p:cNvSpPr txBox="1"/>
              <p:nvPr/>
            </p:nvSpPr>
            <p:spPr>
              <a:xfrm>
                <a:off x="4907260" y="5823734"/>
                <a:ext cx="4127012" cy="584775"/>
              </a:xfrm>
              <a:prstGeom prst="rect">
                <a:avLst/>
              </a:prstGeom>
              <a:solidFill>
                <a:schemeClr val="accent1">
                  <a:lumMod val="75000"/>
                </a:schemeClr>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For normal distributions we tend to draw the </a:t>
                </a:r>
                <a14:m>
                  <m:oMath xmlns:m="http://schemas.openxmlformats.org/officeDocument/2006/math">
                    <m:r>
                      <a:rPr lang="en-GB" sz="1600" b="0" i="1" smtClean="0">
                        <a:latin typeface="Cambria Math"/>
                      </a:rPr>
                      <m:t>𝑦</m:t>
                    </m:r>
                  </m:oMath>
                </a14:m>
                <a:r>
                  <a:rPr lang="en-GB" sz="1600" dirty="0"/>
                  <a:t> axis at the mean for symmetry.</a:t>
                </a:r>
              </a:p>
            </p:txBody>
          </p:sp>
        </mc:Choice>
        <mc:Fallback xmlns="">
          <p:sp>
            <p:nvSpPr>
              <p:cNvPr id="66" name="TextBox 65">
                <a:extLst>
                  <a:ext uri="{FF2B5EF4-FFF2-40B4-BE49-F238E27FC236}">
                    <a16:creationId xmlns:a16="http://schemas.microsoft.com/office/drawing/2014/main" id="{8AB75168-06D1-BD4B-972E-7B2499F53836}"/>
                  </a:ext>
                </a:extLst>
              </p:cNvPr>
              <p:cNvSpPr txBox="1">
                <a:spLocks noRot="1" noChangeAspect="1" noMove="1" noResize="1" noEditPoints="1" noAdjustHandles="1" noChangeArrowheads="1" noChangeShapeType="1" noTextEdit="1"/>
              </p:cNvSpPr>
              <p:nvPr/>
            </p:nvSpPr>
            <p:spPr>
              <a:xfrm>
                <a:off x="4907260" y="5823734"/>
                <a:ext cx="4127012" cy="584775"/>
              </a:xfrm>
              <a:prstGeom prst="rect">
                <a:avLst/>
              </a:prstGeom>
              <a:blipFill>
                <a:blip r:embed="rId5"/>
                <a:stretch>
                  <a:fillRect t="-2083" b="-10417"/>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5704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404 -0.00926 L 0.19844 -0.01042 " pathEditMode="relative" rAng="0" ptsTypes="AA">
                                      <p:cBhvr>
                                        <p:cTn id="16" dur="2000" fill="hold"/>
                                        <p:tgtEl>
                                          <p:spTgt spid="32"/>
                                        </p:tgtEl>
                                        <p:attrNameLst>
                                          <p:attrName>ppt_x</p:attrName>
                                          <p:attrName>ppt_y</p:attrName>
                                        </p:attrNameLst>
                                      </p:cBhvr>
                                      <p:rCtr x="9714" y="-69"/>
                                    </p:animMotion>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CA69-6BBD-8A46-AE46-9506B1331194}"/>
              </a:ext>
            </a:extLst>
          </p:cNvPr>
          <p:cNvSpPr>
            <a:spLocks noGrp="1"/>
          </p:cNvSpPr>
          <p:nvPr>
            <p:ph type="title"/>
          </p:nvPr>
        </p:nvSpPr>
        <p:spPr>
          <a:xfrm>
            <a:off x="-1" y="13266"/>
            <a:ext cx="9204843" cy="1320800"/>
          </a:xfrm>
        </p:spPr>
        <p:txBody>
          <a:bodyPr/>
          <a:lstStyle/>
          <a:p>
            <a:r>
              <a:rPr lang="en-US" dirty="0"/>
              <a:t>3.6 Approximating a binomial distribution</a:t>
            </a:r>
          </a:p>
        </p:txBody>
      </p:sp>
      <p:sp>
        <p:nvSpPr>
          <p:cNvPr id="18" name="TextBox 17">
            <a:extLst>
              <a:ext uri="{FF2B5EF4-FFF2-40B4-BE49-F238E27FC236}">
                <a16:creationId xmlns:a16="http://schemas.microsoft.com/office/drawing/2014/main" id="{2D7C7E04-BE0E-2849-8CC9-2F54188894B4}"/>
              </a:ext>
            </a:extLst>
          </p:cNvPr>
          <p:cNvSpPr txBox="1"/>
          <p:nvPr/>
        </p:nvSpPr>
        <p:spPr>
          <a:xfrm>
            <a:off x="524474" y="879128"/>
            <a:ext cx="9178326" cy="923330"/>
          </a:xfrm>
          <a:prstGeom prst="rect">
            <a:avLst/>
          </a:prstGeom>
          <a:noFill/>
        </p:spPr>
        <p:txBody>
          <a:bodyPr wrap="square" rtlCol="0">
            <a:spAutoFit/>
          </a:bodyPr>
          <a:lstStyle/>
          <a:p>
            <a:r>
              <a:rPr lang="en-GB" dirty="0"/>
              <a:t>If we’re going to use a normal distribution to approximate a Binomial distribution, it makes sense that we set the mean and standard deviation of the normal distribution to match that of the original binomial distribution:</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6181BF21-CC30-C546-AFDD-2E9236DC4FAA}"/>
                  </a:ext>
                </a:extLst>
              </p:cNvPr>
              <p:cNvSpPr txBox="1"/>
              <p:nvPr/>
            </p:nvSpPr>
            <p:spPr>
              <a:xfrm>
                <a:off x="1022431" y="2130412"/>
                <a:ext cx="8182412" cy="1258743"/>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𝑛</m:t>
                    </m:r>
                  </m:oMath>
                </a14:m>
                <a:r>
                  <a:rPr lang="en-GB" dirty="0"/>
                  <a:t> is large and </a:t>
                </a:r>
                <a14:m>
                  <m:oMath xmlns:m="http://schemas.openxmlformats.org/officeDocument/2006/math">
                    <m:r>
                      <a:rPr lang="en-GB" b="0" i="1" smtClean="0">
                        <a:latin typeface="Cambria Math" panose="02040503050406030204" pitchFamily="18" charset="0"/>
                      </a:rPr>
                      <m:t>𝑝</m:t>
                    </m:r>
                  </m:oMath>
                </a14:m>
                <a:r>
                  <a:rPr lang="en-GB" dirty="0"/>
                  <a:t> close to 0.5, then the binomial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a14:m>
                <a:r>
                  <a:rPr lang="en-GB" dirty="0"/>
                  <a:t> can be approximated by the normal distribution </a:t>
                </a:r>
                <a14:m>
                  <m:oMath xmlns:m="http://schemas.openxmlformats.org/officeDocument/2006/math">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a:t>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𝑛𝑝</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𝑛𝑝</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rad>
                    </m:oMath>
                  </m:oMathPara>
                </a14:m>
                <a:endParaRPr lang="en-GB" dirty="0"/>
              </a:p>
            </p:txBody>
          </p:sp>
        </mc:Choice>
        <mc:Fallback>
          <p:sp>
            <p:nvSpPr>
              <p:cNvPr id="22" name="TextBox 21">
                <a:extLst>
                  <a:ext uri="{FF2B5EF4-FFF2-40B4-BE49-F238E27FC236}">
                    <a16:creationId xmlns:a16="http://schemas.microsoft.com/office/drawing/2014/main" id="{6181BF21-CC30-C546-AFDD-2E9236DC4FAA}"/>
                  </a:ext>
                </a:extLst>
              </p:cNvPr>
              <p:cNvSpPr txBox="1">
                <a:spLocks noRot="1" noChangeAspect="1" noMove="1" noResize="1" noEditPoints="1" noAdjustHandles="1" noChangeArrowheads="1" noChangeShapeType="1" noTextEdit="1"/>
              </p:cNvSpPr>
              <p:nvPr/>
            </p:nvSpPr>
            <p:spPr>
              <a:xfrm>
                <a:off x="1022431" y="2130412"/>
                <a:ext cx="8182412" cy="1258743"/>
              </a:xfrm>
              <a:prstGeom prst="rect">
                <a:avLst/>
              </a:prstGeom>
              <a:blipFill>
                <a:blip r:embed="rId2"/>
                <a:stretch>
                  <a:fillRect l="-620" t="-2000" b="-1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9726C05D-6F8F-0647-AB4F-EF61BC73454E}"/>
                  </a:ext>
                </a:extLst>
              </p:cNvPr>
              <p:cNvSpPr txBox="1"/>
              <p:nvPr/>
            </p:nvSpPr>
            <p:spPr>
              <a:xfrm>
                <a:off x="533786" y="4115159"/>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10,0.2</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(2, 1.6)</m:t>
                      </m:r>
                    </m:oMath>
                  </m:oMathPara>
                </a14:m>
                <a:endParaRPr lang="en-GB" dirty="0"/>
              </a:p>
            </p:txBody>
          </p:sp>
        </mc:Choice>
        <mc:Fallback>
          <p:sp>
            <p:nvSpPr>
              <p:cNvPr id="24" name="TextBox 23">
                <a:extLst>
                  <a:ext uri="{FF2B5EF4-FFF2-40B4-BE49-F238E27FC236}">
                    <a16:creationId xmlns:a16="http://schemas.microsoft.com/office/drawing/2014/main" id="{9726C05D-6F8F-0647-AB4F-EF61BC73454E}"/>
                  </a:ext>
                </a:extLst>
              </p:cNvPr>
              <p:cNvSpPr txBox="1">
                <a:spLocks noRot="1" noChangeAspect="1" noMove="1" noResize="1" noEditPoints="1" noAdjustHandles="1" noChangeArrowheads="1" noChangeShapeType="1" noTextEdit="1"/>
              </p:cNvSpPr>
              <p:nvPr/>
            </p:nvSpPr>
            <p:spPr>
              <a:xfrm>
                <a:off x="533786" y="4115159"/>
                <a:ext cx="4196382" cy="369332"/>
              </a:xfrm>
              <a:prstGeom prst="rect">
                <a:avLst/>
              </a:prstGeom>
              <a:blipFill>
                <a:blip r:embed="rId3"/>
                <a:stretch>
                  <a:fillRect b="-172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F53CE43C-D22D-C34E-BAAE-8D363ADF4712}"/>
                  </a:ext>
                </a:extLst>
              </p:cNvPr>
              <p:cNvSpPr txBox="1"/>
              <p:nvPr/>
            </p:nvSpPr>
            <p:spPr>
              <a:xfrm>
                <a:off x="524474" y="4484491"/>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20,0.5</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(10, 5)</m:t>
                      </m:r>
                    </m:oMath>
                  </m:oMathPara>
                </a14:m>
                <a:endParaRPr lang="en-GB" dirty="0"/>
              </a:p>
            </p:txBody>
          </p:sp>
        </mc:Choice>
        <mc:Fallback>
          <p:sp>
            <p:nvSpPr>
              <p:cNvPr id="25" name="TextBox 24">
                <a:extLst>
                  <a:ext uri="{FF2B5EF4-FFF2-40B4-BE49-F238E27FC236}">
                    <a16:creationId xmlns:a16="http://schemas.microsoft.com/office/drawing/2014/main" id="{F53CE43C-D22D-C34E-BAAE-8D363ADF4712}"/>
                  </a:ext>
                </a:extLst>
              </p:cNvPr>
              <p:cNvSpPr txBox="1">
                <a:spLocks noRot="1" noChangeAspect="1" noMove="1" noResize="1" noEditPoints="1" noAdjustHandles="1" noChangeArrowheads="1" noChangeShapeType="1" noTextEdit="1"/>
              </p:cNvSpPr>
              <p:nvPr/>
            </p:nvSpPr>
            <p:spPr>
              <a:xfrm>
                <a:off x="524474" y="4484491"/>
                <a:ext cx="4196382"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740762FB-4306-2C48-BDF3-5FB5F43AD00B}"/>
                  </a:ext>
                </a:extLst>
              </p:cNvPr>
              <p:cNvSpPr txBox="1"/>
              <p:nvPr/>
            </p:nvSpPr>
            <p:spPr>
              <a:xfrm>
                <a:off x="702896" y="4875088"/>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6, 0.3</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(1.8, 1.26)</m:t>
                      </m:r>
                    </m:oMath>
                  </m:oMathPara>
                </a14:m>
                <a:endParaRPr lang="en-GB" dirty="0"/>
              </a:p>
            </p:txBody>
          </p:sp>
        </mc:Choice>
        <mc:Fallback>
          <p:sp>
            <p:nvSpPr>
              <p:cNvPr id="26" name="TextBox 25">
                <a:extLst>
                  <a:ext uri="{FF2B5EF4-FFF2-40B4-BE49-F238E27FC236}">
                    <a16:creationId xmlns:a16="http://schemas.microsoft.com/office/drawing/2014/main" id="{740762FB-4306-2C48-BDF3-5FB5F43AD00B}"/>
                  </a:ext>
                </a:extLst>
              </p:cNvPr>
              <p:cNvSpPr txBox="1">
                <a:spLocks noRot="1" noChangeAspect="1" noMove="1" noResize="1" noEditPoints="1" noAdjustHandles="1" noChangeArrowheads="1" noChangeShapeType="1" noTextEdit="1"/>
              </p:cNvSpPr>
              <p:nvPr/>
            </p:nvSpPr>
            <p:spPr>
              <a:xfrm>
                <a:off x="702896" y="4875088"/>
                <a:ext cx="4196382" cy="369332"/>
              </a:xfrm>
              <a:prstGeom prst="rect">
                <a:avLst/>
              </a:prstGeom>
              <a:blipFill>
                <a:blip r:embed="rId5"/>
                <a:stretch>
                  <a:fillRect b="-13793"/>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47AB4938-AD1F-EB45-B575-4B010848E978}"/>
              </a:ext>
            </a:extLst>
          </p:cNvPr>
          <p:cNvSpPr/>
          <p:nvPr/>
        </p:nvSpPr>
        <p:spPr>
          <a:xfrm>
            <a:off x="2882900" y="4115159"/>
            <a:ext cx="13589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5E3B89-E70A-6A41-8E1F-C4D2B9E681B0}"/>
              </a:ext>
            </a:extLst>
          </p:cNvPr>
          <p:cNvSpPr/>
          <p:nvPr/>
        </p:nvSpPr>
        <p:spPr>
          <a:xfrm>
            <a:off x="2939434" y="4505756"/>
            <a:ext cx="13589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6D549F0-20DA-AA41-807D-B7481A0CBCD7}"/>
              </a:ext>
            </a:extLst>
          </p:cNvPr>
          <p:cNvSpPr/>
          <p:nvPr/>
        </p:nvSpPr>
        <p:spPr>
          <a:xfrm>
            <a:off x="2939434" y="4915595"/>
            <a:ext cx="154112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5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P spid="26" grpId="0"/>
      <p:bldP spid="3" grpId="1" animBg="1"/>
      <p:bldP spid="32"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D919-2E80-E44C-8BA2-9194DEA6F0E2}"/>
              </a:ext>
            </a:extLst>
          </p:cNvPr>
          <p:cNvSpPr>
            <a:spLocks noGrp="1"/>
          </p:cNvSpPr>
          <p:nvPr>
            <p:ph type="title"/>
          </p:nvPr>
        </p:nvSpPr>
        <p:spPr>
          <a:xfrm>
            <a:off x="0" y="0"/>
            <a:ext cx="8596668" cy="1320800"/>
          </a:xfrm>
        </p:spPr>
        <p:txBody>
          <a:bodyPr/>
          <a:lstStyle/>
          <a:p>
            <a:r>
              <a:rPr lang="en-US" dirty="0"/>
              <a:t>3.6 Continuity correction</a:t>
            </a:r>
          </a:p>
        </p:txBody>
      </p:sp>
      <p:sp>
        <p:nvSpPr>
          <p:cNvPr id="6" name="TextBox 5">
            <a:extLst>
              <a:ext uri="{FF2B5EF4-FFF2-40B4-BE49-F238E27FC236}">
                <a16:creationId xmlns:a16="http://schemas.microsoft.com/office/drawing/2014/main" id="{B3F73D61-731E-8740-8920-7C379B4A192E}"/>
              </a:ext>
            </a:extLst>
          </p:cNvPr>
          <p:cNvSpPr txBox="1"/>
          <p:nvPr/>
        </p:nvSpPr>
        <p:spPr>
          <a:xfrm>
            <a:off x="294500" y="807684"/>
            <a:ext cx="9160396" cy="1477328"/>
          </a:xfrm>
          <a:prstGeom prst="rect">
            <a:avLst/>
          </a:prstGeom>
          <a:noFill/>
        </p:spPr>
        <p:txBody>
          <a:bodyPr wrap="square" rtlCol="0">
            <a:spAutoFit/>
          </a:bodyPr>
          <a:lstStyle/>
          <a:p>
            <a:r>
              <a:rPr lang="en-GB" dirty="0"/>
              <a:t>One problem is that the outcomes of a binomial distribution (i.e. number of successes) are </a:t>
            </a:r>
            <a:r>
              <a:rPr lang="en-GB" b="1" dirty="0"/>
              <a:t>discrete</a:t>
            </a:r>
            <a:r>
              <a:rPr lang="en-GB" dirty="0"/>
              <a:t> whereas the Normal distribution is </a:t>
            </a:r>
            <a:r>
              <a:rPr lang="en-GB" b="1" dirty="0"/>
              <a:t>continuous</a:t>
            </a:r>
            <a:r>
              <a:rPr lang="en-GB" dirty="0"/>
              <a:t>.</a:t>
            </a:r>
          </a:p>
          <a:p>
            <a:endParaRPr lang="en-GB" dirty="0"/>
          </a:p>
          <a:p>
            <a:r>
              <a:rPr lang="en-GB" dirty="0"/>
              <a:t>We apply something called a </a:t>
            </a:r>
            <a:r>
              <a:rPr lang="en-GB" b="1" dirty="0"/>
              <a:t>continuity correction</a:t>
            </a:r>
            <a:r>
              <a:rPr lang="en-GB" dirty="0"/>
              <a:t> to approximate a discrete distribution using a continuous one.</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F9FEC95-33E4-F947-B3B1-48BF97D5D269}"/>
                  </a:ext>
                </a:extLst>
              </p:cNvPr>
              <p:cNvSpPr txBox="1"/>
              <p:nvPr/>
            </p:nvSpPr>
            <p:spPr>
              <a:xfrm>
                <a:off x="294500" y="2644697"/>
                <a:ext cx="970903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oMath>
                </a14:m>
                <a:r>
                  <a:rPr lang="en-GB" dirty="0"/>
                  <a:t> represents the time to finish a race in hours. We’re interested in knowing the probability Alice took 6 hours to the nearest hour.</a:t>
                </a:r>
              </a:p>
              <a:p>
                <a:r>
                  <a:rPr lang="en-GB" dirty="0"/>
                  <a:t>How would you represent this time on a number line given hours is discrete? And what about if hours was now considered to be continuous (as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p:sp>
            <p:nvSpPr>
              <p:cNvPr id="7" name="TextBox 6">
                <a:extLst>
                  <a:ext uri="{FF2B5EF4-FFF2-40B4-BE49-F238E27FC236}">
                    <a16:creationId xmlns:a16="http://schemas.microsoft.com/office/drawing/2014/main" id="{6F9FEC95-33E4-F947-B3B1-48BF97D5D269}"/>
                  </a:ext>
                </a:extLst>
              </p:cNvPr>
              <p:cNvSpPr txBox="1">
                <a:spLocks noRot="1" noChangeAspect="1" noMove="1" noResize="1" noEditPoints="1" noAdjustHandles="1" noChangeArrowheads="1" noChangeShapeType="1" noTextEdit="1"/>
              </p:cNvSpPr>
              <p:nvPr/>
            </p:nvSpPr>
            <p:spPr>
              <a:xfrm>
                <a:off x="294500" y="2644697"/>
                <a:ext cx="9709036" cy="120032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4FFE1CC0-E098-874A-A3FF-25939C2752DB}"/>
              </a:ext>
            </a:extLst>
          </p:cNvPr>
          <p:cNvCxnSpPr/>
          <p:nvPr/>
        </p:nvCxnSpPr>
        <p:spPr>
          <a:xfrm>
            <a:off x="1210706" y="5198885"/>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895AF21-C7D7-EE43-BA1B-2242D2CF62BA}"/>
              </a:ext>
            </a:extLst>
          </p:cNvPr>
          <p:cNvCxnSpPr/>
          <p:nvPr/>
        </p:nvCxnSpPr>
        <p:spPr>
          <a:xfrm>
            <a:off x="2434842" y="519888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45BDE35-F3D0-3444-8705-C849925D4250}"/>
              </a:ext>
            </a:extLst>
          </p:cNvPr>
          <p:cNvCxnSpPr/>
          <p:nvPr/>
        </p:nvCxnSpPr>
        <p:spPr>
          <a:xfrm>
            <a:off x="3154922" y="519888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DC39685-7F83-3F42-ACB7-5A76B8AC5F35}"/>
              </a:ext>
            </a:extLst>
          </p:cNvPr>
          <p:cNvCxnSpPr/>
          <p:nvPr/>
        </p:nvCxnSpPr>
        <p:spPr>
          <a:xfrm>
            <a:off x="3875002" y="519888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EDD12DA-B98C-BE47-BE2E-5894A7449624}"/>
              </a:ext>
            </a:extLst>
          </p:cNvPr>
          <p:cNvCxnSpPr/>
          <p:nvPr/>
        </p:nvCxnSpPr>
        <p:spPr>
          <a:xfrm>
            <a:off x="4595082" y="519888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EA8D286-44E3-6545-BF8D-4720337E3C4B}"/>
              </a:ext>
            </a:extLst>
          </p:cNvPr>
          <p:cNvCxnSpPr/>
          <p:nvPr/>
        </p:nvCxnSpPr>
        <p:spPr>
          <a:xfrm>
            <a:off x="5315162" y="519888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55CEDA9-5E86-0D4F-BEA8-6CEA23524619}"/>
              </a:ext>
            </a:extLst>
          </p:cNvPr>
          <p:cNvCxnSpPr/>
          <p:nvPr/>
        </p:nvCxnSpPr>
        <p:spPr>
          <a:xfrm>
            <a:off x="6035242" y="519888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348D791-C39A-C34F-A0FF-28307450D11B}"/>
              </a:ext>
            </a:extLst>
          </p:cNvPr>
          <p:cNvCxnSpPr/>
          <p:nvPr/>
        </p:nvCxnSpPr>
        <p:spPr>
          <a:xfrm>
            <a:off x="6755322" y="519888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45F781C-0BC4-1242-87CE-EFD029245942}"/>
              </a:ext>
            </a:extLst>
          </p:cNvPr>
          <p:cNvCxnSpPr/>
          <p:nvPr/>
        </p:nvCxnSpPr>
        <p:spPr>
          <a:xfrm>
            <a:off x="7475402" y="5198885"/>
            <a:ext cx="0" cy="216024"/>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0E4FF810-645A-DF49-A185-80BEEE488DD2}"/>
              </a:ext>
            </a:extLst>
          </p:cNvPr>
          <p:cNvSpPr txBox="1"/>
          <p:nvPr/>
        </p:nvSpPr>
        <p:spPr>
          <a:xfrm>
            <a:off x="1043826" y="5343187"/>
            <a:ext cx="7007640" cy="369332"/>
          </a:xfrm>
          <a:prstGeom prst="rect">
            <a:avLst/>
          </a:prstGeom>
          <a:noFill/>
        </p:spPr>
        <p:txBody>
          <a:bodyPr wrap="square" rtlCol="0">
            <a:spAutoFit/>
          </a:bodyPr>
          <a:lstStyle/>
          <a:p>
            <a:r>
              <a:rPr lang="en-GB" dirty="0"/>
              <a:t>                  3         4         5         6        7         8         9       10</a:t>
            </a:r>
          </a:p>
        </p:txBody>
      </p:sp>
      <p:sp>
        <p:nvSpPr>
          <p:cNvPr id="18" name="TextBox 17">
            <a:extLst>
              <a:ext uri="{FF2B5EF4-FFF2-40B4-BE49-F238E27FC236}">
                <a16:creationId xmlns:a16="http://schemas.microsoft.com/office/drawing/2014/main" id="{8560573B-372D-854C-991D-3E7E92C609DB}"/>
              </a:ext>
            </a:extLst>
          </p:cNvPr>
          <p:cNvSpPr txBox="1"/>
          <p:nvPr/>
        </p:nvSpPr>
        <p:spPr>
          <a:xfrm>
            <a:off x="490626" y="4204711"/>
            <a:ext cx="1368152" cy="369332"/>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19" name="TextBox 18">
            <a:extLst>
              <a:ext uri="{FF2B5EF4-FFF2-40B4-BE49-F238E27FC236}">
                <a16:creationId xmlns:a16="http://schemas.microsoft.com/office/drawing/2014/main" id="{7A6C0238-6306-F948-88C0-4559EB3A385F}"/>
              </a:ext>
            </a:extLst>
          </p:cNvPr>
          <p:cNvSpPr txBox="1"/>
          <p:nvPr/>
        </p:nvSpPr>
        <p:spPr>
          <a:xfrm>
            <a:off x="490625" y="4715703"/>
            <a:ext cx="1368153" cy="369332"/>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B8CF7AD-A218-1F45-8C64-2C08299C71C3}"/>
                  </a:ext>
                </a:extLst>
              </p:cNvPr>
              <p:cNvSpPr txBox="1"/>
              <p:nvPr/>
            </p:nvSpPr>
            <p:spPr>
              <a:xfrm>
                <a:off x="7768576" y="4596246"/>
                <a:ext cx="1656184" cy="492443"/>
              </a:xfrm>
              <a:prstGeom prst="rect">
                <a:avLst/>
              </a:prstGeom>
              <a:noFill/>
            </p:spPr>
            <p:txBody>
              <a:bodyPr wrap="square" rtlCol="0">
                <a:spAutoFit/>
              </a:bodyPr>
              <a:lstStyle/>
              <a:p>
                <a:endParaRPr lang="en-GB" sz="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5.5&lt;</m:t>
                      </m:r>
                      <m:r>
                        <a:rPr lang="en-GB" b="0" i="1" smtClean="0">
                          <a:latin typeface="Cambria Math" panose="02040503050406030204" pitchFamily="18" charset="0"/>
                        </a:rPr>
                        <m:t>𝑌</m:t>
                      </m:r>
                      <m:r>
                        <a:rPr lang="en-GB" b="0" i="1" smtClean="0">
                          <a:latin typeface="Cambria Math" panose="02040503050406030204" pitchFamily="18" charset="0"/>
                        </a:rPr>
                        <m:t>&lt;6.5</m:t>
                      </m:r>
                    </m:oMath>
                  </m:oMathPara>
                </a14:m>
                <a:endParaRPr lang="en-GB" dirty="0"/>
              </a:p>
            </p:txBody>
          </p:sp>
        </mc:Choice>
        <mc:Fallback>
          <p:sp>
            <p:nvSpPr>
              <p:cNvPr id="20" name="TextBox 19">
                <a:extLst>
                  <a:ext uri="{FF2B5EF4-FFF2-40B4-BE49-F238E27FC236}">
                    <a16:creationId xmlns:a16="http://schemas.microsoft.com/office/drawing/2014/main" id="{2B8CF7AD-A218-1F45-8C64-2C08299C71C3}"/>
                  </a:ext>
                </a:extLst>
              </p:cNvPr>
              <p:cNvSpPr txBox="1">
                <a:spLocks noRot="1" noChangeAspect="1" noMove="1" noResize="1" noEditPoints="1" noAdjustHandles="1" noChangeArrowheads="1" noChangeShapeType="1" noTextEdit="1"/>
              </p:cNvSpPr>
              <p:nvPr/>
            </p:nvSpPr>
            <p:spPr>
              <a:xfrm>
                <a:off x="7768576" y="4596246"/>
                <a:ext cx="1656184" cy="492443"/>
              </a:xfrm>
              <a:prstGeom prst="rect">
                <a:avLst/>
              </a:prstGeom>
              <a:blipFill>
                <a:blip r:embed="rId3"/>
                <a:stretch>
                  <a:fillRect/>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B5F08BE5-E919-F640-AFE1-0561B32C6AD9}"/>
              </a:ext>
            </a:extLst>
          </p:cNvPr>
          <p:cNvSpPr/>
          <p:nvPr/>
        </p:nvSpPr>
        <p:spPr>
          <a:xfrm>
            <a:off x="4480696" y="434183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11C4DB4-C485-3D42-8B0E-CF3DA4F69635}"/>
              </a:ext>
            </a:extLst>
          </p:cNvPr>
          <p:cNvSpPr/>
          <p:nvPr/>
        </p:nvSpPr>
        <p:spPr>
          <a:xfrm>
            <a:off x="4163034" y="4761905"/>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56650EF-C0C8-1F4C-8587-7A6197EDA680}"/>
              </a:ext>
            </a:extLst>
          </p:cNvPr>
          <p:cNvSpPr/>
          <p:nvPr/>
        </p:nvSpPr>
        <p:spPr>
          <a:xfrm>
            <a:off x="4852758" y="4761905"/>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84E6AC87-83F8-7142-A8CC-08E7E93C33D7}"/>
              </a:ext>
            </a:extLst>
          </p:cNvPr>
          <p:cNvCxnSpPr>
            <a:stCxn id="22" idx="6"/>
            <a:endCxn id="23" idx="2"/>
          </p:cNvCxnSpPr>
          <p:nvPr/>
        </p:nvCxnSpPr>
        <p:spPr>
          <a:xfrm>
            <a:off x="4379058" y="4869917"/>
            <a:ext cx="4737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6A4C6C16-195E-4244-AB97-92ECED8CCB10}"/>
                  </a:ext>
                </a:extLst>
              </p:cNvPr>
              <p:cNvSpPr txBox="1"/>
              <p:nvPr/>
            </p:nvSpPr>
            <p:spPr>
              <a:xfrm>
                <a:off x="748302" y="5911722"/>
                <a:ext cx="8208912" cy="830997"/>
              </a:xfrm>
              <a:prstGeom prst="rect">
                <a:avLst/>
              </a:prstGeom>
              <a:noFill/>
            </p:spPr>
            <p:txBody>
              <a:bodyPr wrap="square" rtlCol="0">
                <a:spAutoFit/>
              </a:bodyPr>
              <a:lstStyle/>
              <a:p>
                <a:r>
                  <a:rPr lang="en-GB" sz="1600" b="1" dirty="0"/>
                  <a:t>We can’t just find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𝟔</m:t>
                        </m:r>
                      </m:e>
                    </m:d>
                  </m:oMath>
                </a14:m>
                <a:r>
                  <a:rPr lang="en-GB" sz="1600" b="1" dirty="0"/>
                  <a:t> when </a:t>
                </a:r>
                <a14:m>
                  <m:oMath xmlns:m="http://schemas.openxmlformats.org/officeDocument/2006/math">
                    <m:r>
                      <a:rPr lang="en-GB" sz="1600" b="1" i="1" smtClean="0">
                        <a:latin typeface="Cambria Math" panose="02040503050406030204" pitchFamily="18" charset="0"/>
                      </a:rPr>
                      <m:t>𝒀</m:t>
                    </m:r>
                  </m:oMath>
                </a14:m>
                <a:r>
                  <a:rPr lang="en-GB" sz="1600" b="1" dirty="0"/>
                  <a:t> is continuous, because the probability is effectively 0. But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&lt;</m:t>
                        </m:r>
                        <m:r>
                          <a:rPr lang="en-GB" sz="1600" b="1" i="1" smtClean="0">
                            <a:latin typeface="Cambria Math" panose="02040503050406030204" pitchFamily="18" charset="0"/>
                          </a:rPr>
                          <m:t>𝒀</m:t>
                        </m:r>
                        <m:r>
                          <a:rPr lang="en-GB" sz="1600" b="1" i="1" smtClean="0">
                            <a:latin typeface="Cambria Math" panose="02040503050406030204" pitchFamily="18" charset="0"/>
                          </a:rPr>
                          <m:t>&lt;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𝟓</m:t>
                        </m:r>
                      </m:e>
                    </m:d>
                  </m:oMath>
                </a14:m>
                <a:r>
                  <a:rPr lang="en-GB" sz="1600" b="1" dirty="0"/>
                  <a:t> would seem a sensible interval to use because any time between 5.5 and 6.5 would have rounded to 6 hours were it discrete. </a:t>
                </a:r>
              </a:p>
            </p:txBody>
          </p:sp>
        </mc:Choice>
        <mc:Fallback>
          <p:sp>
            <p:nvSpPr>
              <p:cNvPr id="25" name="TextBox 24">
                <a:extLst>
                  <a:ext uri="{FF2B5EF4-FFF2-40B4-BE49-F238E27FC236}">
                    <a16:creationId xmlns:a16="http://schemas.microsoft.com/office/drawing/2014/main" id="{6A4C6C16-195E-4244-AB97-92ECED8CCB10}"/>
                  </a:ext>
                </a:extLst>
              </p:cNvPr>
              <p:cNvSpPr txBox="1">
                <a:spLocks noRot="1" noChangeAspect="1" noMove="1" noResize="1" noEditPoints="1" noAdjustHandles="1" noChangeArrowheads="1" noChangeShapeType="1" noTextEdit="1"/>
              </p:cNvSpPr>
              <p:nvPr/>
            </p:nvSpPr>
            <p:spPr>
              <a:xfrm>
                <a:off x="748302" y="5911722"/>
                <a:ext cx="8208912" cy="830997"/>
              </a:xfrm>
              <a:prstGeom prst="rect">
                <a:avLst/>
              </a:prstGeom>
              <a:blipFill>
                <a:blip r:embed="rId4"/>
                <a:stretch>
                  <a:fillRect l="-309" b="-74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BF0F6B0-6662-8F43-8EE6-2F22A455A1BB}"/>
                  </a:ext>
                </a:extLst>
              </p:cNvPr>
              <p:cNvSpPr/>
              <p:nvPr/>
            </p:nvSpPr>
            <p:spPr>
              <a:xfrm>
                <a:off x="8177707" y="4253087"/>
                <a:ext cx="837922"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=6</m:t>
                      </m:r>
                    </m:oMath>
                  </m:oMathPara>
                </a14:m>
                <a:endParaRPr lang="en-US" dirty="0"/>
              </a:p>
            </p:txBody>
          </p:sp>
        </mc:Choice>
        <mc:Fallback>
          <p:sp>
            <p:nvSpPr>
              <p:cNvPr id="3" name="Rectangle 2">
                <a:extLst>
                  <a:ext uri="{FF2B5EF4-FFF2-40B4-BE49-F238E27FC236}">
                    <a16:creationId xmlns:a16="http://schemas.microsoft.com/office/drawing/2014/main" id="{9BF0F6B0-6662-8F43-8EE6-2F22A455A1BB}"/>
                  </a:ext>
                </a:extLst>
              </p:cNvPr>
              <p:cNvSpPr>
                <a:spLocks noRot="1" noChangeAspect="1" noMove="1" noResize="1" noEditPoints="1" noAdjustHandles="1" noChangeArrowheads="1" noChangeShapeType="1" noTextEdit="1"/>
              </p:cNvSpPr>
              <p:nvPr/>
            </p:nvSpPr>
            <p:spPr>
              <a:xfrm>
                <a:off x="8177707" y="4253087"/>
                <a:ext cx="837922"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160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P spid="19" grpId="0" animBg="1"/>
      <p:bldP spid="20" grpId="0"/>
      <p:bldP spid="21" grpId="0" animBg="1"/>
      <p:bldP spid="22" grpId="0" animBg="1"/>
      <p:bldP spid="23" grpId="0" animBg="1"/>
      <p:bldP spid="25"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C898E7A4-A92E-1B41-B93E-BAEB7C21B2D3}"/>
                  </a:ext>
                </a:extLst>
              </p:cNvPr>
              <p:cNvSpPr txBox="1"/>
              <p:nvPr/>
            </p:nvSpPr>
            <p:spPr>
              <a:xfrm>
                <a:off x="323528" y="875536"/>
                <a:ext cx="684076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oMath>
                </a14:m>
                <a:r>
                  <a:rPr lang="en-GB" dirty="0"/>
                  <a:t> is a discrete variable, and </a:t>
                </a:r>
                <a14:m>
                  <m:oMath xmlns:m="http://schemas.openxmlformats.org/officeDocument/2006/math">
                    <m:r>
                      <a:rPr lang="en-GB" b="0" i="1" smtClean="0">
                        <a:latin typeface="Cambria Math" panose="02040503050406030204" pitchFamily="18" charset="0"/>
                      </a:rPr>
                      <m:t>𝑌</m:t>
                    </m:r>
                  </m:oMath>
                </a14:m>
                <a:r>
                  <a:rPr lang="en-GB" dirty="0"/>
                  <a:t> is its continuous equivalent,</a:t>
                </a:r>
              </a:p>
              <a:p>
                <a:r>
                  <a:rPr lang="en-GB" dirty="0"/>
                  <a:t>how would you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p:sp>
            <p:nvSpPr>
              <p:cNvPr id="60" name="TextBox 59">
                <a:extLst>
                  <a:ext uri="{FF2B5EF4-FFF2-40B4-BE49-F238E27FC236}">
                    <a16:creationId xmlns:a16="http://schemas.microsoft.com/office/drawing/2014/main" id="{C898E7A4-A92E-1B41-B93E-BAEB7C21B2D3}"/>
                  </a:ext>
                </a:extLst>
              </p:cNvPr>
              <p:cNvSpPr txBox="1">
                <a:spLocks noRot="1" noChangeAspect="1" noMove="1" noResize="1" noEditPoints="1" noAdjustHandles="1" noChangeArrowheads="1" noChangeShapeType="1" noTextEdit="1"/>
              </p:cNvSpPr>
              <p:nvPr/>
            </p:nvSpPr>
            <p:spPr>
              <a:xfrm>
                <a:off x="323528" y="875536"/>
                <a:ext cx="6840760" cy="646331"/>
              </a:xfrm>
              <a:prstGeom prst="rect">
                <a:avLst/>
              </a:prstGeom>
              <a:blipFill>
                <a:blip r:embed="rId2"/>
                <a:stretch>
                  <a:fillRect b="-1613"/>
                </a:stretch>
              </a:blipFill>
              <a:effectLst>
                <a:outerShdw blurRad="63500" sx="102000" sy="102000" algn="ctr"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52325BA7-BA66-D041-AA8A-D68D9F57630A}"/>
                  </a:ext>
                </a:extLst>
              </p:cNvPr>
              <p:cNvSpPr txBox="1"/>
              <p:nvPr/>
            </p:nvSpPr>
            <p:spPr>
              <a:xfrm>
                <a:off x="1475656" y="5832611"/>
                <a:ext cx="859167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A continuity correction is approximating a discrete range using a continuous one.</a:t>
                </a:r>
              </a:p>
              <a:p>
                <a:r>
                  <a:rPr lang="en-GB" dirty="0"/>
                  <a:t>1. If &gt; or &lt;, convert to </a:t>
                </a:r>
                <a14:m>
                  <m:oMath xmlns:m="http://schemas.openxmlformats.org/officeDocument/2006/math">
                    <m:r>
                      <a:rPr lang="en-GB" b="0" i="1" smtClean="0">
                        <a:latin typeface="Cambria Math" panose="02040503050406030204" pitchFamily="18" charset="0"/>
                      </a:rPr>
                      <m:t>≥,≤</m:t>
                    </m:r>
                  </m:oMath>
                </a14:m>
                <a:r>
                  <a:rPr lang="en-GB" dirty="0"/>
                  <a:t> first.</a:t>
                </a:r>
              </a:p>
              <a:p>
                <a:r>
                  <a:rPr lang="en-GB" dirty="0"/>
                  <a:t>2. Enlarge the range by 0.5.</a:t>
                </a:r>
              </a:p>
            </p:txBody>
          </p:sp>
        </mc:Choice>
        <mc:Fallback>
          <p:sp>
            <p:nvSpPr>
              <p:cNvPr id="61" name="TextBox 60">
                <a:extLst>
                  <a:ext uri="{FF2B5EF4-FFF2-40B4-BE49-F238E27FC236}">
                    <a16:creationId xmlns:a16="http://schemas.microsoft.com/office/drawing/2014/main" id="{52325BA7-BA66-D041-AA8A-D68D9F57630A}"/>
                  </a:ext>
                </a:extLst>
              </p:cNvPr>
              <p:cNvSpPr txBox="1">
                <a:spLocks noRot="1" noChangeAspect="1" noMove="1" noResize="1" noEditPoints="1" noAdjustHandles="1" noChangeArrowheads="1" noChangeShapeType="1" noTextEdit="1"/>
              </p:cNvSpPr>
              <p:nvPr/>
            </p:nvSpPr>
            <p:spPr>
              <a:xfrm>
                <a:off x="1475656" y="5832611"/>
                <a:ext cx="8591675" cy="923330"/>
              </a:xfrm>
              <a:prstGeom prst="rect">
                <a:avLst/>
              </a:prstGeom>
              <a:blipFill>
                <a:blip r:embed="rId3"/>
                <a:stretch>
                  <a:fillRect l="-442" t="-1333" b="-9333"/>
                </a:stretch>
              </a:blipFill>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0270E3EA-D81F-4B42-A01E-A9131CAAA22B}"/>
              </a:ext>
            </a:extLst>
          </p:cNvPr>
          <p:cNvCxnSpPr/>
          <p:nvPr/>
        </p:nvCxnSpPr>
        <p:spPr>
          <a:xfrm>
            <a:off x="827584" y="2815645"/>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CD2D6013-1E5D-A444-923C-F47A01DB88C0}"/>
              </a:ext>
            </a:extLst>
          </p:cNvPr>
          <p:cNvCxnSpPr/>
          <p:nvPr/>
        </p:nvCxnSpPr>
        <p:spPr>
          <a:xfrm>
            <a:off x="20517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F846116-A571-D445-B051-1937859E5C40}"/>
              </a:ext>
            </a:extLst>
          </p:cNvPr>
          <p:cNvCxnSpPr/>
          <p:nvPr/>
        </p:nvCxnSpPr>
        <p:spPr>
          <a:xfrm>
            <a:off x="27718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BB6EEEE-3802-104B-89CA-399C4FD24E7D}"/>
              </a:ext>
            </a:extLst>
          </p:cNvPr>
          <p:cNvCxnSpPr/>
          <p:nvPr/>
        </p:nvCxnSpPr>
        <p:spPr>
          <a:xfrm>
            <a:off x="349188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6DE3EE2-3510-494D-8496-516BBAFFE4AA}"/>
              </a:ext>
            </a:extLst>
          </p:cNvPr>
          <p:cNvCxnSpPr/>
          <p:nvPr/>
        </p:nvCxnSpPr>
        <p:spPr>
          <a:xfrm>
            <a:off x="421196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9842C771-8A9A-8444-85AB-B596AD3977C4}"/>
              </a:ext>
            </a:extLst>
          </p:cNvPr>
          <p:cNvCxnSpPr/>
          <p:nvPr/>
        </p:nvCxnSpPr>
        <p:spPr>
          <a:xfrm>
            <a:off x="493204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EA78C054-2BAA-F54C-AB02-1B1AD68C09FF}"/>
              </a:ext>
            </a:extLst>
          </p:cNvPr>
          <p:cNvCxnSpPr/>
          <p:nvPr/>
        </p:nvCxnSpPr>
        <p:spPr>
          <a:xfrm>
            <a:off x="56521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1E162F0-8E19-AD4D-A426-BEEDC4517603}"/>
              </a:ext>
            </a:extLst>
          </p:cNvPr>
          <p:cNvCxnSpPr/>
          <p:nvPr/>
        </p:nvCxnSpPr>
        <p:spPr>
          <a:xfrm>
            <a:off x="63722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DFE3753-2050-D342-BAF5-097675C67D95}"/>
              </a:ext>
            </a:extLst>
          </p:cNvPr>
          <p:cNvCxnSpPr/>
          <p:nvPr/>
        </p:nvCxnSpPr>
        <p:spPr>
          <a:xfrm>
            <a:off x="7092280" y="2815645"/>
            <a:ext cx="0" cy="216024"/>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C02B12A-87B9-5C4E-94D4-90651DE4B5D3}"/>
              </a:ext>
            </a:extLst>
          </p:cNvPr>
          <p:cNvSpPr txBox="1"/>
          <p:nvPr/>
        </p:nvSpPr>
        <p:spPr>
          <a:xfrm>
            <a:off x="971600" y="3031669"/>
            <a:ext cx="6552728" cy="369332"/>
          </a:xfrm>
          <a:prstGeom prst="rect">
            <a:avLst/>
          </a:prstGeom>
          <a:noFill/>
        </p:spPr>
        <p:txBody>
          <a:bodyPr wrap="square" rtlCol="0">
            <a:spAutoFit/>
          </a:bodyPr>
          <a:lstStyle/>
          <a:p>
            <a:r>
              <a:rPr lang="en-GB" dirty="0"/>
              <a:t>             3         4         5         6         7         8        9         10</a:t>
            </a:r>
          </a:p>
        </p:txBody>
      </p:sp>
      <p:sp>
        <p:nvSpPr>
          <p:cNvPr id="72" name="TextBox 71">
            <a:extLst>
              <a:ext uri="{FF2B5EF4-FFF2-40B4-BE49-F238E27FC236}">
                <a16:creationId xmlns:a16="http://schemas.microsoft.com/office/drawing/2014/main" id="{A8D2CAD2-B121-3347-A9A4-4632601AFCCE}"/>
              </a:ext>
            </a:extLst>
          </p:cNvPr>
          <p:cNvSpPr txBox="1"/>
          <p:nvPr/>
        </p:nvSpPr>
        <p:spPr>
          <a:xfrm>
            <a:off x="107504" y="1821471"/>
            <a:ext cx="1368152" cy="369332"/>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73" name="TextBox 72">
            <a:extLst>
              <a:ext uri="{FF2B5EF4-FFF2-40B4-BE49-F238E27FC236}">
                <a16:creationId xmlns:a16="http://schemas.microsoft.com/office/drawing/2014/main" id="{A02D8405-91BF-7C4F-9173-986D135CCFD9}"/>
              </a:ext>
            </a:extLst>
          </p:cNvPr>
          <p:cNvSpPr txBox="1"/>
          <p:nvPr/>
        </p:nvSpPr>
        <p:spPr>
          <a:xfrm>
            <a:off x="107503" y="2332463"/>
            <a:ext cx="1368153" cy="369332"/>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BA6C354F-D553-6A43-901F-CDC18E99D2EF}"/>
                  </a:ext>
                </a:extLst>
              </p:cNvPr>
              <p:cNvSpPr txBox="1"/>
              <p:nvPr/>
            </p:nvSpPr>
            <p:spPr>
              <a:xfrm>
                <a:off x="7668344" y="182983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m:t>
                      </m:r>
                    </m:oMath>
                  </m:oMathPara>
                </a14:m>
                <a:endParaRPr lang="en-GB" dirty="0"/>
              </a:p>
            </p:txBody>
          </p:sp>
        </mc:Choice>
        <mc:Fallback>
          <p:sp>
            <p:nvSpPr>
              <p:cNvPr id="74" name="TextBox 73">
                <a:extLst>
                  <a:ext uri="{FF2B5EF4-FFF2-40B4-BE49-F238E27FC236}">
                    <a16:creationId xmlns:a16="http://schemas.microsoft.com/office/drawing/2014/main" id="{BA6C354F-D553-6A43-901F-CDC18E99D2EF}"/>
                  </a:ext>
                </a:extLst>
              </p:cNvPr>
              <p:cNvSpPr txBox="1">
                <a:spLocks noRot="1" noChangeAspect="1" noMove="1" noResize="1" noEditPoints="1" noAdjustHandles="1" noChangeArrowheads="1" noChangeShapeType="1" noTextEdit="1"/>
              </p:cNvSpPr>
              <p:nvPr/>
            </p:nvSpPr>
            <p:spPr>
              <a:xfrm>
                <a:off x="7668344" y="1829830"/>
                <a:ext cx="1152128" cy="369332"/>
              </a:xfrm>
              <a:prstGeom prst="rect">
                <a:avLst/>
              </a:prstGeom>
              <a:blipFill>
                <a:blip r:embed="rId4"/>
                <a:stretch>
                  <a:fillRect/>
                </a:stretch>
              </a:blipFill>
            </p:spPr>
            <p:txBody>
              <a:bodyPr/>
              <a:lstStyle/>
              <a:p>
                <a:r>
                  <a:rPr lang="en-US">
                    <a:noFill/>
                  </a:rPr>
                  <a:t> </a:t>
                </a:r>
              </a:p>
            </p:txBody>
          </p:sp>
        </mc:Fallback>
      </mc:AlternateContent>
      <p:sp>
        <p:nvSpPr>
          <p:cNvPr id="75" name="Oval 74">
            <a:extLst>
              <a:ext uri="{FF2B5EF4-FFF2-40B4-BE49-F238E27FC236}">
                <a16:creationId xmlns:a16="http://schemas.microsoft.com/office/drawing/2014/main" id="{0DE0AAB7-3211-C54B-8E55-B5A507A63A1C}"/>
              </a:ext>
            </a:extLst>
          </p:cNvPr>
          <p:cNvSpPr/>
          <p:nvPr/>
        </p:nvSpPr>
        <p:spPr>
          <a:xfrm>
            <a:off x="33838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6E1E3109-2DF8-264D-AADD-ED395452C8D2}"/>
              </a:ext>
            </a:extLst>
          </p:cNvPr>
          <p:cNvSpPr/>
          <p:nvPr/>
        </p:nvSpPr>
        <p:spPr>
          <a:xfrm>
            <a:off x="4097574"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7DCBC446-53AC-B348-8484-DF9E4784095A}"/>
              </a:ext>
            </a:extLst>
          </p:cNvPr>
          <p:cNvSpPr/>
          <p:nvPr/>
        </p:nvSpPr>
        <p:spPr>
          <a:xfrm>
            <a:off x="4824028"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2A3D588A-CA40-1A44-B1E4-073D34BC3225}"/>
              </a:ext>
            </a:extLst>
          </p:cNvPr>
          <p:cNvSpPr/>
          <p:nvPr/>
        </p:nvSpPr>
        <p:spPr>
          <a:xfrm>
            <a:off x="5550482"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8FA43B5E-0ACD-414E-8C54-F3582AEB9805}"/>
              </a:ext>
            </a:extLst>
          </p:cNvPr>
          <p:cNvSpPr/>
          <p:nvPr/>
        </p:nvSpPr>
        <p:spPr>
          <a:xfrm>
            <a:off x="6259970"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A550254D-6E48-4B41-B559-5943574013F4}"/>
              </a:ext>
            </a:extLst>
          </p:cNvPr>
          <p:cNvSpPr/>
          <p:nvPr/>
        </p:nvSpPr>
        <p:spPr>
          <a:xfrm>
            <a:off x="69842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4FA821C-A7C4-EA45-B8A9-D42B6B3B2700}"/>
              </a:ext>
            </a:extLst>
          </p:cNvPr>
          <p:cNvSpPr/>
          <p:nvPr/>
        </p:nvSpPr>
        <p:spPr>
          <a:xfrm>
            <a:off x="3059832" y="236215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82" name="Straight Connector 81">
            <a:extLst>
              <a:ext uri="{FF2B5EF4-FFF2-40B4-BE49-F238E27FC236}">
                <a16:creationId xmlns:a16="http://schemas.microsoft.com/office/drawing/2014/main" id="{6855839A-A226-C348-8D9D-61CF7E5F41C4}"/>
              </a:ext>
            </a:extLst>
          </p:cNvPr>
          <p:cNvCxnSpPr/>
          <p:nvPr/>
        </p:nvCxnSpPr>
        <p:spPr>
          <a:xfrm>
            <a:off x="3172817" y="2454476"/>
            <a:ext cx="45675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9F850587-E910-824F-9BB2-0BC6CF2388C9}"/>
                  </a:ext>
                </a:extLst>
              </p:cNvPr>
              <p:cNvSpPr txBox="1"/>
              <p:nvPr/>
            </p:nvSpPr>
            <p:spPr>
              <a:xfrm>
                <a:off x="7668344" y="228550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≥4.5</m:t>
                      </m:r>
                    </m:oMath>
                  </m:oMathPara>
                </a14:m>
                <a:endParaRPr lang="en-GB" dirty="0"/>
              </a:p>
            </p:txBody>
          </p:sp>
        </mc:Choice>
        <mc:Fallback>
          <p:sp>
            <p:nvSpPr>
              <p:cNvPr id="83" name="TextBox 82">
                <a:extLst>
                  <a:ext uri="{FF2B5EF4-FFF2-40B4-BE49-F238E27FC236}">
                    <a16:creationId xmlns:a16="http://schemas.microsoft.com/office/drawing/2014/main" id="{9F850587-E910-824F-9BB2-0BC6CF2388C9}"/>
                  </a:ext>
                </a:extLst>
              </p:cNvPr>
              <p:cNvSpPr txBox="1">
                <a:spLocks noRot="1" noChangeAspect="1" noMove="1" noResize="1" noEditPoints="1" noAdjustHandles="1" noChangeArrowheads="1" noChangeShapeType="1" noTextEdit="1"/>
              </p:cNvSpPr>
              <p:nvPr/>
            </p:nvSpPr>
            <p:spPr>
              <a:xfrm>
                <a:off x="7668344" y="2285500"/>
                <a:ext cx="1152128" cy="369332"/>
              </a:xfrm>
              <a:prstGeom prst="rect">
                <a:avLst/>
              </a:prstGeom>
              <a:blipFill>
                <a:blip r:embed="rId5"/>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C4D8EAD8-3C61-2846-AD1A-4CF1A1593403}"/>
              </a:ext>
            </a:extLst>
          </p:cNvPr>
          <p:cNvSpPr txBox="1"/>
          <p:nvPr/>
        </p:nvSpPr>
        <p:spPr>
          <a:xfrm>
            <a:off x="9420200" y="2513035"/>
            <a:ext cx="2385509" cy="52322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400" dirty="0"/>
              <a:t>Notice the range has been enlarged by an extra 0.5.</a:t>
            </a:r>
          </a:p>
        </p:txBody>
      </p:sp>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CD1CE02A-C7D7-5B47-BA53-224323977045}"/>
                  </a:ext>
                </a:extLst>
              </p:cNvPr>
              <p:cNvSpPr txBox="1"/>
              <p:nvPr/>
            </p:nvSpPr>
            <p:spPr>
              <a:xfrm>
                <a:off x="344573" y="3447418"/>
                <a:ext cx="681971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&lt;9</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p:sp>
            <p:nvSpPr>
              <p:cNvPr id="86" name="TextBox 85">
                <a:extLst>
                  <a:ext uri="{FF2B5EF4-FFF2-40B4-BE49-F238E27FC236}">
                    <a16:creationId xmlns:a16="http://schemas.microsoft.com/office/drawing/2014/main" id="{CD1CE02A-C7D7-5B47-BA53-224323977045}"/>
                  </a:ext>
                </a:extLst>
              </p:cNvPr>
              <p:cNvSpPr txBox="1">
                <a:spLocks noRot="1" noChangeAspect="1" noMove="1" noResize="1" noEditPoints="1" noAdjustHandles="1" noChangeArrowheads="1" noChangeShapeType="1" noTextEdit="1"/>
              </p:cNvSpPr>
              <p:nvPr/>
            </p:nvSpPr>
            <p:spPr>
              <a:xfrm>
                <a:off x="344573" y="3447418"/>
                <a:ext cx="6819715" cy="369332"/>
              </a:xfrm>
              <a:prstGeom prst="rect">
                <a:avLst/>
              </a:prstGeom>
              <a:blipFill>
                <a:blip r:embed="rId6"/>
                <a:stretch>
                  <a:fillRect b="-2439"/>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cxnSp>
        <p:nvCxnSpPr>
          <p:cNvPr id="87" name="Straight Connector 86">
            <a:extLst>
              <a:ext uri="{FF2B5EF4-FFF2-40B4-BE49-F238E27FC236}">
                <a16:creationId xmlns:a16="http://schemas.microsoft.com/office/drawing/2014/main" id="{5B8AB006-624E-4942-9863-F54A98C17D87}"/>
              </a:ext>
            </a:extLst>
          </p:cNvPr>
          <p:cNvCxnSpPr/>
          <p:nvPr/>
        </p:nvCxnSpPr>
        <p:spPr>
          <a:xfrm>
            <a:off x="827584" y="4885902"/>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21C92BC2-3478-D144-9CDB-9F25B8F2E699}"/>
              </a:ext>
            </a:extLst>
          </p:cNvPr>
          <p:cNvCxnSpPr/>
          <p:nvPr/>
        </p:nvCxnSpPr>
        <p:spPr>
          <a:xfrm>
            <a:off x="20517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44B236C-8CA9-1E4F-985D-BD6814E23CF8}"/>
              </a:ext>
            </a:extLst>
          </p:cNvPr>
          <p:cNvCxnSpPr/>
          <p:nvPr/>
        </p:nvCxnSpPr>
        <p:spPr>
          <a:xfrm>
            <a:off x="27718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698E5017-6517-BE44-B3F8-768BFA577D8A}"/>
              </a:ext>
            </a:extLst>
          </p:cNvPr>
          <p:cNvCxnSpPr/>
          <p:nvPr/>
        </p:nvCxnSpPr>
        <p:spPr>
          <a:xfrm>
            <a:off x="349188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0F1BCFA3-91B3-EB4F-97C6-0728FED31E72}"/>
              </a:ext>
            </a:extLst>
          </p:cNvPr>
          <p:cNvCxnSpPr/>
          <p:nvPr/>
        </p:nvCxnSpPr>
        <p:spPr>
          <a:xfrm>
            <a:off x="421196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9BCA0DD8-D98A-F340-9727-FA7CE9DC3BB5}"/>
              </a:ext>
            </a:extLst>
          </p:cNvPr>
          <p:cNvCxnSpPr/>
          <p:nvPr/>
        </p:nvCxnSpPr>
        <p:spPr>
          <a:xfrm>
            <a:off x="493204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55A50FF9-A0E3-0643-8582-4B8AA05E92EB}"/>
              </a:ext>
            </a:extLst>
          </p:cNvPr>
          <p:cNvCxnSpPr/>
          <p:nvPr/>
        </p:nvCxnSpPr>
        <p:spPr>
          <a:xfrm>
            <a:off x="56521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A59BE41D-159C-8348-8459-300630367BE2}"/>
              </a:ext>
            </a:extLst>
          </p:cNvPr>
          <p:cNvCxnSpPr/>
          <p:nvPr/>
        </p:nvCxnSpPr>
        <p:spPr>
          <a:xfrm>
            <a:off x="63722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BF3BCE9A-5D7C-E044-9EAA-938AA1864156}"/>
              </a:ext>
            </a:extLst>
          </p:cNvPr>
          <p:cNvCxnSpPr/>
          <p:nvPr/>
        </p:nvCxnSpPr>
        <p:spPr>
          <a:xfrm>
            <a:off x="7092280" y="4885902"/>
            <a:ext cx="0" cy="216024"/>
          </a:xfrm>
          <a:prstGeom prst="line">
            <a:avLst/>
          </a:prstGeom>
        </p:spPr>
        <p:style>
          <a:lnRef idx="1">
            <a:schemeClr val="dk1"/>
          </a:lnRef>
          <a:fillRef idx="0">
            <a:schemeClr val="dk1"/>
          </a:fillRef>
          <a:effectRef idx="0">
            <a:schemeClr val="dk1"/>
          </a:effectRef>
          <a:fontRef idx="minor">
            <a:schemeClr val="tx1"/>
          </a:fontRef>
        </p:style>
      </p:cxnSp>
      <p:sp>
        <p:nvSpPr>
          <p:cNvPr id="96" name="TextBox 95">
            <a:extLst>
              <a:ext uri="{FF2B5EF4-FFF2-40B4-BE49-F238E27FC236}">
                <a16:creationId xmlns:a16="http://schemas.microsoft.com/office/drawing/2014/main" id="{D1EF2F2C-86AF-4B42-BB9C-4CFDEB337C69}"/>
              </a:ext>
            </a:extLst>
          </p:cNvPr>
          <p:cNvSpPr txBox="1"/>
          <p:nvPr/>
        </p:nvSpPr>
        <p:spPr>
          <a:xfrm>
            <a:off x="971600" y="5101926"/>
            <a:ext cx="6552728" cy="369332"/>
          </a:xfrm>
          <a:prstGeom prst="rect">
            <a:avLst/>
          </a:prstGeom>
          <a:noFill/>
        </p:spPr>
        <p:txBody>
          <a:bodyPr wrap="square" rtlCol="0">
            <a:spAutoFit/>
          </a:bodyPr>
          <a:lstStyle/>
          <a:p>
            <a:r>
              <a:rPr lang="en-GB" dirty="0"/>
              <a:t>             3         4         5         6         7        8         9         10</a:t>
            </a:r>
          </a:p>
        </p:txBody>
      </p:sp>
      <p:sp>
        <p:nvSpPr>
          <p:cNvPr id="97" name="TextBox 96">
            <a:extLst>
              <a:ext uri="{FF2B5EF4-FFF2-40B4-BE49-F238E27FC236}">
                <a16:creationId xmlns:a16="http://schemas.microsoft.com/office/drawing/2014/main" id="{74183278-3933-8F48-B65C-1533E8B6DCC4}"/>
              </a:ext>
            </a:extLst>
          </p:cNvPr>
          <p:cNvSpPr txBox="1"/>
          <p:nvPr/>
        </p:nvSpPr>
        <p:spPr>
          <a:xfrm>
            <a:off x="107504" y="3891728"/>
            <a:ext cx="1368152" cy="369332"/>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98" name="TextBox 97">
            <a:extLst>
              <a:ext uri="{FF2B5EF4-FFF2-40B4-BE49-F238E27FC236}">
                <a16:creationId xmlns:a16="http://schemas.microsoft.com/office/drawing/2014/main" id="{9F074113-AFC1-E749-8168-29AD1BBF4B98}"/>
              </a:ext>
            </a:extLst>
          </p:cNvPr>
          <p:cNvSpPr txBox="1"/>
          <p:nvPr/>
        </p:nvSpPr>
        <p:spPr>
          <a:xfrm>
            <a:off x="107503" y="4402720"/>
            <a:ext cx="1368153" cy="369332"/>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mc:Choice xmlns:a14="http://schemas.microsoft.com/office/drawing/2010/main" Requires="a14">
          <p:sp>
            <p:nvSpPr>
              <p:cNvPr id="99" name="TextBox 98">
                <a:extLst>
                  <a:ext uri="{FF2B5EF4-FFF2-40B4-BE49-F238E27FC236}">
                    <a16:creationId xmlns:a16="http://schemas.microsoft.com/office/drawing/2014/main" id="{9EC52361-A4A7-8D4C-9569-929573FEAC27}"/>
                  </a:ext>
                </a:extLst>
              </p:cNvPr>
              <p:cNvSpPr txBox="1"/>
              <p:nvPr/>
            </p:nvSpPr>
            <p:spPr>
              <a:xfrm>
                <a:off x="7043528" y="3900087"/>
                <a:ext cx="17769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&lt;9→</m:t>
                      </m:r>
                      <m:r>
                        <a:rPr lang="en-GB" b="0" i="1" smtClean="0">
                          <a:latin typeface="Cambria Math" panose="02040503050406030204" pitchFamily="18" charset="0"/>
                        </a:rPr>
                        <m:t>𝑋</m:t>
                      </m:r>
                      <m:r>
                        <a:rPr lang="en-GB" b="0" i="1" smtClean="0">
                          <a:latin typeface="Cambria Math" panose="02040503050406030204" pitchFamily="18" charset="0"/>
                        </a:rPr>
                        <m:t>≤8</m:t>
                      </m:r>
                    </m:oMath>
                  </m:oMathPara>
                </a14:m>
                <a:endParaRPr lang="en-GB" dirty="0"/>
              </a:p>
            </p:txBody>
          </p:sp>
        </mc:Choice>
        <mc:Fallback>
          <p:sp>
            <p:nvSpPr>
              <p:cNvPr id="99" name="TextBox 98">
                <a:extLst>
                  <a:ext uri="{FF2B5EF4-FFF2-40B4-BE49-F238E27FC236}">
                    <a16:creationId xmlns:a16="http://schemas.microsoft.com/office/drawing/2014/main" id="{9EC52361-A4A7-8D4C-9569-929573FEAC27}"/>
                  </a:ext>
                </a:extLst>
              </p:cNvPr>
              <p:cNvSpPr txBox="1">
                <a:spLocks noRot="1" noChangeAspect="1" noMove="1" noResize="1" noEditPoints="1" noAdjustHandles="1" noChangeArrowheads="1" noChangeShapeType="1" noTextEdit="1"/>
              </p:cNvSpPr>
              <p:nvPr/>
            </p:nvSpPr>
            <p:spPr>
              <a:xfrm>
                <a:off x="7043528" y="3900087"/>
                <a:ext cx="1776944" cy="369332"/>
              </a:xfrm>
              <a:prstGeom prst="rect">
                <a:avLst/>
              </a:prstGeom>
              <a:blipFill>
                <a:blip r:embed="rId7"/>
                <a:stretch>
                  <a:fillRect/>
                </a:stretch>
              </a:blipFill>
            </p:spPr>
            <p:txBody>
              <a:bodyPr/>
              <a:lstStyle/>
              <a:p>
                <a:r>
                  <a:rPr lang="en-US">
                    <a:noFill/>
                  </a:rPr>
                  <a:t> </a:t>
                </a:r>
              </a:p>
            </p:txBody>
          </p:sp>
        </mc:Fallback>
      </mc:AlternateContent>
      <p:sp>
        <p:nvSpPr>
          <p:cNvPr id="100" name="Oval 99">
            <a:extLst>
              <a:ext uri="{FF2B5EF4-FFF2-40B4-BE49-F238E27FC236}">
                <a16:creationId xmlns:a16="http://schemas.microsoft.com/office/drawing/2014/main" id="{609A422A-5606-4145-A34B-DCEA85B86BC5}"/>
              </a:ext>
            </a:extLst>
          </p:cNvPr>
          <p:cNvSpPr/>
          <p:nvPr/>
        </p:nvSpPr>
        <p:spPr>
          <a:xfrm>
            <a:off x="3383868"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2BED35F7-BEA8-CD4D-AEA1-1362317C5BE5}"/>
              </a:ext>
            </a:extLst>
          </p:cNvPr>
          <p:cNvSpPr/>
          <p:nvPr/>
        </p:nvSpPr>
        <p:spPr>
          <a:xfrm>
            <a:off x="4097574"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3F7AFB45-6613-574E-8F2C-45C60314E4E2}"/>
              </a:ext>
            </a:extLst>
          </p:cNvPr>
          <p:cNvSpPr/>
          <p:nvPr/>
        </p:nvSpPr>
        <p:spPr>
          <a:xfrm>
            <a:off x="4824028"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A2371F70-63EC-BE4F-BB23-C93BFA2132F1}"/>
              </a:ext>
            </a:extLst>
          </p:cNvPr>
          <p:cNvSpPr/>
          <p:nvPr/>
        </p:nvSpPr>
        <p:spPr>
          <a:xfrm>
            <a:off x="5550482"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A351D618-43E1-C44D-9843-EDC882092F1B}"/>
              </a:ext>
            </a:extLst>
          </p:cNvPr>
          <p:cNvSpPr/>
          <p:nvPr/>
        </p:nvSpPr>
        <p:spPr>
          <a:xfrm>
            <a:off x="2657414" y="4028702"/>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755BE224-7B2C-2548-8A63-233A5BA9E505}"/>
              </a:ext>
            </a:extLst>
          </p:cNvPr>
          <p:cNvSpPr/>
          <p:nvPr/>
        </p:nvSpPr>
        <p:spPr>
          <a:xfrm>
            <a:off x="1878074" y="399303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09585F2F-8766-B64C-90F7-AF070822E153}"/>
              </a:ext>
            </a:extLst>
          </p:cNvPr>
          <p:cNvSpPr/>
          <p:nvPr/>
        </p:nvSpPr>
        <p:spPr>
          <a:xfrm>
            <a:off x="5935234" y="4377327"/>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07" name="Straight Connector 106">
            <a:extLst>
              <a:ext uri="{FF2B5EF4-FFF2-40B4-BE49-F238E27FC236}">
                <a16:creationId xmlns:a16="http://schemas.microsoft.com/office/drawing/2014/main" id="{FB318290-327D-D440-AABB-9F28AEE0FCDB}"/>
              </a:ext>
            </a:extLst>
          </p:cNvPr>
          <p:cNvCxnSpPr/>
          <p:nvPr/>
        </p:nvCxnSpPr>
        <p:spPr>
          <a:xfrm>
            <a:off x="1784733" y="4494882"/>
            <a:ext cx="4148853" cy="5257"/>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08" name="TextBox 107">
                <a:extLst>
                  <a:ext uri="{FF2B5EF4-FFF2-40B4-BE49-F238E27FC236}">
                    <a16:creationId xmlns:a16="http://schemas.microsoft.com/office/drawing/2014/main" id="{F0874FEC-C3E9-9942-B62C-E3B3A9274C69}"/>
                  </a:ext>
                </a:extLst>
              </p:cNvPr>
              <p:cNvSpPr txBox="1"/>
              <p:nvPr/>
            </p:nvSpPr>
            <p:spPr>
              <a:xfrm>
                <a:off x="7668344" y="4355757"/>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≤8.5</m:t>
                      </m:r>
                    </m:oMath>
                  </m:oMathPara>
                </a14:m>
                <a:endParaRPr lang="en-GB" dirty="0"/>
              </a:p>
            </p:txBody>
          </p:sp>
        </mc:Choice>
        <mc:Fallback>
          <p:sp>
            <p:nvSpPr>
              <p:cNvPr id="108" name="TextBox 107">
                <a:extLst>
                  <a:ext uri="{FF2B5EF4-FFF2-40B4-BE49-F238E27FC236}">
                    <a16:creationId xmlns:a16="http://schemas.microsoft.com/office/drawing/2014/main" id="{F0874FEC-C3E9-9942-B62C-E3B3A9274C69}"/>
                  </a:ext>
                </a:extLst>
              </p:cNvPr>
              <p:cNvSpPr txBox="1">
                <a:spLocks noRot="1" noChangeAspect="1" noMove="1" noResize="1" noEditPoints="1" noAdjustHandles="1" noChangeArrowheads="1" noChangeShapeType="1" noTextEdit="1"/>
              </p:cNvSpPr>
              <p:nvPr/>
            </p:nvSpPr>
            <p:spPr>
              <a:xfrm>
                <a:off x="7668344" y="4355757"/>
                <a:ext cx="1152128" cy="369332"/>
              </a:xfrm>
              <a:prstGeom prst="rect">
                <a:avLst/>
              </a:prstGeom>
              <a:blipFill>
                <a:blip r:embed="rId8"/>
                <a:stretch>
                  <a:fillRect/>
                </a:stretch>
              </a:blipFill>
            </p:spPr>
            <p:txBody>
              <a:bodyPr/>
              <a:lstStyle/>
              <a:p>
                <a:r>
                  <a:rPr lang="en-US">
                    <a:noFill/>
                  </a:rPr>
                  <a:t> </a:t>
                </a:r>
              </a:p>
            </p:txBody>
          </p:sp>
        </mc:Fallback>
      </mc:AlternateContent>
      <p:sp>
        <p:nvSpPr>
          <p:cNvPr id="111" name="Title 1">
            <a:extLst>
              <a:ext uri="{FF2B5EF4-FFF2-40B4-BE49-F238E27FC236}">
                <a16:creationId xmlns:a16="http://schemas.microsoft.com/office/drawing/2014/main" id="{87C138F1-12DC-7549-83A4-382B57B01936}"/>
              </a:ext>
            </a:extLst>
          </p:cNvPr>
          <p:cNvSpPr txBox="1">
            <a:spLocks/>
          </p:cNvSpPr>
          <p:nvPr/>
        </p:nvSpPr>
        <p:spPr>
          <a:xfrm>
            <a:off x="0" y="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3.6 Continuity correction</a:t>
            </a:r>
            <a:endParaRPr lang="en-US" dirty="0"/>
          </a:p>
        </p:txBody>
      </p:sp>
    </p:spTree>
    <p:extLst>
      <p:ext uri="{BB962C8B-B14F-4D97-AF65-F5344CB8AC3E}">
        <p14:creationId xmlns:p14="http://schemas.microsoft.com/office/powerpoint/2010/main" val="338460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1" grpId="0" animBg="1"/>
      <p:bldP spid="83" grpId="0"/>
      <p:bldP spid="84" grpId="0" animBg="1"/>
      <p:bldP spid="106" grpId="0" animBg="1"/>
      <p:bldP spid="1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DE66-1050-0447-9CF6-FFE44120782A}"/>
              </a:ext>
            </a:extLst>
          </p:cNvPr>
          <p:cNvSpPr>
            <a:spLocks noGrp="1"/>
          </p:cNvSpPr>
          <p:nvPr>
            <p:ph type="title"/>
          </p:nvPr>
        </p:nvSpPr>
        <p:spPr>
          <a:xfrm>
            <a:off x="0" y="0"/>
            <a:ext cx="8596668" cy="1320800"/>
          </a:xfrm>
        </p:spPr>
        <p:txBody>
          <a:bodyPr/>
          <a:lstStyle/>
          <a:p>
            <a:r>
              <a:rPr lang="en-US" dirty="0"/>
              <a:t>3.6 Examples and questions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CFF08FD-C8A9-6F4F-9635-9F2BDD69E9D4}"/>
                  </a:ext>
                </a:extLst>
              </p:cNvPr>
              <p:cNvSpPr txBox="1"/>
              <p:nvPr/>
            </p:nvSpPr>
            <p:spPr>
              <a:xfrm>
                <a:off x="580704" y="1602548"/>
                <a:ext cx="288032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≤7</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&lt;10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&gt;9</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r>
                            <a:rPr lang="en-GB" sz="2800" b="0" i="1" smtClean="0">
                              <a:latin typeface="Cambria Math" panose="02040503050406030204" pitchFamily="18" charset="0"/>
                            </a:rPr>
                            <m:t>𝑋</m:t>
                          </m:r>
                          <m:r>
                            <a:rPr lang="en-GB" sz="2800" b="0" i="1" smtClean="0">
                              <a:latin typeface="Cambria Math" panose="02040503050406030204" pitchFamily="18" charset="0"/>
                            </a:rPr>
                            <m: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=3)</m:t>
                      </m:r>
                    </m:oMath>
                  </m:oMathPara>
                </a14:m>
                <a:endParaRPr lang="en-GB" sz="2800" b="0" dirty="0"/>
              </a:p>
            </p:txBody>
          </p:sp>
        </mc:Choice>
        <mc:Fallback>
          <p:sp>
            <p:nvSpPr>
              <p:cNvPr id="6" name="TextBox 5">
                <a:extLst>
                  <a:ext uri="{FF2B5EF4-FFF2-40B4-BE49-F238E27FC236}">
                    <a16:creationId xmlns:a16="http://schemas.microsoft.com/office/drawing/2014/main" id="{CCFF08FD-C8A9-6F4F-9635-9F2BDD69E9D4}"/>
                  </a:ext>
                </a:extLst>
              </p:cNvPr>
              <p:cNvSpPr txBox="1">
                <a:spLocks noRot="1" noChangeAspect="1" noMove="1" noResize="1" noEditPoints="1" noAdjustHandles="1" noChangeArrowheads="1" noChangeShapeType="1" noTextEdit="1"/>
              </p:cNvSpPr>
              <p:nvPr/>
            </p:nvSpPr>
            <p:spPr>
              <a:xfrm>
                <a:off x="580704" y="1602548"/>
                <a:ext cx="2880320" cy="3539430"/>
              </a:xfrm>
              <a:prstGeom prst="rect">
                <a:avLst/>
              </a:prstGeom>
              <a:blipFill>
                <a:blip r:embed="rId2"/>
                <a:stretch>
                  <a:fillRect l="-877" b="-17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4C4B79D-DC78-4546-9D93-B536A06415BA}"/>
                  </a:ext>
                </a:extLst>
              </p:cNvPr>
              <p:cNvSpPr txBox="1"/>
              <p:nvPr/>
            </p:nvSpPr>
            <p:spPr>
              <a:xfrm>
                <a:off x="3605040" y="1602548"/>
                <a:ext cx="576064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≤7.5</m:t>
                          </m:r>
                        </m:e>
                      </m:d>
                    </m:oMath>
                    <m:oMath xmlns:m="http://schemas.openxmlformats.org/officeDocument/2006/math">
                      <m:r>
                        <a:rPr lang="en-GB" sz="2800" b="0" i="0" smtClean="0">
                          <a:latin typeface="Cambria Math" panose="02040503050406030204" pitchFamily="18" charset="0"/>
                        </a:rPr>
                        <m:t>=</m:t>
                      </m:r>
                      <m:r>
                        <m:rPr>
                          <m:sty m:val="p"/>
                        </m:rPr>
                        <a:rPr lang="en-GB" sz="2800" b="0" i="0" smtClean="0">
                          <a:latin typeface="Cambria Math" panose="02040503050406030204" pitchFamily="18" charset="0"/>
                        </a:rPr>
                        <m:t>P</m:t>
                      </m:r>
                      <m:d>
                        <m:dPr>
                          <m:ctrlPr>
                            <a:rPr lang="en-GB" sz="2800" b="0" i="1" smtClean="0">
                              <a:latin typeface="Cambria Math" panose="02040503050406030204" pitchFamily="18" charset="0"/>
                            </a:rPr>
                          </m:ctrlPr>
                        </m:dPr>
                        <m:e>
                          <m:r>
                            <m:rPr>
                              <m:sty m:val="p"/>
                            </m:rPr>
                            <a:rPr lang="en-GB" sz="2800" b="0" i="0" smtClean="0">
                              <a:latin typeface="Cambria Math" panose="02040503050406030204" pitchFamily="18" charset="0"/>
                            </a:rPr>
                            <m:t>X</m:t>
                          </m:r>
                          <m:r>
                            <a:rPr lang="en-GB" sz="2800" b="0" i="0" smtClean="0">
                              <a:latin typeface="Cambria Math" panose="02040503050406030204" pitchFamily="18" charset="0"/>
                            </a:rPr>
                            <m:t>≤9</m:t>
                          </m:r>
                        </m:e>
                      </m:d>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≥10</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0.5≤</m:t>
                          </m:r>
                          <m:r>
                            <a:rPr lang="en-GB" sz="2800" b="0" i="1" smtClean="0">
                              <a:latin typeface="Cambria Math" panose="02040503050406030204" pitchFamily="18" charset="0"/>
                            </a:rPr>
                            <m:t>𝑌</m:t>
                          </m:r>
                          <m:r>
                            <a:rPr lang="en-GB" sz="2800" b="0" i="1" smtClean="0">
                              <a:latin typeface="Cambria Math" panose="02040503050406030204" pitchFamily="18" charset="0"/>
                            </a:rPr>
                            <m:t>≤10.5</m:t>
                          </m:r>
                        </m:e>
                      </m:d>
                    </m:oMath>
                    <m:oMath xmlns:m="http://schemas.openxmlformats.org/officeDocument/2006/math">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4≤</m:t>
                          </m:r>
                          <m:r>
                            <a:rPr lang="en-GB" sz="2800" b="0" i="1" smtClean="0">
                              <a:latin typeface="Cambria Math" panose="02040503050406030204" pitchFamily="18" charset="0"/>
                            </a:rPr>
                            <m:t>𝑋</m:t>
                          </m:r>
                          <m:r>
                            <a:rPr lang="en-GB" sz="2800" b="0" i="1" smtClean="0">
                              <a:latin typeface="Cambria Math" panose="02040503050406030204" pitchFamily="18" charset="0"/>
                            </a:rPr>
                            <m:t>≤5</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a:rPr>
                            <m:t>.5</m:t>
                          </m:r>
                          <m:r>
                            <a:rPr lang="en-GB" sz="2800" b="0" i="1" smtClean="0">
                              <a:latin typeface="Cambria Math" panose="02040503050406030204" pitchFamily="18" charset="0"/>
                            </a:rPr>
                            <m:t>≤</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3.5≤</m:t>
                          </m:r>
                          <m:r>
                            <a:rPr lang="en-GB" sz="2800" b="0" i="1" smtClean="0">
                              <a:latin typeface="Cambria Math" panose="02040503050406030204" pitchFamily="18" charset="0"/>
                            </a:rPr>
                            <m:t>𝑋</m:t>
                          </m:r>
                          <m:r>
                            <a:rPr lang="en-GB" sz="2800" b="0" i="1" smtClean="0">
                              <a:latin typeface="Cambria Math" panose="02040503050406030204" pitchFamily="18" charset="0"/>
                            </a:rPr>
                            <m:t>≤6.5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𝑋</m:t>
                          </m:r>
                          <m:r>
                            <a:rPr lang="en-GB" sz="2800" b="0" i="1" smtClean="0">
                              <a:latin typeface="Cambria Math" panose="02040503050406030204" pitchFamily="18" charset="0"/>
                            </a:rPr>
                            <m:t>≤3.5</m:t>
                          </m:r>
                        </m:e>
                      </m:d>
                    </m:oMath>
                  </m:oMathPara>
                </a14:m>
                <a:endParaRPr lang="en-GB" sz="2800" b="0" dirty="0"/>
              </a:p>
            </p:txBody>
          </p:sp>
        </mc:Choice>
        <mc:Fallback>
          <p:sp>
            <p:nvSpPr>
              <p:cNvPr id="7" name="TextBox 6">
                <a:extLst>
                  <a:ext uri="{FF2B5EF4-FFF2-40B4-BE49-F238E27FC236}">
                    <a16:creationId xmlns:a16="http://schemas.microsoft.com/office/drawing/2014/main" id="{74C4B79D-DC78-4546-9D93-B536A06415BA}"/>
                  </a:ext>
                </a:extLst>
              </p:cNvPr>
              <p:cNvSpPr txBox="1">
                <a:spLocks noRot="1" noChangeAspect="1" noMove="1" noResize="1" noEditPoints="1" noAdjustHandles="1" noChangeArrowheads="1" noChangeShapeType="1" noTextEdit="1"/>
              </p:cNvSpPr>
              <p:nvPr/>
            </p:nvSpPr>
            <p:spPr>
              <a:xfrm>
                <a:off x="3605040" y="1602548"/>
                <a:ext cx="5760640" cy="3539430"/>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01C1A64-5506-0740-A681-AADCD5C6C2AE}"/>
              </a:ext>
            </a:extLst>
          </p:cNvPr>
          <p:cNvSpPr txBox="1"/>
          <p:nvPr/>
        </p:nvSpPr>
        <p:spPr>
          <a:xfrm>
            <a:off x="580704" y="1089968"/>
            <a:ext cx="237626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Discrete</a:t>
            </a:r>
          </a:p>
        </p:txBody>
      </p:sp>
      <p:sp>
        <p:nvSpPr>
          <p:cNvPr id="9" name="TextBox 8">
            <a:extLst>
              <a:ext uri="{FF2B5EF4-FFF2-40B4-BE49-F238E27FC236}">
                <a16:creationId xmlns:a16="http://schemas.microsoft.com/office/drawing/2014/main" id="{DF9C558C-0324-2B47-8832-7BA408711E6E}"/>
              </a:ext>
            </a:extLst>
          </p:cNvPr>
          <p:cNvSpPr txBox="1"/>
          <p:nvPr/>
        </p:nvSpPr>
        <p:spPr>
          <a:xfrm>
            <a:off x="3712943" y="1089967"/>
            <a:ext cx="549968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Continuous</a:t>
            </a:r>
          </a:p>
        </p:txBody>
      </p:sp>
      <p:sp>
        <p:nvSpPr>
          <p:cNvPr id="10" name="Right Arrow 9">
            <a:extLst>
              <a:ext uri="{FF2B5EF4-FFF2-40B4-BE49-F238E27FC236}">
                <a16:creationId xmlns:a16="http://schemas.microsoft.com/office/drawing/2014/main" id="{9A8AE7E7-E47E-354F-8502-12EA98FE61A6}"/>
              </a:ext>
            </a:extLst>
          </p:cNvPr>
          <p:cNvSpPr/>
          <p:nvPr/>
        </p:nvSpPr>
        <p:spPr>
          <a:xfrm>
            <a:off x="3118231" y="1230841"/>
            <a:ext cx="504056" cy="2308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DFB3C5F-DF4A-C24D-BA05-58B3F3B29FAE}"/>
              </a:ext>
            </a:extLst>
          </p:cNvPr>
          <p:cNvSpPr/>
          <p:nvPr/>
        </p:nvSpPr>
        <p:spPr>
          <a:xfrm>
            <a:off x="3605039" y="1602548"/>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6CB0E889-788C-2248-9D29-048C660F01DC}"/>
              </a:ext>
            </a:extLst>
          </p:cNvPr>
          <p:cNvSpPr/>
          <p:nvPr/>
        </p:nvSpPr>
        <p:spPr>
          <a:xfrm>
            <a:off x="3658991" y="2074787"/>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5BA71306-0F19-5445-8C43-AE25A029C7DB}"/>
              </a:ext>
            </a:extLst>
          </p:cNvPr>
          <p:cNvSpPr/>
          <p:nvPr/>
        </p:nvSpPr>
        <p:spPr>
          <a:xfrm>
            <a:off x="3658991" y="2520495"/>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E0888D65-2123-944F-9946-212098B79D79}"/>
              </a:ext>
            </a:extLst>
          </p:cNvPr>
          <p:cNvSpPr/>
          <p:nvPr/>
        </p:nvSpPr>
        <p:spPr>
          <a:xfrm>
            <a:off x="3622287" y="2983292"/>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9BD71D21-FAEB-F74D-A710-F265C1B7D0D0}"/>
              </a:ext>
            </a:extLst>
          </p:cNvPr>
          <p:cNvSpPr/>
          <p:nvPr/>
        </p:nvSpPr>
        <p:spPr>
          <a:xfrm>
            <a:off x="3658990" y="3416574"/>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358F4CAA-6030-5148-A669-E0ACE213A6DD}"/>
              </a:ext>
            </a:extLst>
          </p:cNvPr>
          <p:cNvSpPr/>
          <p:nvPr/>
        </p:nvSpPr>
        <p:spPr>
          <a:xfrm>
            <a:off x="3605038" y="3839781"/>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47867169-8674-1D44-AF16-53E32959C220}"/>
              </a:ext>
            </a:extLst>
          </p:cNvPr>
          <p:cNvSpPr/>
          <p:nvPr/>
        </p:nvSpPr>
        <p:spPr>
          <a:xfrm>
            <a:off x="3658990" y="4285489"/>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CCF2EF9-13B5-EC4A-BA15-E2161CA42FB1}"/>
              </a:ext>
            </a:extLst>
          </p:cNvPr>
          <p:cNvSpPr/>
          <p:nvPr/>
        </p:nvSpPr>
        <p:spPr>
          <a:xfrm>
            <a:off x="3559885" y="4704815"/>
            <a:ext cx="5607585" cy="445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4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E47F-185F-4F42-98CD-3734B4D88ED2}"/>
              </a:ext>
            </a:extLst>
          </p:cNvPr>
          <p:cNvSpPr>
            <a:spLocks noGrp="1"/>
          </p:cNvSpPr>
          <p:nvPr>
            <p:ph type="title"/>
          </p:nvPr>
        </p:nvSpPr>
        <p:spPr>
          <a:xfrm>
            <a:off x="0" y="0"/>
            <a:ext cx="8596668" cy="1320800"/>
          </a:xfrm>
        </p:spPr>
        <p:txBody>
          <a:bodyPr/>
          <a:lstStyle/>
          <a:p>
            <a:r>
              <a:rPr lang="en-US" dirty="0"/>
              <a:t>3.6 Example </a:t>
            </a:r>
          </a:p>
        </p:txBody>
      </p:sp>
      <p:sp>
        <p:nvSpPr>
          <p:cNvPr id="4" name="TextBox 3">
            <a:extLst>
              <a:ext uri="{FF2B5EF4-FFF2-40B4-BE49-F238E27FC236}">
                <a16:creationId xmlns:a16="http://schemas.microsoft.com/office/drawing/2014/main" id="{9D9F4F0A-D113-7846-AB27-8FD60D85B876}"/>
              </a:ext>
            </a:extLst>
          </p:cNvPr>
          <p:cNvSpPr txBox="1"/>
          <p:nvPr/>
        </p:nvSpPr>
        <p:spPr>
          <a:xfrm>
            <a:off x="221346" y="1051848"/>
            <a:ext cx="916039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For a particular type of flower bulbs, 55% will produce yellow flowers. A random sample of 80 bulbs is planted. </a:t>
            </a:r>
          </a:p>
          <a:p>
            <a:pPr marL="342900" indent="-342900">
              <a:buAutoNum type="alphaLcParenBoth"/>
            </a:pPr>
            <a:r>
              <a:rPr lang="en-GB" dirty="0"/>
              <a:t>Calculate the actual probability that there are exactly 26 flowers.</a:t>
            </a:r>
          </a:p>
          <a:p>
            <a:pPr marL="342900" indent="-342900">
              <a:buAutoNum type="alphaLcParenBoth"/>
            </a:pPr>
            <a:r>
              <a:rPr lang="en-GB" dirty="0"/>
              <a:t>Use a normal approximation to find an estimate that there are exactly 26 flowers.</a:t>
            </a:r>
          </a:p>
          <a:p>
            <a:pPr marL="342900" indent="-342900">
              <a:buAutoNum type="alphaLcParenBoth"/>
            </a:pPr>
            <a:r>
              <a:rPr lang="en-GB" dirty="0"/>
              <a:t>Hence determine the percentage error of the normal approximation for 26 flowers.</a:t>
            </a:r>
          </a:p>
        </p:txBody>
      </p:sp>
    </p:spTree>
    <p:extLst>
      <p:ext uri="{BB962C8B-B14F-4D97-AF65-F5344CB8AC3E}">
        <p14:creationId xmlns:p14="http://schemas.microsoft.com/office/powerpoint/2010/main" val="124748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7E6C-609F-F24B-90A9-3732497CFB17}"/>
              </a:ext>
            </a:extLst>
          </p:cNvPr>
          <p:cNvSpPr>
            <a:spLocks noGrp="1"/>
          </p:cNvSpPr>
          <p:nvPr>
            <p:ph type="title"/>
          </p:nvPr>
        </p:nvSpPr>
        <p:spPr>
          <a:xfrm>
            <a:off x="0" y="0"/>
            <a:ext cx="8596668" cy="1320800"/>
          </a:xfrm>
        </p:spPr>
        <p:txBody>
          <a:bodyPr/>
          <a:lstStyle/>
          <a:p>
            <a:r>
              <a:rPr lang="en-US" dirty="0"/>
              <a:t>3.6 Class question</a:t>
            </a:r>
          </a:p>
        </p:txBody>
      </p:sp>
      <p:pic>
        <p:nvPicPr>
          <p:cNvPr id="4" name="Picture 3">
            <a:extLst>
              <a:ext uri="{FF2B5EF4-FFF2-40B4-BE49-F238E27FC236}">
                <a16:creationId xmlns:a16="http://schemas.microsoft.com/office/drawing/2014/main" id="{AF58BC12-37E6-B642-97F6-587C566F0BE1}"/>
              </a:ext>
            </a:extLst>
          </p:cNvPr>
          <p:cNvPicPr>
            <a:picLocks noChangeAspect="1"/>
          </p:cNvPicPr>
          <p:nvPr/>
        </p:nvPicPr>
        <p:blipFill>
          <a:blip r:embed="rId2"/>
          <a:stretch>
            <a:fillRect/>
          </a:stretch>
        </p:blipFill>
        <p:spPr>
          <a:xfrm>
            <a:off x="0" y="1320800"/>
            <a:ext cx="9779000" cy="2565400"/>
          </a:xfrm>
          <a:prstGeom prst="rect">
            <a:avLst/>
          </a:prstGeom>
        </p:spPr>
      </p:pic>
    </p:spTree>
    <p:extLst>
      <p:ext uri="{BB962C8B-B14F-4D97-AF65-F5344CB8AC3E}">
        <p14:creationId xmlns:p14="http://schemas.microsoft.com/office/powerpoint/2010/main" val="1950866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3.6 Question for you</a:t>
            </a:r>
          </a:p>
        </p:txBody>
      </p:sp>
      <p:pic>
        <p:nvPicPr>
          <p:cNvPr id="4" name="Picture 3">
            <a:extLst>
              <a:ext uri="{FF2B5EF4-FFF2-40B4-BE49-F238E27FC236}">
                <a16:creationId xmlns:a16="http://schemas.microsoft.com/office/drawing/2014/main" id="{F7515BC4-6EB2-F84B-871F-64B28F6F20F0}"/>
              </a:ext>
            </a:extLst>
          </p:cNvPr>
          <p:cNvPicPr>
            <a:picLocks noChangeAspect="1"/>
          </p:cNvPicPr>
          <p:nvPr/>
        </p:nvPicPr>
        <p:blipFill>
          <a:blip r:embed="rId2"/>
          <a:stretch>
            <a:fillRect/>
          </a:stretch>
        </p:blipFill>
        <p:spPr>
          <a:xfrm>
            <a:off x="161925" y="1111245"/>
            <a:ext cx="5934075" cy="1381125"/>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0D4157B8-EF43-4148-8753-7A41AC518209}"/>
              </a:ext>
            </a:extLst>
          </p:cNvPr>
          <p:cNvPicPr>
            <a:picLocks noChangeAspect="1"/>
          </p:cNvPicPr>
          <p:nvPr/>
        </p:nvPicPr>
        <p:blipFill>
          <a:blip r:embed="rId3"/>
          <a:stretch>
            <a:fillRect/>
          </a:stretch>
        </p:blipFill>
        <p:spPr>
          <a:xfrm>
            <a:off x="4930505" y="2959882"/>
            <a:ext cx="6852537" cy="2811498"/>
          </a:xfrm>
          <a:prstGeom prst="rect">
            <a:avLst/>
          </a:prstGeom>
        </p:spPr>
      </p:pic>
      <p:sp>
        <p:nvSpPr>
          <p:cNvPr id="6" name="TextBox 5">
            <a:extLst>
              <a:ext uri="{FF2B5EF4-FFF2-40B4-BE49-F238E27FC236}">
                <a16:creationId xmlns:a16="http://schemas.microsoft.com/office/drawing/2014/main" id="{6CBC9950-6020-9945-8D1A-16718195A44E}"/>
              </a:ext>
            </a:extLst>
          </p:cNvPr>
          <p:cNvSpPr txBox="1"/>
          <p:nvPr/>
        </p:nvSpPr>
        <p:spPr>
          <a:xfrm>
            <a:off x="1706778" y="5100424"/>
            <a:ext cx="1420582" cy="646331"/>
          </a:xfrm>
          <a:prstGeom prst="rect">
            <a:avLst/>
          </a:prstGeom>
          <a:noFill/>
        </p:spPr>
        <p:txBody>
          <a:bodyPr wrap="none" rtlCol="0">
            <a:spAutoFit/>
          </a:bodyPr>
          <a:lstStyle/>
          <a:p>
            <a:r>
              <a:rPr lang="en-US" dirty="0"/>
              <a:t>Exercise 3F </a:t>
            </a:r>
          </a:p>
          <a:p>
            <a:r>
              <a:rPr lang="en-US" dirty="0"/>
              <a:t>Page 55-52</a:t>
            </a:r>
          </a:p>
        </p:txBody>
      </p:sp>
    </p:spTree>
    <p:extLst>
      <p:ext uri="{BB962C8B-B14F-4D97-AF65-F5344CB8AC3E}">
        <p14:creationId xmlns:p14="http://schemas.microsoft.com/office/powerpoint/2010/main" val="34460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9528048" cy="1320800"/>
          </a:xfrm>
        </p:spPr>
        <p:txBody>
          <a:bodyPr/>
          <a:lstStyle/>
          <a:p>
            <a:r>
              <a:rPr lang="en-US" dirty="0"/>
              <a:t>3.7 Hypothesis testing for normal distribution</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18C3D84-0756-744E-8001-1A54D6C7E2B7}"/>
                  </a:ext>
                </a:extLst>
              </p:cNvPr>
              <p:cNvSpPr/>
              <p:nvPr/>
            </p:nvSpPr>
            <p:spPr>
              <a:xfrm>
                <a:off x="231648" y="1840456"/>
                <a:ext cx="3645408" cy="3177088"/>
              </a:xfrm>
              <a:prstGeom prst="rect">
                <a:avLst/>
              </a:prstGeom>
            </p:spPr>
            <p:txBody>
              <a:bodyPr wrap="square">
                <a:spAutoFit/>
              </a:bodyPr>
              <a:lstStyle/>
              <a:p>
                <a:pPr algn="ctr"/>
                <a:r>
                  <a:rPr lang="en-US" sz="2000" dirty="0"/>
                  <a:t>Imagine we had a set of data as follows:</a:t>
                </a:r>
              </a:p>
              <a:p>
                <a:pPr algn="ctr"/>
                <a:endParaRPr lang="en-US" sz="2000" dirty="0"/>
              </a:p>
              <a:p>
                <a:pPr algn="ctr"/>
                <a:r>
                  <a:rPr lang="en-US" sz="2000" dirty="0"/>
                  <a:t>1  2  3  4  4  5  5  6  </a:t>
                </a:r>
              </a:p>
              <a:p>
                <a:pPr algn="ctr"/>
                <a:r>
                  <a:rPr lang="en-US" sz="2000" dirty="0"/>
                  <a:t>6  6  7  7  8  8  9  10  11</a:t>
                </a:r>
              </a:p>
              <a:p>
                <a:pPr algn="ctr"/>
                <a:endParaRPr lang="en-US" sz="2000" dirty="0"/>
              </a:p>
              <a:p>
                <a:pPr algn="ctr"/>
                <a:r>
                  <a:rPr lang="en-US" sz="2000" dirty="0"/>
                  <a:t>For this data, the information is as follows:</a:t>
                </a:r>
              </a:p>
              <a:p>
                <a:pPr algn="ctr"/>
                <a:endParaRPr lang="en-US" sz="2000" dirty="0"/>
              </a:p>
              <a:p>
                <a:pPr algn="ctr"/>
                <a14:m>
                  <m:oMathPara xmlns:m="http://schemas.openxmlformats.org/officeDocument/2006/math">
                    <m:oMathParaPr>
                      <m:jc m:val="centerGroup"/>
                    </m:oMathParaPr>
                    <m:oMath xmlns:m="http://schemas.openxmlformats.org/officeDocument/2006/math">
                      <m:r>
                        <a:rPr lang="en-US" sz="2000" i="1"/>
                        <m:t>𝑋</m:t>
                      </m:r>
                      <m:r>
                        <a:rPr lang="en-US" sz="2000" i="1">
                          <a:ea typeface="Cambria Math" panose="02040503050406030204" pitchFamily="18" charset="0"/>
                        </a:rPr>
                        <m:t>~</m:t>
                      </m:r>
                      <m:r>
                        <a:rPr lang="en-US" sz="2000" i="1">
                          <a:ea typeface="Cambria Math" panose="02040503050406030204" pitchFamily="18" charset="0"/>
                        </a:rPr>
                        <m:t>𝑁</m:t>
                      </m:r>
                      <m:r>
                        <a:rPr lang="en-US" sz="2000" i="1">
                          <a:ea typeface="Cambria Math" panose="02040503050406030204" pitchFamily="18" charset="0"/>
                        </a:rPr>
                        <m:t>(6, </m:t>
                      </m:r>
                      <m:sSup>
                        <m:sSupPr>
                          <m:ctrlPr>
                            <a:rPr lang="en-US" sz="2000" i="1">
                              <a:ea typeface="Cambria Math" panose="02040503050406030204" pitchFamily="18" charset="0"/>
                            </a:rPr>
                          </m:ctrlPr>
                        </m:sSupPr>
                        <m:e>
                          <m:r>
                            <a:rPr lang="en-US" sz="2000" i="1">
                              <a:ea typeface="Cambria Math" panose="02040503050406030204" pitchFamily="18" charset="0"/>
                            </a:rPr>
                            <m:t>2.65</m:t>
                          </m:r>
                        </m:e>
                        <m:sup>
                          <m:r>
                            <a:rPr lang="en-US" sz="2000" i="1">
                              <a:ea typeface="Cambria Math" panose="02040503050406030204" pitchFamily="18" charset="0"/>
                            </a:rPr>
                            <m:t>2</m:t>
                          </m:r>
                        </m:sup>
                      </m:sSup>
                      <m:r>
                        <a:rPr lang="en-US" sz="2000" i="1">
                          <a:ea typeface="Cambria Math" panose="02040503050406030204" pitchFamily="18" charset="0"/>
                        </a:rPr>
                        <m:t>)</m:t>
                      </m:r>
                    </m:oMath>
                  </m:oMathPara>
                </a14:m>
                <a:endParaRPr lang="en-US" sz="2000" dirty="0"/>
              </a:p>
            </p:txBody>
          </p:sp>
        </mc:Choice>
        <mc:Fallback>
          <p:sp>
            <p:nvSpPr>
              <p:cNvPr id="3" name="Rectangle 2">
                <a:extLst>
                  <a:ext uri="{FF2B5EF4-FFF2-40B4-BE49-F238E27FC236}">
                    <a16:creationId xmlns:a16="http://schemas.microsoft.com/office/drawing/2014/main" id="{418C3D84-0756-744E-8001-1A54D6C7E2B7}"/>
                  </a:ext>
                </a:extLst>
              </p:cNvPr>
              <p:cNvSpPr>
                <a:spLocks noRot="1" noChangeAspect="1" noMove="1" noResize="1" noEditPoints="1" noAdjustHandles="1" noChangeArrowheads="1" noChangeShapeType="1" noTextEdit="1"/>
              </p:cNvSpPr>
              <p:nvPr/>
            </p:nvSpPr>
            <p:spPr>
              <a:xfrm>
                <a:off x="231648" y="1840456"/>
                <a:ext cx="3645408" cy="3177088"/>
              </a:xfrm>
              <a:prstGeom prst="rect">
                <a:avLst/>
              </a:prstGeom>
              <a:blipFill>
                <a:blip r:embed="rId2"/>
                <a:stretch>
                  <a:fillRect l="-694" t="-797" r="-2778" b="-797"/>
                </a:stretch>
              </a:blipFill>
            </p:spPr>
            <p:txBody>
              <a:bodyPr/>
              <a:lstStyle/>
              <a:p>
                <a:r>
                  <a:rPr lang="en-US">
                    <a:noFill/>
                  </a:rPr>
                  <a:t> </a:t>
                </a:r>
              </a:p>
            </p:txBody>
          </p:sp>
        </mc:Fallback>
      </mc:AlternateContent>
      <p:sp>
        <p:nvSpPr>
          <p:cNvPr id="7" name="テキスト ボックス 2">
            <a:extLst>
              <a:ext uri="{FF2B5EF4-FFF2-40B4-BE49-F238E27FC236}">
                <a16:creationId xmlns:a16="http://schemas.microsoft.com/office/drawing/2014/main" id="{05F078D4-2077-7442-BFAD-942702D8EF07}"/>
              </a:ext>
            </a:extLst>
          </p:cNvPr>
          <p:cNvSpPr txBox="1"/>
          <p:nvPr/>
        </p:nvSpPr>
        <p:spPr>
          <a:xfrm>
            <a:off x="5009315" y="1997839"/>
            <a:ext cx="4518733" cy="2862322"/>
          </a:xfrm>
          <a:prstGeom prst="rect">
            <a:avLst/>
          </a:prstGeom>
          <a:noFill/>
        </p:spPr>
        <p:txBody>
          <a:bodyPr wrap="square" rtlCol="0">
            <a:spAutoFit/>
          </a:bodyPr>
          <a:lstStyle/>
          <a:p>
            <a:r>
              <a:rPr lang="en-US" dirty="0">
                <a:solidFill>
                  <a:srgbClr val="FF0000"/>
                </a:solidFill>
                <a:latin typeface="+mj-lt"/>
              </a:rPr>
              <a:t>In this case, the data set is so small that we can include all the data</a:t>
            </a:r>
          </a:p>
          <a:p>
            <a:endParaRPr lang="en-US" dirty="0">
              <a:solidFill>
                <a:srgbClr val="FF0000"/>
              </a:solidFill>
              <a:latin typeface="+mj-lt"/>
            </a:endParaRPr>
          </a:p>
          <a:p>
            <a:pPr marL="285750" indent="-285750">
              <a:buFont typeface="Wingdings" panose="05000000000000000000" pitchFamily="2" charset="2"/>
              <a:buChar char="à"/>
            </a:pPr>
            <a:r>
              <a:rPr lang="en-US" dirty="0">
                <a:solidFill>
                  <a:srgbClr val="FF0000"/>
                </a:solidFill>
                <a:latin typeface="+mj-lt"/>
                <a:sym typeface="Wingdings" panose="05000000000000000000" pitchFamily="2" charset="2"/>
              </a:rPr>
              <a:t>In more practical situations, we would most likely take a sample of the population</a:t>
            </a:r>
          </a:p>
          <a:p>
            <a:pPr marL="285750" indent="-285750">
              <a:buFont typeface="Wingdings" panose="05000000000000000000" pitchFamily="2" charset="2"/>
              <a:buChar char="à"/>
            </a:pPr>
            <a:endParaRPr lang="en-US" dirty="0">
              <a:solidFill>
                <a:srgbClr val="FF0000"/>
              </a:solidFill>
              <a:latin typeface="+mj-lt"/>
              <a:sym typeface="Wingdings" panose="05000000000000000000" pitchFamily="2" charset="2"/>
            </a:endParaRPr>
          </a:p>
          <a:p>
            <a:pPr marL="285750" indent="-285750">
              <a:buFont typeface="Wingdings" panose="05000000000000000000" pitchFamily="2" charset="2"/>
              <a:buChar char="à"/>
            </a:pPr>
            <a:r>
              <a:rPr lang="en-US" dirty="0">
                <a:solidFill>
                  <a:srgbClr val="FF0000"/>
                </a:solidFill>
                <a:latin typeface="+mj-lt"/>
                <a:sym typeface="Wingdings" panose="05000000000000000000" pitchFamily="2" charset="2"/>
              </a:rPr>
              <a:t>We need to consider how this would affect our use of the mean and variance</a:t>
            </a:r>
            <a:endParaRPr lang="en-GB" dirty="0">
              <a:solidFill>
                <a:srgbClr val="FF0000"/>
              </a:solidFill>
              <a:latin typeface="+mj-lt"/>
            </a:endParaRPr>
          </a:p>
        </p:txBody>
      </p:sp>
    </p:spTree>
    <p:extLst>
      <p:ext uri="{BB962C8B-B14F-4D97-AF65-F5344CB8AC3E}">
        <p14:creationId xmlns:p14="http://schemas.microsoft.com/office/powerpoint/2010/main" val="42734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Hypothesis testing</a:t>
            </a:r>
          </a:p>
        </p:txBody>
      </p:sp>
      <p:sp>
        <p:nvSpPr>
          <p:cNvPr id="8" name="コンテンツ プレースホルダー 2">
            <a:extLst>
              <a:ext uri="{FF2B5EF4-FFF2-40B4-BE49-F238E27FC236}">
                <a16:creationId xmlns:a16="http://schemas.microsoft.com/office/drawing/2014/main" id="{7D9EAC4B-309C-684E-889F-6193FBD63C89}"/>
              </a:ext>
            </a:extLst>
          </p:cNvPr>
          <p:cNvSpPr>
            <a:spLocks noGrp="1"/>
          </p:cNvSpPr>
          <p:nvPr>
            <p:ph idx="1"/>
          </p:nvPr>
        </p:nvSpPr>
        <p:spPr>
          <a:xfrm>
            <a:off x="431988" y="1320800"/>
            <a:ext cx="3755254" cy="4891596"/>
          </a:xfrm>
        </p:spPr>
        <p:txBody>
          <a:bodyPr>
            <a:normAutofit/>
          </a:bodyPr>
          <a:lstStyle/>
          <a:p>
            <a:pPr marL="0" indent="0" algn="ctr">
              <a:buNone/>
            </a:pPr>
            <a:r>
              <a:rPr lang="en-US" sz="1500" b="1" dirty="0">
                <a:latin typeface="Comic Sans MS" panose="030F0702030302020204" pitchFamily="66" charset="0"/>
              </a:rPr>
              <a:t>You need to be able to do hypothesis testing using the normal distribution</a:t>
            </a:r>
            <a:endParaRPr lang="en-US" sz="1500" dirty="0">
              <a:latin typeface="Comic Sans MS" panose="030F0702030302020204" pitchFamily="66" charset="0"/>
            </a:endParaRP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Imagine we had a set of data as follows:</a:t>
            </a: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1  2  3  4  4  5  5  6  </a:t>
            </a:r>
          </a:p>
          <a:p>
            <a:pPr marL="0" indent="0" algn="ctr">
              <a:buNone/>
            </a:pPr>
            <a:r>
              <a:rPr lang="en-US" sz="1500" dirty="0">
                <a:latin typeface="Comic Sans MS" panose="030F0702030302020204" pitchFamily="66" charset="0"/>
              </a:rPr>
              <a:t>6  6  7  7  8  8  9  10  11</a:t>
            </a:r>
          </a:p>
          <a:p>
            <a:pPr marL="0" indent="0" algn="ctr">
              <a:buNone/>
            </a:pPr>
            <a:endParaRPr lang="en-US" sz="15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9" name="正方形/長方形 4">
                <a:extLst>
                  <a:ext uri="{FF2B5EF4-FFF2-40B4-BE49-F238E27FC236}">
                    <a16:creationId xmlns:a16="http://schemas.microsoft.com/office/drawing/2014/main" id="{90D97DBF-2116-1647-9737-88061DF79B40}"/>
                  </a:ext>
                </a:extLst>
              </p:cNvPr>
              <p:cNvSpPr/>
              <p:nvPr/>
            </p:nvSpPr>
            <p:spPr>
              <a:xfrm>
                <a:off x="1564360" y="3650733"/>
                <a:ext cx="169469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2.65</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9" name="正方形/長方形 4">
                <a:extLst>
                  <a:ext uri="{FF2B5EF4-FFF2-40B4-BE49-F238E27FC236}">
                    <a16:creationId xmlns:a16="http://schemas.microsoft.com/office/drawing/2014/main" id="{90D97DBF-2116-1647-9737-88061DF79B40}"/>
                  </a:ext>
                </a:extLst>
              </p:cNvPr>
              <p:cNvSpPr>
                <a:spLocks noRot="1" noChangeAspect="1" noMove="1" noResize="1" noEditPoints="1" noAdjustHandles="1" noChangeArrowheads="1" noChangeShapeType="1" noTextEdit="1"/>
              </p:cNvSpPr>
              <p:nvPr/>
            </p:nvSpPr>
            <p:spPr>
              <a:xfrm>
                <a:off x="1564360" y="3650733"/>
                <a:ext cx="1694695" cy="369332"/>
              </a:xfrm>
              <a:prstGeom prst="rect">
                <a:avLst/>
              </a:prstGeom>
              <a:blipFill>
                <a:blip r:embed="rId2"/>
                <a:stretch>
                  <a:fillRect b="-9677"/>
                </a:stretch>
              </a:blipFill>
            </p:spPr>
            <p:txBody>
              <a:bodyPr/>
              <a:lstStyle/>
              <a:p>
                <a:r>
                  <a:rPr lang="en-US">
                    <a:noFill/>
                  </a:rPr>
                  <a:t> </a:t>
                </a:r>
              </a:p>
            </p:txBody>
          </p:sp>
        </mc:Fallback>
      </mc:AlternateContent>
      <p:sp>
        <p:nvSpPr>
          <p:cNvPr id="10" name="テキスト ボックス 5">
            <a:extLst>
              <a:ext uri="{FF2B5EF4-FFF2-40B4-BE49-F238E27FC236}">
                <a16:creationId xmlns:a16="http://schemas.microsoft.com/office/drawing/2014/main" id="{69D1EA5A-9797-7147-8092-2448DE87FCA2}"/>
              </a:ext>
            </a:extLst>
          </p:cNvPr>
          <p:cNvSpPr txBox="1"/>
          <p:nvPr/>
        </p:nvSpPr>
        <p:spPr>
          <a:xfrm>
            <a:off x="4438189" y="1217344"/>
            <a:ext cx="4644427" cy="954107"/>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Imagine we took samples from this data, all of size 2 (</a:t>
            </a:r>
            <a:r>
              <a:rPr lang="en-US" sz="1400" dirty="0" err="1">
                <a:solidFill>
                  <a:srgbClr val="FF0000"/>
                </a:solidFill>
                <a:latin typeface="Comic Sans MS" panose="030F0702030302020204" pitchFamily="66" charset="0"/>
                <a:sym typeface="Wingdings" panose="05000000000000000000" pitchFamily="2" charset="2"/>
              </a:rPr>
              <a:t>ie</a:t>
            </a:r>
            <a:r>
              <a:rPr lang="en-US" sz="1400" dirty="0">
                <a:solidFill>
                  <a:srgbClr val="FF0000"/>
                </a:solidFill>
                <a:latin typeface="Comic Sans MS" panose="030F0702030302020204" pitchFamily="66" charset="0"/>
                <a:sym typeface="Wingdings" panose="05000000000000000000" pitchFamily="2" charset="2"/>
              </a:rPr>
              <a:t> – choosing 2 values at random)</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For example:</a:t>
            </a:r>
          </a:p>
        </p:txBody>
      </p:sp>
      <p:graphicFrame>
        <p:nvGraphicFramePr>
          <p:cNvPr id="11" name="表 9">
            <a:extLst>
              <a:ext uri="{FF2B5EF4-FFF2-40B4-BE49-F238E27FC236}">
                <a16:creationId xmlns:a16="http://schemas.microsoft.com/office/drawing/2014/main" id="{EDC44AAB-A707-E74B-A457-E424C3A81170}"/>
              </a:ext>
            </a:extLst>
          </p:cNvPr>
          <p:cNvGraphicFramePr>
            <a:graphicFrameLocks noGrp="1"/>
          </p:cNvGraphicFramePr>
          <p:nvPr>
            <p:extLst>
              <p:ext uri="{D42A27DB-BD31-4B8C-83A1-F6EECF244321}">
                <p14:modId xmlns:p14="http://schemas.microsoft.com/office/powerpoint/2010/main" val="3463961404"/>
              </p:ext>
            </p:extLst>
          </p:nvPr>
        </p:nvGraphicFramePr>
        <p:xfrm>
          <a:off x="5425017" y="2365376"/>
          <a:ext cx="2888055" cy="2346960"/>
        </p:xfrm>
        <a:graphic>
          <a:graphicData uri="http://schemas.openxmlformats.org/drawingml/2006/table">
            <a:tbl>
              <a:tblPr firstRow="1" bandRow="1">
                <a:tableStyleId>{2D5ABB26-0587-4C30-8999-92F81FD0307C}</a:tableStyleId>
              </a:tblPr>
              <a:tblGrid>
                <a:gridCol w="962685">
                  <a:extLst>
                    <a:ext uri="{9D8B030D-6E8A-4147-A177-3AD203B41FA5}">
                      <a16:colId xmlns:a16="http://schemas.microsoft.com/office/drawing/2014/main" val="3347301784"/>
                    </a:ext>
                  </a:extLst>
                </a:gridCol>
                <a:gridCol w="962685">
                  <a:extLst>
                    <a:ext uri="{9D8B030D-6E8A-4147-A177-3AD203B41FA5}">
                      <a16:colId xmlns:a16="http://schemas.microsoft.com/office/drawing/2014/main" val="308623272"/>
                    </a:ext>
                  </a:extLst>
                </a:gridCol>
                <a:gridCol w="962685">
                  <a:extLst>
                    <a:ext uri="{9D8B030D-6E8A-4147-A177-3AD203B41FA5}">
                      <a16:colId xmlns:a16="http://schemas.microsoft.com/office/drawing/2014/main" val="2658758871"/>
                    </a:ext>
                  </a:extLst>
                </a:gridCol>
              </a:tblGrid>
              <a:tr h="294884">
                <a:tc>
                  <a:txBody>
                    <a:bodyPr/>
                    <a:lstStyle/>
                    <a:p>
                      <a:pPr algn="ctr"/>
                      <a:r>
                        <a:rPr lang="en-US" sz="1600" dirty="0">
                          <a:latin typeface="Comic Sans MS" panose="030F0702030302020204" pitchFamily="66" charset="0"/>
                        </a:rPr>
                        <a:t>Value 1</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Value 2</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Mean</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365952"/>
                  </a:ext>
                </a:extLst>
              </a:tr>
              <a:tr h="294884">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278438"/>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949742"/>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2760329"/>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400035"/>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897254"/>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877931"/>
                  </a:ext>
                </a:extLst>
              </a:tr>
            </a:tbl>
          </a:graphicData>
        </a:graphic>
      </p:graphicFrame>
      <p:sp>
        <p:nvSpPr>
          <p:cNvPr id="12" name="テキスト ボックス 10">
            <a:extLst>
              <a:ext uri="{FF2B5EF4-FFF2-40B4-BE49-F238E27FC236}">
                <a16:creationId xmlns:a16="http://schemas.microsoft.com/office/drawing/2014/main" id="{5F51B842-4EFF-BC4F-855D-4A76FD364033}"/>
              </a:ext>
            </a:extLst>
          </p:cNvPr>
          <p:cNvSpPr txBox="1"/>
          <p:nvPr/>
        </p:nvSpPr>
        <p:spPr>
          <a:xfrm>
            <a:off x="5732836" y="2709408"/>
            <a:ext cx="309700" cy="338554"/>
          </a:xfrm>
          <a:prstGeom prst="rect">
            <a:avLst/>
          </a:prstGeom>
          <a:noFill/>
        </p:spPr>
        <p:txBody>
          <a:bodyPr wrap="none" rtlCol="0">
            <a:spAutoFit/>
          </a:bodyPr>
          <a:lstStyle/>
          <a:p>
            <a:r>
              <a:rPr lang="en-US" sz="1600" dirty="0">
                <a:latin typeface="Comic Sans MS" panose="030F0702030302020204" pitchFamily="66" charset="0"/>
              </a:rPr>
              <a:t>4</a:t>
            </a:r>
            <a:endParaRPr lang="en-GB" sz="1600" dirty="0">
              <a:latin typeface="Comic Sans MS" panose="030F0702030302020204" pitchFamily="66" charset="0"/>
            </a:endParaRPr>
          </a:p>
        </p:txBody>
      </p:sp>
      <p:sp>
        <p:nvSpPr>
          <p:cNvPr id="13" name="テキスト ボックス 11">
            <a:extLst>
              <a:ext uri="{FF2B5EF4-FFF2-40B4-BE49-F238E27FC236}">
                <a16:creationId xmlns:a16="http://schemas.microsoft.com/office/drawing/2014/main" id="{9DDB7F85-687A-B843-9574-C3BE6B3A4FBA}"/>
              </a:ext>
            </a:extLst>
          </p:cNvPr>
          <p:cNvSpPr txBox="1"/>
          <p:nvPr/>
        </p:nvSpPr>
        <p:spPr>
          <a:xfrm>
            <a:off x="6672887" y="2698845"/>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4" name="テキスト ボックス 12">
            <a:extLst>
              <a:ext uri="{FF2B5EF4-FFF2-40B4-BE49-F238E27FC236}">
                <a16:creationId xmlns:a16="http://schemas.microsoft.com/office/drawing/2014/main" id="{8D982609-84EA-3043-A5F9-F35FC64BB97C}"/>
              </a:ext>
            </a:extLst>
          </p:cNvPr>
          <p:cNvSpPr txBox="1"/>
          <p:nvPr/>
        </p:nvSpPr>
        <p:spPr>
          <a:xfrm>
            <a:off x="5731327" y="3042877"/>
            <a:ext cx="309700" cy="338554"/>
          </a:xfrm>
          <a:prstGeom prst="rect">
            <a:avLst/>
          </a:prstGeom>
          <a:noFill/>
        </p:spPr>
        <p:txBody>
          <a:bodyPr wrap="none" rtlCol="0">
            <a:spAutoFit/>
          </a:bodyPr>
          <a:lstStyle/>
          <a:p>
            <a:r>
              <a:rPr lang="en-US" sz="1600" dirty="0">
                <a:latin typeface="Comic Sans MS" panose="030F0702030302020204" pitchFamily="66" charset="0"/>
              </a:rPr>
              <a:t>3</a:t>
            </a:r>
            <a:endParaRPr lang="en-GB" sz="1600" dirty="0">
              <a:latin typeface="Comic Sans MS" panose="030F0702030302020204" pitchFamily="66" charset="0"/>
            </a:endParaRPr>
          </a:p>
        </p:txBody>
      </p:sp>
      <p:sp>
        <p:nvSpPr>
          <p:cNvPr id="15" name="テキスト ボックス 13">
            <a:extLst>
              <a:ext uri="{FF2B5EF4-FFF2-40B4-BE49-F238E27FC236}">
                <a16:creationId xmlns:a16="http://schemas.microsoft.com/office/drawing/2014/main" id="{29CF8251-58C4-BF43-978B-A7168E2CA123}"/>
              </a:ext>
            </a:extLst>
          </p:cNvPr>
          <p:cNvSpPr txBox="1"/>
          <p:nvPr/>
        </p:nvSpPr>
        <p:spPr>
          <a:xfrm>
            <a:off x="6671378" y="3032314"/>
            <a:ext cx="309700" cy="338554"/>
          </a:xfrm>
          <a:prstGeom prst="rect">
            <a:avLst/>
          </a:prstGeom>
          <a:noFill/>
        </p:spPr>
        <p:txBody>
          <a:bodyPr wrap="none" rtlCol="0">
            <a:spAutoFit/>
          </a:bodyPr>
          <a:lstStyle/>
          <a:p>
            <a:r>
              <a:rPr lang="en-US" sz="1600" dirty="0">
                <a:latin typeface="Comic Sans MS" panose="030F0702030302020204" pitchFamily="66" charset="0"/>
              </a:rPr>
              <a:t>9</a:t>
            </a:r>
            <a:endParaRPr lang="en-GB" sz="1600" dirty="0">
              <a:latin typeface="Comic Sans MS" panose="030F0702030302020204" pitchFamily="66" charset="0"/>
            </a:endParaRPr>
          </a:p>
        </p:txBody>
      </p:sp>
      <p:sp>
        <p:nvSpPr>
          <p:cNvPr id="16" name="テキスト ボックス 14">
            <a:extLst>
              <a:ext uri="{FF2B5EF4-FFF2-40B4-BE49-F238E27FC236}">
                <a16:creationId xmlns:a16="http://schemas.microsoft.com/office/drawing/2014/main" id="{A18CEE62-1942-B541-8DA7-B9102CB1CF46}"/>
              </a:ext>
            </a:extLst>
          </p:cNvPr>
          <p:cNvSpPr txBox="1"/>
          <p:nvPr/>
        </p:nvSpPr>
        <p:spPr>
          <a:xfrm>
            <a:off x="5740380" y="3386909"/>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17" name="テキスト ボックス 15">
            <a:extLst>
              <a:ext uri="{FF2B5EF4-FFF2-40B4-BE49-F238E27FC236}">
                <a16:creationId xmlns:a16="http://schemas.microsoft.com/office/drawing/2014/main" id="{BF9585D9-5AE9-134A-83C0-58CE0D1666B7}"/>
              </a:ext>
            </a:extLst>
          </p:cNvPr>
          <p:cNvSpPr txBox="1"/>
          <p:nvPr/>
        </p:nvSpPr>
        <p:spPr>
          <a:xfrm>
            <a:off x="6680431" y="3376346"/>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8" name="テキスト ボックス 16">
            <a:extLst>
              <a:ext uri="{FF2B5EF4-FFF2-40B4-BE49-F238E27FC236}">
                <a16:creationId xmlns:a16="http://schemas.microsoft.com/office/drawing/2014/main" id="{96091F60-5520-674A-824F-F5EFA3166659}"/>
              </a:ext>
            </a:extLst>
          </p:cNvPr>
          <p:cNvSpPr txBox="1"/>
          <p:nvPr/>
        </p:nvSpPr>
        <p:spPr>
          <a:xfrm>
            <a:off x="5738871" y="3720378"/>
            <a:ext cx="309700" cy="338554"/>
          </a:xfrm>
          <a:prstGeom prst="rect">
            <a:avLst/>
          </a:prstGeom>
          <a:noFill/>
        </p:spPr>
        <p:txBody>
          <a:bodyPr wrap="none" rtlCol="0">
            <a:spAutoFit/>
          </a:bodyPr>
          <a:lstStyle/>
          <a:p>
            <a:r>
              <a:rPr lang="en-US" sz="1600" dirty="0">
                <a:latin typeface="Comic Sans MS" panose="030F0702030302020204" pitchFamily="66" charset="0"/>
              </a:rPr>
              <a:t>2</a:t>
            </a:r>
            <a:endParaRPr lang="en-GB" sz="1600" dirty="0">
              <a:latin typeface="Comic Sans MS" panose="030F0702030302020204" pitchFamily="66" charset="0"/>
            </a:endParaRPr>
          </a:p>
        </p:txBody>
      </p:sp>
      <p:sp>
        <p:nvSpPr>
          <p:cNvPr id="19" name="テキスト ボックス 17">
            <a:extLst>
              <a:ext uri="{FF2B5EF4-FFF2-40B4-BE49-F238E27FC236}">
                <a16:creationId xmlns:a16="http://schemas.microsoft.com/office/drawing/2014/main" id="{E0A6E166-9007-0B4A-8E22-D5B400BAC659}"/>
              </a:ext>
            </a:extLst>
          </p:cNvPr>
          <p:cNvSpPr txBox="1"/>
          <p:nvPr/>
        </p:nvSpPr>
        <p:spPr>
          <a:xfrm>
            <a:off x="6678922" y="3709815"/>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20" name="テキスト ボックス 18">
            <a:extLst>
              <a:ext uri="{FF2B5EF4-FFF2-40B4-BE49-F238E27FC236}">
                <a16:creationId xmlns:a16="http://schemas.microsoft.com/office/drawing/2014/main" id="{54ADB87B-5020-234B-AC7C-37FB2C41D1A2}"/>
              </a:ext>
            </a:extLst>
          </p:cNvPr>
          <p:cNvSpPr txBox="1"/>
          <p:nvPr/>
        </p:nvSpPr>
        <p:spPr>
          <a:xfrm>
            <a:off x="5747925" y="4055357"/>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p:sp>
        <p:nvSpPr>
          <p:cNvPr id="21" name="テキスト ボックス 19">
            <a:extLst>
              <a:ext uri="{FF2B5EF4-FFF2-40B4-BE49-F238E27FC236}">
                <a16:creationId xmlns:a16="http://schemas.microsoft.com/office/drawing/2014/main" id="{BF0F1B1B-E28F-D646-863A-306087AE1214}"/>
              </a:ext>
            </a:extLst>
          </p:cNvPr>
          <p:cNvSpPr txBox="1"/>
          <p:nvPr/>
        </p:nvSpPr>
        <p:spPr>
          <a:xfrm>
            <a:off x="6642709" y="4044794"/>
            <a:ext cx="402674" cy="338554"/>
          </a:xfrm>
          <a:prstGeom prst="rect">
            <a:avLst/>
          </a:prstGeom>
          <a:noFill/>
        </p:spPr>
        <p:txBody>
          <a:bodyPr wrap="none" rtlCol="0">
            <a:spAutoFit/>
          </a:bodyPr>
          <a:lstStyle/>
          <a:p>
            <a:r>
              <a:rPr lang="en-US" sz="1600" dirty="0">
                <a:latin typeface="Comic Sans MS" panose="030F0702030302020204" pitchFamily="66" charset="0"/>
              </a:rPr>
              <a:t>10</a:t>
            </a:r>
            <a:endParaRPr lang="en-GB" sz="1600" dirty="0">
              <a:latin typeface="Comic Sans MS" panose="030F0702030302020204" pitchFamily="66" charset="0"/>
            </a:endParaRPr>
          </a:p>
        </p:txBody>
      </p:sp>
      <p:sp>
        <p:nvSpPr>
          <p:cNvPr id="22" name="テキスト ボックス 20">
            <a:extLst>
              <a:ext uri="{FF2B5EF4-FFF2-40B4-BE49-F238E27FC236}">
                <a16:creationId xmlns:a16="http://schemas.microsoft.com/office/drawing/2014/main" id="{4BAA7020-7396-EE4A-84B3-46A2E17404A6}"/>
              </a:ext>
            </a:extLst>
          </p:cNvPr>
          <p:cNvSpPr txBox="1"/>
          <p:nvPr/>
        </p:nvSpPr>
        <p:spPr>
          <a:xfrm>
            <a:off x="5746416" y="4388826"/>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3" name="テキスト ボックス 21">
            <a:extLst>
              <a:ext uri="{FF2B5EF4-FFF2-40B4-BE49-F238E27FC236}">
                <a16:creationId xmlns:a16="http://schemas.microsoft.com/office/drawing/2014/main" id="{6689EAE8-B46B-594D-82F0-24A1FF4AA90F}"/>
              </a:ext>
            </a:extLst>
          </p:cNvPr>
          <p:cNvSpPr txBox="1"/>
          <p:nvPr/>
        </p:nvSpPr>
        <p:spPr>
          <a:xfrm>
            <a:off x="6686467" y="4378263"/>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24" name="テキスト ボックス 22">
            <a:extLst>
              <a:ext uri="{FF2B5EF4-FFF2-40B4-BE49-F238E27FC236}">
                <a16:creationId xmlns:a16="http://schemas.microsoft.com/office/drawing/2014/main" id="{9643DDA9-9BAB-FD4C-ADD4-A625EBC83C64}"/>
              </a:ext>
            </a:extLst>
          </p:cNvPr>
          <p:cNvSpPr txBox="1"/>
          <p:nvPr/>
        </p:nvSpPr>
        <p:spPr>
          <a:xfrm>
            <a:off x="7567671" y="2697336"/>
            <a:ext cx="486030" cy="338554"/>
          </a:xfrm>
          <a:prstGeom prst="rect">
            <a:avLst/>
          </a:prstGeom>
          <a:noFill/>
        </p:spPr>
        <p:txBody>
          <a:bodyPr wrap="none" rtlCol="0">
            <a:spAutoFit/>
          </a:bodyPr>
          <a:lstStyle/>
          <a:p>
            <a:r>
              <a:rPr lang="en-US" sz="1600" dirty="0">
                <a:latin typeface="Comic Sans MS" panose="030F0702030302020204" pitchFamily="66" charset="0"/>
              </a:rPr>
              <a:t>4.5</a:t>
            </a:r>
            <a:endParaRPr lang="en-GB" sz="1600" dirty="0">
              <a:latin typeface="Comic Sans MS" panose="030F0702030302020204" pitchFamily="66" charset="0"/>
            </a:endParaRPr>
          </a:p>
        </p:txBody>
      </p:sp>
      <p:sp>
        <p:nvSpPr>
          <p:cNvPr id="25" name="テキスト ボックス 23">
            <a:extLst>
              <a:ext uri="{FF2B5EF4-FFF2-40B4-BE49-F238E27FC236}">
                <a16:creationId xmlns:a16="http://schemas.microsoft.com/office/drawing/2014/main" id="{41F700CE-8986-F34E-9C30-819EAC48083C}"/>
              </a:ext>
            </a:extLst>
          </p:cNvPr>
          <p:cNvSpPr txBox="1"/>
          <p:nvPr/>
        </p:nvSpPr>
        <p:spPr>
          <a:xfrm>
            <a:off x="7658205" y="3041368"/>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6" name="テキスト ボックス 24">
            <a:extLst>
              <a:ext uri="{FF2B5EF4-FFF2-40B4-BE49-F238E27FC236}">
                <a16:creationId xmlns:a16="http://schemas.microsoft.com/office/drawing/2014/main" id="{BFD02B49-EEA9-3C43-A1A2-833C6779C6D2}"/>
              </a:ext>
            </a:extLst>
          </p:cNvPr>
          <p:cNvSpPr txBox="1"/>
          <p:nvPr/>
        </p:nvSpPr>
        <p:spPr>
          <a:xfrm>
            <a:off x="7567671" y="3367292"/>
            <a:ext cx="486030" cy="338554"/>
          </a:xfrm>
          <a:prstGeom prst="rect">
            <a:avLst/>
          </a:prstGeom>
          <a:noFill/>
        </p:spPr>
        <p:txBody>
          <a:bodyPr wrap="none" rtlCol="0">
            <a:spAutoFit/>
          </a:bodyPr>
          <a:lstStyle/>
          <a:p>
            <a:r>
              <a:rPr lang="en-US" sz="1600" dirty="0">
                <a:latin typeface="Comic Sans MS" panose="030F0702030302020204" pitchFamily="66" charset="0"/>
              </a:rPr>
              <a:t>5.5</a:t>
            </a:r>
            <a:endParaRPr lang="en-GB" sz="1600" dirty="0">
              <a:latin typeface="Comic Sans MS" panose="030F0702030302020204" pitchFamily="66" charset="0"/>
            </a:endParaRPr>
          </a:p>
        </p:txBody>
      </p:sp>
      <p:sp>
        <p:nvSpPr>
          <p:cNvPr id="27" name="テキスト ボックス 25">
            <a:extLst>
              <a:ext uri="{FF2B5EF4-FFF2-40B4-BE49-F238E27FC236}">
                <a16:creationId xmlns:a16="http://schemas.microsoft.com/office/drawing/2014/main" id="{8C479FBE-635B-D048-9ABA-4D2E7748FAD8}"/>
              </a:ext>
            </a:extLst>
          </p:cNvPr>
          <p:cNvSpPr txBox="1"/>
          <p:nvPr/>
        </p:nvSpPr>
        <p:spPr>
          <a:xfrm>
            <a:off x="7667259" y="3702271"/>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28" name="テキスト ボックス 26">
            <a:extLst>
              <a:ext uri="{FF2B5EF4-FFF2-40B4-BE49-F238E27FC236}">
                <a16:creationId xmlns:a16="http://schemas.microsoft.com/office/drawing/2014/main" id="{0796AB64-97AD-8C4A-9CD0-1FD46A4419FB}"/>
              </a:ext>
            </a:extLst>
          </p:cNvPr>
          <p:cNvSpPr txBox="1"/>
          <p:nvPr/>
        </p:nvSpPr>
        <p:spPr>
          <a:xfrm>
            <a:off x="7576725" y="4037249"/>
            <a:ext cx="486030" cy="338554"/>
          </a:xfrm>
          <a:prstGeom prst="rect">
            <a:avLst/>
          </a:prstGeom>
          <a:noFill/>
        </p:spPr>
        <p:txBody>
          <a:bodyPr wrap="none" rtlCol="0">
            <a:spAutoFit/>
          </a:bodyPr>
          <a:lstStyle/>
          <a:p>
            <a:r>
              <a:rPr lang="en-US" sz="1600" dirty="0">
                <a:latin typeface="Comic Sans MS" panose="030F0702030302020204" pitchFamily="66" charset="0"/>
              </a:rPr>
              <a:t>8.5</a:t>
            </a:r>
            <a:endParaRPr lang="en-GB" sz="1600" dirty="0">
              <a:latin typeface="Comic Sans MS" panose="030F0702030302020204" pitchFamily="66" charset="0"/>
            </a:endParaRPr>
          </a:p>
        </p:txBody>
      </p:sp>
      <p:sp>
        <p:nvSpPr>
          <p:cNvPr id="29" name="テキスト ボックス 27">
            <a:extLst>
              <a:ext uri="{FF2B5EF4-FFF2-40B4-BE49-F238E27FC236}">
                <a16:creationId xmlns:a16="http://schemas.microsoft.com/office/drawing/2014/main" id="{94C8FB6F-0241-CC4A-9835-77E8C7C7BE55}"/>
              </a:ext>
            </a:extLst>
          </p:cNvPr>
          <p:cNvSpPr txBox="1"/>
          <p:nvPr/>
        </p:nvSpPr>
        <p:spPr>
          <a:xfrm>
            <a:off x="7649152" y="4372227"/>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p:sp>
        <p:nvSpPr>
          <p:cNvPr id="30" name="テキスト ボックス 28">
            <a:extLst>
              <a:ext uri="{FF2B5EF4-FFF2-40B4-BE49-F238E27FC236}">
                <a16:creationId xmlns:a16="http://schemas.microsoft.com/office/drawing/2014/main" id="{E4614036-B88A-A84E-A152-067C8A0C376B}"/>
              </a:ext>
            </a:extLst>
          </p:cNvPr>
          <p:cNvSpPr txBox="1"/>
          <p:nvPr/>
        </p:nvSpPr>
        <p:spPr>
          <a:xfrm>
            <a:off x="4418573" y="4764794"/>
            <a:ext cx="4644427"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Let’s now calculate the mean and variance of this data set…</a:t>
            </a:r>
          </a:p>
        </p:txBody>
      </p:sp>
      <p:sp>
        <p:nvSpPr>
          <p:cNvPr id="31" name="テキスト ボックス 30">
            <a:extLst>
              <a:ext uri="{FF2B5EF4-FFF2-40B4-BE49-F238E27FC236}">
                <a16:creationId xmlns:a16="http://schemas.microsoft.com/office/drawing/2014/main" id="{41157530-51A3-5C49-85D7-0D05E73AB438}"/>
              </a:ext>
            </a:extLst>
          </p:cNvPr>
          <p:cNvSpPr txBox="1"/>
          <p:nvPr/>
        </p:nvSpPr>
        <p:spPr>
          <a:xfrm>
            <a:off x="5841477" y="5298700"/>
            <a:ext cx="2066591" cy="338554"/>
          </a:xfrm>
          <a:prstGeom prst="rect">
            <a:avLst/>
          </a:prstGeom>
          <a:noFill/>
        </p:spPr>
        <p:txBody>
          <a:bodyPr wrap="none" rtlCol="0">
            <a:spAutoFit/>
          </a:bodyPr>
          <a:lstStyle/>
          <a:p>
            <a:r>
              <a:rPr lang="en-US" sz="1600" dirty="0">
                <a:latin typeface="Comic Sans MS" panose="030F0702030302020204" pitchFamily="66" charset="0"/>
              </a:rPr>
              <a:t>Sample mean = 6.08</a:t>
            </a:r>
            <a:endParaRPr lang="en-GB" sz="1600" dirty="0">
              <a:latin typeface="Comic Sans MS" panose="030F0702030302020204" pitchFamily="66" charset="0"/>
            </a:endParaRPr>
          </a:p>
        </p:txBody>
      </p:sp>
      <p:sp>
        <p:nvSpPr>
          <p:cNvPr id="32" name="テキスト ボックス 31">
            <a:extLst>
              <a:ext uri="{FF2B5EF4-FFF2-40B4-BE49-F238E27FC236}">
                <a16:creationId xmlns:a16="http://schemas.microsoft.com/office/drawing/2014/main" id="{48F8BA07-9066-6D4A-8F1B-B1FBA592AD3A}"/>
              </a:ext>
            </a:extLst>
          </p:cNvPr>
          <p:cNvSpPr txBox="1"/>
          <p:nvPr/>
        </p:nvSpPr>
        <p:spPr>
          <a:xfrm>
            <a:off x="4845596" y="5588411"/>
            <a:ext cx="3789820" cy="338554"/>
          </a:xfrm>
          <a:prstGeom prst="rect">
            <a:avLst/>
          </a:prstGeom>
          <a:noFill/>
        </p:spPr>
        <p:txBody>
          <a:bodyPr wrap="none" rtlCol="0">
            <a:spAutoFit/>
          </a:bodyPr>
          <a:lstStyle/>
          <a:p>
            <a:r>
              <a:rPr lang="en-US" sz="1600" dirty="0">
                <a:latin typeface="Comic Sans MS" panose="030F0702030302020204" pitchFamily="66" charset="0"/>
              </a:rPr>
              <a:t>Variance (of the sample means) = 1.78</a:t>
            </a:r>
            <a:endParaRPr lang="en-GB" sz="16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33" name="正方形/長方形 32">
                <a:extLst>
                  <a:ext uri="{FF2B5EF4-FFF2-40B4-BE49-F238E27FC236}">
                    <a16:creationId xmlns:a16="http://schemas.microsoft.com/office/drawing/2014/main" id="{66334419-82AA-E44A-A4C5-DE35C8F0153A}"/>
                  </a:ext>
                </a:extLst>
              </p:cNvPr>
              <p:cNvSpPr/>
              <p:nvPr/>
            </p:nvSpPr>
            <p:spPr>
              <a:xfrm>
                <a:off x="1448288" y="5479534"/>
                <a:ext cx="199926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𝑋</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(6.08, </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1.33</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33" name="正方形/長方形 32">
                <a:extLst>
                  <a:ext uri="{FF2B5EF4-FFF2-40B4-BE49-F238E27FC236}">
                    <a16:creationId xmlns:a16="http://schemas.microsoft.com/office/drawing/2014/main" id="{66334419-82AA-E44A-A4C5-DE35C8F0153A}"/>
                  </a:ext>
                </a:extLst>
              </p:cNvPr>
              <p:cNvSpPr>
                <a:spLocks noRot="1" noChangeAspect="1" noMove="1" noResize="1" noEditPoints="1" noAdjustHandles="1" noChangeArrowheads="1" noChangeShapeType="1" noTextEdit="1"/>
              </p:cNvSpPr>
              <p:nvPr/>
            </p:nvSpPr>
            <p:spPr>
              <a:xfrm>
                <a:off x="1448288" y="5479534"/>
                <a:ext cx="1999265" cy="369332"/>
              </a:xfrm>
              <a:prstGeom prst="rect">
                <a:avLst/>
              </a:prstGeom>
              <a:blipFill>
                <a:blip r:embed="rId3"/>
                <a:stretch>
                  <a:fillRect b="-9677"/>
                </a:stretch>
              </a:blipFill>
            </p:spPr>
            <p:txBody>
              <a:bodyPr/>
              <a:lstStyle/>
              <a:p>
                <a:r>
                  <a:rPr lang="en-US">
                    <a:noFill/>
                  </a:rPr>
                  <a:t> </a:t>
                </a:r>
              </a:p>
            </p:txBody>
          </p:sp>
        </mc:Fallback>
      </mc:AlternateContent>
      <p:sp>
        <p:nvSpPr>
          <p:cNvPr id="34" name="テキスト ボックス 33">
            <a:extLst>
              <a:ext uri="{FF2B5EF4-FFF2-40B4-BE49-F238E27FC236}">
                <a16:creationId xmlns:a16="http://schemas.microsoft.com/office/drawing/2014/main" id="{7D1D1807-B669-B543-AB80-7E16E4AF90AC}"/>
              </a:ext>
            </a:extLst>
          </p:cNvPr>
          <p:cNvSpPr txBox="1"/>
          <p:nvPr/>
        </p:nvSpPr>
        <p:spPr>
          <a:xfrm>
            <a:off x="4373308" y="5903775"/>
            <a:ext cx="4812536" cy="338554"/>
          </a:xfrm>
          <a:prstGeom prst="rect">
            <a:avLst/>
          </a:prstGeom>
          <a:noFill/>
        </p:spPr>
        <p:txBody>
          <a:bodyPr wrap="none" rtlCol="0">
            <a:spAutoFit/>
          </a:bodyPr>
          <a:lstStyle/>
          <a:p>
            <a:r>
              <a:rPr lang="en-US" sz="1600" dirty="0">
                <a:latin typeface="Comic Sans MS" panose="030F0702030302020204" pitchFamily="66" charset="0"/>
              </a:rPr>
              <a:t>Standard Deviation (of the sample means) = 1.33</a:t>
            </a:r>
            <a:endParaRPr lang="en-GB" sz="1600" dirty="0">
              <a:latin typeface="Comic Sans MS" panose="030F0702030302020204" pitchFamily="66" charset="0"/>
            </a:endParaRPr>
          </a:p>
        </p:txBody>
      </p:sp>
      <p:sp>
        <p:nvSpPr>
          <p:cNvPr id="35" name="テキスト ボックス 34">
            <a:extLst>
              <a:ext uri="{FF2B5EF4-FFF2-40B4-BE49-F238E27FC236}">
                <a16:creationId xmlns:a16="http://schemas.microsoft.com/office/drawing/2014/main" id="{7BEE511A-88DD-CE4F-BEFC-B393E3F0D300}"/>
              </a:ext>
            </a:extLst>
          </p:cNvPr>
          <p:cNvSpPr txBox="1"/>
          <p:nvPr/>
        </p:nvSpPr>
        <p:spPr>
          <a:xfrm>
            <a:off x="871125" y="4411709"/>
            <a:ext cx="290616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Notation for the population</a:t>
            </a:r>
          </a:p>
        </p:txBody>
      </p:sp>
      <p:sp>
        <p:nvSpPr>
          <p:cNvPr id="36" name="テキスト ボックス 35">
            <a:extLst>
              <a:ext uri="{FF2B5EF4-FFF2-40B4-BE49-F238E27FC236}">
                <a16:creationId xmlns:a16="http://schemas.microsoft.com/office/drawing/2014/main" id="{E431A58A-856D-BA41-AA23-3A94397FA6B4}"/>
              </a:ext>
            </a:extLst>
          </p:cNvPr>
          <p:cNvSpPr txBox="1"/>
          <p:nvPr/>
        </p:nvSpPr>
        <p:spPr>
          <a:xfrm>
            <a:off x="898286" y="4782901"/>
            <a:ext cx="290616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Notation for this sample</a:t>
            </a:r>
          </a:p>
        </p:txBody>
      </p:sp>
      <p:cxnSp>
        <p:nvCxnSpPr>
          <p:cNvPr id="37" name="直線矢印コネクタ 36">
            <a:extLst>
              <a:ext uri="{FF2B5EF4-FFF2-40B4-BE49-F238E27FC236}">
                <a16:creationId xmlns:a16="http://schemas.microsoft.com/office/drawing/2014/main" id="{F56D156F-738C-BF47-B869-91E19F61D691}"/>
              </a:ext>
            </a:extLst>
          </p:cNvPr>
          <p:cNvCxnSpPr>
            <a:cxnSpLocks/>
          </p:cNvCxnSpPr>
          <p:nvPr/>
        </p:nvCxnSpPr>
        <p:spPr>
          <a:xfrm flipV="1">
            <a:off x="2411708" y="4047226"/>
            <a:ext cx="0" cy="3008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40">
            <a:extLst>
              <a:ext uri="{FF2B5EF4-FFF2-40B4-BE49-F238E27FC236}">
                <a16:creationId xmlns:a16="http://schemas.microsoft.com/office/drawing/2014/main" id="{601A3702-6C37-974C-B44E-135D6B6BEA70}"/>
              </a:ext>
            </a:extLst>
          </p:cNvPr>
          <p:cNvCxnSpPr>
            <a:cxnSpLocks/>
          </p:cNvCxnSpPr>
          <p:nvPr/>
        </p:nvCxnSpPr>
        <p:spPr>
          <a:xfrm>
            <a:off x="2401146" y="5141186"/>
            <a:ext cx="0" cy="3008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41">
            <a:extLst>
              <a:ext uri="{FF2B5EF4-FFF2-40B4-BE49-F238E27FC236}">
                <a16:creationId xmlns:a16="http://schemas.microsoft.com/office/drawing/2014/main" id="{79F8182E-A8FD-A74C-937D-623104C5B187}"/>
              </a:ext>
            </a:extLst>
          </p:cNvPr>
          <p:cNvSpPr/>
          <p:nvPr/>
        </p:nvSpPr>
        <p:spPr>
          <a:xfrm>
            <a:off x="1630473" y="3726648"/>
            <a:ext cx="204186" cy="23082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正方形/長方形 42">
            <a:extLst>
              <a:ext uri="{FF2B5EF4-FFF2-40B4-BE49-F238E27FC236}">
                <a16:creationId xmlns:a16="http://schemas.microsoft.com/office/drawing/2014/main" id="{B216DBA1-C295-FC4F-8852-835D50B2EA2F}"/>
              </a:ext>
            </a:extLst>
          </p:cNvPr>
          <p:cNvSpPr/>
          <p:nvPr/>
        </p:nvSpPr>
        <p:spPr>
          <a:xfrm>
            <a:off x="1515063" y="5530295"/>
            <a:ext cx="241177" cy="2737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04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linds(horizontal)">
                                      <p:cBhvr>
                                        <p:cTn id="64" dur="500"/>
                                        <p:tgtEl>
                                          <p:spTgt spid="2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linds(horizontal)">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linds(horizontal)">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linds(horizontal)">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linds(horizontal)">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blinds(horizontal)">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blinds(horizontal)">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linds(horizontal)">
                                      <p:cBhvr>
                                        <p:cTn id="103" dur="500"/>
                                        <p:tgtEl>
                                          <p:spTgt spid="37"/>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blinds(horizontal)">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blinds(horizontal)">
                                      <p:cBhvr>
                                        <p:cTn id="111" dur="500"/>
                                        <p:tgtEl>
                                          <p:spTgt spid="36"/>
                                        </p:tgtEl>
                                      </p:cBhvr>
                                    </p:animEffect>
                                  </p:childTnLst>
                                </p:cTn>
                              </p:par>
                              <p:par>
                                <p:cTn id="112" presetID="3" presetClass="entr" presetSubtype="1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linds(horizontal)">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blinds(horizontal)">
                                      <p:cBhvr>
                                        <p:cTn id="119" dur="500"/>
                                        <p:tgtEl>
                                          <p:spTgt spid="39"/>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blinds(horizontal)">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39"/>
                                        </p:tgtEl>
                                      </p:cBhvr>
                                    </p:animEffect>
                                    <p:set>
                                      <p:cBhvr>
                                        <p:cTn id="127" dur="1" fill="hold">
                                          <p:stCondLst>
                                            <p:cond delay="499"/>
                                          </p:stCondLst>
                                        </p:cTn>
                                        <p:tgtEl>
                                          <p:spTgt spid="39"/>
                                        </p:tgtEl>
                                        <p:attrNameLst>
                                          <p:attrName>style.visibility</p:attrName>
                                        </p:attrNameLst>
                                      </p:cBhvr>
                                      <p:to>
                                        <p:strVal val="hidden"/>
                                      </p:to>
                                    </p:set>
                                  </p:childTnLst>
                                </p:cTn>
                              </p:par>
                              <p:par>
                                <p:cTn id="128" presetID="3" presetClass="exit" presetSubtype="10" fill="hold" grpId="1" nodeType="withEffect">
                                  <p:stCondLst>
                                    <p:cond delay="0"/>
                                  </p:stCondLst>
                                  <p:childTnLst>
                                    <p:animEffect transition="out" filter="blinds(horizontal)">
                                      <p:cBhvr>
                                        <p:cTn id="129" dur="500"/>
                                        <p:tgtEl>
                                          <p:spTgt spid="40"/>
                                        </p:tgtEl>
                                      </p:cBhvr>
                                    </p:animEffect>
                                    <p:set>
                                      <p:cBhvr>
                                        <p:cTn id="130"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9" grpId="0" animBg="1"/>
      <p:bldP spid="39" grpId="1" animBg="1"/>
      <p:bldP spid="40" grpId="0" animBg="1"/>
      <p:bldP spid="4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Hypothesis testing</a:t>
            </a:r>
          </a:p>
        </p:txBody>
      </p:sp>
      <p:sp>
        <p:nvSpPr>
          <p:cNvPr id="7" name="コンテンツ プレースホルダー 2">
            <a:extLst>
              <a:ext uri="{FF2B5EF4-FFF2-40B4-BE49-F238E27FC236}">
                <a16:creationId xmlns:a16="http://schemas.microsoft.com/office/drawing/2014/main" id="{90C1E7B7-2F70-9342-9C2D-42775218EDB3}"/>
              </a:ext>
            </a:extLst>
          </p:cNvPr>
          <p:cNvSpPr txBox="1">
            <a:spLocks/>
          </p:cNvSpPr>
          <p:nvPr/>
        </p:nvSpPr>
        <p:spPr>
          <a:xfrm>
            <a:off x="8613201" y="6547282"/>
            <a:ext cx="530799" cy="310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latin typeface="Comic Sans MS" panose="030F0702030302020204" pitchFamily="66" charset="0"/>
              </a:rPr>
              <a:t>3G</a:t>
            </a:r>
            <a:endParaRPr lang="en-GB" sz="1600" dirty="0">
              <a:latin typeface="Comic Sans MS" panose="030F0702030302020204" pitchFamily="66" charset="0"/>
            </a:endParaRPr>
          </a:p>
        </p:txBody>
      </p:sp>
      <p:sp>
        <p:nvSpPr>
          <p:cNvPr id="8" name="コンテンツ プレースホルダー 2">
            <a:extLst>
              <a:ext uri="{FF2B5EF4-FFF2-40B4-BE49-F238E27FC236}">
                <a16:creationId xmlns:a16="http://schemas.microsoft.com/office/drawing/2014/main" id="{89435496-C0EB-1346-86EA-BC6CA07B7239}"/>
              </a:ext>
            </a:extLst>
          </p:cNvPr>
          <p:cNvSpPr>
            <a:spLocks noGrp="1"/>
          </p:cNvSpPr>
          <p:nvPr>
            <p:ph idx="1"/>
          </p:nvPr>
        </p:nvSpPr>
        <p:spPr>
          <a:xfrm>
            <a:off x="230820" y="1544715"/>
            <a:ext cx="3755254" cy="4891596"/>
          </a:xfrm>
        </p:spPr>
        <p:txBody>
          <a:bodyPr>
            <a:normAutofit/>
          </a:bodyPr>
          <a:lstStyle/>
          <a:p>
            <a:pPr marL="0" indent="0" algn="ctr">
              <a:buNone/>
            </a:pPr>
            <a:r>
              <a:rPr lang="en-US" sz="1500" b="1" dirty="0">
                <a:latin typeface="Comic Sans MS" panose="030F0702030302020204" pitchFamily="66" charset="0"/>
              </a:rPr>
              <a:t>You need to be able to do hypothesis testing using the normal distribution</a:t>
            </a:r>
            <a:endParaRPr lang="en-US" sz="1500" dirty="0">
              <a:latin typeface="Comic Sans MS" panose="030F0702030302020204" pitchFamily="66" charset="0"/>
            </a:endParaRP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Imagine we had a set of data as follows:</a:t>
            </a: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1  2  3  4  4  5  5  6  </a:t>
            </a:r>
          </a:p>
          <a:p>
            <a:pPr marL="0" indent="0" algn="ctr">
              <a:buNone/>
            </a:pPr>
            <a:r>
              <a:rPr lang="en-US" sz="1500" dirty="0">
                <a:latin typeface="Comic Sans MS" panose="030F0702030302020204" pitchFamily="66" charset="0"/>
              </a:rPr>
              <a:t>6  6  7  7  8  8  9  10  11</a:t>
            </a:r>
          </a:p>
          <a:p>
            <a:pPr marL="0" indent="0" algn="ctr">
              <a:buNone/>
            </a:pPr>
            <a:endParaRPr lang="en-US" sz="15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9" name="正方形/長方形 4">
                <a:extLst>
                  <a:ext uri="{FF2B5EF4-FFF2-40B4-BE49-F238E27FC236}">
                    <a16:creationId xmlns:a16="http://schemas.microsoft.com/office/drawing/2014/main" id="{41BA0F01-A0FB-A444-AA6A-0D9450CCDB17}"/>
                  </a:ext>
                </a:extLst>
              </p:cNvPr>
              <p:cNvSpPr/>
              <p:nvPr/>
            </p:nvSpPr>
            <p:spPr>
              <a:xfrm>
                <a:off x="1363192" y="3874648"/>
                <a:ext cx="169469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2.65</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9" name="正方形/長方形 4">
                <a:extLst>
                  <a:ext uri="{FF2B5EF4-FFF2-40B4-BE49-F238E27FC236}">
                    <a16:creationId xmlns:a16="http://schemas.microsoft.com/office/drawing/2014/main" id="{41BA0F01-A0FB-A444-AA6A-0D9450CCDB17}"/>
                  </a:ext>
                </a:extLst>
              </p:cNvPr>
              <p:cNvSpPr>
                <a:spLocks noRot="1" noChangeAspect="1" noMove="1" noResize="1" noEditPoints="1" noAdjustHandles="1" noChangeArrowheads="1" noChangeShapeType="1" noTextEdit="1"/>
              </p:cNvSpPr>
              <p:nvPr/>
            </p:nvSpPr>
            <p:spPr>
              <a:xfrm>
                <a:off x="1363192" y="3874648"/>
                <a:ext cx="1694695" cy="369332"/>
              </a:xfrm>
              <a:prstGeom prst="rect">
                <a:avLst/>
              </a:prstGeom>
              <a:blipFill>
                <a:blip r:embed="rId2"/>
                <a:stretch>
                  <a:fillRect b="-13333"/>
                </a:stretch>
              </a:blipFill>
            </p:spPr>
            <p:txBody>
              <a:bodyPr/>
              <a:lstStyle/>
              <a:p>
                <a:r>
                  <a:rPr lang="en-US">
                    <a:noFill/>
                  </a:rPr>
                  <a:t> </a:t>
                </a:r>
              </a:p>
            </p:txBody>
          </p:sp>
        </mc:Fallback>
      </mc:AlternateContent>
      <p:sp>
        <p:nvSpPr>
          <p:cNvPr id="10" name="テキスト ボックス 5">
            <a:extLst>
              <a:ext uri="{FF2B5EF4-FFF2-40B4-BE49-F238E27FC236}">
                <a16:creationId xmlns:a16="http://schemas.microsoft.com/office/drawing/2014/main" id="{7AEF175D-8943-0540-AF00-875DAE6605DF}"/>
              </a:ext>
            </a:extLst>
          </p:cNvPr>
          <p:cNvSpPr txBox="1"/>
          <p:nvPr/>
        </p:nvSpPr>
        <p:spPr>
          <a:xfrm>
            <a:off x="4237021" y="1441259"/>
            <a:ext cx="4644427" cy="954107"/>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Imagine we took samples from this data, all of size 2 (</a:t>
            </a:r>
            <a:r>
              <a:rPr lang="en-US" sz="1400" dirty="0" err="1">
                <a:solidFill>
                  <a:srgbClr val="FF0000"/>
                </a:solidFill>
                <a:latin typeface="Comic Sans MS" panose="030F0702030302020204" pitchFamily="66" charset="0"/>
                <a:sym typeface="Wingdings" panose="05000000000000000000" pitchFamily="2" charset="2"/>
              </a:rPr>
              <a:t>ie</a:t>
            </a:r>
            <a:r>
              <a:rPr lang="en-US" sz="1400" dirty="0">
                <a:solidFill>
                  <a:srgbClr val="FF0000"/>
                </a:solidFill>
                <a:latin typeface="Comic Sans MS" panose="030F0702030302020204" pitchFamily="66" charset="0"/>
                <a:sym typeface="Wingdings" panose="05000000000000000000" pitchFamily="2" charset="2"/>
              </a:rPr>
              <a:t> – choosing 2 values at random)</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For example:</a:t>
            </a:r>
          </a:p>
        </p:txBody>
      </p:sp>
      <p:graphicFrame>
        <p:nvGraphicFramePr>
          <p:cNvPr id="11" name="表 9">
            <a:extLst>
              <a:ext uri="{FF2B5EF4-FFF2-40B4-BE49-F238E27FC236}">
                <a16:creationId xmlns:a16="http://schemas.microsoft.com/office/drawing/2014/main" id="{90910726-E37F-6A4E-87E0-7973446CBED8}"/>
              </a:ext>
            </a:extLst>
          </p:cNvPr>
          <p:cNvGraphicFramePr>
            <a:graphicFrameLocks noGrp="1"/>
          </p:cNvGraphicFramePr>
          <p:nvPr/>
        </p:nvGraphicFramePr>
        <p:xfrm>
          <a:off x="5223849" y="2589291"/>
          <a:ext cx="2888055" cy="2346960"/>
        </p:xfrm>
        <a:graphic>
          <a:graphicData uri="http://schemas.openxmlformats.org/drawingml/2006/table">
            <a:tbl>
              <a:tblPr firstRow="1" bandRow="1">
                <a:tableStyleId>{2D5ABB26-0587-4C30-8999-92F81FD0307C}</a:tableStyleId>
              </a:tblPr>
              <a:tblGrid>
                <a:gridCol w="962685">
                  <a:extLst>
                    <a:ext uri="{9D8B030D-6E8A-4147-A177-3AD203B41FA5}">
                      <a16:colId xmlns:a16="http://schemas.microsoft.com/office/drawing/2014/main" val="3347301784"/>
                    </a:ext>
                  </a:extLst>
                </a:gridCol>
                <a:gridCol w="962685">
                  <a:extLst>
                    <a:ext uri="{9D8B030D-6E8A-4147-A177-3AD203B41FA5}">
                      <a16:colId xmlns:a16="http://schemas.microsoft.com/office/drawing/2014/main" val="308623272"/>
                    </a:ext>
                  </a:extLst>
                </a:gridCol>
                <a:gridCol w="962685">
                  <a:extLst>
                    <a:ext uri="{9D8B030D-6E8A-4147-A177-3AD203B41FA5}">
                      <a16:colId xmlns:a16="http://schemas.microsoft.com/office/drawing/2014/main" val="2658758871"/>
                    </a:ext>
                  </a:extLst>
                </a:gridCol>
              </a:tblGrid>
              <a:tr h="294884">
                <a:tc>
                  <a:txBody>
                    <a:bodyPr/>
                    <a:lstStyle/>
                    <a:p>
                      <a:pPr algn="ctr"/>
                      <a:r>
                        <a:rPr lang="en-US" sz="1600" dirty="0">
                          <a:latin typeface="Comic Sans MS" panose="030F0702030302020204" pitchFamily="66" charset="0"/>
                        </a:rPr>
                        <a:t>Value 1</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Value 2</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Mean</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365952"/>
                  </a:ext>
                </a:extLst>
              </a:tr>
              <a:tr h="294884">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278438"/>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949742"/>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2760329"/>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400035"/>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897254"/>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877931"/>
                  </a:ext>
                </a:extLst>
              </a:tr>
            </a:tbl>
          </a:graphicData>
        </a:graphic>
      </p:graphicFrame>
      <p:sp>
        <p:nvSpPr>
          <p:cNvPr id="12" name="テキスト ボックス 10">
            <a:extLst>
              <a:ext uri="{FF2B5EF4-FFF2-40B4-BE49-F238E27FC236}">
                <a16:creationId xmlns:a16="http://schemas.microsoft.com/office/drawing/2014/main" id="{0C4A1D70-ABFA-BD45-834D-E28B48C5124E}"/>
              </a:ext>
            </a:extLst>
          </p:cNvPr>
          <p:cNvSpPr txBox="1"/>
          <p:nvPr/>
        </p:nvSpPr>
        <p:spPr>
          <a:xfrm>
            <a:off x="5531668" y="2933323"/>
            <a:ext cx="309700" cy="338554"/>
          </a:xfrm>
          <a:prstGeom prst="rect">
            <a:avLst/>
          </a:prstGeom>
          <a:noFill/>
        </p:spPr>
        <p:txBody>
          <a:bodyPr wrap="none" rtlCol="0">
            <a:spAutoFit/>
          </a:bodyPr>
          <a:lstStyle/>
          <a:p>
            <a:r>
              <a:rPr lang="en-US" sz="1600" dirty="0">
                <a:latin typeface="Comic Sans MS" panose="030F0702030302020204" pitchFamily="66" charset="0"/>
              </a:rPr>
              <a:t>4</a:t>
            </a:r>
            <a:endParaRPr lang="en-GB" sz="1600" dirty="0">
              <a:latin typeface="Comic Sans MS" panose="030F0702030302020204" pitchFamily="66" charset="0"/>
            </a:endParaRPr>
          </a:p>
        </p:txBody>
      </p:sp>
      <p:sp>
        <p:nvSpPr>
          <p:cNvPr id="13" name="テキスト ボックス 11">
            <a:extLst>
              <a:ext uri="{FF2B5EF4-FFF2-40B4-BE49-F238E27FC236}">
                <a16:creationId xmlns:a16="http://schemas.microsoft.com/office/drawing/2014/main" id="{4E7D0809-789E-FB4E-85B0-19E94EECD0DA}"/>
              </a:ext>
            </a:extLst>
          </p:cNvPr>
          <p:cNvSpPr txBox="1"/>
          <p:nvPr/>
        </p:nvSpPr>
        <p:spPr>
          <a:xfrm>
            <a:off x="6471719" y="2922760"/>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4" name="テキスト ボックス 12">
            <a:extLst>
              <a:ext uri="{FF2B5EF4-FFF2-40B4-BE49-F238E27FC236}">
                <a16:creationId xmlns:a16="http://schemas.microsoft.com/office/drawing/2014/main" id="{0EF7FECA-079E-B849-BCBF-64C404D60161}"/>
              </a:ext>
            </a:extLst>
          </p:cNvPr>
          <p:cNvSpPr txBox="1"/>
          <p:nvPr/>
        </p:nvSpPr>
        <p:spPr>
          <a:xfrm>
            <a:off x="5530159" y="3266792"/>
            <a:ext cx="309700" cy="338554"/>
          </a:xfrm>
          <a:prstGeom prst="rect">
            <a:avLst/>
          </a:prstGeom>
          <a:noFill/>
        </p:spPr>
        <p:txBody>
          <a:bodyPr wrap="none" rtlCol="0">
            <a:spAutoFit/>
          </a:bodyPr>
          <a:lstStyle/>
          <a:p>
            <a:r>
              <a:rPr lang="en-US" sz="1600" dirty="0">
                <a:latin typeface="Comic Sans MS" panose="030F0702030302020204" pitchFamily="66" charset="0"/>
              </a:rPr>
              <a:t>3</a:t>
            </a:r>
            <a:endParaRPr lang="en-GB" sz="1600" dirty="0">
              <a:latin typeface="Comic Sans MS" panose="030F0702030302020204" pitchFamily="66" charset="0"/>
            </a:endParaRPr>
          </a:p>
        </p:txBody>
      </p:sp>
      <p:sp>
        <p:nvSpPr>
          <p:cNvPr id="15" name="テキスト ボックス 13">
            <a:extLst>
              <a:ext uri="{FF2B5EF4-FFF2-40B4-BE49-F238E27FC236}">
                <a16:creationId xmlns:a16="http://schemas.microsoft.com/office/drawing/2014/main" id="{DDD2F1DA-5326-D24D-9122-F0585F9BC926}"/>
              </a:ext>
            </a:extLst>
          </p:cNvPr>
          <p:cNvSpPr txBox="1"/>
          <p:nvPr/>
        </p:nvSpPr>
        <p:spPr>
          <a:xfrm>
            <a:off x="6470210" y="3256229"/>
            <a:ext cx="309700" cy="338554"/>
          </a:xfrm>
          <a:prstGeom prst="rect">
            <a:avLst/>
          </a:prstGeom>
          <a:noFill/>
        </p:spPr>
        <p:txBody>
          <a:bodyPr wrap="none" rtlCol="0">
            <a:spAutoFit/>
          </a:bodyPr>
          <a:lstStyle/>
          <a:p>
            <a:r>
              <a:rPr lang="en-US" sz="1600" dirty="0">
                <a:latin typeface="Comic Sans MS" panose="030F0702030302020204" pitchFamily="66" charset="0"/>
              </a:rPr>
              <a:t>9</a:t>
            </a:r>
            <a:endParaRPr lang="en-GB" sz="1600" dirty="0">
              <a:latin typeface="Comic Sans MS" panose="030F0702030302020204" pitchFamily="66" charset="0"/>
            </a:endParaRPr>
          </a:p>
        </p:txBody>
      </p:sp>
      <p:sp>
        <p:nvSpPr>
          <p:cNvPr id="16" name="テキスト ボックス 14">
            <a:extLst>
              <a:ext uri="{FF2B5EF4-FFF2-40B4-BE49-F238E27FC236}">
                <a16:creationId xmlns:a16="http://schemas.microsoft.com/office/drawing/2014/main" id="{76A54FC7-84E2-0142-A606-9EDA5099CF2C}"/>
              </a:ext>
            </a:extLst>
          </p:cNvPr>
          <p:cNvSpPr txBox="1"/>
          <p:nvPr/>
        </p:nvSpPr>
        <p:spPr>
          <a:xfrm>
            <a:off x="5539212" y="3610824"/>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17" name="テキスト ボックス 15">
            <a:extLst>
              <a:ext uri="{FF2B5EF4-FFF2-40B4-BE49-F238E27FC236}">
                <a16:creationId xmlns:a16="http://schemas.microsoft.com/office/drawing/2014/main" id="{08BF5DA9-6516-E445-8B38-EE9B7C7A11EA}"/>
              </a:ext>
            </a:extLst>
          </p:cNvPr>
          <p:cNvSpPr txBox="1"/>
          <p:nvPr/>
        </p:nvSpPr>
        <p:spPr>
          <a:xfrm>
            <a:off x="6479263" y="3600261"/>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8" name="テキスト ボックス 16">
            <a:extLst>
              <a:ext uri="{FF2B5EF4-FFF2-40B4-BE49-F238E27FC236}">
                <a16:creationId xmlns:a16="http://schemas.microsoft.com/office/drawing/2014/main" id="{880F863C-A690-0546-BF1D-95405E5FC97D}"/>
              </a:ext>
            </a:extLst>
          </p:cNvPr>
          <p:cNvSpPr txBox="1"/>
          <p:nvPr/>
        </p:nvSpPr>
        <p:spPr>
          <a:xfrm>
            <a:off x="5537703" y="3944293"/>
            <a:ext cx="309700" cy="338554"/>
          </a:xfrm>
          <a:prstGeom prst="rect">
            <a:avLst/>
          </a:prstGeom>
          <a:noFill/>
        </p:spPr>
        <p:txBody>
          <a:bodyPr wrap="none" rtlCol="0">
            <a:spAutoFit/>
          </a:bodyPr>
          <a:lstStyle/>
          <a:p>
            <a:r>
              <a:rPr lang="en-US" sz="1600" dirty="0">
                <a:latin typeface="Comic Sans MS" panose="030F0702030302020204" pitchFamily="66" charset="0"/>
              </a:rPr>
              <a:t>2</a:t>
            </a:r>
            <a:endParaRPr lang="en-GB" sz="1600" dirty="0">
              <a:latin typeface="Comic Sans MS" panose="030F0702030302020204" pitchFamily="66" charset="0"/>
            </a:endParaRPr>
          </a:p>
        </p:txBody>
      </p:sp>
      <p:sp>
        <p:nvSpPr>
          <p:cNvPr id="19" name="テキスト ボックス 17">
            <a:extLst>
              <a:ext uri="{FF2B5EF4-FFF2-40B4-BE49-F238E27FC236}">
                <a16:creationId xmlns:a16="http://schemas.microsoft.com/office/drawing/2014/main" id="{16BF3590-EA6C-D24F-801B-DA7D47F0284D}"/>
              </a:ext>
            </a:extLst>
          </p:cNvPr>
          <p:cNvSpPr txBox="1"/>
          <p:nvPr/>
        </p:nvSpPr>
        <p:spPr>
          <a:xfrm>
            <a:off x="6477754" y="3933730"/>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20" name="テキスト ボックス 18">
            <a:extLst>
              <a:ext uri="{FF2B5EF4-FFF2-40B4-BE49-F238E27FC236}">
                <a16:creationId xmlns:a16="http://schemas.microsoft.com/office/drawing/2014/main" id="{A49CBF75-381E-D14A-AD14-16C12A0C925E}"/>
              </a:ext>
            </a:extLst>
          </p:cNvPr>
          <p:cNvSpPr txBox="1"/>
          <p:nvPr/>
        </p:nvSpPr>
        <p:spPr>
          <a:xfrm>
            <a:off x="5546757" y="4279272"/>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p:sp>
        <p:nvSpPr>
          <p:cNvPr id="21" name="テキスト ボックス 19">
            <a:extLst>
              <a:ext uri="{FF2B5EF4-FFF2-40B4-BE49-F238E27FC236}">
                <a16:creationId xmlns:a16="http://schemas.microsoft.com/office/drawing/2014/main" id="{865EA5E6-4FBB-2244-90E1-5AF0534BD91A}"/>
              </a:ext>
            </a:extLst>
          </p:cNvPr>
          <p:cNvSpPr txBox="1"/>
          <p:nvPr/>
        </p:nvSpPr>
        <p:spPr>
          <a:xfrm>
            <a:off x="6441541" y="4268709"/>
            <a:ext cx="402674" cy="338554"/>
          </a:xfrm>
          <a:prstGeom prst="rect">
            <a:avLst/>
          </a:prstGeom>
          <a:noFill/>
        </p:spPr>
        <p:txBody>
          <a:bodyPr wrap="none" rtlCol="0">
            <a:spAutoFit/>
          </a:bodyPr>
          <a:lstStyle/>
          <a:p>
            <a:r>
              <a:rPr lang="en-US" sz="1600" dirty="0">
                <a:latin typeface="Comic Sans MS" panose="030F0702030302020204" pitchFamily="66" charset="0"/>
              </a:rPr>
              <a:t>10</a:t>
            </a:r>
            <a:endParaRPr lang="en-GB" sz="1600" dirty="0">
              <a:latin typeface="Comic Sans MS" panose="030F0702030302020204" pitchFamily="66" charset="0"/>
            </a:endParaRPr>
          </a:p>
        </p:txBody>
      </p:sp>
      <p:sp>
        <p:nvSpPr>
          <p:cNvPr id="22" name="テキスト ボックス 20">
            <a:extLst>
              <a:ext uri="{FF2B5EF4-FFF2-40B4-BE49-F238E27FC236}">
                <a16:creationId xmlns:a16="http://schemas.microsoft.com/office/drawing/2014/main" id="{6825A158-49FD-FC4D-9B53-1DBE6D49203D}"/>
              </a:ext>
            </a:extLst>
          </p:cNvPr>
          <p:cNvSpPr txBox="1"/>
          <p:nvPr/>
        </p:nvSpPr>
        <p:spPr>
          <a:xfrm>
            <a:off x="5545248" y="4612741"/>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3" name="テキスト ボックス 21">
            <a:extLst>
              <a:ext uri="{FF2B5EF4-FFF2-40B4-BE49-F238E27FC236}">
                <a16:creationId xmlns:a16="http://schemas.microsoft.com/office/drawing/2014/main" id="{8C539A9B-A952-EE40-9079-9A92D1107DAB}"/>
              </a:ext>
            </a:extLst>
          </p:cNvPr>
          <p:cNvSpPr txBox="1"/>
          <p:nvPr/>
        </p:nvSpPr>
        <p:spPr>
          <a:xfrm>
            <a:off x="6485299" y="4602178"/>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24" name="テキスト ボックス 22">
            <a:extLst>
              <a:ext uri="{FF2B5EF4-FFF2-40B4-BE49-F238E27FC236}">
                <a16:creationId xmlns:a16="http://schemas.microsoft.com/office/drawing/2014/main" id="{536AC642-ABA4-AB40-A44E-9877A1092A5A}"/>
              </a:ext>
            </a:extLst>
          </p:cNvPr>
          <p:cNvSpPr txBox="1"/>
          <p:nvPr/>
        </p:nvSpPr>
        <p:spPr>
          <a:xfrm>
            <a:off x="7366503" y="2921251"/>
            <a:ext cx="486030" cy="338554"/>
          </a:xfrm>
          <a:prstGeom prst="rect">
            <a:avLst/>
          </a:prstGeom>
          <a:noFill/>
        </p:spPr>
        <p:txBody>
          <a:bodyPr wrap="none" rtlCol="0">
            <a:spAutoFit/>
          </a:bodyPr>
          <a:lstStyle/>
          <a:p>
            <a:r>
              <a:rPr lang="en-US" sz="1600" dirty="0">
                <a:latin typeface="Comic Sans MS" panose="030F0702030302020204" pitchFamily="66" charset="0"/>
              </a:rPr>
              <a:t>4.5</a:t>
            </a:r>
            <a:endParaRPr lang="en-GB" sz="1600" dirty="0">
              <a:latin typeface="Comic Sans MS" panose="030F0702030302020204" pitchFamily="66" charset="0"/>
            </a:endParaRPr>
          </a:p>
        </p:txBody>
      </p:sp>
      <p:sp>
        <p:nvSpPr>
          <p:cNvPr id="25" name="テキスト ボックス 23">
            <a:extLst>
              <a:ext uri="{FF2B5EF4-FFF2-40B4-BE49-F238E27FC236}">
                <a16:creationId xmlns:a16="http://schemas.microsoft.com/office/drawing/2014/main" id="{C7CA5FF7-DBD9-DC46-9351-40E94F67A90F}"/>
              </a:ext>
            </a:extLst>
          </p:cNvPr>
          <p:cNvSpPr txBox="1"/>
          <p:nvPr/>
        </p:nvSpPr>
        <p:spPr>
          <a:xfrm>
            <a:off x="7457037" y="3265283"/>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6" name="テキスト ボックス 24">
            <a:extLst>
              <a:ext uri="{FF2B5EF4-FFF2-40B4-BE49-F238E27FC236}">
                <a16:creationId xmlns:a16="http://schemas.microsoft.com/office/drawing/2014/main" id="{040C97B1-AF3B-024F-B06E-9227C7650F61}"/>
              </a:ext>
            </a:extLst>
          </p:cNvPr>
          <p:cNvSpPr txBox="1"/>
          <p:nvPr/>
        </p:nvSpPr>
        <p:spPr>
          <a:xfrm>
            <a:off x="7366503" y="3591207"/>
            <a:ext cx="486030" cy="338554"/>
          </a:xfrm>
          <a:prstGeom prst="rect">
            <a:avLst/>
          </a:prstGeom>
          <a:noFill/>
        </p:spPr>
        <p:txBody>
          <a:bodyPr wrap="none" rtlCol="0">
            <a:spAutoFit/>
          </a:bodyPr>
          <a:lstStyle/>
          <a:p>
            <a:r>
              <a:rPr lang="en-US" sz="1600" dirty="0">
                <a:latin typeface="Comic Sans MS" panose="030F0702030302020204" pitchFamily="66" charset="0"/>
              </a:rPr>
              <a:t>5.5</a:t>
            </a:r>
            <a:endParaRPr lang="en-GB" sz="1600" dirty="0">
              <a:latin typeface="Comic Sans MS" panose="030F0702030302020204" pitchFamily="66" charset="0"/>
            </a:endParaRPr>
          </a:p>
        </p:txBody>
      </p:sp>
      <p:sp>
        <p:nvSpPr>
          <p:cNvPr id="27" name="テキスト ボックス 25">
            <a:extLst>
              <a:ext uri="{FF2B5EF4-FFF2-40B4-BE49-F238E27FC236}">
                <a16:creationId xmlns:a16="http://schemas.microsoft.com/office/drawing/2014/main" id="{82F70707-71D8-6946-9C86-267E91E0521C}"/>
              </a:ext>
            </a:extLst>
          </p:cNvPr>
          <p:cNvSpPr txBox="1"/>
          <p:nvPr/>
        </p:nvSpPr>
        <p:spPr>
          <a:xfrm>
            <a:off x="7466091" y="3926186"/>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28" name="テキスト ボックス 26">
            <a:extLst>
              <a:ext uri="{FF2B5EF4-FFF2-40B4-BE49-F238E27FC236}">
                <a16:creationId xmlns:a16="http://schemas.microsoft.com/office/drawing/2014/main" id="{26ECE268-324D-2D40-90BF-78B591326612}"/>
              </a:ext>
            </a:extLst>
          </p:cNvPr>
          <p:cNvSpPr txBox="1"/>
          <p:nvPr/>
        </p:nvSpPr>
        <p:spPr>
          <a:xfrm>
            <a:off x="7375557" y="4261164"/>
            <a:ext cx="486030" cy="338554"/>
          </a:xfrm>
          <a:prstGeom prst="rect">
            <a:avLst/>
          </a:prstGeom>
          <a:noFill/>
        </p:spPr>
        <p:txBody>
          <a:bodyPr wrap="none" rtlCol="0">
            <a:spAutoFit/>
          </a:bodyPr>
          <a:lstStyle/>
          <a:p>
            <a:r>
              <a:rPr lang="en-US" sz="1600" dirty="0">
                <a:latin typeface="Comic Sans MS" panose="030F0702030302020204" pitchFamily="66" charset="0"/>
              </a:rPr>
              <a:t>8.5</a:t>
            </a:r>
            <a:endParaRPr lang="en-GB" sz="1600" dirty="0">
              <a:latin typeface="Comic Sans MS" panose="030F0702030302020204" pitchFamily="66" charset="0"/>
            </a:endParaRPr>
          </a:p>
        </p:txBody>
      </p:sp>
      <p:sp>
        <p:nvSpPr>
          <p:cNvPr id="29" name="テキスト ボックス 27">
            <a:extLst>
              <a:ext uri="{FF2B5EF4-FFF2-40B4-BE49-F238E27FC236}">
                <a16:creationId xmlns:a16="http://schemas.microsoft.com/office/drawing/2014/main" id="{3AC35C4D-C269-A943-9A36-01A0F303DC9A}"/>
              </a:ext>
            </a:extLst>
          </p:cNvPr>
          <p:cNvSpPr txBox="1"/>
          <p:nvPr/>
        </p:nvSpPr>
        <p:spPr>
          <a:xfrm>
            <a:off x="7447984" y="4596142"/>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p:sp>
        <p:nvSpPr>
          <p:cNvPr id="30" name="テキスト ボックス 28">
            <a:extLst>
              <a:ext uri="{FF2B5EF4-FFF2-40B4-BE49-F238E27FC236}">
                <a16:creationId xmlns:a16="http://schemas.microsoft.com/office/drawing/2014/main" id="{C929A109-789E-7444-A2BC-46F61D49B9F9}"/>
              </a:ext>
            </a:extLst>
          </p:cNvPr>
          <p:cNvSpPr txBox="1"/>
          <p:nvPr/>
        </p:nvSpPr>
        <p:spPr>
          <a:xfrm>
            <a:off x="4199650" y="5139629"/>
            <a:ext cx="4644427" cy="1169551"/>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If we take enough samples, then because the data is normally distributed, the sample mean will average out to be the same as the population mean</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How is the variance affected though?</a:t>
            </a:r>
          </a:p>
        </p:txBody>
      </p:sp>
      <mc:AlternateContent xmlns:mc="http://schemas.openxmlformats.org/markup-compatibility/2006">
        <mc:Choice xmlns:a14="http://schemas.microsoft.com/office/drawing/2010/main" Requires="a14">
          <p:sp>
            <p:nvSpPr>
              <p:cNvPr id="31" name="正方形/長方形 32">
                <a:extLst>
                  <a:ext uri="{FF2B5EF4-FFF2-40B4-BE49-F238E27FC236}">
                    <a16:creationId xmlns:a16="http://schemas.microsoft.com/office/drawing/2014/main" id="{F29ED948-29D8-3946-AFF1-48E0000B9FBE}"/>
                  </a:ext>
                </a:extLst>
              </p:cNvPr>
              <p:cNvSpPr/>
              <p:nvPr/>
            </p:nvSpPr>
            <p:spPr>
              <a:xfrm>
                <a:off x="1247120" y="5703449"/>
                <a:ext cx="199926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𝑋</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(6.08, </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1.33</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31" name="正方形/長方形 32">
                <a:extLst>
                  <a:ext uri="{FF2B5EF4-FFF2-40B4-BE49-F238E27FC236}">
                    <a16:creationId xmlns:a16="http://schemas.microsoft.com/office/drawing/2014/main" id="{F29ED948-29D8-3946-AFF1-48E0000B9FBE}"/>
                  </a:ext>
                </a:extLst>
              </p:cNvPr>
              <p:cNvSpPr>
                <a:spLocks noRot="1" noChangeAspect="1" noMove="1" noResize="1" noEditPoints="1" noAdjustHandles="1" noChangeArrowheads="1" noChangeShapeType="1" noTextEdit="1"/>
              </p:cNvSpPr>
              <p:nvPr/>
            </p:nvSpPr>
            <p:spPr>
              <a:xfrm>
                <a:off x="1247120" y="5703449"/>
                <a:ext cx="1999265" cy="369332"/>
              </a:xfrm>
              <a:prstGeom prst="rect">
                <a:avLst/>
              </a:prstGeom>
              <a:blipFill>
                <a:blip r:embed="rId3"/>
                <a:stretch>
                  <a:fillRect b="-13333"/>
                </a:stretch>
              </a:blipFill>
            </p:spPr>
            <p:txBody>
              <a:bodyPr/>
              <a:lstStyle/>
              <a:p>
                <a:r>
                  <a:rPr lang="en-US">
                    <a:noFill/>
                  </a:rPr>
                  <a:t> </a:t>
                </a:r>
              </a:p>
            </p:txBody>
          </p:sp>
        </mc:Fallback>
      </mc:AlternateContent>
      <p:sp>
        <p:nvSpPr>
          <p:cNvPr id="32" name="テキスト ボックス 34">
            <a:extLst>
              <a:ext uri="{FF2B5EF4-FFF2-40B4-BE49-F238E27FC236}">
                <a16:creationId xmlns:a16="http://schemas.microsoft.com/office/drawing/2014/main" id="{45D7E8E0-BEFC-1D4D-9F1B-962F97ED2C57}"/>
              </a:ext>
            </a:extLst>
          </p:cNvPr>
          <p:cNvSpPr txBox="1"/>
          <p:nvPr/>
        </p:nvSpPr>
        <p:spPr>
          <a:xfrm>
            <a:off x="669957" y="4635624"/>
            <a:ext cx="290616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Notation for the population</a:t>
            </a:r>
          </a:p>
        </p:txBody>
      </p:sp>
      <p:sp>
        <p:nvSpPr>
          <p:cNvPr id="33" name="テキスト ボックス 35">
            <a:extLst>
              <a:ext uri="{FF2B5EF4-FFF2-40B4-BE49-F238E27FC236}">
                <a16:creationId xmlns:a16="http://schemas.microsoft.com/office/drawing/2014/main" id="{6440F5D4-7C28-284C-ACDF-2AD8D4180F7A}"/>
              </a:ext>
            </a:extLst>
          </p:cNvPr>
          <p:cNvSpPr txBox="1"/>
          <p:nvPr/>
        </p:nvSpPr>
        <p:spPr>
          <a:xfrm>
            <a:off x="697118" y="5006816"/>
            <a:ext cx="290616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Notation for this sample</a:t>
            </a:r>
          </a:p>
        </p:txBody>
      </p:sp>
      <p:cxnSp>
        <p:nvCxnSpPr>
          <p:cNvPr id="34" name="直線矢印コネクタ 36">
            <a:extLst>
              <a:ext uri="{FF2B5EF4-FFF2-40B4-BE49-F238E27FC236}">
                <a16:creationId xmlns:a16="http://schemas.microsoft.com/office/drawing/2014/main" id="{651567C2-8F67-4246-999C-B984E2346EBF}"/>
              </a:ext>
            </a:extLst>
          </p:cNvPr>
          <p:cNvCxnSpPr>
            <a:cxnSpLocks/>
          </p:cNvCxnSpPr>
          <p:nvPr/>
        </p:nvCxnSpPr>
        <p:spPr>
          <a:xfrm flipV="1">
            <a:off x="2210540" y="4271141"/>
            <a:ext cx="0" cy="3008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40">
            <a:extLst>
              <a:ext uri="{FF2B5EF4-FFF2-40B4-BE49-F238E27FC236}">
                <a16:creationId xmlns:a16="http://schemas.microsoft.com/office/drawing/2014/main" id="{042BD867-3016-5D48-9101-9DA25DB85AD1}"/>
              </a:ext>
            </a:extLst>
          </p:cNvPr>
          <p:cNvCxnSpPr>
            <a:cxnSpLocks/>
          </p:cNvCxnSpPr>
          <p:nvPr/>
        </p:nvCxnSpPr>
        <p:spPr>
          <a:xfrm>
            <a:off x="2199978" y="5365101"/>
            <a:ext cx="0" cy="3008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7">
            <a:extLst>
              <a:ext uri="{FF2B5EF4-FFF2-40B4-BE49-F238E27FC236}">
                <a16:creationId xmlns:a16="http://schemas.microsoft.com/office/drawing/2014/main" id="{87678325-8A24-AB46-9CC1-4DBEF6CD6A2D}"/>
              </a:ext>
            </a:extLst>
          </p:cNvPr>
          <p:cNvSpPr/>
          <p:nvPr/>
        </p:nvSpPr>
        <p:spPr>
          <a:xfrm>
            <a:off x="1988598" y="3950563"/>
            <a:ext cx="204186" cy="23082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正方形/長方形 38">
            <a:extLst>
              <a:ext uri="{FF2B5EF4-FFF2-40B4-BE49-F238E27FC236}">
                <a16:creationId xmlns:a16="http://schemas.microsoft.com/office/drawing/2014/main" id="{5D4BA429-4E9D-BA46-822B-9758A0B37F12}"/>
              </a:ext>
            </a:extLst>
          </p:cNvPr>
          <p:cNvSpPr/>
          <p:nvPr/>
        </p:nvSpPr>
        <p:spPr>
          <a:xfrm>
            <a:off x="1873188" y="5754210"/>
            <a:ext cx="523783" cy="2737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7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Effect transition="in" filter="blinds(horizontal)">
                                      <p:cBhvr>
                                        <p:cTn id="28"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7B32-8F99-C94B-BC52-2A18FF61DB60}"/>
              </a:ext>
            </a:extLst>
          </p:cNvPr>
          <p:cNvSpPr>
            <a:spLocks noGrp="1"/>
          </p:cNvSpPr>
          <p:nvPr>
            <p:ph type="title"/>
          </p:nvPr>
        </p:nvSpPr>
        <p:spPr>
          <a:xfrm>
            <a:off x="0" y="0"/>
            <a:ext cx="8596668" cy="1320800"/>
          </a:xfrm>
        </p:spPr>
        <p:txBody>
          <a:bodyPr/>
          <a:lstStyle/>
          <a:p>
            <a:r>
              <a:rPr lang="en-US" dirty="0"/>
              <a:t>3.1 Normal distribution</a:t>
            </a:r>
          </a:p>
        </p:txBody>
      </p:sp>
      <p:pic>
        <p:nvPicPr>
          <p:cNvPr id="31" name="Picture 2" descr="http://upload.wikimedia.org/wikipedia/commons/thumb/7/74/Normal_Distribution_PDF.svg/1000px-Normal_Distribution_PDF.svg.png">
            <a:extLst>
              <a:ext uri="{FF2B5EF4-FFF2-40B4-BE49-F238E27FC236}">
                <a16:creationId xmlns:a16="http://schemas.microsoft.com/office/drawing/2014/main" id="{9EA054FA-7BE3-E548-9248-0A739D7EE4E2}"/>
              </a:ext>
            </a:extLst>
          </p:cNvPr>
          <p:cNvPicPr>
            <a:picLocks noChangeAspect="1" noChangeArrowheads="1"/>
          </p:cNvPicPr>
          <p:nvPr/>
        </p:nvPicPr>
        <p:blipFill>
          <a:blip r:embed="rId2" cstate="print"/>
          <a:srcRect/>
          <a:stretch>
            <a:fillRect/>
          </a:stretch>
        </p:blipFill>
        <p:spPr bwMode="auto">
          <a:xfrm>
            <a:off x="1395868" y="660400"/>
            <a:ext cx="7200800" cy="4601311"/>
          </a:xfrm>
          <a:prstGeom prst="rect">
            <a:avLst/>
          </a:prstGeom>
          <a:noFill/>
          <a:ln>
            <a:solidFill>
              <a:schemeClr val="accent1"/>
            </a:solidFill>
          </a:ln>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D9794B0-DD57-6C47-BBDD-571FD649BB39}"/>
                  </a:ext>
                </a:extLst>
              </p:cNvPr>
              <p:cNvSpPr txBox="1"/>
              <p:nvPr/>
            </p:nvSpPr>
            <p:spPr>
              <a:xfrm>
                <a:off x="798106" y="5599873"/>
                <a:ext cx="8596667" cy="958980"/>
              </a:xfrm>
              <a:prstGeom prst="rect">
                <a:avLst/>
              </a:prstGeom>
              <a:noFill/>
            </p:spPr>
            <p:txBody>
              <a:bodyPr wrap="square" rtlCol="0">
                <a:spAutoFit/>
              </a:bodyPr>
              <a:lstStyle/>
              <a:p>
                <a:r>
                  <a:rPr lang="en-GB" dirty="0"/>
                  <a:t>We can set the mean </a:t>
                </a:r>
                <a14:m>
                  <m:oMath xmlns:m="http://schemas.openxmlformats.org/officeDocument/2006/math">
                    <m:r>
                      <a:rPr lang="en-GB" b="0" i="1" smtClean="0">
                        <a:latin typeface="Cambria Math"/>
                      </a:rPr>
                      <m:t>𝜇</m:t>
                    </m:r>
                  </m:oMath>
                </a14:m>
                <a:r>
                  <a:rPr lang="en-GB" dirty="0"/>
                  <a:t> and the standard deviation </a:t>
                </a:r>
                <a14:m>
                  <m:oMath xmlns:m="http://schemas.openxmlformats.org/officeDocument/2006/math">
                    <m:r>
                      <a:rPr lang="en-GB" b="0" i="1" smtClean="0">
                        <a:latin typeface="Cambria Math"/>
                      </a:rPr>
                      <m:t>𝜎</m:t>
                    </m:r>
                  </m:oMath>
                </a14:m>
                <a:r>
                  <a:rPr lang="en-GB" dirty="0"/>
                  <a:t> of the Normal Distribution. If a random variable </a:t>
                </a:r>
                <a14:m>
                  <m:oMath xmlns:m="http://schemas.openxmlformats.org/officeDocument/2006/math">
                    <m:r>
                      <a:rPr lang="en-GB" b="0" i="1" smtClean="0">
                        <a:latin typeface="Cambria Math" panose="02040503050406030204" pitchFamily="18" charset="0"/>
                      </a:rPr>
                      <m:t>𝑋</m:t>
                    </m:r>
                  </m:oMath>
                </a14:m>
                <a:r>
                  <a:rPr lang="en-GB" dirty="0"/>
                  <a:t> is normally distributed, then we write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𝑵</m:t>
                      </m:r>
                      <m:d>
                        <m:dPr>
                          <m:ctrlPr>
                            <a:rPr lang="en-GB" b="1" i="1" smtClean="0">
                              <a:latin typeface="Cambria Math" panose="02040503050406030204" pitchFamily="18" charset="0"/>
                            </a:rPr>
                          </m:ctrlPr>
                        </m:dPr>
                        <m:e>
                          <m:r>
                            <a:rPr lang="en-GB" b="1" i="1" smtClean="0">
                              <a:latin typeface="Cambria Math" panose="02040503050406030204" pitchFamily="18" charset="0"/>
                            </a:rPr>
                            <m:t>𝝁</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𝝈</m:t>
                              </m:r>
                            </m:e>
                            <m:sup>
                              <m:r>
                                <a:rPr lang="en-GB" b="1" i="1" smtClean="0">
                                  <a:latin typeface="Cambria Math" panose="02040503050406030204" pitchFamily="18" charset="0"/>
                                </a:rPr>
                                <m:t>𝟐</m:t>
                              </m:r>
                            </m:sup>
                          </m:sSup>
                        </m:e>
                      </m:d>
                    </m:oMath>
                  </m:oMathPara>
                </a14:m>
                <a:endParaRPr lang="en-GB" b="1" dirty="0"/>
              </a:p>
            </p:txBody>
          </p:sp>
        </mc:Choice>
        <mc:Fallback xmlns="">
          <p:sp>
            <p:nvSpPr>
              <p:cNvPr id="32" name="TextBox 31">
                <a:extLst>
                  <a:ext uri="{FF2B5EF4-FFF2-40B4-BE49-F238E27FC236}">
                    <a16:creationId xmlns:a16="http://schemas.microsoft.com/office/drawing/2014/main" id="{AD9794B0-DD57-6C47-BBDD-571FD649BB39}"/>
                  </a:ext>
                </a:extLst>
              </p:cNvPr>
              <p:cNvSpPr txBox="1">
                <a:spLocks noRot="1" noChangeAspect="1" noMove="1" noResize="1" noEditPoints="1" noAdjustHandles="1" noChangeArrowheads="1" noChangeShapeType="1" noTextEdit="1"/>
              </p:cNvSpPr>
              <p:nvPr/>
            </p:nvSpPr>
            <p:spPr>
              <a:xfrm>
                <a:off x="798106" y="5599873"/>
                <a:ext cx="8596667" cy="958980"/>
              </a:xfrm>
              <a:prstGeom prst="rect">
                <a:avLst/>
              </a:prstGeom>
              <a:blipFill>
                <a:blip r:embed="rId3"/>
                <a:stretch>
                  <a:fillRect l="-442" t="-2632" b="-1316"/>
                </a:stretch>
              </a:blipFill>
            </p:spPr>
            <p:txBody>
              <a:bodyPr/>
              <a:lstStyle/>
              <a:p>
                <a:r>
                  <a:rPr lang="en-US">
                    <a:noFill/>
                  </a:rPr>
                  <a:t> </a:t>
                </a:r>
              </a:p>
            </p:txBody>
          </p:sp>
        </mc:Fallback>
      </mc:AlternateContent>
    </p:spTree>
    <p:extLst>
      <p:ext uri="{BB962C8B-B14F-4D97-AF65-F5344CB8AC3E}">
        <p14:creationId xmlns:p14="http://schemas.microsoft.com/office/powerpoint/2010/main" val="1611836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Hypothesis testing</a:t>
            </a:r>
          </a:p>
        </p:txBody>
      </p:sp>
      <p:sp>
        <p:nvSpPr>
          <p:cNvPr id="8" name="コンテンツ プレースホルダー 2">
            <a:extLst>
              <a:ext uri="{FF2B5EF4-FFF2-40B4-BE49-F238E27FC236}">
                <a16:creationId xmlns:a16="http://schemas.microsoft.com/office/drawing/2014/main" id="{650CF567-E638-154A-903E-C1DF73AE8013}"/>
              </a:ext>
            </a:extLst>
          </p:cNvPr>
          <p:cNvSpPr>
            <a:spLocks noGrp="1"/>
          </p:cNvSpPr>
          <p:nvPr>
            <p:ph idx="1"/>
          </p:nvPr>
        </p:nvSpPr>
        <p:spPr>
          <a:xfrm>
            <a:off x="230820" y="1544715"/>
            <a:ext cx="3755254" cy="4891596"/>
          </a:xfrm>
        </p:spPr>
        <p:txBody>
          <a:bodyPr>
            <a:normAutofit/>
          </a:bodyPr>
          <a:lstStyle/>
          <a:p>
            <a:pPr marL="0" indent="0" algn="ctr">
              <a:buNone/>
            </a:pPr>
            <a:r>
              <a:rPr lang="en-US" sz="1500" b="1" dirty="0">
                <a:latin typeface="Comic Sans MS" panose="030F0702030302020204" pitchFamily="66" charset="0"/>
              </a:rPr>
              <a:t>You need to be able to do hypothesis testing using the normal distribution</a:t>
            </a:r>
            <a:endParaRPr lang="en-US" sz="1500" dirty="0">
              <a:latin typeface="Comic Sans MS" panose="030F0702030302020204" pitchFamily="66" charset="0"/>
            </a:endParaRP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Imagine we had a set of data as follows:</a:t>
            </a: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1  2  3  4  4  5  5  6  </a:t>
            </a:r>
          </a:p>
          <a:p>
            <a:pPr marL="0" indent="0" algn="ctr">
              <a:buNone/>
            </a:pPr>
            <a:r>
              <a:rPr lang="en-US" sz="1500" dirty="0">
                <a:latin typeface="Comic Sans MS" panose="030F0702030302020204" pitchFamily="66" charset="0"/>
              </a:rPr>
              <a:t>6  6  7  7  8  8  9  10  11</a:t>
            </a:r>
          </a:p>
          <a:p>
            <a:pPr marL="0" indent="0" algn="ctr">
              <a:buNone/>
            </a:pPr>
            <a:endParaRPr lang="en-US" sz="15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9" name="正方形/長方形 4">
                <a:extLst>
                  <a:ext uri="{FF2B5EF4-FFF2-40B4-BE49-F238E27FC236}">
                    <a16:creationId xmlns:a16="http://schemas.microsoft.com/office/drawing/2014/main" id="{13E29746-2988-4942-89E3-B71C4D5ACA10}"/>
                  </a:ext>
                </a:extLst>
              </p:cNvPr>
              <p:cNvSpPr/>
              <p:nvPr/>
            </p:nvSpPr>
            <p:spPr>
              <a:xfrm>
                <a:off x="1363192" y="3874648"/>
                <a:ext cx="169469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2.65</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9" name="正方形/長方形 4">
                <a:extLst>
                  <a:ext uri="{FF2B5EF4-FFF2-40B4-BE49-F238E27FC236}">
                    <a16:creationId xmlns:a16="http://schemas.microsoft.com/office/drawing/2014/main" id="{13E29746-2988-4942-89E3-B71C4D5ACA10}"/>
                  </a:ext>
                </a:extLst>
              </p:cNvPr>
              <p:cNvSpPr>
                <a:spLocks noRot="1" noChangeAspect="1" noMove="1" noResize="1" noEditPoints="1" noAdjustHandles="1" noChangeArrowheads="1" noChangeShapeType="1" noTextEdit="1"/>
              </p:cNvSpPr>
              <p:nvPr/>
            </p:nvSpPr>
            <p:spPr>
              <a:xfrm>
                <a:off x="1363192" y="3874648"/>
                <a:ext cx="1694695" cy="369332"/>
              </a:xfrm>
              <a:prstGeom prst="rect">
                <a:avLst/>
              </a:prstGeom>
              <a:blipFill>
                <a:blip r:embed="rId2"/>
                <a:stretch>
                  <a:fillRect b="-13333"/>
                </a:stretch>
              </a:blipFill>
            </p:spPr>
            <p:txBody>
              <a:bodyPr/>
              <a:lstStyle/>
              <a:p>
                <a:r>
                  <a:rPr lang="en-US">
                    <a:noFill/>
                  </a:rPr>
                  <a:t> </a:t>
                </a:r>
              </a:p>
            </p:txBody>
          </p:sp>
        </mc:Fallback>
      </mc:AlternateContent>
      <p:graphicFrame>
        <p:nvGraphicFramePr>
          <p:cNvPr id="10" name="表 37">
            <a:extLst>
              <a:ext uri="{FF2B5EF4-FFF2-40B4-BE49-F238E27FC236}">
                <a16:creationId xmlns:a16="http://schemas.microsoft.com/office/drawing/2014/main" id="{64213986-B125-ED44-808D-190E36DE23E9}"/>
              </a:ext>
            </a:extLst>
          </p:cNvPr>
          <p:cNvGraphicFramePr>
            <a:graphicFrameLocks noGrp="1"/>
          </p:cNvGraphicFramePr>
          <p:nvPr>
            <p:extLst>
              <p:ext uri="{D42A27DB-BD31-4B8C-83A1-F6EECF244321}">
                <p14:modId xmlns:p14="http://schemas.microsoft.com/office/powerpoint/2010/main" val="2983123110"/>
              </p:ext>
            </p:extLst>
          </p:nvPr>
        </p:nvGraphicFramePr>
        <p:xfrm>
          <a:off x="5142368" y="1312753"/>
          <a:ext cx="2888055" cy="2346960"/>
        </p:xfrm>
        <a:graphic>
          <a:graphicData uri="http://schemas.openxmlformats.org/drawingml/2006/table">
            <a:tbl>
              <a:tblPr firstRow="1" bandRow="1">
                <a:tableStyleId>{2D5ABB26-0587-4C30-8999-92F81FD0307C}</a:tableStyleId>
              </a:tblPr>
              <a:tblGrid>
                <a:gridCol w="962685">
                  <a:extLst>
                    <a:ext uri="{9D8B030D-6E8A-4147-A177-3AD203B41FA5}">
                      <a16:colId xmlns:a16="http://schemas.microsoft.com/office/drawing/2014/main" val="3347301784"/>
                    </a:ext>
                  </a:extLst>
                </a:gridCol>
                <a:gridCol w="962685">
                  <a:extLst>
                    <a:ext uri="{9D8B030D-6E8A-4147-A177-3AD203B41FA5}">
                      <a16:colId xmlns:a16="http://schemas.microsoft.com/office/drawing/2014/main" val="308623272"/>
                    </a:ext>
                  </a:extLst>
                </a:gridCol>
                <a:gridCol w="962685">
                  <a:extLst>
                    <a:ext uri="{9D8B030D-6E8A-4147-A177-3AD203B41FA5}">
                      <a16:colId xmlns:a16="http://schemas.microsoft.com/office/drawing/2014/main" val="2658758871"/>
                    </a:ext>
                  </a:extLst>
                </a:gridCol>
              </a:tblGrid>
              <a:tr h="294884">
                <a:tc>
                  <a:txBody>
                    <a:bodyPr/>
                    <a:lstStyle/>
                    <a:p>
                      <a:pPr algn="ctr"/>
                      <a:r>
                        <a:rPr lang="en-US" sz="1600" dirty="0">
                          <a:latin typeface="Comic Sans MS" panose="030F0702030302020204" pitchFamily="66" charset="0"/>
                        </a:rPr>
                        <a:t>Value 1</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Value 2</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Mean</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365952"/>
                  </a:ext>
                </a:extLst>
              </a:tr>
              <a:tr h="294884">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278438"/>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949742"/>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2760329"/>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400035"/>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897254"/>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877931"/>
                  </a:ext>
                </a:extLst>
              </a:tr>
            </a:tbl>
          </a:graphicData>
        </a:graphic>
      </p:graphicFrame>
      <p:sp>
        <p:nvSpPr>
          <p:cNvPr id="11" name="テキスト ボックス 38">
            <a:extLst>
              <a:ext uri="{FF2B5EF4-FFF2-40B4-BE49-F238E27FC236}">
                <a16:creationId xmlns:a16="http://schemas.microsoft.com/office/drawing/2014/main" id="{E514F9C4-8DA1-FB48-AD90-71BD4D0304FC}"/>
              </a:ext>
            </a:extLst>
          </p:cNvPr>
          <p:cNvSpPr txBox="1"/>
          <p:nvPr/>
        </p:nvSpPr>
        <p:spPr>
          <a:xfrm>
            <a:off x="5450187" y="1656785"/>
            <a:ext cx="309700" cy="338554"/>
          </a:xfrm>
          <a:prstGeom prst="rect">
            <a:avLst/>
          </a:prstGeom>
          <a:noFill/>
        </p:spPr>
        <p:txBody>
          <a:bodyPr wrap="none" rtlCol="0">
            <a:spAutoFit/>
          </a:bodyPr>
          <a:lstStyle/>
          <a:p>
            <a:r>
              <a:rPr lang="en-US" sz="1600" dirty="0">
                <a:latin typeface="Comic Sans MS" panose="030F0702030302020204" pitchFamily="66" charset="0"/>
              </a:rPr>
              <a:t>4</a:t>
            </a:r>
            <a:endParaRPr lang="en-GB" sz="1600" dirty="0">
              <a:latin typeface="Comic Sans MS" panose="030F0702030302020204" pitchFamily="66" charset="0"/>
            </a:endParaRPr>
          </a:p>
        </p:txBody>
      </p:sp>
      <p:sp>
        <p:nvSpPr>
          <p:cNvPr id="12" name="テキスト ボックス 39">
            <a:extLst>
              <a:ext uri="{FF2B5EF4-FFF2-40B4-BE49-F238E27FC236}">
                <a16:creationId xmlns:a16="http://schemas.microsoft.com/office/drawing/2014/main" id="{6F81BF55-3C05-BF49-A1D4-91AFA3E1E821}"/>
              </a:ext>
            </a:extLst>
          </p:cNvPr>
          <p:cNvSpPr txBox="1"/>
          <p:nvPr/>
        </p:nvSpPr>
        <p:spPr>
          <a:xfrm>
            <a:off x="6390238" y="1646222"/>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3" name="テキスト ボックス 41">
            <a:extLst>
              <a:ext uri="{FF2B5EF4-FFF2-40B4-BE49-F238E27FC236}">
                <a16:creationId xmlns:a16="http://schemas.microsoft.com/office/drawing/2014/main" id="{05615ADA-9641-6942-AD78-46590EC8EB70}"/>
              </a:ext>
            </a:extLst>
          </p:cNvPr>
          <p:cNvSpPr txBox="1"/>
          <p:nvPr/>
        </p:nvSpPr>
        <p:spPr>
          <a:xfrm>
            <a:off x="5448678" y="1990254"/>
            <a:ext cx="309700" cy="338554"/>
          </a:xfrm>
          <a:prstGeom prst="rect">
            <a:avLst/>
          </a:prstGeom>
          <a:noFill/>
        </p:spPr>
        <p:txBody>
          <a:bodyPr wrap="none" rtlCol="0">
            <a:spAutoFit/>
          </a:bodyPr>
          <a:lstStyle/>
          <a:p>
            <a:r>
              <a:rPr lang="en-US" sz="1600" dirty="0">
                <a:latin typeface="Comic Sans MS" panose="030F0702030302020204" pitchFamily="66" charset="0"/>
              </a:rPr>
              <a:t>3</a:t>
            </a:r>
            <a:endParaRPr lang="en-GB" sz="1600" dirty="0">
              <a:latin typeface="Comic Sans MS" panose="030F0702030302020204" pitchFamily="66" charset="0"/>
            </a:endParaRPr>
          </a:p>
        </p:txBody>
      </p:sp>
      <p:sp>
        <p:nvSpPr>
          <p:cNvPr id="14" name="テキスト ボックス 42">
            <a:extLst>
              <a:ext uri="{FF2B5EF4-FFF2-40B4-BE49-F238E27FC236}">
                <a16:creationId xmlns:a16="http://schemas.microsoft.com/office/drawing/2014/main" id="{1EBCCEA3-4A4E-DF4F-B4AD-ACBFDB7CD314}"/>
              </a:ext>
            </a:extLst>
          </p:cNvPr>
          <p:cNvSpPr txBox="1"/>
          <p:nvPr/>
        </p:nvSpPr>
        <p:spPr>
          <a:xfrm>
            <a:off x="6388729" y="1979691"/>
            <a:ext cx="309700" cy="338554"/>
          </a:xfrm>
          <a:prstGeom prst="rect">
            <a:avLst/>
          </a:prstGeom>
          <a:noFill/>
        </p:spPr>
        <p:txBody>
          <a:bodyPr wrap="none" rtlCol="0">
            <a:spAutoFit/>
          </a:bodyPr>
          <a:lstStyle/>
          <a:p>
            <a:r>
              <a:rPr lang="en-US" sz="1600" dirty="0">
                <a:latin typeface="Comic Sans MS" panose="030F0702030302020204" pitchFamily="66" charset="0"/>
              </a:rPr>
              <a:t>9</a:t>
            </a:r>
            <a:endParaRPr lang="en-GB" sz="1600" dirty="0">
              <a:latin typeface="Comic Sans MS" panose="030F0702030302020204" pitchFamily="66" charset="0"/>
            </a:endParaRPr>
          </a:p>
        </p:txBody>
      </p:sp>
      <p:sp>
        <p:nvSpPr>
          <p:cNvPr id="15" name="テキスト ボックス 43">
            <a:extLst>
              <a:ext uri="{FF2B5EF4-FFF2-40B4-BE49-F238E27FC236}">
                <a16:creationId xmlns:a16="http://schemas.microsoft.com/office/drawing/2014/main" id="{570D763F-6914-C54B-BBD1-2CD88138B2C7}"/>
              </a:ext>
            </a:extLst>
          </p:cNvPr>
          <p:cNvSpPr txBox="1"/>
          <p:nvPr/>
        </p:nvSpPr>
        <p:spPr>
          <a:xfrm>
            <a:off x="5457731" y="2334286"/>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16" name="テキスト ボックス 44">
            <a:extLst>
              <a:ext uri="{FF2B5EF4-FFF2-40B4-BE49-F238E27FC236}">
                <a16:creationId xmlns:a16="http://schemas.microsoft.com/office/drawing/2014/main" id="{25EE7C47-9CD8-E74A-BCA4-5A82204F6308}"/>
              </a:ext>
            </a:extLst>
          </p:cNvPr>
          <p:cNvSpPr txBox="1"/>
          <p:nvPr/>
        </p:nvSpPr>
        <p:spPr>
          <a:xfrm>
            <a:off x="6397782" y="2323723"/>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7" name="テキスト ボックス 45">
            <a:extLst>
              <a:ext uri="{FF2B5EF4-FFF2-40B4-BE49-F238E27FC236}">
                <a16:creationId xmlns:a16="http://schemas.microsoft.com/office/drawing/2014/main" id="{975B10FC-0C39-EC44-8336-38E001397A15}"/>
              </a:ext>
            </a:extLst>
          </p:cNvPr>
          <p:cNvSpPr txBox="1"/>
          <p:nvPr/>
        </p:nvSpPr>
        <p:spPr>
          <a:xfrm>
            <a:off x="5456222" y="2667755"/>
            <a:ext cx="309700" cy="338554"/>
          </a:xfrm>
          <a:prstGeom prst="rect">
            <a:avLst/>
          </a:prstGeom>
          <a:noFill/>
        </p:spPr>
        <p:txBody>
          <a:bodyPr wrap="none" rtlCol="0">
            <a:spAutoFit/>
          </a:bodyPr>
          <a:lstStyle/>
          <a:p>
            <a:r>
              <a:rPr lang="en-US" sz="1600" dirty="0">
                <a:latin typeface="Comic Sans MS" panose="030F0702030302020204" pitchFamily="66" charset="0"/>
              </a:rPr>
              <a:t>2</a:t>
            </a:r>
            <a:endParaRPr lang="en-GB" sz="1600" dirty="0">
              <a:latin typeface="Comic Sans MS" panose="030F0702030302020204" pitchFamily="66" charset="0"/>
            </a:endParaRPr>
          </a:p>
        </p:txBody>
      </p:sp>
      <p:sp>
        <p:nvSpPr>
          <p:cNvPr id="18" name="テキスト ボックス 46">
            <a:extLst>
              <a:ext uri="{FF2B5EF4-FFF2-40B4-BE49-F238E27FC236}">
                <a16:creationId xmlns:a16="http://schemas.microsoft.com/office/drawing/2014/main" id="{A7423851-2400-CD41-A621-E64B3095F88A}"/>
              </a:ext>
            </a:extLst>
          </p:cNvPr>
          <p:cNvSpPr txBox="1"/>
          <p:nvPr/>
        </p:nvSpPr>
        <p:spPr>
          <a:xfrm>
            <a:off x="6396273" y="2657192"/>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19" name="テキスト ボックス 47">
            <a:extLst>
              <a:ext uri="{FF2B5EF4-FFF2-40B4-BE49-F238E27FC236}">
                <a16:creationId xmlns:a16="http://schemas.microsoft.com/office/drawing/2014/main" id="{99514EA1-A7CC-2E46-A686-8CCA79D3CCAA}"/>
              </a:ext>
            </a:extLst>
          </p:cNvPr>
          <p:cNvSpPr txBox="1"/>
          <p:nvPr/>
        </p:nvSpPr>
        <p:spPr>
          <a:xfrm>
            <a:off x="5465276" y="3002734"/>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p:sp>
        <p:nvSpPr>
          <p:cNvPr id="20" name="テキスト ボックス 48">
            <a:extLst>
              <a:ext uri="{FF2B5EF4-FFF2-40B4-BE49-F238E27FC236}">
                <a16:creationId xmlns:a16="http://schemas.microsoft.com/office/drawing/2014/main" id="{839DEEBD-A60C-F842-988E-3C8B7E82832B}"/>
              </a:ext>
            </a:extLst>
          </p:cNvPr>
          <p:cNvSpPr txBox="1"/>
          <p:nvPr/>
        </p:nvSpPr>
        <p:spPr>
          <a:xfrm>
            <a:off x="6360060" y="2992171"/>
            <a:ext cx="402674" cy="338554"/>
          </a:xfrm>
          <a:prstGeom prst="rect">
            <a:avLst/>
          </a:prstGeom>
          <a:noFill/>
        </p:spPr>
        <p:txBody>
          <a:bodyPr wrap="none" rtlCol="0">
            <a:spAutoFit/>
          </a:bodyPr>
          <a:lstStyle/>
          <a:p>
            <a:r>
              <a:rPr lang="en-US" sz="1600" dirty="0">
                <a:latin typeface="Comic Sans MS" panose="030F0702030302020204" pitchFamily="66" charset="0"/>
              </a:rPr>
              <a:t>10</a:t>
            </a:r>
            <a:endParaRPr lang="en-GB" sz="1600" dirty="0">
              <a:latin typeface="Comic Sans MS" panose="030F0702030302020204" pitchFamily="66" charset="0"/>
            </a:endParaRPr>
          </a:p>
        </p:txBody>
      </p:sp>
      <p:sp>
        <p:nvSpPr>
          <p:cNvPr id="21" name="テキスト ボックス 49">
            <a:extLst>
              <a:ext uri="{FF2B5EF4-FFF2-40B4-BE49-F238E27FC236}">
                <a16:creationId xmlns:a16="http://schemas.microsoft.com/office/drawing/2014/main" id="{A6C9DBB5-C99B-714C-BED1-5D6A5C200CDB}"/>
              </a:ext>
            </a:extLst>
          </p:cNvPr>
          <p:cNvSpPr txBox="1"/>
          <p:nvPr/>
        </p:nvSpPr>
        <p:spPr>
          <a:xfrm>
            <a:off x="5463767" y="3336203"/>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2" name="テキスト ボックス 50">
            <a:extLst>
              <a:ext uri="{FF2B5EF4-FFF2-40B4-BE49-F238E27FC236}">
                <a16:creationId xmlns:a16="http://schemas.microsoft.com/office/drawing/2014/main" id="{110896F6-2D6A-D040-BAF6-D31DD4F60974}"/>
              </a:ext>
            </a:extLst>
          </p:cNvPr>
          <p:cNvSpPr txBox="1"/>
          <p:nvPr/>
        </p:nvSpPr>
        <p:spPr>
          <a:xfrm>
            <a:off x="6403818" y="3325640"/>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23" name="テキスト ボックス 51">
            <a:extLst>
              <a:ext uri="{FF2B5EF4-FFF2-40B4-BE49-F238E27FC236}">
                <a16:creationId xmlns:a16="http://schemas.microsoft.com/office/drawing/2014/main" id="{46AA449B-F28F-4641-B00E-02081AF1CD32}"/>
              </a:ext>
            </a:extLst>
          </p:cNvPr>
          <p:cNvSpPr txBox="1"/>
          <p:nvPr/>
        </p:nvSpPr>
        <p:spPr>
          <a:xfrm>
            <a:off x="7285022" y="1644713"/>
            <a:ext cx="486030" cy="338554"/>
          </a:xfrm>
          <a:prstGeom prst="rect">
            <a:avLst/>
          </a:prstGeom>
          <a:noFill/>
        </p:spPr>
        <p:txBody>
          <a:bodyPr wrap="none" rtlCol="0">
            <a:spAutoFit/>
          </a:bodyPr>
          <a:lstStyle/>
          <a:p>
            <a:r>
              <a:rPr lang="en-US" sz="1600" dirty="0">
                <a:latin typeface="Comic Sans MS" panose="030F0702030302020204" pitchFamily="66" charset="0"/>
              </a:rPr>
              <a:t>4.5</a:t>
            </a:r>
            <a:endParaRPr lang="en-GB" sz="1600" dirty="0">
              <a:latin typeface="Comic Sans MS" panose="030F0702030302020204" pitchFamily="66" charset="0"/>
            </a:endParaRPr>
          </a:p>
        </p:txBody>
      </p:sp>
      <p:sp>
        <p:nvSpPr>
          <p:cNvPr id="24" name="テキスト ボックス 52">
            <a:extLst>
              <a:ext uri="{FF2B5EF4-FFF2-40B4-BE49-F238E27FC236}">
                <a16:creationId xmlns:a16="http://schemas.microsoft.com/office/drawing/2014/main" id="{58434805-8926-BF4E-B180-36F23B99D842}"/>
              </a:ext>
            </a:extLst>
          </p:cNvPr>
          <p:cNvSpPr txBox="1"/>
          <p:nvPr/>
        </p:nvSpPr>
        <p:spPr>
          <a:xfrm>
            <a:off x="7375556" y="1988745"/>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5" name="テキスト ボックス 53">
            <a:extLst>
              <a:ext uri="{FF2B5EF4-FFF2-40B4-BE49-F238E27FC236}">
                <a16:creationId xmlns:a16="http://schemas.microsoft.com/office/drawing/2014/main" id="{772D1794-1264-1147-8E26-41628B84BDB0}"/>
              </a:ext>
            </a:extLst>
          </p:cNvPr>
          <p:cNvSpPr txBox="1"/>
          <p:nvPr/>
        </p:nvSpPr>
        <p:spPr>
          <a:xfrm>
            <a:off x="7285022" y="2314669"/>
            <a:ext cx="486030" cy="338554"/>
          </a:xfrm>
          <a:prstGeom prst="rect">
            <a:avLst/>
          </a:prstGeom>
          <a:noFill/>
        </p:spPr>
        <p:txBody>
          <a:bodyPr wrap="none" rtlCol="0">
            <a:spAutoFit/>
          </a:bodyPr>
          <a:lstStyle/>
          <a:p>
            <a:r>
              <a:rPr lang="en-US" sz="1600" dirty="0">
                <a:latin typeface="Comic Sans MS" panose="030F0702030302020204" pitchFamily="66" charset="0"/>
              </a:rPr>
              <a:t>5.5</a:t>
            </a:r>
            <a:endParaRPr lang="en-GB" sz="1600" dirty="0">
              <a:latin typeface="Comic Sans MS" panose="030F0702030302020204" pitchFamily="66" charset="0"/>
            </a:endParaRPr>
          </a:p>
        </p:txBody>
      </p:sp>
      <p:sp>
        <p:nvSpPr>
          <p:cNvPr id="26" name="テキスト ボックス 54">
            <a:extLst>
              <a:ext uri="{FF2B5EF4-FFF2-40B4-BE49-F238E27FC236}">
                <a16:creationId xmlns:a16="http://schemas.microsoft.com/office/drawing/2014/main" id="{B14897B0-D9CD-6148-AE8B-1AB9A2EAEB2E}"/>
              </a:ext>
            </a:extLst>
          </p:cNvPr>
          <p:cNvSpPr txBox="1"/>
          <p:nvPr/>
        </p:nvSpPr>
        <p:spPr>
          <a:xfrm>
            <a:off x="7384610" y="2649648"/>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27" name="テキスト ボックス 55">
            <a:extLst>
              <a:ext uri="{FF2B5EF4-FFF2-40B4-BE49-F238E27FC236}">
                <a16:creationId xmlns:a16="http://schemas.microsoft.com/office/drawing/2014/main" id="{54284419-476A-5844-8DE5-1466F87B7EE6}"/>
              </a:ext>
            </a:extLst>
          </p:cNvPr>
          <p:cNvSpPr txBox="1"/>
          <p:nvPr/>
        </p:nvSpPr>
        <p:spPr>
          <a:xfrm>
            <a:off x="7294076" y="2984626"/>
            <a:ext cx="486030" cy="338554"/>
          </a:xfrm>
          <a:prstGeom prst="rect">
            <a:avLst/>
          </a:prstGeom>
          <a:noFill/>
        </p:spPr>
        <p:txBody>
          <a:bodyPr wrap="none" rtlCol="0">
            <a:spAutoFit/>
          </a:bodyPr>
          <a:lstStyle/>
          <a:p>
            <a:r>
              <a:rPr lang="en-US" sz="1600" dirty="0">
                <a:latin typeface="Comic Sans MS" panose="030F0702030302020204" pitchFamily="66" charset="0"/>
              </a:rPr>
              <a:t>8.5</a:t>
            </a:r>
            <a:endParaRPr lang="en-GB" sz="1600" dirty="0">
              <a:latin typeface="Comic Sans MS" panose="030F0702030302020204" pitchFamily="66" charset="0"/>
            </a:endParaRPr>
          </a:p>
        </p:txBody>
      </p:sp>
      <p:sp>
        <p:nvSpPr>
          <p:cNvPr id="28" name="テキスト ボックス 56">
            <a:extLst>
              <a:ext uri="{FF2B5EF4-FFF2-40B4-BE49-F238E27FC236}">
                <a16:creationId xmlns:a16="http://schemas.microsoft.com/office/drawing/2014/main" id="{2F5D524D-EDA7-F54D-BD28-E2F08093E5C0}"/>
              </a:ext>
            </a:extLst>
          </p:cNvPr>
          <p:cNvSpPr txBox="1"/>
          <p:nvPr/>
        </p:nvSpPr>
        <p:spPr>
          <a:xfrm>
            <a:off x="7366503" y="3319604"/>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9" name="正方形/長方形 57">
                <a:extLst>
                  <a:ext uri="{FF2B5EF4-FFF2-40B4-BE49-F238E27FC236}">
                    <a16:creationId xmlns:a16="http://schemas.microsoft.com/office/drawing/2014/main" id="{5D0C893C-369C-7D41-B720-3E9615DB84B2}"/>
                  </a:ext>
                </a:extLst>
              </p:cNvPr>
              <p:cNvSpPr/>
              <p:nvPr/>
            </p:nvSpPr>
            <p:spPr>
              <a:xfrm>
                <a:off x="1219959" y="4300162"/>
                <a:ext cx="199926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𝑋</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(6.08, </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1.33</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29" name="正方形/長方形 57">
                <a:extLst>
                  <a:ext uri="{FF2B5EF4-FFF2-40B4-BE49-F238E27FC236}">
                    <a16:creationId xmlns:a16="http://schemas.microsoft.com/office/drawing/2014/main" id="{5D0C893C-369C-7D41-B720-3E9615DB84B2}"/>
                  </a:ext>
                </a:extLst>
              </p:cNvPr>
              <p:cNvSpPr>
                <a:spLocks noRot="1" noChangeAspect="1" noMove="1" noResize="1" noEditPoints="1" noAdjustHandles="1" noChangeArrowheads="1" noChangeShapeType="1" noTextEdit="1"/>
              </p:cNvSpPr>
              <p:nvPr/>
            </p:nvSpPr>
            <p:spPr>
              <a:xfrm>
                <a:off x="1219959" y="4300162"/>
                <a:ext cx="1999265" cy="369332"/>
              </a:xfrm>
              <a:prstGeom prst="rect">
                <a:avLst/>
              </a:prstGeom>
              <a:blipFill>
                <a:blip r:embed="rId3"/>
                <a:stretch>
                  <a:fillRect b="-13333"/>
                </a:stretch>
              </a:blipFill>
            </p:spPr>
            <p:txBody>
              <a:bodyPr/>
              <a:lstStyle/>
              <a:p>
                <a:r>
                  <a:rPr lang="en-US">
                    <a:noFill/>
                  </a:rPr>
                  <a:t> </a:t>
                </a:r>
              </a:p>
            </p:txBody>
          </p:sp>
        </mc:Fallback>
      </mc:AlternateContent>
      <p:sp>
        <p:nvSpPr>
          <p:cNvPr id="30" name="テキスト ボックス 58">
            <a:extLst>
              <a:ext uri="{FF2B5EF4-FFF2-40B4-BE49-F238E27FC236}">
                <a16:creationId xmlns:a16="http://schemas.microsoft.com/office/drawing/2014/main" id="{6ED45AC9-C86B-6940-90BC-D84BE19BBE26}"/>
              </a:ext>
            </a:extLst>
          </p:cNvPr>
          <p:cNvSpPr txBox="1"/>
          <p:nvPr/>
        </p:nvSpPr>
        <p:spPr>
          <a:xfrm>
            <a:off x="3965418" y="3858535"/>
            <a:ext cx="4879815" cy="2031325"/>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When choosing only 2 values for our sample, consider the range of possible means</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smallest possible mean would be 1.5 (if 1 and 2 were selected), and the highest would be 10.5, if 10 and 11 were selected)</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If we took a sample size 10, the smallest possible mean would be 4.2, and the largest would be 7.8</a:t>
            </a:r>
          </a:p>
        </p:txBody>
      </p:sp>
      <p:sp>
        <p:nvSpPr>
          <p:cNvPr id="31" name="テキスト ボックス 2">
            <a:extLst>
              <a:ext uri="{FF2B5EF4-FFF2-40B4-BE49-F238E27FC236}">
                <a16:creationId xmlns:a16="http://schemas.microsoft.com/office/drawing/2014/main" id="{652EDE4B-7ADC-2B44-8928-723E94FFA22F}"/>
              </a:ext>
            </a:extLst>
          </p:cNvPr>
          <p:cNvSpPr txBox="1"/>
          <p:nvPr/>
        </p:nvSpPr>
        <p:spPr>
          <a:xfrm>
            <a:off x="-63374" y="4807391"/>
            <a:ext cx="4101220" cy="1477328"/>
          </a:xfrm>
          <a:prstGeom prst="rect">
            <a:avLst/>
          </a:prstGeom>
          <a:noFill/>
        </p:spPr>
        <p:txBody>
          <a:bodyPr wrap="square" rtlCol="0">
            <a:spAutoFit/>
          </a:bodyPr>
          <a:lstStyle/>
          <a:p>
            <a:pPr algn="ctr"/>
            <a:r>
              <a:rPr lang="en-US" dirty="0">
                <a:latin typeface="Comic Sans MS" panose="030F0702030302020204" pitchFamily="66" charset="0"/>
              </a:rPr>
              <a:t>Population range: 	1-11</a:t>
            </a:r>
          </a:p>
          <a:p>
            <a:pPr algn="ctr"/>
            <a:endParaRPr lang="en-US" dirty="0">
              <a:latin typeface="Comic Sans MS" panose="030F0702030302020204" pitchFamily="66" charset="0"/>
            </a:endParaRPr>
          </a:p>
          <a:p>
            <a:pPr algn="ctr"/>
            <a:r>
              <a:rPr lang="en-US" dirty="0">
                <a:latin typeface="Comic Sans MS" panose="030F0702030302020204" pitchFamily="66" charset="0"/>
              </a:rPr>
              <a:t>Sample size 2 range: 		1.5-10.5</a:t>
            </a:r>
          </a:p>
          <a:p>
            <a:pPr algn="ctr"/>
            <a:endParaRPr lang="en-US" dirty="0">
              <a:latin typeface="Comic Sans MS" panose="030F0702030302020204" pitchFamily="66" charset="0"/>
            </a:endParaRPr>
          </a:p>
          <a:p>
            <a:pPr algn="ctr"/>
            <a:r>
              <a:rPr lang="en-US" dirty="0">
                <a:latin typeface="Comic Sans MS" panose="030F0702030302020204" pitchFamily="66" charset="0"/>
              </a:rPr>
              <a:t>Sample size 10 range:	4.2-7.8 </a:t>
            </a:r>
            <a:endParaRPr lang="en-GB" dirty="0">
              <a:latin typeface="Comic Sans MS" panose="030F0702030302020204" pitchFamily="66" charset="0"/>
            </a:endParaRPr>
          </a:p>
        </p:txBody>
      </p:sp>
    </p:spTree>
    <p:extLst>
      <p:ext uri="{BB962C8B-B14F-4D97-AF65-F5344CB8AC3E}">
        <p14:creationId xmlns:p14="http://schemas.microsoft.com/office/powerpoint/2010/main" val="418023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linds(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linds(horizontal)">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linds(horizontal)">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blinds(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blinds(horizontal)">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
                                            <p:txEl>
                                              <p:pRg st="4" end="4"/>
                                            </p:txEl>
                                          </p:spTgt>
                                        </p:tgtEl>
                                        <p:attrNameLst>
                                          <p:attrName>style.visibility</p:attrName>
                                        </p:attrNameLst>
                                      </p:cBhvr>
                                      <p:to>
                                        <p:strVal val="visible"/>
                                      </p:to>
                                    </p:set>
                                    <p:animEffect transition="in" filter="blinds(horizontal)">
                                      <p:cBhvr>
                                        <p:cTn id="32"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Hypothesis testing</a:t>
            </a:r>
          </a:p>
        </p:txBody>
      </p:sp>
      <p:sp>
        <p:nvSpPr>
          <p:cNvPr id="8" name="コンテンツ プレースホルダー 2">
            <a:extLst>
              <a:ext uri="{FF2B5EF4-FFF2-40B4-BE49-F238E27FC236}">
                <a16:creationId xmlns:a16="http://schemas.microsoft.com/office/drawing/2014/main" id="{95BC5B15-01AB-4547-AEED-A5E35EB600B9}"/>
              </a:ext>
            </a:extLst>
          </p:cNvPr>
          <p:cNvSpPr>
            <a:spLocks noGrp="1"/>
          </p:cNvSpPr>
          <p:nvPr>
            <p:ph idx="1"/>
          </p:nvPr>
        </p:nvSpPr>
        <p:spPr>
          <a:xfrm>
            <a:off x="541716" y="1320800"/>
            <a:ext cx="3755254" cy="4891596"/>
          </a:xfrm>
        </p:spPr>
        <p:txBody>
          <a:bodyPr>
            <a:normAutofit/>
          </a:bodyPr>
          <a:lstStyle/>
          <a:p>
            <a:pPr marL="0" indent="0" algn="ctr">
              <a:buNone/>
            </a:pPr>
            <a:r>
              <a:rPr lang="en-US" sz="1500" b="1" dirty="0">
                <a:latin typeface="Comic Sans MS" panose="030F0702030302020204" pitchFamily="66" charset="0"/>
              </a:rPr>
              <a:t>You need to be able to do hypothesis testing using the normal distribution</a:t>
            </a:r>
            <a:endParaRPr lang="en-US" sz="1500" dirty="0">
              <a:latin typeface="Comic Sans MS" panose="030F0702030302020204" pitchFamily="66" charset="0"/>
            </a:endParaRP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Imagine we had a set of data as follows:</a:t>
            </a: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1  2  3  4  4  5  5  6  </a:t>
            </a:r>
          </a:p>
          <a:p>
            <a:pPr marL="0" indent="0" algn="ctr">
              <a:buNone/>
            </a:pPr>
            <a:r>
              <a:rPr lang="en-US" sz="1500" dirty="0">
                <a:latin typeface="Comic Sans MS" panose="030F0702030302020204" pitchFamily="66" charset="0"/>
              </a:rPr>
              <a:t>6  6  7  7  8  8  9  10  11</a:t>
            </a:r>
          </a:p>
          <a:p>
            <a:pPr marL="0" indent="0" algn="ctr">
              <a:buNone/>
            </a:pPr>
            <a:endParaRPr lang="en-US" sz="15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9" name="正方形/長方形 4">
                <a:extLst>
                  <a:ext uri="{FF2B5EF4-FFF2-40B4-BE49-F238E27FC236}">
                    <a16:creationId xmlns:a16="http://schemas.microsoft.com/office/drawing/2014/main" id="{F731E3C8-D412-B442-B007-81CFFD63D52F}"/>
                  </a:ext>
                </a:extLst>
              </p:cNvPr>
              <p:cNvSpPr/>
              <p:nvPr/>
            </p:nvSpPr>
            <p:spPr>
              <a:xfrm>
                <a:off x="1674088" y="3650733"/>
                <a:ext cx="169469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2.65</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9" name="正方形/長方形 4">
                <a:extLst>
                  <a:ext uri="{FF2B5EF4-FFF2-40B4-BE49-F238E27FC236}">
                    <a16:creationId xmlns:a16="http://schemas.microsoft.com/office/drawing/2014/main" id="{F731E3C8-D412-B442-B007-81CFFD63D52F}"/>
                  </a:ext>
                </a:extLst>
              </p:cNvPr>
              <p:cNvSpPr>
                <a:spLocks noRot="1" noChangeAspect="1" noMove="1" noResize="1" noEditPoints="1" noAdjustHandles="1" noChangeArrowheads="1" noChangeShapeType="1" noTextEdit="1"/>
              </p:cNvSpPr>
              <p:nvPr/>
            </p:nvSpPr>
            <p:spPr>
              <a:xfrm>
                <a:off x="1674088" y="3650733"/>
                <a:ext cx="1694695" cy="369332"/>
              </a:xfrm>
              <a:prstGeom prst="rect">
                <a:avLst/>
              </a:prstGeom>
              <a:blipFill>
                <a:blip r:embed="rId2"/>
                <a:stretch>
                  <a:fillRect b="-9677"/>
                </a:stretch>
              </a:blipFill>
            </p:spPr>
            <p:txBody>
              <a:bodyPr/>
              <a:lstStyle/>
              <a:p>
                <a:r>
                  <a:rPr lang="en-US">
                    <a:noFill/>
                  </a:rPr>
                  <a:t> </a:t>
                </a:r>
              </a:p>
            </p:txBody>
          </p:sp>
        </mc:Fallback>
      </mc:AlternateContent>
      <p:graphicFrame>
        <p:nvGraphicFramePr>
          <p:cNvPr id="10" name="表 37">
            <a:extLst>
              <a:ext uri="{FF2B5EF4-FFF2-40B4-BE49-F238E27FC236}">
                <a16:creationId xmlns:a16="http://schemas.microsoft.com/office/drawing/2014/main" id="{1EF8C068-0030-BF45-8FC8-897AF7CE3134}"/>
              </a:ext>
            </a:extLst>
          </p:cNvPr>
          <p:cNvGraphicFramePr>
            <a:graphicFrameLocks noGrp="1"/>
          </p:cNvGraphicFramePr>
          <p:nvPr>
            <p:extLst>
              <p:ext uri="{D42A27DB-BD31-4B8C-83A1-F6EECF244321}">
                <p14:modId xmlns:p14="http://schemas.microsoft.com/office/powerpoint/2010/main" val="853262613"/>
              </p:ext>
            </p:extLst>
          </p:nvPr>
        </p:nvGraphicFramePr>
        <p:xfrm>
          <a:off x="5453264" y="1088838"/>
          <a:ext cx="2888055" cy="2346960"/>
        </p:xfrm>
        <a:graphic>
          <a:graphicData uri="http://schemas.openxmlformats.org/drawingml/2006/table">
            <a:tbl>
              <a:tblPr firstRow="1" bandRow="1">
                <a:tableStyleId>{2D5ABB26-0587-4C30-8999-92F81FD0307C}</a:tableStyleId>
              </a:tblPr>
              <a:tblGrid>
                <a:gridCol w="962685">
                  <a:extLst>
                    <a:ext uri="{9D8B030D-6E8A-4147-A177-3AD203B41FA5}">
                      <a16:colId xmlns:a16="http://schemas.microsoft.com/office/drawing/2014/main" val="3347301784"/>
                    </a:ext>
                  </a:extLst>
                </a:gridCol>
                <a:gridCol w="962685">
                  <a:extLst>
                    <a:ext uri="{9D8B030D-6E8A-4147-A177-3AD203B41FA5}">
                      <a16:colId xmlns:a16="http://schemas.microsoft.com/office/drawing/2014/main" val="308623272"/>
                    </a:ext>
                  </a:extLst>
                </a:gridCol>
                <a:gridCol w="962685">
                  <a:extLst>
                    <a:ext uri="{9D8B030D-6E8A-4147-A177-3AD203B41FA5}">
                      <a16:colId xmlns:a16="http://schemas.microsoft.com/office/drawing/2014/main" val="2658758871"/>
                    </a:ext>
                  </a:extLst>
                </a:gridCol>
              </a:tblGrid>
              <a:tr h="294884">
                <a:tc>
                  <a:txBody>
                    <a:bodyPr/>
                    <a:lstStyle/>
                    <a:p>
                      <a:pPr algn="ctr"/>
                      <a:r>
                        <a:rPr lang="en-US" sz="1600" dirty="0">
                          <a:latin typeface="Comic Sans MS" panose="030F0702030302020204" pitchFamily="66" charset="0"/>
                        </a:rPr>
                        <a:t>Value 1</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Value 2</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mic Sans MS" panose="030F0702030302020204" pitchFamily="66" charset="0"/>
                        </a:rPr>
                        <a:t>Mean</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365952"/>
                  </a:ext>
                </a:extLst>
              </a:tr>
              <a:tr h="294884">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278438"/>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949742"/>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2760329"/>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400035"/>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897254"/>
                  </a:ext>
                </a:extLst>
              </a:tr>
              <a:tr h="294884">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877931"/>
                  </a:ext>
                </a:extLst>
              </a:tr>
            </a:tbl>
          </a:graphicData>
        </a:graphic>
      </p:graphicFrame>
      <p:sp>
        <p:nvSpPr>
          <p:cNvPr id="11" name="テキスト ボックス 38">
            <a:extLst>
              <a:ext uri="{FF2B5EF4-FFF2-40B4-BE49-F238E27FC236}">
                <a16:creationId xmlns:a16="http://schemas.microsoft.com/office/drawing/2014/main" id="{54644FD0-CACE-094A-9E84-34041DBD6B10}"/>
              </a:ext>
            </a:extLst>
          </p:cNvPr>
          <p:cNvSpPr txBox="1"/>
          <p:nvPr/>
        </p:nvSpPr>
        <p:spPr>
          <a:xfrm>
            <a:off x="5761083" y="1432870"/>
            <a:ext cx="309700" cy="338554"/>
          </a:xfrm>
          <a:prstGeom prst="rect">
            <a:avLst/>
          </a:prstGeom>
          <a:noFill/>
        </p:spPr>
        <p:txBody>
          <a:bodyPr wrap="none" rtlCol="0">
            <a:spAutoFit/>
          </a:bodyPr>
          <a:lstStyle/>
          <a:p>
            <a:r>
              <a:rPr lang="en-US" sz="1600" dirty="0">
                <a:latin typeface="Comic Sans MS" panose="030F0702030302020204" pitchFamily="66" charset="0"/>
              </a:rPr>
              <a:t>4</a:t>
            </a:r>
            <a:endParaRPr lang="en-GB" sz="1600" dirty="0">
              <a:latin typeface="Comic Sans MS" panose="030F0702030302020204" pitchFamily="66" charset="0"/>
            </a:endParaRPr>
          </a:p>
        </p:txBody>
      </p:sp>
      <p:sp>
        <p:nvSpPr>
          <p:cNvPr id="12" name="テキスト ボックス 39">
            <a:extLst>
              <a:ext uri="{FF2B5EF4-FFF2-40B4-BE49-F238E27FC236}">
                <a16:creationId xmlns:a16="http://schemas.microsoft.com/office/drawing/2014/main" id="{686A63EF-688E-D841-8DE8-E8D24B298DC3}"/>
              </a:ext>
            </a:extLst>
          </p:cNvPr>
          <p:cNvSpPr txBox="1"/>
          <p:nvPr/>
        </p:nvSpPr>
        <p:spPr>
          <a:xfrm>
            <a:off x="6701134" y="1422307"/>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3" name="テキスト ボックス 41">
            <a:extLst>
              <a:ext uri="{FF2B5EF4-FFF2-40B4-BE49-F238E27FC236}">
                <a16:creationId xmlns:a16="http://schemas.microsoft.com/office/drawing/2014/main" id="{A222D670-4817-7D4D-ABC0-0841B2AC2FB4}"/>
              </a:ext>
            </a:extLst>
          </p:cNvPr>
          <p:cNvSpPr txBox="1"/>
          <p:nvPr/>
        </p:nvSpPr>
        <p:spPr>
          <a:xfrm>
            <a:off x="5759574" y="1766339"/>
            <a:ext cx="309700" cy="338554"/>
          </a:xfrm>
          <a:prstGeom prst="rect">
            <a:avLst/>
          </a:prstGeom>
          <a:noFill/>
        </p:spPr>
        <p:txBody>
          <a:bodyPr wrap="none" rtlCol="0">
            <a:spAutoFit/>
          </a:bodyPr>
          <a:lstStyle/>
          <a:p>
            <a:r>
              <a:rPr lang="en-US" sz="1600" dirty="0">
                <a:latin typeface="Comic Sans MS" panose="030F0702030302020204" pitchFamily="66" charset="0"/>
              </a:rPr>
              <a:t>3</a:t>
            </a:r>
            <a:endParaRPr lang="en-GB" sz="1600" dirty="0">
              <a:latin typeface="Comic Sans MS" panose="030F0702030302020204" pitchFamily="66" charset="0"/>
            </a:endParaRPr>
          </a:p>
        </p:txBody>
      </p:sp>
      <p:sp>
        <p:nvSpPr>
          <p:cNvPr id="14" name="テキスト ボックス 42">
            <a:extLst>
              <a:ext uri="{FF2B5EF4-FFF2-40B4-BE49-F238E27FC236}">
                <a16:creationId xmlns:a16="http://schemas.microsoft.com/office/drawing/2014/main" id="{B695D719-51E1-C748-96B0-D77BFB6112CD}"/>
              </a:ext>
            </a:extLst>
          </p:cNvPr>
          <p:cNvSpPr txBox="1"/>
          <p:nvPr/>
        </p:nvSpPr>
        <p:spPr>
          <a:xfrm>
            <a:off x="6699625" y="1755776"/>
            <a:ext cx="309700" cy="338554"/>
          </a:xfrm>
          <a:prstGeom prst="rect">
            <a:avLst/>
          </a:prstGeom>
          <a:noFill/>
        </p:spPr>
        <p:txBody>
          <a:bodyPr wrap="none" rtlCol="0">
            <a:spAutoFit/>
          </a:bodyPr>
          <a:lstStyle/>
          <a:p>
            <a:r>
              <a:rPr lang="en-US" sz="1600" dirty="0">
                <a:latin typeface="Comic Sans MS" panose="030F0702030302020204" pitchFamily="66" charset="0"/>
              </a:rPr>
              <a:t>9</a:t>
            </a:r>
            <a:endParaRPr lang="en-GB" sz="1600" dirty="0">
              <a:latin typeface="Comic Sans MS" panose="030F0702030302020204" pitchFamily="66" charset="0"/>
            </a:endParaRPr>
          </a:p>
        </p:txBody>
      </p:sp>
      <p:sp>
        <p:nvSpPr>
          <p:cNvPr id="15" name="テキスト ボックス 43">
            <a:extLst>
              <a:ext uri="{FF2B5EF4-FFF2-40B4-BE49-F238E27FC236}">
                <a16:creationId xmlns:a16="http://schemas.microsoft.com/office/drawing/2014/main" id="{81BA9BD8-6D33-FE48-8852-C1B0BFDB657F}"/>
              </a:ext>
            </a:extLst>
          </p:cNvPr>
          <p:cNvSpPr txBox="1"/>
          <p:nvPr/>
        </p:nvSpPr>
        <p:spPr>
          <a:xfrm>
            <a:off x="5768627" y="2110371"/>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16" name="テキスト ボックス 44">
            <a:extLst>
              <a:ext uri="{FF2B5EF4-FFF2-40B4-BE49-F238E27FC236}">
                <a16:creationId xmlns:a16="http://schemas.microsoft.com/office/drawing/2014/main" id="{48492E34-8D14-3F48-8A6D-CFC03BA2C0DE}"/>
              </a:ext>
            </a:extLst>
          </p:cNvPr>
          <p:cNvSpPr txBox="1"/>
          <p:nvPr/>
        </p:nvSpPr>
        <p:spPr>
          <a:xfrm>
            <a:off x="6708678" y="2099808"/>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17" name="テキスト ボックス 45">
            <a:extLst>
              <a:ext uri="{FF2B5EF4-FFF2-40B4-BE49-F238E27FC236}">
                <a16:creationId xmlns:a16="http://schemas.microsoft.com/office/drawing/2014/main" id="{D3C7338D-55C5-5A42-ADD0-712E66B851BD}"/>
              </a:ext>
            </a:extLst>
          </p:cNvPr>
          <p:cNvSpPr txBox="1"/>
          <p:nvPr/>
        </p:nvSpPr>
        <p:spPr>
          <a:xfrm>
            <a:off x="5767118" y="2443840"/>
            <a:ext cx="309700" cy="338554"/>
          </a:xfrm>
          <a:prstGeom prst="rect">
            <a:avLst/>
          </a:prstGeom>
          <a:noFill/>
        </p:spPr>
        <p:txBody>
          <a:bodyPr wrap="none" rtlCol="0">
            <a:spAutoFit/>
          </a:bodyPr>
          <a:lstStyle/>
          <a:p>
            <a:r>
              <a:rPr lang="en-US" sz="1600" dirty="0">
                <a:latin typeface="Comic Sans MS" panose="030F0702030302020204" pitchFamily="66" charset="0"/>
              </a:rPr>
              <a:t>2</a:t>
            </a:r>
            <a:endParaRPr lang="en-GB" sz="1600" dirty="0">
              <a:latin typeface="Comic Sans MS" panose="030F0702030302020204" pitchFamily="66" charset="0"/>
            </a:endParaRPr>
          </a:p>
        </p:txBody>
      </p:sp>
      <p:sp>
        <p:nvSpPr>
          <p:cNvPr id="18" name="テキスト ボックス 46">
            <a:extLst>
              <a:ext uri="{FF2B5EF4-FFF2-40B4-BE49-F238E27FC236}">
                <a16:creationId xmlns:a16="http://schemas.microsoft.com/office/drawing/2014/main" id="{E05A7572-021C-4945-A4EC-F9CA12F7A1CB}"/>
              </a:ext>
            </a:extLst>
          </p:cNvPr>
          <p:cNvSpPr txBox="1"/>
          <p:nvPr/>
        </p:nvSpPr>
        <p:spPr>
          <a:xfrm>
            <a:off x="6707169" y="2433277"/>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19" name="テキスト ボックス 47">
            <a:extLst>
              <a:ext uri="{FF2B5EF4-FFF2-40B4-BE49-F238E27FC236}">
                <a16:creationId xmlns:a16="http://schemas.microsoft.com/office/drawing/2014/main" id="{D1D46241-A2B6-CE48-9E75-6D50C3BD6AE0}"/>
              </a:ext>
            </a:extLst>
          </p:cNvPr>
          <p:cNvSpPr txBox="1"/>
          <p:nvPr/>
        </p:nvSpPr>
        <p:spPr>
          <a:xfrm>
            <a:off x="5776172" y="2778819"/>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p:sp>
        <p:nvSpPr>
          <p:cNvPr id="20" name="テキスト ボックス 48">
            <a:extLst>
              <a:ext uri="{FF2B5EF4-FFF2-40B4-BE49-F238E27FC236}">
                <a16:creationId xmlns:a16="http://schemas.microsoft.com/office/drawing/2014/main" id="{2D3D38BD-AACA-0F48-A474-D5D4AB52B495}"/>
              </a:ext>
            </a:extLst>
          </p:cNvPr>
          <p:cNvSpPr txBox="1"/>
          <p:nvPr/>
        </p:nvSpPr>
        <p:spPr>
          <a:xfrm>
            <a:off x="6670956" y="2768256"/>
            <a:ext cx="402674" cy="338554"/>
          </a:xfrm>
          <a:prstGeom prst="rect">
            <a:avLst/>
          </a:prstGeom>
          <a:noFill/>
        </p:spPr>
        <p:txBody>
          <a:bodyPr wrap="none" rtlCol="0">
            <a:spAutoFit/>
          </a:bodyPr>
          <a:lstStyle/>
          <a:p>
            <a:r>
              <a:rPr lang="en-US" sz="1600" dirty="0">
                <a:latin typeface="Comic Sans MS" panose="030F0702030302020204" pitchFamily="66" charset="0"/>
              </a:rPr>
              <a:t>10</a:t>
            </a:r>
            <a:endParaRPr lang="en-GB" sz="1600" dirty="0">
              <a:latin typeface="Comic Sans MS" panose="030F0702030302020204" pitchFamily="66" charset="0"/>
            </a:endParaRPr>
          </a:p>
        </p:txBody>
      </p:sp>
      <p:sp>
        <p:nvSpPr>
          <p:cNvPr id="21" name="テキスト ボックス 49">
            <a:extLst>
              <a:ext uri="{FF2B5EF4-FFF2-40B4-BE49-F238E27FC236}">
                <a16:creationId xmlns:a16="http://schemas.microsoft.com/office/drawing/2014/main" id="{70AF71AE-E7EB-A74F-BD14-E11EFFAA2EED}"/>
              </a:ext>
            </a:extLst>
          </p:cNvPr>
          <p:cNvSpPr txBox="1"/>
          <p:nvPr/>
        </p:nvSpPr>
        <p:spPr>
          <a:xfrm>
            <a:off x="5774663" y="3112288"/>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2" name="テキスト ボックス 50">
            <a:extLst>
              <a:ext uri="{FF2B5EF4-FFF2-40B4-BE49-F238E27FC236}">
                <a16:creationId xmlns:a16="http://schemas.microsoft.com/office/drawing/2014/main" id="{416CF9EB-34AA-5D49-B96D-D466171F206C}"/>
              </a:ext>
            </a:extLst>
          </p:cNvPr>
          <p:cNvSpPr txBox="1"/>
          <p:nvPr/>
        </p:nvSpPr>
        <p:spPr>
          <a:xfrm>
            <a:off x="6714714" y="3101725"/>
            <a:ext cx="309700" cy="338554"/>
          </a:xfrm>
          <a:prstGeom prst="rect">
            <a:avLst/>
          </a:prstGeom>
          <a:noFill/>
        </p:spPr>
        <p:txBody>
          <a:bodyPr wrap="none" rtlCol="0">
            <a:spAutoFit/>
          </a:bodyPr>
          <a:lstStyle/>
          <a:p>
            <a:r>
              <a:rPr lang="en-US" sz="1600" dirty="0">
                <a:latin typeface="Comic Sans MS" panose="030F0702030302020204" pitchFamily="66" charset="0"/>
              </a:rPr>
              <a:t>8</a:t>
            </a:r>
            <a:endParaRPr lang="en-GB" sz="1600" dirty="0">
              <a:latin typeface="Comic Sans MS" panose="030F0702030302020204" pitchFamily="66" charset="0"/>
            </a:endParaRPr>
          </a:p>
        </p:txBody>
      </p:sp>
      <p:sp>
        <p:nvSpPr>
          <p:cNvPr id="23" name="テキスト ボックス 51">
            <a:extLst>
              <a:ext uri="{FF2B5EF4-FFF2-40B4-BE49-F238E27FC236}">
                <a16:creationId xmlns:a16="http://schemas.microsoft.com/office/drawing/2014/main" id="{FF9B5BBC-CAB3-2842-8F78-E57EA1BA0626}"/>
              </a:ext>
            </a:extLst>
          </p:cNvPr>
          <p:cNvSpPr txBox="1"/>
          <p:nvPr/>
        </p:nvSpPr>
        <p:spPr>
          <a:xfrm>
            <a:off x="7595918" y="1420798"/>
            <a:ext cx="486030" cy="338554"/>
          </a:xfrm>
          <a:prstGeom prst="rect">
            <a:avLst/>
          </a:prstGeom>
          <a:noFill/>
        </p:spPr>
        <p:txBody>
          <a:bodyPr wrap="none" rtlCol="0">
            <a:spAutoFit/>
          </a:bodyPr>
          <a:lstStyle/>
          <a:p>
            <a:r>
              <a:rPr lang="en-US" sz="1600" dirty="0">
                <a:latin typeface="Comic Sans MS" panose="030F0702030302020204" pitchFamily="66" charset="0"/>
              </a:rPr>
              <a:t>4.5</a:t>
            </a:r>
            <a:endParaRPr lang="en-GB" sz="1600" dirty="0">
              <a:latin typeface="Comic Sans MS" panose="030F0702030302020204" pitchFamily="66" charset="0"/>
            </a:endParaRPr>
          </a:p>
        </p:txBody>
      </p:sp>
      <p:sp>
        <p:nvSpPr>
          <p:cNvPr id="24" name="テキスト ボックス 52">
            <a:extLst>
              <a:ext uri="{FF2B5EF4-FFF2-40B4-BE49-F238E27FC236}">
                <a16:creationId xmlns:a16="http://schemas.microsoft.com/office/drawing/2014/main" id="{17D1216F-F166-604C-AA86-A1135EBF3303}"/>
              </a:ext>
            </a:extLst>
          </p:cNvPr>
          <p:cNvSpPr txBox="1"/>
          <p:nvPr/>
        </p:nvSpPr>
        <p:spPr>
          <a:xfrm>
            <a:off x="7686452" y="1764830"/>
            <a:ext cx="309700" cy="338554"/>
          </a:xfrm>
          <a:prstGeom prst="rect">
            <a:avLst/>
          </a:prstGeom>
          <a:noFill/>
        </p:spPr>
        <p:txBody>
          <a:bodyPr wrap="none" rtlCol="0">
            <a:spAutoFit/>
          </a:bodyPr>
          <a:lstStyle/>
          <a:p>
            <a:r>
              <a:rPr lang="en-US" sz="1600" dirty="0">
                <a:latin typeface="Comic Sans MS" panose="030F0702030302020204" pitchFamily="66" charset="0"/>
              </a:rPr>
              <a:t>6</a:t>
            </a:r>
            <a:endParaRPr lang="en-GB" sz="1600" dirty="0">
              <a:latin typeface="Comic Sans MS" panose="030F0702030302020204" pitchFamily="66" charset="0"/>
            </a:endParaRPr>
          </a:p>
        </p:txBody>
      </p:sp>
      <p:sp>
        <p:nvSpPr>
          <p:cNvPr id="25" name="テキスト ボックス 53">
            <a:extLst>
              <a:ext uri="{FF2B5EF4-FFF2-40B4-BE49-F238E27FC236}">
                <a16:creationId xmlns:a16="http://schemas.microsoft.com/office/drawing/2014/main" id="{1B795F10-0D9B-4B48-83B4-CDB43D41EA8C}"/>
              </a:ext>
            </a:extLst>
          </p:cNvPr>
          <p:cNvSpPr txBox="1"/>
          <p:nvPr/>
        </p:nvSpPr>
        <p:spPr>
          <a:xfrm>
            <a:off x="7595918" y="2090754"/>
            <a:ext cx="486030" cy="338554"/>
          </a:xfrm>
          <a:prstGeom prst="rect">
            <a:avLst/>
          </a:prstGeom>
          <a:noFill/>
        </p:spPr>
        <p:txBody>
          <a:bodyPr wrap="none" rtlCol="0">
            <a:spAutoFit/>
          </a:bodyPr>
          <a:lstStyle/>
          <a:p>
            <a:r>
              <a:rPr lang="en-US" sz="1600" dirty="0">
                <a:latin typeface="Comic Sans MS" panose="030F0702030302020204" pitchFamily="66" charset="0"/>
              </a:rPr>
              <a:t>5.5</a:t>
            </a:r>
            <a:endParaRPr lang="en-GB" sz="1600" dirty="0">
              <a:latin typeface="Comic Sans MS" panose="030F0702030302020204" pitchFamily="66" charset="0"/>
            </a:endParaRPr>
          </a:p>
        </p:txBody>
      </p:sp>
      <p:sp>
        <p:nvSpPr>
          <p:cNvPr id="26" name="テキスト ボックス 54">
            <a:extLst>
              <a:ext uri="{FF2B5EF4-FFF2-40B4-BE49-F238E27FC236}">
                <a16:creationId xmlns:a16="http://schemas.microsoft.com/office/drawing/2014/main" id="{85749065-3D5C-A942-894C-D5160EE7FE6C}"/>
              </a:ext>
            </a:extLst>
          </p:cNvPr>
          <p:cNvSpPr txBox="1"/>
          <p:nvPr/>
        </p:nvSpPr>
        <p:spPr>
          <a:xfrm>
            <a:off x="7695506" y="2425733"/>
            <a:ext cx="309700" cy="338554"/>
          </a:xfrm>
          <a:prstGeom prst="rect">
            <a:avLst/>
          </a:prstGeom>
          <a:noFill/>
        </p:spPr>
        <p:txBody>
          <a:bodyPr wrap="none" rtlCol="0">
            <a:spAutoFit/>
          </a:bodyPr>
          <a:lstStyle/>
          <a:p>
            <a:r>
              <a:rPr lang="en-US" sz="1600" dirty="0">
                <a:latin typeface="Comic Sans MS" panose="030F0702030302020204" pitchFamily="66" charset="0"/>
              </a:rPr>
              <a:t>5</a:t>
            </a:r>
            <a:endParaRPr lang="en-GB" sz="1600" dirty="0">
              <a:latin typeface="Comic Sans MS" panose="030F0702030302020204" pitchFamily="66" charset="0"/>
            </a:endParaRPr>
          </a:p>
        </p:txBody>
      </p:sp>
      <p:sp>
        <p:nvSpPr>
          <p:cNvPr id="27" name="テキスト ボックス 55">
            <a:extLst>
              <a:ext uri="{FF2B5EF4-FFF2-40B4-BE49-F238E27FC236}">
                <a16:creationId xmlns:a16="http://schemas.microsoft.com/office/drawing/2014/main" id="{137078D9-DFEF-7646-A7AB-235467D583A4}"/>
              </a:ext>
            </a:extLst>
          </p:cNvPr>
          <p:cNvSpPr txBox="1"/>
          <p:nvPr/>
        </p:nvSpPr>
        <p:spPr>
          <a:xfrm>
            <a:off x="7604972" y="2760711"/>
            <a:ext cx="486030" cy="338554"/>
          </a:xfrm>
          <a:prstGeom prst="rect">
            <a:avLst/>
          </a:prstGeom>
          <a:noFill/>
        </p:spPr>
        <p:txBody>
          <a:bodyPr wrap="none" rtlCol="0">
            <a:spAutoFit/>
          </a:bodyPr>
          <a:lstStyle/>
          <a:p>
            <a:r>
              <a:rPr lang="en-US" sz="1600" dirty="0">
                <a:latin typeface="Comic Sans MS" panose="030F0702030302020204" pitchFamily="66" charset="0"/>
              </a:rPr>
              <a:t>8.5</a:t>
            </a:r>
            <a:endParaRPr lang="en-GB" sz="1600" dirty="0">
              <a:latin typeface="Comic Sans MS" panose="030F0702030302020204" pitchFamily="66" charset="0"/>
            </a:endParaRPr>
          </a:p>
        </p:txBody>
      </p:sp>
      <p:sp>
        <p:nvSpPr>
          <p:cNvPr id="28" name="テキスト ボックス 56">
            <a:extLst>
              <a:ext uri="{FF2B5EF4-FFF2-40B4-BE49-F238E27FC236}">
                <a16:creationId xmlns:a16="http://schemas.microsoft.com/office/drawing/2014/main" id="{CD1BB457-1DC2-CA4F-B865-0993BC6A05E8}"/>
              </a:ext>
            </a:extLst>
          </p:cNvPr>
          <p:cNvSpPr txBox="1"/>
          <p:nvPr/>
        </p:nvSpPr>
        <p:spPr>
          <a:xfrm>
            <a:off x="7677399" y="3095689"/>
            <a:ext cx="309700" cy="338554"/>
          </a:xfrm>
          <a:prstGeom prst="rect">
            <a:avLst/>
          </a:prstGeom>
          <a:noFill/>
        </p:spPr>
        <p:txBody>
          <a:bodyPr wrap="none" rtlCol="0">
            <a:spAutoFit/>
          </a:bodyPr>
          <a:lstStyle/>
          <a:p>
            <a:r>
              <a:rPr lang="en-US" sz="1600" dirty="0">
                <a:latin typeface="Comic Sans MS" panose="030F0702030302020204" pitchFamily="66" charset="0"/>
              </a:rPr>
              <a:t>7</a:t>
            </a:r>
            <a:endParaRPr lang="en-GB" sz="16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9" name="正方形/長方形 57">
                <a:extLst>
                  <a:ext uri="{FF2B5EF4-FFF2-40B4-BE49-F238E27FC236}">
                    <a16:creationId xmlns:a16="http://schemas.microsoft.com/office/drawing/2014/main" id="{DA54D0A6-DF1C-184D-9493-56F07989A554}"/>
                  </a:ext>
                </a:extLst>
              </p:cNvPr>
              <p:cNvSpPr/>
              <p:nvPr/>
            </p:nvSpPr>
            <p:spPr>
              <a:xfrm>
                <a:off x="1530855" y="4076247"/>
                <a:ext cx="199926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𝑋</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(6.08, </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1.33</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latin typeface="Comic Sans MS" panose="030F0702030302020204" pitchFamily="66" charset="0"/>
                </a:endParaRPr>
              </a:p>
            </p:txBody>
          </p:sp>
        </mc:Choice>
        <mc:Fallback>
          <p:sp>
            <p:nvSpPr>
              <p:cNvPr id="29" name="正方形/長方形 57">
                <a:extLst>
                  <a:ext uri="{FF2B5EF4-FFF2-40B4-BE49-F238E27FC236}">
                    <a16:creationId xmlns:a16="http://schemas.microsoft.com/office/drawing/2014/main" id="{DA54D0A6-DF1C-184D-9493-56F07989A554}"/>
                  </a:ext>
                </a:extLst>
              </p:cNvPr>
              <p:cNvSpPr>
                <a:spLocks noRot="1" noChangeAspect="1" noMove="1" noResize="1" noEditPoints="1" noAdjustHandles="1" noChangeArrowheads="1" noChangeShapeType="1" noTextEdit="1"/>
              </p:cNvSpPr>
              <p:nvPr/>
            </p:nvSpPr>
            <p:spPr>
              <a:xfrm>
                <a:off x="1530855" y="4076247"/>
                <a:ext cx="1999265" cy="369332"/>
              </a:xfrm>
              <a:prstGeom prst="rect">
                <a:avLst/>
              </a:prstGeom>
              <a:blipFill>
                <a:blip r:embed="rId3"/>
                <a:stretch>
                  <a:fillRect b="-13333"/>
                </a:stretch>
              </a:blipFill>
            </p:spPr>
            <p:txBody>
              <a:bodyPr/>
              <a:lstStyle/>
              <a:p>
                <a:r>
                  <a:rPr lang="en-US">
                    <a:noFill/>
                  </a:rPr>
                  <a:t> </a:t>
                </a:r>
              </a:p>
            </p:txBody>
          </p:sp>
        </mc:Fallback>
      </mc:AlternateContent>
      <p:sp>
        <p:nvSpPr>
          <p:cNvPr id="30" name="テキスト ボックス 58">
            <a:extLst>
              <a:ext uri="{FF2B5EF4-FFF2-40B4-BE49-F238E27FC236}">
                <a16:creationId xmlns:a16="http://schemas.microsoft.com/office/drawing/2014/main" id="{D8EEB849-8AD3-EA47-80C3-F8FEFE435508}"/>
              </a:ext>
            </a:extLst>
          </p:cNvPr>
          <p:cNvSpPr txBox="1"/>
          <p:nvPr/>
        </p:nvSpPr>
        <p:spPr>
          <a:xfrm>
            <a:off x="4276314" y="3634620"/>
            <a:ext cx="4879815" cy="2677656"/>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key idea to take from this is that with a larger sample size, the range of possible values is lower</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Hence, the variance is also going to be lower as there is a smaller range for the values to exist in</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When dealing with a sample, the variance is estimated by dividing the population variance by the size of the sample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That way, a larger sample will have a smaller estimated value for the variance…</a:t>
            </a:r>
          </a:p>
        </p:txBody>
      </p:sp>
      <p:sp>
        <p:nvSpPr>
          <p:cNvPr id="31" name="テキスト ボックス 2">
            <a:extLst>
              <a:ext uri="{FF2B5EF4-FFF2-40B4-BE49-F238E27FC236}">
                <a16:creationId xmlns:a16="http://schemas.microsoft.com/office/drawing/2014/main" id="{8E4ADB94-F2B0-FC48-AEE4-A2CA72BD34D6}"/>
              </a:ext>
            </a:extLst>
          </p:cNvPr>
          <p:cNvSpPr txBox="1"/>
          <p:nvPr/>
        </p:nvSpPr>
        <p:spPr>
          <a:xfrm>
            <a:off x="247522" y="4583476"/>
            <a:ext cx="4101220" cy="1477328"/>
          </a:xfrm>
          <a:prstGeom prst="rect">
            <a:avLst/>
          </a:prstGeom>
          <a:noFill/>
        </p:spPr>
        <p:txBody>
          <a:bodyPr wrap="square" rtlCol="0">
            <a:spAutoFit/>
          </a:bodyPr>
          <a:lstStyle/>
          <a:p>
            <a:pPr algn="ctr"/>
            <a:r>
              <a:rPr lang="en-US" dirty="0">
                <a:latin typeface="Comic Sans MS" panose="030F0702030302020204" pitchFamily="66" charset="0"/>
              </a:rPr>
              <a:t>Population range: 	1-11</a:t>
            </a:r>
          </a:p>
          <a:p>
            <a:pPr algn="ctr"/>
            <a:endParaRPr lang="en-US" dirty="0">
              <a:latin typeface="Comic Sans MS" panose="030F0702030302020204" pitchFamily="66" charset="0"/>
            </a:endParaRPr>
          </a:p>
          <a:p>
            <a:pPr algn="ctr"/>
            <a:r>
              <a:rPr lang="en-US" dirty="0">
                <a:latin typeface="Comic Sans MS" panose="030F0702030302020204" pitchFamily="66" charset="0"/>
              </a:rPr>
              <a:t>Sample size 2 range: 		1.5-10.5</a:t>
            </a:r>
          </a:p>
          <a:p>
            <a:pPr algn="ctr"/>
            <a:endParaRPr lang="en-US" dirty="0">
              <a:latin typeface="Comic Sans MS" panose="030F0702030302020204" pitchFamily="66" charset="0"/>
            </a:endParaRPr>
          </a:p>
          <a:p>
            <a:pPr algn="ctr"/>
            <a:r>
              <a:rPr lang="en-US" dirty="0">
                <a:latin typeface="Comic Sans MS" panose="030F0702030302020204" pitchFamily="66" charset="0"/>
              </a:rPr>
              <a:t>Sample size 10 range:	4.2-7.8 </a:t>
            </a:r>
            <a:endParaRPr lang="en-GB" dirty="0">
              <a:latin typeface="Comic Sans MS" panose="030F0702030302020204" pitchFamily="66" charset="0"/>
            </a:endParaRPr>
          </a:p>
        </p:txBody>
      </p:sp>
    </p:spTree>
    <p:extLst>
      <p:ext uri="{BB962C8B-B14F-4D97-AF65-F5344CB8AC3E}">
        <p14:creationId xmlns:p14="http://schemas.microsoft.com/office/powerpoint/2010/main" val="259484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blinds(horizontal)">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blinds(horizontal)">
                                      <p:cBhvr>
                                        <p:cTn id="17" dur="500"/>
                                        <p:tgtEl>
                                          <p:spTgt spid="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xEl>
                                              <p:pRg st="6" end="6"/>
                                            </p:txEl>
                                          </p:spTgt>
                                        </p:tgtEl>
                                        <p:attrNameLst>
                                          <p:attrName>style.visibility</p:attrName>
                                        </p:attrNameLst>
                                      </p:cBhvr>
                                      <p:to>
                                        <p:strVal val="visible"/>
                                      </p:to>
                                    </p:set>
                                    <p:animEffect transition="in" filter="blinds(horizontal)">
                                      <p:cBhvr>
                                        <p:cTn id="22"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Sampling</a:t>
            </a:r>
          </a:p>
        </p:txBody>
      </p:sp>
      <p:sp>
        <p:nvSpPr>
          <p:cNvPr id="8" name="コンテンツ プレースホルダー 2">
            <a:extLst>
              <a:ext uri="{FF2B5EF4-FFF2-40B4-BE49-F238E27FC236}">
                <a16:creationId xmlns:a16="http://schemas.microsoft.com/office/drawing/2014/main" id="{CB829ECE-3266-6E45-A07A-3D1871960EBF}"/>
              </a:ext>
            </a:extLst>
          </p:cNvPr>
          <p:cNvSpPr>
            <a:spLocks noGrp="1"/>
          </p:cNvSpPr>
          <p:nvPr>
            <p:ph idx="1"/>
          </p:nvPr>
        </p:nvSpPr>
        <p:spPr>
          <a:xfrm>
            <a:off x="230820" y="1544715"/>
            <a:ext cx="3755254" cy="4891596"/>
          </a:xfrm>
        </p:spPr>
        <p:txBody>
          <a:bodyPr>
            <a:normAutofit/>
          </a:bodyPr>
          <a:lstStyle/>
          <a:p>
            <a:pPr marL="0" indent="0" algn="ctr">
              <a:buNone/>
            </a:pPr>
            <a:r>
              <a:rPr lang="en-US" sz="1500" b="1" dirty="0">
                <a:latin typeface="Comic Sans MS" panose="030F0702030302020204" pitchFamily="66" charset="0"/>
              </a:rPr>
              <a:t>You need to be able to do hypothesis testing using the normal distribution</a:t>
            </a:r>
            <a:endParaRPr lang="en-US" sz="1500" dirty="0">
              <a:latin typeface="Comic Sans MS" panose="030F0702030302020204" pitchFamily="66" charset="0"/>
            </a:endParaRP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When hypothesis testing with a population, you use values as follows:</a:t>
            </a:r>
          </a:p>
          <a:p>
            <a:pPr marL="0" indent="0" algn="ctr">
              <a:buNone/>
            </a:pPr>
            <a:endParaRPr lang="en-US" sz="1500" dirty="0">
              <a:latin typeface="Comic Sans MS" panose="030F0702030302020204" pitchFamily="66" charset="0"/>
            </a:endParaRPr>
          </a:p>
          <a:p>
            <a:pPr marL="0" indent="0" algn="ctr">
              <a:buNone/>
            </a:pPr>
            <a:endParaRPr lang="en-US" sz="1500" dirty="0">
              <a:latin typeface="Comic Sans MS" panose="030F0702030302020204" pitchFamily="66" charset="0"/>
            </a:endParaRPr>
          </a:p>
          <a:p>
            <a:pPr marL="0" indent="0" algn="ctr">
              <a:buNone/>
            </a:pPr>
            <a:r>
              <a:rPr lang="en-US" sz="1500" dirty="0">
                <a:latin typeface="Comic Sans MS" panose="030F0702030302020204" pitchFamily="66" charset="0"/>
              </a:rPr>
              <a:t>With a sample, we use the following relationship instead:</a:t>
            </a:r>
          </a:p>
        </p:txBody>
      </p:sp>
      <mc:AlternateContent xmlns:mc="http://schemas.openxmlformats.org/markup-compatibility/2006">
        <mc:Choice xmlns:a14="http://schemas.microsoft.com/office/drawing/2010/main" Requires="a14">
          <p:sp>
            <p:nvSpPr>
              <p:cNvPr id="9" name="テキスト ボックス 4">
                <a:extLst>
                  <a:ext uri="{FF2B5EF4-FFF2-40B4-BE49-F238E27FC236}">
                    <a16:creationId xmlns:a16="http://schemas.microsoft.com/office/drawing/2014/main" id="{AAB23B71-BA5A-3547-A2AC-74075C3795C1}"/>
                  </a:ext>
                </a:extLst>
              </p:cNvPr>
              <p:cNvSpPr txBox="1"/>
              <p:nvPr/>
            </p:nvSpPr>
            <p:spPr>
              <a:xfrm>
                <a:off x="1562470" y="3098307"/>
                <a:ext cx="1213987" cy="276999"/>
              </a:xfrm>
              <a:prstGeom prst="rect">
                <a:avLst/>
              </a:prstGeom>
              <a:noFill/>
              <a:ln w="254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9" name="テキスト ボックス 4">
                <a:extLst>
                  <a:ext uri="{FF2B5EF4-FFF2-40B4-BE49-F238E27FC236}">
                    <a16:creationId xmlns:a16="http://schemas.microsoft.com/office/drawing/2014/main" id="{AAB23B71-BA5A-3547-A2AC-74075C3795C1}"/>
                  </a:ext>
                </a:extLst>
              </p:cNvPr>
              <p:cNvSpPr txBox="1">
                <a:spLocks noRot="1" noChangeAspect="1" noMove="1" noResize="1" noEditPoints="1" noAdjustHandles="1" noChangeArrowheads="1" noChangeShapeType="1" noTextEdit="1"/>
              </p:cNvSpPr>
              <p:nvPr/>
            </p:nvSpPr>
            <p:spPr>
              <a:xfrm>
                <a:off x="1562470" y="3098307"/>
                <a:ext cx="1213987" cy="276999"/>
              </a:xfrm>
              <a:prstGeom prst="rect">
                <a:avLst/>
              </a:prstGeom>
              <a:blipFill>
                <a:blip r:embed="rId2"/>
                <a:stretch>
                  <a:fillRect l="-3093" t="-4348" r="-5155" b="-30435"/>
                </a:stretch>
              </a:blipFill>
              <a:ln w="2540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5">
                <a:extLst>
                  <a:ext uri="{FF2B5EF4-FFF2-40B4-BE49-F238E27FC236}">
                    <a16:creationId xmlns:a16="http://schemas.microsoft.com/office/drawing/2014/main" id="{C97B9819-2826-7F4E-B970-FFD7E9D8B8C2}"/>
                  </a:ext>
                </a:extLst>
              </p:cNvPr>
              <p:cNvSpPr txBox="1"/>
              <p:nvPr/>
            </p:nvSpPr>
            <p:spPr>
              <a:xfrm>
                <a:off x="1535305" y="4367154"/>
                <a:ext cx="1324914" cy="627992"/>
              </a:xfrm>
              <a:prstGeom prst="rect">
                <a:avLst/>
              </a:prstGeom>
              <a:noFill/>
              <a:ln w="254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𝑋</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𝑛</m:t>
                              </m:r>
                            </m:den>
                          </m:f>
                        </m:e>
                      </m:d>
                    </m:oMath>
                  </m:oMathPara>
                </a14:m>
                <a:endParaRPr lang="en-GB" dirty="0"/>
              </a:p>
            </p:txBody>
          </p:sp>
        </mc:Choice>
        <mc:Fallback>
          <p:sp>
            <p:nvSpPr>
              <p:cNvPr id="10" name="テキスト ボックス 5">
                <a:extLst>
                  <a:ext uri="{FF2B5EF4-FFF2-40B4-BE49-F238E27FC236}">
                    <a16:creationId xmlns:a16="http://schemas.microsoft.com/office/drawing/2014/main" id="{C97B9819-2826-7F4E-B970-FFD7E9D8B8C2}"/>
                  </a:ext>
                </a:extLst>
              </p:cNvPr>
              <p:cNvSpPr txBox="1">
                <a:spLocks noRot="1" noChangeAspect="1" noMove="1" noResize="1" noEditPoints="1" noAdjustHandles="1" noChangeArrowheads="1" noChangeShapeType="1" noTextEdit="1"/>
              </p:cNvSpPr>
              <p:nvPr/>
            </p:nvSpPr>
            <p:spPr>
              <a:xfrm>
                <a:off x="1535305" y="4367154"/>
                <a:ext cx="1324914" cy="627992"/>
              </a:xfrm>
              <a:prstGeom prst="rect">
                <a:avLst/>
              </a:prstGeom>
              <a:blipFill>
                <a:blip r:embed="rId3"/>
                <a:stretch>
                  <a:fillRect l="-2857"/>
                </a:stretch>
              </a:blipFill>
              <a:ln w="25400">
                <a:noFill/>
              </a:ln>
            </p:spPr>
            <p:txBody>
              <a:bodyPr/>
              <a:lstStyle/>
              <a:p>
                <a:r>
                  <a:rPr lang="en-US">
                    <a:noFill/>
                  </a:rPr>
                  <a:t> </a:t>
                </a:r>
              </a:p>
            </p:txBody>
          </p:sp>
        </mc:Fallback>
      </mc:AlternateContent>
      <p:cxnSp>
        <p:nvCxnSpPr>
          <p:cNvPr id="11" name="直線矢印コネクタ 7">
            <a:extLst>
              <a:ext uri="{FF2B5EF4-FFF2-40B4-BE49-F238E27FC236}">
                <a16:creationId xmlns:a16="http://schemas.microsoft.com/office/drawing/2014/main" id="{0B93C600-6DB4-744B-94D8-0AF309D3A4EF}"/>
              </a:ext>
            </a:extLst>
          </p:cNvPr>
          <p:cNvCxnSpPr>
            <a:cxnSpLocks/>
          </p:cNvCxnSpPr>
          <p:nvPr/>
        </p:nvCxnSpPr>
        <p:spPr>
          <a:xfrm flipV="1">
            <a:off x="1908167" y="5004866"/>
            <a:ext cx="355107" cy="8167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9">
            <a:extLst>
              <a:ext uri="{FF2B5EF4-FFF2-40B4-BE49-F238E27FC236}">
                <a16:creationId xmlns:a16="http://schemas.microsoft.com/office/drawing/2014/main" id="{F6DFF0AA-9925-5D42-9473-BFC12A588136}"/>
              </a:ext>
            </a:extLst>
          </p:cNvPr>
          <p:cNvSpPr txBox="1"/>
          <p:nvPr/>
        </p:nvSpPr>
        <p:spPr>
          <a:xfrm>
            <a:off x="931622" y="5874878"/>
            <a:ext cx="150920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use the population mean</a:t>
            </a:r>
            <a:endParaRPr lang="en-GB" sz="1400" dirty="0">
              <a:solidFill>
                <a:srgbClr val="FF0000"/>
              </a:solidFill>
              <a:latin typeface="Comic Sans MS" panose="030F0702030302020204" pitchFamily="66" charset="0"/>
            </a:endParaRPr>
          </a:p>
        </p:txBody>
      </p:sp>
      <p:cxnSp>
        <p:nvCxnSpPr>
          <p:cNvPr id="13" name="直線矢印コネクタ 10">
            <a:extLst>
              <a:ext uri="{FF2B5EF4-FFF2-40B4-BE49-F238E27FC236}">
                <a16:creationId xmlns:a16="http://schemas.microsoft.com/office/drawing/2014/main" id="{946DE9FD-E8FC-6548-A6C0-8B64ECC4E1FB}"/>
              </a:ext>
            </a:extLst>
          </p:cNvPr>
          <p:cNvCxnSpPr>
            <a:cxnSpLocks/>
          </p:cNvCxnSpPr>
          <p:nvPr/>
        </p:nvCxnSpPr>
        <p:spPr>
          <a:xfrm flipH="1" flipV="1">
            <a:off x="2895068" y="4740015"/>
            <a:ext cx="912920" cy="3181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テキスト ボックス 12">
                <a:extLst>
                  <a:ext uri="{FF2B5EF4-FFF2-40B4-BE49-F238E27FC236}">
                    <a16:creationId xmlns:a16="http://schemas.microsoft.com/office/drawing/2014/main" id="{61964E8D-FE8B-2C40-9ACC-B64CF1220B07}"/>
                  </a:ext>
                </a:extLst>
              </p:cNvPr>
              <p:cNvSpPr txBox="1"/>
              <p:nvPr/>
            </p:nvSpPr>
            <p:spPr>
              <a:xfrm>
                <a:off x="3559413" y="4924967"/>
                <a:ext cx="2947387" cy="1384995"/>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divide the population variance by the sample size, </a:t>
                </a:r>
                <a14:m>
                  <m:oMath xmlns:m="http://schemas.openxmlformats.org/officeDocument/2006/math">
                    <m:r>
                      <a:rPr lang="en-US" sz="1400" i="1" dirty="0" smtClean="0">
                        <a:solidFill>
                          <a:srgbClr val="FF0000"/>
                        </a:solidFill>
                        <a:latin typeface="Cambria Math" panose="02040503050406030204" pitchFamily="18" charset="0"/>
                      </a:rPr>
                      <m:t>𝑛</m:t>
                    </m:r>
                  </m:oMath>
                </a14:m>
                <a:endParaRPr lang="en-GB" sz="1400" dirty="0">
                  <a:solidFill>
                    <a:srgbClr val="FF0000"/>
                  </a:solidFill>
                  <a:latin typeface="Comic Sans MS" panose="030F0702030302020204" pitchFamily="66" charset="0"/>
                </a:endParaRP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Remember that this represents the variance of the sample means!</a:t>
                </a:r>
                <a:endParaRPr lang="en-GB" sz="1400" dirty="0">
                  <a:solidFill>
                    <a:srgbClr val="FF0000"/>
                  </a:solidFill>
                  <a:latin typeface="Comic Sans MS" panose="030F0702030302020204" pitchFamily="66" charset="0"/>
                </a:endParaRPr>
              </a:p>
            </p:txBody>
          </p:sp>
        </mc:Choice>
        <mc:Fallback>
          <p:sp>
            <p:nvSpPr>
              <p:cNvPr id="14" name="テキスト ボックス 12">
                <a:extLst>
                  <a:ext uri="{FF2B5EF4-FFF2-40B4-BE49-F238E27FC236}">
                    <a16:creationId xmlns:a16="http://schemas.microsoft.com/office/drawing/2014/main" id="{61964E8D-FE8B-2C40-9ACC-B64CF1220B07}"/>
                  </a:ext>
                </a:extLst>
              </p:cNvPr>
              <p:cNvSpPr txBox="1">
                <a:spLocks noRot="1" noChangeAspect="1" noMove="1" noResize="1" noEditPoints="1" noAdjustHandles="1" noChangeArrowheads="1" noChangeShapeType="1" noTextEdit="1"/>
              </p:cNvSpPr>
              <p:nvPr/>
            </p:nvSpPr>
            <p:spPr>
              <a:xfrm>
                <a:off x="3559413" y="4924967"/>
                <a:ext cx="2947387" cy="1384995"/>
              </a:xfrm>
              <a:prstGeom prst="rect">
                <a:avLst/>
              </a:prstGeom>
              <a:blipFill>
                <a:blip r:embed="rId4"/>
                <a:stretch>
                  <a:fillRect t="-909" b="-3636"/>
                </a:stretch>
              </a:blipFill>
            </p:spPr>
            <p:txBody>
              <a:bodyPr/>
              <a:lstStyle/>
              <a:p>
                <a:r>
                  <a:rPr lang="en-US">
                    <a:noFill/>
                  </a:rPr>
                  <a:t> </a:t>
                </a:r>
              </a:p>
            </p:txBody>
          </p:sp>
        </mc:Fallback>
      </mc:AlternateContent>
      <p:sp>
        <p:nvSpPr>
          <p:cNvPr id="15" name="正方形/長方形 13">
            <a:extLst>
              <a:ext uri="{FF2B5EF4-FFF2-40B4-BE49-F238E27FC236}">
                <a16:creationId xmlns:a16="http://schemas.microsoft.com/office/drawing/2014/main" id="{0D46A45D-2C68-334B-9A5D-1D73AFA0B359}"/>
              </a:ext>
            </a:extLst>
          </p:cNvPr>
          <p:cNvSpPr/>
          <p:nvPr/>
        </p:nvSpPr>
        <p:spPr>
          <a:xfrm>
            <a:off x="2424287" y="4353176"/>
            <a:ext cx="307817" cy="64430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正方形/長方形 14">
            <a:extLst>
              <a:ext uri="{FF2B5EF4-FFF2-40B4-BE49-F238E27FC236}">
                <a16:creationId xmlns:a16="http://schemas.microsoft.com/office/drawing/2014/main" id="{5CA8631A-470B-D645-B75C-57BF91751091}"/>
              </a:ext>
            </a:extLst>
          </p:cNvPr>
          <p:cNvSpPr/>
          <p:nvPr/>
        </p:nvSpPr>
        <p:spPr>
          <a:xfrm>
            <a:off x="2381911" y="3087289"/>
            <a:ext cx="307817" cy="2951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正方形/長方形 16">
            <a:extLst>
              <a:ext uri="{FF2B5EF4-FFF2-40B4-BE49-F238E27FC236}">
                <a16:creationId xmlns:a16="http://schemas.microsoft.com/office/drawing/2014/main" id="{F7EF7440-9237-F449-BB4C-CE594331037B}"/>
              </a:ext>
            </a:extLst>
          </p:cNvPr>
          <p:cNvSpPr/>
          <p:nvPr/>
        </p:nvSpPr>
        <p:spPr>
          <a:xfrm>
            <a:off x="2142214" y="3149433"/>
            <a:ext cx="210370" cy="23295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正方形/長方形 17">
            <a:extLst>
              <a:ext uri="{FF2B5EF4-FFF2-40B4-BE49-F238E27FC236}">
                <a16:creationId xmlns:a16="http://schemas.microsoft.com/office/drawing/2014/main" id="{9B1108E0-DFAC-8343-80DD-A20C7D5B7460}"/>
              </a:ext>
            </a:extLst>
          </p:cNvPr>
          <p:cNvSpPr/>
          <p:nvPr/>
        </p:nvSpPr>
        <p:spPr>
          <a:xfrm>
            <a:off x="2196427" y="4595833"/>
            <a:ext cx="210370" cy="23295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4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blinds(horizontal)">
                                      <p:cBhvr>
                                        <p:cTn id="7" dur="500"/>
                                        <p:tgtEl>
                                          <p:spTgt spid="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nodeType="with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blinds(horizontal)">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4">
                                            <p:txEl>
                                              <p:pRg st="2" end="2"/>
                                            </p:txEl>
                                          </p:spTgt>
                                        </p:tgtEl>
                                        <p:attrNameLst>
                                          <p:attrName>style.visibility</p:attrName>
                                        </p:attrNameLst>
                                      </p:cBhvr>
                                      <p:to>
                                        <p:strVal val="visible"/>
                                      </p:to>
                                    </p:set>
                                    <p:animEffect transition="in" filter="blinds(horizontal)">
                                      <p:cBhvr>
                                        <p:cTn id="6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animBg="1"/>
      <p:bldP spid="15" grpId="1" animBg="1"/>
      <p:bldP spid="16" grpId="0" animBg="1"/>
      <p:bldP spid="16" grpId="1" animBg="1"/>
      <p:bldP spid="17" grpId="0" animBg="1"/>
      <p:bldP spid="17" grpId="1" animBg="1"/>
      <p:bldP spid="18" grpId="0" animBg="1"/>
      <p:bldP spid="1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Example</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6CFDA9D-D0DC-CD4A-ACB6-00C22525C88E}"/>
                  </a:ext>
                </a:extLst>
              </p:cNvPr>
              <p:cNvSpPr txBox="1"/>
              <p:nvPr/>
            </p:nvSpPr>
            <p:spPr>
              <a:xfrm>
                <a:off x="221928" y="720597"/>
                <a:ext cx="9159816" cy="286232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A certain company sells fruit juice in cartons. The amount of juice in a carton has a normal distribution with a standard deviation of 3ml.</a:t>
                </a:r>
              </a:p>
              <a:p>
                <a:r>
                  <a:rPr lang="en-GB" dirty="0"/>
                  <a:t>The company claims that the mean amount of juice per carton, </a:t>
                </a:r>
                <a14:m>
                  <m:oMath xmlns:m="http://schemas.openxmlformats.org/officeDocument/2006/math">
                    <m:r>
                      <a:rPr lang="en-GB" b="0" i="1" smtClean="0">
                        <a:latin typeface="Cambria Math" panose="02040503050406030204" pitchFamily="18" charset="0"/>
                      </a:rPr>
                      <m:t>𝜇</m:t>
                    </m:r>
                  </m:oMath>
                </a14:m>
                <a:r>
                  <a:rPr lang="en-GB" dirty="0"/>
                  <a:t>, is 60ml. A trading inspector has received complaints that the company is overstating the mean amount of juice per carton and wishes to investigate this complaint. The trading inspector takes a random sample of 16 cartons and finds that the mean amount of juice per carton is 59.1ml.</a:t>
                </a:r>
              </a:p>
              <a:p>
                <a:endParaRPr lang="en-GB" dirty="0"/>
              </a:p>
              <a:p>
                <a:r>
                  <a:rPr lang="en-GB" dirty="0"/>
                  <a:t>Using a 5% level of significance, and stating your hypotheses clearly, test whether or not there is evidence to uphold this complaint.</a:t>
                </a:r>
              </a:p>
            </p:txBody>
          </p:sp>
        </mc:Choice>
        <mc:Fallback>
          <p:sp>
            <p:nvSpPr>
              <p:cNvPr id="7" name="TextBox 6">
                <a:extLst>
                  <a:ext uri="{FF2B5EF4-FFF2-40B4-BE49-F238E27FC236}">
                    <a16:creationId xmlns:a16="http://schemas.microsoft.com/office/drawing/2014/main" id="{76CFDA9D-D0DC-CD4A-ACB6-00C22525C88E}"/>
                  </a:ext>
                </a:extLst>
              </p:cNvPr>
              <p:cNvSpPr txBox="1">
                <a:spLocks noRot="1" noChangeAspect="1" noMove="1" noResize="1" noEditPoints="1" noAdjustHandles="1" noChangeArrowheads="1" noChangeShapeType="1" noTextEdit="1"/>
              </p:cNvSpPr>
              <p:nvPr/>
            </p:nvSpPr>
            <p:spPr>
              <a:xfrm>
                <a:off x="221928" y="720597"/>
                <a:ext cx="9159816" cy="286232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49835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Class question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CBD77C7-B2E2-4C4B-9024-C226A4D2BDB6}"/>
                  </a:ext>
                </a:extLst>
              </p:cNvPr>
              <p:cNvSpPr txBox="1"/>
              <p:nvPr/>
            </p:nvSpPr>
            <p:spPr>
              <a:xfrm>
                <a:off x="142098" y="861568"/>
                <a:ext cx="9331086" cy="21698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500" b="0" dirty="0"/>
                  <a:t>A machine products bolts of diameter </a:t>
                </a:r>
                <a14:m>
                  <m:oMath xmlns:m="http://schemas.openxmlformats.org/officeDocument/2006/math">
                    <m:r>
                      <a:rPr lang="en-GB" sz="1500" b="0" i="1" smtClean="0">
                        <a:latin typeface="Cambria Math" panose="02040503050406030204" pitchFamily="18" charset="0"/>
                      </a:rPr>
                      <m:t>𝐷</m:t>
                    </m:r>
                  </m:oMath>
                </a14:m>
                <a:r>
                  <a:rPr lang="en-GB" sz="1500" dirty="0"/>
                  <a:t> where </a:t>
                </a:r>
                <a14:m>
                  <m:oMath xmlns:m="http://schemas.openxmlformats.org/officeDocument/2006/math">
                    <m:r>
                      <a:rPr lang="en-GB" sz="1500" b="0" i="1" smtClean="0">
                        <a:latin typeface="Cambria Math" panose="02040503050406030204" pitchFamily="18" charset="0"/>
                      </a:rPr>
                      <m:t>𝐷</m:t>
                    </m:r>
                  </m:oMath>
                </a14:m>
                <a:r>
                  <a:rPr lang="en-GB" sz="1500" dirty="0"/>
                  <a:t> has a normal distribution with mean 0.580 cm and standard deviation 0.015 cm. The machine is serviced and after the service a random sample of 50 bolts from the next production run is taken to see if the mean diameter of the bolts has changed from 0.580 cm. The distribution of the diameters of bolts after the service is still normal with a standard deviation of 0.015 cm.</a:t>
                </a:r>
              </a:p>
              <a:p>
                <a:endParaRPr lang="en-GB" sz="1500" dirty="0"/>
              </a:p>
              <a:p>
                <a:pPr marL="342900" indent="-342900">
                  <a:buAutoNum type="alphaLcParenBoth"/>
                </a:pPr>
                <a:r>
                  <a:rPr lang="en-GB" sz="1500" dirty="0"/>
                  <a:t>Find, at the 1% level, the critical region for this test, stating your hypotheses clearly.</a:t>
                </a:r>
              </a:p>
              <a:p>
                <a:r>
                  <a:rPr lang="en-GB" sz="1500" dirty="0"/>
                  <a:t>The mean diameter of the sample of 50 bolts is calculated to be 0.587 cm.</a:t>
                </a:r>
              </a:p>
              <a:p>
                <a:r>
                  <a:rPr lang="en-GB" sz="1500" dirty="0"/>
                  <a:t>(b) Comment on this observation in light of the critical region.</a:t>
                </a:r>
              </a:p>
            </p:txBody>
          </p:sp>
        </mc:Choice>
        <mc:Fallback>
          <p:sp>
            <p:nvSpPr>
              <p:cNvPr id="8" name="TextBox 7">
                <a:extLst>
                  <a:ext uri="{FF2B5EF4-FFF2-40B4-BE49-F238E27FC236}">
                    <a16:creationId xmlns:a16="http://schemas.microsoft.com/office/drawing/2014/main" id="{6CBD77C7-B2E2-4C4B-9024-C226A4D2BDB6}"/>
                  </a:ext>
                </a:extLst>
              </p:cNvPr>
              <p:cNvSpPr txBox="1">
                <a:spLocks noRot="1" noChangeAspect="1" noMove="1" noResize="1" noEditPoints="1" noAdjustHandles="1" noChangeArrowheads="1" noChangeShapeType="1" noTextEdit="1"/>
              </p:cNvSpPr>
              <p:nvPr/>
            </p:nvSpPr>
            <p:spPr>
              <a:xfrm>
                <a:off x="142098" y="861568"/>
                <a:ext cx="9331086" cy="21698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727449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3.7 Question for you</a:t>
            </a:r>
          </a:p>
        </p:txBody>
      </p:sp>
      <p:pic>
        <p:nvPicPr>
          <p:cNvPr id="5" name="Picture 4">
            <a:extLst>
              <a:ext uri="{FF2B5EF4-FFF2-40B4-BE49-F238E27FC236}">
                <a16:creationId xmlns:a16="http://schemas.microsoft.com/office/drawing/2014/main" id="{B36FB4AA-0F9D-6C43-9E02-1E9A83BAF018}"/>
              </a:ext>
            </a:extLst>
          </p:cNvPr>
          <p:cNvPicPr>
            <a:picLocks noChangeAspect="1"/>
          </p:cNvPicPr>
          <p:nvPr/>
        </p:nvPicPr>
        <p:blipFill>
          <a:blip r:embed="rId2"/>
          <a:stretch>
            <a:fillRect/>
          </a:stretch>
        </p:blipFill>
        <p:spPr>
          <a:xfrm>
            <a:off x="323527" y="1108253"/>
            <a:ext cx="8273111" cy="199780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6285CE90-DC49-9840-9537-7B160B984807}"/>
              </a:ext>
            </a:extLst>
          </p:cNvPr>
          <p:cNvSpPr txBox="1"/>
          <p:nvPr/>
        </p:nvSpPr>
        <p:spPr>
          <a:xfrm>
            <a:off x="1706778" y="5100424"/>
            <a:ext cx="1454244" cy="646331"/>
          </a:xfrm>
          <a:prstGeom prst="rect">
            <a:avLst/>
          </a:prstGeom>
          <a:noFill/>
        </p:spPr>
        <p:txBody>
          <a:bodyPr wrap="none" rtlCol="0">
            <a:spAutoFit/>
          </a:bodyPr>
          <a:lstStyle/>
          <a:p>
            <a:r>
              <a:rPr lang="en-US" dirty="0"/>
              <a:t>Exercise 3G </a:t>
            </a:r>
          </a:p>
          <a:p>
            <a:r>
              <a:rPr lang="en-US" dirty="0"/>
              <a:t>Page 58-60</a:t>
            </a:r>
          </a:p>
        </p:txBody>
      </p:sp>
    </p:spTree>
    <p:extLst>
      <p:ext uri="{BB962C8B-B14F-4D97-AF65-F5344CB8AC3E}">
        <p14:creationId xmlns:p14="http://schemas.microsoft.com/office/powerpoint/2010/main" val="37960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Challenging questions</a:t>
            </a:r>
          </a:p>
        </p:txBody>
      </p:sp>
      <p:sp>
        <p:nvSpPr>
          <p:cNvPr id="5" name="Freeform: Shape 16">
            <a:extLst>
              <a:ext uri="{FF2B5EF4-FFF2-40B4-BE49-F238E27FC236}">
                <a16:creationId xmlns:a16="http://schemas.microsoft.com/office/drawing/2014/main" id="{4E6D6E19-40B7-BE42-B3EE-2D0F78F2E50C}"/>
              </a:ext>
            </a:extLst>
          </p:cNvPr>
          <p:cNvSpPr/>
          <p:nvPr/>
        </p:nvSpPr>
        <p:spPr>
          <a:xfrm>
            <a:off x="806450" y="5543550"/>
            <a:ext cx="349250" cy="317500"/>
          </a:xfrm>
          <a:custGeom>
            <a:avLst/>
            <a:gdLst>
              <a:gd name="connsiteX0" fmla="*/ 349250 w 349250"/>
              <a:gd name="connsiteY0" fmla="*/ 317500 h 317500"/>
              <a:gd name="connsiteX1" fmla="*/ 349250 w 349250"/>
              <a:gd name="connsiteY1" fmla="*/ 0 h 317500"/>
              <a:gd name="connsiteX2" fmla="*/ 171450 w 349250"/>
              <a:gd name="connsiteY2" fmla="*/ 158750 h 317500"/>
              <a:gd name="connsiteX3" fmla="*/ 57150 w 349250"/>
              <a:gd name="connsiteY3" fmla="*/ 234950 h 317500"/>
              <a:gd name="connsiteX4" fmla="*/ 0 w 349250"/>
              <a:gd name="connsiteY4" fmla="*/ 260350 h 317500"/>
              <a:gd name="connsiteX5" fmla="*/ 6350 w 349250"/>
              <a:gd name="connsiteY5" fmla="*/ 311150 h 317500"/>
              <a:gd name="connsiteX6" fmla="*/ 349250 w 349250"/>
              <a:gd name="connsiteY6"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50" h="317500">
                <a:moveTo>
                  <a:pt x="349250" y="317500"/>
                </a:moveTo>
                <a:lnTo>
                  <a:pt x="349250" y="0"/>
                </a:lnTo>
                <a:lnTo>
                  <a:pt x="171450" y="158750"/>
                </a:lnTo>
                <a:lnTo>
                  <a:pt x="57150" y="234950"/>
                </a:lnTo>
                <a:lnTo>
                  <a:pt x="0" y="260350"/>
                </a:lnTo>
                <a:lnTo>
                  <a:pt x="6350" y="311150"/>
                </a:lnTo>
                <a:lnTo>
                  <a:pt x="349250" y="317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42B7531-B2A5-3F40-9354-876D8D855564}"/>
              </a:ext>
            </a:extLst>
          </p:cNvPr>
          <p:cNvSpPr txBox="1"/>
          <p:nvPr/>
        </p:nvSpPr>
        <p:spPr>
          <a:xfrm>
            <a:off x="323528" y="814106"/>
            <a:ext cx="9167944" cy="923330"/>
          </a:xfrm>
          <a:prstGeom prst="rect">
            <a:avLst/>
          </a:prstGeom>
          <a:noFill/>
        </p:spPr>
        <p:txBody>
          <a:bodyPr wrap="square" rtlCol="0">
            <a:spAutoFit/>
          </a:bodyPr>
          <a:lstStyle/>
          <a:p>
            <a:r>
              <a:rPr lang="en-GB" dirty="0"/>
              <a:t>This is not in the textbook. But given the recent Chapter 2 on Conditional Probabilities and the fact that the type of question below occurred frequently in S1 papers, it seems worthwhile to cover!</a:t>
            </a:r>
          </a:p>
        </p:txBody>
      </p:sp>
      <p:pic>
        <p:nvPicPr>
          <p:cNvPr id="9" name="Picture 8">
            <a:extLst>
              <a:ext uri="{FF2B5EF4-FFF2-40B4-BE49-F238E27FC236}">
                <a16:creationId xmlns:a16="http://schemas.microsoft.com/office/drawing/2014/main" id="{84F29189-50A3-F746-AD4F-91CADFC8F9CC}"/>
              </a:ext>
            </a:extLst>
          </p:cNvPr>
          <p:cNvPicPr>
            <a:picLocks noChangeAspect="1"/>
          </p:cNvPicPr>
          <p:nvPr/>
        </p:nvPicPr>
        <p:blipFill>
          <a:blip r:embed="rId2"/>
          <a:stretch>
            <a:fillRect/>
          </a:stretch>
        </p:blipFill>
        <p:spPr>
          <a:xfrm>
            <a:off x="387400" y="2373468"/>
            <a:ext cx="7829550" cy="2038350"/>
          </a:xfrm>
          <a:prstGeom prst="rect">
            <a:avLst/>
          </a:prstGeom>
          <a:effectLst>
            <a:outerShdw blurRad="63500" sx="102000" sy="102000" algn="ctr" rotWithShape="0">
              <a:prstClr val="black">
                <a:alpha val="40000"/>
              </a:prstClr>
            </a:outerShdw>
          </a:effectLst>
        </p:spPr>
      </p:pic>
      <p:grpSp>
        <p:nvGrpSpPr>
          <p:cNvPr id="11" name="Group 10">
            <a:extLst>
              <a:ext uri="{FF2B5EF4-FFF2-40B4-BE49-F238E27FC236}">
                <a16:creationId xmlns:a16="http://schemas.microsoft.com/office/drawing/2014/main" id="{1FB92FD5-5B74-3D48-B96A-8B1B2771FE02}"/>
              </a:ext>
            </a:extLst>
          </p:cNvPr>
          <p:cNvGrpSpPr/>
          <p:nvPr/>
        </p:nvGrpSpPr>
        <p:grpSpPr>
          <a:xfrm>
            <a:off x="734260" y="4797916"/>
            <a:ext cx="1699086" cy="1340988"/>
            <a:chOff x="5139864" y="4548503"/>
            <a:chExt cx="2653556" cy="2018359"/>
          </a:xfrm>
        </p:grpSpPr>
        <p:cxnSp>
          <p:nvCxnSpPr>
            <p:cNvPr id="12" name="Straight Arrow Connector 11">
              <a:extLst>
                <a:ext uri="{FF2B5EF4-FFF2-40B4-BE49-F238E27FC236}">
                  <a16:creationId xmlns:a16="http://schemas.microsoft.com/office/drawing/2014/main" id="{83408167-5DD1-AB4A-BFE7-BA0312EB4D15}"/>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3" name="Freeform: Shape 32">
              <a:extLst>
                <a:ext uri="{FF2B5EF4-FFF2-40B4-BE49-F238E27FC236}">
                  <a16:creationId xmlns:a16="http://schemas.microsoft.com/office/drawing/2014/main" id="{6B68AC58-D316-B546-9750-D8489C35A979}"/>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15085D62-E816-FA41-B6B7-B07931C89BF0}"/>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C55A18-7686-A84B-AF59-4094241C7530}"/>
                    </a:ext>
                  </a:extLst>
                </p:cNvPr>
                <p:cNvSpPr txBox="1"/>
                <p:nvPr/>
              </p:nvSpPr>
              <p:spPr>
                <a:xfrm>
                  <a:off x="6125316" y="6149943"/>
                  <a:ext cx="599531"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𝜇</m:t>
                        </m:r>
                      </m:oMath>
                    </m:oMathPara>
                  </a14:m>
                  <a:endParaRPr lang="en-GB" sz="1200" dirty="0"/>
                </a:p>
              </p:txBody>
            </p:sp>
          </mc:Choice>
          <mc:Fallback xmlns="">
            <p:sp>
              <p:nvSpPr>
                <p:cNvPr id="13" name="TextBox 12">
                  <a:extLst>
                    <a:ext uri="{FF2B5EF4-FFF2-40B4-BE49-F238E27FC236}">
                      <a16:creationId xmlns:a16="http://schemas.microsoft.com/office/drawing/2014/main" id="{7F9066A0-1DEF-4BA0-923C-6FDD7F403039}"/>
                    </a:ext>
                  </a:extLst>
                </p:cNvPr>
                <p:cNvSpPr txBox="1">
                  <a:spLocks noRot="1" noChangeAspect="1" noMove="1" noResize="1" noEditPoints="1" noAdjustHandles="1" noChangeArrowheads="1" noChangeShapeType="1" noTextEdit="1"/>
                </p:cNvSpPr>
                <p:nvPr/>
              </p:nvSpPr>
              <p:spPr>
                <a:xfrm>
                  <a:off x="6125316" y="6149943"/>
                  <a:ext cx="599531" cy="41691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F874E15-8A7C-DE4E-BE9B-A15FDDA2C99F}"/>
                    </a:ext>
                  </a:extLst>
                </p:cNvPr>
                <p:cNvSpPr txBox="1"/>
                <p:nvPr/>
              </p:nvSpPr>
              <p:spPr>
                <a:xfrm>
                  <a:off x="5354193" y="6172132"/>
                  <a:ext cx="955505" cy="370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𝜇</m:t>
                        </m:r>
                        <m:r>
                          <a:rPr lang="en-GB" sz="1000" b="0" i="1" smtClean="0">
                            <a:latin typeface="Cambria Math" panose="02040503050406030204" pitchFamily="18" charset="0"/>
                          </a:rPr>
                          <m:t>−15</m:t>
                        </m:r>
                      </m:oMath>
                    </m:oMathPara>
                  </a14:m>
                  <a:endParaRPr lang="en-GB" sz="1000" dirty="0"/>
                </a:p>
              </p:txBody>
            </p:sp>
          </mc:Choice>
          <mc:Fallback xmlns="">
            <p:sp>
              <p:nvSpPr>
                <p:cNvPr id="14" name="TextBox 13">
                  <a:extLst>
                    <a:ext uri="{FF2B5EF4-FFF2-40B4-BE49-F238E27FC236}">
                      <a16:creationId xmlns:a16="http://schemas.microsoft.com/office/drawing/2014/main" id="{69A06B01-C108-45D1-B902-07A4A9646DAB}"/>
                    </a:ext>
                  </a:extLst>
                </p:cNvPr>
                <p:cNvSpPr txBox="1">
                  <a:spLocks noRot="1" noChangeAspect="1" noMove="1" noResize="1" noEditPoints="1" noAdjustHandles="1" noChangeArrowheads="1" noChangeShapeType="1" noTextEdit="1"/>
                </p:cNvSpPr>
                <p:nvPr/>
              </p:nvSpPr>
              <p:spPr>
                <a:xfrm>
                  <a:off x="5354193" y="6172132"/>
                  <a:ext cx="955505" cy="37059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7D9DA58-7D59-1341-BC42-5085F9580B4E}"/>
                    </a:ext>
                  </a:extLst>
                </p:cNvPr>
                <p:cNvSpPr txBox="1"/>
                <p:nvPr/>
              </p:nvSpPr>
              <p:spPr>
                <a:xfrm>
                  <a:off x="6644888" y="6162077"/>
                  <a:ext cx="1017585" cy="3937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𝜇</m:t>
                        </m:r>
                        <m:r>
                          <a:rPr lang="en-GB" sz="1050" b="0" i="1" smtClean="0">
                            <a:latin typeface="Cambria Math" panose="02040503050406030204" pitchFamily="18" charset="0"/>
                          </a:rPr>
                          <m:t>+15</m:t>
                        </m:r>
                      </m:oMath>
                    </m:oMathPara>
                  </a14:m>
                  <a:endParaRPr lang="en-GB" sz="1050" dirty="0"/>
                </a:p>
              </p:txBody>
            </p:sp>
          </mc:Choice>
          <mc:Fallback xmlns="">
            <p:sp>
              <p:nvSpPr>
                <p:cNvPr id="15" name="TextBox 14">
                  <a:extLst>
                    <a:ext uri="{FF2B5EF4-FFF2-40B4-BE49-F238E27FC236}">
                      <a16:creationId xmlns:a16="http://schemas.microsoft.com/office/drawing/2014/main" id="{7BBD7018-666E-4632-AD7C-7F7FBD4F4C24}"/>
                    </a:ext>
                  </a:extLst>
                </p:cNvPr>
                <p:cNvSpPr txBox="1">
                  <a:spLocks noRot="1" noChangeAspect="1" noMove="1" noResize="1" noEditPoints="1" noAdjustHandles="1" noChangeArrowheads="1" noChangeShapeType="1" noTextEdit="1"/>
                </p:cNvSpPr>
                <p:nvPr/>
              </p:nvSpPr>
              <p:spPr>
                <a:xfrm>
                  <a:off x="6644888" y="6162077"/>
                  <a:ext cx="1017585" cy="393757"/>
                </a:xfrm>
                <a:prstGeom prst="rect">
                  <a:avLst/>
                </a:prstGeom>
                <a:blipFill>
                  <a:blip r:embed="rId5"/>
                  <a:stretch>
                    <a:fillRect/>
                  </a:stretch>
                </a:blipFill>
              </p:spPr>
              <p:txBody>
                <a:bodyPr/>
                <a:lstStyle/>
                <a:p>
                  <a:r>
                    <a:rPr lang="en-GB">
                      <a:noFill/>
                    </a:rPr>
                    <a:t> </a:t>
                  </a:r>
                </a:p>
              </p:txBody>
            </p:sp>
          </mc:Fallback>
        </mc:AlternateContent>
      </p:grpSp>
      <p:sp>
        <p:nvSpPr>
          <p:cNvPr id="18" name="TextBox 17">
            <a:extLst>
              <a:ext uri="{FF2B5EF4-FFF2-40B4-BE49-F238E27FC236}">
                <a16:creationId xmlns:a16="http://schemas.microsoft.com/office/drawing/2014/main" id="{B063EBF7-F4ED-6943-8844-5EF297B37373}"/>
              </a:ext>
            </a:extLst>
          </p:cNvPr>
          <p:cNvSpPr txBox="1"/>
          <p:nvPr/>
        </p:nvSpPr>
        <p:spPr>
          <a:xfrm>
            <a:off x="801646" y="5650706"/>
            <a:ext cx="476265" cy="261610"/>
          </a:xfrm>
          <a:prstGeom prst="rect">
            <a:avLst/>
          </a:prstGeom>
          <a:noFill/>
        </p:spPr>
        <p:txBody>
          <a:bodyPr wrap="square" rtlCol="0">
            <a:spAutoFit/>
          </a:bodyPr>
          <a:lstStyle/>
          <a:p>
            <a:r>
              <a:rPr lang="en-GB" sz="1050" dirty="0">
                <a:solidFill>
                  <a:schemeClr val="bg1"/>
                </a:solidFill>
              </a:rPr>
              <a:t>0.35</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F027AE1-29AD-B84A-A369-5872BEF82761}"/>
                  </a:ext>
                </a:extLst>
              </p:cNvPr>
              <p:cNvSpPr txBox="1"/>
              <p:nvPr/>
            </p:nvSpPr>
            <p:spPr>
              <a:xfrm>
                <a:off x="3059832" y="4983548"/>
                <a:ext cx="5284068" cy="14762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+15 </m:t>
                          </m:r>
                        </m:e>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0.35</m:t>
                          </m:r>
                        </m:num>
                        <m:den>
                          <m:r>
                            <a:rPr lang="en-GB" b="0" i="1" smtClean="0">
                              <a:latin typeface="Cambria Math" panose="02040503050406030204" pitchFamily="18" charset="0"/>
                            </a:rPr>
                            <m:t>0.65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13</m:t>
                          </m:r>
                        </m:den>
                      </m:f>
                    </m:oMath>
                  </m:oMathPara>
                </a14:m>
                <a:endParaRPr lang="en-GB" dirty="0"/>
              </a:p>
            </p:txBody>
          </p:sp>
        </mc:Choice>
        <mc:Fallback>
          <p:sp>
            <p:nvSpPr>
              <p:cNvPr id="19" name="TextBox 18">
                <a:extLst>
                  <a:ext uri="{FF2B5EF4-FFF2-40B4-BE49-F238E27FC236}">
                    <a16:creationId xmlns:a16="http://schemas.microsoft.com/office/drawing/2014/main" id="{AF027AE1-29AD-B84A-A369-5872BEF82761}"/>
                  </a:ext>
                </a:extLst>
              </p:cNvPr>
              <p:cNvSpPr txBox="1">
                <a:spLocks noRot="1" noChangeAspect="1" noMove="1" noResize="1" noEditPoints="1" noAdjustHandles="1" noChangeArrowheads="1" noChangeShapeType="1" noTextEdit="1"/>
              </p:cNvSpPr>
              <p:nvPr/>
            </p:nvSpPr>
            <p:spPr>
              <a:xfrm>
                <a:off x="3059832" y="4983548"/>
                <a:ext cx="5284068" cy="1476238"/>
              </a:xfrm>
              <a:prstGeom prst="rect">
                <a:avLst/>
              </a:prstGeom>
              <a:blipFill>
                <a:blip r:embed="rId6"/>
                <a:stretch>
                  <a:fillRect b="-847"/>
                </a:stretch>
              </a:blipFill>
            </p:spPr>
            <p:txBody>
              <a:bodyPr/>
              <a:lstStyle/>
              <a:p>
                <a:r>
                  <a:rPr lang="en-US">
                    <a:noFill/>
                  </a:rPr>
                  <a:t> </a:t>
                </a:r>
              </a:p>
            </p:txBody>
          </p:sp>
        </mc:Fallback>
      </mc:AlternateContent>
    </p:spTree>
    <p:extLst>
      <p:ext uri="{BB962C8B-B14F-4D97-AF65-F5344CB8AC3E}">
        <p14:creationId xmlns:p14="http://schemas.microsoft.com/office/powerpoint/2010/main" val="3209926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Challenging questions</a:t>
            </a:r>
          </a:p>
        </p:txBody>
      </p:sp>
      <p:pic>
        <p:nvPicPr>
          <p:cNvPr id="23" name="Picture 22">
            <a:extLst>
              <a:ext uri="{FF2B5EF4-FFF2-40B4-BE49-F238E27FC236}">
                <a16:creationId xmlns:a16="http://schemas.microsoft.com/office/drawing/2014/main" id="{8779E967-2547-2644-A06F-BD8F26143727}"/>
              </a:ext>
            </a:extLst>
          </p:cNvPr>
          <p:cNvPicPr>
            <a:picLocks noChangeAspect="1"/>
          </p:cNvPicPr>
          <p:nvPr/>
        </p:nvPicPr>
        <p:blipFill>
          <a:blip r:embed="rId2"/>
          <a:stretch>
            <a:fillRect/>
          </a:stretch>
        </p:blipFill>
        <p:spPr>
          <a:xfrm>
            <a:off x="469284" y="990600"/>
            <a:ext cx="7658100" cy="2438400"/>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0637394F-2570-9345-B5FD-1C56870B4105}"/>
              </a:ext>
            </a:extLst>
          </p:cNvPr>
          <p:cNvPicPr>
            <a:picLocks noChangeAspect="1"/>
          </p:cNvPicPr>
          <p:nvPr/>
        </p:nvPicPr>
        <p:blipFill>
          <a:blip r:embed="rId3"/>
          <a:stretch>
            <a:fillRect/>
          </a:stretch>
        </p:blipFill>
        <p:spPr>
          <a:xfrm>
            <a:off x="1157922" y="3751707"/>
            <a:ext cx="6696075" cy="2686050"/>
          </a:xfrm>
          <a:prstGeom prst="rect">
            <a:avLst/>
          </a:prstGeom>
        </p:spPr>
      </p:pic>
      <p:sp>
        <p:nvSpPr>
          <p:cNvPr id="3" name="Rectangle 2">
            <a:extLst>
              <a:ext uri="{FF2B5EF4-FFF2-40B4-BE49-F238E27FC236}">
                <a16:creationId xmlns:a16="http://schemas.microsoft.com/office/drawing/2014/main" id="{1FB8F773-E45F-1F4E-A650-3528B220B7E6}"/>
              </a:ext>
            </a:extLst>
          </p:cNvPr>
          <p:cNvSpPr/>
          <p:nvPr/>
        </p:nvSpPr>
        <p:spPr>
          <a:xfrm>
            <a:off x="1463040" y="3751707"/>
            <a:ext cx="5193792" cy="1024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6D491F-281D-954C-B66C-22F556ACA027}"/>
              </a:ext>
            </a:extLst>
          </p:cNvPr>
          <p:cNvSpPr/>
          <p:nvPr/>
        </p:nvSpPr>
        <p:spPr>
          <a:xfrm>
            <a:off x="1463040" y="4843272"/>
            <a:ext cx="5193792" cy="1429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2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0A70-E5DA-7B45-B705-7AC4053D529B}"/>
              </a:ext>
            </a:extLst>
          </p:cNvPr>
          <p:cNvSpPr>
            <a:spLocks noGrp="1"/>
          </p:cNvSpPr>
          <p:nvPr>
            <p:ph type="title"/>
          </p:nvPr>
        </p:nvSpPr>
        <p:spPr>
          <a:xfrm>
            <a:off x="0" y="0"/>
            <a:ext cx="8596668" cy="1320800"/>
          </a:xfrm>
        </p:spPr>
        <p:txBody>
          <a:bodyPr/>
          <a:lstStyle/>
          <a:p>
            <a:r>
              <a:rPr lang="en-US" dirty="0"/>
              <a:t>Last challenging question</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0AD5B11-8FCB-1343-9B3F-2FA8C59FD7CF}"/>
                  </a:ext>
                </a:extLst>
              </p:cNvPr>
              <p:cNvSpPr txBox="1"/>
              <p:nvPr/>
            </p:nvSpPr>
            <p:spPr>
              <a:xfrm>
                <a:off x="395536" y="908720"/>
                <a:ext cx="73448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a:t>
                </a:r>
              </a:p>
              <a:p>
                <a:r>
                  <a:rPr lang="en-GB" dirty="0"/>
                  <a:t>A person is considered to be ‘pretty smart’ if their IQ is at least 130.</a:t>
                </a:r>
              </a:p>
              <a:p>
                <a:r>
                  <a:rPr lang="en-GB" dirty="0"/>
                  <a:t>Determine the median IQ of ‘pretty smart’ people.</a:t>
                </a:r>
              </a:p>
            </p:txBody>
          </p:sp>
        </mc:Choice>
        <mc:Fallback>
          <p:sp>
            <p:nvSpPr>
              <p:cNvPr id="23" name="TextBox 22">
                <a:extLst>
                  <a:ext uri="{FF2B5EF4-FFF2-40B4-BE49-F238E27FC236}">
                    <a16:creationId xmlns:a16="http://schemas.microsoft.com/office/drawing/2014/main" id="{F0AD5B11-8FCB-1343-9B3F-2FA8C59FD7CF}"/>
                  </a:ext>
                </a:extLst>
              </p:cNvPr>
              <p:cNvSpPr txBox="1">
                <a:spLocks noRot="1" noChangeAspect="1" noMove="1" noResize="1" noEditPoints="1" noAdjustHandles="1" noChangeArrowheads="1" noChangeShapeType="1" noTextEdit="1"/>
              </p:cNvSpPr>
              <p:nvPr/>
            </p:nvSpPr>
            <p:spPr>
              <a:xfrm>
                <a:off x="395536" y="908720"/>
                <a:ext cx="7344816" cy="923330"/>
              </a:xfrm>
              <a:prstGeom prst="rect">
                <a:avLst/>
              </a:prstGeom>
              <a:blipFill>
                <a:blip r:embed="rId2"/>
                <a:stretch>
                  <a:fillRect b="-2410"/>
                </a:stretch>
              </a:blipFill>
              <a:effectLst>
                <a:outerShdw blurRad="63500" sx="102000" sy="102000" algn="ctr"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32070D8-457D-0E4E-8488-790519AD0CC2}"/>
                  </a:ext>
                </a:extLst>
              </p:cNvPr>
              <p:cNvSpPr txBox="1"/>
              <p:nvPr/>
            </p:nvSpPr>
            <p:spPr>
              <a:xfrm>
                <a:off x="899592" y="2420888"/>
                <a:ext cx="5472608" cy="3399200"/>
              </a:xfrm>
              <a:prstGeom prst="rect">
                <a:avLst/>
              </a:prstGeom>
              <a:noFill/>
            </p:spPr>
            <p:txBody>
              <a:bodyPr wrap="square" rtlCol="0">
                <a:spAutoFit/>
              </a:bodyPr>
              <a:lstStyle/>
              <a:p>
                <a:r>
                  <a:rPr lang="en-GB" b="0" dirty="0">
                    <a:latin typeface="+mj-lt"/>
                  </a:rPr>
                  <a:t>Let </a:t>
                </a:r>
                <a14:m>
                  <m:oMath xmlns:m="http://schemas.openxmlformats.org/officeDocument/2006/math">
                    <m:r>
                      <a:rPr lang="en-GB" b="0" i="1" smtClean="0">
                        <a:latin typeface="Cambria Math" panose="02040503050406030204" pitchFamily="18" charset="0"/>
                      </a:rPr>
                      <m:t>𝑎</m:t>
                    </m:r>
                  </m:oMath>
                </a14:m>
                <a:r>
                  <a:rPr lang="en-GB" b="0" dirty="0">
                    <a:latin typeface="+mj-lt"/>
                  </a:rPr>
                  <a:t> be the median IQ of ‘pretty smart’ people.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r>
                            <a:rPr lang="en-GB" b="0" i="1" smtClean="0">
                              <a:latin typeface="Cambria Math" panose="02040503050406030204" pitchFamily="18" charset="0"/>
                            </a:rPr>
                            <m:t> </m:t>
                          </m:r>
                        </m:e>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den>
                      </m:f>
                      <m:r>
                        <a:rPr lang="en-GB" b="0" i="1" smtClean="0">
                          <a:latin typeface="Cambria Math" panose="02040503050406030204" pitchFamily="18" charset="0"/>
                        </a:rPr>
                        <m:t>=0.5</m:t>
                      </m:r>
                    </m:oMath>
                  </m:oMathPara>
                </a14:m>
                <a:br>
                  <a:rPr lang="en-GB" b="0" dirty="0"/>
                </a:br>
                <a:endParaRPr lang="en-GB" b="0"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&gt;2</m:t>
                          </m:r>
                        </m:e>
                      </m:d>
                      <m:r>
                        <a:rPr lang="en-GB" b="0" i="1" smtClean="0">
                          <a:latin typeface="Cambria Math" panose="02040503050406030204" pitchFamily="18" charset="0"/>
                        </a:rPr>
                        <m:t>=0.5×0.0228</m:t>
                      </m:r>
                    </m:oMath>
                    <m:oMath xmlns:m="http://schemas.openxmlformats.org/officeDocument/2006/math">
                      <m:r>
                        <a:rPr lang="en-GB" b="0" i="1" smtClean="0">
                          <a:latin typeface="Cambria Math" panose="02040503050406030204" pitchFamily="18" charset="0"/>
                        </a:rPr>
                        <m:t>=0.0114</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2.277=</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=134.155</m:t>
                      </m:r>
                    </m:oMath>
                  </m:oMathPara>
                </a14:m>
                <a:endParaRPr lang="en-GB" dirty="0"/>
              </a:p>
            </p:txBody>
          </p:sp>
        </mc:Choice>
        <mc:Fallback>
          <p:sp>
            <p:nvSpPr>
              <p:cNvPr id="24" name="TextBox 23">
                <a:extLst>
                  <a:ext uri="{FF2B5EF4-FFF2-40B4-BE49-F238E27FC236}">
                    <a16:creationId xmlns:a16="http://schemas.microsoft.com/office/drawing/2014/main" id="{C32070D8-457D-0E4E-8488-790519AD0CC2}"/>
                  </a:ext>
                </a:extLst>
              </p:cNvPr>
              <p:cNvSpPr txBox="1">
                <a:spLocks noRot="1" noChangeAspect="1" noMove="1" noResize="1" noEditPoints="1" noAdjustHandles="1" noChangeArrowheads="1" noChangeShapeType="1" noTextEdit="1"/>
              </p:cNvSpPr>
              <p:nvPr/>
            </p:nvSpPr>
            <p:spPr>
              <a:xfrm>
                <a:off x="899592" y="2420888"/>
                <a:ext cx="5472608" cy="3399200"/>
              </a:xfrm>
              <a:prstGeom prst="rect">
                <a:avLst/>
              </a:prstGeom>
              <a:blipFill>
                <a:blip r:embed="rId3"/>
                <a:stretch>
                  <a:fillRect l="-926" t="-746"/>
                </a:stretch>
              </a:blipFill>
            </p:spPr>
            <p:txBody>
              <a:bodyPr/>
              <a:lstStyle/>
              <a:p>
                <a:r>
                  <a:rPr lang="en-US">
                    <a:noFill/>
                  </a:rPr>
                  <a:t> </a:t>
                </a:r>
              </a:p>
            </p:txBody>
          </p:sp>
        </mc:Fallback>
      </mc:AlternateContent>
    </p:spTree>
    <p:extLst>
      <p:ext uri="{BB962C8B-B14F-4D97-AF65-F5344CB8AC3E}">
        <p14:creationId xmlns:p14="http://schemas.microsoft.com/office/powerpoint/2010/main" val="4125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D9032BB-0E6C-E14A-891C-A68C17EBD0E5}"/>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3.1 Normal distribution</a:t>
            </a:r>
          </a:p>
        </p:txBody>
      </p:sp>
      <p:cxnSp>
        <p:nvCxnSpPr>
          <p:cNvPr id="14" name="Straight Arrow Connector 13">
            <a:extLst>
              <a:ext uri="{FF2B5EF4-FFF2-40B4-BE49-F238E27FC236}">
                <a16:creationId xmlns:a16="http://schemas.microsoft.com/office/drawing/2014/main" id="{9C5E2249-6158-A64C-BE94-7F4655A1DD69}"/>
              </a:ext>
            </a:extLst>
          </p:cNvPr>
          <p:cNvCxnSpPr/>
          <p:nvPr/>
        </p:nvCxnSpPr>
        <p:spPr>
          <a:xfrm>
            <a:off x="253467" y="4072880"/>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AB3030B-7951-444F-AB42-03DC76AE330F}"/>
                  </a:ext>
                </a:extLst>
              </p:cNvPr>
              <p:cNvSpPr txBox="1"/>
              <p:nvPr/>
            </p:nvSpPr>
            <p:spPr>
              <a:xfrm>
                <a:off x="4726852" y="4144888"/>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15" name="TextBox 14">
                <a:extLst>
                  <a:ext uri="{FF2B5EF4-FFF2-40B4-BE49-F238E27FC236}">
                    <a16:creationId xmlns:a16="http://schemas.microsoft.com/office/drawing/2014/main" id="{5AB3030B-7951-444F-AB42-03DC76AE330F}"/>
                  </a:ext>
                </a:extLst>
              </p:cNvPr>
              <p:cNvSpPr txBox="1">
                <a:spLocks noRot="1" noChangeAspect="1" noMove="1" noResize="1" noEditPoints="1" noAdjustHandles="1" noChangeArrowheads="1" noChangeShapeType="1" noTextEdit="1"/>
              </p:cNvSpPr>
              <p:nvPr/>
            </p:nvSpPr>
            <p:spPr>
              <a:xfrm>
                <a:off x="4726852" y="4144888"/>
                <a:ext cx="1800200" cy="338554"/>
              </a:xfrm>
              <a:prstGeom prst="rect">
                <a:avLst/>
              </a:prstGeom>
              <a:blipFill>
                <a:blip r:embed="rId2"/>
                <a:stretch>
                  <a:fillRect l="-2113" t="-3571" b="-21429"/>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C8EE95B-6E0A-5749-857F-B54D252F1000}"/>
              </a:ext>
            </a:extLst>
          </p:cNvPr>
          <p:cNvSpPr txBox="1"/>
          <p:nvPr/>
        </p:nvSpPr>
        <p:spPr>
          <a:xfrm>
            <a:off x="2341699" y="4144888"/>
            <a:ext cx="936104" cy="369332"/>
          </a:xfrm>
          <a:prstGeom prst="rect">
            <a:avLst/>
          </a:prstGeom>
          <a:noFill/>
        </p:spPr>
        <p:txBody>
          <a:bodyPr wrap="square" rtlCol="0">
            <a:spAutoFit/>
          </a:bodyPr>
          <a:lstStyle/>
          <a:p>
            <a:r>
              <a:rPr lang="en-GB" dirty="0"/>
              <a:t>180cm</a:t>
            </a:r>
          </a:p>
        </p:txBody>
      </p:sp>
      <p:cxnSp>
        <p:nvCxnSpPr>
          <p:cNvPr id="17" name="Straight Connector 16">
            <a:extLst>
              <a:ext uri="{FF2B5EF4-FFF2-40B4-BE49-F238E27FC236}">
                <a16:creationId xmlns:a16="http://schemas.microsoft.com/office/drawing/2014/main" id="{2551D7E1-F061-5849-8E38-30B6C2C974A3}"/>
              </a:ext>
            </a:extLst>
          </p:cNvPr>
          <p:cNvCxnSpPr/>
          <p:nvPr/>
        </p:nvCxnSpPr>
        <p:spPr>
          <a:xfrm>
            <a:off x="2701739" y="4000872"/>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18" name="Group 17">
            <a:extLst>
              <a:ext uri="{FF2B5EF4-FFF2-40B4-BE49-F238E27FC236}">
                <a16:creationId xmlns:a16="http://schemas.microsoft.com/office/drawing/2014/main" id="{780A0DA4-CEFA-7745-B8A5-CF2247726378}"/>
              </a:ext>
            </a:extLst>
          </p:cNvPr>
          <p:cNvGrpSpPr/>
          <p:nvPr/>
        </p:nvGrpSpPr>
        <p:grpSpPr>
          <a:xfrm>
            <a:off x="311074" y="1790978"/>
            <a:ext cx="4727010" cy="2216546"/>
            <a:chOff x="1749287" y="2731274"/>
            <a:chExt cx="4727010" cy="2216546"/>
          </a:xfrm>
        </p:grpSpPr>
        <p:sp>
          <p:nvSpPr>
            <p:cNvPr id="21" name="Freeform 20">
              <a:extLst>
                <a:ext uri="{FF2B5EF4-FFF2-40B4-BE49-F238E27FC236}">
                  <a16:creationId xmlns:a16="http://schemas.microsoft.com/office/drawing/2014/main" id="{748E2802-83AF-8646-B607-76F7A0553D22}"/>
                </a:ext>
              </a:extLst>
            </p:cNvPr>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a:extLst>
                <a:ext uri="{FF2B5EF4-FFF2-40B4-BE49-F238E27FC236}">
                  <a16:creationId xmlns:a16="http://schemas.microsoft.com/office/drawing/2014/main" id="{C7BF8E8E-4368-F749-AED3-99DDF769EB5F}"/>
                </a:ext>
              </a:extLst>
            </p:cNvPr>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3" name="TextBox 22">
            <a:extLst>
              <a:ext uri="{FF2B5EF4-FFF2-40B4-BE49-F238E27FC236}">
                <a16:creationId xmlns:a16="http://schemas.microsoft.com/office/drawing/2014/main" id="{AF4EFC4E-8934-3642-9379-490DEF8D3648}"/>
              </a:ext>
            </a:extLst>
          </p:cNvPr>
          <p:cNvSpPr txBox="1"/>
          <p:nvPr/>
        </p:nvSpPr>
        <p:spPr>
          <a:xfrm>
            <a:off x="333711" y="5552840"/>
            <a:ext cx="9230913" cy="861774"/>
          </a:xfrm>
          <a:prstGeom prst="rect">
            <a:avLst/>
          </a:prstGeom>
          <a:noFill/>
        </p:spPr>
        <p:txBody>
          <a:bodyPr wrap="square" rtlCol="0">
            <a:spAutoFit/>
          </a:bodyPr>
          <a:lstStyle/>
          <a:p>
            <a:r>
              <a:rPr lang="en-GB" sz="1600" b="1" dirty="0"/>
              <a:t>Since height is continuous, the probability someone is ‘exactly’ 200cm is infinitesimally small. So not a ‘probability’ in the normal sense.</a:t>
            </a:r>
          </a:p>
          <a:p>
            <a:endParaRPr lang="en-GB" b="1" dirty="0"/>
          </a:p>
        </p:txBody>
      </p:sp>
      <p:sp>
        <p:nvSpPr>
          <p:cNvPr id="27" name="TextBox 26">
            <a:extLst>
              <a:ext uri="{FF2B5EF4-FFF2-40B4-BE49-F238E27FC236}">
                <a16:creationId xmlns:a16="http://schemas.microsoft.com/office/drawing/2014/main" id="{50A8FB2B-61E4-DE4C-8610-3C6D291B5F39}"/>
              </a:ext>
            </a:extLst>
          </p:cNvPr>
          <p:cNvSpPr txBox="1"/>
          <p:nvPr/>
        </p:nvSpPr>
        <p:spPr>
          <a:xfrm>
            <a:off x="3133787" y="4144888"/>
            <a:ext cx="936104" cy="369332"/>
          </a:xfrm>
          <a:prstGeom prst="rect">
            <a:avLst/>
          </a:prstGeom>
          <a:noFill/>
        </p:spPr>
        <p:txBody>
          <a:bodyPr wrap="square" rtlCol="0">
            <a:spAutoFit/>
          </a:bodyPr>
          <a:lstStyle/>
          <a:p>
            <a:r>
              <a:rPr lang="en-GB" dirty="0"/>
              <a:t>190cm</a:t>
            </a:r>
          </a:p>
        </p:txBody>
      </p:sp>
      <p:sp>
        <p:nvSpPr>
          <p:cNvPr id="28" name="TextBox 27">
            <a:extLst>
              <a:ext uri="{FF2B5EF4-FFF2-40B4-BE49-F238E27FC236}">
                <a16:creationId xmlns:a16="http://schemas.microsoft.com/office/drawing/2014/main" id="{100BED9F-857E-484B-AD7F-90040F4FF865}"/>
              </a:ext>
            </a:extLst>
          </p:cNvPr>
          <p:cNvSpPr txBox="1"/>
          <p:nvPr/>
        </p:nvSpPr>
        <p:spPr>
          <a:xfrm>
            <a:off x="1477603" y="4144888"/>
            <a:ext cx="936104" cy="369332"/>
          </a:xfrm>
          <a:prstGeom prst="rect">
            <a:avLst/>
          </a:prstGeom>
          <a:noFill/>
        </p:spPr>
        <p:txBody>
          <a:bodyPr wrap="square" rtlCol="0">
            <a:spAutoFit/>
          </a:bodyPr>
          <a:lstStyle/>
          <a:p>
            <a:r>
              <a:rPr lang="en-GB" dirty="0"/>
              <a:t>170cm</a:t>
            </a:r>
          </a:p>
        </p:txBody>
      </p:sp>
      <p:cxnSp>
        <p:nvCxnSpPr>
          <p:cNvPr id="29" name="Straight Connector 28">
            <a:extLst>
              <a:ext uri="{FF2B5EF4-FFF2-40B4-BE49-F238E27FC236}">
                <a16:creationId xmlns:a16="http://schemas.microsoft.com/office/drawing/2014/main" id="{9138E1A0-462C-6644-B765-FBC8914E753F}"/>
              </a:ext>
            </a:extLst>
          </p:cNvPr>
          <p:cNvCxnSpPr/>
          <p:nvPr/>
        </p:nvCxnSpPr>
        <p:spPr>
          <a:xfrm>
            <a:off x="1981659" y="400087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871AAF36-0C41-6345-9D74-2369A19D72EF}"/>
              </a:ext>
            </a:extLst>
          </p:cNvPr>
          <p:cNvCxnSpPr/>
          <p:nvPr/>
        </p:nvCxnSpPr>
        <p:spPr>
          <a:xfrm>
            <a:off x="3421819" y="4000872"/>
            <a:ext cx="0" cy="216024"/>
          </a:xfrm>
          <a:prstGeom prst="line">
            <a:avLst/>
          </a:prstGeom>
        </p:spPr>
        <p:style>
          <a:lnRef idx="2">
            <a:schemeClr val="dk1"/>
          </a:lnRef>
          <a:fillRef idx="0">
            <a:schemeClr val="dk1"/>
          </a:fillRef>
          <a:effectRef idx="1">
            <a:schemeClr val="dk1"/>
          </a:effectRef>
          <a:fontRef idx="minor">
            <a:schemeClr val="tx1"/>
          </a:fontRef>
        </p:style>
      </p:cxnSp>
      <p:sp>
        <p:nvSpPr>
          <p:cNvPr id="31" name="Freeform 30">
            <a:extLst>
              <a:ext uri="{FF2B5EF4-FFF2-40B4-BE49-F238E27FC236}">
                <a16:creationId xmlns:a16="http://schemas.microsoft.com/office/drawing/2014/main" id="{05BC3BA9-26D4-B946-9BEE-4D925BB53DA6}"/>
              </a:ext>
            </a:extLst>
          </p:cNvPr>
          <p:cNvSpPr/>
          <p:nvPr/>
        </p:nvSpPr>
        <p:spPr>
          <a:xfrm>
            <a:off x="1969408" y="1815683"/>
            <a:ext cx="1463040" cy="2274073"/>
          </a:xfrm>
          <a:custGeom>
            <a:avLst/>
            <a:gdLst>
              <a:gd name="connsiteX0" fmla="*/ 15902 w 1463040"/>
              <a:gd name="connsiteY0" fmla="*/ 2274073 h 2274073"/>
              <a:gd name="connsiteX1" fmla="*/ 1463040 w 1463040"/>
              <a:gd name="connsiteY1" fmla="*/ 2266122 h 2274073"/>
              <a:gd name="connsiteX2" fmla="*/ 1463040 w 1463040"/>
              <a:gd name="connsiteY2" fmla="*/ 1693628 h 2274073"/>
              <a:gd name="connsiteX3" fmla="*/ 1264257 w 1463040"/>
              <a:gd name="connsiteY3" fmla="*/ 1534602 h 2274073"/>
              <a:gd name="connsiteX4" fmla="*/ 1168842 w 1463040"/>
              <a:gd name="connsiteY4" fmla="*/ 1367624 h 2274073"/>
              <a:gd name="connsiteX5" fmla="*/ 1065475 w 1463040"/>
              <a:gd name="connsiteY5" fmla="*/ 1184744 h 2274073"/>
              <a:gd name="connsiteX6" fmla="*/ 1009816 w 1463040"/>
              <a:gd name="connsiteY6" fmla="*/ 930302 h 2274073"/>
              <a:gd name="connsiteX7" fmla="*/ 946205 w 1463040"/>
              <a:gd name="connsiteY7" fmla="*/ 707666 h 2274073"/>
              <a:gd name="connsiteX8" fmla="*/ 882595 w 1463040"/>
              <a:gd name="connsiteY8" fmla="*/ 405516 h 2274073"/>
              <a:gd name="connsiteX9" fmla="*/ 858741 w 1463040"/>
              <a:gd name="connsiteY9" fmla="*/ 159026 h 2274073"/>
              <a:gd name="connsiteX10" fmla="*/ 818984 w 1463040"/>
              <a:gd name="connsiteY10" fmla="*/ 15902 h 2274073"/>
              <a:gd name="connsiteX11" fmla="*/ 763325 w 1463040"/>
              <a:gd name="connsiteY11" fmla="*/ 0 h 2274073"/>
              <a:gd name="connsiteX12" fmla="*/ 683812 w 1463040"/>
              <a:gd name="connsiteY12" fmla="*/ 0 h 2274073"/>
              <a:gd name="connsiteX13" fmla="*/ 636104 w 1463040"/>
              <a:gd name="connsiteY13" fmla="*/ 0 h 2274073"/>
              <a:gd name="connsiteX14" fmla="*/ 588396 w 1463040"/>
              <a:gd name="connsiteY14" fmla="*/ 55659 h 2274073"/>
              <a:gd name="connsiteX15" fmla="*/ 548640 w 1463040"/>
              <a:gd name="connsiteY15" fmla="*/ 230588 h 2274073"/>
              <a:gd name="connsiteX16" fmla="*/ 500932 w 1463040"/>
              <a:gd name="connsiteY16" fmla="*/ 500932 h 2274073"/>
              <a:gd name="connsiteX17" fmla="*/ 429370 w 1463040"/>
              <a:gd name="connsiteY17" fmla="*/ 882595 h 2274073"/>
              <a:gd name="connsiteX18" fmla="*/ 302149 w 1463040"/>
              <a:gd name="connsiteY18" fmla="*/ 1272208 h 2274073"/>
              <a:gd name="connsiteX19" fmla="*/ 230588 w 1463040"/>
              <a:gd name="connsiteY19" fmla="*/ 1415332 h 2274073"/>
              <a:gd name="connsiteX20" fmla="*/ 103367 w 1463040"/>
              <a:gd name="connsiteY20" fmla="*/ 1558455 h 2274073"/>
              <a:gd name="connsiteX21" fmla="*/ 0 w 1463040"/>
              <a:gd name="connsiteY21" fmla="*/ 1645920 h 2274073"/>
              <a:gd name="connsiteX22" fmla="*/ 15902 w 1463040"/>
              <a:gd name="connsiteY22" fmla="*/ 2274073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2274073">
                <a:moveTo>
                  <a:pt x="15902" y="2274073"/>
                </a:moveTo>
                <a:lnTo>
                  <a:pt x="1463040" y="2266122"/>
                </a:lnTo>
                <a:lnTo>
                  <a:pt x="1463040" y="1693628"/>
                </a:lnTo>
                <a:lnTo>
                  <a:pt x="1264257" y="1534602"/>
                </a:lnTo>
                <a:lnTo>
                  <a:pt x="1168842" y="1367624"/>
                </a:lnTo>
                <a:lnTo>
                  <a:pt x="1065475" y="1184744"/>
                </a:lnTo>
                <a:lnTo>
                  <a:pt x="1009816" y="930302"/>
                </a:lnTo>
                <a:lnTo>
                  <a:pt x="946205" y="707666"/>
                </a:lnTo>
                <a:lnTo>
                  <a:pt x="882595" y="405516"/>
                </a:lnTo>
                <a:lnTo>
                  <a:pt x="858741" y="159026"/>
                </a:lnTo>
                <a:lnTo>
                  <a:pt x="818984" y="15902"/>
                </a:lnTo>
                <a:lnTo>
                  <a:pt x="763325" y="0"/>
                </a:lnTo>
                <a:lnTo>
                  <a:pt x="683812" y="0"/>
                </a:lnTo>
                <a:lnTo>
                  <a:pt x="636104" y="0"/>
                </a:lnTo>
                <a:lnTo>
                  <a:pt x="588396" y="55659"/>
                </a:lnTo>
                <a:lnTo>
                  <a:pt x="548640" y="230588"/>
                </a:lnTo>
                <a:lnTo>
                  <a:pt x="500932" y="500932"/>
                </a:lnTo>
                <a:lnTo>
                  <a:pt x="429370" y="882595"/>
                </a:lnTo>
                <a:lnTo>
                  <a:pt x="302149" y="1272208"/>
                </a:lnTo>
                <a:lnTo>
                  <a:pt x="230588" y="1415332"/>
                </a:lnTo>
                <a:lnTo>
                  <a:pt x="103367" y="1558455"/>
                </a:lnTo>
                <a:lnTo>
                  <a:pt x="0" y="1645920"/>
                </a:lnTo>
                <a:lnTo>
                  <a:pt x="15902" y="2274073"/>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370E0BA8-02C5-B949-88A7-3E2A489D65F6}"/>
              </a:ext>
            </a:extLst>
          </p:cNvPr>
          <p:cNvGrpSpPr/>
          <p:nvPr/>
        </p:nvGrpSpPr>
        <p:grpSpPr>
          <a:xfrm>
            <a:off x="2125675" y="1044857"/>
            <a:ext cx="576064" cy="3024336"/>
            <a:chOff x="395536" y="2492896"/>
            <a:chExt cx="576064" cy="3024336"/>
          </a:xfrm>
        </p:grpSpPr>
        <p:cxnSp>
          <p:nvCxnSpPr>
            <p:cNvPr id="36" name="Straight Arrow Connector 35">
              <a:extLst>
                <a:ext uri="{FF2B5EF4-FFF2-40B4-BE49-F238E27FC236}">
                  <a16:creationId xmlns:a16="http://schemas.microsoft.com/office/drawing/2014/main" id="{8FFD4966-0B09-3A44-AD99-CC702A683E1B}"/>
                </a:ext>
              </a:extLst>
            </p:cNvPr>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A28374C-D696-B447-A5A6-F46B9264807E}"/>
                    </a:ext>
                  </a:extLst>
                </p:cNvPr>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4"/>
                  <a:stretch>
                    <a:fillRect l="-3158" b="-13115"/>
                  </a:stretch>
                </a:blipFill>
              </p:spPr>
              <p:txBody>
                <a:bodyPr/>
                <a:lstStyle/>
                <a:p>
                  <a:r>
                    <a:rPr lang="en-GB">
                      <a:noFill/>
                    </a:rPr>
                    <a:t> </a:t>
                  </a:r>
                </a:p>
              </p:txBody>
            </p:sp>
          </mc:Fallback>
        </mc:AlternateContent>
      </p:grpSp>
      <p:sp>
        <p:nvSpPr>
          <p:cNvPr id="2" name="Rectangle 1">
            <a:extLst>
              <a:ext uri="{FF2B5EF4-FFF2-40B4-BE49-F238E27FC236}">
                <a16:creationId xmlns:a16="http://schemas.microsoft.com/office/drawing/2014/main" id="{8711E858-0846-5742-BA0B-FBC843A5E64F}"/>
              </a:ext>
            </a:extLst>
          </p:cNvPr>
          <p:cNvSpPr/>
          <p:nvPr/>
        </p:nvSpPr>
        <p:spPr>
          <a:xfrm>
            <a:off x="3277803" y="794368"/>
            <a:ext cx="6305017" cy="369332"/>
          </a:xfrm>
          <a:prstGeom prst="rect">
            <a:avLst/>
          </a:prstGeom>
        </p:spPr>
        <p:txBody>
          <a:bodyPr wrap="square">
            <a:spAutoFit/>
          </a:bodyPr>
          <a:lstStyle/>
          <a:p>
            <a:r>
              <a:rPr lang="en-GB" dirty="0"/>
              <a:t>For a Normal Distribution to be used, the variable must be:</a:t>
            </a:r>
          </a:p>
        </p:txBody>
      </p:sp>
      <p:sp>
        <p:nvSpPr>
          <p:cNvPr id="5" name="Rectangle 4">
            <a:extLst>
              <a:ext uri="{FF2B5EF4-FFF2-40B4-BE49-F238E27FC236}">
                <a16:creationId xmlns:a16="http://schemas.microsoft.com/office/drawing/2014/main" id="{93FAA2A9-50E8-1040-8C26-3B454EBD3A66}"/>
              </a:ext>
            </a:extLst>
          </p:cNvPr>
          <p:cNvSpPr/>
          <p:nvPr/>
        </p:nvSpPr>
        <p:spPr>
          <a:xfrm>
            <a:off x="3312614" y="1179240"/>
            <a:ext cx="1367682" cy="369332"/>
          </a:xfrm>
          <a:prstGeom prst="rect">
            <a:avLst/>
          </a:prstGeom>
        </p:spPr>
        <p:txBody>
          <a:bodyPr wrap="none">
            <a:spAutoFit/>
          </a:bodyPr>
          <a:lstStyle/>
          <a:p>
            <a:r>
              <a:rPr lang="en-GB" b="1" dirty="0"/>
              <a:t>continuous</a:t>
            </a:r>
          </a:p>
        </p:txBody>
      </p:sp>
      <p:sp>
        <p:nvSpPr>
          <p:cNvPr id="6" name="Rectangle 5">
            <a:extLst>
              <a:ext uri="{FF2B5EF4-FFF2-40B4-BE49-F238E27FC236}">
                <a16:creationId xmlns:a16="http://schemas.microsoft.com/office/drawing/2014/main" id="{ACB35D9C-B594-ED42-BC5E-DC43DC7B8797}"/>
              </a:ext>
            </a:extLst>
          </p:cNvPr>
          <p:cNvSpPr/>
          <p:nvPr/>
        </p:nvSpPr>
        <p:spPr>
          <a:xfrm>
            <a:off x="3996454" y="1891537"/>
            <a:ext cx="6976345" cy="646331"/>
          </a:xfrm>
          <a:prstGeom prst="rect">
            <a:avLst/>
          </a:prstGeom>
        </p:spPr>
        <p:txBody>
          <a:bodyPr wrap="square">
            <a:spAutoFit/>
          </a:bodyPr>
          <a:lstStyle/>
          <a:p>
            <a:r>
              <a:rPr lang="en-GB" dirty="0"/>
              <a:t>With a discrete variable, all the probabilities had to add up to 1.</a:t>
            </a:r>
          </a:p>
          <a:p>
            <a:r>
              <a:rPr lang="en-GB" dirty="0"/>
              <a:t>For a continuous variable, similarly:</a:t>
            </a:r>
          </a:p>
        </p:txBody>
      </p:sp>
      <p:sp>
        <p:nvSpPr>
          <p:cNvPr id="7" name="Rectangle 6">
            <a:extLst>
              <a:ext uri="{FF2B5EF4-FFF2-40B4-BE49-F238E27FC236}">
                <a16:creationId xmlns:a16="http://schemas.microsoft.com/office/drawing/2014/main" id="{6B88BE7B-5890-8A45-AB9C-17203BC9CD68}"/>
              </a:ext>
            </a:extLst>
          </p:cNvPr>
          <p:cNvSpPr/>
          <p:nvPr/>
        </p:nvSpPr>
        <p:spPr>
          <a:xfrm>
            <a:off x="4338897" y="2537868"/>
            <a:ext cx="6096000" cy="646331"/>
          </a:xfrm>
          <a:prstGeom prst="rect">
            <a:avLst/>
          </a:prstGeom>
        </p:spPr>
        <p:txBody>
          <a:bodyPr>
            <a:spAutoFit/>
          </a:bodyPr>
          <a:lstStyle/>
          <a:p>
            <a:r>
              <a:rPr lang="en-GB" b="1" dirty="0"/>
              <a:t>the area under the probability graph has </a:t>
            </a:r>
          </a:p>
          <a:p>
            <a:r>
              <a:rPr lang="en-GB" b="1" dirty="0"/>
              <a:t>to be 1.</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4ACBB6E-A661-6D45-9E37-9342B6C18A3C}"/>
                  </a:ext>
                </a:extLst>
              </p:cNvPr>
              <p:cNvSpPr/>
              <p:nvPr/>
            </p:nvSpPr>
            <p:spPr>
              <a:xfrm>
                <a:off x="6397045" y="3284759"/>
                <a:ext cx="3989618" cy="369332"/>
              </a:xfrm>
              <a:prstGeom prst="rect">
                <a:avLst/>
              </a:prstGeom>
            </p:spPr>
            <p:txBody>
              <a:bodyPr wrap="none">
                <a:spAutoFit/>
              </a:bodyPr>
              <a:lstStyle/>
              <a:p>
                <a:r>
                  <a:rPr lang="en-GB" dirty="0"/>
                  <a:t>To find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170&lt;</m:t>
                        </m:r>
                        <m:r>
                          <a:rPr lang="en-GB" i="1">
                            <a:latin typeface="Cambria Math" panose="02040503050406030204" pitchFamily="18" charset="0"/>
                          </a:rPr>
                          <m:t>𝑋</m:t>
                        </m:r>
                        <m:r>
                          <a:rPr lang="en-GB" i="1">
                            <a:latin typeface="Cambria Math" panose="02040503050406030204" pitchFamily="18" charset="0"/>
                          </a:rPr>
                          <m:t>&lt;190</m:t>
                        </m:r>
                      </m:e>
                    </m:d>
                  </m:oMath>
                </a14:m>
                <a:r>
                  <a:rPr lang="en-GB" dirty="0"/>
                  <a:t>, we could:</a:t>
                </a:r>
              </a:p>
            </p:txBody>
          </p:sp>
        </mc:Choice>
        <mc:Fallback xmlns="">
          <p:sp>
            <p:nvSpPr>
              <p:cNvPr id="8" name="Rectangle 7">
                <a:extLst>
                  <a:ext uri="{FF2B5EF4-FFF2-40B4-BE49-F238E27FC236}">
                    <a16:creationId xmlns:a16="http://schemas.microsoft.com/office/drawing/2014/main" id="{14ACBB6E-A661-6D45-9E37-9342B6C18A3C}"/>
                  </a:ext>
                </a:extLst>
              </p:cNvPr>
              <p:cNvSpPr>
                <a:spLocks noRot="1" noChangeAspect="1" noMove="1" noResize="1" noEditPoints="1" noAdjustHandles="1" noChangeArrowheads="1" noChangeShapeType="1" noTextEdit="1"/>
              </p:cNvSpPr>
              <p:nvPr/>
            </p:nvSpPr>
            <p:spPr>
              <a:xfrm>
                <a:off x="6397045" y="3284759"/>
                <a:ext cx="3989618" cy="369332"/>
              </a:xfrm>
              <a:prstGeom prst="rect">
                <a:avLst/>
              </a:prstGeom>
              <a:blipFill>
                <a:blip r:embed="rId5"/>
                <a:stretch>
                  <a:fillRect l="-1592" t="-6667" b="-20000"/>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7EB74882-6EB8-8A45-A08A-39566393D689}"/>
              </a:ext>
            </a:extLst>
          </p:cNvPr>
          <p:cNvSpPr/>
          <p:nvPr/>
        </p:nvSpPr>
        <p:spPr>
          <a:xfrm>
            <a:off x="6711557" y="3739552"/>
            <a:ext cx="4095993" cy="369332"/>
          </a:xfrm>
          <a:prstGeom prst="rect">
            <a:avLst/>
          </a:prstGeom>
        </p:spPr>
        <p:txBody>
          <a:bodyPr wrap="none">
            <a:spAutoFit/>
          </a:bodyPr>
          <a:lstStyle/>
          <a:p>
            <a:r>
              <a:rPr lang="en-GB" b="1" dirty="0"/>
              <a:t>find the area between these values.</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2B3224C-1AD3-C545-AD61-C35DE875030B}"/>
                  </a:ext>
                </a:extLst>
              </p:cNvPr>
              <p:cNvSpPr/>
              <p:nvPr/>
            </p:nvSpPr>
            <p:spPr>
              <a:xfrm>
                <a:off x="311074" y="5071219"/>
                <a:ext cx="4780411" cy="369332"/>
              </a:xfrm>
              <a:prstGeom prst="rect">
                <a:avLst/>
              </a:prstGeom>
            </p:spPr>
            <p:txBody>
              <a:bodyPr wrap="none">
                <a:spAutoFit/>
              </a:bodyPr>
              <a:lstStyle/>
              <a:p>
                <a:r>
                  <a:rPr lang="en-GB" dirty="0"/>
                  <a:t>Would we ever want to find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=200</m:t>
                        </m:r>
                      </m:e>
                    </m:d>
                  </m:oMath>
                </a14:m>
                <a:r>
                  <a:rPr lang="en-GB" dirty="0"/>
                  <a:t> say?</a:t>
                </a:r>
              </a:p>
            </p:txBody>
          </p:sp>
        </mc:Choice>
        <mc:Fallback xmlns="">
          <p:sp>
            <p:nvSpPr>
              <p:cNvPr id="10" name="Rectangle 9">
                <a:extLst>
                  <a:ext uri="{FF2B5EF4-FFF2-40B4-BE49-F238E27FC236}">
                    <a16:creationId xmlns:a16="http://schemas.microsoft.com/office/drawing/2014/main" id="{F2B3224C-1AD3-C545-AD61-C35DE875030B}"/>
                  </a:ext>
                </a:extLst>
              </p:cNvPr>
              <p:cNvSpPr>
                <a:spLocks noRot="1" noChangeAspect="1" noMove="1" noResize="1" noEditPoints="1" noAdjustHandles="1" noChangeArrowheads="1" noChangeShapeType="1" noTextEdit="1"/>
              </p:cNvSpPr>
              <p:nvPr/>
            </p:nvSpPr>
            <p:spPr>
              <a:xfrm>
                <a:off x="311074" y="5071219"/>
                <a:ext cx="4780411" cy="369332"/>
              </a:xfrm>
              <a:prstGeom prst="rect">
                <a:avLst/>
              </a:prstGeom>
              <a:blipFill>
                <a:blip r:embed="rId6"/>
                <a:stretch>
                  <a:fillRect l="-1061"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37446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80F993C-011D-8240-83E7-4430965F9907}"/>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3.1 Venn diagrams</a:t>
            </a:r>
          </a:p>
        </p:txBody>
      </p:sp>
      <p:cxnSp>
        <p:nvCxnSpPr>
          <p:cNvPr id="14" name="Straight Arrow Connector 13">
            <a:extLst>
              <a:ext uri="{FF2B5EF4-FFF2-40B4-BE49-F238E27FC236}">
                <a16:creationId xmlns:a16="http://schemas.microsoft.com/office/drawing/2014/main" id="{79D578A1-2906-2041-AE04-ABBF4382CA24}"/>
              </a:ext>
            </a:extLst>
          </p:cNvPr>
          <p:cNvCxnSpPr/>
          <p:nvPr/>
        </p:nvCxnSpPr>
        <p:spPr>
          <a:xfrm>
            <a:off x="712657" y="4388802"/>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AD9D40-F470-9041-9BD6-D5D32F14D6D5}"/>
                  </a:ext>
                </a:extLst>
              </p:cNvPr>
              <p:cNvSpPr txBox="1"/>
              <p:nvPr/>
            </p:nvSpPr>
            <p:spPr>
              <a:xfrm>
                <a:off x="5186042" y="4460810"/>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15" name="TextBox 14">
                <a:extLst>
                  <a:ext uri="{FF2B5EF4-FFF2-40B4-BE49-F238E27FC236}">
                    <a16:creationId xmlns:a16="http://schemas.microsoft.com/office/drawing/2014/main" id="{F8AD9D40-F470-9041-9BD6-D5D32F14D6D5}"/>
                  </a:ext>
                </a:extLst>
              </p:cNvPr>
              <p:cNvSpPr txBox="1">
                <a:spLocks noRot="1" noChangeAspect="1" noMove="1" noResize="1" noEditPoints="1" noAdjustHandles="1" noChangeArrowheads="1" noChangeShapeType="1" noTextEdit="1"/>
              </p:cNvSpPr>
              <p:nvPr/>
            </p:nvSpPr>
            <p:spPr>
              <a:xfrm>
                <a:off x="5186042" y="4460810"/>
                <a:ext cx="1800200" cy="338554"/>
              </a:xfrm>
              <a:prstGeom prst="rect">
                <a:avLst/>
              </a:prstGeom>
              <a:blipFill>
                <a:blip r:embed="rId2"/>
                <a:stretch>
                  <a:fillRect l="-2113" t="-3571" b="-21429"/>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84B6A4DA-9FA9-774E-91ED-6836C926095B}"/>
              </a:ext>
            </a:extLst>
          </p:cNvPr>
          <p:cNvCxnSpPr/>
          <p:nvPr/>
        </p:nvCxnSpPr>
        <p:spPr>
          <a:xfrm>
            <a:off x="3160929" y="4316794"/>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7F33CAC1-31AF-9649-A9C4-3797F753CF94}"/>
              </a:ext>
            </a:extLst>
          </p:cNvPr>
          <p:cNvGrpSpPr/>
          <p:nvPr/>
        </p:nvGrpSpPr>
        <p:grpSpPr>
          <a:xfrm>
            <a:off x="2584865" y="1360779"/>
            <a:ext cx="576064" cy="3024336"/>
            <a:chOff x="395536" y="2492896"/>
            <a:chExt cx="576064" cy="3024336"/>
          </a:xfrm>
        </p:grpSpPr>
        <p:cxnSp>
          <p:nvCxnSpPr>
            <p:cNvPr id="19" name="Straight Arrow Connector 18">
              <a:extLst>
                <a:ext uri="{FF2B5EF4-FFF2-40B4-BE49-F238E27FC236}">
                  <a16:creationId xmlns:a16="http://schemas.microsoft.com/office/drawing/2014/main" id="{E612F718-74EC-F345-A3A2-6A3DE1D81D58}"/>
                </a:ext>
              </a:extLst>
            </p:cNvPr>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B91E14F-DC11-8E41-AF48-7CA8DA3A6836}"/>
                    </a:ext>
                  </a:extLst>
                </p:cNvPr>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a:extLst>
                    <a:ext uri="{FF2B5EF4-FFF2-40B4-BE49-F238E27FC236}">
                      <a16:creationId xmlns:a16="http://schemas.microsoft.com/office/drawing/2014/main" id="{700334E5-FC3E-4434-A2A2-94AAC6F8DFB3}"/>
                    </a:ext>
                  </a:extLst>
                </p:cNvPr>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3"/>
                  <a:stretch>
                    <a:fillRect l="-3191" b="-13333"/>
                  </a:stretch>
                </a:blipFill>
              </p:spPr>
              <p:txBody>
                <a:bodyPr/>
                <a:lstStyle/>
                <a:p>
                  <a:r>
                    <a:rPr lang="en-GB">
                      <a:noFill/>
                    </a:rPr>
                    <a:t> </a:t>
                  </a:r>
                </a:p>
              </p:txBody>
            </p:sp>
          </mc:Fallback>
        </mc:AlternateContent>
      </p:grpSp>
      <p:sp>
        <p:nvSpPr>
          <p:cNvPr id="21" name="Freeform: Shape 21">
            <a:extLst>
              <a:ext uri="{FF2B5EF4-FFF2-40B4-BE49-F238E27FC236}">
                <a16:creationId xmlns:a16="http://schemas.microsoft.com/office/drawing/2014/main" id="{BC51AACE-46D9-1E4E-AF4A-1AE6E85630D9}"/>
              </a:ext>
            </a:extLst>
          </p:cNvPr>
          <p:cNvSpPr/>
          <p:nvPr/>
        </p:nvSpPr>
        <p:spPr>
          <a:xfrm>
            <a:off x="779496" y="2561924"/>
            <a:ext cx="4838700" cy="1778139"/>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AD810A68-1122-CB4A-93BD-498168CBF0DB}"/>
              </a:ext>
            </a:extLst>
          </p:cNvPr>
          <p:cNvCxnSpPr/>
          <p:nvPr/>
        </p:nvCxnSpPr>
        <p:spPr>
          <a:xfrm>
            <a:off x="3564244" y="2989175"/>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E1A0954-7AD7-4944-A4CC-EB3362CFFBCB}"/>
              </a:ext>
            </a:extLst>
          </p:cNvPr>
          <p:cNvCxnSpPr/>
          <p:nvPr/>
        </p:nvCxnSpPr>
        <p:spPr>
          <a:xfrm>
            <a:off x="2651952" y="2989175"/>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0617AD4F-5BB6-5C43-A018-6BC67CAADDFB}"/>
              </a:ext>
            </a:extLst>
          </p:cNvPr>
          <p:cNvSpPr/>
          <p:nvPr/>
        </p:nvSpPr>
        <p:spPr>
          <a:xfrm>
            <a:off x="3519794" y="2939888"/>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A3BEFD6-6558-314C-886B-65EB8F0E97D7}"/>
              </a:ext>
            </a:extLst>
          </p:cNvPr>
          <p:cNvSpPr/>
          <p:nvPr/>
        </p:nvSpPr>
        <p:spPr>
          <a:xfrm>
            <a:off x="2612401" y="2934896"/>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F9DC469-5C6A-FC46-B25B-54054A683CAB}"/>
                  </a:ext>
                </a:extLst>
              </p:cNvPr>
              <p:cNvSpPr txBox="1"/>
              <p:nvPr/>
            </p:nvSpPr>
            <p:spPr>
              <a:xfrm>
                <a:off x="3262619" y="4384610"/>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26" name="TextBox 25">
                <a:extLst>
                  <a:ext uri="{FF2B5EF4-FFF2-40B4-BE49-F238E27FC236}">
                    <a16:creationId xmlns:a16="http://schemas.microsoft.com/office/drawing/2014/main" id="{BF9DC469-5C6A-FC46-B25B-54054A683CAB}"/>
                  </a:ext>
                </a:extLst>
              </p:cNvPr>
              <p:cNvSpPr txBox="1">
                <a:spLocks noRot="1" noChangeAspect="1" noMove="1" noResize="1" noEditPoints="1" noAdjustHandles="1" noChangeArrowheads="1" noChangeShapeType="1" noTextEdit="1"/>
              </p:cNvSpPr>
              <p:nvPr/>
            </p:nvSpPr>
            <p:spPr>
              <a:xfrm>
                <a:off x="3262619" y="4384610"/>
                <a:ext cx="841102" cy="369332"/>
              </a:xfrm>
              <a:prstGeom prst="rect">
                <a:avLst/>
              </a:prstGeom>
              <a:blipFill>
                <a:blip r:embed="rId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4398048-6574-204B-85B4-60703569F2F6}"/>
                  </a:ext>
                </a:extLst>
              </p:cNvPr>
              <p:cNvSpPr txBox="1"/>
              <p:nvPr/>
            </p:nvSpPr>
            <p:spPr>
              <a:xfrm>
                <a:off x="2136645" y="4354357"/>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27" name="TextBox 26">
                <a:extLst>
                  <a:ext uri="{FF2B5EF4-FFF2-40B4-BE49-F238E27FC236}">
                    <a16:creationId xmlns:a16="http://schemas.microsoft.com/office/drawing/2014/main" id="{74398048-6574-204B-85B4-60703569F2F6}"/>
                  </a:ext>
                </a:extLst>
              </p:cNvPr>
              <p:cNvSpPr txBox="1">
                <a:spLocks noRot="1" noChangeAspect="1" noMove="1" noResize="1" noEditPoints="1" noAdjustHandles="1" noChangeArrowheads="1" noChangeShapeType="1" noTextEdit="1"/>
              </p:cNvSpPr>
              <p:nvPr/>
            </p:nvSpPr>
            <p:spPr>
              <a:xfrm>
                <a:off x="2136645" y="4354357"/>
                <a:ext cx="841102" cy="369332"/>
              </a:xfrm>
              <a:prstGeom prst="rect">
                <a:avLst/>
              </a:prstGeom>
              <a:blipFill>
                <a:blip r:embed="rId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CD918F5-7031-164D-9C49-80FB33FC29B6}"/>
                  </a:ext>
                </a:extLst>
              </p:cNvPr>
              <p:cNvSpPr txBox="1"/>
              <p:nvPr/>
            </p:nvSpPr>
            <p:spPr>
              <a:xfrm>
                <a:off x="4034515" y="1320800"/>
                <a:ext cx="5712983" cy="1077218"/>
              </a:xfrm>
              <a:prstGeom prst="rect">
                <a:avLst/>
              </a:prstGeom>
              <a:noFill/>
            </p:spPr>
            <p:txBody>
              <a:bodyPr wrap="square" rtlCol="0">
                <a:spAutoFit/>
              </a:bodyPr>
              <a:lstStyle/>
              <a:p>
                <a:r>
                  <a:rPr lang="en-GB" dirty="0"/>
                  <a:t>The curve has points of inflection one standard deviation from the mean, i.e.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a14:m>
                <a:r>
                  <a:rPr lang="en-GB" dirty="0"/>
                  <a:t> </a:t>
                </a:r>
              </a:p>
              <a:p>
                <a:r>
                  <a:rPr lang="en-GB" sz="1400" dirty="0"/>
                  <a:t>(recall from Pure that this is where the curve changes concavity, and where the gradient is not changing)</a:t>
                </a:r>
                <a:endParaRPr lang="en-GB" dirty="0"/>
              </a:p>
            </p:txBody>
          </p:sp>
        </mc:Choice>
        <mc:Fallback xmlns="">
          <p:sp>
            <p:nvSpPr>
              <p:cNvPr id="28" name="TextBox 27">
                <a:extLst>
                  <a:ext uri="{FF2B5EF4-FFF2-40B4-BE49-F238E27FC236}">
                    <a16:creationId xmlns:a16="http://schemas.microsoft.com/office/drawing/2014/main" id="{CCD918F5-7031-164D-9C49-80FB33FC29B6}"/>
                  </a:ext>
                </a:extLst>
              </p:cNvPr>
              <p:cNvSpPr txBox="1">
                <a:spLocks noRot="1" noChangeAspect="1" noMove="1" noResize="1" noEditPoints="1" noAdjustHandles="1" noChangeArrowheads="1" noChangeShapeType="1" noTextEdit="1"/>
              </p:cNvSpPr>
              <p:nvPr/>
            </p:nvSpPr>
            <p:spPr>
              <a:xfrm>
                <a:off x="4034515" y="1320800"/>
                <a:ext cx="5712983" cy="1077218"/>
              </a:xfrm>
              <a:prstGeom prst="rect">
                <a:avLst/>
              </a:prstGeom>
              <a:blipFill>
                <a:blip r:embed="rId6"/>
                <a:stretch>
                  <a:fillRect l="-887" t="-2326" r="-665" b="-4651"/>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F83A3BAF-B413-8C4E-A404-5690AC5AA945}"/>
              </a:ext>
            </a:extLst>
          </p:cNvPr>
          <p:cNvSpPr txBox="1"/>
          <p:nvPr/>
        </p:nvSpPr>
        <p:spPr>
          <a:xfrm>
            <a:off x="4649726" y="2757873"/>
            <a:ext cx="4270470" cy="646331"/>
          </a:xfrm>
          <a:prstGeom prst="rect">
            <a:avLst/>
          </a:prstGeom>
          <a:noFill/>
        </p:spPr>
        <p:txBody>
          <a:bodyPr wrap="square" rtlCol="0">
            <a:spAutoFit/>
          </a:bodyPr>
          <a:lstStyle/>
          <a:p>
            <a:r>
              <a:rPr lang="en-GB" dirty="0"/>
              <a:t>The Normal Distribution is symmetrical, i.e. mean = mode = median</a:t>
            </a:r>
          </a:p>
        </p:txBody>
      </p:sp>
    </p:spTree>
    <p:extLst>
      <p:ext uri="{BB962C8B-B14F-4D97-AF65-F5344CB8AC3E}">
        <p14:creationId xmlns:p14="http://schemas.microsoft.com/office/powerpoint/2010/main" val="9641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1E06630-CEE9-9447-B9A7-D2CB25DBB3A5}"/>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3.1  68%, 95%, 99.7% rule</a:t>
            </a:r>
          </a:p>
        </p:txBody>
      </p:sp>
      <p:pic>
        <p:nvPicPr>
          <p:cNvPr id="14" name="Picture 2" descr="https://upload.wikimedia.org/wikipedia/commons/thumb/2/22/Empirical_rule_histogram.svg/450px-Empirical_rule_histogram.svg.png">
            <a:extLst>
              <a:ext uri="{FF2B5EF4-FFF2-40B4-BE49-F238E27FC236}">
                <a16:creationId xmlns:a16="http://schemas.microsoft.com/office/drawing/2014/main" id="{DD161D72-FEE5-CE4D-B155-E71F18B6C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33" y="635544"/>
            <a:ext cx="4901718" cy="48581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CE3613-8056-0E4B-A5AC-C03EA4EE9F1A}"/>
              </a:ext>
            </a:extLst>
          </p:cNvPr>
          <p:cNvSpPr txBox="1"/>
          <p:nvPr/>
        </p:nvSpPr>
        <p:spPr>
          <a:xfrm>
            <a:off x="525840" y="5493691"/>
            <a:ext cx="4519388" cy="923330"/>
          </a:xfrm>
          <a:prstGeom prst="rect">
            <a:avLst/>
          </a:prstGeom>
          <a:noFill/>
        </p:spPr>
        <p:txBody>
          <a:bodyPr wrap="square" rtlCol="0">
            <a:spAutoFit/>
          </a:bodyPr>
          <a:lstStyle/>
          <a:p>
            <a:r>
              <a:rPr lang="en-GB" b="1" dirty="0"/>
              <a:t>The histogram above is for a quantity which is approximately normally distributed.</a:t>
            </a:r>
          </a:p>
        </p:txBody>
      </p:sp>
      <p:sp>
        <p:nvSpPr>
          <p:cNvPr id="16" name="TextBox 15">
            <a:extLst>
              <a:ext uri="{FF2B5EF4-FFF2-40B4-BE49-F238E27FC236}">
                <a16:creationId xmlns:a16="http://schemas.microsoft.com/office/drawing/2014/main" id="{09F6DD49-AAEF-5E46-921D-0A8C95FB34A1}"/>
              </a:ext>
            </a:extLst>
          </p:cNvPr>
          <p:cNvSpPr txBox="1"/>
          <p:nvPr/>
        </p:nvSpPr>
        <p:spPr>
          <a:xfrm>
            <a:off x="5375147" y="635544"/>
            <a:ext cx="4216507" cy="1477328"/>
          </a:xfrm>
          <a:prstGeom prst="rect">
            <a:avLst/>
          </a:prstGeom>
          <a:noFill/>
        </p:spPr>
        <p:txBody>
          <a:bodyPr wrap="square" rtlCol="0">
            <a:spAutoFit/>
          </a:bodyPr>
          <a:lstStyle/>
          <a:p>
            <a:r>
              <a:rPr lang="en-GB" dirty="0"/>
              <a:t>The 68-95-99.7 rule is a shorthand used to remember the percentage of data that is within 1, 2 and 3 standard deviations from the mean respectively.</a:t>
            </a:r>
          </a:p>
          <a:p>
            <a:r>
              <a:rPr lang="en-GB" b="1" u="sng" dirty="0"/>
              <a:t>You need to memorise this!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800F2A9-8621-CA40-A201-577058F5BA8A}"/>
                  </a:ext>
                </a:extLst>
              </p:cNvPr>
              <p:cNvSpPr txBox="1"/>
              <p:nvPr/>
            </p:nvSpPr>
            <p:spPr>
              <a:xfrm>
                <a:off x="5271548" y="2159806"/>
                <a:ext cx="4423704" cy="2585323"/>
              </a:xfrm>
              <a:prstGeom prst="rect">
                <a:avLst/>
              </a:prstGeom>
              <a:solidFill>
                <a:schemeClr val="accent1">
                  <a:lumMod val="75000"/>
                </a:schemeClr>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b="0" i="1" smtClean="0">
                        <a:latin typeface="Cambria Math" panose="02040503050406030204" pitchFamily="18" charset="0"/>
                      </a:rPr>
                      <m:t>≈68%</m:t>
                    </m:r>
                  </m:oMath>
                </a14:m>
                <a:r>
                  <a:rPr lang="en-GB" dirty="0"/>
                  <a:t> of data is within one standard deviation of the mean.</a:t>
                </a:r>
                <a:br>
                  <a:rPr lang="en-GB" dirty="0"/>
                </a:br>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95</m:t>
                    </m:r>
                    <m:r>
                      <a:rPr lang="en-GB" i="1">
                        <a:latin typeface="Cambria Math" panose="02040503050406030204" pitchFamily="18" charset="0"/>
                      </a:rPr>
                      <m:t>%</m:t>
                    </m:r>
                  </m:oMath>
                </a14:m>
                <a:r>
                  <a:rPr lang="en-GB" dirty="0"/>
                  <a:t> of data is within two standard deviations of the mean.</a:t>
                </a:r>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99.7</m:t>
                    </m:r>
                    <m:r>
                      <a:rPr lang="en-GB" i="1">
                        <a:latin typeface="Cambria Math" panose="02040503050406030204" pitchFamily="18" charset="0"/>
                      </a:rPr>
                      <m:t>%</m:t>
                    </m:r>
                  </m:oMath>
                </a14:m>
                <a:r>
                  <a:rPr lang="en-GB" dirty="0"/>
                  <a:t> of data is within three standard deviations of the mean.</a:t>
                </a:r>
              </a:p>
              <a:p>
                <a:endParaRPr lang="en-GB" dirty="0"/>
              </a:p>
              <a:p>
                <a:r>
                  <a:rPr lang="en-GB" dirty="0"/>
                  <a:t>For practical purposes we consider all data to lie within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±5</m:t>
                    </m:r>
                    <m:r>
                      <a:rPr lang="en-GB" b="0" i="1" smtClean="0">
                        <a:latin typeface="Cambria Math" panose="02040503050406030204" pitchFamily="18" charset="0"/>
                      </a:rPr>
                      <m:t>𝜎</m:t>
                    </m:r>
                  </m:oMath>
                </a14:m>
                <a:endParaRPr lang="en-GB" dirty="0"/>
              </a:p>
            </p:txBody>
          </p:sp>
        </mc:Choice>
        <mc:Fallback xmlns="">
          <p:sp>
            <p:nvSpPr>
              <p:cNvPr id="17" name="TextBox 16">
                <a:extLst>
                  <a:ext uri="{FF2B5EF4-FFF2-40B4-BE49-F238E27FC236}">
                    <a16:creationId xmlns:a16="http://schemas.microsoft.com/office/drawing/2014/main" id="{7800F2A9-8621-CA40-A201-577058F5BA8A}"/>
                  </a:ext>
                </a:extLst>
              </p:cNvPr>
              <p:cNvSpPr txBox="1">
                <a:spLocks noRot="1" noChangeAspect="1" noMove="1" noResize="1" noEditPoints="1" noAdjustHandles="1" noChangeArrowheads="1" noChangeShapeType="1" noTextEdit="1"/>
              </p:cNvSpPr>
              <p:nvPr/>
            </p:nvSpPr>
            <p:spPr>
              <a:xfrm>
                <a:off x="5271548" y="2159806"/>
                <a:ext cx="4423704" cy="2585323"/>
              </a:xfrm>
              <a:prstGeom prst="rect">
                <a:avLst/>
              </a:prstGeom>
              <a:blipFill>
                <a:blip r:embed="rId3"/>
                <a:stretch>
                  <a:fillRect l="-1143" r="-1143" b="-1942"/>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91203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0086F5E-5FAC-ED4F-BC68-303ACC7E416F}"/>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3.1 Example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7F30A5-A18A-9843-BDF2-72528A807BDD}"/>
                  </a:ext>
                </a:extLst>
              </p:cNvPr>
              <p:cNvSpPr txBox="1"/>
              <p:nvPr/>
            </p:nvSpPr>
            <p:spPr>
              <a:xfrm>
                <a:off x="463228" y="870620"/>
                <a:ext cx="859666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diameters of a rivet produced by a machine, </a:t>
                </a:r>
                <a14:m>
                  <m:oMath xmlns:m="http://schemas.openxmlformats.org/officeDocument/2006/math">
                    <m:r>
                      <a:rPr lang="en-GB" b="0" i="1" smtClean="0">
                        <a:latin typeface="Cambria Math" panose="02040503050406030204" pitchFamily="18" charset="0"/>
                      </a:rPr>
                      <m:t>𝑋</m:t>
                    </m:r>
                  </m:oMath>
                </a14:m>
                <a:r>
                  <a:rPr lang="en-GB" dirty="0"/>
                  <a:t> mm, is modelled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8,0.2</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&gt;8</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7.8&lt;</m:t>
                        </m:r>
                        <m:r>
                          <a:rPr lang="en-GB" b="0" i="1" smtClean="0">
                            <a:latin typeface="Cambria Math" panose="02040503050406030204" pitchFamily="18" charset="0"/>
                          </a:rPr>
                          <m:t>𝑋</m:t>
                        </m:r>
                        <m:r>
                          <a:rPr lang="en-GB" b="0" i="1" smtClean="0">
                            <a:latin typeface="Cambria Math" panose="02040503050406030204" pitchFamily="18" charset="0"/>
                          </a:rPr>
                          <m:t>&lt;8.2</m:t>
                        </m:r>
                      </m:e>
                    </m:d>
                  </m:oMath>
                </a14:m>
                <a:endParaRPr lang="en-GB" dirty="0"/>
              </a:p>
            </p:txBody>
          </p:sp>
        </mc:Choice>
        <mc:Fallback xmlns="">
          <p:sp>
            <p:nvSpPr>
              <p:cNvPr id="15" name="TextBox 14">
                <a:extLst>
                  <a:ext uri="{FF2B5EF4-FFF2-40B4-BE49-F238E27FC236}">
                    <a16:creationId xmlns:a16="http://schemas.microsoft.com/office/drawing/2014/main" id="{287F30A5-A18A-9843-BDF2-72528A807BDD}"/>
                  </a:ext>
                </a:extLst>
              </p:cNvPr>
              <p:cNvSpPr txBox="1">
                <a:spLocks noRot="1" noChangeAspect="1" noMove="1" noResize="1" noEditPoints="1" noAdjustHandles="1" noChangeArrowheads="1" noChangeShapeType="1" noTextEdit="1"/>
              </p:cNvSpPr>
              <p:nvPr/>
            </p:nvSpPr>
            <p:spPr>
              <a:xfrm>
                <a:off x="463228" y="870620"/>
                <a:ext cx="8596668" cy="120032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414926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C765DBF8-92F5-714C-9D49-7AA3B62A1CF9}"/>
              </a:ext>
            </a:extLst>
          </p:cNvPr>
          <p:cNvSpPr txBox="1">
            <a:spLocks/>
          </p:cNvSpPr>
          <p:nvPr/>
        </p:nvSpPr>
        <p:spPr>
          <a:xfrm>
            <a:off x="0" y="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3.1 Question for you</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DDA5D9-0C3E-A94D-A9BB-6C56028626C0}"/>
                  </a:ext>
                </a:extLst>
              </p:cNvPr>
              <p:cNvSpPr txBox="1"/>
              <p:nvPr/>
            </p:nvSpPr>
            <p:spPr>
              <a:xfrm>
                <a:off x="463228" y="870620"/>
                <a:ext cx="813344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(“Intelligence Quotient”) for a given population is, by definition,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70&lt;</m:t>
                        </m:r>
                        <m:r>
                          <a:rPr lang="en-GB" b="0" i="1" smtClean="0">
                            <a:latin typeface="Cambria Math" panose="02040503050406030204" pitchFamily="18" charset="0"/>
                          </a:rPr>
                          <m:t>𝑋</m:t>
                        </m:r>
                        <m:r>
                          <a:rPr lang="en-GB" b="0" i="1" smtClean="0">
                            <a:latin typeface="Cambria Math" panose="02040503050406030204" pitchFamily="18" charset="0"/>
                          </a:rPr>
                          <m:t>&lt;130</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&gt;115</m:t>
                        </m:r>
                      </m:e>
                    </m:d>
                  </m:oMath>
                </a14:m>
                <a:endParaRPr lang="en-GB" dirty="0"/>
              </a:p>
            </p:txBody>
          </p:sp>
        </mc:Choice>
        <mc:Fallback xmlns="">
          <p:sp>
            <p:nvSpPr>
              <p:cNvPr id="18" name="TextBox 17">
                <a:extLst>
                  <a:ext uri="{FF2B5EF4-FFF2-40B4-BE49-F238E27FC236}">
                    <a16:creationId xmlns:a16="http://schemas.microsoft.com/office/drawing/2014/main" id="{B4DDA5D9-0C3E-A94D-A9BB-6C56028626C0}"/>
                  </a:ext>
                </a:extLst>
              </p:cNvPr>
              <p:cNvSpPr txBox="1">
                <a:spLocks noRot="1" noChangeAspect="1" noMove="1" noResize="1" noEditPoints="1" noAdjustHandles="1" noChangeArrowheads="1" noChangeShapeType="1" noTextEdit="1"/>
              </p:cNvSpPr>
              <p:nvPr/>
            </p:nvSpPr>
            <p:spPr>
              <a:xfrm>
                <a:off x="463228" y="870620"/>
                <a:ext cx="8133440" cy="120032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2" name="TextBox 1">
            <a:extLst>
              <a:ext uri="{FF2B5EF4-FFF2-40B4-BE49-F238E27FC236}">
                <a16:creationId xmlns:a16="http://schemas.microsoft.com/office/drawing/2014/main" id="{4AEFEE52-272B-354D-ADE3-D1DF8BA7E3A1}"/>
              </a:ext>
            </a:extLst>
          </p:cNvPr>
          <p:cNvSpPr txBox="1"/>
          <p:nvPr/>
        </p:nvSpPr>
        <p:spPr>
          <a:xfrm>
            <a:off x="1408176" y="4663440"/>
            <a:ext cx="2544736" cy="369332"/>
          </a:xfrm>
          <a:prstGeom prst="rect">
            <a:avLst/>
          </a:prstGeom>
          <a:noFill/>
        </p:spPr>
        <p:txBody>
          <a:bodyPr wrap="none" rtlCol="0">
            <a:spAutoFit/>
          </a:bodyPr>
          <a:lstStyle/>
          <a:p>
            <a:r>
              <a:rPr lang="en-US" dirty="0"/>
              <a:t>Exercise 3A Page 40-41</a:t>
            </a:r>
          </a:p>
        </p:txBody>
      </p:sp>
    </p:spTree>
    <p:extLst>
      <p:ext uri="{BB962C8B-B14F-4D97-AF65-F5344CB8AC3E}">
        <p14:creationId xmlns:p14="http://schemas.microsoft.com/office/powerpoint/2010/main" val="2250060323"/>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{D0F20C38-AAA8-9948-A716-9409CB6CC67C}tf10001060</Template>
  <TotalTime>4453</TotalTime>
  <Words>3706</Words>
  <Application>Microsoft Macintosh PowerPoint</Application>
  <PresentationFormat>Widescreen</PresentationFormat>
  <Paragraphs>467</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Cambria Math</vt:lpstr>
      <vt:lpstr>Comic Sans MS</vt:lpstr>
      <vt:lpstr>Times New Roman</vt:lpstr>
      <vt:lpstr>Trebuchet MS</vt:lpstr>
      <vt:lpstr>Wingdings</vt:lpstr>
      <vt:lpstr>Wingdings 3</vt:lpstr>
      <vt:lpstr>Facet</vt:lpstr>
      <vt:lpstr>Chapter 3 – Normal distribution</vt:lpstr>
      <vt:lpstr>Answers</vt:lpstr>
      <vt:lpstr>3.1 Normal distribution</vt:lpstr>
      <vt:lpstr>3.1 Normal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 Class question</vt:lpstr>
      <vt:lpstr>3.3 Question for you</vt:lpstr>
      <vt:lpstr>3.4 Standard normal distribution</vt:lpstr>
      <vt:lpstr>PowerPoint Presentation</vt:lpstr>
      <vt:lpstr>3.4 What’s the point?</vt:lpstr>
      <vt:lpstr>3.4 Examples</vt:lpstr>
      <vt:lpstr>3.4 Further examples</vt:lpstr>
      <vt:lpstr>3.4 Class questions</vt:lpstr>
      <vt:lpstr>3.4 Questions for you</vt:lpstr>
      <vt:lpstr>3.5 Finding mean and SD</vt:lpstr>
      <vt:lpstr>PowerPoint Presentation</vt:lpstr>
      <vt:lpstr>PowerPoint Presentation</vt:lpstr>
      <vt:lpstr>3.5 Questions for you</vt:lpstr>
      <vt:lpstr>3.6 Approximating a binomial distribution</vt:lpstr>
      <vt:lpstr>3.6 Approximating a binomial distribution</vt:lpstr>
      <vt:lpstr>3.6 Approximating a binomial distribution</vt:lpstr>
      <vt:lpstr>3.6 Continuity correction</vt:lpstr>
      <vt:lpstr>PowerPoint Presentation</vt:lpstr>
      <vt:lpstr>3.6 Examples and questions</vt:lpstr>
      <vt:lpstr>3.6 Example </vt:lpstr>
      <vt:lpstr>3.6 Class question</vt:lpstr>
      <vt:lpstr>3.6 Question for you</vt:lpstr>
      <vt:lpstr>3.7 Hypothesis testing for normal distribution</vt:lpstr>
      <vt:lpstr>3.7 Hypothesis testing</vt:lpstr>
      <vt:lpstr>3.7 Hypothesis testing</vt:lpstr>
      <vt:lpstr>3.7 Hypothesis testing</vt:lpstr>
      <vt:lpstr>3.7 Hypothesis testing</vt:lpstr>
      <vt:lpstr>3.7 Sampling</vt:lpstr>
      <vt:lpstr>3.7 Example</vt:lpstr>
      <vt:lpstr>3.7 Class question</vt:lpstr>
      <vt:lpstr>3.7 Question for you</vt:lpstr>
      <vt:lpstr>Challenging questions</vt:lpstr>
      <vt:lpstr>Challenging questions</vt:lpstr>
      <vt:lpstr>Last challenging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1 -Data collection </dc:title>
  <dc:creator>David Lynton</dc:creator>
  <cp:lastModifiedBy>David Lynton</cp:lastModifiedBy>
  <cp:revision>60</cp:revision>
  <dcterms:created xsi:type="dcterms:W3CDTF">2020-03-30T07:15:06Z</dcterms:created>
  <dcterms:modified xsi:type="dcterms:W3CDTF">2020-07-08T07:42:48Z</dcterms:modified>
</cp:coreProperties>
</file>