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2" r:id="rId5"/>
    <p:sldId id="684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5" r:id="rId23"/>
    <p:sldId id="267" r:id="rId24"/>
    <p:sldId id="268" r:id="rId25"/>
    <p:sldId id="694" r:id="rId26"/>
    <p:sldId id="269" r:id="rId27"/>
    <p:sldId id="695" r:id="rId28"/>
    <p:sldId id="696" r:id="rId29"/>
    <p:sldId id="697" r:id="rId30"/>
    <p:sldId id="698" r:id="rId31"/>
    <p:sldId id="699" r:id="rId32"/>
    <p:sldId id="7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8E7"/>
    <a:srgbClr val="E2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74"/>
  </p:normalViewPr>
  <p:slideViewPr>
    <p:cSldViewPr snapToGrid="0" snapToObjects="1">
      <p:cViewPr>
        <p:scale>
          <a:sx n="65" d="100"/>
          <a:sy n="65" d="100"/>
        </p:scale>
        <p:origin x="40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91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09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2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0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9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8.wmf"/><Relationship Id="rId5" Type="http://schemas.openxmlformats.org/officeDocument/2006/relationships/image" Target="../media/image7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0.png"/><Relationship Id="rId9" Type="http://schemas.openxmlformats.org/officeDocument/2006/relationships/image" Target="../media/image6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5EB6-E02C-C04B-A7D7-D9C3DDC23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03572" y="-330474"/>
            <a:ext cx="8843412" cy="1096900"/>
          </a:xfrm>
        </p:spPr>
        <p:txBody>
          <a:bodyPr/>
          <a:lstStyle/>
          <a:p>
            <a:r>
              <a:rPr lang="en-US" sz="4000" dirty="0"/>
              <a:t>Chapter 2 - Probability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A696A-EC1B-2848-801F-D8FC7304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292" y="843064"/>
            <a:ext cx="5894833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38428E-5272-C749-A0FB-004B2A2B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2153"/>
            <a:ext cx="6583680" cy="2978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520C84-61FD-FC43-8500-B484015E3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0" y="3774893"/>
            <a:ext cx="5608320" cy="30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662386" y="1124745"/>
            <a:ext cx="2567038" cy="245435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3863752" y="2630828"/>
            <a:ext cx="2567038" cy="245435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5663952" y="2636913"/>
            <a:ext cx="2567038" cy="245435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4655840" y="1124745"/>
            <a:ext cx="2567038" cy="245435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5663952" y="2636913"/>
            <a:ext cx="2567038" cy="245435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863752" y="2636913"/>
            <a:ext cx="2567038" cy="245435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994368" y="958722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368" y="958722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11538" r="-769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633536" y="5963508"/>
                <a:ext cx="3030416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3600" i="1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3600" i="1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36" y="5963508"/>
                <a:ext cx="303041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63952" y="602506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or</a:t>
            </a:r>
          </a:p>
          <a:p>
            <a:pPr algn="ctr"/>
            <a:r>
              <a:rPr lang="en-GB" sz="1400" dirty="0"/>
              <a:t>alternatively…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222878" y="5963508"/>
                <a:ext cx="3030416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3600" i="1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GB" sz="36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GB" sz="3600" i="1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GB" sz="3600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878" y="5963508"/>
                <a:ext cx="303041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C765DBF8-92F5-714C-9D49-7AA3B62A1C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0852" y="993735"/>
            <a:ext cx="7920880" cy="46085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/>
          <p:cNvSpPr/>
          <p:nvPr/>
        </p:nvSpPr>
        <p:spPr>
          <a:xfrm>
            <a:off x="4662386" y="1124745"/>
            <a:ext cx="2567038" cy="245435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5663952" y="2636913"/>
            <a:ext cx="2567038" cy="245435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663952" y="2636913"/>
            <a:ext cx="2567038" cy="24543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863752" y="2636913"/>
            <a:ext cx="2567038" cy="24543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050852" y="932533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52" y="932533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9434" r="-566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1399A3B4-8BF8-014E-A248-904BB9EB6D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/>
          <p:nvPr/>
        </p:nvGrpSpPr>
        <p:grpSpPr>
          <a:xfrm>
            <a:off x="3863753" y="1124744"/>
            <a:ext cx="4392489" cy="3960440"/>
            <a:chOff x="251520" y="1196752"/>
            <a:chExt cx="5544616" cy="5112568"/>
          </a:xfrm>
        </p:grpSpPr>
        <p:sp>
          <p:nvSpPr>
            <p:cNvPr id="44" name="Oval 43"/>
            <p:cNvSpPr/>
            <p:nvPr/>
          </p:nvSpPr>
          <p:spPr>
            <a:xfrm>
              <a:off x="1259632" y="1196752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1520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55776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4680668" y="1121134"/>
            <a:ext cx="2560320" cy="2441050"/>
          </a:xfrm>
          <a:custGeom>
            <a:avLst/>
            <a:gdLst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385391 w 2560320"/>
              <a:gd name="connsiteY22" fmla="*/ 1836751 h 2441050"/>
              <a:gd name="connsiteX23" fmla="*/ 2250219 w 2560320"/>
              <a:gd name="connsiteY23" fmla="*/ 2035534 h 2441050"/>
              <a:gd name="connsiteX24" fmla="*/ 2035534 w 2560320"/>
              <a:gd name="connsiteY24" fmla="*/ 2202511 h 2441050"/>
              <a:gd name="connsiteX25" fmla="*/ 1836751 w 2560320"/>
              <a:gd name="connsiteY25" fmla="*/ 2329732 h 2441050"/>
              <a:gd name="connsiteX26" fmla="*/ 1701579 w 2560320"/>
              <a:gd name="connsiteY26" fmla="*/ 2393343 h 2441050"/>
              <a:gd name="connsiteX27" fmla="*/ 1606163 w 2560320"/>
              <a:gd name="connsiteY27" fmla="*/ 2138901 h 2441050"/>
              <a:gd name="connsiteX28" fmla="*/ 1455089 w 2560320"/>
              <a:gd name="connsiteY28" fmla="*/ 1956021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60320" h="2441050">
                <a:moveTo>
                  <a:pt x="1057523" y="2441050"/>
                </a:moveTo>
                <a:lnTo>
                  <a:pt x="1057523" y="2441050"/>
                </a:lnTo>
                <a:lnTo>
                  <a:pt x="731520" y="2353586"/>
                </a:lnTo>
                <a:lnTo>
                  <a:pt x="477078" y="2202511"/>
                </a:lnTo>
                <a:lnTo>
                  <a:pt x="294198" y="2019631"/>
                </a:lnTo>
                <a:lnTo>
                  <a:pt x="174929" y="1820849"/>
                </a:lnTo>
                <a:lnTo>
                  <a:pt x="55659" y="1645920"/>
                </a:lnTo>
                <a:lnTo>
                  <a:pt x="7951" y="1359673"/>
                </a:lnTo>
                <a:lnTo>
                  <a:pt x="0" y="1121134"/>
                </a:lnTo>
                <a:lnTo>
                  <a:pt x="63610" y="818984"/>
                </a:lnTo>
                <a:lnTo>
                  <a:pt x="294198" y="445273"/>
                </a:lnTo>
                <a:lnTo>
                  <a:pt x="556591" y="214685"/>
                </a:lnTo>
                <a:lnTo>
                  <a:pt x="970059" y="23854"/>
                </a:lnTo>
                <a:lnTo>
                  <a:pt x="1264257" y="0"/>
                </a:lnTo>
                <a:lnTo>
                  <a:pt x="1701579" y="63610"/>
                </a:lnTo>
                <a:lnTo>
                  <a:pt x="2019631" y="246490"/>
                </a:lnTo>
                <a:lnTo>
                  <a:pt x="2297927" y="477078"/>
                </a:lnTo>
                <a:lnTo>
                  <a:pt x="2425148" y="723569"/>
                </a:lnTo>
                <a:lnTo>
                  <a:pt x="2544417" y="946205"/>
                </a:lnTo>
                <a:lnTo>
                  <a:pt x="2560320" y="1152939"/>
                </a:lnTo>
                <a:lnTo>
                  <a:pt x="2560320" y="1359673"/>
                </a:lnTo>
                <a:lnTo>
                  <a:pt x="2512612" y="1542553"/>
                </a:lnTo>
                <a:lnTo>
                  <a:pt x="2385391" y="1836751"/>
                </a:lnTo>
                <a:lnTo>
                  <a:pt x="2250219" y="2035534"/>
                </a:lnTo>
                <a:lnTo>
                  <a:pt x="2035534" y="2202511"/>
                </a:lnTo>
                <a:lnTo>
                  <a:pt x="1836751" y="2329732"/>
                </a:lnTo>
                <a:lnTo>
                  <a:pt x="1701579" y="2393343"/>
                </a:lnTo>
                <a:lnTo>
                  <a:pt x="1606163" y="2138901"/>
                </a:lnTo>
                <a:lnTo>
                  <a:pt x="1455089" y="1956021"/>
                </a:lnTo>
                <a:lnTo>
                  <a:pt x="1383527" y="1876508"/>
                </a:lnTo>
                <a:lnTo>
                  <a:pt x="1272209" y="2019631"/>
                </a:lnTo>
                <a:lnTo>
                  <a:pt x="1168842" y="2138901"/>
                </a:lnTo>
                <a:lnTo>
                  <a:pt x="1105231" y="2305878"/>
                </a:lnTo>
                <a:lnTo>
                  <a:pt x="1057523" y="2441050"/>
                </a:lnTo>
                <a:close/>
              </a:path>
            </a:pathLst>
          </a:custGeom>
          <a:solidFill>
            <a:srgbClr val="FF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050852" y="983333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52" y="983333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9434" r="-566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08784" y="5901953"/>
                <a:ext cx="3030416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</a:rPr>
                        <m:t>𝐴</m:t>
                      </m:r>
                      <m:r>
                        <a:rPr lang="en-GB" sz="3600" i="1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GB" sz="36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sz="3600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84" y="5901953"/>
                <a:ext cx="303041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CF97CA61-FBE8-7A45-9BC7-8D72F952F9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/>
          <p:nvPr/>
        </p:nvGrpSpPr>
        <p:grpSpPr>
          <a:xfrm>
            <a:off x="3863753" y="1124744"/>
            <a:ext cx="4392489" cy="3960440"/>
            <a:chOff x="251520" y="1196752"/>
            <a:chExt cx="5544616" cy="5112568"/>
          </a:xfrm>
        </p:grpSpPr>
        <p:sp>
          <p:nvSpPr>
            <p:cNvPr id="44" name="Oval 43"/>
            <p:cNvSpPr/>
            <p:nvPr/>
          </p:nvSpPr>
          <p:spPr>
            <a:xfrm>
              <a:off x="1259632" y="1196752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1520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55776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4680668" y="1121133"/>
            <a:ext cx="2560320" cy="1876508"/>
          </a:xfrm>
          <a:custGeom>
            <a:avLst/>
            <a:gdLst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385391 w 2560320"/>
              <a:gd name="connsiteY22" fmla="*/ 1836751 h 2441050"/>
              <a:gd name="connsiteX23" fmla="*/ 2250219 w 2560320"/>
              <a:gd name="connsiteY23" fmla="*/ 2035534 h 2441050"/>
              <a:gd name="connsiteX24" fmla="*/ 2035534 w 2560320"/>
              <a:gd name="connsiteY24" fmla="*/ 2202511 h 2441050"/>
              <a:gd name="connsiteX25" fmla="*/ 1836751 w 2560320"/>
              <a:gd name="connsiteY25" fmla="*/ 2329732 h 2441050"/>
              <a:gd name="connsiteX26" fmla="*/ 1701579 w 2560320"/>
              <a:gd name="connsiteY26" fmla="*/ 2393343 h 2441050"/>
              <a:gd name="connsiteX27" fmla="*/ 1606163 w 2560320"/>
              <a:gd name="connsiteY27" fmla="*/ 2138901 h 2441050"/>
              <a:gd name="connsiteX28" fmla="*/ 1455089 w 2560320"/>
              <a:gd name="connsiteY28" fmla="*/ 1956021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385391 w 2560320"/>
              <a:gd name="connsiteY22" fmla="*/ 1836751 h 2441050"/>
              <a:gd name="connsiteX23" fmla="*/ 2250219 w 2560320"/>
              <a:gd name="connsiteY23" fmla="*/ 2035534 h 2441050"/>
              <a:gd name="connsiteX24" fmla="*/ 2035534 w 2560320"/>
              <a:gd name="connsiteY24" fmla="*/ 2202511 h 2441050"/>
              <a:gd name="connsiteX25" fmla="*/ 1836751 w 2560320"/>
              <a:gd name="connsiteY25" fmla="*/ 2329732 h 2441050"/>
              <a:gd name="connsiteX26" fmla="*/ 1701579 w 2560320"/>
              <a:gd name="connsiteY26" fmla="*/ 2393343 h 2441050"/>
              <a:gd name="connsiteX27" fmla="*/ 1606163 w 2560320"/>
              <a:gd name="connsiteY27" fmla="*/ 2138901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385391 w 2560320"/>
              <a:gd name="connsiteY22" fmla="*/ 1836751 h 2441050"/>
              <a:gd name="connsiteX23" fmla="*/ 2250219 w 2560320"/>
              <a:gd name="connsiteY23" fmla="*/ 2035534 h 2441050"/>
              <a:gd name="connsiteX24" fmla="*/ 2035534 w 2560320"/>
              <a:gd name="connsiteY24" fmla="*/ 2202511 h 2441050"/>
              <a:gd name="connsiteX25" fmla="*/ 1836751 w 2560320"/>
              <a:gd name="connsiteY25" fmla="*/ 2329732 h 2441050"/>
              <a:gd name="connsiteX26" fmla="*/ 1701579 w 2560320"/>
              <a:gd name="connsiteY26" fmla="*/ 2393343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385391 w 2560320"/>
              <a:gd name="connsiteY22" fmla="*/ 1836751 h 2441050"/>
              <a:gd name="connsiteX23" fmla="*/ 2250219 w 2560320"/>
              <a:gd name="connsiteY23" fmla="*/ 2035534 h 2441050"/>
              <a:gd name="connsiteX24" fmla="*/ 2035534 w 2560320"/>
              <a:gd name="connsiteY24" fmla="*/ 2202511 h 2441050"/>
              <a:gd name="connsiteX25" fmla="*/ 1836751 w 2560320"/>
              <a:gd name="connsiteY25" fmla="*/ 2329732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385391 w 2560320"/>
              <a:gd name="connsiteY22" fmla="*/ 1836751 h 2441050"/>
              <a:gd name="connsiteX23" fmla="*/ 2250219 w 2560320"/>
              <a:gd name="connsiteY23" fmla="*/ 2035534 h 2441050"/>
              <a:gd name="connsiteX24" fmla="*/ 2035534 w 2560320"/>
              <a:gd name="connsiteY24" fmla="*/ 2202511 h 2441050"/>
              <a:gd name="connsiteX25" fmla="*/ 2127696 w 2560320"/>
              <a:gd name="connsiteY25" fmla="*/ 1526168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385391 w 2560320"/>
              <a:gd name="connsiteY22" fmla="*/ 1836751 h 2441050"/>
              <a:gd name="connsiteX23" fmla="*/ 2250219 w 2560320"/>
              <a:gd name="connsiteY23" fmla="*/ 2035534 h 2441050"/>
              <a:gd name="connsiteX24" fmla="*/ 2326479 w 2560320"/>
              <a:gd name="connsiteY24" fmla="*/ 1509784 h 2441050"/>
              <a:gd name="connsiteX25" fmla="*/ 2127696 w 2560320"/>
              <a:gd name="connsiteY25" fmla="*/ 1526168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385391 w 2560320"/>
              <a:gd name="connsiteY22" fmla="*/ 1836751 h 2441050"/>
              <a:gd name="connsiteX23" fmla="*/ 2430328 w 2560320"/>
              <a:gd name="connsiteY23" fmla="*/ 1522916 h 2441050"/>
              <a:gd name="connsiteX24" fmla="*/ 2326479 w 2560320"/>
              <a:gd name="connsiteY24" fmla="*/ 1509784 h 2441050"/>
              <a:gd name="connsiteX25" fmla="*/ 2127696 w 2560320"/>
              <a:gd name="connsiteY25" fmla="*/ 1526168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  <a:gd name="connsiteX0" fmla="*/ 1057523 w 2560320"/>
              <a:gd name="connsiteY0" fmla="*/ 2441050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496227 w 2560320"/>
              <a:gd name="connsiteY22" fmla="*/ 1504242 h 2441050"/>
              <a:gd name="connsiteX23" fmla="*/ 2430328 w 2560320"/>
              <a:gd name="connsiteY23" fmla="*/ 1522916 h 2441050"/>
              <a:gd name="connsiteX24" fmla="*/ 2326479 w 2560320"/>
              <a:gd name="connsiteY24" fmla="*/ 1509784 h 2441050"/>
              <a:gd name="connsiteX25" fmla="*/ 2127696 w 2560320"/>
              <a:gd name="connsiteY25" fmla="*/ 1526168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33" fmla="*/ 1057523 w 2560320"/>
              <a:gd name="connsiteY33" fmla="*/ 2441050 h 2441050"/>
              <a:gd name="connsiteX0" fmla="*/ 1105231 w 2560320"/>
              <a:gd name="connsiteY0" fmla="*/ 2305878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496227 w 2560320"/>
              <a:gd name="connsiteY22" fmla="*/ 1504242 h 2441050"/>
              <a:gd name="connsiteX23" fmla="*/ 2430328 w 2560320"/>
              <a:gd name="connsiteY23" fmla="*/ 1522916 h 2441050"/>
              <a:gd name="connsiteX24" fmla="*/ 2326479 w 2560320"/>
              <a:gd name="connsiteY24" fmla="*/ 1509784 h 2441050"/>
              <a:gd name="connsiteX25" fmla="*/ 2127696 w 2560320"/>
              <a:gd name="connsiteY25" fmla="*/ 1526168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32" fmla="*/ 1105231 w 2560320"/>
              <a:gd name="connsiteY32" fmla="*/ 2305878 h 2441050"/>
              <a:gd name="connsiteX0" fmla="*/ 1168842 w 2560320"/>
              <a:gd name="connsiteY0" fmla="*/ 2138901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496227 w 2560320"/>
              <a:gd name="connsiteY22" fmla="*/ 1504242 h 2441050"/>
              <a:gd name="connsiteX23" fmla="*/ 2430328 w 2560320"/>
              <a:gd name="connsiteY23" fmla="*/ 1522916 h 2441050"/>
              <a:gd name="connsiteX24" fmla="*/ 2326479 w 2560320"/>
              <a:gd name="connsiteY24" fmla="*/ 1509784 h 2441050"/>
              <a:gd name="connsiteX25" fmla="*/ 2127696 w 2560320"/>
              <a:gd name="connsiteY25" fmla="*/ 1526168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31" fmla="*/ 1168842 w 2560320"/>
              <a:gd name="connsiteY31" fmla="*/ 2138901 h 2441050"/>
              <a:gd name="connsiteX0" fmla="*/ 1272209 w 2560320"/>
              <a:gd name="connsiteY0" fmla="*/ 2019631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496227 w 2560320"/>
              <a:gd name="connsiteY22" fmla="*/ 1504242 h 2441050"/>
              <a:gd name="connsiteX23" fmla="*/ 2430328 w 2560320"/>
              <a:gd name="connsiteY23" fmla="*/ 1522916 h 2441050"/>
              <a:gd name="connsiteX24" fmla="*/ 2326479 w 2560320"/>
              <a:gd name="connsiteY24" fmla="*/ 1509784 h 2441050"/>
              <a:gd name="connsiteX25" fmla="*/ 2127696 w 2560320"/>
              <a:gd name="connsiteY25" fmla="*/ 1526168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272209 w 2560320"/>
              <a:gd name="connsiteY30" fmla="*/ 2019631 h 2441050"/>
              <a:gd name="connsiteX0" fmla="*/ 1064391 w 2560320"/>
              <a:gd name="connsiteY0" fmla="*/ 1645559 h 2441050"/>
              <a:gd name="connsiteX1" fmla="*/ 1057523 w 2560320"/>
              <a:gd name="connsiteY1" fmla="*/ 2441050 h 2441050"/>
              <a:gd name="connsiteX2" fmla="*/ 731520 w 2560320"/>
              <a:gd name="connsiteY2" fmla="*/ 2353586 h 2441050"/>
              <a:gd name="connsiteX3" fmla="*/ 477078 w 2560320"/>
              <a:gd name="connsiteY3" fmla="*/ 2202511 h 2441050"/>
              <a:gd name="connsiteX4" fmla="*/ 294198 w 2560320"/>
              <a:gd name="connsiteY4" fmla="*/ 2019631 h 2441050"/>
              <a:gd name="connsiteX5" fmla="*/ 174929 w 2560320"/>
              <a:gd name="connsiteY5" fmla="*/ 1820849 h 2441050"/>
              <a:gd name="connsiteX6" fmla="*/ 55659 w 2560320"/>
              <a:gd name="connsiteY6" fmla="*/ 1645920 h 2441050"/>
              <a:gd name="connsiteX7" fmla="*/ 7951 w 2560320"/>
              <a:gd name="connsiteY7" fmla="*/ 1359673 h 2441050"/>
              <a:gd name="connsiteX8" fmla="*/ 0 w 2560320"/>
              <a:gd name="connsiteY8" fmla="*/ 1121134 h 2441050"/>
              <a:gd name="connsiteX9" fmla="*/ 63610 w 2560320"/>
              <a:gd name="connsiteY9" fmla="*/ 818984 h 2441050"/>
              <a:gd name="connsiteX10" fmla="*/ 294198 w 2560320"/>
              <a:gd name="connsiteY10" fmla="*/ 445273 h 2441050"/>
              <a:gd name="connsiteX11" fmla="*/ 556591 w 2560320"/>
              <a:gd name="connsiteY11" fmla="*/ 214685 h 2441050"/>
              <a:gd name="connsiteX12" fmla="*/ 970059 w 2560320"/>
              <a:gd name="connsiteY12" fmla="*/ 23854 h 2441050"/>
              <a:gd name="connsiteX13" fmla="*/ 1264257 w 2560320"/>
              <a:gd name="connsiteY13" fmla="*/ 0 h 2441050"/>
              <a:gd name="connsiteX14" fmla="*/ 1701579 w 2560320"/>
              <a:gd name="connsiteY14" fmla="*/ 63610 h 2441050"/>
              <a:gd name="connsiteX15" fmla="*/ 2019631 w 2560320"/>
              <a:gd name="connsiteY15" fmla="*/ 246490 h 2441050"/>
              <a:gd name="connsiteX16" fmla="*/ 2297927 w 2560320"/>
              <a:gd name="connsiteY16" fmla="*/ 477078 h 2441050"/>
              <a:gd name="connsiteX17" fmla="*/ 2425148 w 2560320"/>
              <a:gd name="connsiteY17" fmla="*/ 723569 h 2441050"/>
              <a:gd name="connsiteX18" fmla="*/ 2544417 w 2560320"/>
              <a:gd name="connsiteY18" fmla="*/ 946205 h 2441050"/>
              <a:gd name="connsiteX19" fmla="*/ 2560320 w 2560320"/>
              <a:gd name="connsiteY19" fmla="*/ 1152939 h 2441050"/>
              <a:gd name="connsiteX20" fmla="*/ 2560320 w 2560320"/>
              <a:gd name="connsiteY20" fmla="*/ 1359673 h 2441050"/>
              <a:gd name="connsiteX21" fmla="*/ 2512612 w 2560320"/>
              <a:gd name="connsiteY21" fmla="*/ 1542553 h 2441050"/>
              <a:gd name="connsiteX22" fmla="*/ 2496227 w 2560320"/>
              <a:gd name="connsiteY22" fmla="*/ 1504242 h 2441050"/>
              <a:gd name="connsiteX23" fmla="*/ 2430328 w 2560320"/>
              <a:gd name="connsiteY23" fmla="*/ 1522916 h 2441050"/>
              <a:gd name="connsiteX24" fmla="*/ 2326479 w 2560320"/>
              <a:gd name="connsiteY24" fmla="*/ 1509784 h 2441050"/>
              <a:gd name="connsiteX25" fmla="*/ 2127696 w 2560320"/>
              <a:gd name="connsiteY25" fmla="*/ 1526168 h 2441050"/>
              <a:gd name="connsiteX26" fmla="*/ 1950961 w 2560320"/>
              <a:gd name="connsiteY26" fmla="*/ 1562070 h 2441050"/>
              <a:gd name="connsiteX27" fmla="*/ 1772417 w 2560320"/>
              <a:gd name="connsiteY27" fmla="*/ 1612428 h 2441050"/>
              <a:gd name="connsiteX28" fmla="*/ 1565925 w 2560320"/>
              <a:gd name="connsiteY28" fmla="*/ 1762058 h 2441050"/>
              <a:gd name="connsiteX29" fmla="*/ 1383527 w 2560320"/>
              <a:gd name="connsiteY29" fmla="*/ 1876508 h 2441050"/>
              <a:gd name="connsiteX30" fmla="*/ 1064391 w 2560320"/>
              <a:gd name="connsiteY30" fmla="*/ 1645559 h 2441050"/>
              <a:gd name="connsiteX0" fmla="*/ 1064391 w 2560320"/>
              <a:gd name="connsiteY0" fmla="*/ 1645559 h 2353586"/>
              <a:gd name="connsiteX1" fmla="*/ 905123 w 2560320"/>
              <a:gd name="connsiteY1" fmla="*/ 1582068 h 2353586"/>
              <a:gd name="connsiteX2" fmla="*/ 731520 w 2560320"/>
              <a:gd name="connsiteY2" fmla="*/ 2353586 h 2353586"/>
              <a:gd name="connsiteX3" fmla="*/ 477078 w 2560320"/>
              <a:gd name="connsiteY3" fmla="*/ 2202511 h 2353586"/>
              <a:gd name="connsiteX4" fmla="*/ 294198 w 2560320"/>
              <a:gd name="connsiteY4" fmla="*/ 2019631 h 2353586"/>
              <a:gd name="connsiteX5" fmla="*/ 174929 w 2560320"/>
              <a:gd name="connsiteY5" fmla="*/ 1820849 h 2353586"/>
              <a:gd name="connsiteX6" fmla="*/ 55659 w 2560320"/>
              <a:gd name="connsiteY6" fmla="*/ 1645920 h 2353586"/>
              <a:gd name="connsiteX7" fmla="*/ 7951 w 2560320"/>
              <a:gd name="connsiteY7" fmla="*/ 1359673 h 2353586"/>
              <a:gd name="connsiteX8" fmla="*/ 0 w 2560320"/>
              <a:gd name="connsiteY8" fmla="*/ 1121134 h 2353586"/>
              <a:gd name="connsiteX9" fmla="*/ 63610 w 2560320"/>
              <a:gd name="connsiteY9" fmla="*/ 818984 h 2353586"/>
              <a:gd name="connsiteX10" fmla="*/ 294198 w 2560320"/>
              <a:gd name="connsiteY10" fmla="*/ 445273 h 2353586"/>
              <a:gd name="connsiteX11" fmla="*/ 556591 w 2560320"/>
              <a:gd name="connsiteY11" fmla="*/ 214685 h 2353586"/>
              <a:gd name="connsiteX12" fmla="*/ 970059 w 2560320"/>
              <a:gd name="connsiteY12" fmla="*/ 23854 h 2353586"/>
              <a:gd name="connsiteX13" fmla="*/ 1264257 w 2560320"/>
              <a:gd name="connsiteY13" fmla="*/ 0 h 2353586"/>
              <a:gd name="connsiteX14" fmla="*/ 1701579 w 2560320"/>
              <a:gd name="connsiteY14" fmla="*/ 63610 h 2353586"/>
              <a:gd name="connsiteX15" fmla="*/ 2019631 w 2560320"/>
              <a:gd name="connsiteY15" fmla="*/ 246490 h 2353586"/>
              <a:gd name="connsiteX16" fmla="*/ 2297927 w 2560320"/>
              <a:gd name="connsiteY16" fmla="*/ 477078 h 2353586"/>
              <a:gd name="connsiteX17" fmla="*/ 2425148 w 2560320"/>
              <a:gd name="connsiteY17" fmla="*/ 723569 h 2353586"/>
              <a:gd name="connsiteX18" fmla="*/ 2544417 w 2560320"/>
              <a:gd name="connsiteY18" fmla="*/ 946205 h 2353586"/>
              <a:gd name="connsiteX19" fmla="*/ 2560320 w 2560320"/>
              <a:gd name="connsiteY19" fmla="*/ 1152939 h 2353586"/>
              <a:gd name="connsiteX20" fmla="*/ 2560320 w 2560320"/>
              <a:gd name="connsiteY20" fmla="*/ 1359673 h 2353586"/>
              <a:gd name="connsiteX21" fmla="*/ 2512612 w 2560320"/>
              <a:gd name="connsiteY21" fmla="*/ 1542553 h 2353586"/>
              <a:gd name="connsiteX22" fmla="*/ 2496227 w 2560320"/>
              <a:gd name="connsiteY22" fmla="*/ 1504242 h 2353586"/>
              <a:gd name="connsiteX23" fmla="*/ 2430328 w 2560320"/>
              <a:gd name="connsiteY23" fmla="*/ 1522916 h 2353586"/>
              <a:gd name="connsiteX24" fmla="*/ 2326479 w 2560320"/>
              <a:gd name="connsiteY24" fmla="*/ 1509784 h 2353586"/>
              <a:gd name="connsiteX25" fmla="*/ 2127696 w 2560320"/>
              <a:gd name="connsiteY25" fmla="*/ 1526168 h 2353586"/>
              <a:gd name="connsiteX26" fmla="*/ 1950961 w 2560320"/>
              <a:gd name="connsiteY26" fmla="*/ 1562070 h 2353586"/>
              <a:gd name="connsiteX27" fmla="*/ 1772417 w 2560320"/>
              <a:gd name="connsiteY27" fmla="*/ 1612428 h 2353586"/>
              <a:gd name="connsiteX28" fmla="*/ 1565925 w 2560320"/>
              <a:gd name="connsiteY28" fmla="*/ 1762058 h 2353586"/>
              <a:gd name="connsiteX29" fmla="*/ 1383527 w 2560320"/>
              <a:gd name="connsiteY29" fmla="*/ 1876508 h 2353586"/>
              <a:gd name="connsiteX30" fmla="*/ 1064391 w 2560320"/>
              <a:gd name="connsiteY30" fmla="*/ 1645559 h 2353586"/>
              <a:gd name="connsiteX0" fmla="*/ 1064391 w 2560320"/>
              <a:gd name="connsiteY0" fmla="*/ 1645559 h 2202511"/>
              <a:gd name="connsiteX1" fmla="*/ 905123 w 2560320"/>
              <a:gd name="connsiteY1" fmla="*/ 1582068 h 2202511"/>
              <a:gd name="connsiteX2" fmla="*/ 786938 w 2560320"/>
              <a:gd name="connsiteY2" fmla="*/ 1563877 h 2202511"/>
              <a:gd name="connsiteX3" fmla="*/ 477078 w 2560320"/>
              <a:gd name="connsiteY3" fmla="*/ 2202511 h 2202511"/>
              <a:gd name="connsiteX4" fmla="*/ 294198 w 2560320"/>
              <a:gd name="connsiteY4" fmla="*/ 2019631 h 2202511"/>
              <a:gd name="connsiteX5" fmla="*/ 174929 w 2560320"/>
              <a:gd name="connsiteY5" fmla="*/ 1820849 h 2202511"/>
              <a:gd name="connsiteX6" fmla="*/ 55659 w 2560320"/>
              <a:gd name="connsiteY6" fmla="*/ 1645920 h 2202511"/>
              <a:gd name="connsiteX7" fmla="*/ 7951 w 2560320"/>
              <a:gd name="connsiteY7" fmla="*/ 1359673 h 2202511"/>
              <a:gd name="connsiteX8" fmla="*/ 0 w 2560320"/>
              <a:gd name="connsiteY8" fmla="*/ 1121134 h 2202511"/>
              <a:gd name="connsiteX9" fmla="*/ 63610 w 2560320"/>
              <a:gd name="connsiteY9" fmla="*/ 818984 h 2202511"/>
              <a:gd name="connsiteX10" fmla="*/ 294198 w 2560320"/>
              <a:gd name="connsiteY10" fmla="*/ 445273 h 2202511"/>
              <a:gd name="connsiteX11" fmla="*/ 556591 w 2560320"/>
              <a:gd name="connsiteY11" fmla="*/ 214685 h 2202511"/>
              <a:gd name="connsiteX12" fmla="*/ 970059 w 2560320"/>
              <a:gd name="connsiteY12" fmla="*/ 23854 h 2202511"/>
              <a:gd name="connsiteX13" fmla="*/ 1264257 w 2560320"/>
              <a:gd name="connsiteY13" fmla="*/ 0 h 2202511"/>
              <a:gd name="connsiteX14" fmla="*/ 1701579 w 2560320"/>
              <a:gd name="connsiteY14" fmla="*/ 63610 h 2202511"/>
              <a:gd name="connsiteX15" fmla="*/ 2019631 w 2560320"/>
              <a:gd name="connsiteY15" fmla="*/ 246490 h 2202511"/>
              <a:gd name="connsiteX16" fmla="*/ 2297927 w 2560320"/>
              <a:gd name="connsiteY16" fmla="*/ 477078 h 2202511"/>
              <a:gd name="connsiteX17" fmla="*/ 2425148 w 2560320"/>
              <a:gd name="connsiteY17" fmla="*/ 723569 h 2202511"/>
              <a:gd name="connsiteX18" fmla="*/ 2544417 w 2560320"/>
              <a:gd name="connsiteY18" fmla="*/ 946205 h 2202511"/>
              <a:gd name="connsiteX19" fmla="*/ 2560320 w 2560320"/>
              <a:gd name="connsiteY19" fmla="*/ 1152939 h 2202511"/>
              <a:gd name="connsiteX20" fmla="*/ 2560320 w 2560320"/>
              <a:gd name="connsiteY20" fmla="*/ 1359673 h 2202511"/>
              <a:gd name="connsiteX21" fmla="*/ 2512612 w 2560320"/>
              <a:gd name="connsiteY21" fmla="*/ 1542553 h 2202511"/>
              <a:gd name="connsiteX22" fmla="*/ 2496227 w 2560320"/>
              <a:gd name="connsiteY22" fmla="*/ 1504242 h 2202511"/>
              <a:gd name="connsiteX23" fmla="*/ 2430328 w 2560320"/>
              <a:gd name="connsiteY23" fmla="*/ 1522916 h 2202511"/>
              <a:gd name="connsiteX24" fmla="*/ 2326479 w 2560320"/>
              <a:gd name="connsiteY24" fmla="*/ 1509784 h 2202511"/>
              <a:gd name="connsiteX25" fmla="*/ 2127696 w 2560320"/>
              <a:gd name="connsiteY25" fmla="*/ 1526168 h 2202511"/>
              <a:gd name="connsiteX26" fmla="*/ 1950961 w 2560320"/>
              <a:gd name="connsiteY26" fmla="*/ 1562070 h 2202511"/>
              <a:gd name="connsiteX27" fmla="*/ 1772417 w 2560320"/>
              <a:gd name="connsiteY27" fmla="*/ 1612428 h 2202511"/>
              <a:gd name="connsiteX28" fmla="*/ 1565925 w 2560320"/>
              <a:gd name="connsiteY28" fmla="*/ 1762058 h 2202511"/>
              <a:gd name="connsiteX29" fmla="*/ 1383527 w 2560320"/>
              <a:gd name="connsiteY29" fmla="*/ 1876508 h 2202511"/>
              <a:gd name="connsiteX30" fmla="*/ 1064391 w 2560320"/>
              <a:gd name="connsiteY30" fmla="*/ 1645559 h 2202511"/>
              <a:gd name="connsiteX0" fmla="*/ 1064391 w 2560320"/>
              <a:gd name="connsiteY0" fmla="*/ 1645559 h 2019631"/>
              <a:gd name="connsiteX1" fmla="*/ 905123 w 2560320"/>
              <a:gd name="connsiteY1" fmla="*/ 1582068 h 2019631"/>
              <a:gd name="connsiteX2" fmla="*/ 786938 w 2560320"/>
              <a:gd name="connsiteY2" fmla="*/ 1563877 h 2019631"/>
              <a:gd name="connsiteX3" fmla="*/ 587915 w 2560320"/>
              <a:gd name="connsiteY3" fmla="*/ 1551348 h 2019631"/>
              <a:gd name="connsiteX4" fmla="*/ 294198 w 2560320"/>
              <a:gd name="connsiteY4" fmla="*/ 2019631 h 2019631"/>
              <a:gd name="connsiteX5" fmla="*/ 174929 w 2560320"/>
              <a:gd name="connsiteY5" fmla="*/ 1820849 h 2019631"/>
              <a:gd name="connsiteX6" fmla="*/ 55659 w 2560320"/>
              <a:gd name="connsiteY6" fmla="*/ 1645920 h 2019631"/>
              <a:gd name="connsiteX7" fmla="*/ 7951 w 2560320"/>
              <a:gd name="connsiteY7" fmla="*/ 1359673 h 2019631"/>
              <a:gd name="connsiteX8" fmla="*/ 0 w 2560320"/>
              <a:gd name="connsiteY8" fmla="*/ 1121134 h 2019631"/>
              <a:gd name="connsiteX9" fmla="*/ 63610 w 2560320"/>
              <a:gd name="connsiteY9" fmla="*/ 818984 h 2019631"/>
              <a:gd name="connsiteX10" fmla="*/ 294198 w 2560320"/>
              <a:gd name="connsiteY10" fmla="*/ 445273 h 2019631"/>
              <a:gd name="connsiteX11" fmla="*/ 556591 w 2560320"/>
              <a:gd name="connsiteY11" fmla="*/ 214685 h 2019631"/>
              <a:gd name="connsiteX12" fmla="*/ 970059 w 2560320"/>
              <a:gd name="connsiteY12" fmla="*/ 23854 h 2019631"/>
              <a:gd name="connsiteX13" fmla="*/ 1264257 w 2560320"/>
              <a:gd name="connsiteY13" fmla="*/ 0 h 2019631"/>
              <a:gd name="connsiteX14" fmla="*/ 1701579 w 2560320"/>
              <a:gd name="connsiteY14" fmla="*/ 63610 h 2019631"/>
              <a:gd name="connsiteX15" fmla="*/ 2019631 w 2560320"/>
              <a:gd name="connsiteY15" fmla="*/ 246490 h 2019631"/>
              <a:gd name="connsiteX16" fmla="*/ 2297927 w 2560320"/>
              <a:gd name="connsiteY16" fmla="*/ 477078 h 2019631"/>
              <a:gd name="connsiteX17" fmla="*/ 2425148 w 2560320"/>
              <a:gd name="connsiteY17" fmla="*/ 723569 h 2019631"/>
              <a:gd name="connsiteX18" fmla="*/ 2544417 w 2560320"/>
              <a:gd name="connsiteY18" fmla="*/ 946205 h 2019631"/>
              <a:gd name="connsiteX19" fmla="*/ 2560320 w 2560320"/>
              <a:gd name="connsiteY19" fmla="*/ 1152939 h 2019631"/>
              <a:gd name="connsiteX20" fmla="*/ 2560320 w 2560320"/>
              <a:gd name="connsiteY20" fmla="*/ 1359673 h 2019631"/>
              <a:gd name="connsiteX21" fmla="*/ 2512612 w 2560320"/>
              <a:gd name="connsiteY21" fmla="*/ 1542553 h 2019631"/>
              <a:gd name="connsiteX22" fmla="*/ 2496227 w 2560320"/>
              <a:gd name="connsiteY22" fmla="*/ 1504242 h 2019631"/>
              <a:gd name="connsiteX23" fmla="*/ 2430328 w 2560320"/>
              <a:gd name="connsiteY23" fmla="*/ 1522916 h 2019631"/>
              <a:gd name="connsiteX24" fmla="*/ 2326479 w 2560320"/>
              <a:gd name="connsiteY24" fmla="*/ 1509784 h 2019631"/>
              <a:gd name="connsiteX25" fmla="*/ 2127696 w 2560320"/>
              <a:gd name="connsiteY25" fmla="*/ 1526168 h 2019631"/>
              <a:gd name="connsiteX26" fmla="*/ 1950961 w 2560320"/>
              <a:gd name="connsiteY26" fmla="*/ 1562070 h 2019631"/>
              <a:gd name="connsiteX27" fmla="*/ 1772417 w 2560320"/>
              <a:gd name="connsiteY27" fmla="*/ 1612428 h 2019631"/>
              <a:gd name="connsiteX28" fmla="*/ 1565925 w 2560320"/>
              <a:gd name="connsiteY28" fmla="*/ 1762058 h 2019631"/>
              <a:gd name="connsiteX29" fmla="*/ 1383527 w 2560320"/>
              <a:gd name="connsiteY29" fmla="*/ 1876508 h 2019631"/>
              <a:gd name="connsiteX30" fmla="*/ 1064391 w 2560320"/>
              <a:gd name="connsiteY30" fmla="*/ 1645559 h 2019631"/>
              <a:gd name="connsiteX0" fmla="*/ 1064391 w 2560320"/>
              <a:gd name="connsiteY0" fmla="*/ 1645559 h 1876508"/>
              <a:gd name="connsiteX1" fmla="*/ 905123 w 2560320"/>
              <a:gd name="connsiteY1" fmla="*/ 1582068 h 1876508"/>
              <a:gd name="connsiteX2" fmla="*/ 786938 w 2560320"/>
              <a:gd name="connsiteY2" fmla="*/ 1563877 h 1876508"/>
              <a:gd name="connsiteX3" fmla="*/ 587915 w 2560320"/>
              <a:gd name="connsiteY3" fmla="*/ 1551348 h 1876508"/>
              <a:gd name="connsiteX4" fmla="*/ 377325 w 2560320"/>
              <a:gd name="connsiteY4" fmla="*/ 1507013 h 1876508"/>
              <a:gd name="connsiteX5" fmla="*/ 174929 w 2560320"/>
              <a:gd name="connsiteY5" fmla="*/ 1820849 h 1876508"/>
              <a:gd name="connsiteX6" fmla="*/ 55659 w 2560320"/>
              <a:gd name="connsiteY6" fmla="*/ 1645920 h 1876508"/>
              <a:gd name="connsiteX7" fmla="*/ 7951 w 2560320"/>
              <a:gd name="connsiteY7" fmla="*/ 1359673 h 1876508"/>
              <a:gd name="connsiteX8" fmla="*/ 0 w 2560320"/>
              <a:gd name="connsiteY8" fmla="*/ 1121134 h 1876508"/>
              <a:gd name="connsiteX9" fmla="*/ 63610 w 2560320"/>
              <a:gd name="connsiteY9" fmla="*/ 818984 h 1876508"/>
              <a:gd name="connsiteX10" fmla="*/ 294198 w 2560320"/>
              <a:gd name="connsiteY10" fmla="*/ 445273 h 1876508"/>
              <a:gd name="connsiteX11" fmla="*/ 556591 w 2560320"/>
              <a:gd name="connsiteY11" fmla="*/ 214685 h 1876508"/>
              <a:gd name="connsiteX12" fmla="*/ 970059 w 2560320"/>
              <a:gd name="connsiteY12" fmla="*/ 23854 h 1876508"/>
              <a:gd name="connsiteX13" fmla="*/ 1264257 w 2560320"/>
              <a:gd name="connsiteY13" fmla="*/ 0 h 1876508"/>
              <a:gd name="connsiteX14" fmla="*/ 1701579 w 2560320"/>
              <a:gd name="connsiteY14" fmla="*/ 63610 h 1876508"/>
              <a:gd name="connsiteX15" fmla="*/ 2019631 w 2560320"/>
              <a:gd name="connsiteY15" fmla="*/ 246490 h 1876508"/>
              <a:gd name="connsiteX16" fmla="*/ 2297927 w 2560320"/>
              <a:gd name="connsiteY16" fmla="*/ 477078 h 1876508"/>
              <a:gd name="connsiteX17" fmla="*/ 2425148 w 2560320"/>
              <a:gd name="connsiteY17" fmla="*/ 723569 h 1876508"/>
              <a:gd name="connsiteX18" fmla="*/ 2544417 w 2560320"/>
              <a:gd name="connsiteY18" fmla="*/ 946205 h 1876508"/>
              <a:gd name="connsiteX19" fmla="*/ 2560320 w 2560320"/>
              <a:gd name="connsiteY19" fmla="*/ 1152939 h 1876508"/>
              <a:gd name="connsiteX20" fmla="*/ 2560320 w 2560320"/>
              <a:gd name="connsiteY20" fmla="*/ 1359673 h 1876508"/>
              <a:gd name="connsiteX21" fmla="*/ 2512612 w 2560320"/>
              <a:gd name="connsiteY21" fmla="*/ 1542553 h 1876508"/>
              <a:gd name="connsiteX22" fmla="*/ 2496227 w 2560320"/>
              <a:gd name="connsiteY22" fmla="*/ 1504242 h 1876508"/>
              <a:gd name="connsiteX23" fmla="*/ 2430328 w 2560320"/>
              <a:gd name="connsiteY23" fmla="*/ 1522916 h 1876508"/>
              <a:gd name="connsiteX24" fmla="*/ 2326479 w 2560320"/>
              <a:gd name="connsiteY24" fmla="*/ 1509784 h 1876508"/>
              <a:gd name="connsiteX25" fmla="*/ 2127696 w 2560320"/>
              <a:gd name="connsiteY25" fmla="*/ 1526168 h 1876508"/>
              <a:gd name="connsiteX26" fmla="*/ 1950961 w 2560320"/>
              <a:gd name="connsiteY26" fmla="*/ 1562070 h 1876508"/>
              <a:gd name="connsiteX27" fmla="*/ 1772417 w 2560320"/>
              <a:gd name="connsiteY27" fmla="*/ 1612428 h 1876508"/>
              <a:gd name="connsiteX28" fmla="*/ 1565925 w 2560320"/>
              <a:gd name="connsiteY28" fmla="*/ 1762058 h 1876508"/>
              <a:gd name="connsiteX29" fmla="*/ 1383527 w 2560320"/>
              <a:gd name="connsiteY29" fmla="*/ 1876508 h 1876508"/>
              <a:gd name="connsiteX30" fmla="*/ 1064391 w 2560320"/>
              <a:gd name="connsiteY30" fmla="*/ 1645559 h 1876508"/>
              <a:gd name="connsiteX0" fmla="*/ 1064391 w 2560320"/>
              <a:gd name="connsiteY0" fmla="*/ 1645559 h 1876508"/>
              <a:gd name="connsiteX1" fmla="*/ 905123 w 2560320"/>
              <a:gd name="connsiteY1" fmla="*/ 1582068 h 1876508"/>
              <a:gd name="connsiteX2" fmla="*/ 786938 w 2560320"/>
              <a:gd name="connsiteY2" fmla="*/ 1563877 h 1876508"/>
              <a:gd name="connsiteX3" fmla="*/ 587915 w 2560320"/>
              <a:gd name="connsiteY3" fmla="*/ 1551348 h 1876508"/>
              <a:gd name="connsiteX4" fmla="*/ 377325 w 2560320"/>
              <a:gd name="connsiteY4" fmla="*/ 1507013 h 1876508"/>
              <a:gd name="connsiteX5" fmla="*/ 216493 w 2560320"/>
              <a:gd name="connsiteY5" fmla="*/ 1516049 h 1876508"/>
              <a:gd name="connsiteX6" fmla="*/ 55659 w 2560320"/>
              <a:gd name="connsiteY6" fmla="*/ 1645920 h 1876508"/>
              <a:gd name="connsiteX7" fmla="*/ 7951 w 2560320"/>
              <a:gd name="connsiteY7" fmla="*/ 1359673 h 1876508"/>
              <a:gd name="connsiteX8" fmla="*/ 0 w 2560320"/>
              <a:gd name="connsiteY8" fmla="*/ 1121134 h 1876508"/>
              <a:gd name="connsiteX9" fmla="*/ 63610 w 2560320"/>
              <a:gd name="connsiteY9" fmla="*/ 818984 h 1876508"/>
              <a:gd name="connsiteX10" fmla="*/ 294198 w 2560320"/>
              <a:gd name="connsiteY10" fmla="*/ 445273 h 1876508"/>
              <a:gd name="connsiteX11" fmla="*/ 556591 w 2560320"/>
              <a:gd name="connsiteY11" fmla="*/ 214685 h 1876508"/>
              <a:gd name="connsiteX12" fmla="*/ 970059 w 2560320"/>
              <a:gd name="connsiteY12" fmla="*/ 23854 h 1876508"/>
              <a:gd name="connsiteX13" fmla="*/ 1264257 w 2560320"/>
              <a:gd name="connsiteY13" fmla="*/ 0 h 1876508"/>
              <a:gd name="connsiteX14" fmla="*/ 1701579 w 2560320"/>
              <a:gd name="connsiteY14" fmla="*/ 63610 h 1876508"/>
              <a:gd name="connsiteX15" fmla="*/ 2019631 w 2560320"/>
              <a:gd name="connsiteY15" fmla="*/ 246490 h 1876508"/>
              <a:gd name="connsiteX16" fmla="*/ 2297927 w 2560320"/>
              <a:gd name="connsiteY16" fmla="*/ 477078 h 1876508"/>
              <a:gd name="connsiteX17" fmla="*/ 2425148 w 2560320"/>
              <a:gd name="connsiteY17" fmla="*/ 723569 h 1876508"/>
              <a:gd name="connsiteX18" fmla="*/ 2544417 w 2560320"/>
              <a:gd name="connsiteY18" fmla="*/ 946205 h 1876508"/>
              <a:gd name="connsiteX19" fmla="*/ 2560320 w 2560320"/>
              <a:gd name="connsiteY19" fmla="*/ 1152939 h 1876508"/>
              <a:gd name="connsiteX20" fmla="*/ 2560320 w 2560320"/>
              <a:gd name="connsiteY20" fmla="*/ 1359673 h 1876508"/>
              <a:gd name="connsiteX21" fmla="*/ 2512612 w 2560320"/>
              <a:gd name="connsiteY21" fmla="*/ 1542553 h 1876508"/>
              <a:gd name="connsiteX22" fmla="*/ 2496227 w 2560320"/>
              <a:gd name="connsiteY22" fmla="*/ 1504242 h 1876508"/>
              <a:gd name="connsiteX23" fmla="*/ 2430328 w 2560320"/>
              <a:gd name="connsiteY23" fmla="*/ 1522916 h 1876508"/>
              <a:gd name="connsiteX24" fmla="*/ 2326479 w 2560320"/>
              <a:gd name="connsiteY24" fmla="*/ 1509784 h 1876508"/>
              <a:gd name="connsiteX25" fmla="*/ 2127696 w 2560320"/>
              <a:gd name="connsiteY25" fmla="*/ 1526168 h 1876508"/>
              <a:gd name="connsiteX26" fmla="*/ 1950961 w 2560320"/>
              <a:gd name="connsiteY26" fmla="*/ 1562070 h 1876508"/>
              <a:gd name="connsiteX27" fmla="*/ 1772417 w 2560320"/>
              <a:gd name="connsiteY27" fmla="*/ 1612428 h 1876508"/>
              <a:gd name="connsiteX28" fmla="*/ 1565925 w 2560320"/>
              <a:gd name="connsiteY28" fmla="*/ 1762058 h 1876508"/>
              <a:gd name="connsiteX29" fmla="*/ 1383527 w 2560320"/>
              <a:gd name="connsiteY29" fmla="*/ 1876508 h 1876508"/>
              <a:gd name="connsiteX30" fmla="*/ 1064391 w 2560320"/>
              <a:gd name="connsiteY30" fmla="*/ 1645559 h 187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60320" h="1876508">
                <a:moveTo>
                  <a:pt x="1064391" y="1645559"/>
                </a:moveTo>
                <a:cubicBezTo>
                  <a:pt x="1062102" y="1910723"/>
                  <a:pt x="907412" y="1316904"/>
                  <a:pt x="905123" y="1582068"/>
                </a:cubicBezTo>
                <a:lnTo>
                  <a:pt x="786938" y="1563877"/>
                </a:lnTo>
                <a:lnTo>
                  <a:pt x="587915" y="1551348"/>
                </a:lnTo>
                <a:lnTo>
                  <a:pt x="377325" y="1507013"/>
                </a:lnTo>
                <a:lnTo>
                  <a:pt x="216493" y="1516049"/>
                </a:lnTo>
                <a:lnTo>
                  <a:pt x="55659" y="1645920"/>
                </a:lnTo>
                <a:lnTo>
                  <a:pt x="7951" y="1359673"/>
                </a:lnTo>
                <a:lnTo>
                  <a:pt x="0" y="1121134"/>
                </a:lnTo>
                <a:lnTo>
                  <a:pt x="63610" y="818984"/>
                </a:lnTo>
                <a:lnTo>
                  <a:pt x="294198" y="445273"/>
                </a:lnTo>
                <a:lnTo>
                  <a:pt x="556591" y="214685"/>
                </a:lnTo>
                <a:lnTo>
                  <a:pt x="970059" y="23854"/>
                </a:lnTo>
                <a:lnTo>
                  <a:pt x="1264257" y="0"/>
                </a:lnTo>
                <a:lnTo>
                  <a:pt x="1701579" y="63610"/>
                </a:lnTo>
                <a:lnTo>
                  <a:pt x="2019631" y="246490"/>
                </a:lnTo>
                <a:lnTo>
                  <a:pt x="2297927" y="477078"/>
                </a:lnTo>
                <a:lnTo>
                  <a:pt x="2425148" y="723569"/>
                </a:lnTo>
                <a:lnTo>
                  <a:pt x="2544417" y="946205"/>
                </a:lnTo>
                <a:lnTo>
                  <a:pt x="2560320" y="1152939"/>
                </a:lnTo>
                <a:lnTo>
                  <a:pt x="2560320" y="1359673"/>
                </a:lnTo>
                <a:lnTo>
                  <a:pt x="2512612" y="1542553"/>
                </a:lnTo>
                <a:lnTo>
                  <a:pt x="2496227" y="1504242"/>
                </a:lnTo>
                <a:lnTo>
                  <a:pt x="2430328" y="1522916"/>
                </a:lnTo>
                <a:lnTo>
                  <a:pt x="2326479" y="1509784"/>
                </a:lnTo>
                <a:lnTo>
                  <a:pt x="2127696" y="1526168"/>
                </a:lnTo>
                <a:lnTo>
                  <a:pt x="1950961" y="1562070"/>
                </a:lnTo>
                <a:lnTo>
                  <a:pt x="1772417" y="1612428"/>
                </a:lnTo>
                <a:lnTo>
                  <a:pt x="1565925" y="1762058"/>
                </a:lnTo>
                <a:lnTo>
                  <a:pt x="1383527" y="1876508"/>
                </a:lnTo>
                <a:lnTo>
                  <a:pt x="1064391" y="1645559"/>
                </a:lnTo>
                <a:close/>
              </a:path>
            </a:pathLst>
          </a:custGeom>
          <a:solidFill>
            <a:srgbClr val="FF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025452" y="957933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452" y="957933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9434" r="-7547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08784" y="5901953"/>
                <a:ext cx="3030416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</a:rPr>
                        <m:t>𝐴</m:t>
                      </m:r>
                      <m:r>
                        <a:rPr lang="en-GB" sz="3600" i="1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3600" i="1">
                          <a:latin typeface="Cambria Math"/>
                        </a:rPr>
                        <m:t>∩</m:t>
                      </m:r>
                      <m:r>
                        <a:rPr lang="en-GB" sz="3600" i="1">
                          <a:latin typeface="Cambria Math"/>
                        </a:rPr>
                        <m:t>𝐶</m:t>
                      </m:r>
                      <m:r>
                        <a:rPr lang="en-GB" sz="36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84" y="5901953"/>
                <a:ext cx="3030416" cy="646331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43088844-DC4D-0546-A0CB-AFEC8C20A97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2D9E-6FBB-3148-91DA-5BC720781B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2.1 Recap on keywords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464558-D24B-6543-9A96-19A25B03C428}"/>
              </a:ext>
            </a:extLst>
          </p:cNvPr>
          <p:cNvSpPr/>
          <p:nvPr/>
        </p:nvSpPr>
        <p:spPr>
          <a:xfrm>
            <a:off x="381000" y="960447"/>
            <a:ext cx="9690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events are said to be </a:t>
            </a:r>
            <a:r>
              <a:rPr lang="en-US" b="1" dirty="0"/>
              <a:t>mutually exclusive </a:t>
            </a:r>
            <a:r>
              <a:rPr lang="en-US" dirty="0"/>
              <a:t>if they can’t occur at the same time.</a:t>
            </a:r>
          </a:p>
          <a:p>
            <a:endParaRPr lang="en-US" dirty="0"/>
          </a:p>
          <a:p>
            <a:r>
              <a:rPr lang="en-US" dirty="0"/>
              <a:t>If A and B are mutually exclusive, then the follow rules apply.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P(A and B)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P(A or B) = P(A) + P(B)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1A703-F186-1C46-BF21-E39AABC22AC3}"/>
              </a:ext>
            </a:extLst>
          </p:cNvPr>
          <p:cNvSpPr/>
          <p:nvPr/>
        </p:nvSpPr>
        <p:spPr>
          <a:xfrm>
            <a:off x="381000" y="3091409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events are independent if one event doesn’t effect the other. This means the probability of b stays the same regardless of A</a:t>
            </a:r>
          </a:p>
          <a:p>
            <a:endParaRPr lang="en-US" dirty="0"/>
          </a:p>
          <a:p>
            <a:r>
              <a:rPr lang="en-US" dirty="0"/>
              <a:t>P(A n B) = P(A) x P(B)</a:t>
            </a:r>
          </a:p>
        </p:txBody>
      </p:sp>
    </p:spTree>
    <p:extLst>
      <p:ext uri="{BB962C8B-B14F-4D97-AF65-F5344CB8AC3E}">
        <p14:creationId xmlns:p14="http://schemas.microsoft.com/office/powerpoint/2010/main" val="23822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F58C-5DF4-B74E-8AA7-5BA17F5E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2.1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7799C2-24E2-964E-B6C4-8F5504D3924F}"/>
                  </a:ext>
                </a:extLst>
              </p:cNvPr>
              <p:cNvSpPr txBox="1"/>
              <p:nvPr/>
            </p:nvSpPr>
            <p:spPr>
              <a:xfrm>
                <a:off x="123850" y="720635"/>
                <a:ext cx="938845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card is selected at random from a pack of 52 playing cards.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be the event that the card is an ace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the event that the card is a diamond. Find: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dirty="0"/>
                  <a:t>        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dirty="0"/>
                  <a:t>      c)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    d)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7799C2-24E2-964E-B6C4-8F5504D39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0" y="720635"/>
                <a:ext cx="9388450" cy="923330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09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E3D8-4E70-5142-95D6-E341E941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2.1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32A348-A895-744D-A785-F20461E4DF3E}"/>
                  </a:ext>
                </a:extLst>
              </p:cNvPr>
              <p:cNvSpPr txBox="1"/>
              <p:nvPr/>
            </p:nvSpPr>
            <p:spPr>
              <a:xfrm>
                <a:off x="217736" y="773212"/>
                <a:ext cx="9040564" cy="20669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342900" indent="-342900">
                  <a:buAutoNum type="alphaLcPeriod"/>
                </a:pPr>
                <a:r>
                  <a:rPr lang="en-GB" dirty="0"/>
                  <a:t>Explain why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not independent.</a:t>
                </a:r>
              </a:p>
              <a:p>
                <a:r>
                  <a:rPr lang="en-GB" dirty="0"/>
                  <a:t>Given also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GB" dirty="0"/>
                  <a:t>, that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are mutually exclusive and that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are independent,</a:t>
                </a:r>
              </a:p>
              <a:p>
                <a:r>
                  <a:rPr lang="en-GB" dirty="0"/>
                  <a:t>b. Draw a Venn diagram to illustrate the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, showing the probabilities for each region.</a:t>
                </a:r>
              </a:p>
              <a:p>
                <a:r>
                  <a:rPr lang="en-GB" dirty="0"/>
                  <a:t>c.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32A348-A895-744D-A785-F20461E4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36" y="773212"/>
                <a:ext cx="9040564" cy="20669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64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911A-954C-624C-A8F0-5250205E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2.1 Questions for you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7125E-055F-3B4C-AF74-186FEB7F5214}"/>
              </a:ext>
            </a:extLst>
          </p:cNvPr>
          <p:cNvSpPr txBox="1"/>
          <p:nvPr/>
        </p:nvSpPr>
        <p:spPr>
          <a:xfrm>
            <a:off x="8043334" y="2318433"/>
            <a:ext cx="166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2A </a:t>
            </a:r>
          </a:p>
          <a:p>
            <a:r>
              <a:rPr lang="en-US" dirty="0"/>
              <a:t>Pages 19 to 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FD366C-37DA-AB46-87C8-FC48E394E3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1032"/>
            <a:ext cx="3779888" cy="204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A3E334-6E4A-4C42-9787-7E243AB724AE}"/>
              </a:ext>
            </a:extLst>
          </p:cNvPr>
          <p:cNvSpPr/>
          <p:nvPr/>
        </p:nvSpPr>
        <p:spPr>
          <a:xfrm>
            <a:off x="416510" y="3284984"/>
            <a:ext cx="7209585" cy="191885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Venn diagram in Figure 1 shows three events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probabilities associated with each region of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constants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each represent probabilities associated with the three separate regions outside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events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independent.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lphaLcParenBoth"/>
              <a:tabLst>
                <a:tab pos="270510" algn="l"/>
              </a:tabLst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value of </a:t>
            </a:r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5532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ED31-3137-5840-837C-AA0E670A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2.2 Conditional  probability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EDD1F64-3286-CE43-A4AD-F096D2CDC32F}"/>
              </a:ext>
            </a:extLst>
          </p:cNvPr>
          <p:cNvSpPr txBox="1"/>
          <p:nvPr/>
        </p:nvSpPr>
        <p:spPr>
          <a:xfrm>
            <a:off x="251520" y="7272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 about how we formed a probability tree at GCSE: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2FD39A6-9591-2B42-88F8-F59BB6D79B3E}"/>
              </a:ext>
            </a:extLst>
          </p:cNvPr>
          <p:cNvCxnSpPr/>
          <p:nvPr/>
        </p:nvCxnSpPr>
        <p:spPr>
          <a:xfrm flipV="1">
            <a:off x="1619672" y="2348880"/>
            <a:ext cx="180020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420B6FD-6C06-0349-9040-13F3E32E72B6}"/>
              </a:ext>
            </a:extLst>
          </p:cNvPr>
          <p:cNvCxnSpPr/>
          <p:nvPr/>
        </p:nvCxnSpPr>
        <p:spPr>
          <a:xfrm>
            <a:off x="1654192" y="3212976"/>
            <a:ext cx="180020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BEFEB11-8030-7A44-A4FC-83E1CAEE1EE4}"/>
              </a:ext>
            </a:extLst>
          </p:cNvPr>
          <p:cNvCxnSpPr/>
          <p:nvPr/>
        </p:nvCxnSpPr>
        <p:spPr>
          <a:xfrm flipV="1">
            <a:off x="4067944" y="1484784"/>
            <a:ext cx="180020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4373ABE-36AB-8F45-8FC3-701BC95BFB16}"/>
              </a:ext>
            </a:extLst>
          </p:cNvPr>
          <p:cNvCxnSpPr/>
          <p:nvPr/>
        </p:nvCxnSpPr>
        <p:spPr>
          <a:xfrm>
            <a:off x="4102464" y="2348880"/>
            <a:ext cx="180020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7B34B4D-04B8-364E-A497-00B2609494F8}"/>
              </a:ext>
            </a:extLst>
          </p:cNvPr>
          <p:cNvCxnSpPr/>
          <p:nvPr/>
        </p:nvCxnSpPr>
        <p:spPr>
          <a:xfrm flipV="1">
            <a:off x="4102464" y="3501008"/>
            <a:ext cx="180020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5DC42A3-DF28-D047-A96C-5EBF5160C8A6}"/>
              </a:ext>
            </a:extLst>
          </p:cNvPr>
          <p:cNvCxnSpPr/>
          <p:nvPr/>
        </p:nvCxnSpPr>
        <p:spPr>
          <a:xfrm>
            <a:off x="4136984" y="4365104"/>
            <a:ext cx="180020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1C4B8F-CD69-6640-9465-F5ADFC49A3DB}"/>
                  </a:ext>
                </a:extLst>
              </p:cNvPr>
              <p:cNvSpPr txBox="1"/>
              <p:nvPr/>
            </p:nvSpPr>
            <p:spPr>
              <a:xfrm>
                <a:off x="3563888" y="2132856"/>
                <a:ext cx="397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1C4B8F-CD69-6640-9465-F5ADFC49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132856"/>
                <a:ext cx="3975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54E094D-B4C0-3641-9D27-F9E9A931F92A}"/>
                  </a:ext>
                </a:extLst>
              </p:cNvPr>
              <p:cNvSpPr txBox="1"/>
              <p:nvPr/>
            </p:nvSpPr>
            <p:spPr>
              <a:xfrm>
                <a:off x="3563888" y="4286019"/>
                <a:ext cx="397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54E094D-B4C0-3641-9D27-F9E9A931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286019"/>
                <a:ext cx="3975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EF28A5-FFBB-5C43-B0D7-5B025597E8F5}"/>
                  </a:ext>
                </a:extLst>
              </p:cNvPr>
              <p:cNvSpPr txBox="1"/>
              <p:nvPr/>
            </p:nvSpPr>
            <p:spPr>
              <a:xfrm>
                <a:off x="5909562" y="1300118"/>
                <a:ext cx="397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EF28A5-FFBB-5C43-B0D7-5B025597E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62" y="1300118"/>
                <a:ext cx="3975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447770E-B02B-1148-A219-A76E305574E7}"/>
                  </a:ext>
                </a:extLst>
              </p:cNvPr>
              <p:cNvSpPr txBox="1"/>
              <p:nvPr/>
            </p:nvSpPr>
            <p:spPr>
              <a:xfrm>
                <a:off x="5899714" y="2740278"/>
                <a:ext cx="397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𝐵</m:t>
                      </m:r>
                      <m:r>
                        <a:rPr lang="en-GB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447770E-B02B-1148-A219-A76E30557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14" y="2740278"/>
                <a:ext cx="3975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712B57-C369-3A4E-8EE1-113652B48A1D}"/>
                  </a:ext>
                </a:extLst>
              </p:cNvPr>
              <p:cNvSpPr txBox="1"/>
              <p:nvPr/>
            </p:nvSpPr>
            <p:spPr>
              <a:xfrm>
                <a:off x="5944082" y="3316342"/>
                <a:ext cx="397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712B57-C369-3A4E-8EE1-113652B48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82" y="3316342"/>
                <a:ext cx="3975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2FF4067-AFAB-364E-BF3C-5A786B5E9C7D}"/>
                  </a:ext>
                </a:extLst>
              </p:cNvPr>
              <p:cNvSpPr txBox="1"/>
              <p:nvPr/>
            </p:nvSpPr>
            <p:spPr>
              <a:xfrm>
                <a:off x="5934234" y="4756502"/>
                <a:ext cx="397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𝐵</m:t>
                      </m:r>
                      <m:r>
                        <a:rPr lang="en-GB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2FF4067-AFAB-364E-BF3C-5A786B5E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34" y="4756502"/>
                <a:ext cx="3975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299C5D0-2712-E74A-B173-B75A0C5B0C6A}"/>
                  </a:ext>
                </a:extLst>
              </p:cNvPr>
              <p:cNvSpPr txBox="1"/>
              <p:nvPr/>
            </p:nvSpPr>
            <p:spPr>
              <a:xfrm>
                <a:off x="2184880" y="2164214"/>
                <a:ext cx="738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299C5D0-2712-E74A-B173-B75A0C5B0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880" y="2164214"/>
                <a:ext cx="7388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7E02A48-31F4-EC43-9026-5D7F5194AE03}"/>
                  </a:ext>
                </a:extLst>
              </p:cNvPr>
              <p:cNvSpPr txBox="1"/>
              <p:nvPr/>
            </p:nvSpPr>
            <p:spPr>
              <a:xfrm>
                <a:off x="4427984" y="130134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𝐵</m:t>
                        </m:r>
                        <m:r>
                          <a:rPr lang="en-GB" b="0" i="1" dirty="0" smtClean="0">
                            <a:latin typeface="Cambria Math"/>
                          </a:rPr>
                          <m:t>|</m:t>
                        </m:r>
                        <m:r>
                          <a:rPr lang="en-GB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7E02A48-31F4-EC43-9026-5D7F5194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01344"/>
                <a:ext cx="1008112" cy="369332"/>
              </a:xfrm>
              <a:prstGeom prst="rect">
                <a:avLst/>
              </a:prstGeom>
              <a:blipFill>
                <a:blip r:embed="rId9"/>
                <a:stretch>
                  <a:fillRect l="-5000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504D24A-65DA-FD44-96C4-77E743F79898}"/>
                  </a:ext>
                </a:extLst>
              </p:cNvPr>
              <p:cNvSpPr txBox="1"/>
              <p:nvPr/>
            </p:nvSpPr>
            <p:spPr>
              <a:xfrm>
                <a:off x="6698728" y="1162844"/>
                <a:ext cx="2677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dirty="0" smtClean="0">
                              <a:latin typeface="Cambria Math"/>
                            </a:rPr>
                            <m:t>∩</m:t>
                          </m:r>
                          <m:r>
                            <a:rPr lang="en-GB" b="0" i="1" dirty="0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r>
                        <a:rPr lang="en-GB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×</m:t>
                      </m:r>
                      <m:r>
                        <a:rPr lang="en-GB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𝐵</m:t>
                          </m:r>
                        </m:e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504D24A-65DA-FD44-96C4-77E743F79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28" y="1162844"/>
                <a:ext cx="267705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CBC3D60-1AED-4E40-AA6F-45B7D995B6B1}"/>
                  </a:ext>
                </a:extLst>
              </p:cNvPr>
              <p:cNvSpPr txBox="1"/>
              <p:nvPr/>
            </p:nvSpPr>
            <p:spPr>
              <a:xfrm>
                <a:off x="2034211" y="5572317"/>
                <a:ext cx="3609255" cy="87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dirty="0" smtClean="0">
                            <a:latin typeface="Cambria Math"/>
                          </a:rPr>
                          <m:t>𝐵</m:t>
                        </m:r>
                      </m:e>
                      <m:e>
                        <m:r>
                          <a:rPr lang="en-GB" sz="3200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dirty="0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GB" sz="32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GB" sz="3200" b="0" i="1" dirty="0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CBC3D60-1AED-4E40-AA6F-45B7D995B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11" y="5572317"/>
                <a:ext cx="3609255" cy="876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A227283F-9C7B-8C49-AFD6-ABE1C170DDB0}"/>
              </a:ext>
            </a:extLst>
          </p:cNvPr>
          <p:cNvSpPr txBox="1"/>
          <p:nvPr/>
        </p:nvSpPr>
        <p:spPr>
          <a:xfrm>
            <a:off x="5934234" y="5557882"/>
            <a:ext cx="298107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You’re dividing by the event you’re conditioning on.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BA74131-0D69-1D48-AD5A-23F9CED160A9}"/>
              </a:ext>
            </a:extLst>
          </p:cNvPr>
          <p:cNvSpPr txBox="1"/>
          <p:nvPr/>
        </p:nvSpPr>
        <p:spPr>
          <a:xfrm>
            <a:off x="6820240" y="2180763"/>
            <a:ext cx="2677051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Read the ‘|’ symbol as “</a:t>
            </a:r>
            <a:r>
              <a:rPr lang="en-GB" b="1" u="sng" dirty="0"/>
              <a:t>given that</a:t>
            </a:r>
            <a:r>
              <a:rPr lang="en-GB" dirty="0"/>
              <a:t>”. i.e. “B occurred </a:t>
            </a:r>
            <a:r>
              <a:rPr lang="en-GB" b="1" u="sng" dirty="0"/>
              <a:t>given that</a:t>
            </a:r>
            <a:r>
              <a:rPr lang="en-GB" dirty="0"/>
              <a:t> A occurred”.</a:t>
            </a:r>
          </a:p>
        </p:txBody>
      </p:sp>
    </p:spTree>
    <p:extLst>
      <p:ext uri="{BB962C8B-B14F-4D97-AF65-F5344CB8AC3E}">
        <p14:creationId xmlns:p14="http://schemas.microsoft.com/office/powerpoint/2010/main" val="13819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12" grpId="0" animBg="1"/>
      <p:bldP spid="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8EE2-BB28-6B40-B5A5-78993DA5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40DF376-A368-F446-97C6-E322F4DFCF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8558802"/>
                  </p:ext>
                </p:extLst>
              </p:nvPr>
            </p:nvGraphicFramePr>
            <p:xfrm>
              <a:off x="269387" y="1320800"/>
              <a:ext cx="399088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4273">
                      <a:extLst>
                        <a:ext uri="{9D8B030D-6E8A-4147-A177-3AD203B41FA5}">
                          <a16:colId xmlns:a16="http://schemas.microsoft.com/office/drawing/2014/main" val="1266607211"/>
                        </a:ext>
                      </a:extLst>
                    </a:gridCol>
                    <a:gridCol w="903831">
                      <a:extLst>
                        <a:ext uri="{9D8B030D-6E8A-4147-A177-3AD203B41FA5}">
                          <a16:colId xmlns:a16="http://schemas.microsoft.com/office/drawing/2014/main" val="107775848"/>
                        </a:ext>
                      </a:extLst>
                    </a:gridCol>
                    <a:gridCol w="880176">
                      <a:extLst>
                        <a:ext uri="{9D8B030D-6E8A-4147-A177-3AD203B41FA5}">
                          <a16:colId xmlns:a16="http://schemas.microsoft.com/office/drawing/2014/main" val="2217464304"/>
                        </a:ext>
                      </a:extLst>
                    </a:gridCol>
                    <a:gridCol w="922606">
                      <a:extLst>
                        <a:ext uri="{9D8B030D-6E8A-4147-A177-3AD203B41FA5}">
                          <a16:colId xmlns:a16="http://schemas.microsoft.com/office/drawing/2014/main" val="35287883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/>
                                  <m:t>𝑩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/>
                                  <m:t>𝑩</m:t>
                                </m:r>
                                <m:r>
                                  <a:rPr lang="en-GB" smtClean="0"/>
                                  <m:t>′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Total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1079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/>
                                  <m:t>𝑭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5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/>
                                  <m:t>𝑭</m:t>
                                </m:r>
                                <m:r>
                                  <a:rPr lang="en-GB" smtClean="0"/>
                                  <m:t>′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358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0720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40DF376-A368-F446-97C6-E322F4DFCF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8558802"/>
                  </p:ext>
                </p:extLst>
              </p:nvPr>
            </p:nvGraphicFramePr>
            <p:xfrm>
              <a:off x="269387" y="1320800"/>
              <a:ext cx="3990886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4273">
                      <a:extLst>
                        <a:ext uri="{9D8B030D-6E8A-4147-A177-3AD203B41FA5}">
                          <a16:colId xmlns:a16="http://schemas.microsoft.com/office/drawing/2014/main" val="1266607211"/>
                        </a:ext>
                      </a:extLst>
                    </a:gridCol>
                    <a:gridCol w="903831">
                      <a:extLst>
                        <a:ext uri="{9D8B030D-6E8A-4147-A177-3AD203B41FA5}">
                          <a16:colId xmlns:a16="http://schemas.microsoft.com/office/drawing/2014/main" val="107775848"/>
                        </a:ext>
                      </a:extLst>
                    </a:gridCol>
                    <a:gridCol w="880176">
                      <a:extLst>
                        <a:ext uri="{9D8B030D-6E8A-4147-A177-3AD203B41FA5}">
                          <a16:colId xmlns:a16="http://schemas.microsoft.com/office/drawing/2014/main" val="2217464304"/>
                        </a:ext>
                      </a:extLst>
                    </a:gridCol>
                    <a:gridCol w="922606">
                      <a:extLst>
                        <a:ext uri="{9D8B030D-6E8A-4147-A177-3AD203B41FA5}">
                          <a16:colId xmlns:a16="http://schemas.microsoft.com/office/drawing/2014/main" val="35287883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1667" t="-10345" r="-198611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2174" t="-10345" r="-107246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Total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1079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0" t="-106667" r="-212871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5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0" t="-213793" r="-212871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358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072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3DC0E6-B127-674E-81E1-FD94428D0DA5}"/>
                  </a:ext>
                </a:extLst>
              </p:cNvPr>
              <p:cNvSpPr txBox="1"/>
              <p:nvPr/>
            </p:nvSpPr>
            <p:spPr>
              <a:xfrm>
                <a:off x="269387" y="660400"/>
                <a:ext cx="85966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following two-way table shows what foreign language students in Year 9 study.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is the event that the student is a boy.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600" dirty="0"/>
                  <a:t> is the event they chose French as their language.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3DC0E6-B127-674E-81E1-FD94428D0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7" y="660400"/>
                <a:ext cx="8596667" cy="584775"/>
              </a:xfrm>
              <a:prstGeom prst="rect">
                <a:avLst/>
              </a:prstGeom>
              <a:blipFill>
                <a:blip r:embed="rId3"/>
                <a:stretch>
                  <a:fillRect l="-295" t="-2128" r="-29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49499A-5246-2041-B6A1-E6D37883953B}"/>
                  </a:ext>
                </a:extLst>
              </p:cNvPr>
              <p:cNvSpPr txBox="1"/>
              <p:nvPr/>
            </p:nvSpPr>
            <p:spPr>
              <a:xfrm>
                <a:off x="5023651" y="1397675"/>
                <a:ext cx="520100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probability of: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b="1" u="sng" dirty="0"/>
                  <a:t>Method 1: Using the formula:</a:t>
                </a:r>
              </a:p>
              <a:p>
                <a:pPr/>
                <a:br>
                  <a:rPr lang="en-GB" b="0" dirty="0"/>
                </a:br>
                <a:r>
                  <a:rPr lang="en-GB" b="1" u="sng" dirty="0"/>
                  <a:t>Method 2: Restricted sample space.</a:t>
                </a:r>
              </a:p>
              <a:p>
                <a:pPr/>
                <a:endParaRPr lang="en-GB" b="1" u="sng" dirty="0"/>
              </a:p>
              <a:p>
                <a:pPr/>
                <a:endParaRPr lang="en-GB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b="1" u="sng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49499A-5246-2041-B6A1-E6D37883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51" y="1397675"/>
                <a:ext cx="5201003" cy="2585323"/>
              </a:xfrm>
              <a:prstGeom prst="rect">
                <a:avLst/>
              </a:prstGeom>
              <a:blipFill>
                <a:blip r:embed="rId4"/>
                <a:stretch>
                  <a:fillRect l="-1222"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10AB2CB-3290-2C44-A293-71AC9310A41A}"/>
              </a:ext>
            </a:extLst>
          </p:cNvPr>
          <p:cNvGrpSpPr/>
          <p:nvPr/>
        </p:nvGrpSpPr>
        <p:grpSpPr>
          <a:xfrm>
            <a:off x="454406" y="4610404"/>
            <a:ext cx="3533083" cy="1903900"/>
            <a:chOff x="-398875" y="2497283"/>
            <a:chExt cx="7059108" cy="40280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0E153E-5BA7-6A45-9647-9932CBFC823C}"/>
                </a:ext>
              </a:extLst>
            </p:cNvPr>
            <p:cNvGrpSpPr/>
            <p:nvPr/>
          </p:nvGrpSpPr>
          <p:grpSpPr>
            <a:xfrm>
              <a:off x="-398875" y="2497283"/>
              <a:ext cx="6857369" cy="3601050"/>
              <a:chOff x="-464606" y="2492246"/>
              <a:chExt cx="8285989" cy="360105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F7EC62C-D47E-7D4D-BD06-5FD43715FC4E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FD2A798-CC3A-B143-8EE2-B346DAE1188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2226A70-3B6A-FC4D-91C9-C19F680DC7D5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DB1E2D0-7517-294C-99B4-D68762B394E2}"/>
                      </a:ext>
                    </a:extLst>
                  </p:cNvPr>
                  <p:cNvSpPr txBox="1"/>
                  <p:nvPr/>
                </p:nvSpPr>
                <p:spPr>
                  <a:xfrm>
                    <a:off x="985081" y="2965323"/>
                    <a:ext cx="1117254" cy="1106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081" y="2965323"/>
                    <a:ext cx="1117254" cy="110697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5DCD90-81DA-6E4D-8BC4-F3E7FDA73583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522F22E-279C-0541-8D0B-2DF3AD287065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CD3CA7A-8313-E44B-ABA9-E1EE55B302FC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4E8A92-3AB9-494F-B47C-8BAAA7913718}"/>
                  </a:ext>
                </a:extLst>
              </p:cNvPr>
              <p:cNvSpPr/>
              <p:nvPr/>
            </p:nvSpPr>
            <p:spPr>
              <a:xfrm>
                <a:off x="7196553" y="4347886"/>
                <a:ext cx="624830" cy="6609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DAF5D9F-13C9-C24B-97BF-8ED26FED1C2D}"/>
                      </a:ext>
                    </a:extLst>
                  </p:cNvPr>
                  <p:cNvSpPr txBox="1"/>
                  <p:nvPr/>
                </p:nvSpPr>
                <p:spPr>
                  <a:xfrm>
                    <a:off x="6404341" y="3025313"/>
                    <a:ext cx="1002350" cy="1106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4341" y="3025313"/>
                    <a:ext cx="1002350" cy="110697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4BDDF07-1B37-E64F-A65A-C5AAA07F89BA}"/>
                      </a:ext>
                    </a:extLst>
                  </p:cNvPr>
                  <p:cNvSpPr txBox="1"/>
                  <p:nvPr/>
                </p:nvSpPr>
                <p:spPr>
                  <a:xfrm>
                    <a:off x="-464606" y="2492246"/>
                    <a:ext cx="522058" cy="1106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64606" y="2492246"/>
                    <a:ext cx="522058" cy="110697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28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81C261-F877-1243-87E3-68A1C8CA4E27}"/>
                </a:ext>
              </a:extLst>
            </p:cNvPr>
            <p:cNvSpPr/>
            <p:nvPr/>
          </p:nvSpPr>
          <p:spPr>
            <a:xfrm>
              <a:off x="268301" y="2852936"/>
              <a:ext cx="6391932" cy="367240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3EDF64B-3CF5-4249-AEAD-1677F9D493DF}"/>
              </a:ext>
            </a:extLst>
          </p:cNvPr>
          <p:cNvSpPr txBox="1"/>
          <p:nvPr/>
        </p:nvSpPr>
        <p:spPr>
          <a:xfrm>
            <a:off x="581406" y="4316300"/>
            <a:ext cx="3630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Using the Venn Diagram, determine: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C9E274-3633-1246-85F0-9615B374BCBD}"/>
                  </a:ext>
                </a:extLst>
              </p:cNvPr>
              <p:cNvSpPr txBox="1"/>
              <p:nvPr/>
            </p:nvSpPr>
            <p:spPr>
              <a:xfrm>
                <a:off x="4658866" y="4283379"/>
                <a:ext cx="30783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C9E274-3633-1246-85F0-9615B374B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66" y="4283379"/>
                <a:ext cx="307835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B6B7CB2-FCF0-CF40-801B-41A03B4FA32D}"/>
                  </a:ext>
                </a:extLst>
              </p:cNvPr>
              <p:cNvSpPr txBox="1"/>
              <p:nvPr/>
            </p:nvSpPr>
            <p:spPr>
              <a:xfrm>
                <a:off x="4453576" y="4921549"/>
                <a:ext cx="12426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B6B7CB2-FCF0-CF40-801B-41A03B4FA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76" y="4921549"/>
                <a:ext cx="124263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DD2929-A72F-724C-86E3-F08B7523441F}"/>
                  </a:ext>
                </a:extLst>
              </p:cNvPr>
              <p:cNvSpPr/>
              <p:nvPr/>
            </p:nvSpPr>
            <p:spPr>
              <a:xfrm>
                <a:off x="4567720" y="5718202"/>
                <a:ext cx="12568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DD2929-A72F-724C-86E3-F08B75234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720" y="5718202"/>
                <a:ext cx="125688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10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49C8-29AA-4E4E-9570-C90BE288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1238A3C-8988-FC47-8604-0247C65E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951" y="3612934"/>
            <a:ext cx="7734300" cy="31382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42171B-1F84-C047-86C6-45E29724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092200"/>
            <a:ext cx="7734300" cy="25207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406C23-A847-384B-872A-3DA07A63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469" y="3839"/>
            <a:ext cx="7165532" cy="25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60F-DC67-8D4B-864D-EEEA9EF9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53035"/>
          </a:xfrm>
        </p:spPr>
        <p:txBody>
          <a:bodyPr/>
          <a:lstStyle/>
          <a:p>
            <a:r>
              <a:rPr lang="en-US" dirty="0"/>
              <a:t>2.2 More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322677-44A7-4043-960B-B46EAA2B5B53}"/>
                  </a:ext>
                </a:extLst>
              </p:cNvPr>
              <p:cNvSpPr txBox="1"/>
              <p:nvPr/>
            </p:nvSpPr>
            <p:spPr>
              <a:xfrm>
                <a:off x="755575" y="836712"/>
                <a:ext cx="8907969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Given that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∩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=0.3</m:t>
                    </m:r>
                  </m:oMath>
                </a14:m>
                <a:r>
                  <a:rPr lang="en-GB" sz="2000" dirty="0"/>
                  <a:t>, what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000" dirty="0"/>
                  <a:t>?</a:t>
                </a:r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r>
                  <a:rPr lang="en-GB" sz="2000" dirty="0"/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∩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=0.4</m:t>
                    </m:r>
                  </m:oMath>
                </a14:m>
                <a:r>
                  <a:rPr lang="en-GB" sz="2000" dirty="0"/>
                  <a:t>, what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GB" sz="2000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sz="2000" dirty="0"/>
                  <a:t>? </a:t>
                </a:r>
                <a:br>
                  <a:rPr lang="en-GB" sz="2000" dirty="0"/>
                </a:br>
                <a:r>
                  <a:rPr lang="en-GB" sz="1600" dirty="0"/>
                  <a:t>(Hint: Drawing a Venn Diagram will help!)</a:t>
                </a:r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r>
                  <a:rPr lang="en-GB" sz="2000" dirty="0"/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∩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=0.4</m:t>
                    </m:r>
                  </m:oMath>
                </a14:m>
                <a:r>
                  <a:rPr lang="en-GB" sz="2000" dirty="0"/>
                  <a:t>, what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𝐵</m:t>
                        </m:r>
                      </m:e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000" dirty="0"/>
                  <a:t>? </a:t>
                </a:r>
              </a:p>
              <a:p>
                <a:endParaRPr lang="en-GB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322677-44A7-4043-960B-B46EAA2B5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836712"/>
                <a:ext cx="8907969" cy="3724096"/>
              </a:xfrm>
              <a:prstGeom prst="rect">
                <a:avLst/>
              </a:prstGeom>
              <a:blipFill>
                <a:blip r:embed="rId2"/>
                <a:stretch>
                  <a:fillRect l="-569" t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A46DD6A-AD94-3041-8C53-DA6941456C65}"/>
              </a:ext>
            </a:extLst>
          </p:cNvPr>
          <p:cNvSpPr/>
          <p:nvPr/>
        </p:nvSpPr>
        <p:spPr>
          <a:xfrm>
            <a:off x="316834" y="915089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F995AB-702B-E64A-AE4B-76C697DC3A0B}"/>
              </a:ext>
            </a:extLst>
          </p:cNvPr>
          <p:cNvSpPr/>
          <p:nvPr/>
        </p:nvSpPr>
        <p:spPr>
          <a:xfrm>
            <a:off x="314115" y="227687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BA50-3771-694C-BA16-DCFBE778B6D2}"/>
              </a:ext>
            </a:extLst>
          </p:cNvPr>
          <p:cNvSpPr/>
          <p:nvPr/>
        </p:nvSpPr>
        <p:spPr>
          <a:xfrm>
            <a:off x="314115" y="377049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3127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8EE2-BB28-6B40-B5A5-78993DA5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Class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96B1E-D0D3-E445-BD7C-006188CFFBF5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799288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events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GB" sz="2000" dirty="0"/>
                  <a:t> are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=0.28     </m:t>
                      </m:r>
                      <m:r>
                        <a:rPr lang="en-GB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=0.76           </m:t>
                      </m:r>
                      <m:r>
                        <a:rPr lang="en-GB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=0.11</m:t>
                      </m:r>
                    </m:oMath>
                  </m:oMathPara>
                </a14:m>
                <a:endParaRPr lang="en-GB" sz="2000" b="0" dirty="0"/>
              </a:p>
              <a:p>
                <a:r>
                  <a:rPr lang="en-GB" sz="2000" dirty="0"/>
                  <a:t>Find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𝐸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∩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GB" sz="2000" dirty="0"/>
                  <a:t>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GB" sz="2000" dirty="0"/>
                  <a:t>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96B1E-D0D3-E445-BD7C-006188CFF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992888" cy="1631216"/>
              </a:xfrm>
              <a:prstGeom prst="rect">
                <a:avLst/>
              </a:prstGeom>
              <a:blipFill>
                <a:blip r:embed="rId2"/>
                <a:stretch>
                  <a:fillRect l="-794" t="-2344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0E321C-E591-8A46-AAD3-8A9DDD4E1636}"/>
                  </a:ext>
                </a:extLst>
              </p:cNvPr>
              <p:cNvSpPr txBox="1"/>
              <p:nvPr/>
            </p:nvSpPr>
            <p:spPr>
              <a:xfrm>
                <a:off x="635224" y="5117330"/>
                <a:ext cx="57606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=0.7, 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=0.2, 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∪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0E321C-E591-8A46-AAD3-8A9DDD4E1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4" y="5117330"/>
                <a:ext cx="5760640" cy="1754326"/>
              </a:xfrm>
              <a:prstGeom prst="rect">
                <a:avLst/>
              </a:prstGeom>
              <a:blipFill>
                <a:blip r:embed="rId3"/>
                <a:stretch>
                  <a:fillRect l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334E22-8759-CB42-B4E0-48864A39A977}"/>
                  </a:ext>
                </a:extLst>
              </p:cNvPr>
              <p:cNvSpPr/>
              <p:nvPr/>
            </p:nvSpPr>
            <p:spPr>
              <a:xfrm>
                <a:off x="321478" y="2949284"/>
                <a:ext cx="41425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𝐴</m:t>
                          </m:r>
                          <m:r>
                            <a:rPr lang="en-GB" sz="2000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sz="2000" i="1">
                          <a:latin typeface="Cambria Math"/>
                        </a:rPr>
                        <m:t>=0.4, </m:t>
                      </m:r>
                      <m:r>
                        <a:rPr lang="en-GB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𝐴</m:t>
                          </m:r>
                          <m:r>
                            <a:rPr lang="en-GB" sz="2000" i="1">
                              <a:latin typeface="Cambria Math"/>
                            </a:rPr>
                            <m:t>∪</m:t>
                          </m:r>
                          <m:r>
                            <a:rPr lang="en-GB" sz="20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en-GB" sz="20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GB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334E22-8759-CB42-B4E0-48864A39A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8" y="2949284"/>
                <a:ext cx="4142510" cy="70788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A0F57A-72FC-6D4D-A278-42A0D39E4E4C}"/>
                  </a:ext>
                </a:extLst>
              </p:cNvPr>
              <p:cNvSpPr/>
              <p:nvPr/>
            </p:nvSpPr>
            <p:spPr>
              <a:xfrm>
                <a:off x="467544" y="4066518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=0.47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=0.12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/>
                      </a:rPr>
                      <m:t>=0.03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A0F57A-72FC-6D4D-A278-42A0D39E4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66518"/>
                <a:ext cx="6096000" cy="923330"/>
              </a:xfrm>
              <a:prstGeom prst="rect">
                <a:avLst/>
              </a:prstGeom>
              <a:blipFill>
                <a:blip r:embed="rId5"/>
                <a:stretch>
                  <a:fillRect l="-832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9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DC0E07-14EF-A642-B709-C2746922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2.2 Question for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190BC-4222-E64C-8A56-40E53C4038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9" y="738523"/>
            <a:ext cx="3779888" cy="20420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BA52C8-4438-0E44-9291-CD4D5C4A1876}"/>
                  </a:ext>
                </a:extLst>
              </p:cNvPr>
              <p:cNvSpPr/>
              <p:nvPr/>
            </p:nvSpPr>
            <p:spPr>
              <a:xfrm>
                <a:off x="550013" y="2791920"/>
                <a:ext cx="4572000" cy="363715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Venn diagram in Figure 1 shows three events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probabilities associated with each region of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 constants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each represent probabilities associated with the three separate regions outside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events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are independent.</a:t>
                </a:r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07000"/>
                  </a:lnSpc>
                  <a:spcAft>
                    <a:spcPts val="0"/>
                  </a:spcAft>
                  <a:buAutoNum type="alphaLcParenBoth"/>
                  <a:tabLst>
                    <a:tab pos="270510" algn="l"/>
                  </a:tabLst>
                </a:pP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the value of </a:t>
                </a:r>
                <a:r>
                  <a:rPr lang="en-GB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GB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endParaRPr lang="en-GB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GB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e>
                        <m:r>
                          <a:rPr lang="en-GB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GB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(4)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 Find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(2)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BA52C8-4438-0E44-9291-CD4D5C4A1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3" y="2791920"/>
                <a:ext cx="4572000" cy="3637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3DF5DE6-7C5C-F945-8074-2E69E11D7703}"/>
              </a:ext>
            </a:extLst>
          </p:cNvPr>
          <p:cNvSpPr txBox="1"/>
          <p:nvPr/>
        </p:nvSpPr>
        <p:spPr>
          <a:xfrm>
            <a:off x="5879612" y="3429000"/>
            <a:ext cx="41164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Extension:</a:t>
            </a:r>
          </a:p>
          <a:p>
            <a:r>
              <a:rPr lang="en-GB" dirty="0"/>
              <a:t>I have 2 children. One of them is a boy. What’s the probability the other is a boy?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7E87A-E6F0-9B47-AFF1-F761BEA02258}"/>
              </a:ext>
            </a:extLst>
          </p:cNvPr>
          <p:cNvSpPr txBox="1"/>
          <p:nvPr/>
        </p:nvSpPr>
        <p:spPr>
          <a:xfrm>
            <a:off x="5879612" y="2145589"/>
            <a:ext cx="166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2B </a:t>
            </a:r>
          </a:p>
          <a:p>
            <a:r>
              <a:rPr lang="en-US" dirty="0"/>
              <a:t>Pages 23 to 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D87C6-8C3F-F34A-AD01-2D3EC2977E5D}"/>
              </a:ext>
            </a:extLst>
          </p:cNvPr>
          <p:cNvSpPr txBox="1"/>
          <p:nvPr/>
        </p:nvSpPr>
        <p:spPr>
          <a:xfrm>
            <a:off x="8043641" y="2134207"/>
            <a:ext cx="166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2C </a:t>
            </a:r>
          </a:p>
          <a:p>
            <a:r>
              <a:rPr lang="en-US" dirty="0"/>
              <a:t>Pages 25 to 27</a:t>
            </a:r>
          </a:p>
        </p:txBody>
      </p:sp>
    </p:spTree>
    <p:extLst>
      <p:ext uri="{BB962C8B-B14F-4D97-AF65-F5344CB8AC3E}">
        <p14:creationId xmlns:p14="http://schemas.microsoft.com/office/powerpoint/2010/main" val="32492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17624C-8FFB-9E47-A307-850DEC62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Probability formulae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6C1863-914A-D042-A337-DD6FC96BA0B6}"/>
                  </a:ext>
                </a:extLst>
              </p:cNvPr>
              <p:cNvSpPr txBox="1"/>
              <p:nvPr/>
            </p:nvSpPr>
            <p:spPr>
              <a:xfrm>
                <a:off x="840813" y="1338847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If events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GB" b="1" dirty="0"/>
                  <a:t> are </a:t>
                </a:r>
                <a:r>
                  <a:rPr lang="en-GB" b="1" u="sng" dirty="0"/>
                  <a:t>independent</a:t>
                </a:r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6C1863-914A-D042-A337-DD6FC96BA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13" y="1338847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l="-587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C6C772-130E-7446-B767-AD42CE98931E}"/>
                  </a:ext>
                </a:extLst>
              </p:cNvPr>
              <p:cNvSpPr txBox="1"/>
              <p:nvPr/>
            </p:nvSpPr>
            <p:spPr>
              <a:xfrm>
                <a:off x="1128845" y="1842903"/>
                <a:ext cx="4608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∩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×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GB" sz="2400" b="0" dirty="0"/>
              </a:p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C6C772-130E-7446-B767-AD42CE989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45" y="1842903"/>
                <a:ext cx="4608512" cy="830997"/>
              </a:xfrm>
              <a:prstGeom prst="rect">
                <a:avLst/>
              </a:prstGeom>
              <a:blipFill>
                <a:blip r:embed="rId3"/>
                <a:stretch>
                  <a:fillRect l="-1923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1A1B0D-BA30-C248-9A9A-0CF567DAF785}"/>
                  </a:ext>
                </a:extLst>
              </p:cNvPr>
              <p:cNvSpPr txBox="1"/>
              <p:nvPr/>
            </p:nvSpPr>
            <p:spPr>
              <a:xfrm>
                <a:off x="840813" y="2913161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If events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GB" b="1" dirty="0"/>
                  <a:t> are </a:t>
                </a:r>
                <a:r>
                  <a:rPr lang="en-GB" b="1" u="sng" dirty="0"/>
                  <a:t>mutually exclusive</a:t>
                </a:r>
                <a:r>
                  <a:rPr lang="en-GB" b="1" dirty="0"/>
                  <a:t>: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1A1B0D-BA30-C248-9A9A-0CF567DAF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13" y="2913161"/>
                <a:ext cx="6480720" cy="369332"/>
              </a:xfrm>
              <a:prstGeom prst="rect">
                <a:avLst/>
              </a:prstGeom>
              <a:blipFill>
                <a:blip r:embed="rId4"/>
                <a:stretch>
                  <a:fillRect l="-587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3262D4-333E-5345-94E1-CB213FAD341B}"/>
                  </a:ext>
                </a:extLst>
              </p:cNvPr>
              <p:cNvSpPr txBox="1"/>
              <p:nvPr/>
            </p:nvSpPr>
            <p:spPr>
              <a:xfrm>
                <a:off x="1128845" y="3307958"/>
                <a:ext cx="4608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∩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∪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3262D4-333E-5345-94E1-CB213FAD3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45" y="3307958"/>
                <a:ext cx="4608512" cy="830997"/>
              </a:xfrm>
              <a:prstGeom prst="rect">
                <a:avLst/>
              </a:prstGeom>
              <a:blipFill>
                <a:blip r:embed="rId5"/>
                <a:stretch>
                  <a:fillRect l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FA276F6-D412-7747-B236-143B47E2D9EF}"/>
              </a:ext>
            </a:extLst>
          </p:cNvPr>
          <p:cNvSpPr txBox="1"/>
          <p:nvPr/>
        </p:nvSpPr>
        <p:spPr>
          <a:xfrm>
            <a:off x="822309" y="436318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 general: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A4BB94-F393-CC41-99C3-641E0E53F1EF}"/>
                  </a:ext>
                </a:extLst>
              </p:cNvPr>
              <p:cNvSpPr txBox="1"/>
              <p:nvPr/>
            </p:nvSpPr>
            <p:spPr>
              <a:xfrm>
                <a:off x="1128845" y="5011255"/>
                <a:ext cx="6048672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b="0" dirty="0">
                    <a:solidFill>
                      <a:schemeClr val="accent1"/>
                    </a:solidFill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A4BB94-F393-CC41-99C3-641E0E53F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45" y="5011255"/>
                <a:ext cx="6048672" cy="1421992"/>
              </a:xfrm>
              <a:prstGeom prst="rect">
                <a:avLst/>
              </a:prstGeom>
              <a:blipFill>
                <a:blip r:embed="rId6"/>
                <a:stretch>
                  <a:fillRect l="-1468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1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2E8321-8612-9E44-B5E9-67130A4CB1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2.4 Example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445E85-9EBA-1541-8FE1-A19694EF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86871"/>
            <a:ext cx="3759272" cy="27747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569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0622C1-D1C8-A544-9751-982E16A4A68A}"/>
                  </a:ext>
                </a:extLst>
              </p:cNvPr>
              <p:cNvSpPr txBox="1"/>
              <p:nvPr/>
            </p:nvSpPr>
            <p:spPr>
              <a:xfrm>
                <a:off x="248470" y="928911"/>
                <a:ext cx="739924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are two events such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GB" sz="1600" dirty="0"/>
                  <a:t>. Find:</a:t>
                </a:r>
              </a:p>
              <a:p>
                <a:r>
                  <a:rPr lang="en-GB" sz="1600" dirty="0"/>
                  <a:t>a.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sz="1600" dirty="0"/>
                  <a:t>           b.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600" dirty="0"/>
                  <a:t>        c.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0622C1-D1C8-A544-9751-982E16A4A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0" y="928911"/>
                <a:ext cx="739924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DB26AE-2D49-1940-BA9F-D27AAB6B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9" y="3952823"/>
            <a:ext cx="3324322" cy="2290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6E1E1B-4E38-2E4C-8E61-91CECA9E7B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2.4 More examples</a:t>
            </a:r>
          </a:p>
        </p:txBody>
      </p:sp>
    </p:spTree>
    <p:extLst>
      <p:ext uri="{BB962C8B-B14F-4D97-AF65-F5344CB8AC3E}">
        <p14:creationId xmlns:p14="http://schemas.microsoft.com/office/powerpoint/2010/main" val="2908743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C206-C302-0C40-B2FA-6C51DCE8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Class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BAF92-3AC2-6442-855A-F37FBE9A1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423"/>
            <a:ext cx="9466729" cy="2238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F64E1A-72CB-2740-A93D-7DF72DFFC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3891"/>
            <a:ext cx="3334871" cy="258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FC381A-F1F3-BD45-9B07-2A868E325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883" y="3429000"/>
            <a:ext cx="4957483" cy="1686048"/>
          </a:xfrm>
          <a:prstGeom prst="rect">
            <a:avLst/>
          </a:prstGeom>
        </p:spPr>
      </p:pic>
      <p:graphicFrame>
        <p:nvGraphicFramePr>
          <p:cNvPr id="11" name="Object 18">
            <a:extLst>
              <a:ext uri="{FF2B5EF4-FFF2-40B4-BE49-F238E27FC236}">
                <a16:creationId xmlns:a16="http://schemas.microsoft.com/office/drawing/2014/main" id="{8D952CFF-A176-1C4B-BDB9-42D3E4AE2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801772"/>
              </p:ext>
            </p:extLst>
          </p:nvPr>
        </p:nvGraphicFramePr>
        <p:xfrm>
          <a:off x="10318378" y="4034079"/>
          <a:ext cx="1371600" cy="64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6" imgW="1371600" imgH="647640" progId="Equation.DSMT4">
                  <p:embed/>
                </p:oleObj>
              </mc:Choice>
              <mc:Fallback>
                <p:oleObj name="Equation" r:id="rId6" imgW="1371600" imgH="647640" progId="Equation.DSMT4">
                  <p:embed/>
                  <p:pic>
                    <p:nvPicPr>
                      <p:cNvPr id="1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378" y="4034079"/>
                        <a:ext cx="1371600" cy="647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>
            <a:extLst>
              <a:ext uri="{FF2B5EF4-FFF2-40B4-BE49-F238E27FC236}">
                <a16:creationId xmlns:a16="http://schemas.microsoft.com/office/drawing/2014/main" id="{257C867F-983C-2342-98CC-C82677DCF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15872"/>
              </p:ext>
            </p:extLst>
          </p:nvPr>
        </p:nvGraphicFramePr>
        <p:xfrm>
          <a:off x="10291615" y="4908913"/>
          <a:ext cx="7318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22" name="Object 18">
                        <a:extLst>
                          <a:ext uri="{FF2B5EF4-FFF2-40B4-BE49-F238E27FC236}">
                            <a16:creationId xmlns:a16="http://schemas.microsoft.com/office/drawing/2014/main" id="{193B5326-51F9-49C7-8F63-B551BF8F1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1615" y="4908913"/>
                        <a:ext cx="7318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A600F79-3185-6A4C-AD52-A60D5D061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23817"/>
              </p:ext>
            </p:extLst>
          </p:nvPr>
        </p:nvGraphicFramePr>
        <p:xfrm>
          <a:off x="10318378" y="5749922"/>
          <a:ext cx="48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0" imgW="482400" imgH="647640" progId="Equation.DSMT4">
                  <p:embed/>
                </p:oleObj>
              </mc:Choice>
              <mc:Fallback>
                <p:oleObj name="Equation" r:id="rId10" imgW="482400" imgH="647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18378" y="5749922"/>
                        <a:ext cx="482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4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B7ED-80A0-6C4D-9382-4D030D676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Question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50FC8-FD4A-B545-92C2-80CA02252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6F098-F037-8E48-B148-98B0AB81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7" y="1222680"/>
            <a:ext cx="3566110" cy="3744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923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E4E-56D0-0B43-B27E-B9F5E10B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help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AEDDD-A6B5-C242-B399-CF102A3EE8BD}"/>
              </a:ext>
            </a:extLst>
          </p:cNvPr>
          <p:cNvSpPr txBox="1"/>
          <p:nvPr/>
        </p:nvSpPr>
        <p:spPr>
          <a:xfrm>
            <a:off x="244239" y="1448759"/>
            <a:ext cx="8482684" cy="667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If you see the words ‘</a:t>
            </a:r>
            <a:r>
              <a:rPr lang="en-GB" b="1" dirty="0"/>
              <a:t>given that</a:t>
            </a:r>
            <a:r>
              <a:rPr lang="en-GB" dirty="0"/>
              <a:t>’, </a:t>
            </a:r>
            <a:r>
              <a:rPr lang="en-GB" u="sng" dirty="0"/>
              <a:t>Immediately</a:t>
            </a:r>
            <a:r>
              <a:rPr lang="en-GB" dirty="0"/>
              <a:t> write out the law for conditional probability.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44460-FCE4-384C-8711-F4C7DA3A6EDA}"/>
              </a:ext>
            </a:extLst>
          </p:cNvPr>
          <p:cNvSpPr txBox="1"/>
          <p:nvPr/>
        </p:nvSpPr>
        <p:spPr>
          <a:xfrm>
            <a:off x="244239" y="2317582"/>
            <a:ext cx="848268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Example: “Given Bob walks to school, find the probability that he’s not late…”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00739-4F42-CD4D-B0D9-5BE5EFAE6918}"/>
              </a:ext>
            </a:extLst>
          </p:cNvPr>
          <p:cNvSpPr txBox="1"/>
          <p:nvPr/>
        </p:nvSpPr>
        <p:spPr>
          <a:xfrm>
            <a:off x="244239" y="3626482"/>
            <a:ext cx="870599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If you see the words ‘</a:t>
            </a:r>
            <a:r>
              <a:rPr lang="en-GB" b="1" dirty="0"/>
              <a:t>are independent</a:t>
            </a:r>
            <a:r>
              <a:rPr lang="en-GB" dirty="0"/>
              <a:t>’, </a:t>
            </a:r>
            <a:r>
              <a:rPr lang="en-GB" u="sng" dirty="0"/>
              <a:t>Immediately</a:t>
            </a:r>
            <a:r>
              <a:rPr lang="en-GB" dirty="0"/>
              <a:t> write out the laws for independence.</a:t>
            </a:r>
          </a:p>
          <a:p>
            <a:r>
              <a:rPr lang="en-GB" sz="1400" dirty="0"/>
              <a:t>(Even before you’ve finished reading the question!)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81BC95-D0A6-C54A-ACD4-266F4AB7FF41}"/>
                  </a:ext>
                </a:extLst>
              </p:cNvPr>
              <p:cNvSpPr txBox="1"/>
              <p:nvPr/>
            </p:nvSpPr>
            <p:spPr>
              <a:xfrm>
                <a:off x="244239" y="4382996"/>
                <a:ext cx="777686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Example: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independent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…”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81BC95-D0A6-C54A-ACD4-266F4AB7F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39" y="4382996"/>
                <a:ext cx="7776864" cy="369332"/>
              </a:xfrm>
              <a:prstGeom prst="rect">
                <a:avLst/>
              </a:prstGeom>
              <a:blipFill>
                <a:blip r:embed="rId2"/>
                <a:stretch>
                  <a:fillRect b="-5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43626AD-E950-0542-87D9-524A5348F19E}"/>
              </a:ext>
            </a:extLst>
          </p:cNvPr>
          <p:cNvSpPr txBox="1"/>
          <p:nvPr/>
        </p:nvSpPr>
        <p:spPr>
          <a:xfrm>
            <a:off x="2449371" y="5409241"/>
            <a:ext cx="166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2D </a:t>
            </a:r>
          </a:p>
          <a:p>
            <a:r>
              <a:rPr lang="en-US" dirty="0"/>
              <a:t>Pages 29 to 30</a:t>
            </a:r>
          </a:p>
        </p:txBody>
      </p:sp>
    </p:spTree>
    <p:extLst>
      <p:ext uri="{BB962C8B-B14F-4D97-AF65-F5344CB8AC3E}">
        <p14:creationId xmlns:p14="http://schemas.microsoft.com/office/powerpoint/2010/main" val="21319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CA69-6BBD-8A46-AE46-9506B133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 Tree diagrams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14E58-6B0A-2742-83B6-0FFED634B91D}"/>
              </a:ext>
            </a:extLst>
          </p:cNvPr>
          <p:cNvSpPr txBox="1"/>
          <p:nvPr/>
        </p:nvSpPr>
        <p:spPr>
          <a:xfrm>
            <a:off x="243955" y="1345625"/>
            <a:ext cx="954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saw probability trees in Year 1. The only difference here is </a:t>
            </a:r>
            <a:r>
              <a:rPr lang="en-GB" sz="1600" b="1" dirty="0"/>
              <a:t>determining a conditional probability </a:t>
            </a:r>
            <a:r>
              <a:rPr lang="en-GB" sz="1600" dirty="0"/>
              <a:t>using your tree.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115E3-0230-7E49-85A1-25ECD093A181}"/>
              </a:ext>
            </a:extLst>
          </p:cNvPr>
          <p:cNvSpPr txBox="1"/>
          <p:nvPr/>
        </p:nvSpPr>
        <p:spPr>
          <a:xfrm>
            <a:off x="322285" y="2352760"/>
            <a:ext cx="9469505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Example: </a:t>
            </a:r>
            <a:r>
              <a:rPr lang="en-GB" sz="1600" dirty="0"/>
              <a:t>You have two bags, the first with 5 red balls and 5 blue balls, and the second with 3 red balls and 6 blue balls. You first pick a ball from the first bag and place it in the second. You then pick a ball from the second bag. Complete the tree diagram.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32870-621C-DA4E-AAD2-D196690895FD}"/>
              </a:ext>
            </a:extLst>
          </p:cNvPr>
          <p:cNvCxnSpPr/>
          <p:nvPr/>
        </p:nvCxnSpPr>
        <p:spPr>
          <a:xfrm flipV="1">
            <a:off x="358054" y="4045662"/>
            <a:ext cx="1728192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A7D3ED-3935-6142-AF77-E659A770DD17}"/>
              </a:ext>
            </a:extLst>
          </p:cNvPr>
          <p:cNvCxnSpPr/>
          <p:nvPr/>
        </p:nvCxnSpPr>
        <p:spPr>
          <a:xfrm>
            <a:off x="358054" y="4909758"/>
            <a:ext cx="1728192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DADB86-3F45-FF4C-9101-425FEEBBA2F8}"/>
              </a:ext>
            </a:extLst>
          </p:cNvPr>
          <p:cNvCxnSpPr/>
          <p:nvPr/>
        </p:nvCxnSpPr>
        <p:spPr>
          <a:xfrm flipV="1">
            <a:off x="2734318" y="3469598"/>
            <a:ext cx="1728192" cy="573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2AC9B-0959-BE4A-8E80-B083E896A706}"/>
              </a:ext>
            </a:extLst>
          </p:cNvPr>
          <p:cNvCxnSpPr/>
          <p:nvPr/>
        </p:nvCxnSpPr>
        <p:spPr>
          <a:xfrm>
            <a:off x="2734318" y="4045662"/>
            <a:ext cx="1728192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087518-36C1-7F48-8CDC-207A99D42A78}"/>
              </a:ext>
            </a:extLst>
          </p:cNvPr>
          <p:cNvCxnSpPr/>
          <p:nvPr/>
        </p:nvCxnSpPr>
        <p:spPr>
          <a:xfrm flipV="1">
            <a:off x="2734318" y="5080486"/>
            <a:ext cx="187220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7C6AD8-2B4F-EE45-9D19-062D61899095}"/>
              </a:ext>
            </a:extLst>
          </p:cNvPr>
          <p:cNvCxnSpPr/>
          <p:nvPr/>
        </p:nvCxnSpPr>
        <p:spPr>
          <a:xfrm>
            <a:off x="2732256" y="5440526"/>
            <a:ext cx="1872208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E9BD67-B816-9448-B6A1-AED546F8675B}"/>
                  </a:ext>
                </a:extLst>
              </p:cNvPr>
              <p:cNvSpPr txBox="1"/>
              <p:nvPr/>
            </p:nvSpPr>
            <p:spPr>
              <a:xfrm>
                <a:off x="2086246" y="38724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E9BD67-B816-9448-B6A1-AED546F86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46" y="3872480"/>
                <a:ext cx="43204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6C2EFD-33EE-9548-88D0-8174A1A41618}"/>
                  </a:ext>
                </a:extLst>
              </p:cNvPr>
              <p:cNvSpPr txBox="1"/>
              <p:nvPr/>
            </p:nvSpPr>
            <p:spPr>
              <a:xfrm>
                <a:off x="2086246" y="526050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6C2EFD-33EE-9548-88D0-8174A1A41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46" y="5260506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81913-F42A-8143-8555-66871BEC4494}"/>
                  </a:ext>
                </a:extLst>
              </p:cNvPr>
              <p:cNvSpPr txBox="1"/>
              <p:nvPr/>
            </p:nvSpPr>
            <p:spPr>
              <a:xfrm>
                <a:off x="4453986" y="32849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81913-F42A-8143-8555-66871BEC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86" y="3284932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D79BDA-EF15-704A-9C84-83ED65F62E86}"/>
                  </a:ext>
                </a:extLst>
              </p:cNvPr>
              <p:cNvSpPr txBox="1"/>
              <p:nvPr/>
            </p:nvSpPr>
            <p:spPr>
              <a:xfrm>
                <a:off x="4433274" y="4293044"/>
                <a:ext cx="751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D79BDA-EF15-704A-9C84-83ED65F62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274" y="4293044"/>
                <a:ext cx="75137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FB8818-2CB9-2C49-96B9-B31205D8906B}"/>
                  </a:ext>
                </a:extLst>
              </p:cNvPr>
              <p:cNvSpPr txBox="1"/>
              <p:nvPr/>
            </p:nvSpPr>
            <p:spPr>
              <a:xfrm>
                <a:off x="4625176" y="489117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FB8818-2CB9-2C49-96B9-B31205D89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176" y="4891174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19AD3C-FC9B-0A40-BE78-7815F8D3A965}"/>
                  </a:ext>
                </a:extLst>
              </p:cNvPr>
              <p:cNvSpPr txBox="1"/>
              <p:nvPr/>
            </p:nvSpPr>
            <p:spPr>
              <a:xfrm>
                <a:off x="4604464" y="569827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19AD3C-FC9B-0A40-BE78-7815F8D3A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464" y="5698273"/>
                <a:ext cx="432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56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7B32-8F99-C94B-BC52-2A18FF61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2.1 Venn diagrams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695A94-9245-5A40-A65B-8A3323D1A201}"/>
              </a:ext>
            </a:extLst>
          </p:cNvPr>
          <p:cNvSpPr txBox="1"/>
          <p:nvPr/>
        </p:nvSpPr>
        <p:spPr>
          <a:xfrm>
            <a:off x="2610168" y="4005064"/>
            <a:ext cx="354600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does it mean in this context?</a:t>
            </a:r>
          </a:p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0B88D6-EA38-114D-8162-5231CD5ACA85}"/>
              </a:ext>
            </a:extLst>
          </p:cNvPr>
          <p:cNvSpPr txBox="1"/>
          <p:nvPr/>
        </p:nvSpPr>
        <p:spPr>
          <a:xfrm>
            <a:off x="6156176" y="4005064"/>
            <a:ext cx="237626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is the resulting set of outcomes?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645AA8D-44F0-2A40-9335-81DEB7ACD9B9}"/>
                  </a:ext>
                </a:extLst>
              </p:cNvPr>
              <p:cNvSpPr/>
              <p:nvPr/>
            </p:nvSpPr>
            <p:spPr>
              <a:xfrm>
                <a:off x="323528" y="4651395"/>
                <a:ext cx="2286640" cy="57780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645AA8D-44F0-2A40-9335-81DEB7ACD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1395"/>
                <a:ext cx="2286640" cy="5778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8EAF18-7D18-7E41-AE71-D8C88ECC7E42}"/>
              </a:ext>
            </a:extLst>
          </p:cNvPr>
          <p:cNvCxnSpPr/>
          <p:nvPr/>
        </p:nvCxnSpPr>
        <p:spPr>
          <a:xfrm>
            <a:off x="2610168" y="5229200"/>
            <a:ext cx="5922272" cy="69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B60D261-2D9E-8E4C-B752-79F9F7A98E87}"/>
                  </a:ext>
                </a:extLst>
              </p:cNvPr>
              <p:cNvSpPr/>
              <p:nvPr/>
            </p:nvSpPr>
            <p:spPr>
              <a:xfrm>
                <a:off x="323528" y="5245300"/>
                <a:ext cx="2286640" cy="57780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∪</m:t>
                      </m:r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B60D261-2D9E-8E4C-B752-79F9F7A98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45300"/>
                <a:ext cx="2286640" cy="577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353E5F-EE18-904B-8E98-7886E5992491}"/>
              </a:ext>
            </a:extLst>
          </p:cNvPr>
          <p:cNvCxnSpPr/>
          <p:nvPr/>
        </p:nvCxnSpPr>
        <p:spPr>
          <a:xfrm>
            <a:off x="2610168" y="5823105"/>
            <a:ext cx="59222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E5BD39-8E9D-1643-AFB1-B7B8AD5FDD23}"/>
                  </a:ext>
                </a:extLst>
              </p:cNvPr>
              <p:cNvSpPr/>
              <p:nvPr/>
            </p:nvSpPr>
            <p:spPr>
              <a:xfrm>
                <a:off x="323528" y="5800888"/>
                <a:ext cx="2286640" cy="8309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∩</m:t>
                      </m:r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E5BD39-8E9D-1643-AFB1-B7B8AD5FD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00888"/>
                <a:ext cx="228664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30E3D2-92EA-0344-80E3-B7AE86E2EE58}"/>
              </a:ext>
            </a:extLst>
          </p:cNvPr>
          <p:cNvCxnSpPr/>
          <p:nvPr/>
        </p:nvCxnSpPr>
        <p:spPr>
          <a:xfrm>
            <a:off x="2623043" y="6631885"/>
            <a:ext cx="59093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02CFCF9-D83B-3448-B407-37BD0E24DDD3}"/>
              </a:ext>
            </a:extLst>
          </p:cNvPr>
          <p:cNvGrpSpPr/>
          <p:nvPr/>
        </p:nvGrpSpPr>
        <p:grpSpPr>
          <a:xfrm>
            <a:off x="552727" y="679359"/>
            <a:ext cx="5571496" cy="3170814"/>
            <a:chOff x="-145129" y="2591325"/>
            <a:chExt cx="6805362" cy="393401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83B45E1-9B3F-F347-8C1C-80EE063E8BCB}"/>
                </a:ext>
              </a:extLst>
            </p:cNvPr>
            <p:cNvGrpSpPr/>
            <p:nvPr/>
          </p:nvGrpSpPr>
          <p:grpSpPr>
            <a:xfrm>
              <a:off x="-145129" y="2591325"/>
              <a:ext cx="6327988" cy="3507008"/>
              <a:chOff x="-157996" y="2586288"/>
              <a:chExt cx="7646320" cy="350700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5632903-238B-6346-86C7-C6253025CBC8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DE9825CB-B655-094A-BC40-29AEE2B8502F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1AB8658-F674-A248-B3DC-B8DB58F5153C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0DA17C6-9E29-D047-9626-353CF2B12A8A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656" y="3193711"/>
                    <a:ext cx="52205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sz="2800" b="1" dirty="0"/>
                  </a:p>
                </p:txBody>
              </p:sp>
            </mc:Choice>
            <mc:Fallback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0DA17C6-9E29-D047-9626-353CF2B12A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3193711"/>
                    <a:ext cx="52205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897" r="-24138" b="-2058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FF22BBC-D164-534D-A860-9CA7DB20F0AD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145FEE5-2ED9-6D4E-8001-B65504CAD8B4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A2A3E0A-DEE0-784D-8490-EE131BC1C44B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D9A96EB-46A4-7341-8691-2895FE16BC4B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4FA0037-4FB2-EA44-88A9-4727D208707D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CDA57A9-6697-FA4D-A7C2-3F71EF347001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8593494-ED86-2A4F-ADF0-6B6E3595DA2B}"/>
                      </a:ext>
                    </a:extLst>
                  </p:cNvPr>
                  <p:cNvSpPr txBox="1"/>
                  <p:nvPr/>
                </p:nvSpPr>
                <p:spPr>
                  <a:xfrm>
                    <a:off x="6373681" y="3226832"/>
                    <a:ext cx="52205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sz="2800" b="1" dirty="0"/>
                  </a:p>
                </p:txBody>
              </p:sp>
            </mc:Choice>
            <mc:Fallback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8593494-ED86-2A4F-ADF0-6B6E3595DA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3681" y="3226832"/>
                    <a:ext cx="52205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897" r="-31034" b="-2058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A077DAE-DCD2-6B46-BBBA-5233494CC2AA}"/>
                      </a:ext>
                    </a:extLst>
                  </p:cNvPr>
                  <p:cNvSpPr txBox="1"/>
                  <p:nvPr/>
                </p:nvSpPr>
                <p:spPr>
                  <a:xfrm>
                    <a:off x="-157996" y="2586288"/>
                    <a:ext cx="522058" cy="6491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sz="2800" b="1" dirty="0"/>
                  </a:p>
                </p:txBody>
              </p:sp>
            </mc:Choice>
            <mc:Fallback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A077DAE-DCD2-6B46-BBBA-5233494CC2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57996" y="2586288"/>
                    <a:ext cx="522058" cy="64915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429" r="-25000" b="-1860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C34D23F-D736-EF44-B522-0B3E86925B23}"/>
                </a:ext>
              </a:extLst>
            </p:cNvPr>
            <p:cNvSpPr/>
            <p:nvPr/>
          </p:nvSpPr>
          <p:spPr>
            <a:xfrm>
              <a:off x="268301" y="2852936"/>
              <a:ext cx="6391932" cy="36724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9D03072-A7DB-B847-B498-2BDC21406639}"/>
                  </a:ext>
                </a:extLst>
              </p:cNvPr>
              <p:cNvSpPr txBox="1"/>
              <p:nvPr/>
            </p:nvSpPr>
            <p:spPr>
              <a:xfrm>
                <a:off x="6409118" y="1077533"/>
                <a:ext cx="32703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the whole sample space (1 to 6)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even number on a die thrown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prime number on a die thrown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9D03072-A7DB-B847-B498-2BDC21406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18" y="1077533"/>
                <a:ext cx="3270300" cy="2308324"/>
              </a:xfrm>
              <a:prstGeom prst="rect">
                <a:avLst/>
              </a:prstGeom>
              <a:blipFill>
                <a:blip r:embed="rId8"/>
                <a:stretch>
                  <a:fillRect l="-1550" t="-1093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25F9C52-DCF6-C548-B23F-F30C38B16E5E}"/>
              </a:ext>
            </a:extLst>
          </p:cNvPr>
          <p:cNvCxnSpPr>
            <a:cxnSpLocks/>
          </p:cNvCxnSpPr>
          <p:nvPr/>
        </p:nvCxnSpPr>
        <p:spPr>
          <a:xfrm>
            <a:off x="6156176" y="4644425"/>
            <a:ext cx="0" cy="19874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457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D919-2E80-E44C-8BA2-9194DEA6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 Example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A0945-3219-484E-826F-3023887B8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1393248"/>
            <a:ext cx="3797135" cy="20374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7EC6D-5EAB-E24C-B926-CB53AE9F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388"/>
          <a:stretch/>
        </p:blipFill>
        <p:spPr>
          <a:xfrm>
            <a:off x="4799835" y="790575"/>
            <a:ext cx="612391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02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1C96-8081-7D43-9ACD-2128196B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Class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852C6-EA4E-D544-AD8A-35571D26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912"/>
            <a:ext cx="8054567" cy="2385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0657D-F00F-E145-AC25-2611D45D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5" y="3286420"/>
            <a:ext cx="3274116" cy="2831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95DC94-C00D-9745-B81F-DD87A8B57EB9}"/>
              </a:ext>
            </a:extLst>
          </p:cNvPr>
          <p:cNvSpPr/>
          <p:nvPr/>
        </p:nvSpPr>
        <p:spPr>
          <a:xfrm>
            <a:off x="218661" y="3429000"/>
            <a:ext cx="1113182" cy="3279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373D0-B1D6-C945-9933-9DCEA3F1A834}"/>
              </a:ext>
            </a:extLst>
          </p:cNvPr>
          <p:cNvSpPr/>
          <p:nvPr/>
        </p:nvSpPr>
        <p:spPr>
          <a:xfrm rot="15134527">
            <a:off x="-178083" y="3701560"/>
            <a:ext cx="1113182" cy="439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FE41F-1F7A-D14D-9D21-DDDF2EBED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250" y="3324180"/>
            <a:ext cx="3274116" cy="3096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128EC-3DEA-2441-9DBE-36CEA54D5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64" y="3324180"/>
            <a:ext cx="3807451" cy="30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DE66-1050-0447-9CF6-FFE44120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you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8D1F0-0D2D-1B46-B0AA-814D2AE2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13418"/>
            <a:ext cx="3544557" cy="2592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85F48E-8B60-D041-B573-414F6045D32A}"/>
              </a:ext>
            </a:extLst>
          </p:cNvPr>
          <p:cNvSpPr txBox="1"/>
          <p:nvPr/>
        </p:nvSpPr>
        <p:spPr>
          <a:xfrm>
            <a:off x="2449371" y="5409241"/>
            <a:ext cx="166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2E</a:t>
            </a:r>
          </a:p>
          <a:p>
            <a:r>
              <a:rPr lang="en-US" dirty="0"/>
              <a:t>Pages 31 to 34</a:t>
            </a:r>
          </a:p>
        </p:txBody>
      </p:sp>
    </p:spTree>
    <p:extLst>
      <p:ext uri="{BB962C8B-B14F-4D97-AF65-F5344CB8AC3E}">
        <p14:creationId xmlns:p14="http://schemas.microsoft.com/office/powerpoint/2010/main" val="1624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7B32-8F99-C94B-BC52-2A18FF61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2.1 Venn diagrams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695A94-9245-5A40-A65B-8A3323D1A201}"/>
              </a:ext>
            </a:extLst>
          </p:cNvPr>
          <p:cNvSpPr txBox="1"/>
          <p:nvPr/>
        </p:nvSpPr>
        <p:spPr>
          <a:xfrm>
            <a:off x="2610168" y="4005064"/>
            <a:ext cx="354600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does it mean in this context?</a:t>
            </a:r>
          </a:p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0B88D6-EA38-114D-8162-5231CD5ACA85}"/>
              </a:ext>
            </a:extLst>
          </p:cNvPr>
          <p:cNvSpPr txBox="1"/>
          <p:nvPr/>
        </p:nvSpPr>
        <p:spPr>
          <a:xfrm>
            <a:off x="6156176" y="4005064"/>
            <a:ext cx="237626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is the resulting set of outcomes?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8EAF18-7D18-7E41-AE71-D8C88ECC7E42}"/>
              </a:ext>
            </a:extLst>
          </p:cNvPr>
          <p:cNvCxnSpPr/>
          <p:nvPr/>
        </p:nvCxnSpPr>
        <p:spPr>
          <a:xfrm>
            <a:off x="2610168" y="5229200"/>
            <a:ext cx="5922272" cy="69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353E5F-EE18-904B-8E98-7886E5992491}"/>
              </a:ext>
            </a:extLst>
          </p:cNvPr>
          <p:cNvCxnSpPr/>
          <p:nvPr/>
        </p:nvCxnSpPr>
        <p:spPr>
          <a:xfrm>
            <a:off x="2610168" y="5823105"/>
            <a:ext cx="59222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30E3D2-92EA-0344-80E3-B7AE86E2EE58}"/>
              </a:ext>
            </a:extLst>
          </p:cNvPr>
          <p:cNvCxnSpPr/>
          <p:nvPr/>
        </p:nvCxnSpPr>
        <p:spPr>
          <a:xfrm>
            <a:off x="2623043" y="6631885"/>
            <a:ext cx="59093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02CFCF9-D83B-3448-B407-37BD0E24DDD3}"/>
              </a:ext>
            </a:extLst>
          </p:cNvPr>
          <p:cNvGrpSpPr/>
          <p:nvPr/>
        </p:nvGrpSpPr>
        <p:grpSpPr>
          <a:xfrm>
            <a:off x="552727" y="679359"/>
            <a:ext cx="5571496" cy="3170814"/>
            <a:chOff x="-145129" y="2591325"/>
            <a:chExt cx="6805362" cy="393401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83B45E1-9B3F-F347-8C1C-80EE063E8BCB}"/>
                </a:ext>
              </a:extLst>
            </p:cNvPr>
            <p:cNvGrpSpPr/>
            <p:nvPr/>
          </p:nvGrpSpPr>
          <p:grpSpPr>
            <a:xfrm>
              <a:off x="-145129" y="2591325"/>
              <a:ext cx="6327988" cy="3507008"/>
              <a:chOff x="-157996" y="2586288"/>
              <a:chExt cx="7646320" cy="350700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5632903-238B-6346-86C7-C6253025CBC8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DE9825CB-B655-094A-BC40-29AEE2B8502F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1AB8658-F674-A248-B3DC-B8DB58F5153C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0DA17C6-9E29-D047-9626-353CF2B12A8A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656" y="3193711"/>
                    <a:ext cx="52205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sz="2800" b="1" dirty="0"/>
                  </a:p>
                </p:txBody>
              </p:sp>
            </mc:Choice>
            <mc:Fallback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0DA17C6-9E29-D047-9626-353CF2B12A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3193711"/>
                    <a:ext cx="522058" cy="52322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6897" r="-24138" b="-2058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FF22BBC-D164-534D-A860-9CA7DB20F0AD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145FEE5-2ED9-6D4E-8001-B65504CAD8B4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A2A3E0A-DEE0-784D-8490-EE131BC1C44B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D9A96EB-46A4-7341-8691-2895FE16BC4B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4FA0037-4FB2-EA44-88A9-4727D208707D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CDA57A9-6697-FA4D-A7C2-3F71EF347001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8593494-ED86-2A4F-ADF0-6B6E3595DA2B}"/>
                      </a:ext>
                    </a:extLst>
                  </p:cNvPr>
                  <p:cNvSpPr txBox="1"/>
                  <p:nvPr/>
                </p:nvSpPr>
                <p:spPr>
                  <a:xfrm>
                    <a:off x="6373681" y="3226832"/>
                    <a:ext cx="52205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sz="2800" b="1" dirty="0"/>
                  </a:p>
                </p:txBody>
              </p:sp>
            </mc:Choice>
            <mc:Fallback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8593494-ED86-2A4F-ADF0-6B6E3595DA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3681" y="3226832"/>
                    <a:ext cx="522058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97" r="-31034" b="-2058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A077DAE-DCD2-6B46-BBBA-5233494CC2AA}"/>
                      </a:ext>
                    </a:extLst>
                  </p:cNvPr>
                  <p:cNvSpPr txBox="1"/>
                  <p:nvPr/>
                </p:nvSpPr>
                <p:spPr>
                  <a:xfrm>
                    <a:off x="-157996" y="2586288"/>
                    <a:ext cx="522058" cy="6491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sz="2800" b="1" dirty="0"/>
                  </a:p>
                </p:txBody>
              </p:sp>
            </mc:Choice>
            <mc:Fallback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A077DAE-DCD2-6B46-BBBA-5233494CC2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57996" y="2586288"/>
                    <a:ext cx="522058" cy="64915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429" r="-25000" b="-1860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C34D23F-D736-EF44-B522-0B3E86925B23}"/>
                </a:ext>
              </a:extLst>
            </p:cNvPr>
            <p:cNvSpPr/>
            <p:nvPr/>
          </p:nvSpPr>
          <p:spPr>
            <a:xfrm>
              <a:off x="268301" y="2852936"/>
              <a:ext cx="6391932" cy="36724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9D03072-A7DB-B847-B498-2BDC21406639}"/>
                  </a:ext>
                </a:extLst>
              </p:cNvPr>
              <p:cNvSpPr txBox="1"/>
              <p:nvPr/>
            </p:nvSpPr>
            <p:spPr>
              <a:xfrm>
                <a:off x="6409118" y="1077533"/>
                <a:ext cx="32703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the whole sample space (1 to 6)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even number on a die thrown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prime number on a die thrown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9D03072-A7DB-B847-B498-2BDC21406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18" y="1077533"/>
                <a:ext cx="3270300" cy="2308324"/>
              </a:xfrm>
              <a:prstGeom prst="rect">
                <a:avLst/>
              </a:prstGeom>
              <a:blipFill>
                <a:blip r:embed="rId5"/>
                <a:stretch>
                  <a:fillRect l="-1550" t="-1093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AB0054-886F-EB4B-9A46-7901691B8321}"/>
                  </a:ext>
                </a:extLst>
              </p:cNvPr>
              <p:cNvSpPr/>
              <p:nvPr/>
            </p:nvSpPr>
            <p:spPr>
              <a:xfrm>
                <a:off x="310828" y="4651395"/>
                <a:ext cx="2286640" cy="57780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∩</m:t>
                      </m:r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  <m:r>
                        <a:rPr lang="en-GB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AB0054-886F-EB4B-9A46-7901691B8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4651395"/>
                <a:ext cx="2286640" cy="577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819E20C-798B-6A42-9A12-DF9A86069427}"/>
                  </a:ext>
                </a:extLst>
              </p:cNvPr>
              <p:cNvSpPr/>
              <p:nvPr/>
            </p:nvSpPr>
            <p:spPr>
              <a:xfrm>
                <a:off x="310828" y="5245300"/>
                <a:ext cx="2286640" cy="57780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∪</m:t>
                      </m:r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  <m:r>
                        <a:rPr lang="en-GB" b="0" i="1" smtClean="0">
                          <a:latin typeface="Cambria Math"/>
                        </a:rPr>
                        <m:t>)′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819E20C-798B-6A42-9A12-DF9A86069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5245300"/>
                <a:ext cx="2286640" cy="5778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069D94-C9F3-534D-B655-D066B2D4DAB5}"/>
                  </a:ext>
                </a:extLst>
              </p:cNvPr>
              <p:cNvSpPr/>
              <p:nvPr/>
            </p:nvSpPr>
            <p:spPr>
              <a:xfrm>
                <a:off x="312624" y="5823106"/>
                <a:ext cx="2286640" cy="8087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069D94-C9F3-534D-B655-D066B2D4D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24" y="5823106"/>
                <a:ext cx="2286640" cy="8087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AED9EC-FB92-2342-A275-2CD91A472F70}"/>
              </a:ext>
            </a:extLst>
          </p:cNvPr>
          <p:cNvCxnSpPr>
            <a:cxnSpLocks/>
          </p:cNvCxnSpPr>
          <p:nvPr/>
        </p:nvCxnSpPr>
        <p:spPr>
          <a:xfrm>
            <a:off x="6156176" y="4644425"/>
            <a:ext cx="0" cy="19874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3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863752" y="1124744"/>
            <a:ext cx="4392488" cy="3960440"/>
            <a:chOff x="251520" y="1196752"/>
            <a:chExt cx="5544616" cy="5112568"/>
          </a:xfrm>
        </p:grpSpPr>
        <p:sp>
          <p:nvSpPr>
            <p:cNvPr id="44" name="Oval 43"/>
            <p:cNvSpPr/>
            <p:nvPr/>
          </p:nvSpPr>
          <p:spPr>
            <a:xfrm>
              <a:off x="1259632" y="1196752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1520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55776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 69"/>
          <p:cNvSpPr/>
          <p:nvPr/>
        </p:nvSpPr>
        <p:spPr>
          <a:xfrm>
            <a:off x="4736328" y="2647784"/>
            <a:ext cx="1637969" cy="938254"/>
          </a:xfrm>
          <a:custGeom>
            <a:avLst/>
            <a:gdLst>
              <a:gd name="connsiteX0" fmla="*/ 0 w 1637969"/>
              <a:gd name="connsiteY0" fmla="*/ 71562 h 938254"/>
              <a:gd name="connsiteX1" fmla="*/ 135172 w 1637969"/>
              <a:gd name="connsiteY1" fmla="*/ 389614 h 938254"/>
              <a:gd name="connsiteX2" fmla="*/ 421419 w 1637969"/>
              <a:gd name="connsiteY2" fmla="*/ 675861 h 938254"/>
              <a:gd name="connsiteX3" fmla="*/ 683812 w 1637969"/>
              <a:gd name="connsiteY3" fmla="*/ 842839 h 938254"/>
              <a:gd name="connsiteX4" fmla="*/ 1033670 w 1637969"/>
              <a:gd name="connsiteY4" fmla="*/ 930303 h 938254"/>
              <a:gd name="connsiteX5" fmla="*/ 1288111 w 1637969"/>
              <a:gd name="connsiteY5" fmla="*/ 938254 h 938254"/>
              <a:gd name="connsiteX6" fmla="*/ 1534602 w 1637969"/>
              <a:gd name="connsiteY6" fmla="*/ 906449 h 938254"/>
              <a:gd name="connsiteX7" fmla="*/ 1637969 w 1637969"/>
              <a:gd name="connsiteY7" fmla="*/ 850790 h 938254"/>
              <a:gd name="connsiteX8" fmla="*/ 1574358 w 1637969"/>
              <a:gd name="connsiteY8" fmla="*/ 699715 h 938254"/>
              <a:gd name="connsiteX9" fmla="*/ 1431235 w 1637969"/>
              <a:gd name="connsiteY9" fmla="*/ 461176 h 938254"/>
              <a:gd name="connsiteX10" fmla="*/ 1288111 w 1637969"/>
              <a:gd name="connsiteY10" fmla="*/ 326004 h 938254"/>
              <a:gd name="connsiteX11" fmla="*/ 1017767 w 1637969"/>
              <a:gd name="connsiteY11" fmla="*/ 119270 h 938254"/>
              <a:gd name="connsiteX12" fmla="*/ 667910 w 1637969"/>
              <a:gd name="connsiteY12" fmla="*/ 0 h 938254"/>
              <a:gd name="connsiteX13" fmla="*/ 254442 w 1637969"/>
              <a:gd name="connsiteY13" fmla="*/ 0 h 938254"/>
              <a:gd name="connsiteX14" fmla="*/ 0 w 1637969"/>
              <a:gd name="connsiteY14" fmla="*/ 71562 h 9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7969" h="938254">
                <a:moveTo>
                  <a:pt x="0" y="71562"/>
                </a:moveTo>
                <a:lnTo>
                  <a:pt x="135172" y="389614"/>
                </a:lnTo>
                <a:lnTo>
                  <a:pt x="421419" y="675861"/>
                </a:lnTo>
                <a:lnTo>
                  <a:pt x="683812" y="842839"/>
                </a:lnTo>
                <a:lnTo>
                  <a:pt x="1033670" y="930303"/>
                </a:lnTo>
                <a:lnTo>
                  <a:pt x="1288111" y="938254"/>
                </a:lnTo>
                <a:lnTo>
                  <a:pt x="1534602" y="906449"/>
                </a:lnTo>
                <a:lnTo>
                  <a:pt x="1637969" y="850790"/>
                </a:lnTo>
                <a:lnTo>
                  <a:pt x="1574358" y="699715"/>
                </a:lnTo>
                <a:lnTo>
                  <a:pt x="1431235" y="461176"/>
                </a:lnTo>
                <a:lnTo>
                  <a:pt x="1288111" y="326004"/>
                </a:lnTo>
                <a:lnTo>
                  <a:pt x="1017767" y="119270"/>
                </a:lnTo>
                <a:lnTo>
                  <a:pt x="667910" y="0"/>
                </a:lnTo>
                <a:lnTo>
                  <a:pt x="254442" y="0"/>
                </a:lnTo>
                <a:lnTo>
                  <a:pt x="0" y="71562"/>
                </a:lnTo>
                <a:close/>
              </a:path>
            </a:pathLst>
          </a:custGeom>
          <a:solidFill>
            <a:srgbClr val="FFFF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9434" r="-566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414837" y="5893833"/>
                <a:ext cx="2592288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</a:rPr>
                        <m:t>𝐴</m:t>
                      </m:r>
                      <m:r>
                        <a:rPr lang="en-GB" sz="3600" i="1">
                          <a:latin typeface="Cambria Math"/>
                        </a:rPr>
                        <m:t>∩</m:t>
                      </m:r>
                      <m:r>
                        <a:rPr lang="en-GB" sz="36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7" y="5893833"/>
                <a:ext cx="259228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4D9032BB-0E6C-E14A-891C-A68C17EBD0E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863752" y="1124744"/>
            <a:ext cx="4392488" cy="3960440"/>
            <a:chOff x="251520" y="1196752"/>
            <a:chExt cx="5544616" cy="5112568"/>
          </a:xfrm>
        </p:grpSpPr>
        <p:sp>
          <p:nvSpPr>
            <p:cNvPr id="44" name="Oval 43"/>
            <p:cNvSpPr/>
            <p:nvPr/>
          </p:nvSpPr>
          <p:spPr>
            <a:xfrm>
              <a:off x="1259632" y="1196752"/>
              <a:ext cx="3240360" cy="3168352"/>
            </a:xfrm>
            <a:prstGeom prst="ellipse">
              <a:avLst/>
            </a:prstGeom>
            <a:solidFill>
              <a:srgbClr val="FFFF00">
                <a:alpha val="53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1520" y="3140968"/>
              <a:ext cx="3240360" cy="3168352"/>
            </a:xfrm>
            <a:prstGeom prst="ellipse">
              <a:avLst/>
            </a:prstGeom>
            <a:solidFill>
              <a:srgbClr val="FFFF00">
                <a:alpha val="53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55776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9434" r="-566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</a:rPr>
                        <m:t>𝐴</m:t>
                      </m:r>
                      <m:r>
                        <a:rPr lang="en-GB" sz="3600" i="1">
                          <a:latin typeface="Cambria Math"/>
                        </a:rPr>
                        <m:t>∪</m:t>
                      </m:r>
                      <m:r>
                        <a:rPr lang="en-GB" sz="36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780F993C-011D-8240-83E7-4430965F99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/>
          <p:nvPr/>
        </p:nvGrpSpPr>
        <p:grpSpPr>
          <a:xfrm>
            <a:off x="3863752" y="1124744"/>
            <a:ext cx="4392488" cy="3960440"/>
            <a:chOff x="251520" y="1196752"/>
            <a:chExt cx="5544616" cy="5112568"/>
          </a:xfrm>
        </p:grpSpPr>
        <p:sp>
          <p:nvSpPr>
            <p:cNvPr id="44" name="Oval 43"/>
            <p:cNvSpPr/>
            <p:nvPr/>
          </p:nvSpPr>
          <p:spPr>
            <a:xfrm>
              <a:off x="1259632" y="1196752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1520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55776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5746143" y="3005593"/>
            <a:ext cx="636104" cy="572494"/>
          </a:xfrm>
          <a:custGeom>
            <a:avLst/>
            <a:gdLst>
              <a:gd name="connsiteX0" fmla="*/ 0 w 636104"/>
              <a:gd name="connsiteY0" fmla="*/ 556591 h 572494"/>
              <a:gd name="connsiteX1" fmla="*/ 143123 w 636104"/>
              <a:gd name="connsiteY1" fmla="*/ 572494 h 572494"/>
              <a:gd name="connsiteX2" fmla="*/ 349857 w 636104"/>
              <a:gd name="connsiteY2" fmla="*/ 572494 h 572494"/>
              <a:gd name="connsiteX3" fmla="*/ 516834 w 636104"/>
              <a:gd name="connsiteY3" fmla="*/ 532737 h 572494"/>
              <a:gd name="connsiteX4" fmla="*/ 636104 w 636104"/>
              <a:gd name="connsiteY4" fmla="*/ 500932 h 572494"/>
              <a:gd name="connsiteX5" fmla="*/ 580445 w 636104"/>
              <a:gd name="connsiteY5" fmla="*/ 365760 h 572494"/>
              <a:gd name="connsiteX6" fmla="*/ 508883 w 636104"/>
              <a:gd name="connsiteY6" fmla="*/ 230588 h 572494"/>
              <a:gd name="connsiteX7" fmla="*/ 381662 w 636104"/>
              <a:gd name="connsiteY7" fmla="*/ 47708 h 572494"/>
              <a:gd name="connsiteX8" fmla="*/ 318052 w 636104"/>
              <a:gd name="connsiteY8" fmla="*/ 0 h 572494"/>
              <a:gd name="connsiteX9" fmla="*/ 206734 w 636104"/>
              <a:gd name="connsiteY9" fmla="*/ 119270 h 572494"/>
              <a:gd name="connsiteX10" fmla="*/ 79513 w 636104"/>
              <a:gd name="connsiteY10" fmla="*/ 318052 h 572494"/>
              <a:gd name="connsiteX11" fmla="*/ 23854 w 636104"/>
              <a:gd name="connsiteY11" fmla="*/ 429370 h 572494"/>
              <a:gd name="connsiteX12" fmla="*/ 0 w 636104"/>
              <a:gd name="connsiteY12" fmla="*/ 556591 h 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104" h="572494">
                <a:moveTo>
                  <a:pt x="0" y="556591"/>
                </a:moveTo>
                <a:lnTo>
                  <a:pt x="143123" y="572494"/>
                </a:lnTo>
                <a:lnTo>
                  <a:pt x="349857" y="572494"/>
                </a:lnTo>
                <a:lnTo>
                  <a:pt x="516834" y="532737"/>
                </a:lnTo>
                <a:lnTo>
                  <a:pt x="636104" y="500932"/>
                </a:lnTo>
                <a:lnTo>
                  <a:pt x="580445" y="365760"/>
                </a:lnTo>
                <a:lnTo>
                  <a:pt x="508883" y="230588"/>
                </a:lnTo>
                <a:lnTo>
                  <a:pt x="381662" y="47708"/>
                </a:lnTo>
                <a:lnTo>
                  <a:pt x="318052" y="0"/>
                </a:lnTo>
                <a:lnTo>
                  <a:pt x="206734" y="119270"/>
                </a:lnTo>
                <a:lnTo>
                  <a:pt x="79513" y="318052"/>
                </a:lnTo>
                <a:lnTo>
                  <a:pt x="23854" y="429370"/>
                </a:lnTo>
                <a:lnTo>
                  <a:pt x="0" y="5565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9434" r="-566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</a:rPr>
                        <m:t>𝐴</m:t>
                      </m:r>
                      <m:r>
                        <a:rPr lang="en-GB" sz="3600" i="1">
                          <a:latin typeface="Cambria Math"/>
                        </a:rPr>
                        <m:t>∩</m:t>
                      </m:r>
                      <m:r>
                        <a:rPr lang="en-GB" sz="3600" i="1">
                          <a:latin typeface="Cambria Math"/>
                        </a:rPr>
                        <m:t>𝐵</m:t>
                      </m:r>
                      <m:r>
                        <a:rPr lang="en-GB" sz="3600" i="1">
                          <a:latin typeface="Cambria Math"/>
                        </a:rPr>
                        <m:t>∩</m:t>
                      </m:r>
                      <m:r>
                        <a:rPr lang="en-GB" sz="36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61E06630-CEE9-9447-B9A7-D2CB25DBB3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/>
          <p:nvPr/>
        </p:nvGrpSpPr>
        <p:grpSpPr>
          <a:xfrm>
            <a:off x="3863752" y="1124744"/>
            <a:ext cx="4392488" cy="3960440"/>
            <a:chOff x="251520" y="1196752"/>
            <a:chExt cx="5544616" cy="5112568"/>
          </a:xfrm>
        </p:grpSpPr>
        <p:sp>
          <p:nvSpPr>
            <p:cNvPr id="44" name="Oval 43"/>
            <p:cNvSpPr/>
            <p:nvPr/>
          </p:nvSpPr>
          <p:spPr>
            <a:xfrm>
              <a:off x="1259632" y="1196752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1520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55776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4680669" y="1129086"/>
            <a:ext cx="2568271" cy="2441051"/>
          </a:xfrm>
          <a:custGeom>
            <a:avLst/>
            <a:gdLst>
              <a:gd name="connsiteX0" fmla="*/ 1057523 w 2568271"/>
              <a:gd name="connsiteY0" fmla="*/ 2441051 h 2441051"/>
              <a:gd name="connsiteX1" fmla="*/ 1192695 w 2568271"/>
              <a:gd name="connsiteY1" fmla="*/ 2075291 h 2441051"/>
              <a:gd name="connsiteX2" fmla="*/ 1399429 w 2568271"/>
              <a:gd name="connsiteY2" fmla="*/ 1852654 h 2441051"/>
              <a:gd name="connsiteX3" fmla="*/ 1733384 w 2568271"/>
              <a:gd name="connsiteY3" fmla="*/ 1630018 h 2441051"/>
              <a:gd name="connsiteX4" fmla="*/ 2059388 w 2568271"/>
              <a:gd name="connsiteY4" fmla="*/ 1542553 h 2441051"/>
              <a:gd name="connsiteX5" fmla="*/ 2274073 w 2568271"/>
              <a:gd name="connsiteY5" fmla="*/ 1526651 h 2441051"/>
              <a:gd name="connsiteX6" fmla="*/ 2536466 w 2568271"/>
              <a:gd name="connsiteY6" fmla="*/ 1518699 h 2441051"/>
              <a:gd name="connsiteX7" fmla="*/ 2568271 w 2568271"/>
              <a:gd name="connsiteY7" fmla="*/ 1176793 h 2441051"/>
              <a:gd name="connsiteX8" fmla="*/ 2480807 w 2568271"/>
              <a:gd name="connsiteY8" fmla="*/ 795131 h 2441051"/>
              <a:gd name="connsiteX9" fmla="*/ 2313829 w 2568271"/>
              <a:gd name="connsiteY9" fmla="*/ 516835 h 2441051"/>
              <a:gd name="connsiteX10" fmla="*/ 2107095 w 2568271"/>
              <a:gd name="connsiteY10" fmla="*/ 302150 h 2441051"/>
              <a:gd name="connsiteX11" fmla="*/ 1932167 w 2568271"/>
              <a:gd name="connsiteY11" fmla="*/ 166978 h 2441051"/>
              <a:gd name="connsiteX12" fmla="*/ 1614115 w 2568271"/>
              <a:gd name="connsiteY12" fmla="*/ 47708 h 2441051"/>
              <a:gd name="connsiteX13" fmla="*/ 1359673 w 2568271"/>
              <a:gd name="connsiteY13" fmla="*/ 0 h 2441051"/>
              <a:gd name="connsiteX14" fmla="*/ 1121134 w 2568271"/>
              <a:gd name="connsiteY14" fmla="*/ 0 h 2441051"/>
              <a:gd name="connsiteX15" fmla="*/ 874643 w 2568271"/>
              <a:gd name="connsiteY15" fmla="*/ 63611 h 2441051"/>
              <a:gd name="connsiteX16" fmla="*/ 588396 w 2568271"/>
              <a:gd name="connsiteY16" fmla="*/ 174929 h 2441051"/>
              <a:gd name="connsiteX17" fmla="*/ 429370 w 2568271"/>
              <a:gd name="connsiteY17" fmla="*/ 262393 h 2441051"/>
              <a:gd name="connsiteX18" fmla="*/ 222636 w 2568271"/>
              <a:gd name="connsiteY18" fmla="*/ 492981 h 2441051"/>
              <a:gd name="connsiteX19" fmla="*/ 111318 w 2568271"/>
              <a:gd name="connsiteY19" fmla="*/ 723569 h 2441051"/>
              <a:gd name="connsiteX20" fmla="*/ 7951 w 2568271"/>
              <a:gd name="connsiteY20" fmla="*/ 1065475 h 2441051"/>
              <a:gd name="connsiteX21" fmla="*/ 0 w 2568271"/>
              <a:gd name="connsiteY21" fmla="*/ 1407381 h 2441051"/>
              <a:gd name="connsiteX22" fmla="*/ 103367 w 2568271"/>
              <a:gd name="connsiteY22" fmla="*/ 1701579 h 2441051"/>
              <a:gd name="connsiteX23" fmla="*/ 222636 w 2568271"/>
              <a:gd name="connsiteY23" fmla="*/ 1924216 h 2441051"/>
              <a:gd name="connsiteX24" fmla="*/ 389614 w 2568271"/>
              <a:gd name="connsiteY24" fmla="*/ 2130950 h 2441051"/>
              <a:gd name="connsiteX25" fmla="*/ 612250 w 2568271"/>
              <a:gd name="connsiteY25" fmla="*/ 2282025 h 2441051"/>
              <a:gd name="connsiteX26" fmla="*/ 874643 w 2568271"/>
              <a:gd name="connsiteY26" fmla="*/ 2417197 h 2441051"/>
              <a:gd name="connsiteX27" fmla="*/ 1057523 w 2568271"/>
              <a:gd name="connsiteY27" fmla="*/ 2441051 h 244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68271" h="2441051">
                <a:moveTo>
                  <a:pt x="1057523" y="2441051"/>
                </a:moveTo>
                <a:lnTo>
                  <a:pt x="1192695" y="2075291"/>
                </a:lnTo>
                <a:lnTo>
                  <a:pt x="1399429" y="1852654"/>
                </a:lnTo>
                <a:lnTo>
                  <a:pt x="1733384" y="1630018"/>
                </a:lnTo>
                <a:lnTo>
                  <a:pt x="2059388" y="1542553"/>
                </a:lnTo>
                <a:lnTo>
                  <a:pt x="2274073" y="1526651"/>
                </a:lnTo>
                <a:lnTo>
                  <a:pt x="2536466" y="1518699"/>
                </a:lnTo>
                <a:lnTo>
                  <a:pt x="2568271" y="1176793"/>
                </a:lnTo>
                <a:lnTo>
                  <a:pt x="2480807" y="795131"/>
                </a:lnTo>
                <a:lnTo>
                  <a:pt x="2313829" y="516835"/>
                </a:lnTo>
                <a:lnTo>
                  <a:pt x="2107095" y="302150"/>
                </a:lnTo>
                <a:lnTo>
                  <a:pt x="1932167" y="166978"/>
                </a:lnTo>
                <a:lnTo>
                  <a:pt x="1614115" y="47708"/>
                </a:lnTo>
                <a:lnTo>
                  <a:pt x="1359673" y="0"/>
                </a:lnTo>
                <a:lnTo>
                  <a:pt x="1121134" y="0"/>
                </a:lnTo>
                <a:lnTo>
                  <a:pt x="874643" y="63611"/>
                </a:lnTo>
                <a:lnTo>
                  <a:pt x="588396" y="174929"/>
                </a:lnTo>
                <a:lnTo>
                  <a:pt x="429370" y="262393"/>
                </a:lnTo>
                <a:lnTo>
                  <a:pt x="222636" y="492981"/>
                </a:lnTo>
                <a:lnTo>
                  <a:pt x="111318" y="723569"/>
                </a:lnTo>
                <a:lnTo>
                  <a:pt x="7951" y="1065475"/>
                </a:lnTo>
                <a:lnTo>
                  <a:pt x="0" y="1407381"/>
                </a:lnTo>
                <a:lnTo>
                  <a:pt x="103367" y="1701579"/>
                </a:lnTo>
                <a:lnTo>
                  <a:pt x="222636" y="1924216"/>
                </a:lnTo>
                <a:lnTo>
                  <a:pt x="389614" y="2130950"/>
                </a:lnTo>
                <a:lnTo>
                  <a:pt x="612250" y="2282025"/>
                </a:lnTo>
                <a:lnTo>
                  <a:pt x="874643" y="2417197"/>
                </a:lnTo>
                <a:lnTo>
                  <a:pt x="1057523" y="2441051"/>
                </a:lnTo>
                <a:close/>
              </a:path>
            </a:pathLst>
          </a:cu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9434" r="-566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</a:rPr>
                        <m:t>𝐴</m:t>
                      </m:r>
                      <m:r>
                        <a:rPr lang="en-GB" sz="3600" i="1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E0086F5E-5FAC-ED4F-BC68-303ACC7E41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6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/>
          <p:nvPr/>
        </p:nvGrpSpPr>
        <p:grpSpPr>
          <a:xfrm>
            <a:off x="3863752" y="1124744"/>
            <a:ext cx="4392488" cy="3960440"/>
            <a:chOff x="251520" y="1196752"/>
            <a:chExt cx="5544616" cy="5112568"/>
          </a:xfrm>
        </p:grpSpPr>
        <p:sp>
          <p:nvSpPr>
            <p:cNvPr id="44" name="Oval 43"/>
            <p:cNvSpPr/>
            <p:nvPr/>
          </p:nvSpPr>
          <p:spPr>
            <a:xfrm>
              <a:off x="1259632" y="1196752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1520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55776" y="3140968"/>
              <a:ext cx="3240360" cy="31683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052737"/>
                <a:ext cx="648072" cy="769441"/>
              </a:xfrm>
              <a:prstGeom prst="rect">
                <a:avLst/>
              </a:prstGeom>
              <a:blipFill>
                <a:blip r:embed="rId2"/>
                <a:stretch>
                  <a:fillRect l="-7692" r="-576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933057"/>
                <a:ext cx="648072" cy="769441"/>
              </a:xfrm>
              <a:prstGeom prst="rect">
                <a:avLst/>
              </a:prstGeom>
              <a:blipFill>
                <a:blip r:embed="rId3"/>
                <a:stretch>
                  <a:fillRect l="-7692" r="-384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61049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 l="-5769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4728377" y="2639834"/>
            <a:ext cx="1327867" cy="930303"/>
          </a:xfrm>
          <a:custGeom>
            <a:avLst/>
            <a:gdLst>
              <a:gd name="connsiteX0" fmla="*/ 0 w 1327867"/>
              <a:gd name="connsiteY0" fmla="*/ 71562 h 930303"/>
              <a:gd name="connsiteX1" fmla="*/ 349857 w 1327867"/>
              <a:gd name="connsiteY1" fmla="*/ 0 h 930303"/>
              <a:gd name="connsiteX2" fmla="*/ 675861 w 1327867"/>
              <a:gd name="connsiteY2" fmla="*/ 23854 h 930303"/>
              <a:gd name="connsiteX3" fmla="*/ 1033669 w 1327867"/>
              <a:gd name="connsiteY3" fmla="*/ 159026 h 930303"/>
              <a:gd name="connsiteX4" fmla="*/ 1288111 w 1327867"/>
              <a:gd name="connsiteY4" fmla="*/ 318052 h 930303"/>
              <a:gd name="connsiteX5" fmla="*/ 1327867 w 1327867"/>
              <a:gd name="connsiteY5" fmla="*/ 365760 h 930303"/>
              <a:gd name="connsiteX6" fmla="*/ 1168841 w 1327867"/>
              <a:gd name="connsiteY6" fmla="*/ 556591 h 930303"/>
              <a:gd name="connsiteX7" fmla="*/ 1073426 w 1327867"/>
              <a:gd name="connsiteY7" fmla="*/ 755374 h 930303"/>
              <a:gd name="connsiteX8" fmla="*/ 1001864 w 1327867"/>
              <a:gd name="connsiteY8" fmla="*/ 930303 h 930303"/>
              <a:gd name="connsiteX9" fmla="*/ 818984 w 1327867"/>
              <a:gd name="connsiteY9" fmla="*/ 890546 h 930303"/>
              <a:gd name="connsiteX10" fmla="*/ 524786 w 1327867"/>
              <a:gd name="connsiteY10" fmla="*/ 739471 h 930303"/>
              <a:gd name="connsiteX11" fmla="*/ 294198 w 1327867"/>
              <a:gd name="connsiteY11" fmla="*/ 580445 h 930303"/>
              <a:gd name="connsiteX12" fmla="*/ 182880 w 1327867"/>
              <a:gd name="connsiteY12" fmla="*/ 437322 h 930303"/>
              <a:gd name="connsiteX13" fmla="*/ 71561 w 1327867"/>
              <a:gd name="connsiteY13" fmla="*/ 238539 h 930303"/>
              <a:gd name="connsiteX14" fmla="*/ 0 w 1327867"/>
              <a:gd name="connsiteY14" fmla="*/ 71562 h 9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7867" h="930303">
                <a:moveTo>
                  <a:pt x="0" y="71562"/>
                </a:moveTo>
                <a:lnTo>
                  <a:pt x="349857" y="0"/>
                </a:lnTo>
                <a:lnTo>
                  <a:pt x="675861" y="23854"/>
                </a:lnTo>
                <a:lnTo>
                  <a:pt x="1033669" y="159026"/>
                </a:lnTo>
                <a:lnTo>
                  <a:pt x="1288111" y="318052"/>
                </a:lnTo>
                <a:lnTo>
                  <a:pt x="1327867" y="365760"/>
                </a:lnTo>
                <a:lnTo>
                  <a:pt x="1168841" y="556591"/>
                </a:lnTo>
                <a:lnTo>
                  <a:pt x="1073426" y="755374"/>
                </a:lnTo>
                <a:lnTo>
                  <a:pt x="1001864" y="930303"/>
                </a:lnTo>
                <a:lnTo>
                  <a:pt x="818984" y="890546"/>
                </a:lnTo>
                <a:lnTo>
                  <a:pt x="524786" y="739471"/>
                </a:lnTo>
                <a:lnTo>
                  <a:pt x="294198" y="580445"/>
                </a:lnTo>
                <a:lnTo>
                  <a:pt x="182880" y="437322"/>
                </a:lnTo>
                <a:lnTo>
                  <a:pt x="71561" y="238539"/>
                </a:lnTo>
                <a:lnTo>
                  <a:pt x="0" y="71562"/>
                </a:lnTo>
                <a:close/>
              </a:path>
            </a:pathLst>
          </a:cu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063552" y="980728"/>
            <a:ext cx="792088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517233"/>
                <a:ext cx="648072" cy="769441"/>
              </a:xfrm>
              <a:prstGeom prst="rect">
                <a:avLst/>
              </a:prstGeom>
              <a:blipFill>
                <a:blip r:embed="rId5"/>
                <a:stretch>
                  <a:fillRect l="-9434" r="-566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</a:rPr>
                        <m:t>𝐴</m:t>
                      </m:r>
                      <m:r>
                        <a:rPr lang="en-GB" sz="3600" i="1">
                          <a:latin typeface="Cambria Math"/>
                        </a:rPr>
                        <m:t>∩</m:t>
                      </m:r>
                      <m:r>
                        <a:rPr lang="en-GB" sz="3600" i="1">
                          <a:latin typeface="Cambria Math"/>
                        </a:rPr>
                        <m:t>𝐵</m:t>
                      </m:r>
                      <m:r>
                        <a:rPr lang="en-GB" sz="3600" i="1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61" y="5869727"/>
                <a:ext cx="259228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089F6C4-744E-B041-824E-8E3D3E7E61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{D0F20C38-AAA8-9948-A716-9409CB6CC67C}tf10001060</Template>
  <TotalTime>2722</TotalTime>
  <Words>1318</Words>
  <Application>Microsoft Macintosh PowerPoint</Application>
  <PresentationFormat>Widescreen</PresentationFormat>
  <Paragraphs>262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Trebuchet MS</vt:lpstr>
      <vt:lpstr>Wingdings 3</vt:lpstr>
      <vt:lpstr>Facet</vt:lpstr>
      <vt:lpstr>Equation</vt:lpstr>
      <vt:lpstr>Chapter 2 - Probability</vt:lpstr>
      <vt:lpstr>Answers</vt:lpstr>
      <vt:lpstr>2.1 Venn diagrams</vt:lpstr>
      <vt:lpstr>2.1 Venn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 Example</vt:lpstr>
      <vt:lpstr>2.1 Example</vt:lpstr>
      <vt:lpstr>2.1 Questions for you </vt:lpstr>
      <vt:lpstr>2.2 Conditional  probability</vt:lpstr>
      <vt:lpstr>Examples</vt:lpstr>
      <vt:lpstr>2.2 More examples</vt:lpstr>
      <vt:lpstr>Class questions</vt:lpstr>
      <vt:lpstr>2.2 Question for you</vt:lpstr>
      <vt:lpstr>2.4 Probability formulae</vt:lpstr>
      <vt:lpstr>PowerPoint Presentation</vt:lpstr>
      <vt:lpstr>PowerPoint Presentation</vt:lpstr>
      <vt:lpstr>Class question</vt:lpstr>
      <vt:lpstr>Question for you</vt:lpstr>
      <vt:lpstr>Tips to help</vt:lpstr>
      <vt:lpstr>2.5 Tree diagrams</vt:lpstr>
      <vt:lpstr>2.5 Example 2</vt:lpstr>
      <vt:lpstr>Class question</vt:lpstr>
      <vt:lpstr>Question for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1 -Data collection </dc:title>
  <dc:creator>David Lynton</dc:creator>
  <cp:lastModifiedBy>David Lynton</cp:lastModifiedBy>
  <cp:revision>36</cp:revision>
  <dcterms:created xsi:type="dcterms:W3CDTF">2020-03-30T07:15:06Z</dcterms:created>
  <dcterms:modified xsi:type="dcterms:W3CDTF">2020-07-06T12:30:47Z</dcterms:modified>
</cp:coreProperties>
</file>