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71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E8E7"/>
    <a:srgbClr val="E2CD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31"/>
    <p:restoredTop sz="94674"/>
  </p:normalViewPr>
  <p:slideViewPr>
    <p:cSldViewPr snapToGrid="0" snapToObjects="1">
      <p:cViewPr>
        <p:scale>
          <a:sx n="78" d="100"/>
          <a:sy n="78" d="100"/>
        </p:scale>
        <p:origin x="232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0.wmf"/><Relationship Id="rId1" Type="http://schemas.openxmlformats.org/officeDocument/2006/relationships/image" Target="../media/image5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830ED-2BA9-E247-99EB-185A34A80C46}" type="datetimeFigureOut">
              <a:rPr lang="en-US" smtClean="0"/>
              <a:t>7/4/20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BF0B1-85BE-474F-817B-07031969B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6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830ED-2BA9-E247-99EB-185A34A80C46}" type="datetimeFigureOut">
              <a:rPr lang="en-US" smtClean="0"/>
              <a:t>7/4/20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BF0B1-85BE-474F-817B-07031969B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866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830ED-2BA9-E247-99EB-185A34A80C46}" type="datetimeFigureOut">
              <a:rPr lang="en-US" smtClean="0"/>
              <a:t>7/4/20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BF0B1-85BE-474F-817B-07031969BDC7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899187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830ED-2BA9-E247-99EB-185A34A80C46}" type="datetimeFigureOut">
              <a:rPr lang="en-US" smtClean="0"/>
              <a:t>7/4/20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BF0B1-85BE-474F-817B-07031969B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1333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830ED-2BA9-E247-99EB-185A34A80C46}" type="datetimeFigureOut">
              <a:rPr lang="en-US" smtClean="0"/>
              <a:t>7/4/20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BF0B1-85BE-474F-817B-07031969BDC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440913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830ED-2BA9-E247-99EB-185A34A80C46}" type="datetimeFigureOut">
              <a:rPr lang="en-US" smtClean="0"/>
              <a:t>7/4/20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BF0B1-85BE-474F-817B-07031969B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2736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830ED-2BA9-E247-99EB-185A34A80C46}" type="datetimeFigureOut">
              <a:rPr lang="en-US" smtClean="0"/>
              <a:t>7/4/20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BF0B1-85BE-474F-817B-07031969B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6238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830ED-2BA9-E247-99EB-185A34A80C46}" type="datetimeFigureOut">
              <a:rPr lang="en-US" smtClean="0"/>
              <a:t>7/4/20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BF0B1-85BE-474F-817B-07031969B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494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830ED-2BA9-E247-99EB-185A34A80C46}" type="datetimeFigureOut">
              <a:rPr lang="en-US" smtClean="0"/>
              <a:t>7/4/20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BF0B1-85BE-474F-817B-07031969B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594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830ED-2BA9-E247-99EB-185A34A80C46}" type="datetimeFigureOut">
              <a:rPr lang="en-US" smtClean="0"/>
              <a:t>7/4/20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BF0B1-85BE-474F-817B-07031969B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303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830ED-2BA9-E247-99EB-185A34A80C46}" type="datetimeFigureOut">
              <a:rPr lang="en-US" smtClean="0"/>
              <a:t>7/4/20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BF0B1-85BE-474F-817B-07031969B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452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830ED-2BA9-E247-99EB-185A34A80C46}" type="datetimeFigureOut">
              <a:rPr lang="en-US" smtClean="0"/>
              <a:t>7/4/20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BF0B1-85BE-474F-817B-07031969B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082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830ED-2BA9-E247-99EB-185A34A80C46}" type="datetimeFigureOut">
              <a:rPr lang="en-US" smtClean="0"/>
              <a:t>7/4/20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BF0B1-85BE-474F-817B-07031969B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27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830ED-2BA9-E247-99EB-185A34A80C46}" type="datetimeFigureOut">
              <a:rPr lang="en-US" smtClean="0"/>
              <a:t>7/4/20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BF0B1-85BE-474F-817B-07031969B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475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830ED-2BA9-E247-99EB-185A34A80C46}" type="datetimeFigureOut">
              <a:rPr lang="en-US" smtClean="0"/>
              <a:t>7/4/20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BF0B1-85BE-474F-817B-07031969B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66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830ED-2BA9-E247-99EB-185A34A80C46}" type="datetimeFigureOut">
              <a:rPr lang="en-US" smtClean="0"/>
              <a:t>7/4/20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BF0B1-85BE-474F-817B-07031969B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886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F830ED-2BA9-E247-99EB-185A34A80C46}" type="datetimeFigureOut">
              <a:rPr lang="en-US" smtClean="0"/>
              <a:t>7/4/20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6DBF0B1-85BE-474F-817B-07031969B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209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6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9.wmf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65EB6-E02C-C04B-A7D7-D9C3DDC239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1544" y="638629"/>
            <a:ext cx="8843412" cy="1096900"/>
          </a:xfrm>
        </p:spPr>
        <p:txBody>
          <a:bodyPr/>
          <a:lstStyle/>
          <a:p>
            <a:r>
              <a:rPr lang="en-US" dirty="0"/>
              <a:t>Chapter 1  </a:t>
            </a:r>
            <a:br>
              <a:rPr lang="en-US" dirty="0"/>
            </a:br>
            <a:r>
              <a:rPr lang="en-US" dirty="0"/>
              <a:t>Regression, correlation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2E7332-DD4F-FB4D-BA9F-95E5BDEB1A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533" y="1735529"/>
            <a:ext cx="5506478" cy="26920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DD87A0-913B-2644-8CDE-99C90B5D1B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188323"/>
            <a:ext cx="5472692" cy="17864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DAE3A00-58D0-C84F-BF02-C553041D67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2167" y="4551925"/>
            <a:ext cx="6973688" cy="19451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0C200E9-13AB-F94C-872B-7F836BD6CD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533" y="3721409"/>
            <a:ext cx="5506478" cy="7683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83B2D8A-42C2-C048-A7B9-9D5AD15020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5998" y="3974790"/>
            <a:ext cx="5472693" cy="5184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6DCE04-20D2-C04E-B137-8CA7106F7F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35900" y="6006803"/>
            <a:ext cx="43561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120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4960F-DC67-8D4B-864D-EEEA9EF98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96668" cy="753035"/>
          </a:xfrm>
        </p:spPr>
        <p:txBody>
          <a:bodyPr/>
          <a:lstStyle/>
          <a:p>
            <a:r>
              <a:rPr lang="en-US" dirty="0"/>
              <a:t>1.2 Class question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8BE701-F037-5E48-BD21-6FD7B17464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67" y="753035"/>
            <a:ext cx="10414000" cy="33528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E2B2CB6-4624-0A43-8D97-9D350B131F77}"/>
              </a:ext>
            </a:extLst>
          </p:cNvPr>
          <p:cNvSpPr/>
          <p:nvPr/>
        </p:nvSpPr>
        <p:spPr>
          <a:xfrm>
            <a:off x="529068" y="4427983"/>
            <a:ext cx="270531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GB" sz="2200" dirty="0">
                <a:latin typeface="+mj-lt"/>
                <a:cs typeface="Times New Roman" panose="02020603050405020304" pitchFamily="18" charset="0"/>
              </a:rPr>
              <a:t>0.996194</a:t>
            </a:r>
            <a:endParaRPr lang="en-GB" sz="22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9B37E9-36EB-2B4B-8269-EE47EA3990F6}"/>
              </a:ext>
            </a:extLst>
          </p:cNvPr>
          <p:cNvSpPr txBox="1"/>
          <p:nvPr/>
        </p:nvSpPr>
        <p:spPr>
          <a:xfrm>
            <a:off x="529069" y="4965574"/>
            <a:ext cx="101614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0.996194 is positive and is very close to 1.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27C7ED-99EF-374E-A2A2-9B883B4DCAC0}"/>
              </a:ext>
            </a:extLst>
          </p:cNvPr>
          <p:cNvSpPr txBox="1"/>
          <p:nvPr/>
        </p:nvSpPr>
        <p:spPr>
          <a:xfrm>
            <a:off x="529069" y="5690075"/>
            <a:ext cx="84117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There is a strong correlation between log </a:t>
            </a:r>
            <a:r>
              <a:rPr lang="en-GB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and time, indicating that the data points lie very close to a straight line. </a:t>
            </a:r>
            <a:b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So an exponential model is a good fit for this data.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AB0413-6EED-DC49-AD05-3DFB7E5C227B}"/>
              </a:ext>
            </a:extLst>
          </p:cNvPr>
          <p:cNvSpPr txBox="1"/>
          <p:nvPr/>
        </p:nvSpPr>
        <p:spPr>
          <a:xfrm>
            <a:off x="8094134" y="4251623"/>
            <a:ext cx="1424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Exercise 1B </a:t>
            </a:r>
          </a:p>
          <a:p>
            <a:r>
              <a:rPr lang="en-US" dirty="0"/>
              <a:t>Pages 6 to 8</a:t>
            </a:r>
          </a:p>
        </p:txBody>
      </p:sp>
    </p:spTree>
    <p:extLst>
      <p:ext uri="{BB962C8B-B14F-4D97-AF65-F5344CB8AC3E}">
        <p14:creationId xmlns:p14="http://schemas.microsoft.com/office/powerpoint/2010/main" val="383127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DC0E07-14EF-A642-B709-C27469222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/>
          <a:lstStyle/>
          <a:p>
            <a:r>
              <a:rPr lang="en-US" dirty="0"/>
              <a:t>1.3 Hypothesis for testing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2874187-2195-1446-8311-36A777B810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62" t="5783"/>
          <a:stretch/>
        </p:blipFill>
        <p:spPr>
          <a:xfrm>
            <a:off x="368205" y="762001"/>
            <a:ext cx="3610639" cy="285619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92B6A1D-D9D1-E74E-8B12-9BCD05B63D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14" t="5783"/>
          <a:stretch/>
        </p:blipFill>
        <p:spPr>
          <a:xfrm>
            <a:off x="4347049" y="762001"/>
            <a:ext cx="3610639" cy="285619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78919F2-8AB3-4640-8467-308EB8C925A8}"/>
              </a:ext>
            </a:extLst>
          </p:cNvPr>
          <p:cNvSpPr/>
          <p:nvPr/>
        </p:nvSpPr>
        <p:spPr>
          <a:xfrm>
            <a:off x="368205" y="3618193"/>
            <a:ext cx="96479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Suppose we use a spreadsheet to randomly generate maths marks for students, and separately generate random English marks.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5BB141C-4198-5041-B4B4-8B8F169374AB}"/>
              </a:ext>
            </a:extLst>
          </p:cNvPr>
          <p:cNvSpPr/>
          <p:nvPr/>
        </p:nvSpPr>
        <p:spPr>
          <a:xfrm>
            <a:off x="368204" y="4380194"/>
            <a:ext cx="91415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What is the </a:t>
            </a:r>
            <a:r>
              <a:rPr lang="en-GB" b="1" dirty="0"/>
              <a:t>observed</a:t>
            </a:r>
            <a:r>
              <a:rPr lang="en-GB" dirty="0"/>
              <a:t> PMCC between Maths and English marks in this first set of data?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C1F7FA6-9A2F-B14D-87AD-A113B6B5F60A}"/>
              </a:ext>
            </a:extLst>
          </p:cNvPr>
          <p:cNvSpPr/>
          <p:nvPr/>
        </p:nvSpPr>
        <p:spPr>
          <a:xfrm>
            <a:off x="368204" y="4772560"/>
            <a:ext cx="94369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/>
              <a:t>But what is the true underlying PMCC between Maths and English?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04CFB69-8FCD-B246-B7D5-5B8EA49D65D3}"/>
                  </a:ext>
                </a:extLst>
              </p:cNvPr>
              <p:cNvSpPr txBox="1"/>
              <p:nvPr/>
            </p:nvSpPr>
            <p:spPr>
              <a:xfrm>
                <a:off x="337894" y="5388318"/>
                <a:ext cx="792088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b="1" dirty="0"/>
                  <a:t>Is the PMCC of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𝟐𝟏𝟗</m:t>
                    </m:r>
                  </m:oMath>
                </a14:m>
                <a:r>
                  <a:rPr lang="en-GB" sz="1600" b="1" dirty="0"/>
                  <a:t> statistically significant, or are Maths/English marks not correlated, and this observed correlation emerged just by chance</a:t>
                </a:r>
                <a:r>
                  <a:rPr lang="en-GB" sz="1600" dirty="0"/>
                  <a:t>?</a:t>
                </a: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04CFB69-8FCD-B246-B7D5-5B8EA49D65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894" y="5388318"/>
                <a:ext cx="7920880" cy="584775"/>
              </a:xfrm>
              <a:prstGeom prst="rect">
                <a:avLst/>
              </a:prstGeom>
              <a:blipFill>
                <a:blip r:embed="rId4"/>
                <a:stretch>
                  <a:fillRect l="-321" t="-2128" b="-12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927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B8EE2-BB28-6B40-B5A5-78993DA56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/>
          <a:lstStyle/>
          <a:p>
            <a:r>
              <a:rPr lang="en-US" dirty="0"/>
              <a:t>Example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BC5036-A0C9-B54C-937E-8DB16BF8EF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420" y="1070124"/>
            <a:ext cx="3807154" cy="30315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D05BEC1-F3AC-FC41-BE7F-0D5653220D13}"/>
              </a:ext>
            </a:extLst>
          </p:cNvPr>
          <p:cNvSpPr txBox="1"/>
          <p:nvPr/>
        </p:nvSpPr>
        <p:spPr>
          <a:xfrm>
            <a:off x="4415806" y="746296"/>
            <a:ext cx="51924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Let’s carry out a hypothesis test on whether there is </a:t>
            </a:r>
            <a:r>
              <a:rPr lang="en-GB" b="1" dirty="0"/>
              <a:t>positive</a:t>
            </a:r>
            <a:r>
              <a:rPr lang="en-GB" dirty="0"/>
              <a:t> correlation between English and Maths marks, at 10% significance level: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510736D-021A-FB44-976A-2FB4C67B9C44}"/>
                  </a:ext>
                </a:extLst>
              </p:cNvPr>
              <p:cNvSpPr txBox="1"/>
              <p:nvPr/>
            </p:nvSpPr>
            <p:spPr>
              <a:xfrm>
                <a:off x="4487994" y="1707578"/>
                <a:ext cx="1584176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Sample size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𝟏𝟎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510736D-021A-FB44-976A-2FB4C67B9C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7994" y="1707578"/>
                <a:ext cx="1584176" cy="1477328"/>
              </a:xfrm>
              <a:prstGeom prst="rect">
                <a:avLst/>
              </a:prstGeom>
              <a:blipFill>
                <a:blip r:embed="rId3"/>
                <a:stretch>
                  <a:fillRect l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2">
            <a:extLst>
              <a:ext uri="{FF2B5EF4-FFF2-40B4-BE49-F238E27FC236}">
                <a16:creationId xmlns:a16="http://schemas.microsoft.com/office/drawing/2014/main" id="{03A366EB-87E7-2F45-9AEE-125561DBF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28" y="4291231"/>
            <a:ext cx="4429608" cy="2463268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B0335E5-BBF2-A04A-A17F-79F3FAF7AEBB}"/>
                  </a:ext>
                </a:extLst>
              </p:cNvPr>
              <p:cNvSpPr txBox="1"/>
              <p:nvPr/>
            </p:nvSpPr>
            <p:spPr>
              <a:xfrm>
                <a:off x="4534444" y="5150422"/>
                <a:ext cx="447312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0.219&lt;0.4428</m:t>
                    </m:r>
                  </m:oMath>
                </a14:m>
                <a:r>
                  <a:rPr lang="en-GB" sz="1600" dirty="0"/>
                  <a:t>, therefore do not reject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sz="1600" dirty="0"/>
                  <a:t>.</a:t>
                </a:r>
              </a:p>
              <a:p>
                <a:r>
                  <a:rPr lang="en-GB" sz="1600" dirty="0"/>
                  <a:t>Therefore, insufficient evidence to suggest that English and Maths marks are correlated. </a:t>
                </a: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B0335E5-BBF2-A04A-A17F-79F3FAF7AE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4444" y="5150422"/>
                <a:ext cx="4473125" cy="830997"/>
              </a:xfrm>
              <a:prstGeom prst="rect">
                <a:avLst/>
              </a:prstGeom>
              <a:blipFill>
                <a:blip r:embed="rId5"/>
                <a:stretch>
                  <a:fillRect l="-567" t="-1515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A4A85028-07D4-0043-A726-C7997304FBDC}"/>
              </a:ext>
            </a:extLst>
          </p:cNvPr>
          <p:cNvSpPr/>
          <p:nvPr/>
        </p:nvSpPr>
        <p:spPr>
          <a:xfrm>
            <a:off x="4487994" y="3313807"/>
            <a:ext cx="49565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Critical value for 10% significance level:</a:t>
            </a:r>
          </a:p>
          <a:p>
            <a:r>
              <a:rPr lang="en-GB" b="1" dirty="0"/>
              <a:t>0.4428</a:t>
            </a:r>
          </a:p>
        </p:txBody>
      </p:sp>
    </p:spTree>
    <p:extLst>
      <p:ext uri="{BB962C8B-B14F-4D97-AF65-F5344CB8AC3E}">
        <p14:creationId xmlns:p14="http://schemas.microsoft.com/office/powerpoint/2010/main" val="3883997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C911A-954C-624C-A8F0-5250205ED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/>
          <a:lstStyle/>
          <a:p>
            <a:r>
              <a:rPr lang="en-US" dirty="0"/>
              <a:t>1.3 Two tail example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CE3493F-1172-804E-A90B-4CF744C5717A}"/>
                  </a:ext>
                </a:extLst>
              </p:cNvPr>
              <p:cNvSpPr txBox="1"/>
              <p:nvPr/>
            </p:nvSpPr>
            <p:spPr>
              <a:xfrm>
                <a:off x="229882" y="889123"/>
                <a:ext cx="9323192" cy="1323439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A scientist takes 30 observations of the masses of two reactants in an experiment. She calculates a product moment correlation coefficient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=−0.45</m:t>
                    </m:r>
                  </m:oMath>
                </a14:m>
                <a:r>
                  <a:rPr lang="en-GB" sz="1600" dirty="0"/>
                  <a:t>.</a:t>
                </a:r>
              </a:p>
              <a:p>
                <a:endParaRPr lang="en-GB" sz="1600" dirty="0"/>
              </a:p>
              <a:p>
                <a:r>
                  <a:rPr lang="en-GB" sz="1600" dirty="0"/>
                  <a:t>The scientist believes there is no correlation between the masses of the two reactants. Test at the 10% level of significance, the scientist’s claim, stating your hypotheses clearly.</a:t>
                </a:r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CE3493F-1172-804E-A90B-4CF744C571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882" y="889123"/>
                <a:ext cx="9323192" cy="132343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Picture 31">
            <a:extLst>
              <a:ext uri="{FF2B5EF4-FFF2-40B4-BE49-F238E27FC236}">
                <a16:creationId xmlns:a16="http://schemas.microsoft.com/office/drawing/2014/main" id="{94CFAAF4-A64B-CA48-948D-6A8CD0056A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882" y="2685329"/>
            <a:ext cx="3085784" cy="289066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101BDE4-7A92-AB4B-983A-D4B1B46752F8}"/>
                  </a:ext>
                </a:extLst>
              </p:cNvPr>
              <p:cNvSpPr txBox="1"/>
              <p:nvPr/>
            </p:nvSpPr>
            <p:spPr>
              <a:xfrm>
                <a:off x="4075401" y="4518897"/>
                <a:ext cx="4176464" cy="13542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−0.45&lt;−0.3061</m:t>
                    </m:r>
                  </m:oMath>
                </a14:m>
                <a:r>
                  <a:rPr lang="en-GB" sz="1600" dirty="0"/>
                  <a:t>, therefore reject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sz="1600" dirty="0"/>
                  <a:t>.</a:t>
                </a:r>
              </a:p>
              <a:p>
                <a:r>
                  <a:rPr lang="en-GB" sz="1600" dirty="0"/>
                  <a:t>There is evidence, at the 10% level of significance, that there is a correlation between the masses of the two reactants.</a:t>
                </a:r>
              </a:p>
              <a:p>
                <a:endParaRPr lang="en-GB" dirty="0"/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101BDE4-7A92-AB4B-983A-D4B1B46752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5401" y="4518897"/>
                <a:ext cx="4176464" cy="1354217"/>
              </a:xfrm>
              <a:prstGeom prst="rect">
                <a:avLst/>
              </a:prstGeom>
              <a:blipFill>
                <a:blip r:embed="rId4"/>
                <a:stretch>
                  <a:fillRect l="-606" t="-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A0D24D0-DF26-E548-A1D9-FEEA82996F0C}"/>
                  </a:ext>
                </a:extLst>
              </p:cNvPr>
              <p:cNvSpPr/>
              <p:nvPr/>
            </p:nvSpPr>
            <p:spPr>
              <a:xfrm>
                <a:off x="4006646" y="2640020"/>
                <a:ext cx="2615380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≠0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Sample size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=30</m:t>
                    </m:r>
                  </m:oMath>
                </a14:m>
                <a:endParaRPr lang="en-GB" dirty="0"/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A0D24D0-DF26-E548-A1D9-FEEA82996F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6646" y="2640020"/>
                <a:ext cx="2615380" cy="923330"/>
              </a:xfrm>
              <a:prstGeom prst="rect">
                <a:avLst/>
              </a:prstGeom>
              <a:blipFill>
                <a:blip r:embed="rId5"/>
                <a:stretch>
                  <a:fillRect l="-1449" b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0543118D-EC06-9942-95AC-19A7D90E20CF}"/>
              </a:ext>
            </a:extLst>
          </p:cNvPr>
          <p:cNvSpPr/>
          <p:nvPr/>
        </p:nvSpPr>
        <p:spPr>
          <a:xfrm>
            <a:off x="4006646" y="371795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Critical value at 5%  significance:</a:t>
            </a:r>
          </a:p>
          <a:p>
            <a:r>
              <a:rPr lang="en-GB" dirty="0"/>
              <a:t>0.3061</a:t>
            </a:r>
          </a:p>
        </p:txBody>
      </p:sp>
    </p:spTree>
    <p:extLst>
      <p:ext uri="{BB962C8B-B14F-4D97-AF65-F5344CB8AC3E}">
        <p14:creationId xmlns:p14="http://schemas.microsoft.com/office/powerpoint/2010/main" val="637114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32E8321-8612-9E44-B5E9-67130A4CB115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1.3 Class question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06E4B9B-4873-E046-9AAC-A668960C9A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288" y="632348"/>
            <a:ext cx="9931400" cy="3683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0731D66-21CD-834B-91DF-388E635B1E1E}"/>
              </a:ext>
            </a:extLst>
          </p:cNvPr>
          <p:cNvSpPr/>
          <p:nvPr/>
        </p:nvSpPr>
        <p:spPr>
          <a:xfrm>
            <a:off x="679666" y="4587427"/>
            <a:ext cx="270161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−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0.664 (3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s.f.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29DBB981-79FD-8748-B3CB-E3488BA33A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3178554"/>
              </p:ext>
            </p:extLst>
          </p:nvPr>
        </p:nvGraphicFramePr>
        <p:xfrm>
          <a:off x="679666" y="5894461"/>
          <a:ext cx="28829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4" imgW="2882880" imgH="749160" progId="Equation.DSMT4">
                  <p:embed/>
                </p:oleObj>
              </mc:Choice>
              <mc:Fallback>
                <p:oleObj name="Equation" r:id="rId4" imgW="2882880" imgH="74916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EF2A2F21-F358-4E56-91AF-82EEC27F75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79666" y="5894461"/>
                        <a:ext cx="2882900" cy="74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DF499815-664A-834C-B698-C4F842554838}"/>
              </a:ext>
            </a:extLst>
          </p:cNvPr>
          <p:cNvSpPr txBox="1"/>
          <p:nvPr/>
        </p:nvSpPr>
        <p:spPr>
          <a:xfrm>
            <a:off x="3210641" y="5154091"/>
            <a:ext cx="47877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The critical value of </a:t>
            </a:r>
            <a:r>
              <a:rPr lang="en-GB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is −0.5509 and the critical region is </a:t>
            </a:r>
            <a:r>
              <a:rPr lang="en-GB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GB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&lt; −0.5509.</a:t>
            </a: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AE11409A-08EF-2549-8C23-1160C52200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579374"/>
              </p:ext>
            </p:extLst>
          </p:nvPr>
        </p:nvGraphicFramePr>
        <p:xfrm>
          <a:off x="3893586" y="6002411"/>
          <a:ext cx="23368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6" imgW="2336760" imgH="266400" progId="Equation.DSMT4">
                  <p:embed/>
                </p:oleObj>
              </mc:Choice>
              <mc:Fallback>
                <p:oleObj name="Equation" r:id="rId6" imgW="2336760" imgH="26640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AE14446B-38EC-4CAB-8FF7-CC356116E08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893586" y="6002411"/>
                        <a:ext cx="2336800" cy="26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D564F3D8-2062-E54B-8511-FCCE8A40C221}"/>
              </a:ext>
            </a:extLst>
          </p:cNvPr>
          <p:cNvSpPr/>
          <p:nvPr/>
        </p:nvSpPr>
        <p:spPr>
          <a:xfrm>
            <a:off x="603466" y="5240944"/>
            <a:ext cx="260717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GB" sz="2200" baseline="-25000" dirty="0">
                <a:latin typeface="Arial" panose="020B0604020202020204" pitchFamily="34" charset="0"/>
                <a:cs typeface="Arial" panose="020B0604020202020204" pitchFamily="34" charset="0"/>
              </a:rPr>
              <a:t>0 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: </a:t>
            </a:r>
            <a:r>
              <a:rPr lang="el-GR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0, H</a:t>
            </a:r>
            <a:r>
              <a:rPr lang="en-GB" sz="2200" baseline="-25000" dirty="0">
                <a:latin typeface="Arial" panose="020B0604020202020204" pitchFamily="34" charset="0"/>
                <a:cs typeface="Arial" panose="020B0604020202020204" pitchFamily="34" charset="0"/>
              </a:rPr>
              <a:t>1 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: </a:t>
            </a:r>
            <a:r>
              <a:rPr lang="el-GR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28F8A09-4EDE-7949-9257-92E67965E954}"/>
              </a:ext>
            </a:extLst>
          </p:cNvPr>
          <p:cNvSpPr/>
          <p:nvPr/>
        </p:nvSpPr>
        <p:spPr>
          <a:xfrm>
            <a:off x="4298334" y="6347990"/>
            <a:ext cx="555072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so there is enough evidence to reject H</a:t>
            </a:r>
            <a:r>
              <a:rPr lang="en-GB" sz="2200" baseline="-25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71569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/>
      <p:bldP spid="11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6C206-C302-0C40-B2FA-6C51DCE84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/>
          <a:lstStyle/>
          <a:p>
            <a:r>
              <a:rPr lang="en-US" dirty="0"/>
              <a:t>Question for you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7932817-0D47-154D-8DF4-AC4BAFFC8B73}"/>
                  </a:ext>
                </a:extLst>
              </p:cNvPr>
              <p:cNvSpPr txBox="1"/>
              <p:nvPr/>
            </p:nvSpPr>
            <p:spPr>
              <a:xfrm>
                <a:off x="323527" y="836712"/>
                <a:ext cx="9261343" cy="2308324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The table from the large data set shows the daily maximum gust,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/>
                  <a:t> </a:t>
                </a:r>
                <a:r>
                  <a:rPr lang="en-GB" sz="1600" dirty="0" err="1"/>
                  <a:t>kn</a:t>
                </a:r>
                <a:r>
                  <a:rPr lang="en-GB" sz="1600" dirty="0"/>
                  <a:t>, and the daily maximum relative humidity,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600" dirty="0"/>
                  <a:t>%, in </a:t>
                </a:r>
                <a:r>
                  <a:rPr lang="en-GB" sz="1600" dirty="0" err="1"/>
                  <a:t>Leeming</a:t>
                </a:r>
                <a:r>
                  <a:rPr lang="en-GB" sz="1600" dirty="0"/>
                  <a:t> for a sample of eight days in May 2015.</a:t>
                </a:r>
              </a:p>
              <a:p>
                <a:endParaRPr lang="en-GB" sz="1600" dirty="0"/>
              </a:p>
              <a:p>
                <a:endParaRPr lang="en-GB" sz="1600" dirty="0"/>
              </a:p>
              <a:p>
                <a:endParaRPr lang="en-GB" sz="1600" dirty="0"/>
              </a:p>
              <a:p>
                <a:pPr marL="342900" indent="-342900">
                  <a:buAutoNum type="alphaLcPeriod"/>
                </a:pPr>
                <a:r>
                  <a:rPr lang="en-GB" sz="1600" dirty="0"/>
                  <a:t>Find the product moment correlation coefficient for this data.</a:t>
                </a:r>
              </a:p>
              <a:p>
                <a:pPr marL="342900" indent="-342900">
                  <a:buAutoNum type="alphaLcPeriod"/>
                </a:pPr>
                <a:r>
                  <a:rPr lang="en-GB" sz="1600" dirty="0"/>
                  <a:t>Test, at the 10% level of significance, whether there is evidence of a positive correlation between daily maximum gust and daily maximum relative humidity. State your hypotheses clearly.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7932817-0D47-154D-8DF4-AC4BAFFC8B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7" y="836712"/>
                <a:ext cx="9261343" cy="230832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ABABC4FD-343A-C74B-8BF9-339F75FFE51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07788483"/>
                  </p:ext>
                </p:extLst>
              </p:nvPr>
            </p:nvGraphicFramePr>
            <p:xfrm>
              <a:off x="451657" y="1462441"/>
              <a:ext cx="3295332" cy="54864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308292">
                      <a:extLst>
                        <a:ext uri="{9D8B030D-6E8A-4147-A177-3AD203B41FA5}">
                          <a16:colId xmlns:a16="http://schemas.microsoft.com/office/drawing/2014/main" val="3026705319"/>
                        </a:ext>
                      </a:extLst>
                    </a:gridCol>
                    <a:gridCol w="373380">
                      <a:extLst>
                        <a:ext uri="{9D8B030D-6E8A-4147-A177-3AD203B41FA5}">
                          <a16:colId xmlns:a16="http://schemas.microsoft.com/office/drawing/2014/main" val="2953457487"/>
                        </a:ext>
                      </a:extLst>
                    </a:gridCol>
                    <a:gridCol w="373380">
                      <a:extLst>
                        <a:ext uri="{9D8B030D-6E8A-4147-A177-3AD203B41FA5}">
                          <a16:colId xmlns:a16="http://schemas.microsoft.com/office/drawing/2014/main" val="1486938142"/>
                        </a:ext>
                      </a:extLst>
                    </a:gridCol>
                    <a:gridCol w="373380">
                      <a:extLst>
                        <a:ext uri="{9D8B030D-6E8A-4147-A177-3AD203B41FA5}">
                          <a16:colId xmlns:a16="http://schemas.microsoft.com/office/drawing/2014/main" val="2575391811"/>
                        </a:ext>
                      </a:extLst>
                    </a:gridCol>
                    <a:gridCol w="373380">
                      <a:extLst>
                        <a:ext uri="{9D8B030D-6E8A-4147-A177-3AD203B41FA5}">
                          <a16:colId xmlns:a16="http://schemas.microsoft.com/office/drawing/2014/main" val="2976212014"/>
                        </a:ext>
                      </a:extLst>
                    </a:gridCol>
                    <a:gridCol w="373380">
                      <a:extLst>
                        <a:ext uri="{9D8B030D-6E8A-4147-A177-3AD203B41FA5}">
                          <a16:colId xmlns:a16="http://schemas.microsoft.com/office/drawing/2014/main" val="249074266"/>
                        </a:ext>
                      </a:extLst>
                    </a:gridCol>
                    <a:gridCol w="373380">
                      <a:extLst>
                        <a:ext uri="{9D8B030D-6E8A-4147-A177-3AD203B41FA5}">
                          <a16:colId xmlns:a16="http://schemas.microsoft.com/office/drawing/2014/main" val="4186615401"/>
                        </a:ext>
                      </a:extLst>
                    </a:gridCol>
                    <a:gridCol w="373380">
                      <a:extLst>
                        <a:ext uri="{9D8B030D-6E8A-4147-A177-3AD203B41FA5}">
                          <a16:colId xmlns:a16="http://schemas.microsoft.com/office/drawing/2014/main" val="604305830"/>
                        </a:ext>
                      </a:extLst>
                    </a:gridCol>
                    <a:gridCol w="373380">
                      <a:extLst>
                        <a:ext uri="{9D8B030D-6E8A-4147-A177-3AD203B41FA5}">
                          <a16:colId xmlns:a16="http://schemas.microsoft.com/office/drawing/2014/main" val="2098341791"/>
                        </a:ext>
                      </a:extLst>
                    </a:gridCol>
                  </a:tblGrid>
                  <a:tr h="15979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2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GB" sz="1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31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28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38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37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18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17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21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29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74030608"/>
                      </a:ext>
                    </a:extLst>
                  </a:tr>
                  <a:tr h="17350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200" b="1" i="1" smtClean="0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oMath>
                            </m:oMathPara>
                          </a14:m>
                          <a:endParaRPr lang="en-GB" sz="1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99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94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87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80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80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89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84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86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4157648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ABABC4FD-343A-C74B-8BF9-339F75FFE51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07788483"/>
                  </p:ext>
                </p:extLst>
              </p:nvPr>
            </p:nvGraphicFramePr>
            <p:xfrm>
              <a:off x="451657" y="1462441"/>
              <a:ext cx="3295332" cy="54864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308292">
                      <a:extLst>
                        <a:ext uri="{9D8B030D-6E8A-4147-A177-3AD203B41FA5}">
                          <a16:colId xmlns:a16="http://schemas.microsoft.com/office/drawing/2014/main" val="3026705319"/>
                        </a:ext>
                      </a:extLst>
                    </a:gridCol>
                    <a:gridCol w="373380">
                      <a:extLst>
                        <a:ext uri="{9D8B030D-6E8A-4147-A177-3AD203B41FA5}">
                          <a16:colId xmlns:a16="http://schemas.microsoft.com/office/drawing/2014/main" val="2953457487"/>
                        </a:ext>
                      </a:extLst>
                    </a:gridCol>
                    <a:gridCol w="373380">
                      <a:extLst>
                        <a:ext uri="{9D8B030D-6E8A-4147-A177-3AD203B41FA5}">
                          <a16:colId xmlns:a16="http://schemas.microsoft.com/office/drawing/2014/main" val="1486938142"/>
                        </a:ext>
                      </a:extLst>
                    </a:gridCol>
                    <a:gridCol w="373380">
                      <a:extLst>
                        <a:ext uri="{9D8B030D-6E8A-4147-A177-3AD203B41FA5}">
                          <a16:colId xmlns:a16="http://schemas.microsoft.com/office/drawing/2014/main" val="2575391811"/>
                        </a:ext>
                      </a:extLst>
                    </a:gridCol>
                    <a:gridCol w="373380">
                      <a:extLst>
                        <a:ext uri="{9D8B030D-6E8A-4147-A177-3AD203B41FA5}">
                          <a16:colId xmlns:a16="http://schemas.microsoft.com/office/drawing/2014/main" val="2976212014"/>
                        </a:ext>
                      </a:extLst>
                    </a:gridCol>
                    <a:gridCol w="373380">
                      <a:extLst>
                        <a:ext uri="{9D8B030D-6E8A-4147-A177-3AD203B41FA5}">
                          <a16:colId xmlns:a16="http://schemas.microsoft.com/office/drawing/2014/main" val="249074266"/>
                        </a:ext>
                      </a:extLst>
                    </a:gridCol>
                    <a:gridCol w="373380">
                      <a:extLst>
                        <a:ext uri="{9D8B030D-6E8A-4147-A177-3AD203B41FA5}">
                          <a16:colId xmlns:a16="http://schemas.microsoft.com/office/drawing/2014/main" val="4186615401"/>
                        </a:ext>
                      </a:extLst>
                    </a:gridCol>
                    <a:gridCol w="373380">
                      <a:extLst>
                        <a:ext uri="{9D8B030D-6E8A-4147-A177-3AD203B41FA5}">
                          <a16:colId xmlns:a16="http://schemas.microsoft.com/office/drawing/2014/main" val="604305830"/>
                        </a:ext>
                      </a:extLst>
                    </a:gridCol>
                    <a:gridCol w="373380">
                      <a:extLst>
                        <a:ext uri="{9D8B030D-6E8A-4147-A177-3AD203B41FA5}">
                          <a16:colId xmlns:a16="http://schemas.microsoft.com/office/drawing/2014/main" val="2098341791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4545" r="-987500" b="-11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31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28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38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37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18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17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21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29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74030608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104545" r="-987500" b="-1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99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94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87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80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80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89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84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86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4157648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04C4656-9F9F-6B42-9061-EB42DDE4917C}"/>
                  </a:ext>
                </a:extLst>
              </p:cNvPr>
              <p:cNvSpPr/>
              <p:nvPr/>
            </p:nvSpPr>
            <p:spPr>
              <a:xfrm>
                <a:off x="567253" y="3527347"/>
                <a:ext cx="135832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=0.1149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04C4656-9F9F-6B42-9061-EB42DDE491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253" y="3527347"/>
                <a:ext cx="1358321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7FDAB18-6DD5-1547-A4F5-2B588AFE497F}"/>
                  </a:ext>
                </a:extLst>
              </p:cNvPr>
              <p:cNvSpPr/>
              <p:nvPr/>
            </p:nvSpPr>
            <p:spPr>
              <a:xfrm>
                <a:off x="3309257" y="3712964"/>
                <a:ext cx="6096000" cy="230832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=0,   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Sample size = 8</a:t>
                </a:r>
              </a:p>
              <a:p>
                <a:r>
                  <a:rPr lang="en-GB" dirty="0"/>
                  <a:t>Critical value at 10% significant level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=0.5067</m:t>
                    </m:r>
                  </m:oMath>
                </a14:m>
                <a:endParaRPr lang="en-GB" dirty="0"/>
              </a:p>
              <a:p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0.1149&lt;0.5067</m:t>
                    </m:r>
                  </m:oMath>
                </a14:m>
                <a:r>
                  <a:rPr lang="en-GB" dirty="0"/>
                  <a:t> therefore insufficient evidence to reject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.</a:t>
                </a:r>
              </a:p>
              <a:p>
                <a:r>
                  <a:rPr lang="en-GB" dirty="0"/>
                  <a:t>Not sufficient evidence, at 10% significance level, of a positive correlation between the daily maximum gust and the daily maximum relative humidity.</a:t>
                </a:r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7FDAB18-6DD5-1547-A4F5-2B588AFE49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9257" y="3712964"/>
                <a:ext cx="6096000" cy="2308324"/>
              </a:xfrm>
              <a:prstGeom prst="rect">
                <a:avLst/>
              </a:prstGeom>
              <a:blipFill>
                <a:blip r:embed="rId5"/>
                <a:stretch>
                  <a:fillRect l="-832" r="-1455"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04F08AF1-1DF9-DE43-8429-FC1DEEB93B6F}"/>
              </a:ext>
            </a:extLst>
          </p:cNvPr>
          <p:cNvSpPr txBox="1"/>
          <p:nvPr/>
        </p:nvSpPr>
        <p:spPr>
          <a:xfrm>
            <a:off x="567253" y="5072393"/>
            <a:ext cx="16678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Exercise 1C </a:t>
            </a:r>
          </a:p>
          <a:p>
            <a:r>
              <a:rPr lang="en-US"/>
              <a:t>Pages 10 to 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419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E49C8-29AA-4E4E-9570-C90BE2888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regression?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9C1BAA-082A-784A-B6C4-4A5DDE0183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A measure of relation between two variables. It determines the strength and character if the relationship.</a:t>
            </a:r>
          </a:p>
          <a:p>
            <a:r>
              <a:rPr lang="en-US" dirty="0">
                <a:solidFill>
                  <a:srgbClr val="00B050"/>
                </a:solidFill>
              </a:rPr>
              <a:t>It differs from correlation by giving a numerical value and it generates a line of best fit.</a:t>
            </a:r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891CEB1-49ED-2148-B39C-D10D22B519C3}"/>
              </a:ext>
            </a:extLst>
          </p:cNvPr>
          <p:cNvCxnSpPr/>
          <p:nvPr/>
        </p:nvCxnSpPr>
        <p:spPr>
          <a:xfrm flipV="1">
            <a:off x="3363983" y="3630539"/>
            <a:ext cx="0" cy="28083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A6CD5B8-3C5C-B941-A6CE-1777D4BC171D}"/>
              </a:ext>
            </a:extLst>
          </p:cNvPr>
          <p:cNvCxnSpPr/>
          <p:nvPr/>
        </p:nvCxnSpPr>
        <p:spPr>
          <a:xfrm flipV="1">
            <a:off x="3363983" y="6438851"/>
            <a:ext cx="4680520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6180182-787B-A949-AD19-DE19C9C13C6C}"/>
                  </a:ext>
                </a:extLst>
              </p:cNvPr>
              <p:cNvSpPr txBox="1"/>
              <p:nvPr/>
            </p:nvSpPr>
            <p:spPr>
              <a:xfrm>
                <a:off x="5418307" y="6488668"/>
                <a:ext cx="287450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Time spent revising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(</m:t>
                    </m:r>
                    <m:r>
                      <a:rPr lang="en-GB" b="0" i="1" smtClean="0">
                        <a:latin typeface="Cambria Math"/>
                      </a:rPr>
                      <m:t>𝑥</m:t>
                    </m:r>
                    <m:r>
                      <a:rPr lang="en-GB" b="0" i="1" smtClean="0">
                        <a:latin typeface="Cambria Math"/>
                      </a:rPr>
                      <m:t>)</m:t>
                    </m:r>
                  </m:oMath>
                </a14:m>
                <a:endParaRPr lang="en-GB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6180182-787B-A949-AD19-DE19C9C13C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8307" y="6488668"/>
                <a:ext cx="2874501" cy="369332"/>
              </a:xfrm>
              <a:prstGeom prst="rect">
                <a:avLst/>
              </a:prstGeom>
              <a:blipFill>
                <a:blip r:embed="rId2"/>
                <a:stretch>
                  <a:fillRect l="-1762" t="-6667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4D3B012-5BFB-8C49-A01D-4A8A98763947}"/>
                  </a:ext>
                </a:extLst>
              </p:cNvPr>
              <p:cNvSpPr txBox="1"/>
              <p:nvPr/>
            </p:nvSpPr>
            <p:spPr>
              <a:xfrm rot="16200000">
                <a:off x="2238568" y="4657309"/>
                <a:ext cx="17281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Exam mark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(</m:t>
                    </m:r>
                    <m:r>
                      <a:rPr lang="en-GB" b="0" i="1" smtClean="0">
                        <a:latin typeface="Cambria Math"/>
                      </a:rPr>
                      <m:t>𝑦</m:t>
                    </m:r>
                    <m:r>
                      <a:rPr lang="en-GB" b="0" i="1" smtClean="0">
                        <a:latin typeface="Cambria Math"/>
                      </a:rPr>
                      <m:t>)</m:t>
                    </m:r>
                  </m:oMath>
                </a14:m>
                <a:endParaRPr lang="en-GB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4D3B012-5BFB-8C49-A01D-4A8A987639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2238568" y="4657309"/>
                <a:ext cx="1728192" cy="369332"/>
              </a:xfrm>
              <a:prstGeom prst="rect">
                <a:avLst/>
              </a:prstGeom>
              <a:blipFill>
                <a:blip r:embed="rId3"/>
                <a:stretch>
                  <a:fillRect l="-6667" r="-20000" b="-29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B9222831-7E3A-FF4E-A62C-3F6F726A6B23}"/>
              </a:ext>
            </a:extLst>
          </p:cNvPr>
          <p:cNvGrpSpPr/>
          <p:nvPr/>
        </p:nvGrpSpPr>
        <p:grpSpPr>
          <a:xfrm>
            <a:off x="3652015" y="5718771"/>
            <a:ext cx="216024" cy="216024"/>
            <a:chOff x="3347864" y="2780928"/>
            <a:chExt cx="216024" cy="216024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1D77BA6-B963-FF4E-96D2-94CB4E860034}"/>
                </a:ext>
              </a:extLst>
            </p:cNvPr>
            <p:cNvCxnSpPr/>
            <p:nvPr/>
          </p:nvCxnSpPr>
          <p:spPr>
            <a:xfrm>
              <a:off x="3347864" y="2780928"/>
              <a:ext cx="216024" cy="21602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51CC59B-083E-C44D-800F-5E7BBA38F563}"/>
                </a:ext>
              </a:extLst>
            </p:cNvPr>
            <p:cNvCxnSpPr/>
            <p:nvPr/>
          </p:nvCxnSpPr>
          <p:spPr>
            <a:xfrm flipH="1">
              <a:off x="3347864" y="2780928"/>
              <a:ext cx="216024" cy="21602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57603B1-5ABD-B747-BDE3-7510F49FE85E}"/>
              </a:ext>
            </a:extLst>
          </p:cNvPr>
          <p:cNvGrpSpPr/>
          <p:nvPr/>
        </p:nvGrpSpPr>
        <p:grpSpPr>
          <a:xfrm>
            <a:off x="4228079" y="5718771"/>
            <a:ext cx="216024" cy="216024"/>
            <a:chOff x="3347864" y="2780928"/>
            <a:chExt cx="216024" cy="216024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7D557C6-3117-2947-A570-EC1478BE8ED2}"/>
                </a:ext>
              </a:extLst>
            </p:cNvPr>
            <p:cNvCxnSpPr/>
            <p:nvPr/>
          </p:nvCxnSpPr>
          <p:spPr>
            <a:xfrm>
              <a:off x="3347864" y="2780928"/>
              <a:ext cx="216024" cy="21602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90AE762-A950-F749-B3CD-08802CB64AEE}"/>
                </a:ext>
              </a:extLst>
            </p:cNvPr>
            <p:cNvCxnSpPr/>
            <p:nvPr/>
          </p:nvCxnSpPr>
          <p:spPr>
            <a:xfrm flipH="1">
              <a:off x="3347864" y="2780928"/>
              <a:ext cx="216024" cy="21602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494BBD8-2941-4A4B-A5C0-6D9373C67BBF}"/>
              </a:ext>
            </a:extLst>
          </p:cNvPr>
          <p:cNvGrpSpPr/>
          <p:nvPr/>
        </p:nvGrpSpPr>
        <p:grpSpPr>
          <a:xfrm>
            <a:off x="4626219" y="5114132"/>
            <a:ext cx="216024" cy="216024"/>
            <a:chOff x="3347864" y="2780928"/>
            <a:chExt cx="216024" cy="216024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B6C5EF5-FCCC-3545-BB49-B643C7E0276C}"/>
                </a:ext>
              </a:extLst>
            </p:cNvPr>
            <p:cNvCxnSpPr/>
            <p:nvPr/>
          </p:nvCxnSpPr>
          <p:spPr>
            <a:xfrm>
              <a:off x="3347864" y="2780928"/>
              <a:ext cx="216024" cy="21602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903C294-21D5-CB46-B0F2-337080AFD062}"/>
                </a:ext>
              </a:extLst>
            </p:cNvPr>
            <p:cNvCxnSpPr/>
            <p:nvPr/>
          </p:nvCxnSpPr>
          <p:spPr>
            <a:xfrm flipH="1">
              <a:off x="3347864" y="2780928"/>
              <a:ext cx="216024" cy="21602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C0C5276-4711-D34B-8717-FAC7B297D02F}"/>
              </a:ext>
            </a:extLst>
          </p:cNvPr>
          <p:cNvGrpSpPr/>
          <p:nvPr/>
        </p:nvGrpSpPr>
        <p:grpSpPr>
          <a:xfrm>
            <a:off x="5202283" y="5244245"/>
            <a:ext cx="216024" cy="216024"/>
            <a:chOff x="3347864" y="2780928"/>
            <a:chExt cx="216024" cy="21602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8C29CEB1-A216-764B-AA74-8CABE3631221}"/>
                </a:ext>
              </a:extLst>
            </p:cNvPr>
            <p:cNvCxnSpPr/>
            <p:nvPr/>
          </p:nvCxnSpPr>
          <p:spPr>
            <a:xfrm>
              <a:off x="3347864" y="2780928"/>
              <a:ext cx="216024" cy="21602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942F307-CDBA-B949-BA28-23D3A5949E5E}"/>
                </a:ext>
              </a:extLst>
            </p:cNvPr>
            <p:cNvCxnSpPr/>
            <p:nvPr/>
          </p:nvCxnSpPr>
          <p:spPr>
            <a:xfrm flipH="1">
              <a:off x="3347864" y="2780928"/>
              <a:ext cx="216024" cy="21602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F9201A5-3283-3049-A9E0-C443F85DDED7}"/>
              </a:ext>
            </a:extLst>
          </p:cNvPr>
          <p:cNvGrpSpPr/>
          <p:nvPr/>
        </p:nvGrpSpPr>
        <p:grpSpPr>
          <a:xfrm>
            <a:off x="5539081" y="4227347"/>
            <a:ext cx="216024" cy="216024"/>
            <a:chOff x="3347864" y="2780928"/>
            <a:chExt cx="216024" cy="216024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7981F9A-59F8-B64B-ABC0-407ACBC0786F}"/>
                </a:ext>
              </a:extLst>
            </p:cNvPr>
            <p:cNvCxnSpPr/>
            <p:nvPr/>
          </p:nvCxnSpPr>
          <p:spPr>
            <a:xfrm>
              <a:off x="3347864" y="2780928"/>
              <a:ext cx="216024" cy="21602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04BA2614-263B-E24E-AB30-91241521D88B}"/>
                </a:ext>
              </a:extLst>
            </p:cNvPr>
            <p:cNvCxnSpPr/>
            <p:nvPr/>
          </p:nvCxnSpPr>
          <p:spPr>
            <a:xfrm flipH="1">
              <a:off x="3347864" y="2780928"/>
              <a:ext cx="216024" cy="21602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385E262-3D70-534C-A512-5A3C0F4BD770}"/>
              </a:ext>
            </a:extLst>
          </p:cNvPr>
          <p:cNvGrpSpPr/>
          <p:nvPr/>
        </p:nvGrpSpPr>
        <p:grpSpPr>
          <a:xfrm>
            <a:off x="6232906" y="4535198"/>
            <a:ext cx="216024" cy="216024"/>
            <a:chOff x="3347864" y="2780928"/>
            <a:chExt cx="216024" cy="216024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6B547918-4298-8C45-B1AB-16E578980F26}"/>
                </a:ext>
              </a:extLst>
            </p:cNvPr>
            <p:cNvCxnSpPr/>
            <p:nvPr/>
          </p:nvCxnSpPr>
          <p:spPr>
            <a:xfrm>
              <a:off x="3347864" y="2780928"/>
              <a:ext cx="216024" cy="21602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22DAC6C-B343-B54B-B9FF-11C39465395A}"/>
                </a:ext>
              </a:extLst>
            </p:cNvPr>
            <p:cNvCxnSpPr/>
            <p:nvPr/>
          </p:nvCxnSpPr>
          <p:spPr>
            <a:xfrm flipH="1">
              <a:off x="3347864" y="2780928"/>
              <a:ext cx="216024" cy="21602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ECC6914-9A84-A545-8614-5E09CDFF7265}"/>
              </a:ext>
            </a:extLst>
          </p:cNvPr>
          <p:cNvGrpSpPr/>
          <p:nvPr/>
        </p:nvGrpSpPr>
        <p:grpSpPr>
          <a:xfrm>
            <a:off x="6810842" y="3604246"/>
            <a:ext cx="216024" cy="216024"/>
            <a:chOff x="3347864" y="2780928"/>
            <a:chExt cx="216024" cy="216024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0421656-378F-9547-AD1D-366D1EC1FE75}"/>
                </a:ext>
              </a:extLst>
            </p:cNvPr>
            <p:cNvCxnSpPr/>
            <p:nvPr/>
          </p:nvCxnSpPr>
          <p:spPr>
            <a:xfrm>
              <a:off x="3347864" y="2780928"/>
              <a:ext cx="216024" cy="21602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70EC64A4-80AC-DE4C-840B-C5A11A5414E0}"/>
                </a:ext>
              </a:extLst>
            </p:cNvPr>
            <p:cNvCxnSpPr/>
            <p:nvPr/>
          </p:nvCxnSpPr>
          <p:spPr>
            <a:xfrm flipH="1">
              <a:off x="3347864" y="2780928"/>
              <a:ext cx="216024" cy="21602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6EC5C8B-431D-974B-938B-43DD8FAD2EB2}"/>
              </a:ext>
            </a:extLst>
          </p:cNvPr>
          <p:cNvCxnSpPr/>
          <p:nvPr/>
        </p:nvCxnSpPr>
        <p:spPr>
          <a:xfrm flipV="1">
            <a:off x="3363983" y="3774555"/>
            <a:ext cx="4032448" cy="2376264"/>
          </a:xfrm>
          <a:prstGeom prst="line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E72B5AF-D74D-1944-A5CF-9846AE7D223C}"/>
                  </a:ext>
                </a:extLst>
              </p:cNvPr>
              <p:cNvSpPr txBox="1"/>
              <p:nvPr/>
            </p:nvSpPr>
            <p:spPr>
              <a:xfrm>
                <a:off x="6171941" y="4757696"/>
                <a:ext cx="16565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𝑦</m:t>
                      </m:r>
                      <m:r>
                        <a:rPr lang="en-GB" b="0" i="1" smtClean="0">
                          <a:latin typeface="Cambria Math"/>
                        </a:rPr>
                        <m:t>=20+3</m:t>
                      </m:r>
                      <m:r>
                        <a:rPr lang="en-GB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E72B5AF-D74D-1944-A5CF-9846AE7D22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1941" y="4757696"/>
                <a:ext cx="1656538" cy="369332"/>
              </a:xfrm>
              <a:prstGeom prst="rect">
                <a:avLst/>
              </a:prstGeom>
              <a:blipFill>
                <a:blip r:embed="rId4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0053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07B32-8F99-C94B-BC52-2A18FF61D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/>
          <a:lstStyle/>
          <a:p>
            <a:r>
              <a:rPr lang="en-US" dirty="0"/>
              <a:t>1.1 Exponential regression</a:t>
            </a: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BC0E719C-9DC5-A246-AC03-3AF0F9056517}"/>
              </a:ext>
            </a:extLst>
          </p:cNvPr>
          <p:cNvCxnSpPr/>
          <p:nvPr/>
        </p:nvCxnSpPr>
        <p:spPr>
          <a:xfrm flipV="1">
            <a:off x="1763688" y="908720"/>
            <a:ext cx="0" cy="28083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42393B8A-4163-234F-A2A4-3644D6EE17D4}"/>
                  </a:ext>
                </a:extLst>
              </p:cNvPr>
              <p:cNvSpPr txBox="1"/>
              <p:nvPr/>
            </p:nvSpPr>
            <p:spPr>
              <a:xfrm>
                <a:off x="6444208" y="3573016"/>
                <a:ext cx="14401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Time</a:t>
                </a:r>
                <a14:m>
                  <m:oMath xmlns:m="http://schemas.openxmlformats.org/officeDocument/2006/math">
                    <m:r>
                      <a:rPr lang="en-GB" b="0" i="0" smtClean="0">
                        <a:latin typeface="Cambria Math"/>
                      </a:rPr>
                      <m:t> </m:t>
                    </m:r>
                    <m:r>
                      <a:rPr lang="en-GB" b="0" i="1" smtClean="0">
                        <a:latin typeface="Cambria Math"/>
                      </a:rPr>
                      <m:t>(</m:t>
                    </m:r>
                    <m:r>
                      <a:rPr lang="en-GB" b="0" i="1" smtClean="0">
                        <a:latin typeface="Cambria Math"/>
                      </a:rPr>
                      <m:t>𝑥</m:t>
                    </m:r>
                    <m:r>
                      <a:rPr lang="en-GB" b="0" i="1" smtClean="0">
                        <a:latin typeface="Cambria Math"/>
                      </a:rPr>
                      <m:t>)</m:t>
                    </m:r>
                  </m:oMath>
                </a14:m>
                <a:endParaRPr lang="en-GB" dirty="0"/>
              </a:p>
            </p:txBody>
          </p:sp>
        </mc:Choice>
        <mc:Fallback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42393B8A-4163-234F-A2A4-3644D6EE17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8" y="3573016"/>
                <a:ext cx="1440160" cy="369332"/>
              </a:xfrm>
              <a:prstGeom prst="rect">
                <a:avLst/>
              </a:prstGeom>
              <a:blipFill>
                <a:blip r:embed="rId2"/>
                <a:stretch>
                  <a:fillRect l="-2609" t="-3333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30914715-5D9A-EF4E-89C4-2D81A515BA7D}"/>
                  </a:ext>
                </a:extLst>
              </p:cNvPr>
              <p:cNvSpPr txBox="1"/>
              <p:nvPr/>
            </p:nvSpPr>
            <p:spPr>
              <a:xfrm>
                <a:off x="323528" y="1666545"/>
                <a:ext cx="153799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Rabbit population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(</m:t>
                    </m:r>
                    <m:r>
                      <a:rPr lang="en-GB" b="0" i="1" smtClean="0">
                        <a:latin typeface="Cambria Math"/>
                      </a:rPr>
                      <m:t>𝑦</m:t>
                    </m:r>
                    <m:r>
                      <a:rPr lang="en-GB" b="0" i="1" smtClean="0">
                        <a:latin typeface="Cambria Math"/>
                      </a:rPr>
                      <m:t>)</m:t>
                    </m:r>
                  </m:oMath>
                </a14:m>
                <a:endParaRPr lang="en-GB" dirty="0"/>
              </a:p>
            </p:txBody>
          </p:sp>
        </mc:Choice>
        <mc:Fallback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30914715-5D9A-EF4E-89C4-2D81A515BA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666545"/>
                <a:ext cx="1537994" cy="923330"/>
              </a:xfrm>
              <a:prstGeom prst="rect">
                <a:avLst/>
              </a:prstGeom>
              <a:blipFill>
                <a:blip r:embed="rId3"/>
                <a:stretch>
                  <a:fillRect l="-2439" t="-1351" b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1" name="Group 70">
            <a:extLst>
              <a:ext uri="{FF2B5EF4-FFF2-40B4-BE49-F238E27FC236}">
                <a16:creationId xmlns:a16="http://schemas.microsoft.com/office/drawing/2014/main" id="{43DFC6FC-A5A0-824D-844C-346A408EB5A7}"/>
              </a:ext>
            </a:extLst>
          </p:cNvPr>
          <p:cNvGrpSpPr/>
          <p:nvPr/>
        </p:nvGrpSpPr>
        <p:grpSpPr>
          <a:xfrm>
            <a:off x="1655676" y="3295678"/>
            <a:ext cx="216024" cy="216024"/>
            <a:chOff x="3347864" y="2780928"/>
            <a:chExt cx="216024" cy="216024"/>
          </a:xfrm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A5AF62A2-0613-8A43-A525-8147325CD8AD}"/>
                </a:ext>
              </a:extLst>
            </p:cNvPr>
            <p:cNvCxnSpPr/>
            <p:nvPr/>
          </p:nvCxnSpPr>
          <p:spPr>
            <a:xfrm>
              <a:off x="3347864" y="2780928"/>
              <a:ext cx="216024" cy="21602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29E14CE2-07E8-8146-89F7-2262BFD05FF5}"/>
                </a:ext>
              </a:extLst>
            </p:cNvPr>
            <p:cNvCxnSpPr/>
            <p:nvPr/>
          </p:nvCxnSpPr>
          <p:spPr>
            <a:xfrm flipH="1">
              <a:off x="3347864" y="2780928"/>
              <a:ext cx="216024" cy="21602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14DD737C-2457-224E-AA1A-76677907D7D7}"/>
              </a:ext>
            </a:extLst>
          </p:cNvPr>
          <p:cNvGrpSpPr/>
          <p:nvPr/>
        </p:nvGrpSpPr>
        <p:grpSpPr>
          <a:xfrm>
            <a:off x="2436546" y="3134326"/>
            <a:ext cx="216024" cy="216024"/>
            <a:chOff x="3347864" y="2780928"/>
            <a:chExt cx="216024" cy="216024"/>
          </a:xfrm>
        </p:grpSpPr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B32E99D4-F566-7D4F-97C0-ED158C42FDCC}"/>
                </a:ext>
              </a:extLst>
            </p:cNvPr>
            <p:cNvCxnSpPr/>
            <p:nvPr/>
          </p:nvCxnSpPr>
          <p:spPr>
            <a:xfrm>
              <a:off x="3347864" y="2780928"/>
              <a:ext cx="216024" cy="21602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2AA4D271-BF2A-E34A-AF48-0824192FDAC8}"/>
                </a:ext>
              </a:extLst>
            </p:cNvPr>
            <p:cNvCxnSpPr/>
            <p:nvPr/>
          </p:nvCxnSpPr>
          <p:spPr>
            <a:xfrm flipH="1">
              <a:off x="3347864" y="2780928"/>
              <a:ext cx="216024" cy="21602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D57693CB-57F5-A348-9902-183BB42208C9}"/>
              </a:ext>
            </a:extLst>
          </p:cNvPr>
          <p:cNvGrpSpPr/>
          <p:nvPr/>
        </p:nvGrpSpPr>
        <p:grpSpPr>
          <a:xfrm>
            <a:off x="3337497" y="2942799"/>
            <a:ext cx="216024" cy="216024"/>
            <a:chOff x="3347864" y="2780928"/>
            <a:chExt cx="216024" cy="216024"/>
          </a:xfrm>
        </p:grpSpPr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642CB56D-D294-6842-AA15-1236399B6859}"/>
                </a:ext>
              </a:extLst>
            </p:cNvPr>
            <p:cNvCxnSpPr/>
            <p:nvPr/>
          </p:nvCxnSpPr>
          <p:spPr>
            <a:xfrm>
              <a:off x="3347864" y="2780928"/>
              <a:ext cx="216024" cy="21602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2F800670-B8CE-394C-88FE-B1BB62FAEEBF}"/>
                </a:ext>
              </a:extLst>
            </p:cNvPr>
            <p:cNvCxnSpPr/>
            <p:nvPr/>
          </p:nvCxnSpPr>
          <p:spPr>
            <a:xfrm flipH="1">
              <a:off x="3347864" y="2780928"/>
              <a:ext cx="216024" cy="21602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B276072E-A296-0D42-936F-3A29C497487C}"/>
              </a:ext>
            </a:extLst>
          </p:cNvPr>
          <p:cNvGrpSpPr/>
          <p:nvPr/>
        </p:nvGrpSpPr>
        <p:grpSpPr>
          <a:xfrm>
            <a:off x="4103948" y="2263552"/>
            <a:ext cx="216024" cy="216024"/>
            <a:chOff x="3347864" y="2780928"/>
            <a:chExt cx="216024" cy="216024"/>
          </a:xfrm>
        </p:grpSpPr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73FAC356-A42A-EB4A-848C-E08237E01FD4}"/>
                </a:ext>
              </a:extLst>
            </p:cNvPr>
            <p:cNvCxnSpPr/>
            <p:nvPr/>
          </p:nvCxnSpPr>
          <p:spPr>
            <a:xfrm>
              <a:off x="3347864" y="2780928"/>
              <a:ext cx="216024" cy="21602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25F3264C-23F3-FB4B-BBBB-F54E12B39191}"/>
                </a:ext>
              </a:extLst>
            </p:cNvPr>
            <p:cNvCxnSpPr/>
            <p:nvPr/>
          </p:nvCxnSpPr>
          <p:spPr>
            <a:xfrm flipH="1">
              <a:off x="3347864" y="2780928"/>
              <a:ext cx="216024" cy="21602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5CCDE37F-EB07-9A4F-9765-162344D2F806}"/>
              </a:ext>
            </a:extLst>
          </p:cNvPr>
          <p:cNvGrpSpPr/>
          <p:nvPr/>
        </p:nvGrpSpPr>
        <p:grpSpPr>
          <a:xfrm>
            <a:off x="4791037" y="1612512"/>
            <a:ext cx="216024" cy="216024"/>
            <a:chOff x="3347864" y="2780928"/>
            <a:chExt cx="216024" cy="216024"/>
          </a:xfrm>
        </p:grpSpPr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A8C77780-396B-D643-8737-DF13EE41C57A}"/>
                </a:ext>
              </a:extLst>
            </p:cNvPr>
            <p:cNvCxnSpPr/>
            <p:nvPr/>
          </p:nvCxnSpPr>
          <p:spPr>
            <a:xfrm>
              <a:off x="3347864" y="2780928"/>
              <a:ext cx="216024" cy="21602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2E91A9C3-8D5E-2F44-94DB-EF3E51A7613E}"/>
                </a:ext>
              </a:extLst>
            </p:cNvPr>
            <p:cNvCxnSpPr/>
            <p:nvPr/>
          </p:nvCxnSpPr>
          <p:spPr>
            <a:xfrm flipH="1">
              <a:off x="3347864" y="2780928"/>
              <a:ext cx="216024" cy="21602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F1C0985C-22C9-AF46-8C3D-9E33139200AA}"/>
              </a:ext>
            </a:extLst>
          </p:cNvPr>
          <p:cNvGrpSpPr/>
          <p:nvPr/>
        </p:nvGrpSpPr>
        <p:grpSpPr>
          <a:xfrm>
            <a:off x="5485886" y="746331"/>
            <a:ext cx="216024" cy="216024"/>
            <a:chOff x="3347864" y="2780928"/>
            <a:chExt cx="216024" cy="216024"/>
          </a:xfrm>
        </p:grpSpPr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39D45825-8FA9-994B-A71D-1C2094721C02}"/>
                </a:ext>
              </a:extLst>
            </p:cNvPr>
            <p:cNvCxnSpPr/>
            <p:nvPr/>
          </p:nvCxnSpPr>
          <p:spPr>
            <a:xfrm>
              <a:off x="3347864" y="2780928"/>
              <a:ext cx="216024" cy="21602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95669EC8-096D-E646-8328-9A0AEDCAA928}"/>
                </a:ext>
              </a:extLst>
            </p:cNvPr>
            <p:cNvCxnSpPr/>
            <p:nvPr/>
          </p:nvCxnSpPr>
          <p:spPr>
            <a:xfrm flipH="1">
              <a:off x="3347864" y="2780928"/>
              <a:ext cx="216024" cy="21602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9" name="Freeform: Shape 2">
            <a:extLst>
              <a:ext uri="{FF2B5EF4-FFF2-40B4-BE49-F238E27FC236}">
                <a16:creationId xmlns:a16="http://schemas.microsoft.com/office/drawing/2014/main" id="{1E691AA9-CA05-6B4E-8A79-7BF7DC333800}"/>
              </a:ext>
            </a:extLst>
          </p:cNvPr>
          <p:cNvSpPr/>
          <p:nvPr/>
        </p:nvSpPr>
        <p:spPr>
          <a:xfrm>
            <a:off x="1765005" y="733647"/>
            <a:ext cx="3902148" cy="2668772"/>
          </a:xfrm>
          <a:custGeom>
            <a:avLst/>
            <a:gdLst>
              <a:gd name="connsiteX0" fmla="*/ 0 w 3902148"/>
              <a:gd name="connsiteY0" fmla="*/ 2668772 h 2668772"/>
              <a:gd name="connsiteX1" fmla="*/ 1424762 w 3902148"/>
              <a:gd name="connsiteY1" fmla="*/ 2339162 h 2668772"/>
              <a:gd name="connsiteX2" fmla="*/ 2509283 w 3902148"/>
              <a:gd name="connsiteY2" fmla="*/ 1733106 h 2668772"/>
              <a:gd name="connsiteX3" fmla="*/ 3519376 w 3902148"/>
              <a:gd name="connsiteY3" fmla="*/ 648586 h 2668772"/>
              <a:gd name="connsiteX4" fmla="*/ 3902148 w 3902148"/>
              <a:gd name="connsiteY4" fmla="*/ 0 h 2668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2148" h="2668772">
                <a:moveTo>
                  <a:pt x="0" y="2668772"/>
                </a:moveTo>
                <a:cubicBezTo>
                  <a:pt x="503274" y="2581939"/>
                  <a:pt x="1006548" y="2495106"/>
                  <a:pt x="1424762" y="2339162"/>
                </a:cubicBezTo>
                <a:cubicBezTo>
                  <a:pt x="1842976" y="2183218"/>
                  <a:pt x="2160181" y="2014869"/>
                  <a:pt x="2509283" y="1733106"/>
                </a:cubicBezTo>
                <a:cubicBezTo>
                  <a:pt x="2858385" y="1451343"/>
                  <a:pt x="3287232" y="937437"/>
                  <a:pt x="3519376" y="648586"/>
                </a:cubicBezTo>
                <a:cubicBezTo>
                  <a:pt x="3751520" y="359735"/>
                  <a:pt x="3826834" y="179867"/>
                  <a:pt x="3902148" y="0"/>
                </a:cubicBezTo>
              </a:path>
            </a:pathLst>
          </a:cu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99758BF5-CF40-4F4C-A096-63467862EBC8}"/>
              </a:ext>
            </a:extLst>
          </p:cNvPr>
          <p:cNvCxnSpPr/>
          <p:nvPr/>
        </p:nvCxnSpPr>
        <p:spPr>
          <a:xfrm flipV="1">
            <a:off x="1655676" y="1268760"/>
            <a:ext cx="4284476" cy="2304256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0D29D053-8125-9E41-B9D4-C2F24E14D5B7}"/>
                  </a:ext>
                </a:extLst>
              </p:cNvPr>
              <p:cNvSpPr txBox="1"/>
              <p:nvPr/>
            </p:nvSpPr>
            <p:spPr>
              <a:xfrm>
                <a:off x="6009076" y="918856"/>
                <a:ext cx="2957108" cy="923330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/>
                  <a:t>Linear regression line not a good fit for the data.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𝑏𝑥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0D29D053-8125-9E41-B9D4-C2F24E14D5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9076" y="918856"/>
                <a:ext cx="2957108" cy="923330"/>
              </a:xfrm>
              <a:prstGeom prst="rect">
                <a:avLst/>
              </a:prstGeom>
              <a:blipFill>
                <a:blip r:embed="rId4"/>
                <a:stretch>
                  <a:fillRect l="-1271" t="-1351"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D8AA91C8-A808-F143-B734-5DD7CED2D43F}"/>
                  </a:ext>
                </a:extLst>
              </p:cNvPr>
              <p:cNvSpPr txBox="1"/>
              <p:nvPr/>
            </p:nvSpPr>
            <p:spPr>
              <a:xfrm>
                <a:off x="4559236" y="2072280"/>
                <a:ext cx="1884972" cy="92333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/>
                  <a:t>Exponential line much better fit.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D8AA91C8-A808-F143-B734-5DD7CED2D4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9236" y="2072280"/>
                <a:ext cx="1884972" cy="923330"/>
              </a:xfrm>
              <a:prstGeom prst="rect">
                <a:avLst/>
              </a:prstGeom>
              <a:blipFill>
                <a:blip r:embed="rId5"/>
                <a:stretch>
                  <a:fillRect l="-2685" t="-2667" r="-4027"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3A9CE65F-06E2-324E-BEB1-6AE317A48454}"/>
              </a:ext>
            </a:extLst>
          </p:cNvPr>
          <p:cNvCxnSpPr/>
          <p:nvPr/>
        </p:nvCxnSpPr>
        <p:spPr>
          <a:xfrm flipV="1">
            <a:off x="1763688" y="3717032"/>
            <a:ext cx="4680520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C79B4D5B-AB2D-E542-93AA-81D00CCDE4F9}"/>
                  </a:ext>
                </a:extLst>
              </p:cNvPr>
              <p:cNvSpPr txBox="1"/>
              <p:nvPr/>
            </p:nvSpPr>
            <p:spPr>
              <a:xfrm>
                <a:off x="592452" y="4149404"/>
                <a:ext cx="909232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For some variables, e.g. population with time, it may be more appropriate to use an </a:t>
                </a:r>
                <a:r>
                  <a:rPr lang="en-GB" b="1" dirty="0"/>
                  <a:t>exponential</a:t>
                </a:r>
                <a:r>
                  <a:rPr lang="en-GB" dirty="0"/>
                  <a:t> equation, i.e.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GB" dirty="0"/>
                  <a:t>, where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dirty="0"/>
                  <a:t> are constants we need to fix to best match the data.</a:t>
                </a:r>
              </a:p>
            </p:txBody>
          </p:sp>
        </mc:Choice>
        <mc:Fallback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C79B4D5B-AB2D-E542-93AA-81D00CCDE4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452" y="4149404"/>
                <a:ext cx="9092329" cy="923330"/>
              </a:xfrm>
              <a:prstGeom prst="rect">
                <a:avLst/>
              </a:prstGeom>
              <a:blipFill>
                <a:blip r:embed="rId6"/>
                <a:stretch>
                  <a:fillRect l="-558" t="-2740" b="-95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A34487A2-3408-7D46-B132-80086891CA4E}"/>
                  </a:ext>
                </a:extLst>
              </p:cNvPr>
              <p:cNvSpPr txBox="1"/>
              <p:nvPr/>
            </p:nvSpPr>
            <p:spPr>
              <a:xfrm>
                <a:off x="592452" y="5071231"/>
                <a:ext cx="311250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br>
                  <a:rPr lang="en-GB" b="0" i="1" dirty="0">
                    <a:latin typeface="Cambria Math" panose="02040503050406030204" pitchFamily="18" charset="0"/>
                  </a:rPr>
                </a:br>
                <a:br>
                  <a:rPr lang="en-GB" b="0" i="1" dirty="0">
                    <a:latin typeface="Cambria Math" panose="02040503050406030204" pitchFamily="18" charset="0"/>
                  </a:rPr>
                </a:br>
                <a:endParaRPr lang="en-GB" dirty="0"/>
              </a:p>
            </p:txBody>
          </p:sp>
        </mc:Choice>
        <mc:Fallback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A34487A2-3408-7D46-B132-80086891CA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452" y="5071231"/>
                <a:ext cx="3112505" cy="92333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36A8325-B401-3E41-9FBB-109035B87D11}"/>
                  </a:ext>
                </a:extLst>
              </p:cNvPr>
              <p:cNvSpPr/>
              <p:nvPr/>
            </p:nvSpPr>
            <p:spPr>
              <a:xfrm>
                <a:off x="536410" y="5345892"/>
                <a:ext cx="190013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func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36A8325-B401-3E41-9FBB-109035B87D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10" y="5345892"/>
                <a:ext cx="1900136" cy="369332"/>
              </a:xfrm>
              <a:prstGeom prst="rect">
                <a:avLst/>
              </a:prstGeom>
              <a:blipFill>
                <a:blip r:embed="rId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4C84080-88BC-D34C-9FD1-78FFF0C063D0}"/>
                  </a:ext>
                </a:extLst>
              </p:cNvPr>
              <p:cNvSpPr/>
              <p:nvPr/>
            </p:nvSpPr>
            <p:spPr>
              <a:xfrm>
                <a:off x="535057" y="5670227"/>
                <a:ext cx="240726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func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𝑥</m:t>
                      </m:r>
                      <m:func>
                        <m:func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4C84080-88BC-D34C-9FD1-78FFF0C063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057" y="5670227"/>
                <a:ext cx="2407262" cy="369332"/>
              </a:xfrm>
              <a:prstGeom prst="rect">
                <a:avLst/>
              </a:prstGeom>
              <a:blipFill>
                <a:blip r:embed="rId9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6186FB29-307E-F84B-A3D3-4C0ADDDEE0A2}"/>
                  </a:ext>
                </a:extLst>
              </p:cNvPr>
              <p:cNvSpPr txBox="1"/>
              <p:nvPr/>
            </p:nvSpPr>
            <p:spPr>
              <a:xfrm>
                <a:off x="1135697" y="6161192"/>
                <a:ext cx="6356461" cy="369332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>
                    <a:solidFill>
                      <a:schemeClr val="bg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sSup>
                      <m:sSupPr>
                        <m:ctrlP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GB" dirty="0">
                    <a:solidFill>
                      <a:schemeClr val="bg1"/>
                    </a:solidFill>
                  </a:rPr>
                  <a:t> for constants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dirty="0">
                    <a:solidFill>
                      <a:schemeClr val="bg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dirty="0">
                    <a:solidFill>
                      <a:schemeClr val="bg1"/>
                    </a:solidFill>
                  </a:rPr>
                  <a:t> then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func>
                    <m:r>
                      <a:rPr lang="en-GB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func>
                    <m:r>
                      <a:rPr lang="en-GB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func>
                      <m:funcPr>
                        <m:ctrlP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func>
                  </m:oMath>
                </a14:m>
                <a:endParaRPr lang="en-GB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6186FB29-307E-F84B-A3D3-4C0ADDDEE0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697" y="6161192"/>
                <a:ext cx="6356461" cy="369332"/>
              </a:xfrm>
              <a:prstGeom prst="rect">
                <a:avLst/>
              </a:prstGeom>
              <a:blipFill>
                <a:blip r:embed="rId10"/>
                <a:stretch>
                  <a:fillRect l="-398" t="-3125" b="-15625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0457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91" grpId="0" animBg="1"/>
      <p:bldP spid="92" grpId="0" animBg="1"/>
      <p:bldP spid="94" grpId="0"/>
      <p:bldP spid="95" grpId="0"/>
      <p:bldP spid="3" grpId="0"/>
      <p:bldP spid="4" grpId="0"/>
      <p:bldP spid="9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6F58C-5DF4-B74E-8AA7-5BA17F5E3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/>
          <a:lstStyle/>
          <a:p>
            <a:r>
              <a:rPr lang="en-US" dirty="0"/>
              <a:t>1.1 But why?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1BE273D-B521-0F4F-A512-14BC04D6C3EA}"/>
              </a:ext>
            </a:extLst>
          </p:cNvPr>
          <p:cNvCxnSpPr>
            <a:cxnSpLocks/>
          </p:cNvCxnSpPr>
          <p:nvPr/>
        </p:nvCxnSpPr>
        <p:spPr>
          <a:xfrm flipV="1">
            <a:off x="1619672" y="3717032"/>
            <a:ext cx="2304256" cy="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10602C1-1041-0643-86E9-DAAC7AE5A557}"/>
                  </a:ext>
                </a:extLst>
              </p:cNvPr>
              <p:cNvSpPr txBox="1"/>
              <p:nvPr/>
            </p:nvSpPr>
            <p:spPr>
              <a:xfrm>
                <a:off x="392163" y="2191866"/>
                <a:ext cx="144016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Rabbit population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(</m:t>
                    </m:r>
                    <m:r>
                      <a:rPr lang="en-GB" b="0" i="1" smtClean="0">
                        <a:latin typeface="Cambria Math"/>
                      </a:rPr>
                      <m:t>𝑦</m:t>
                    </m:r>
                    <m:r>
                      <a:rPr lang="en-GB" b="0" i="1" smtClean="0">
                        <a:latin typeface="Cambria Math"/>
                      </a:rPr>
                      <m:t>)</m:t>
                    </m:r>
                  </m:oMath>
                </a14:m>
                <a:endParaRPr lang="en-GB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10602C1-1041-0643-86E9-DAAC7AE5A5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163" y="2191866"/>
                <a:ext cx="1440160" cy="923330"/>
              </a:xfrm>
              <a:prstGeom prst="rect">
                <a:avLst/>
              </a:prstGeom>
              <a:blipFill>
                <a:blip r:embed="rId2"/>
                <a:stretch>
                  <a:fillRect l="-3509" t="-2740" b="-68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9B1EE11-0139-9947-B42D-D7487C490381}"/>
              </a:ext>
            </a:extLst>
          </p:cNvPr>
          <p:cNvCxnSpPr>
            <a:cxnSpLocks/>
          </p:cNvCxnSpPr>
          <p:nvPr/>
        </p:nvCxnSpPr>
        <p:spPr>
          <a:xfrm flipV="1">
            <a:off x="1619672" y="1412776"/>
            <a:ext cx="0" cy="23042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C2A12D8-A681-E144-84A5-A6F0B44D130F}"/>
                  </a:ext>
                </a:extLst>
              </p:cNvPr>
              <p:cNvSpPr txBox="1"/>
              <p:nvPr/>
            </p:nvSpPr>
            <p:spPr>
              <a:xfrm>
                <a:off x="3203848" y="3783617"/>
                <a:ext cx="14401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Time (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)</a:t>
                </a: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C2A12D8-A681-E144-84A5-A6F0B44D13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3783617"/>
                <a:ext cx="1440160" cy="369332"/>
              </a:xfrm>
              <a:prstGeom prst="rect">
                <a:avLst/>
              </a:prstGeom>
              <a:blipFill>
                <a:blip r:embed="rId3"/>
                <a:stretch>
                  <a:fillRect l="-3509" t="-6667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57C1FB54-A936-4343-B049-19D6AE0DCD3A}"/>
              </a:ext>
            </a:extLst>
          </p:cNvPr>
          <p:cNvGrpSpPr/>
          <p:nvPr/>
        </p:nvGrpSpPr>
        <p:grpSpPr>
          <a:xfrm>
            <a:off x="1559983" y="3168087"/>
            <a:ext cx="216024" cy="216024"/>
            <a:chOff x="3347864" y="2780928"/>
            <a:chExt cx="216024" cy="21602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59AC4C0-989D-D94F-8942-8BA1FFE1DF23}"/>
                </a:ext>
              </a:extLst>
            </p:cNvPr>
            <p:cNvCxnSpPr/>
            <p:nvPr/>
          </p:nvCxnSpPr>
          <p:spPr>
            <a:xfrm>
              <a:off x="3347864" y="2780928"/>
              <a:ext cx="216024" cy="21602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0011457E-61CC-5E4E-8570-00F872EC7DAE}"/>
                </a:ext>
              </a:extLst>
            </p:cNvPr>
            <p:cNvCxnSpPr/>
            <p:nvPr/>
          </p:nvCxnSpPr>
          <p:spPr>
            <a:xfrm flipH="1">
              <a:off x="3347864" y="2780928"/>
              <a:ext cx="216024" cy="21602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BD8812B-2FB4-A448-B86F-B1D85168AA5B}"/>
              </a:ext>
            </a:extLst>
          </p:cNvPr>
          <p:cNvGrpSpPr/>
          <p:nvPr/>
        </p:nvGrpSpPr>
        <p:grpSpPr>
          <a:xfrm>
            <a:off x="2014439" y="3045284"/>
            <a:ext cx="216024" cy="216024"/>
            <a:chOff x="3347864" y="2780928"/>
            <a:chExt cx="216024" cy="216024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4C9DF047-B3DD-8846-8631-649315A8254B}"/>
                </a:ext>
              </a:extLst>
            </p:cNvPr>
            <p:cNvCxnSpPr/>
            <p:nvPr/>
          </p:nvCxnSpPr>
          <p:spPr>
            <a:xfrm>
              <a:off x="3347864" y="2780928"/>
              <a:ext cx="216024" cy="21602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C23CBAF-1FED-B745-8D4D-B9FCA1C1E6E5}"/>
                </a:ext>
              </a:extLst>
            </p:cNvPr>
            <p:cNvCxnSpPr/>
            <p:nvPr/>
          </p:nvCxnSpPr>
          <p:spPr>
            <a:xfrm flipH="1">
              <a:off x="3347864" y="2780928"/>
              <a:ext cx="216024" cy="21602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3" name="Freeform: Shape 17">
            <a:extLst>
              <a:ext uri="{FF2B5EF4-FFF2-40B4-BE49-F238E27FC236}">
                <a16:creationId xmlns:a16="http://schemas.microsoft.com/office/drawing/2014/main" id="{4D55AC9A-1321-BF45-9943-56CADEEC3BF6}"/>
              </a:ext>
            </a:extLst>
          </p:cNvPr>
          <p:cNvSpPr/>
          <p:nvPr/>
        </p:nvSpPr>
        <p:spPr>
          <a:xfrm>
            <a:off x="1648046" y="1446028"/>
            <a:ext cx="2296633" cy="1839432"/>
          </a:xfrm>
          <a:custGeom>
            <a:avLst/>
            <a:gdLst>
              <a:gd name="connsiteX0" fmla="*/ 0 w 3902148"/>
              <a:gd name="connsiteY0" fmla="*/ 2668772 h 2668772"/>
              <a:gd name="connsiteX1" fmla="*/ 1424762 w 3902148"/>
              <a:gd name="connsiteY1" fmla="*/ 2339162 h 2668772"/>
              <a:gd name="connsiteX2" fmla="*/ 2509283 w 3902148"/>
              <a:gd name="connsiteY2" fmla="*/ 1733106 h 2668772"/>
              <a:gd name="connsiteX3" fmla="*/ 3519376 w 3902148"/>
              <a:gd name="connsiteY3" fmla="*/ 648586 h 2668772"/>
              <a:gd name="connsiteX4" fmla="*/ 3902148 w 3902148"/>
              <a:gd name="connsiteY4" fmla="*/ 0 h 2668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2148" h="2668772">
                <a:moveTo>
                  <a:pt x="0" y="2668772"/>
                </a:moveTo>
                <a:cubicBezTo>
                  <a:pt x="503274" y="2581939"/>
                  <a:pt x="1006548" y="2495106"/>
                  <a:pt x="1424762" y="2339162"/>
                </a:cubicBezTo>
                <a:cubicBezTo>
                  <a:pt x="1842976" y="2183218"/>
                  <a:pt x="2160181" y="2014869"/>
                  <a:pt x="2509283" y="1733106"/>
                </a:cubicBezTo>
                <a:cubicBezTo>
                  <a:pt x="2858385" y="1451343"/>
                  <a:pt x="3287232" y="937437"/>
                  <a:pt x="3519376" y="648586"/>
                </a:cubicBezTo>
                <a:cubicBezTo>
                  <a:pt x="3751520" y="359735"/>
                  <a:pt x="3826834" y="179867"/>
                  <a:pt x="3902148" y="0"/>
                </a:cubicBezTo>
              </a:path>
            </a:pathLst>
          </a:cu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AF2FB77-A220-134D-8B71-2D46B753B328}"/>
              </a:ext>
            </a:extLst>
          </p:cNvPr>
          <p:cNvGrpSpPr/>
          <p:nvPr/>
        </p:nvGrpSpPr>
        <p:grpSpPr>
          <a:xfrm>
            <a:off x="2447764" y="2880643"/>
            <a:ext cx="216024" cy="216024"/>
            <a:chOff x="3347864" y="2780928"/>
            <a:chExt cx="216024" cy="216024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7A1FB83-90AE-EC4D-A863-223F5AF2A80B}"/>
                </a:ext>
              </a:extLst>
            </p:cNvPr>
            <p:cNvCxnSpPr/>
            <p:nvPr/>
          </p:nvCxnSpPr>
          <p:spPr>
            <a:xfrm>
              <a:off x="3347864" y="2780928"/>
              <a:ext cx="216024" cy="21602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B4E870EF-F913-B24F-964A-10790E4369ED}"/>
                </a:ext>
              </a:extLst>
            </p:cNvPr>
            <p:cNvCxnSpPr/>
            <p:nvPr/>
          </p:nvCxnSpPr>
          <p:spPr>
            <a:xfrm flipH="1">
              <a:off x="3347864" y="2780928"/>
              <a:ext cx="216024" cy="21602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67B4B92-44AD-2E42-B6F3-BB8F8ED9BB88}"/>
              </a:ext>
            </a:extLst>
          </p:cNvPr>
          <p:cNvGrpSpPr/>
          <p:nvPr/>
        </p:nvGrpSpPr>
        <p:grpSpPr>
          <a:xfrm>
            <a:off x="2802418" y="2688208"/>
            <a:ext cx="216024" cy="216024"/>
            <a:chOff x="3347864" y="2780928"/>
            <a:chExt cx="216024" cy="216024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C57EB6C-4826-F542-953F-779A05FFDBA5}"/>
                </a:ext>
              </a:extLst>
            </p:cNvPr>
            <p:cNvCxnSpPr/>
            <p:nvPr/>
          </p:nvCxnSpPr>
          <p:spPr>
            <a:xfrm>
              <a:off x="3347864" y="2780928"/>
              <a:ext cx="216024" cy="21602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BA8637F-12AC-D743-BEEB-1CE6229A4E68}"/>
                </a:ext>
              </a:extLst>
            </p:cNvPr>
            <p:cNvCxnSpPr/>
            <p:nvPr/>
          </p:nvCxnSpPr>
          <p:spPr>
            <a:xfrm flipH="1">
              <a:off x="3347864" y="2780928"/>
              <a:ext cx="216024" cy="21602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BC0416A-7318-A948-ACF4-BC2730F97E2F}"/>
              </a:ext>
            </a:extLst>
          </p:cNvPr>
          <p:cNvGrpSpPr/>
          <p:nvPr/>
        </p:nvGrpSpPr>
        <p:grpSpPr>
          <a:xfrm>
            <a:off x="3156111" y="2384422"/>
            <a:ext cx="216024" cy="216024"/>
            <a:chOff x="3347864" y="2780928"/>
            <a:chExt cx="216024" cy="216024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3916C0A-8477-8D48-BA66-007E2201FA93}"/>
                </a:ext>
              </a:extLst>
            </p:cNvPr>
            <p:cNvCxnSpPr/>
            <p:nvPr/>
          </p:nvCxnSpPr>
          <p:spPr>
            <a:xfrm>
              <a:off x="3347864" y="2780928"/>
              <a:ext cx="216024" cy="21602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686D63B-989C-BC4F-88BB-62E71F41CFE0}"/>
                </a:ext>
              </a:extLst>
            </p:cNvPr>
            <p:cNvCxnSpPr/>
            <p:nvPr/>
          </p:nvCxnSpPr>
          <p:spPr>
            <a:xfrm flipH="1">
              <a:off x="3347864" y="2780928"/>
              <a:ext cx="216024" cy="21602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E9E5BCA-05EF-3E4F-A25F-E2DEC653FBDA}"/>
              </a:ext>
            </a:extLst>
          </p:cNvPr>
          <p:cNvGrpSpPr/>
          <p:nvPr/>
        </p:nvGrpSpPr>
        <p:grpSpPr>
          <a:xfrm>
            <a:off x="3419872" y="2094623"/>
            <a:ext cx="216024" cy="216024"/>
            <a:chOff x="3347864" y="2780928"/>
            <a:chExt cx="216024" cy="216024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73BB0933-AE55-7D41-AAB2-16F99FC23BA7}"/>
                </a:ext>
              </a:extLst>
            </p:cNvPr>
            <p:cNvCxnSpPr/>
            <p:nvPr/>
          </p:nvCxnSpPr>
          <p:spPr>
            <a:xfrm>
              <a:off x="3347864" y="2780928"/>
              <a:ext cx="216024" cy="21602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E7121AD1-24A4-8F47-BE58-E9E06B4D6978}"/>
                </a:ext>
              </a:extLst>
            </p:cNvPr>
            <p:cNvCxnSpPr/>
            <p:nvPr/>
          </p:nvCxnSpPr>
          <p:spPr>
            <a:xfrm flipH="1">
              <a:off x="3347864" y="2780928"/>
              <a:ext cx="216024" cy="21602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F91CF29-174A-2141-8DC4-1B50DFEA8312}"/>
              </a:ext>
            </a:extLst>
          </p:cNvPr>
          <p:cNvGrpSpPr/>
          <p:nvPr/>
        </p:nvGrpSpPr>
        <p:grpSpPr>
          <a:xfrm>
            <a:off x="3563888" y="1742979"/>
            <a:ext cx="216024" cy="216024"/>
            <a:chOff x="3347864" y="2780928"/>
            <a:chExt cx="216024" cy="216024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5C1B38B2-8E61-7D4B-BB12-D68A45CCDB05}"/>
                </a:ext>
              </a:extLst>
            </p:cNvPr>
            <p:cNvCxnSpPr/>
            <p:nvPr/>
          </p:nvCxnSpPr>
          <p:spPr>
            <a:xfrm>
              <a:off x="3347864" y="2780928"/>
              <a:ext cx="216024" cy="21602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7D61C343-1DCA-7C46-97D9-8F6D9190229D}"/>
                </a:ext>
              </a:extLst>
            </p:cNvPr>
            <p:cNvCxnSpPr/>
            <p:nvPr/>
          </p:nvCxnSpPr>
          <p:spPr>
            <a:xfrm flipH="1">
              <a:off x="3347864" y="2780928"/>
              <a:ext cx="216024" cy="21602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50CAAD6-EB41-B54F-98F4-826AC3202A86}"/>
              </a:ext>
            </a:extLst>
          </p:cNvPr>
          <p:cNvGrpSpPr/>
          <p:nvPr/>
        </p:nvGrpSpPr>
        <p:grpSpPr>
          <a:xfrm>
            <a:off x="3836667" y="1446028"/>
            <a:ext cx="216024" cy="216024"/>
            <a:chOff x="3347864" y="2780928"/>
            <a:chExt cx="216024" cy="216024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936AA74B-2C5D-5847-B612-9E30D7F9230C}"/>
                </a:ext>
              </a:extLst>
            </p:cNvPr>
            <p:cNvCxnSpPr/>
            <p:nvPr/>
          </p:nvCxnSpPr>
          <p:spPr>
            <a:xfrm>
              <a:off x="3347864" y="2780928"/>
              <a:ext cx="216024" cy="21602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3CED8218-F8D8-4841-8252-168254ED0B01}"/>
                </a:ext>
              </a:extLst>
            </p:cNvPr>
            <p:cNvCxnSpPr/>
            <p:nvPr/>
          </p:nvCxnSpPr>
          <p:spPr>
            <a:xfrm flipH="1">
              <a:off x="3347864" y="2780928"/>
              <a:ext cx="216024" cy="21602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48EAD88E-ED9C-364F-9465-C2863DB5D9CA}"/>
              </a:ext>
            </a:extLst>
          </p:cNvPr>
          <p:cNvCxnSpPr>
            <a:cxnSpLocks/>
          </p:cNvCxnSpPr>
          <p:nvPr/>
        </p:nvCxnSpPr>
        <p:spPr>
          <a:xfrm flipV="1">
            <a:off x="5143078" y="3688741"/>
            <a:ext cx="2304256" cy="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A212C486-11E7-A246-8150-9B6D8B156C67}"/>
                  </a:ext>
                </a:extLst>
              </p:cNvPr>
              <p:cNvSpPr txBox="1"/>
              <p:nvPr/>
            </p:nvSpPr>
            <p:spPr>
              <a:xfrm>
                <a:off x="4077494" y="1839725"/>
                <a:ext cx="14401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A212C486-11E7-A246-8150-9B6D8B156C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7494" y="1839725"/>
                <a:ext cx="1440160" cy="369332"/>
              </a:xfrm>
              <a:prstGeom prst="rect">
                <a:avLst/>
              </a:prstGeom>
              <a:blipFill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BE89D566-EE78-EE46-95CC-1878F167A54B}"/>
              </a:ext>
            </a:extLst>
          </p:cNvPr>
          <p:cNvCxnSpPr>
            <a:cxnSpLocks/>
          </p:cNvCxnSpPr>
          <p:nvPr/>
        </p:nvCxnSpPr>
        <p:spPr>
          <a:xfrm flipV="1">
            <a:off x="5143078" y="1384485"/>
            <a:ext cx="0" cy="23042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DECAAE4-D9BC-0E48-9302-22DDBF154B97}"/>
                  </a:ext>
                </a:extLst>
              </p:cNvPr>
              <p:cNvSpPr txBox="1"/>
              <p:nvPr/>
            </p:nvSpPr>
            <p:spPr>
              <a:xfrm>
                <a:off x="6727254" y="3755326"/>
                <a:ext cx="14401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Time (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)</a:t>
                </a:r>
              </a:p>
            </p:txBody>
          </p:sp>
        </mc:Choice>
        <mc:Fallback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DECAAE4-D9BC-0E48-9302-22DDBF154B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7254" y="3755326"/>
                <a:ext cx="1440160" cy="369332"/>
              </a:xfrm>
              <a:prstGeom prst="rect">
                <a:avLst/>
              </a:prstGeom>
              <a:blipFill>
                <a:blip r:embed="rId5"/>
                <a:stretch>
                  <a:fillRect l="-3509" t="-6667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Group 45">
            <a:extLst>
              <a:ext uri="{FF2B5EF4-FFF2-40B4-BE49-F238E27FC236}">
                <a16:creationId xmlns:a16="http://schemas.microsoft.com/office/drawing/2014/main" id="{F816F97A-1E2F-1D49-ACDB-818BF6804294}"/>
              </a:ext>
            </a:extLst>
          </p:cNvPr>
          <p:cNvGrpSpPr/>
          <p:nvPr/>
        </p:nvGrpSpPr>
        <p:grpSpPr>
          <a:xfrm>
            <a:off x="5083389" y="3139796"/>
            <a:ext cx="216024" cy="216024"/>
            <a:chOff x="3347864" y="2780928"/>
            <a:chExt cx="216024" cy="216024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F23FBC86-994A-BE47-8C79-BC4E7A32961B}"/>
                </a:ext>
              </a:extLst>
            </p:cNvPr>
            <p:cNvCxnSpPr/>
            <p:nvPr/>
          </p:nvCxnSpPr>
          <p:spPr>
            <a:xfrm>
              <a:off x="3347864" y="2780928"/>
              <a:ext cx="216024" cy="21602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9D088FB6-1FD5-4942-9E67-BD520FFC7E4A}"/>
                </a:ext>
              </a:extLst>
            </p:cNvPr>
            <p:cNvCxnSpPr/>
            <p:nvPr/>
          </p:nvCxnSpPr>
          <p:spPr>
            <a:xfrm flipH="1">
              <a:off x="3347864" y="2780928"/>
              <a:ext cx="216024" cy="21602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A3672980-FEB4-BC4A-8D37-BDCD1B66C57F}"/>
              </a:ext>
            </a:extLst>
          </p:cNvPr>
          <p:cNvGrpSpPr/>
          <p:nvPr/>
        </p:nvGrpSpPr>
        <p:grpSpPr>
          <a:xfrm>
            <a:off x="5509270" y="2731243"/>
            <a:ext cx="216024" cy="216024"/>
            <a:chOff x="3347864" y="2780928"/>
            <a:chExt cx="216024" cy="216024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7F096904-B2B1-CD4D-BD22-90800D1675FC}"/>
                </a:ext>
              </a:extLst>
            </p:cNvPr>
            <p:cNvCxnSpPr/>
            <p:nvPr/>
          </p:nvCxnSpPr>
          <p:spPr>
            <a:xfrm>
              <a:off x="3347864" y="2780928"/>
              <a:ext cx="216024" cy="21602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B163294C-BAAF-4D42-A1B4-82C92ACC4849}"/>
                </a:ext>
              </a:extLst>
            </p:cNvPr>
            <p:cNvCxnSpPr/>
            <p:nvPr/>
          </p:nvCxnSpPr>
          <p:spPr>
            <a:xfrm flipH="1">
              <a:off x="3347864" y="2780928"/>
              <a:ext cx="216024" cy="21602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C32856C9-746E-FD45-915D-51991DF61574}"/>
              </a:ext>
            </a:extLst>
          </p:cNvPr>
          <p:cNvGrpSpPr/>
          <p:nvPr/>
        </p:nvGrpSpPr>
        <p:grpSpPr>
          <a:xfrm>
            <a:off x="5923545" y="2499927"/>
            <a:ext cx="216024" cy="216024"/>
            <a:chOff x="3347864" y="2780928"/>
            <a:chExt cx="216024" cy="216024"/>
          </a:xfrm>
        </p:grpSpPr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C5147FC9-226E-8D4A-8A14-A973361D1497}"/>
                </a:ext>
              </a:extLst>
            </p:cNvPr>
            <p:cNvCxnSpPr/>
            <p:nvPr/>
          </p:nvCxnSpPr>
          <p:spPr>
            <a:xfrm>
              <a:off x="3347864" y="2780928"/>
              <a:ext cx="216024" cy="21602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55A86890-2653-D442-BA01-C4917B765F59}"/>
                </a:ext>
              </a:extLst>
            </p:cNvPr>
            <p:cNvCxnSpPr/>
            <p:nvPr/>
          </p:nvCxnSpPr>
          <p:spPr>
            <a:xfrm flipH="1">
              <a:off x="3347864" y="2780928"/>
              <a:ext cx="216024" cy="21602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AA7D86B5-D705-D644-A2BD-AA723D4C878F}"/>
              </a:ext>
            </a:extLst>
          </p:cNvPr>
          <p:cNvGrpSpPr/>
          <p:nvPr/>
        </p:nvGrpSpPr>
        <p:grpSpPr>
          <a:xfrm>
            <a:off x="6259149" y="2155092"/>
            <a:ext cx="216024" cy="216024"/>
            <a:chOff x="3347864" y="2780928"/>
            <a:chExt cx="216024" cy="216024"/>
          </a:xfrm>
        </p:grpSpPr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0C45DFAC-FF90-224A-9848-37592643B2B7}"/>
                </a:ext>
              </a:extLst>
            </p:cNvPr>
            <p:cNvCxnSpPr/>
            <p:nvPr/>
          </p:nvCxnSpPr>
          <p:spPr>
            <a:xfrm>
              <a:off x="3347864" y="2780928"/>
              <a:ext cx="216024" cy="21602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379AAD96-99B4-3941-887B-02830675BB86}"/>
                </a:ext>
              </a:extLst>
            </p:cNvPr>
            <p:cNvCxnSpPr/>
            <p:nvPr/>
          </p:nvCxnSpPr>
          <p:spPr>
            <a:xfrm flipH="1">
              <a:off x="3347864" y="2780928"/>
              <a:ext cx="216024" cy="21602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E7B175F3-413A-B446-B4BC-BF563B9AA757}"/>
              </a:ext>
            </a:extLst>
          </p:cNvPr>
          <p:cNvGrpSpPr/>
          <p:nvPr/>
        </p:nvGrpSpPr>
        <p:grpSpPr>
          <a:xfrm>
            <a:off x="6641417" y="1946556"/>
            <a:ext cx="216024" cy="216024"/>
            <a:chOff x="3347864" y="2780928"/>
            <a:chExt cx="216024" cy="216024"/>
          </a:xfrm>
        </p:grpSpPr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EB253CFB-E8E3-B44D-9485-33BA24AEA27A}"/>
                </a:ext>
              </a:extLst>
            </p:cNvPr>
            <p:cNvCxnSpPr/>
            <p:nvPr/>
          </p:nvCxnSpPr>
          <p:spPr>
            <a:xfrm>
              <a:off x="3347864" y="2780928"/>
              <a:ext cx="216024" cy="21602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5C920391-DE7E-5D40-92A2-7DFCFE00EBD2}"/>
                </a:ext>
              </a:extLst>
            </p:cNvPr>
            <p:cNvCxnSpPr/>
            <p:nvPr/>
          </p:nvCxnSpPr>
          <p:spPr>
            <a:xfrm flipH="1">
              <a:off x="3347864" y="2780928"/>
              <a:ext cx="216024" cy="21602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167A291D-BDCF-5A41-8946-334FAC4D4F40}"/>
              </a:ext>
            </a:extLst>
          </p:cNvPr>
          <p:cNvGrpSpPr/>
          <p:nvPr/>
        </p:nvGrpSpPr>
        <p:grpSpPr>
          <a:xfrm>
            <a:off x="6886128" y="1713907"/>
            <a:ext cx="216024" cy="216024"/>
            <a:chOff x="3347864" y="2780928"/>
            <a:chExt cx="216024" cy="216024"/>
          </a:xfrm>
        </p:grpSpPr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B478DA18-D090-DD42-B93C-8BF5B2DE6D78}"/>
                </a:ext>
              </a:extLst>
            </p:cNvPr>
            <p:cNvCxnSpPr/>
            <p:nvPr/>
          </p:nvCxnSpPr>
          <p:spPr>
            <a:xfrm>
              <a:off x="3347864" y="2780928"/>
              <a:ext cx="216024" cy="21602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4744B31E-A4AB-9046-B16D-C454466D155C}"/>
                </a:ext>
              </a:extLst>
            </p:cNvPr>
            <p:cNvCxnSpPr/>
            <p:nvPr/>
          </p:nvCxnSpPr>
          <p:spPr>
            <a:xfrm flipH="1">
              <a:off x="3347864" y="2780928"/>
              <a:ext cx="216024" cy="21602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DCFEED64-1E68-C64E-8A02-ED9CD6568B67}"/>
              </a:ext>
            </a:extLst>
          </p:cNvPr>
          <p:cNvGrpSpPr/>
          <p:nvPr/>
        </p:nvGrpSpPr>
        <p:grpSpPr>
          <a:xfrm>
            <a:off x="7106344" y="1543238"/>
            <a:ext cx="216024" cy="216024"/>
            <a:chOff x="3347864" y="2780928"/>
            <a:chExt cx="216024" cy="216024"/>
          </a:xfrm>
        </p:grpSpPr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DD19F1E3-185C-8142-8107-1A7D41842DE1}"/>
                </a:ext>
              </a:extLst>
            </p:cNvPr>
            <p:cNvCxnSpPr/>
            <p:nvPr/>
          </p:nvCxnSpPr>
          <p:spPr>
            <a:xfrm>
              <a:off x="3347864" y="2780928"/>
              <a:ext cx="216024" cy="21602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E724F304-A27D-6040-BB98-0A711460DD88}"/>
                </a:ext>
              </a:extLst>
            </p:cNvPr>
            <p:cNvCxnSpPr/>
            <p:nvPr/>
          </p:nvCxnSpPr>
          <p:spPr>
            <a:xfrm flipH="1">
              <a:off x="3347864" y="2780928"/>
              <a:ext cx="216024" cy="21602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94264554-5811-9C41-851D-79FB3E89CB44}"/>
              </a:ext>
            </a:extLst>
          </p:cNvPr>
          <p:cNvGrpSpPr/>
          <p:nvPr/>
        </p:nvGrpSpPr>
        <p:grpSpPr>
          <a:xfrm>
            <a:off x="7350548" y="1332012"/>
            <a:ext cx="216024" cy="216024"/>
            <a:chOff x="3347864" y="2780928"/>
            <a:chExt cx="216024" cy="216024"/>
          </a:xfrm>
        </p:grpSpPr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95C5F0E7-F3EC-B44E-A84D-3C609F2B96EC}"/>
                </a:ext>
              </a:extLst>
            </p:cNvPr>
            <p:cNvCxnSpPr/>
            <p:nvPr/>
          </p:nvCxnSpPr>
          <p:spPr>
            <a:xfrm>
              <a:off x="3347864" y="2780928"/>
              <a:ext cx="216024" cy="21602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0B9D2EEE-6051-3941-AD96-08138DA05479}"/>
                </a:ext>
              </a:extLst>
            </p:cNvPr>
            <p:cNvCxnSpPr/>
            <p:nvPr/>
          </p:nvCxnSpPr>
          <p:spPr>
            <a:xfrm flipH="1">
              <a:off x="3347864" y="2780928"/>
              <a:ext cx="216024" cy="21602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CBBE23FC-222B-7E41-B8C4-5EDEC0EB5777}"/>
              </a:ext>
            </a:extLst>
          </p:cNvPr>
          <p:cNvCxnSpPr>
            <a:cxnSpLocks/>
          </p:cNvCxnSpPr>
          <p:nvPr/>
        </p:nvCxnSpPr>
        <p:spPr>
          <a:xfrm flipV="1">
            <a:off x="5179926" y="1384485"/>
            <a:ext cx="2396171" cy="1855156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EC4A1C5D-3DC1-024E-A93E-64BFA6D92722}"/>
                  </a:ext>
                </a:extLst>
              </p:cNvPr>
              <p:cNvSpPr txBox="1"/>
              <p:nvPr/>
            </p:nvSpPr>
            <p:spPr>
              <a:xfrm>
                <a:off x="702618" y="4646662"/>
                <a:ext cx="770485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Comparing the equations, we can see that if we log the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dirty="0"/>
                  <a:t> values (although leave the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values), the data then forms a straight line, with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dirty="0"/>
                  <a:t>-intercept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func>
                  </m:oMath>
                </a14:m>
                <a:r>
                  <a:rPr lang="en-GB" dirty="0"/>
                  <a:t> and gradient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func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EC4A1C5D-3DC1-024E-A93E-64BFA6D927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618" y="4646662"/>
                <a:ext cx="7704856" cy="923330"/>
              </a:xfrm>
              <a:prstGeom prst="rect">
                <a:avLst/>
              </a:prstGeom>
              <a:blipFill>
                <a:blip r:embed="rId6"/>
                <a:stretch>
                  <a:fillRect l="-493" t="-2703" b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2090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23" grpId="0" animBg="1"/>
      <p:bldP spid="43" grpId="0"/>
      <p:bldP spid="45" grpId="0"/>
      <p:bldP spid="7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8E3D8-4E70-5142-95D6-E341E941D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7EE2149-1E84-9D4D-91C2-F51D0A2B23CD}"/>
                  </a:ext>
                </a:extLst>
              </p:cNvPr>
              <p:cNvSpPr txBox="1"/>
              <p:nvPr/>
            </p:nvSpPr>
            <p:spPr>
              <a:xfrm>
                <a:off x="355425" y="794182"/>
                <a:ext cx="11125375" cy="3046988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The table shows some data collected on the temperature, in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GB" sz="1600" b="0" i="0" dirty="0">
                    <a:latin typeface="+mj-lt"/>
                  </a:rPr>
                  <a:t>C</a:t>
                </a:r>
                <a:r>
                  <a:rPr lang="en-GB" sz="1600" dirty="0"/>
                  <a:t>, of a colony of bacteria (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600" dirty="0"/>
                  <a:t>) and its growth rate (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GB" sz="1600" dirty="0"/>
                  <a:t>).</a:t>
                </a:r>
              </a:p>
              <a:p>
                <a:endParaRPr lang="en-GB" sz="1600" dirty="0"/>
              </a:p>
              <a:p>
                <a:endParaRPr lang="en-GB" sz="1600" dirty="0"/>
              </a:p>
              <a:p>
                <a:endParaRPr lang="en-GB" sz="1600" dirty="0"/>
              </a:p>
              <a:p>
                <a:endParaRPr lang="en-GB" sz="1600" dirty="0"/>
              </a:p>
              <a:p>
                <a:r>
                  <a:rPr lang="en-GB" sz="1600" dirty="0"/>
                  <a:t>The data are coded using the changes of variable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func>
                  </m:oMath>
                </a14:m>
                <a:r>
                  <a:rPr lang="en-GB" sz="1600" dirty="0"/>
                  <a:t>. The regression line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600" dirty="0"/>
                  <a:t> on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/>
                  <a:t> is found to be    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=−0.2215+0.0792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/>
                  <a:t>.</a:t>
                </a:r>
              </a:p>
              <a:p>
                <a:endParaRPr lang="en-GB" sz="1600" dirty="0"/>
              </a:p>
              <a:p>
                <a:r>
                  <a:rPr lang="en-GB" sz="1600" dirty="0"/>
                  <a:t>a) Mika says that the constant -0.2215 in the regression line means that the colony is shrinking when the temperature is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0°</m:t>
                    </m:r>
                  </m:oMath>
                </a14:m>
                <a:r>
                  <a:rPr lang="en-GB" sz="1600" dirty="0"/>
                  <a:t>C. Explain why Mika is wrong</a:t>
                </a:r>
              </a:p>
              <a:p>
                <a:r>
                  <a:rPr lang="en-GB" sz="1600" dirty="0"/>
                  <a:t>b) Given that the data can be modelled by an equation of the form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𝑘</m:t>
                    </m:r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GB" sz="1600" dirty="0"/>
                  <a:t> where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1600" dirty="0"/>
                  <a:t> are constants, find the values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1600" dirty="0"/>
                  <a:t>.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7EE2149-1E84-9D4D-91C2-F51D0A2B23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425" y="794182"/>
                <a:ext cx="11125375" cy="304698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4750CDB2-0CC2-CF4A-B517-BCC5A3A7125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0487818"/>
                  </p:ext>
                </p:extLst>
              </p:nvPr>
            </p:nvGraphicFramePr>
            <p:xfrm>
              <a:off x="460855" y="1140387"/>
              <a:ext cx="8596669" cy="74168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2735740">
                      <a:extLst>
                        <a:ext uri="{9D8B030D-6E8A-4147-A177-3AD203B41FA5}">
                          <a16:colId xmlns:a16="http://schemas.microsoft.com/office/drawing/2014/main" val="4049874319"/>
                        </a:ext>
                      </a:extLst>
                    </a:gridCol>
                    <a:gridCol w="703199">
                      <a:extLst>
                        <a:ext uri="{9D8B030D-6E8A-4147-A177-3AD203B41FA5}">
                          <a16:colId xmlns:a16="http://schemas.microsoft.com/office/drawing/2014/main" val="896385437"/>
                        </a:ext>
                      </a:extLst>
                    </a:gridCol>
                    <a:gridCol w="1031546">
                      <a:extLst>
                        <a:ext uri="{9D8B030D-6E8A-4147-A177-3AD203B41FA5}">
                          <a16:colId xmlns:a16="http://schemas.microsoft.com/office/drawing/2014/main" val="1766743708"/>
                        </a:ext>
                      </a:extLst>
                    </a:gridCol>
                    <a:gridCol w="1031546">
                      <a:extLst>
                        <a:ext uri="{9D8B030D-6E8A-4147-A177-3AD203B41FA5}">
                          <a16:colId xmlns:a16="http://schemas.microsoft.com/office/drawing/2014/main" val="414325283"/>
                        </a:ext>
                      </a:extLst>
                    </a:gridCol>
                    <a:gridCol w="1031546">
                      <a:extLst>
                        <a:ext uri="{9D8B030D-6E8A-4147-A177-3AD203B41FA5}">
                          <a16:colId xmlns:a16="http://schemas.microsoft.com/office/drawing/2014/main" val="3055623590"/>
                        </a:ext>
                      </a:extLst>
                    </a:gridCol>
                    <a:gridCol w="1031546">
                      <a:extLst>
                        <a:ext uri="{9D8B030D-6E8A-4147-A177-3AD203B41FA5}">
                          <a16:colId xmlns:a16="http://schemas.microsoft.com/office/drawing/2014/main" val="395758695"/>
                        </a:ext>
                      </a:extLst>
                    </a:gridCol>
                    <a:gridCol w="1031546">
                      <a:extLst>
                        <a:ext uri="{9D8B030D-6E8A-4147-A177-3AD203B41FA5}">
                          <a16:colId xmlns:a16="http://schemas.microsoft.com/office/drawing/2014/main" val="429081139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Temperature, </a:t>
                          </a:r>
                          <a14:m>
                            <m:oMath xmlns:m="http://schemas.openxmlformats.org/officeDocument/2006/math"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oMath>
                          </a14:m>
                          <a:r>
                            <a:rPr lang="en-GB" dirty="0"/>
                            <a:t> (</a:t>
                          </a:r>
                          <a14:m>
                            <m:oMath xmlns:m="http://schemas.openxmlformats.org/officeDocument/2006/math">
                              <m:r>
                                <a:rPr lang="en-GB" b="1" i="1" dirty="0" smtClean="0">
                                  <a:latin typeface="Cambria Math" panose="02040503050406030204" pitchFamily="18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lang="en-GB" dirty="0"/>
                            <a:t>C)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11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709119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Growth rate, </a:t>
                          </a:r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oMath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1.04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1.49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1.79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2.58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3.1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4.46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2134474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4750CDB2-0CC2-CF4A-B517-BCC5A3A7125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0487818"/>
                  </p:ext>
                </p:extLst>
              </p:nvPr>
            </p:nvGraphicFramePr>
            <p:xfrm>
              <a:off x="460855" y="1140387"/>
              <a:ext cx="8596669" cy="74168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2735740">
                      <a:extLst>
                        <a:ext uri="{9D8B030D-6E8A-4147-A177-3AD203B41FA5}">
                          <a16:colId xmlns:a16="http://schemas.microsoft.com/office/drawing/2014/main" val="4049874319"/>
                        </a:ext>
                      </a:extLst>
                    </a:gridCol>
                    <a:gridCol w="703199">
                      <a:extLst>
                        <a:ext uri="{9D8B030D-6E8A-4147-A177-3AD203B41FA5}">
                          <a16:colId xmlns:a16="http://schemas.microsoft.com/office/drawing/2014/main" val="896385437"/>
                        </a:ext>
                      </a:extLst>
                    </a:gridCol>
                    <a:gridCol w="1031546">
                      <a:extLst>
                        <a:ext uri="{9D8B030D-6E8A-4147-A177-3AD203B41FA5}">
                          <a16:colId xmlns:a16="http://schemas.microsoft.com/office/drawing/2014/main" val="1766743708"/>
                        </a:ext>
                      </a:extLst>
                    </a:gridCol>
                    <a:gridCol w="1031546">
                      <a:extLst>
                        <a:ext uri="{9D8B030D-6E8A-4147-A177-3AD203B41FA5}">
                          <a16:colId xmlns:a16="http://schemas.microsoft.com/office/drawing/2014/main" val="414325283"/>
                        </a:ext>
                      </a:extLst>
                    </a:gridCol>
                    <a:gridCol w="1031546">
                      <a:extLst>
                        <a:ext uri="{9D8B030D-6E8A-4147-A177-3AD203B41FA5}">
                          <a16:colId xmlns:a16="http://schemas.microsoft.com/office/drawing/2014/main" val="3055623590"/>
                        </a:ext>
                      </a:extLst>
                    </a:gridCol>
                    <a:gridCol w="1031546">
                      <a:extLst>
                        <a:ext uri="{9D8B030D-6E8A-4147-A177-3AD203B41FA5}">
                          <a16:colId xmlns:a16="http://schemas.microsoft.com/office/drawing/2014/main" val="395758695"/>
                        </a:ext>
                      </a:extLst>
                    </a:gridCol>
                    <a:gridCol w="1031546">
                      <a:extLst>
                        <a:ext uri="{9D8B030D-6E8A-4147-A177-3AD203B41FA5}">
                          <a16:colId xmlns:a16="http://schemas.microsoft.com/office/drawing/2014/main" val="429081139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63" t="-6667" r="-213889" b="-1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11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709119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63" t="-106667" r="-213889" b="-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1.04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1.49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1.79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2.58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3.1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4.46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2134474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B55BFDC-CE0C-DA4C-899E-5302561EBA35}"/>
                  </a:ext>
                </a:extLst>
              </p:cNvPr>
              <p:cNvSpPr txBox="1"/>
              <p:nvPr/>
            </p:nvSpPr>
            <p:spPr>
              <a:xfrm>
                <a:off x="646857" y="3986903"/>
                <a:ext cx="8126951" cy="9264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When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=0,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=−0.2215+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0.0792×0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=−0.2215</m:t>
                    </m:r>
                  </m:oMath>
                </a14:m>
                <a:endParaRPr lang="en-GB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∴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−0.2215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=0.600 (3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𝑠𝑓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The growth rate is positive.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B55BFDC-CE0C-DA4C-899E-5302561EBA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857" y="3986903"/>
                <a:ext cx="8126951" cy="926407"/>
              </a:xfrm>
              <a:prstGeom prst="rect">
                <a:avLst/>
              </a:prstGeom>
              <a:blipFill>
                <a:blip r:embed="rId4"/>
                <a:stretch>
                  <a:fillRect l="-468" t="-1351" b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F35FCD61-2262-EE43-AD8F-6064C5C031CB}"/>
              </a:ext>
            </a:extLst>
          </p:cNvPr>
          <p:cNvSpPr/>
          <p:nvPr/>
        </p:nvSpPr>
        <p:spPr>
          <a:xfrm>
            <a:off x="351489" y="4009542"/>
            <a:ext cx="218732" cy="21512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37BABB-3D02-2A44-9745-84B7BF250652}"/>
              </a:ext>
            </a:extLst>
          </p:cNvPr>
          <p:cNvSpPr/>
          <p:nvPr/>
        </p:nvSpPr>
        <p:spPr>
          <a:xfrm>
            <a:off x="351489" y="5011422"/>
            <a:ext cx="218732" cy="21512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6A021C8-678F-6F46-96BF-9F67D4508943}"/>
                  </a:ext>
                </a:extLst>
              </p:cNvPr>
              <p:cNvSpPr/>
              <p:nvPr/>
            </p:nvSpPr>
            <p:spPr>
              <a:xfrm>
                <a:off x="770905" y="4993644"/>
                <a:ext cx="6096000" cy="177086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i="1"/>
                        <m:t>𝑔</m:t>
                      </m:r>
                      <m:r>
                        <a:rPr lang="en-GB" i="1"/>
                        <m:t>=</m:t>
                      </m:r>
                      <m:r>
                        <a:rPr lang="en-GB" i="1"/>
                        <m:t>𝑘</m:t>
                      </m:r>
                      <m:sSup>
                        <m:sSupPr>
                          <m:ctrlPr>
                            <a:rPr lang="en-GB" i="1"/>
                          </m:ctrlPr>
                        </m:sSupPr>
                        <m:e>
                          <m:r>
                            <a:rPr lang="en-GB" i="1"/>
                            <m:t>𝑏</m:t>
                          </m:r>
                        </m:e>
                        <m:sup>
                          <m:r>
                            <a:rPr lang="en-GB" i="1"/>
                            <m:t>𝑡</m:t>
                          </m:r>
                        </m:sup>
                      </m:sSup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i="1"/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/>
                            <m:t>log</m:t>
                          </m:r>
                        </m:fName>
                        <m:e>
                          <m:r>
                            <a:rPr lang="en-GB" i="1"/>
                            <m:t>𝑔</m:t>
                          </m:r>
                        </m:e>
                      </m:func>
                      <m:r>
                        <a:rPr lang="en-GB" i="1"/>
                        <m:t>=</m:t>
                      </m:r>
                      <m:func>
                        <m:funcPr>
                          <m:ctrlPr>
                            <a:rPr lang="en-GB" i="1"/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/>
                            <m:t>log</m:t>
                          </m:r>
                        </m:fName>
                        <m:e>
                          <m:r>
                            <a:rPr lang="en-GB" i="1"/>
                            <m:t>𝑘</m:t>
                          </m:r>
                        </m:e>
                      </m:func>
                      <m:r>
                        <a:rPr lang="en-GB" i="1"/>
                        <m:t>+</m:t>
                      </m:r>
                      <m:r>
                        <a:rPr lang="en-GB" i="1"/>
                        <m:t>𝑡</m:t>
                      </m:r>
                      <m:func>
                        <m:funcPr>
                          <m:ctrlPr>
                            <a:rPr lang="en-GB" i="1"/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/>
                            <m:t>log</m:t>
                          </m:r>
                        </m:fName>
                        <m:e>
                          <m:r>
                            <a:rPr lang="en-GB" i="1"/>
                            <m:t>𝑏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Compare to </a:t>
                </a:r>
                <a14:m>
                  <m:oMath xmlns:m="http://schemas.openxmlformats.org/officeDocument/2006/math">
                    <m:r>
                      <a:rPr lang="en-GB" i="1"/>
                      <m:t>𝑦</m:t>
                    </m:r>
                    <m:r>
                      <a:rPr lang="en-GB" i="1"/>
                      <m:t>=−0.2215+0.0792</m:t>
                    </m:r>
                    <m:r>
                      <a:rPr lang="en-GB" i="1"/>
                      <m:t>𝑥</m:t>
                    </m:r>
                    <m:r>
                      <a:rPr lang="en-GB" i="1"/>
                      <m:t>  → </m:t>
                    </m:r>
                    <m:func>
                      <m:funcPr>
                        <m:ctrlPr>
                          <a:rPr lang="en-GB" i="1"/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/>
                          <m:t>log</m:t>
                        </m:r>
                      </m:fName>
                      <m:e>
                        <m:r>
                          <a:rPr lang="en-GB" i="1"/>
                          <m:t>𝑔</m:t>
                        </m:r>
                      </m:e>
                    </m:func>
                    <m:r>
                      <a:rPr lang="en-GB" i="1"/>
                      <m:t>=−0.2215+0.0792</m:t>
                    </m:r>
                    <m:r>
                      <a:rPr lang="en-GB" i="1"/>
                      <m:t>𝑔</m:t>
                    </m:r>
                  </m:oMath>
                </a14:m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i="1"/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/>
                            <m:t>log</m:t>
                          </m:r>
                        </m:fName>
                        <m:e>
                          <m:r>
                            <a:rPr lang="en-GB" i="1"/>
                            <m:t>𝑘</m:t>
                          </m:r>
                        </m:e>
                      </m:func>
                      <m:r>
                        <a:rPr lang="en-GB" i="1"/>
                        <m:t>=−0.2215   →  </m:t>
                      </m:r>
                      <m:r>
                        <a:rPr lang="en-GB" i="1"/>
                        <m:t>𝑘</m:t>
                      </m:r>
                      <m:r>
                        <a:rPr lang="en-GB" i="1"/>
                        <m:t>=</m:t>
                      </m:r>
                      <m:sSup>
                        <m:sSupPr>
                          <m:ctrlPr>
                            <a:rPr lang="en-GB" i="1"/>
                          </m:ctrlPr>
                        </m:sSupPr>
                        <m:e>
                          <m:r>
                            <a:rPr lang="en-GB" i="1"/>
                            <m:t>10</m:t>
                          </m:r>
                        </m:e>
                        <m:sup>
                          <m:r>
                            <a:rPr lang="en-GB" i="1"/>
                            <m:t>−0.2215</m:t>
                          </m:r>
                        </m:sup>
                      </m:sSup>
                      <m:r>
                        <a:rPr lang="en-GB" i="1"/>
                        <m:t>=0.600</m:t>
                      </m:r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i="1"/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/>
                            <m:t>log</m:t>
                          </m:r>
                        </m:fName>
                        <m:e>
                          <m:r>
                            <a:rPr lang="en-GB" i="1"/>
                            <m:t>𝑏</m:t>
                          </m:r>
                        </m:e>
                      </m:func>
                      <m:r>
                        <a:rPr lang="en-GB" i="1"/>
                        <m:t>=0.0792        →  </m:t>
                      </m:r>
                      <m:r>
                        <a:rPr lang="en-GB" i="1"/>
                        <m:t>𝑏</m:t>
                      </m:r>
                      <m:r>
                        <a:rPr lang="en-GB" i="1"/>
                        <m:t>=</m:t>
                      </m:r>
                      <m:sSup>
                        <m:sSupPr>
                          <m:ctrlPr>
                            <a:rPr lang="en-GB" i="1"/>
                          </m:ctrlPr>
                        </m:sSupPr>
                        <m:e>
                          <m:r>
                            <a:rPr lang="en-GB" i="1"/>
                            <m:t>10</m:t>
                          </m:r>
                        </m:e>
                        <m:sup>
                          <m:r>
                            <a:rPr lang="en-GB" i="1"/>
                            <m:t>0.0792</m:t>
                          </m:r>
                        </m:sup>
                      </m:sSup>
                      <m:r>
                        <a:rPr lang="en-GB" i="1"/>
                        <m:t>=1.20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6A021C8-678F-6F46-96BF-9F67D45089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905" y="4993644"/>
                <a:ext cx="6096000" cy="1770869"/>
              </a:xfrm>
              <a:prstGeom prst="rect">
                <a:avLst/>
              </a:prstGeom>
              <a:blipFill>
                <a:blip r:embed="rId5"/>
                <a:stretch>
                  <a:fillRect l="-832" b="-28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4649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43C23-FA51-D444-9AF2-FD8C6CE55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/>
          <a:lstStyle/>
          <a:p>
            <a:r>
              <a:rPr lang="en-US" dirty="0"/>
              <a:t>Class question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3BBB01-9534-7D4F-A8F0-27A7BC7D5A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" y="660400"/>
            <a:ext cx="10439400" cy="3416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854EE3F-11E4-DA4D-BD2C-765EFEA835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249" y="6000750"/>
            <a:ext cx="3467100" cy="3937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D57A140-1450-AB47-811D-08AABC2191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8334" y="6040967"/>
            <a:ext cx="7690466" cy="37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841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C911A-954C-624C-A8F0-5250205ED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/>
          <a:lstStyle/>
          <a:p>
            <a:r>
              <a:rPr lang="en-US" dirty="0"/>
              <a:t>1.1 Questions for you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DE5C666-80CB-1D49-A767-921EB47E706E}"/>
                  </a:ext>
                </a:extLst>
              </p:cNvPr>
              <p:cNvSpPr txBox="1"/>
              <p:nvPr/>
            </p:nvSpPr>
            <p:spPr>
              <a:xfrm>
                <a:off x="169158" y="720635"/>
                <a:ext cx="9279641" cy="1200329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Robert wants to model a rabbit population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dirty="0"/>
                  <a:t> with respect to time in years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dirty="0"/>
                  <a:t>. He proposes that the population can be modelled using an exponential model: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en-GB" dirty="0"/>
              </a:p>
              <a:p>
                <a:r>
                  <a:rPr lang="en-GB" dirty="0"/>
                  <a:t>The data is coded using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func>
                  </m:oMath>
                </a14:m>
                <a:r>
                  <a:rPr lang="en-GB" dirty="0"/>
                  <a:t>. The regression line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dirty="0"/>
                  <a:t> 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is found to be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=2+0.3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. Determine the values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DE5C666-80CB-1D49-A767-921EB47E70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58" y="720635"/>
                <a:ext cx="9279641" cy="1200329"/>
              </a:xfrm>
              <a:prstGeom prst="rect">
                <a:avLst/>
              </a:prstGeom>
              <a:blipFill>
                <a:blip r:embed="rId2"/>
                <a:stretch>
                  <a:fillRect b="-943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3D88621-F9CF-0842-A1F2-D6D27DA59106}"/>
                  </a:ext>
                </a:extLst>
              </p:cNvPr>
              <p:cNvSpPr txBox="1"/>
              <p:nvPr/>
            </p:nvSpPr>
            <p:spPr>
              <a:xfrm>
                <a:off x="169158" y="2003302"/>
                <a:ext cx="4680520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∴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    → 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=100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=0.3     →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=2.00 (3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𝑠𝑓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3D88621-F9CF-0842-A1F2-D6D27DA591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58" y="2003302"/>
                <a:ext cx="4680520" cy="1477328"/>
              </a:xfrm>
              <a:prstGeom prst="rect">
                <a:avLst/>
              </a:prstGeom>
              <a:blipFill>
                <a:blip r:embed="rId3"/>
                <a:stretch>
                  <a:fillRect b="-3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CF47BBA-958A-794D-A4D3-6A530785EAD2}"/>
                  </a:ext>
                </a:extLst>
              </p:cNvPr>
              <p:cNvSpPr txBox="1"/>
              <p:nvPr/>
            </p:nvSpPr>
            <p:spPr>
              <a:xfrm>
                <a:off x="502976" y="3663370"/>
                <a:ext cx="9279640" cy="1759264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Mr Lynton wished he had the following annual numbers of page views each year:</a:t>
                </a:r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Determine the appropriate constants if we assume a polynomial model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</m:oMath>
                </a14:m>
                <a:r>
                  <a:rPr lang="en-GB" dirty="0"/>
                  <a:t>, where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dirty="0"/>
                  <a:t> is the number of years after 2011.</a:t>
                </a: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CF47BBA-958A-794D-A4D3-6A530785EA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76" y="3663370"/>
                <a:ext cx="9279640" cy="17592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9236AFBE-1351-A34E-99CE-3CE5D238BA1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11189984"/>
                  </p:ext>
                </p:extLst>
              </p:nvPr>
            </p:nvGraphicFramePr>
            <p:xfrm>
              <a:off x="931217" y="4110411"/>
              <a:ext cx="7112117" cy="609600"/>
            </p:xfrm>
            <a:graphic>
              <a:graphicData uri="http://schemas.openxmlformats.org/drawingml/2006/table">
                <a:tbl>
                  <a:tblPr firstCol="1" bandRow="1">
                    <a:tableStyleId>{5C22544A-7EE6-4342-B048-85BDC9FD1C3A}</a:tableStyleId>
                  </a:tblPr>
                  <a:tblGrid>
                    <a:gridCol w="1048643">
                      <a:extLst>
                        <a:ext uri="{9D8B030D-6E8A-4147-A177-3AD203B41FA5}">
                          <a16:colId xmlns:a16="http://schemas.microsoft.com/office/drawing/2014/main" val="782567831"/>
                        </a:ext>
                      </a:extLst>
                    </a:gridCol>
                    <a:gridCol w="711819">
                      <a:extLst>
                        <a:ext uri="{9D8B030D-6E8A-4147-A177-3AD203B41FA5}">
                          <a16:colId xmlns:a16="http://schemas.microsoft.com/office/drawing/2014/main" val="2198087962"/>
                        </a:ext>
                      </a:extLst>
                    </a:gridCol>
                    <a:gridCol w="711819">
                      <a:extLst>
                        <a:ext uri="{9D8B030D-6E8A-4147-A177-3AD203B41FA5}">
                          <a16:colId xmlns:a16="http://schemas.microsoft.com/office/drawing/2014/main" val="4024002352"/>
                        </a:ext>
                      </a:extLst>
                    </a:gridCol>
                    <a:gridCol w="711819">
                      <a:extLst>
                        <a:ext uri="{9D8B030D-6E8A-4147-A177-3AD203B41FA5}">
                          <a16:colId xmlns:a16="http://schemas.microsoft.com/office/drawing/2014/main" val="2979837327"/>
                        </a:ext>
                      </a:extLst>
                    </a:gridCol>
                    <a:gridCol w="804467">
                      <a:extLst>
                        <a:ext uri="{9D8B030D-6E8A-4147-A177-3AD203B41FA5}">
                          <a16:colId xmlns:a16="http://schemas.microsoft.com/office/drawing/2014/main" val="1541694485"/>
                        </a:ext>
                      </a:extLst>
                    </a:gridCol>
                    <a:gridCol w="899561">
                      <a:extLst>
                        <a:ext uri="{9D8B030D-6E8A-4147-A177-3AD203B41FA5}">
                          <a16:colId xmlns:a16="http://schemas.microsoft.com/office/drawing/2014/main" val="3420891298"/>
                        </a:ext>
                      </a:extLst>
                    </a:gridCol>
                    <a:gridCol w="711819">
                      <a:extLst>
                        <a:ext uri="{9D8B030D-6E8A-4147-A177-3AD203B41FA5}">
                          <a16:colId xmlns:a16="http://schemas.microsoft.com/office/drawing/2014/main" val="1592811406"/>
                        </a:ext>
                      </a:extLst>
                    </a:gridCol>
                    <a:gridCol w="756085">
                      <a:extLst>
                        <a:ext uri="{9D8B030D-6E8A-4147-A177-3AD203B41FA5}">
                          <a16:colId xmlns:a16="http://schemas.microsoft.com/office/drawing/2014/main" val="2142353021"/>
                        </a:ext>
                      </a:extLst>
                    </a:gridCol>
                    <a:gridCol w="756085">
                      <a:extLst>
                        <a:ext uri="{9D8B030D-6E8A-4147-A177-3AD203B41FA5}">
                          <a16:colId xmlns:a16="http://schemas.microsoft.com/office/drawing/2014/main" val="3938862083"/>
                        </a:ext>
                      </a:extLst>
                    </a:gridCol>
                  </a:tblGrid>
                  <a:tr h="145229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Year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2012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2013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2014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2015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2016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2017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2018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2019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53060437"/>
                      </a:ext>
                    </a:extLst>
                  </a:tr>
                  <a:tr h="128461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400" dirty="0"/>
                            <a:t>Views </a:t>
                          </a:r>
                          <a14:m>
                            <m:oMath xmlns:m="http://schemas.openxmlformats.org/officeDocument/2006/math">
                              <m:r>
                                <a:rPr lang="en-GB" sz="1400" smtClean="0"/>
                                <m:t>𝑽</m:t>
                              </m:r>
                            </m:oMath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10115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26790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60306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180386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1119801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8.3 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21.9 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57.5 m</a:t>
                          </a:r>
                          <a:endParaRPr lang="en-GB" sz="1400" i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8657548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9236AFBE-1351-A34E-99CE-3CE5D238BA1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11189984"/>
                  </p:ext>
                </p:extLst>
              </p:nvPr>
            </p:nvGraphicFramePr>
            <p:xfrm>
              <a:off x="931217" y="4110411"/>
              <a:ext cx="7112117" cy="609600"/>
            </p:xfrm>
            <a:graphic>
              <a:graphicData uri="http://schemas.openxmlformats.org/drawingml/2006/table">
                <a:tbl>
                  <a:tblPr firstCol="1" bandRow="1">
                    <a:tableStyleId>{5C22544A-7EE6-4342-B048-85BDC9FD1C3A}</a:tableStyleId>
                  </a:tblPr>
                  <a:tblGrid>
                    <a:gridCol w="1048643">
                      <a:extLst>
                        <a:ext uri="{9D8B030D-6E8A-4147-A177-3AD203B41FA5}">
                          <a16:colId xmlns:a16="http://schemas.microsoft.com/office/drawing/2014/main" val="782567831"/>
                        </a:ext>
                      </a:extLst>
                    </a:gridCol>
                    <a:gridCol w="711819">
                      <a:extLst>
                        <a:ext uri="{9D8B030D-6E8A-4147-A177-3AD203B41FA5}">
                          <a16:colId xmlns:a16="http://schemas.microsoft.com/office/drawing/2014/main" val="2198087962"/>
                        </a:ext>
                      </a:extLst>
                    </a:gridCol>
                    <a:gridCol w="711819">
                      <a:extLst>
                        <a:ext uri="{9D8B030D-6E8A-4147-A177-3AD203B41FA5}">
                          <a16:colId xmlns:a16="http://schemas.microsoft.com/office/drawing/2014/main" val="4024002352"/>
                        </a:ext>
                      </a:extLst>
                    </a:gridCol>
                    <a:gridCol w="711819">
                      <a:extLst>
                        <a:ext uri="{9D8B030D-6E8A-4147-A177-3AD203B41FA5}">
                          <a16:colId xmlns:a16="http://schemas.microsoft.com/office/drawing/2014/main" val="2979837327"/>
                        </a:ext>
                      </a:extLst>
                    </a:gridCol>
                    <a:gridCol w="804467">
                      <a:extLst>
                        <a:ext uri="{9D8B030D-6E8A-4147-A177-3AD203B41FA5}">
                          <a16:colId xmlns:a16="http://schemas.microsoft.com/office/drawing/2014/main" val="1541694485"/>
                        </a:ext>
                      </a:extLst>
                    </a:gridCol>
                    <a:gridCol w="899561">
                      <a:extLst>
                        <a:ext uri="{9D8B030D-6E8A-4147-A177-3AD203B41FA5}">
                          <a16:colId xmlns:a16="http://schemas.microsoft.com/office/drawing/2014/main" val="3420891298"/>
                        </a:ext>
                      </a:extLst>
                    </a:gridCol>
                    <a:gridCol w="711819">
                      <a:extLst>
                        <a:ext uri="{9D8B030D-6E8A-4147-A177-3AD203B41FA5}">
                          <a16:colId xmlns:a16="http://schemas.microsoft.com/office/drawing/2014/main" val="1592811406"/>
                        </a:ext>
                      </a:extLst>
                    </a:gridCol>
                    <a:gridCol w="756085">
                      <a:extLst>
                        <a:ext uri="{9D8B030D-6E8A-4147-A177-3AD203B41FA5}">
                          <a16:colId xmlns:a16="http://schemas.microsoft.com/office/drawing/2014/main" val="2142353021"/>
                        </a:ext>
                      </a:extLst>
                    </a:gridCol>
                    <a:gridCol w="756085">
                      <a:extLst>
                        <a:ext uri="{9D8B030D-6E8A-4147-A177-3AD203B41FA5}">
                          <a16:colId xmlns:a16="http://schemas.microsoft.com/office/drawing/2014/main" val="3938862083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Year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2012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2013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2014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2015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2016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2017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2018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2019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53060437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205" t="-108333" r="-575904" b="-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10115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26790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60306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180386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1119801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8.3 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21.9 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57.5 m</a:t>
                          </a:r>
                          <a:endParaRPr lang="en-GB" sz="1400" i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8657548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B2D5177-E48E-F244-9533-981CCE291261}"/>
                  </a:ext>
                </a:extLst>
              </p:cNvPr>
              <p:cNvSpPr txBox="1"/>
              <p:nvPr/>
            </p:nvSpPr>
            <p:spPr>
              <a:xfrm>
                <a:off x="437788" y="5422634"/>
                <a:ext cx="2563714" cy="1081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𝑏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</m:oMath>
                  </m:oMathPara>
                </a14:m>
                <a:endParaRPr lang="en-GB" sz="1600" b="0" dirty="0"/>
              </a:p>
              <a:p>
                <a:r>
                  <a:rPr lang="en-GB" sz="1600" dirty="0"/>
                  <a:t>So need to log the t values and V values. </a:t>
                </a: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B2D5177-E48E-F244-9533-981CCE2912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788" y="5422634"/>
                <a:ext cx="2563714" cy="1081643"/>
              </a:xfrm>
              <a:prstGeom prst="rect">
                <a:avLst/>
              </a:prstGeom>
              <a:blipFill>
                <a:blip r:embed="rId6"/>
                <a:stretch>
                  <a:fillRect l="-493" b="-58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99386136-553A-F64C-8F70-29CF8D9CB81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61956159"/>
                  </p:ext>
                </p:extLst>
              </p:nvPr>
            </p:nvGraphicFramePr>
            <p:xfrm>
              <a:off x="2986747" y="5464447"/>
              <a:ext cx="5989323" cy="548640"/>
            </p:xfrm>
            <a:graphic>
              <a:graphicData uri="http://schemas.openxmlformats.org/drawingml/2006/table">
                <a:tbl>
                  <a:tblPr firstCol="1" bandRow="1">
                    <a:tableStyleId>{5C22544A-7EE6-4342-B048-85BDC9FD1C3A}</a:tableStyleId>
                  </a:tblPr>
                  <a:tblGrid>
                    <a:gridCol w="597218">
                      <a:extLst>
                        <a:ext uri="{9D8B030D-6E8A-4147-A177-3AD203B41FA5}">
                          <a16:colId xmlns:a16="http://schemas.microsoft.com/office/drawing/2014/main" val="782567831"/>
                        </a:ext>
                      </a:extLst>
                    </a:gridCol>
                    <a:gridCol w="644843">
                      <a:extLst>
                        <a:ext uri="{9D8B030D-6E8A-4147-A177-3AD203B41FA5}">
                          <a16:colId xmlns:a16="http://schemas.microsoft.com/office/drawing/2014/main" val="2198087962"/>
                        </a:ext>
                      </a:extLst>
                    </a:gridCol>
                    <a:gridCol w="644843">
                      <a:extLst>
                        <a:ext uri="{9D8B030D-6E8A-4147-A177-3AD203B41FA5}">
                          <a16:colId xmlns:a16="http://schemas.microsoft.com/office/drawing/2014/main" val="4024002352"/>
                        </a:ext>
                      </a:extLst>
                    </a:gridCol>
                    <a:gridCol w="644843">
                      <a:extLst>
                        <a:ext uri="{9D8B030D-6E8A-4147-A177-3AD203B41FA5}">
                          <a16:colId xmlns:a16="http://schemas.microsoft.com/office/drawing/2014/main" val="2979837327"/>
                        </a:ext>
                      </a:extLst>
                    </a:gridCol>
                    <a:gridCol w="684530">
                      <a:extLst>
                        <a:ext uri="{9D8B030D-6E8A-4147-A177-3AD203B41FA5}">
                          <a16:colId xmlns:a16="http://schemas.microsoft.com/office/drawing/2014/main" val="1541694485"/>
                        </a:ext>
                      </a:extLst>
                    </a:gridCol>
                    <a:gridCol w="762318">
                      <a:extLst>
                        <a:ext uri="{9D8B030D-6E8A-4147-A177-3AD203B41FA5}">
                          <a16:colId xmlns:a16="http://schemas.microsoft.com/office/drawing/2014/main" val="3420891298"/>
                        </a:ext>
                      </a:extLst>
                    </a:gridCol>
                    <a:gridCol w="644843">
                      <a:extLst>
                        <a:ext uri="{9D8B030D-6E8A-4147-A177-3AD203B41FA5}">
                          <a16:colId xmlns:a16="http://schemas.microsoft.com/office/drawing/2014/main" val="1592811406"/>
                        </a:ext>
                      </a:extLst>
                    </a:gridCol>
                    <a:gridCol w="646430">
                      <a:extLst>
                        <a:ext uri="{9D8B030D-6E8A-4147-A177-3AD203B41FA5}">
                          <a16:colId xmlns:a16="http://schemas.microsoft.com/office/drawing/2014/main" val="2142353021"/>
                        </a:ext>
                      </a:extLst>
                    </a:gridCol>
                    <a:gridCol w="719455">
                      <a:extLst>
                        <a:ext uri="{9D8B030D-6E8A-4147-A177-3AD203B41FA5}">
                          <a16:colId xmlns:a16="http://schemas.microsoft.com/office/drawing/2014/main" val="3938862083"/>
                        </a:ext>
                      </a:extLst>
                    </a:gridCol>
                  </a:tblGrid>
                  <a:tr h="14522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200" smtClean="0"/>
                                  <m:t>𝒍𝒐𝒈</m:t>
                                </m:r>
                                <m:r>
                                  <a:rPr lang="en-GB" sz="1200" smtClean="0"/>
                                  <m:t> </m:t>
                                </m:r>
                                <m:r>
                                  <a:rPr lang="en-GB" sz="1200" smtClean="0"/>
                                  <m:t>𝒕</m:t>
                                </m:r>
                              </m:oMath>
                            </m:oMathPara>
                          </a14:m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0.3010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0.4771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0.6020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0.6989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0.7781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0.8450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0.9030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53060437"/>
                      </a:ext>
                    </a:extLst>
                  </a:tr>
                  <a:tr h="128461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200" smtClean="0"/>
                                  <m:t>𝒍𝒐𝒈</m:t>
                                </m:r>
                                <m:r>
                                  <a:rPr lang="en-GB" sz="1200" smtClean="0"/>
                                  <m:t> </m:t>
                                </m:r>
                                <m:r>
                                  <a:rPr lang="en-GB" sz="1200" smtClean="0"/>
                                  <m:t>𝑽</m:t>
                                </m:r>
                              </m:oMath>
                            </m:oMathPara>
                          </a14:m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4.0050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4.4280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4.7804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5.2562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6.0491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6.9191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7.3404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7.7597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8657548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99386136-553A-F64C-8F70-29CF8D9CB81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61956159"/>
                  </p:ext>
                </p:extLst>
              </p:nvPr>
            </p:nvGraphicFramePr>
            <p:xfrm>
              <a:off x="2986747" y="5464447"/>
              <a:ext cx="5989323" cy="548640"/>
            </p:xfrm>
            <a:graphic>
              <a:graphicData uri="http://schemas.openxmlformats.org/drawingml/2006/table">
                <a:tbl>
                  <a:tblPr firstCol="1" bandRow="1">
                    <a:tableStyleId>{5C22544A-7EE6-4342-B048-85BDC9FD1C3A}</a:tableStyleId>
                  </a:tblPr>
                  <a:tblGrid>
                    <a:gridCol w="597218">
                      <a:extLst>
                        <a:ext uri="{9D8B030D-6E8A-4147-A177-3AD203B41FA5}">
                          <a16:colId xmlns:a16="http://schemas.microsoft.com/office/drawing/2014/main" val="782567831"/>
                        </a:ext>
                      </a:extLst>
                    </a:gridCol>
                    <a:gridCol w="644843">
                      <a:extLst>
                        <a:ext uri="{9D8B030D-6E8A-4147-A177-3AD203B41FA5}">
                          <a16:colId xmlns:a16="http://schemas.microsoft.com/office/drawing/2014/main" val="2198087962"/>
                        </a:ext>
                      </a:extLst>
                    </a:gridCol>
                    <a:gridCol w="644843">
                      <a:extLst>
                        <a:ext uri="{9D8B030D-6E8A-4147-A177-3AD203B41FA5}">
                          <a16:colId xmlns:a16="http://schemas.microsoft.com/office/drawing/2014/main" val="4024002352"/>
                        </a:ext>
                      </a:extLst>
                    </a:gridCol>
                    <a:gridCol w="644843">
                      <a:extLst>
                        <a:ext uri="{9D8B030D-6E8A-4147-A177-3AD203B41FA5}">
                          <a16:colId xmlns:a16="http://schemas.microsoft.com/office/drawing/2014/main" val="2979837327"/>
                        </a:ext>
                      </a:extLst>
                    </a:gridCol>
                    <a:gridCol w="684530">
                      <a:extLst>
                        <a:ext uri="{9D8B030D-6E8A-4147-A177-3AD203B41FA5}">
                          <a16:colId xmlns:a16="http://schemas.microsoft.com/office/drawing/2014/main" val="1541694485"/>
                        </a:ext>
                      </a:extLst>
                    </a:gridCol>
                    <a:gridCol w="762318">
                      <a:extLst>
                        <a:ext uri="{9D8B030D-6E8A-4147-A177-3AD203B41FA5}">
                          <a16:colId xmlns:a16="http://schemas.microsoft.com/office/drawing/2014/main" val="3420891298"/>
                        </a:ext>
                      </a:extLst>
                    </a:gridCol>
                    <a:gridCol w="644843">
                      <a:extLst>
                        <a:ext uri="{9D8B030D-6E8A-4147-A177-3AD203B41FA5}">
                          <a16:colId xmlns:a16="http://schemas.microsoft.com/office/drawing/2014/main" val="1592811406"/>
                        </a:ext>
                      </a:extLst>
                    </a:gridCol>
                    <a:gridCol w="646430">
                      <a:extLst>
                        <a:ext uri="{9D8B030D-6E8A-4147-A177-3AD203B41FA5}">
                          <a16:colId xmlns:a16="http://schemas.microsoft.com/office/drawing/2014/main" val="2142353021"/>
                        </a:ext>
                      </a:extLst>
                    </a:gridCol>
                    <a:gridCol w="719455">
                      <a:extLst>
                        <a:ext uri="{9D8B030D-6E8A-4147-A177-3AD203B41FA5}">
                          <a16:colId xmlns:a16="http://schemas.microsoft.com/office/drawing/2014/main" val="3938862083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2128" t="-4545" r="-906383" b="-11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0.3010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0.4771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0.6020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0.6989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0.7781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0.8450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0.9030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53060437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2128" t="-104545" r="-906383" b="-1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4.0050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4.4280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4.7804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5.2562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6.0491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6.9191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7.3404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7.7597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8657548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B345614-4359-8949-AE4E-078E0DBA5E2A}"/>
                  </a:ext>
                </a:extLst>
              </p:cNvPr>
              <p:cNvSpPr txBox="1"/>
              <p:nvPr/>
            </p:nvSpPr>
            <p:spPr>
              <a:xfrm>
                <a:off x="2850789" y="5997321"/>
                <a:ext cx="6835081" cy="5416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Using calculator stats mode, y-intercept: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400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GB" sz="1400" b="1" i="0" smtClean="0">
                            <a:latin typeface="Cambria Math" panose="02040503050406030204" pitchFamily="18" charset="0"/>
                          </a:rPr>
                          <m:t>𝐥𝐨𝐠</m:t>
                        </m:r>
                      </m:fName>
                      <m:e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func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𝟑𝟒𝟎𝟔</m:t>
                    </m:r>
                  </m:oMath>
                </a14:m>
                <a:r>
                  <a:rPr lang="en-GB" sz="1400" dirty="0"/>
                  <a:t>, gradient: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𝟑𝟎𝟐𝟓</m:t>
                    </m:r>
                  </m:oMath>
                </a14:m>
                <a:endParaRPr lang="en-GB" sz="1400" b="1" dirty="0"/>
              </a:p>
              <a:p>
                <a:r>
                  <a:rPr lang="en-GB" sz="1400" b="1" dirty="0"/>
                  <a:t>Therefore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𝟐𝟏𝟗𝟏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GB" sz="1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𝟑𝟎𝟐𝟓</m:t>
                        </m:r>
                      </m:sup>
                    </m:sSup>
                  </m:oMath>
                </a14:m>
                <a:endParaRPr lang="en-GB" sz="1400" b="1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B345614-4359-8949-AE4E-078E0DBA5E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0789" y="5997321"/>
                <a:ext cx="6835081" cy="541623"/>
              </a:xfrm>
              <a:prstGeom prst="rect">
                <a:avLst/>
              </a:prstGeom>
              <a:blipFill>
                <a:blip r:embed="rId8"/>
                <a:stretch>
                  <a:fillRect l="-185" b="-6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73A7125E-055F-3B4C-AF74-186FEB7F5214}"/>
              </a:ext>
            </a:extLst>
          </p:cNvPr>
          <p:cNvSpPr txBox="1"/>
          <p:nvPr/>
        </p:nvSpPr>
        <p:spPr>
          <a:xfrm>
            <a:off x="8043334" y="2318433"/>
            <a:ext cx="1424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Exercise 1A </a:t>
            </a:r>
          </a:p>
          <a:p>
            <a:r>
              <a:rPr lang="en-US" dirty="0"/>
              <a:t>Pages 3 to 5</a:t>
            </a:r>
          </a:p>
        </p:txBody>
      </p:sp>
    </p:spTree>
    <p:extLst>
      <p:ext uri="{BB962C8B-B14F-4D97-AF65-F5344CB8AC3E}">
        <p14:creationId xmlns:p14="http://schemas.microsoft.com/office/powerpoint/2010/main" val="1553247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2ED31-3137-5840-837C-AA0E670AD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/>
          <a:lstStyle/>
          <a:p>
            <a:r>
              <a:rPr lang="en-US" dirty="0"/>
              <a:t>1.2 Measuring correlation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253BB56-EBC7-A74E-A9A4-ACA0BEE3C9AF}"/>
              </a:ext>
            </a:extLst>
          </p:cNvPr>
          <p:cNvSpPr/>
          <p:nvPr/>
        </p:nvSpPr>
        <p:spPr>
          <a:xfrm>
            <a:off x="-1" y="838538"/>
            <a:ext cx="96181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You’re used to use qualitative terms such as “positive correlation” and “negative correlation” and “no correlation” to describe the </a:t>
            </a:r>
            <a:r>
              <a:rPr lang="en-GB" b="1" dirty="0"/>
              <a:t>type</a:t>
            </a:r>
            <a:r>
              <a:rPr lang="en-GB" dirty="0"/>
              <a:t> of correlation, and terms such as “perfect”, “strong” and “weak” to describe the </a:t>
            </a:r>
            <a:r>
              <a:rPr lang="en-GB" b="1" dirty="0"/>
              <a:t>strength</a:t>
            </a:r>
            <a:r>
              <a:rPr lang="en-GB" dirty="0"/>
              <a:t>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049C0FE-157C-DD4F-A873-0874237203A8}"/>
                  </a:ext>
                </a:extLst>
              </p:cNvPr>
              <p:cNvSpPr txBox="1"/>
              <p:nvPr/>
            </p:nvSpPr>
            <p:spPr>
              <a:xfrm>
                <a:off x="135467" y="2311865"/>
                <a:ext cx="8596669" cy="646331"/>
              </a:xfrm>
              <a:prstGeom prst="rect">
                <a:avLst/>
              </a:prstGeom>
              <a:solidFill>
                <a:schemeClr val="accent5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/>
                  <a:t>The product moment correlation coefficient (PMCC), denoted by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GB" dirty="0"/>
                  <a:t>, describes the linear correlation between two variables. It can take values between -1 and 1.</a:t>
                </a: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049C0FE-157C-DD4F-A873-0874237203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467" y="2311865"/>
                <a:ext cx="8596669" cy="646331"/>
              </a:xfrm>
              <a:prstGeom prst="rect">
                <a:avLst/>
              </a:prstGeom>
              <a:blipFill>
                <a:blip r:embed="rId2"/>
                <a:stretch>
                  <a:fillRect l="-590" r="-442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AF8DA74-516B-CD44-A02E-3D994C34652D}"/>
              </a:ext>
            </a:extLst>
          </p:cNvPr>
          <p:cNvCxnSpPr/>
          <p:nvPr/>
        </p:nvCxnSpPr>
        <p:spPr>
          <a:xfrm>
            <a:off x="1203576" y="3683680"/>
            <a:ext cx="0" cy="64807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2024B03-602C-C746-ABEC-20340E54D36B}"/>
              </a:ext>
            </a:extLst>
          </p:cNvPr>
          <p:cNvCxnSpPr/>
          <p:nvPr/>
        </p:nvCxnSpPr>
        <p:spPr>
          <a:xfrm>
            <a:off x="4954116" y="3737858"/>
            <a:ext cx="0" cy="64807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6228EA9-9B01-E147-AAE3-53F348DCF4FE}"/>
              </a:ext>
            </a:extLst>
          </p:cNvPr>
          <p:cNvCxnSpPr/>
          <p:nvPr/>
        </p:nvCxnSpPr>
        <p:spPr>
          <a:xfrm>
            <a:off x="9164184" y="3702914"/>
            <a:ext cx="0" cy="64807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4CC9E76-20EB-3A4E-B3DA-4A742736CD93}"/>
              </a:ext>
            </a:extLst>
          </p:cNvPr>
          <p:cNvCxnSpPr>
            <a:cxnSpLocks/>
          </p:cNvCxnSpPr>
          <p:nvPr/>
        </p:nvCxnSpPr>
        <p:spPr>
          <a:xfrm>
            <a:off x="1203576" y="3683680"/>
            <a:ext cx="796060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70CEA44-8A21-6D46-87D2-559E774C2E72}"/>
                  </a:ext>
                </a:extLst>
              </p:cNvPr>
              <p:cNvSpPr txBox="1"/>
              <p:nvPr/>
            </p:nvSpPr>
            <p:spPr>
              <a:xfrm>
                <a:off x="4537477" y="3183247"/>
                <a:ext cx="8640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70CEA44-8A21-6D46-87D2-559E774C2E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7477" y="3183247"/>
                <a:ext cx="86409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7E48CC1-8134-1245-B277-15A3E2DBF9B2}"/>
                  </a:ext>
                </a:extLst>
              </p:cNvPr>
              <p:cNvSpPr txBox="1"/>
              <p:nvPr/>
            </p:nvSpPr>
            <p:spPr>
              <a:xfrm>
                <a:off x="8732136" y="3178881"/>
                <a:ext cx="8640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7E48CC1-8134-1245-B277-15A3E2DBF9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2136" y="3178881"/>
                <a:ext cx="86409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925EB11-01AC-DA4F-80D9-60D8A5B84742}"/>
                  </a:ext>
                </a:extLst>
              </p:cNvPr>
              <p:cNvSpPr txBox="1"/>
              <p:nvPr/>
            </p:nvSpPr>
            <p:spPr>
              <a:xfrm>
                <a:off x="641038" y="3178881"/>
                <a:ext cx="10081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925EB11-01AC-DA4F-80D9-60D8A5B847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038" y="3178881"/>
                <a:ext cx="100811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E5BD03F-7593-BE42-BB01-41EE149FAEE2}"/>
                  </a:ext>
                </a:extLst>
              </p:cNvPr>
              <p:cNvSpPr txBox="1"/>
              <p:nvPr/>
            </p:nvSpPr>
            <p:spPr>
              <a:xfrm>
                <a:off x="693979" y="6273075"/>
                <a:ext cx="3714325" cy="52322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Rule of thumb: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&lt;−0.7</m:t>
                    </m:r>
                  </m:oMath>
                </a14:m>
                <a:r>
                  <a:rPr lang="en-GB" sz="1400" dirty="0"/>
                  <a:t> or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&gt;0.7</m:t>
                    </m:r>
                  </m:oMath>
                </a14:m>
                <a:r>
                  <a:rPr lang="en-GB" sz="1400" dirty="0"/>
                  <a:t> is ‘strong’ correlation.</a:t>
                </a:r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E5BD03F-7593-BE42-BB01-41EE149FAE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979" y="6273075"/>
                <a:ext cx="3714325" cy="523220"/>
              </a:xfrm>
              <a:prstGeom prst="rect">
                <a:avLst/>
              </a:prstGeom>
              <a:blipFill>
                <a:blip r:embed="rId6"/>
                <a:stretch>
                  <a:fillRect l="-340" b="-6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5DE2E38D-5084-104A-8129-E4B745DD46CE}"/>
              </a:ext>
            </a:extLst>
          </p:cNvPr>
          <p:cNvSpPr txBox="1"/>
          <p:nvPr/>
        </p:nvSpPr>
        <p:spPr>
          <a:xfrm>
            <a:off x="10008161" y="2468416"/>
            <a:ext cx="2097970" cy="28931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dirty="0"/>
              <a:t>Note that PMCC is only applicable for a </a:t>
            </a:r>
            <a:r>
              <a:rPr lang="en-GB" sz="1400" u="sng" dirty="0"/>
              <a:t>linear</a:t>
            </a:r>
            <a:r>
              <a:rPr lang="en-GB" sz="1400" dirty="0"/>
              <a:t> correlation, i.e. closeness of fit to a linear regression line (i.e. a </a:t>
            </a:r>
            <a:r>
              <a:rPr lang="en-GB" sz="1400" u="sng" dirty="0"/>
              <a:t>straight</a:t>
            </a:r>
            <a:r>
              <a:rPr lang="en-GB" sz="1400" dirty="0"/>
              <a:t> ‘line of best fit’). It may be the data exhibits strong correlation with respect to a different model (e.g. exponential) even when the PMCC is low.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BD9F963-0B86-764C-B56E-599650104D4C}"/>
              </a:ext>
            </a:extLst>
          </p:cNvPr>
          <p:cNvGrpSpPr/>
          <p:nvPr/>
        </p:nvGrpSpPr>
        <p:grpSpPr>
          <a:xfrm>
            <a:off x="837109" y="4385930"/>
            <a:ext cx="936104" cy="1592220"/>
            <a:chOff x="837109" y="4385930"/>
            <a:chExt cx="936104" cy="1592220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C4AFEEDF-A020-FE4B-964A-EED363F86E4E}"/>
                </a:ext>
              </a:extLst>
            </p:cNvPr>
            <p:cNvGrpSpPr/>
            <p:nvPr/>
          </p:nvGrpSpPr>
          <p:grpSpPr>
            <a:xfrm>
              <a:off x="837109" y="4673327"/>
              <a:ext cx="936104" cy="1304823"/>
              <a:chOff x="837109" y="4673327"/>
              <a:chExt cx="936104" cy="1304823"/>
            </a:xfrm>
          </p:grpSpPr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0338469D-E38C-FC49-926B-24B4A6B70A3A}"/>
                  </a:ext>
                </a:extLst>
              </p:cNvPr>
              <p:cNvCxnSpPr/>
              <p:nvPr/>
            </p:nvCxnSpPr>
            <p:spPr>
              <a:xfrm flipV="1">
                <a:off x="837109" y="4673327"/>
                <a:ext cx="0" cy="79208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35EB8EE9-F615-8E4A-921C-B8D52A68E45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7109" y="5465415"/>
                <a:ext cx="93610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AC56CD2A-BCDA-C74B-BE3F-97261D7E515E}"/>
                  </a:ext>
                </a:extLst>
              </p:cNvPr>
              <p:cNvCxnSpPr/>
              <p:nvPr/>
            </p:nvCxnSpPr>
            <p:spPr>
              <a:xfrm>
                <a:off x="924357" y="4889351"/>
                <a:ext cx="677748" cy="43512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7B9AA0C1-95C1-D84D-BCD9-AE96195ECC6B}"/>
                  </a:ext>
                </a:extLst>
              </p:cNvPr>
              <p:cNvSpPr/>
              <p:nvPr/>
            </p:nvSpPr>
            <p:spPr>
              <a:xfrm>
                <a:off x="961058" y="4903687"/>
                <a:ext cx="72008" cy="6738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BF0DA74A-33B5-2F45-BCA5-D9BA3F3AA048}"/>
                  </a:ext>
                </a:extLst>
              </p:cNvPr>
              <p:cNvSpPr/>
              <p:nvPr/>
            </p:nvSpPr>
            <p:spPr>
              <a:xfrm>
                <a:off x="1052002" y="4966306"/>
                <a:ext cx="72008" cy="6738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B2C8D9C4-FE1E-9A4E-AC23-BDCDC87CCD3E}"/>
                  </a:ext>
                </a:extLst>
              </p:cNvPr>
              <p:cNvSpPr/>
              <p:nvPr/>
            </p:nvSpPr>
            <p:spPr>
              <a:xfrm>
                <a:off x="1269157" y="5106913"/>
                <a:ext cx="72008" cy="6738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4C3EE27F-2A97-8A4D-B5F5-D3226D68FA20}"/>
                  </a:ext>
                </a:extLst>
              </p:cNvPr>
              <p:cNvSpPr/>
              <p:nvPr/>
            </p:nvSpPr>
            <p:spPr>
              <a:xfrm>
                <a:off x="1363623" y="5168224"/>
                <a:ext cx="72008" cy="6738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9B40C31F-0A7E-9249-B759-D9C5E519D49F}"/>
                  </a:ext>
                </a:extLst>
              </p:cNvPr>
              <p:cNvSpPr/>
              <p:nvPr/>
            </p:nvSpPr>
            <p:spPr>
              <a:xfrm>
                <a:off x="1526922" y="5272968"/>
                <a:ext cx="72008" cy="6738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91D5376-6D86-1647-861F-316C07F617DF}"/>
                  </a:ext>
                </a:extLst>
              </p:cNvPr>
              <p:cNvSpPr txBox="1"/>
              <p:nvPr/>
            </p:nvSpPr>
            <p:spPr>
              <a:xfrm>
                <a:off x="875321" y="5547263"/>
                <a:ext cx="72602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100" dirty="0"/>
                  <a:t>Perfect negative</a:t>
                </a:r>
              </a:p>
            </p:txBody>
          </p:sp>
        </p:grpSp>
        <p:sp>
          <p:nvSpPr>
            <p:cNvPr id="28" name="Arrow: Down 83">
              <a:extLst>
                <a:ext uri="{FF2B5EF4-FFF2-40B4-BE49-F238E27FC236}">
                  <a16:creationId xmlns:a16="http://schemas.microsoft.com/office/drawing/2014/main" id="{C0B10306-EFF9-394F-80C6-12C4579C202B}"/>
                </a:ext>
              </a:extLst>
            </p:cNvPr>
            <p:cNvSpPr/>
            <p:nvPr/>
          </p:nvSpPr>
          <p:spPr>
            <a:xfrm rot="10800000">
              <a:off x="1100019" y="4385930"/>
              <a:ext cx="207114" cy="360040"/>
            </a:xfrm>
            <a:prstGeom prst="down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2A626EA-3068-6A45-9A05-3B67A8087604}"/>
              </a:ext>
            </a:extLst>
          </p:cNvPr>
          <p:cNvGrpSpPr/>
          <p:nvPr/>
        </p:nvGrpSpPr>
        <p:grpSpPr>
          <a:xfrm>
            <a:off x="1915296" y="4431925"/>
            <a:ext cx="936104" cy="1548494"/>
            <a:chOff x="1880230" y="4417910"/>
            <a:chExt cx="936104" cy="1548494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D8B5031E-7B1A-9A47-ADCB-48FFE2547C25}"/>
                </a:ext>
              </a:extLst>
            </p:cNvPr>
            <p:cNvGrpSpPr/>
            <p:nvPr/>
          </p:nvGrpSpPr>
          <p:grpSpPr>
            <a:xfrm>
              <a:off x="1880230" y="4673327"/>
              <a:ext cx="936104" cy="1293077"/>
              <a:chOff x="1880230" y="4673327"/>
              <a:chExt cx="936104" cy="1293077"/>
            </a:xfrm>
          </p:grpSpPr>
          <p:cxnSp>
            <p:nvCxnSpPr>
              <p:cNvPr id="41" name="Straight Arrow Connector 40">
                <a:extLst>
                  <a:ext uri="{FF2B5EF4-FFF2-40B4-BE49-F238E27FC236}">
                    <a16:creationId xmlns:a16="http://schemas.microsoft.com/office/drawing/2014/main" id="{DD3C9730-1766-2F46-B890-288355BAE0A0}"/>
                  </a:ext>
                </a:extLst>
              </p:cNvPr>
              <p:cNvCxnSpPr/>
              <p:nvPr/>
            </p:nvCxnSpPr>
            <p:spPr>
              <a:xfrm flipV="1">
                <a:off x="1880230" y="4673327"/>
                <a:ext cx="0" cy="79208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>
                <a:extLst>
                  <a:ext uri="{FF2B5EF4-FFF2-40B4-BE49-F238E27FC236}">
                    <a16:creationId xmlns:a16="http://schemas.microsoft.com/office/drawing/2014/main" id="{9B41EF64-0BCC-284C-B762-19ED221749E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80230" y="5465415"/>
                <a:ext cx="93610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E35598B0-9412-A54C-9045-6457C95A323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87550" y="4759325"/>
                <a:ext cx="568325" cy="59055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F9DED983-1840-E645-A5A7-4B145F484393}"/>
                  </a:ext>
                </a:extLst>
              </p:cNvPr>
              <p:cNvSpPr/>
              <p:nvPr/>
            </p:nvSpPr>
            <p:spPr>
              <a:xfrm>
                <a:off x="2004179" y="4903687"/>
                <a:ext cx="72008" cy="6738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05C678BD-27E9-7D43-9C6D-28B759F3EF02}"/>
                  </a:ext>
                </a:extLst>
              </p:cNvPr>
              <p:cNvSpPr/>
              <p:nvPr/>
            </p:nvSpPr>
            <p:spPr>
              <a:xfrm>
                <a:off x="2009398" y="4745961"/>
                <a:ext cx="72008" cy="6738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57A0909E-2354-BC4B-AFE6-869CE18C60AD}"/>
                  </a:ext>
                </a:extLst>
              </p:cNvPr>
              <p:cNvSpPr/>
              <p:nvPr/>
            </p:nvSpPr>
            <p:spPr>
              <a:xfrm>
                <a:off x="2344028" y="5040238"/>
                <a:ext cx="72008" cy="6738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F22581B6-9D31-2345-8622-FA51C6787133}"/>
                  </a:ext>
                </a:extLst>
              </p:cNvPr>
              <p:cNvSpPr/>
              <p:nvPr/>
            </p:nvSpPr>
            <p:spPr>
              <a:xfrm>
                <a:off x="2479134" y="5138379"/>
                <a:ext cx="72008" cy="6738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FE115EC3-A476-9C42-AB72-F37E996248FF}"/>
                  </a:ext>
                </a:extLst>
              </p:cNvPr>
              <p:cNvSpPr/>
              <p:nvPr/>
            </p:nvSpPr>
            <p:spPr>
              <a:xfrm>
                <a:off x="2481143" y="5266618"/>
                <a:ext cx="72008" cy="6738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704FAB4A-FDD0-AE43-9CEC-E3CFB4012B99}"/>
                  </a:ext>
                </a:extLst>
              </p:cNvPr>
              <p:cNvSpPr txBox="1"/>
              <p:nvPr/>
            </p:nvSpPr>
            <p:spPr>
              <a:xfrm>
                <a:off x="1967628" y="5535517"/>
                <a:ext cx="72602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100" dirty="0"/>
                  <a:t>Strong negative</a:t>
                </a:r>
              </a:p>
            </p:txBody>
          </p:sp>
        </p:grpSp>
        <p:sp>
          <p:nvSpPr>
            <p:cNvPr id="40" name="Arrow: Down 84">
              <a:extLst>
                <a:ext uri="{FF2B5EF4-FFF2-40B4-BE49-F238E27FC236}">
                  <a16:creationId xmlns:a16="http://schemas.microsoft.com/office/drawing/2014/main" id="{44E332BF-D092-CB41-9FDA-28A1F65D2899}"/>
                </a:ext>
              </a:extLst>
            </p:cNvPr>
            <p:cNvSpPr/>
            <p:nvPr/>
          </p:nvSpPr>
          <p:spPr>
            <a:xfrm rot="10800000">
              <a:off x="2130938" y="4417910"/>
              <a:ext cx="207114" cy="360040"/>
            </a:xfrm>
            <a:prstGeom prst="down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EDF9712-45CE-7B4F-84D1-9EA81925090B}"/>
              </a:ext>
            </a:extLst>
          </p:cNvPr>
          <p:cNvGrpSpPr/>
          <p:nvPr/>
        </p:nvGrpSpPr>
        <p:grpSpPr>
          <a:xfrm>
            <a:off x="4472206" y="4500961"/>
            <a:ext cx="1010270" cy="1469504"/>
            <a:chOff x="3827537" y="4365522"/>
            <a:chExt cx="1010270" cy="1469504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39CECAE6-A88B-9E4D-9ED8-5677C45DB770}"/>
                </a:ext>
              </a:extLst>
            </p:cNvPr>
            <p:cNvGrpSpPr/>
            <p:nvPr/>
          </p:nvGrpSpPr>
          <p:grpSpPr>
            <a:xfrm>
              <a:off x="3827537" y="4663146"/>
              <a:ext cx="1010270" cy="1171880"/>
              <a:chOff x="3827537" y="4663146"/>
              <a:chExt cx="1010270" cy="1171880"/>
            </a:xfrm>
          </p:grpSpPr>
          <p:cxnSp>
            <p:nvCxnSpPr>
              <p:cNvPr id="53" name="Straight Arrow Connector 52">
                <a:extLst>
                  <a:ext uri="{FF2B5EF4-FFF2-40B4-BE49-F238E27FC236}">
                    <a16:creationId xmlns:a16="http://schemas.microsoft.com/office/drawing/2014/main" id="{83685E47-93BF-3F42-BC98-A75DBC69EEE0}"/>
                  </a:ext>
                </a:extLst>
              </p:cNvPr>
              <p:cNvCxnSpPr/>
              <p:nvPr/>
            </p:nvCxnSpPr>
            <p:spPr>
              <a:xfrm flipV="1">
                <a:off x="3901703" y="4663146"/>
                <a:ext cx="0" cy="79208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Arrow Connector 53">
                <a:extLst>
                  <a:ext uri="{FF2B5EF4-FFF2-40B4-BE49-F238E27FC236}">
                    <a16:creationId xmlns:a16="http://schemas.microsoft.com/office/drawing/2014/main" id="{96D9CEE5-5CBC-B143-9529-3C4E6FCCC59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01703" y="5455234"/>
                <a:ext cx="93610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645188F4-8AD7-2742-AE96-EC392C087040}"/>
                  </a:ext>
                </a:extLst>
              </p:cNvPr>
              <p:cNvSpPr/>
              <p:nvPr/>
            </p:nvSpPr>
            <p:spPr>
              <a:xfrm>
                <a:off x="3996767" y="4907390"/>
                <a:ext cx="72008" cy="6738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F67E75EC-824E-C842-A479-213AE3546FBA}"/>
                  </a:ext>
                </a:extLst>
              </p:cNvPr>
              <p:cNvSpPr/>
              <p:nvPr/>
            </p:nvSpPr>
            <p:spPr>
              <a:xfrm>
                <a:off x="4107071" y="4743400"/>
                <a:ext cx="72008" cy="6738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9B205800-ABCE-7F4A-83B8-487A8CDC2CC9}"/>
                  </a:ext>
                </a:extLst>
              </p:cNvPr>
              <p:cNvSpPr/>
              <p:nvPr/>
            </p:nvSpPr>
            <p:spPr>
              <a:xfrm>
                <a:off x="4500899" y="4741716"/>
                <a:ext cx="72008" cy="6738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AFF9EC2A-9E6D-8B4A-84C2-13BB61C4B06E}"/>
                  </a:ext>
                </a:extLst>
              </p:cNvPr>
              <p:cNvSpPr/>
              <p:nvPr/>
            </p:nvSpPr>
            <p:spPr>
              <a:xfrm>
                <a:off x="4257489" y="5181998"/>
                <a:ext cx="72008" cy="6738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598B0CDB-C4D6-B84A-8D58-0E947DC1C767}"/>
                  </a:ext>
                </a:extLst>
              </p:cNvPr>
              <p:cNvSpPr/>
              <p:nvPr/>
            </p:nvSpPr>
            <p:spPr>
              <a:xfrm>
                <a:off x="4585166" y="5250087"/>
                <a:ext cx="72008" cy="6738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73DBF78F-15F3-5840-A9EB-DA6F2503020E}"/>
                  </a:ext>
                </a:extLst>
              </p:cNvPr>
              <p:cNvSpPr/>
              <p:nvPr/>
            </p:nvSpPr>
            <p:spPr>
              <a:xfrm>
                <a:off x="4437508" y="4999997"/>
                <a:ext cx="72008" cy="6738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F53BC949-FC65-9B47-AF12-45FC3DA2D297}"/>
                  </a:ext>
                </a:extLst>
              </p:cNvPr>
              <p:cNvSpPr/>
              <p:nvPr/>
            </p:nvSpPr>
            <p:spPr>
              <a:xfrm>
                <a:off x="4666698" y="4869996"/>
                <a:ext cx="72008" cy="6738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C581C03B-7F5C-804B-945F-C3497F7788F0}"/>
                  </a:ext>
                </a:extLst>
              </p:cNvPr>
              <p:cNvSpPr/>
              <p:nvPr/>
            </p:nvSpPr>
            <p:spPr>
              <a:xfrm>
                <a:off x="4162247" y="4974772"/>
                <a:ext cx="72008" cy="6738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AE653E8C-F04D-064D-B573-506E7698889A}"/>
                  </a:ext>
                </a:extLst>
              </p:cNvPr>
              <p:cNvSpPr/>
              <p:nvPr/>
            </p:nvSpPr>
            <p:spPr>
              <a:xfrm>
                <a:off x="4007588" y="5226958"/>
                <a:ext cx="72008" cy="6738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8D2590D8-9A59-C046-B57C-390FDD6EE713}"/>
                  </a:ext>
                </a:extLst>
              </p:cNvPr>
              <p:cNvSpPr/>
              <p:nvPr/>
            </p:nvSpPr>
            <p:spPr>
              <a:xfrm>
                <a:off x="4349320" y="5317469"/>
                <a:ext cx="72008" cy="6738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99181D63-4F4A-ED4F-AF77-577AD4AC19E0}"/>
                  </a:ext>
                </a:extLst>
              </p:cNvPr>
              <p:cNvSpPr txBox="1"/>
              <p:nvPr/>
            </p:nvSpPr>
            <p:spPr>
              <a:xfrm>
                <a:off x="3827537" y="5573416"/>
                <a:ext cx="100798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100" dirty="0"/>
                  <a:t>No correlation</a:t>
                </a:r>
              </a:p>
            </p:txBody>
          </p:sp>
        </p:grpSp>
        <p:sp>
          <p:nvSpPr>
            <p:cNvPr id="52" name="Arrow: Down 85">
              <a:extLst>
                <a:ext uri="{FF2B5EF4-FFF2-40B4-BE49-F238E27FC236}">
                  <a16:creationId xmlns:a16="http://schemas.microsoft.com/office/drawing/2014/main" id="{DCC07593-FBC6-9C44-8BD1-E32B63FB90AB}"/>
                </a:ext>
              </a:extLst>
            </p:cNvPr>
            <p:cNvSpPr/>
            <p:nvPr/>
          </p:nvSpPr>
          <p:spPr>
            <a:xfrm rot="10800000">
              <a:off x="4266398" y="4365522"/>
              <a:ext cx="207114" cy="360040"/>
            </a:xfrm>
            <a:prstGeom prst="down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2EA04668-4244-DC40-BB4C-B01DB24DB39D}"/>
              </a:ext>
            </a:extLst>
          </p:cNvPr>
          <p:cNvGrpSpPr/>
          <p:nvPr/>
        </p:nvGrpSpPr>
        <p:grpSpPr>
          <a:xfrm>
            <a:off x="5968988" y="4535403"/>
            <a:ext cx="936104" cy="1557842"/>
            <a:chOff x="4954116" y="4404676"/>
            <a:chExt cx="936104" cy="1557842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DF9DF671-B5D2-A84D-8D2A-6B80B8CAECD8}"/>
                </a:ext>
              </a:extLst>
            </p:cNvPr>
            <p:cNvGrpSpPr/>
            <p:nvPr/>
          </p:nvGrpSpPr>
          <p:grpSpPr>
            <a:xfrm>
              <a:off x="4954116" y="4547134"/>
              <a:ext cx="936104" cy="1415384"/>
              <a:chOff x="4954116" y="4547134"/>
              <a:chExt cx="936104" cy="1415384"/>
            </a:xfrm>
          </p:grpSpPr>
          <p:cxnSp>
            <p:nvCxnSpPr>
              <p:cNvPr id="69" name="Straight Arrow Connector 68">
                <a:extLst>
                  <a:ext uri="{FF2B5EF4-FFF2-40B4-BE49-F238E27FC236}">
                    <a16:creationId xmlns:a16="http://schemas.microsoft.com/office/drawing/2014/main" id="{1FEF1E53-8B3B-1E43-A6A7-D4E92785CFB4}"/>
                  </a:ext>
                </a:extLst>
              </p:cNvPr>
              <p:cNvCxnSpPr/>
              <p:nvPr/>
            </p:nvCxnSpPr>
            <p:spPr>
              <a:xfrm flipV="1">
                <a:off x="4954116" y="4657380"/>
                <a:ext cx="0" cy="79208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Arrow Connector 69">
                <a:extLst>
                  <a:ext uri="{FF2B5EF4-FFF2-40B4-BE49-F238E27FC236}">
                    <a16:creationId xmlns:a16="http://schemas.microsoft.com/office/drawing/2014/main" id="{F6BAF4F7-2F59-724E-8D19-094F497AAF6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54116" y="5449468"/>
                <a:ext cx="93610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5D27E553-A547-F849-B3EC-563468E4DDF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107305" y="4722496"/>
                <a:ext cx="693420" cy="44195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D70E3855-E8A9-C34F-B68A-6C5C06598D84}"/>
                  </a:ext>
                </a:extLst>
              </p:cNvPr>
              <p:cNvSpPr/>
              <p:nvPr/>
            </p:nvSpPr>
            <p:spPr>
              <a:xfrm>
                <a:off x="5169505" y="5002040"/>
                <a:ext cx="72008" cy="6738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3765CFC8-47B9-724D-BABF-2C2C46028484}"/>
                  </a:ext>
                </a:extLst>
              </p:cNvPr>
              <p:cNvSpPr/>
              <p:nvPr/>
            </p:nvSpPr>
            <p:spPr>
              <a:xfrm>
                <a:off x="5647164" y="4547134"/>
                <a:ext cx="72008" cy="6738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8BAB0BA4-12EF-724C-BC22-46A2E0DC6516}"/>
                  </a:ext>
                </a:extLst>
              </p:cNvPr>
              <p:cNvSpPr/>
              <p:nvPr/>
            </p:nvSpPr>
            <p:spPr>
              <a:xfrm>
                <a:off x="5417914" y="5024291"/>
                <a:ext cx="72008" cy="6738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BC86A874-634E-E04F-BBC2-C016CE8EB204}"/>
                  </a:ext>
                </a:extLst>
              </p:cNvPr>
              <p:cNvSpPr/>
              <p:nvPr/>
            </p:nvSpPr>
            <p:spPr>
              <a:xfrm>
                <a:off x="5141540" y="5290072"/>
                <a:ext cx="72008" cy="6738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8CC16A9F-EB36-2C40-9C39-285F9E9A2C18}"/>
                  </a:ext>
                </a:extLst>
              </p:cNvPr>
              <p:cNvSpPr/>
              <p:nvPr/>
            </p:nvSpPr>
            <p:spPr>
              <a:xfrm>
                <a:off x="5675679" y="4985241"/>
                <a:ext cx="72008" cy="6738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89D29328-D906-1446-8C5C-A96E4AE9D81F}"/>
                  </a:ext>
                </a:extLst>
              </p:cNvPr>
              <p:cNvSpPr txBox="1"/>
              <p:nvPr/>
            </p:nvSpPr>
            <p:spPr>
              <a:xfrm>
                <a:off x="4994264" y="5531631"/>
                <a:ext cx="85502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100" dirty="0"/>
                  <a:t>Weak positive</a:t>
                </a:r>
              </a:p>
            </p:txBody>
          </p:sp>
        </p:grpSp>
        <p:sp>
          <p:nvSpPr>
            <p:cNvPr id="68" name="Arrow: Down 86">
              <a:extLst>
                <a:ext uri="{FF2B5EF4-FFF2-40B4-BE49-F238E27FC236}">
                  <a16:creationId xmlns:a16="http://schemas.microsoft.com/office/drawing/2014/main" id="{70FEE90E-49BB-D94F-8174-45B613535BF9}"/>
                </a:ext>
              </a:extLst>
            </p:cNvPr>
            <p:cNvSpPr/>
            <p:nvPr/>
          </p:nvSpPr>
          <p:spPr>
            <a:xfrm rot="10800000">
              <a:off x="5181848" y="4404676"/>
              <a:ext cx="207114" cy="360040"/>
            </a:xfrm>
            <a:prstGeom prst="down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D5655036-6D23-6C48-B760-50E09972E276}"/>
              </a:ext>
            </a:extLst>
          </p:cNvPr>
          <p:cNvGrpSpPr/>
          <p:nvPr/>
        </p:nvGrpSpPr>
        <p:grpSpPr>
          <a:xfrm>
            <a:off x="8669981" y="4431906"/>
            <a:ext cx="936104" cy="1607906"/>
            <a:chOff x="6806358" y="4350986"/>
            <a:chExt cx="936104" cy="1607906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9BCB9DDE-D78C-B645-9157-FD15D8926E0B}"/>
                </a:ext>
              </a:extLst>
            </p:cNvPr>
            <p:cNvGrpSpPr/>
            <p:nvPr/>
          </p:nvGrpSpPr>
          <p:grpSpPr>
            <a:xfrm>
              <a:off x="6806358" y="4631055"/>
              <a:ext cx="936104" cy="1327837"/>
              <a:chOff x="6806358" y="4631055"/>
              <a:chExt cx="936104" cy="1327837"/>
            </a:xfrm>
          </p:grpSpPr>
          <p:cxnSp>
            <p:nvCxnSpPr>
              <p:cNvPr id="81" name="Straight Arrow Connector 80">
                <a:extLst>
                  <a:ext uri="{FF2B5EF4-FFF2-40B4-BE49-F238E27FC236}">
                    <a16:creationId xmlns:a16="http://schemas.microsoft.com/office/drawing/2014/main" id="{AA00A43C-C104-2C46-B8A4-2ABE1A793454}"/>
                  </a:ext>
                </a:extLst>
              </p:cNvPr>
              <p:cNvCxnSpPr/>
              <p:nvPr/>
            </p:nvCxnSpPr>
            <p:spPr>
              <a:xfrm flipV="1">
                <a:off x="6806358" y="4672620"/>
                <a:ext cx="0" cy="79208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Arrow Connector 81">
                <a:extLst>
                  <a:ext uri="{FF2B5EF4-FFF2-40B4-BE49-F238E27FC236}">
                    <a16:creationId xmlns:a16="http://schemas.microsoft.com/office/drawing/2014/main" id="{A279697F-9ACE-2242-9DCC-68BA23A28C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06358" y="5464708"/>
                <a:ext cx="93610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7FF3ED1D-984F-5446-A1C5-97DB6D15FF7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951345" y="4631055"/>
                <a:ext cx="693420" cy="6629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86F81684-3677-264B-AF84-82C5C5C55172}"/>
                  </a:ext>
                </a:extLst>
              </p:cNvPr>
              <p:cNvSpPr/>
              <p:nvPr/>
            </p:nvSpPr>
            <p:spPr>
              <a:xfrm>
                <a:off x="7050322" y="5131580"/>
                <a:ext cx="72008" cy="6738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A2C0CEF3-0712-2D41-9EF4-41F1EC91BB58}"/>
                  </a:ext>
                </a:extLst>
              </p:cNvPr>
              <p:cNvSpPr/>
              <p:nvPr/>
            </p:nvSpPr>
            <p:spPr>
              <a:xfrm>
                <a:off x="7573225" y="4631430"/>
                <a:ext cx="72008" cy="6738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D486BF31-28D7-DC4C-8378-9639D50399D6}"/>
                  </a:ext>
                </a:extLst>
              </p:cNvPr>
              <p:cNvSpPr/>
              <p:nvPr/>
            </p:nvSpPr>
            <p:spPr>
              <a:xfrm>
                <a:off x="7193956" y="4991906"/>
                <a:ext cx="72008" cy="6738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0BA7F87C-0832-9B48-95ED-53180F83BCD9}"/>
                  </a:ext>
                </a:extLst>
              </p:cNvPr>
              <p:cNvSpPr/>
              <p:nvPr/>
            </p:nvSpPr>
            <p:spPr>
              <a:xfrm>
                <a:off x="6950920" y="5224350"/>
                <a:ext cx="72008" cy="6738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F69FFDFA-FE4C-CE47-A76D-19CCC73F1DE5}"/>
                  </a:ext>
                </a:extLst>
              </p:cNvPr>
              <p:cNvSpPr/>
              <p:nvPr/>
            </p:nvSpPr>
            <p:spPr>
              <a:xfrm>
                <a:off x="7482678" y="4714731"/>
                <a:ext cx="72008" cy="6738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16E88FF9-D78D-5648-80C1-422E5109D03D}"/>
                  </a:ext>
                </a:extLst>
              </p:cNvPr>
              <p:cNvSpPr txBox="1"/>
              <p:nvPr/>
            </p:nvSpPr>
            <p:spPr>
              <a:xfrm>
                <a:off x="6866945" y="5528005"/>
                <a:ext cx="72602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100" dirty="0"/>
                  <a:t>Perfect positive</a:t>
                </a:r>
              </a:p>
            </p:txBody>
          </p:sp>
        </p:grpSp>
        <p:sp>
          <p:nvSpPr>
            <p:cNvPr id="80" name="Arrow: Down 87">
              <a:extLst>
                <a:ext uri="{FF2B5EF4-FFF2-40B4-BE49-F238E27FC236}">
                  <a16:creationId xmlns:a16="http://schemas.microsoft.com/office/drawing/2014/main" id="{E0E63BE6-98B1-CA46-9DB3-6F0F06873D9B}"/>
                </a:ext>
              </a:extLst>
            </p:cNvPr>
            <p:cNvSpPr/>
            <p:nvPr/>
          </p:nvSpPr>
          <p:spPr>
            <a:xfrm rot="10800000">
              <a:off x="7193956" y="4350986"/>
              <a:ext cx="207114" cy="360040"/>
            </a:xfrm>
            <a:prstGeom prst="down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0" name="Rectangle 89">
            <a:extLst>
              <a:ext uri="{FF2B5EF4-FFF2-40B4-BE49-F238E27FC236}">
                <a16:creationId xmlns:a16="http://schemas.microsoft.com/office/drawing/2014/main" id="{80BCC9A6-C706-D045-B90E-09B84BFBD550}"/>
              </a:ext>
            </a:extLst>
          </p:cNvPr>
          <p:cNvSpPr/>
          <p:nvPr/>
        </p:nvSpPr>
        <p:spPr>
          <a:xfrm>
            <a:off x="85868" y="1870797"/>
            <a:ext cx="95322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The </a:t>
            </a:r>
            <a:r>
              <a:rPr lang="en-GB" b="1" dirty="0"/>
              <a:t>Product Moment Correlation Coefficient </a:t>
            </a:r>
            <a:r>
              <a:rPr lang="en-GB" dirty="0"/>
              <a:t>is one way to quantify this:</a:t>
            </a:r>
          </a:p>
        </p:txBody>
      </p:sp>
    </p:spTree>
    <p:extLst>
      <p:ext uri="{BB962C8B-B14F-4D97-AF65-F5344CB8AC3E}">
        <p14:creationId xmlns:p14="http://schemas.microsoft.com/office/powerpoint/2010/main" val="1381936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1" grpId="0"/>
      <p:bldP spid="22" grpId="0"/>
      <p:bldP spid="23" grpId="0"/>
      <p:bldP spid="9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B8EE2-BB28-6B40-B5A5-78993DA56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/>
          <a:lstStyle/>
          <a:p>
            <a:r>
              <a:rPr lang="en-US" dirty="0"/>
              <a:t>Calculating 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225A01-ADB6-C34C-9C4A-34053A44181C}"/>
              </a:ext>
            </a:extLst>
          </p:cNvPr>
          <p:cNvSpPr txBox="1"/>
          <p:nvPr/>
        </p:nvSpPr>
        <p:spPr>
          <a:xfrm>
            <a:off x="254000" y="951468"/>
            <a:ext cx="7284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If you have the required calculator then you can calculate r using it.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A38C16F1-550C-EE4B-BB13-81A591868F4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76366508"/>
                  </p:ext>
                </p:extLst>
              </p:nvPr>
            </p:nvGraphicFramePr>
            <p:xfrm>
              <a:off x="8196395" y="0"/>
              <a:ext cx="619616" cy="1524000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30980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0980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14988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smtClean="0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65867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143555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A38C16F1-550C-EE4B-BB13-81A591868F4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76366508"/>
                  </p:ext>
                </p:extLst>
              </p:nvPr>
            </p:nvGraphicFramePr>
            <p:xfrm>
              <a:off x="8196395" y="0"/>
              <a:ext cx="619616" cy="1524000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30980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0980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000" r="-104000" b="-420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4000" r="-4000" b="-4208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04F8CAF-8B23-3340-B31D-0A96F9977EC6}"/>
                  </a:ext>
                </a:extLst>
              </p:cNvPr>
              <p:cNvSpPr txBox="1"/>
              <p:nvPr/>
            </p:nvSpPr>
            <p:spPr>
              <a:xfrm>
                <a:off x="254000" y="1524000"/>
                <a:ext cx="9269718" cy="2800767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From the large data set, the daily mean windspeed,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GB" sz="1600" dirty="0"/>
                  <a:t> knots, and the daily maximum gust,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GB" sz="1600" dirty="0"/>
                  <a:t> knots, were recorded for the first 10 days in September in </a:t>
                </a:r>
                <a:r>
                  <a:rPr lang="en-GB" sz="1600" dirty="0" err="1"/>
                  <a:t>Hurn</a:t>
                </a:r>
                <a:r>
                  <a:rPr lang="en-GB" sz="1600" dirty="0"/>
                  <a:t> in 1987.</a:t>
                </a:r>
              </a:p>
              <a:p>
                <a:endParaRPr lang="en-GB" sz="1600" dirty="0"/>
              </a:p>
              <a:p>
                <a:endParaRPr lang="en-GB" sz="1600" dirty="0"/>
              </a:p>
              <a:p>
                <a:endParaRPr lang="en-GB" sz="1600" dirty="0"/>
              </a:p>
              <a:p>
                <a:endParaRPr lang="en-GB" sz="1600" dirty="0"/>
              </a:p>
              <a:p>
                <a:endParaRPr lang="en-GB" sz="1600" dirty="0"/>
              </a:p>
              <a:p>
                <a:pPr marL="342900" indent="-342900">
                  <a:buAutoNum type="alphaLcPeriod"/>
                </a:pPr>
                <a:r>
                  <a:rPr lang="en-GB" sz="1600" dirty="0"/>
                  <a:t>State the meaning of n/a in the table above.</a:t>
                </a:r>
              </a:p>
              <a:p>
                <a:pPr marL="342900" indent="-342900">
                  <a:buAutoNum type="alphaLcPeriod"/>
                </a:pPr>
                <a:r>
                  <a:rPr lang="en-GB" sz="1600" dirty="0"/>
                  <a:t>Calculate the product moment correlation coefficient for the remaining 8 days.</a:t>
                </a:r>
              </a:p>
              <a:p>
                <a:pPr marL="342900" indent="-342900">
                  <a:buAutoNum type="alphaLcPeriod"/>
                </a:pPr>
                <a:r>
                  <a:rPr lang="en-GB" sz="1600" dirty="0"/>
                  <a:t>With reference to your answer to part b, comment on the suitability of a linear regression model for these data.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04F8CAF-8B23-3340-B31D-0A96F9977E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000" y="1524000"/>
                <a:ext cx="9269718" cy="280076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41332383-E08C-B647-8E97-34DBA7E0249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47335555"/>
                  </p:ext>
                </p:extLst>
              </p:nvPr>
            </p:nvGraphicFramePr>
            <p:xfrm>
              <a:off x="376675" y="2154495"/>
              <a:ext cx="7235588" cy="91440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498918">
                      <a:extLst>
                        <a:ext uri="{9D8B030D-6E8A-4147-A177-3AD203B41FA5}">
                          <a16:colId xmlns:a16="http://schemas.microsoft.com/office/drawing/2014/main" val="4049874319"/>
                        </a:ext>
                      </a:extLst>
                    </a:gridCol>
                    <a:gridCol w="573667">
                      <a:extLst>
                        <a:ext uri="{9D8B030D-6E8A-4147-A177-3AD203B41FA5}">
                          <a16:colId xmlns:a16="http://schemas.microsoft.com/office/drawing/2014/main" val="896385437"/>
                        </a:ext>
                      </a:extLst>
                    </a:gridCol>
                    <a:gridCol w="573667">
                      <a:extLst>
                        <a:ext uri="{9D8B030D-6E8A-4147-A177-3AD203B41FA5}">
                          <a16:colId xmlns:a16="http://schemas.microsoft.com/office/drawing/2014/main" val="1766743708"/>
                        </a:ext>
                      </a:extLst>
                    </a:gridCol>
                    <a:gridCol w="573667">
                      <a:extLst>
                        <a:ext uri="{9D8B030D-6E8A-4147-A177-3AD203B41FA5}">
                          <a16:colId xmlns:a16="http://schemas.microsoft.com/office/drawing/2014/main" val="414325283"/>
                        </a:ext>
                      </a:extLst>
                    </a:gridCol>
                    <a:gridCol w="573667">
                      <a:extLst>
                        <a:ext uri="{9D8B030D-6E8A-4147-A177-3AD203B41FA5}">
                          <a16:colId xmlns:a16="http://schemas.microsoft.com/office/drawing/2014/main" val="3055623590"/>
                        </a:ext>
                      </a:extLst>
                    </a:gridCol>
                    <a:gridCol w="573667">
                      <a:extLst>
                        <a:ext uri="{9D8B030D-6E8A-4147-A177-3AD203B41FA5}">
                          <a16:colId xmlns:a16="http://schemas.microsoft.com/office/drawing/2014/main" val="395758695"/>
                        </a:ext>
                      </a:extLst>
                    </a:gridCol>
                    <a:gridCol w="573667">
                      <a:extLst>
                        <a:ext uri="{9D8B030D-6E8A-4147-A177-3AD203B41FA5}">
                          <a16:colId xmlns:a16="http://schemas.microsoft.com/office/drawing/2014/main" val="4290811396"/>
                        </a:ext>
                      </a:extLst>
                    </a:gridCol>
                    <a:gridCol w="573667">
                      <a:extLst>
                        <a:ext uri="{9D8B030D-6E8A-4147-A177-3AD203B41FA5}">
                          <a16:colId xmlns:a16="http://schemas.microsoft.com/office/drawing/2014/main" val="106422620"/>
                        </a:ext>
                      </a:extLst>
                    </a:gridCol>
                    <a:gridCol w="573667">
                      <a:extLst>
                        <a:ext uri="{9D8B030D-6E8A-4147-A177-3AD203B41FA5}">
                          <a16:colId xmlns:a16="http://schemas.microsoft.com/office/drawing/2014/main" val="2674378869"/>
                        </a:ext>
                      </a:extLst>
                    </a:gridCol>
                    <a:gridCol w="573667">
                      <a:extLst>
                        <a:ext uri="{9D8B030D-6E8A-4147-A177-3AD203B41FA5}">
                          <a16:colId xmlns:a16="http://schemas.microsoft.com/office/drawing/2014/main" val="3438368462"/>
                        </a:ext>
                      </a:extLst>
                    </a:gridCol>
                    <a:gridCol w="573667">
                      <a:extLst>
                        <a:ext uri="{9D8B030D-6E8A-4147-A177-3AD203B41FA5}">
                          <a16:colId xmlns:a16="http://schemas.microsoft.com/office/drawing/2014/main" val="1830736831"/>
                        </a:ext>
                      </a:extLst>
                    </a:gridCol>
                  </a:tblGrid>
                  <a:tr h="252368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Day of month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10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70911947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GB" sz="1400" i="1" dirty="0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12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12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10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21344741"/>
                      </a:ext>
                    </a:extLst>
                  </a:tr>
                  <a:tr h="16195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13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12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19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23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33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37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n/a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n/a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23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2883268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41332383-E08C-B647-8E97-34DBA7E0249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47335555"/>
                  </p:ext>
                </p:extLst>
              </p:nvPr>
            </p:nvGraphicFramePr>
            <p:xfrm>
              <a:off x="376675" y="2154495"/>
              <a:ext cx="7235588" cy="91440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498918">
                      <a:extLst>
                        <a:ext uri="{9D8B030D-6E8A-4147-A177-3AD203B41FA5}">
                          <a16:colId xmlns:a16="http://schemas.microsoft.com/office/drawing/2014/main" val="4049874319"/>
                        </a:ext>
                      </a:extLst>
                    </a:gridCol>
                    <a:gridCol w="573667">
                      <a:extLst>
                        <a:ext uri="{9D8B030D-6E8A-4147-A177-3AD203B41FA5}">
                          <a16:colId xmlns:a16="http://schemas.microsoft.com/office/drawing/2014/main" val="896385437"/>
                        </a:ext>
                      </a:extLst>
                    </a:gridCol>
                    <a:gridCol w="573667">
                      <a:extLst>
                        <a:ext uri="{9D8B030D-6E8A-4147-A177-3AD203B41FA5}">
                          <a16:colId xmlns:a16="http://schemas.microsoft.com/office/drawing/2014/main" val="1766743708"/>
                        </a:ext>
                      </a:extLst>
                    </a:gridCol>
                    <a:gridCol w="573667">
                      <a:extLst>
                        <a:ext uri="{9D8B030D-6E8A-4147-A177-3AD203B41FA5}">
                          <a16:colId xmlns:a16="http://schemas.microsoft.com/office/drawing/2014/main" val="414325283"/>
                        </a:ext>
                      </a:extLst>
                    </a:gridCol>
                    <a:gridCol w="573667">
                      <a:extLst>
                        <a:ext uri="{9D8B030D-6E8A-4147-A177-3AD203B41FA5}">
                          <a16:colId xmlns:a16="http://schemas.microsoft.com/office/drawing/2014/main" val="3055623590"/>
                        </a:ext>
                      </a:extLst>
                    </a:gridCol>
                    <a:gridCol w="573667">
                      <a:extLst>
                        <a:ext uri="{9D8B030D-6E8A-4147-A177-3AD203B41FA5}">
                          <a16:colId xmlns:a16="http://schemas.microsoft.com/office/drawing/2014/main" val="395758695"/>
                        </a:ext>
                      </a:extLst>
                    </a:gridCol>
                    <a:gridCol w="573667">
                      <a:extLst>
                        <a:ext uri="{9D8B030D-6E8A-4147-A177-3AD203B41FA5}">
                          <a16:colId xmlns:a16="http://schemas.microsoft.com/office/drawing/2014/main" val="4290811396"/>
                        </a:ext>
                      </a:extLst>
                    </a:gridCol>
                    <a:gridCol w="573667">
                      <a:extLst>
                        <a:ext uri="{9D8B030D-6E8A-4147-A177-3AD203B41FA5}">
                          <a16:colId xmlns:a16="http://schemas.microsoft.com/office/drawing/2014/main" val="106422620"/>
                        </a:ext>
                      </a:extLst>
                    </a:gridCol>
                    <a:gridCol w="573667">
                      <a:extLst>
                        <a:ext uri="{9D8B030D-6E8A-4147-A177-3AD203B41FA5}">
                          <a16:colId xmlns:a16="http://schemas.microsoft.com/office/drawing/2014/main" val="2674378869"/>
                        </a:ext>
                      </a:extLst>
                    </a:gridCol>
                    <a:gridCol w="573667">
                      <a:extLst>
                        <a:ext uri="{9D8B030D-6E8A-4147-A177-3AD203B41FA5}">
                          <a16:colId xmlns:a16="http://schemas.microsoft.com/office/drawing/2014/main" val="3438368462"/>
                        </a:ext>
                      </a:extLst>
                    </a:gridCol>
                    <a:gridCol w="573667">
                      <a:extLst>
                        <a:ext uri="{9D8B030D-6E8A-4147-A177-3AD203B41FA5}">
                          <a16:colId xmlns:a16="http://schemas.microsoft.com/office/drawing/2014/main" val="1830736831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Day of month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10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70911947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847" t="-100000" r="-383898" b="-11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12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12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10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21344741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847" t="-208333" r="-383898" b="-20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13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12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19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23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33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37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n/a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n/a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23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2883268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D09227FE-04F0-0E44-B43B-B9B93A04AC43}"/>
              </a:ext>
            </a:extLst>
          </p:cNvPr>
          <p:cNvSpPr/>
          <p:nvPr/>
        </p:nvSpPr>
        <p:spPr>
          <a:xfrm>
            <a:off x="770740" y="4404403"/>
            <a:ext cx="64474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Data on daily maximum gust is not available for these days.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7BC45C5-21E5-FF46-8982-E7AE2153C711}"/>
              </a:ext>
            </a:extLst>
          </p:cNvPr>
          <p:cNvSpPr/>
          <p:nvPr/>
        </p:nvSpPr>
        <p:spPr>
          <a:xfrm>
            <a:off x="340745" y="4481057"/>
            <a:ext cx="216024" cy="21602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990BFA-B937-8B46-869A-27AEF4948FA1}"/>
              </a:ext>
            </a:extLst>
          </p:cNvPr>
          <p:cNvSpPr/>
          <p:nvPr/>
        </p:nvSpPr>
        <p:spPr>
          <a:xfrm>
            <a:off x="340745" y="4992620"/>
            <a:ext cx="216024" cy="21602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6822BDD-C161-054E-AD7B-05267C4C6593}"/>
              </a:ext>
            </a:extLst>
          </p:cNvPr>
          <p:cNvSpPr/>
          <p:nvPr/>
        </p:nvSpPr>
        <p:spPr>
          <a:xfrm>
            <a:off x="340745" y="5567304"/>
            <a:ext cx="216024" cy="21602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75B9D21-932C-954E-AEE8-ABD59AF68D9A}"/>
                  </a:ext>
                </a:extLst>
              </p:cNvPr>
              <p:cNvSpPr/>
              <p:nvPr/>
            </p:nvSpPr>
            <p:spPr>
              <a:xfrm>
                <a:off x="770740" y="4955262"/>
                <a:ext cx="135832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=0.9533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75B9D21-932C-954E-AEE8-ABD59AF68D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740" y="4955262"/>
                <a:ext cx="1358321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37DA61B-A013-3E41-9D8A-EF9E94E618FF}"/>
                  </a:ext>
                </a:extLst>
              </p:cNvPr>
              <p:cNvSpPr/>
              <p:nvPr/>
            </p:nvSpPr>
            <p:spPr>
              <a:xfrm>
                <a:off x="736095" y="5506121"/>
                <a:ext cx="8305528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GB" dirty="0"/>
                  <a:t> is close to 1 so there is a strong positive correlation between daily mean windspeed and daily maximum gust. This means that the data points lie close to a straight line, so a linear regression model is suitable.</a:t>
                </a:r>
              </a:p>
            </p:txBody>
          </p:sp>
        </mc:Choice>
        <mc:Fallback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37DA61B-A013-3E41-9D8A-EF9E94E618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095" y="5506121"/>
                <a:ext cx="8305528" cy="923330"/>
              </a:xfrm>
              <a:prstGeom prst="rect">
                <a:avLst/>
              </a:prstGeom>
              <a:blipFill>
                <a:blip r:embed="rId6"/>
                <a:stretch>
                  <a:fillRect l="-611" t="-2740" b="-95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5107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Facet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{D0F20C38-AAA8-9948-A716-9409CB6CC67C}tf10001060</Template>
  <TotalTime>294</TotalTime>
  <Words>1675</Words>
  <Application>Microsoft Macintosh PowerPoint</Application>
  <PresentationFormat>Widescreen</PresentationFormat>
  <Paragraphs>253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Cambria Math</vt:lpstr>
      <vt:lpstr>Times New Roman</vt:lpstr>
      <vt:lpstr>Trebuchet MS</vt:lpstr>
      <vt:lpstr>Wingdings 3</vt:lpstr>
      <vt:lpstr>Facet</vt:lpstr>
      <vt:lpstr>Equation</vt:lpstr>
      <vt:lpstr>Chapter 1   Regression, correlation</vt:lpstr>
      <vt:lpstr>What is regression?</vt:lpstr>
      <vt:lpstr>1.1 Exponential regression</vt:lpstr>
      <vt:lpstr>1.1 But why?</vt:lpstr>
      <vt:lpstr>Example</vt:lpstr>
      <vt:lpstr>Class question</vt:lpstr>
      <vt:lpstr>1.1 Questions for you </vt:lpstr>
      <vt:lpstr>1.2 Measuring correlation</vt:lpstr>
      <vt:lpstr>Calculating r</vt:lpstr>
      <vt:lpstr>1.2 Class question</vt:lpstr>
      <vt:lpstr>1.3 Hypothesis for testing</vt:lpstr>
      <vt:lpstr>Example</vt:lpstr>
      <vt:lpstr>1.3 Two tail example</vt:lpstr>
      <vt:lpstr>PowerPoint Presentation</vt:lpstr>
      <vt:lpstr>Question for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1 -Data collection </dc:title>
  <dc:creator>David Lynton</dc:creator>
  <cp:lastModifiedBy>David Lynton</cp:lastModifiedBy>
  <cp:revision>24</cp:revision>
  <dcterms:created xsi:type="dcterms:W3CDTF">2020-03-30T07:15:06Z</dcterms:created>
  <dcterms:modified xsi:type="dcterms:W3CDTF">2020-07-04T14:28:21Z</dcterms:modified>
</cp:coreProperties>
</file>