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90" r:id="rId6"/>
    <p:sldId id="264" r:id="rId7"/>
    <p:sldId id="306" r:id="rId8"/>
    <p:sldId id="307" r:id="rId9"/>
    <p:sldId id="262" r:id="rId10"/>
    <p:sldId id="263" r:id="rId11"/>
    <p:sldId id="269" r:id="rId12"/>
    <p:sldId id="308" r:id="rId13"/>
    <p:sldId id="309" r:id="rId14"/>
    <p:sldId id="310" r:id="rId15"/>
    <p:sldId id="311" r:id="rId16"/>
    <p:sldId id="289" r:id="rId17"/>
    <p:sldId id="292" r:id="rId18"/>
    <p:sldId id="293" r:id="rId19"/>
    <p:sldId id="303" r:id="rId20"/>
    <p:sldId id="304" r:id="rId21"/>
    <p:sldId id="302" r:id="rId22"/>
    <p:sldId id="312" r:id="rId23"/>
    <p:sldId id="313" r:id="rId24"/>
    <p:sldId id="314" r:id="rId25"/>
    <p:sldId id="315" r:id="rId26"/>
    <p:sldId id="31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6"/>
    <p:restoredTop sz="94698"/>
  </p:normalViewPr>
  <p:slideViewPr>
    <p:cSldViewPr snapToGrid="0" snapToObjects="1">
      <p:cViewPr varScale="1">
        <p:scale>
          <a:sx n="85" d="100"/>
          <a:sy n="85" d="100"/>
        </p:scale>
        <p:origin x="20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96816D3-956D-294B-9C01-D5B2B7D0B011}" type="datetimeFigureOut">
              <a:rPr lang="en-US" smtClean="0"/>
              <a:t>4/3/20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297882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96816D3-956D-294B-9C01-D5B2B7D0B011}" type="datetimeFigureOut">
              <a:rPr lang="en-US" smtClean="0"/>
              <a:t>4/3/20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287515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96816D3-956D-294B-9C01-D5B2B7D0B011}" type="datetimeFigureOut">
              <a:rPr lang="en-US" smtClean="0"/>
              <a:t>4/3/20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1109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96816D3-956D-294B-9C01-D5B2B7D0B011}" type="datetimeFigureOut">
              <a:rPr lang="en-US" smtClean="0"/>
              <a:t>4/3/20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4056013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96816D3-956D-294B-9C01-D5B2B7D0B011}" type="datetimeFigureOut">
              <a:rPr lang="en-US" smtClean="0"/>
              <a:t>4/3/20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8028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96816D3-956D-294B-9C01-D5B2B7D0B011}" type="datetimeFigureOut">
              <a:rPr lang="en-US" smtClean="0"/>
              <a:t>4/3/20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2096359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96816D3-956D-294B-9C01-D5B2B7D0B011}" type="datetimeFigureOut">
              <a:rPr lang="en-US" smtClean="0"/>
              <a:t>4/3/20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2590218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96816D3-956D-294B-9C01-D5B2B7D0B011}" type="datetimeFigureOut">
              <a:rPr lang="en-US" smtClean="0"/>
              <a:t>4/3/20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33912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96816D3-956D-294B-9C01-D5B2B7D0B011}" type="datetimeFigureOut">
              <a:rPr lang="en-US" smtClean="0"/>
              <a:t>4/3/20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142610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96816D3-956D-294B-9C01-D5B2B7D0B011}" type="datetimeFigureOut">
              <a:rPr lang="en-US" smtClean="0"/>
              <a:t>4/3/20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402933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96816D3-956D-294B-9C01-D5B2B7D0B011}" type="datetimeFigureOut">
              <a:rPr lang="en-US" smtClean="0"/>
              <a:t>4/3/20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418230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96816D3-956D-294B-9C01-D5B2B7D0B011}" type="datetimeFigureOut">
              <a:rPr lang="en-US" smtClean="0"/>
              <a:t>4/3/20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68037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96816D3-956D-294B-9C01-D5B2B7D0B011}" type="datetimeFigureOut">
              <a:rPr lang="en-US" smtClean="0"/>
              <a:t>4/3/20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236109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816D3-956D-294B-9C01-D5B2B7D0B011}" type="datetimeFigureOut">
              <a:rPr lang="en-US" smtClean="0"/>
              <a:t>4/3/20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268310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96816D3-956D-294B-9C01-D5B2B7D0B011}" type="datetimeFigureOut">
              <a:rPr lang="en-US" smtClean="0"/>
              <a:t>4/3/20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189427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96816D3-956D-294B-9C01-D5B2B7D0B011}" type="datetimeFigureOut">
              <a:rPr lang="en-US" smtClean="0"/>
              <a:t>4/3/20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205888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6816D3-956D-294B-9C01-D5B2B7D0B011}" type="datetimeFigureOut">
              <a:rPr lang="en-US" smtClean="0"/>
              <a:t>4/3/20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677E4A5-3159-2D49-92CF-0205F7548806}" type="slidenum">
              <a:rPr lang="en-US" smtClean="0"/>
              <a:t>‹#›</a:t>
            </a:fld>
            <a:endParaRPr lang="en-US"/>
          </a:p>
        </p:txBody>
      </p:sp>
    </p:spTree>
    <p:extLst>
      <p:ext uri="{BB962C8B-B14F-4D97-AF65-F5344CB8AC3E}">
        <p14:creationId xmlns:p14="http://schemas.microsoft.com/office/powerpoint/2010/main" val="4028585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3349-369D-E647-AAAB-BB5701C92111}"/>
              </a:ext>
            </a:extLst>
          </p:cNvPr>
          <p:cNvSpPr>
            <a:spLocks noGrp="1"/>
          </p:cNvSpPr>
          <p:nvPr>
            <p:ph type="ctrTitle"/>
          </p:nvPr>
        </p:nvSpPr>
        <p:spPr>
          <a:xfrm>
            <a:off x="1602301" y="0"/>
            <a:ext cx="9838267" cy="823151"/>
          </a:xfrm>
        </p:spPr>
        <p:txBody>
          <a:bodyPr/>
          <a:lstStyle/>
          <a:p>
            <a:pPr algn="l"/>
            <a:r>
              <a:rPr lang="en-US" sz="4000" dirty="0"/>
              <a:t>Chapter 7 – Hypothesis testing</a:t>
            </a:r>
          </a:p>
        </p:txBody>
      </p:sp>
      <p:pic>
        <p:nvPicPr>
          <p:cNvPr id="5" name="Picture 4">
            <a:extLst>
              <a:ext uri="{FF2B5EF4-FFF2-40B4-BE49-F238E27FC236}">
                <a16:creationId xmlns:a16="http://schemas.microsoft.com/office/drawing/2014/main" id="{EEBDFD66-128F-A140-B55F-89642EAAFF5F}"/>
              </a:ext>
            </a:extLst>
          </p:cNvPr>
          <p:cNvPicPr>
            <a:picLocks noChangeAspect="1"/>
          </p:cNvPicPr>
          <p:nvPr/>
        </p:nvPicPr>
        <p:blipFill>
          <a:blip r:embed="rId2"/>
          <a:stretch>
            <a:fillRect/>
          </a:stretch>
        </p:blipFill>
        <p:spPr>
          <a:xfrm>
            <a:off x="0" y="823151"/>
            <a:ext cx="7379443" cy="1770147"/>
          </a:xfrm>
          <a:prstGeom prst="rect">
            <a:avLst/>
          </a:prstGeom>
        </p:spPr>
      </p:pic>
      <p:pic>
        <p:nvPicPr>
          <p:cNvPr id="8" name="Picture 7">
            <a:extLst>
              <a:ext uri="{FF2B5EF4-FFF2-40B4-BE49-F238E27FC236}">
                <a16:creationId xmlns:a16="http://schemas.microsoft.com/office/drawing/2014/main" id="{10FFB1EA-0BDC-734D-95F1-E4078801505C}"/>
              </a:ext>
            </a:extLst>
          </p:cNvPr>
          <p:cNvPicPr>
            <a:picLocks noChangeAspect="1"/>
          </p:cNvPicPr>
          <p:nvPr/>
        </p:nvPicPr>
        <p:blipFill>
          <a:blip r:embed="rId3"/>
          <a:stretch>
            <a:fillRect/>
          </a:stretch>
        </p:blipFill>
        <p:spPr>
          <a:xfrm>
            <a:off x="107549" y="4122057"/>
            <a:ext cx="6974846" cy="2399175"/>
          </a:xfrm>
          <a:prstGeom prst="rect">
            <a:avLst/>
          </a:prstGeom>
        </p:spPr>
      </p:pic>
      <p:pic>
        <p:nvPicPr>
          <p:cNvPr id="7" name="Picture 6">
            <a:extLst>
              <a:ext uri="{FF2B5EF4-FFF2-40B4-BE49-F238E27FC236}">
                <a16:creationId xmlns:a16="http://schemas.microsoft.com/office/drawing/2014/main" id="{F9FCC75D-93DE-E54D-B5F4-7DFF66298CD8}"/>
              </a:ext>
            </a:extLst>
          </p:cNvPr>
          <p:cNvPicPr>
            <a:picLocks noChangeAspect="1"/>
          </p:cNvPicPr>
          <p:nvPr/>
        </p:nvPicPr>
        <p:blipFill>
          <a:blip r:embed="rId4"/>
          <a:stretch>
            <a:fillRect/>
          </a:stretch>
        </p:blipFill>
        <p:spPr>
          <a:xfrm>
            <a:off x="5004731" y="2198941"/>
            <a:ext cx="6737328" cy="2317474"/>
          </a:xfrm>
          <a:prstGeom prst="rect">
            <a:avLst/>
          </a:prstGeom>
        </p:spPr>
      </p:pic>
    </p:spTree>
    <p:extLst>
      <p:ext uri="{BB962C8B-B14F-4D97-AF65-F5344CB8AC3E}">
        <p14:creationId xmlns:p14="http://schemas.microsoft.com/office/powerpoint/2010/main" val="78169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7971-81AA-C646-8CB6-3AB71DA643EE}"/>
              </a:ext>
            </a:extLst>
          </p:cNvPr>
          <p:cNvSpPr>
            <a:spLocks noGrp="1"/>
          </p:cNvSpPr>
          <p:nvPr>
            <p:ph type="title"/>
          </p:nvPr>
        </p:nvSpPr>
        <p:spPr>
          <a:xfrm>
            <a:off x="0" y="0"/>
            <a:ext cx="8596668" cy="621792"/>
          </a:xfrm>
        </p:spPr>
        <p:txBody>
          <a:bodyPr>
            <a:normAutofit fontScale="90000"/>
          </a:bodyPr>
          <a:lstStyle/>
          <a:p>
            <a:r>
              <a:rPr lang="en-US" dirty="0"/>
              <a:t>7.2 Finding critical values</a:t>
            </a:r>
          </a:p>
        </p:txBody>
      </p:sp>
      <p:sp>
        <p:nvSpPr>
          <p:cNvPr id="5" name="コンテンツ プレースホルダー 2">
            <a:extLst>
              <a:ext uri="{FF2B5EF4-FFF2-40B4-BE49-F238E27FC236}">
                <a16:creationId xmlns:a16="http://schemas.microsoft.com/office/drawing/2014/main" id="{E240CDB7-A3F4-8B4B-8F52-2E020EE8E70C}"/>
              </a:ext>
            </a:extLst>
          </p:cNvPr>
          <p:cNvSpPr>
            <a:spLocks noGrp="1"/>
          </p:cNvSpPr>
          <p:nvPr>
            <p:ph idx="1"/>
          </p:nvPr>
        </p:nvSpPr>
        <p:spPr>
          <a:xfrm>
            <a:off x="127885" y="1046201"/>
            <a:ext cx="8596668" cy="855845"/>
          </a:xfrm>
        </p:spPr>
        <p:txBody>
          <a:bodyPr>
            <a:normAutofit/>
          </a:bodyPr>
          <a:lstStyle/>
          <a:p>
            <a:pPr marL="0" indent="0">
              <a:buNone/>
            </a:pPr>
            <a:r>
              <a:rPr lang="en-US" dirty="0">
                <a:latin typeface="+mj-lt"/>
              </a:rPr>
              <a:t>A </a:t>
            </a:r>
            <a:r>
              <a:rPr lang="en-US" b="1" dirty="0">
                <a:latin typeface="+mj-lt"/>
              </a:rPr>
              <a:t>critical region </a:t>
            </a:r>
            <a:r>
              <a:rPr lang="en-US" dirty="0">
                <a:latin typeface="+mj-lt"/>
              </a:rPr>
              <a:t>is one which, if the test statistic falls within it, would cause you to reject the null hypothesis</a:t>
            </a:r>
          </a:p>
        </p:txBody>
      </p:sp>
      <mc:AlternateContent xmlns:mc="http://schemas.openxmlformats.org/markup-compatibility/2006">
        <mc:Choice xmlns:a14="http://schemas.microsoft.com/office/drawing/2010/main" Requires="a14">
          <p:graphicFrame>
            <p:nvGraphicFramePr>
              <p:cNvPr id="7" name="Table 6">
                <a:extLst>
                  <a:ext uri="{FF2B5EF4-FFF2-40B4-BE49-F238E27FC236}">
                    <a16:creationId xmlns:a16="http://schemas.microsoft.com/office/drawing/2014/main" id="{998FBA6F-7E4F-FA4E-8597-2AE4379D2237}"/>
                  </a:ext>
                </a:extLst>
              </p:cNvPr>
              <p:cNvGraphicFramePr>
                <a:graphicFrameLocks noGrp="1"/>
              </p:cNvGraphicFramePr>
              <p:nvPr>
                <p:extLst>
                  <p:ext uri="{D42A27DB-BD31-4B8C-83A1-F6EECF244321}">
                    <p14:modId xmlns:p14="http://schemas.microsoft.com/office/powerpoint/2010/main" val="1098684470"/>
                  </p:ext>
                </p:extLst>
              </p:nvPr>
            </p:nvGraphicFramePr>
            <p:xfrm>
              <a:off x="251692" y="1965960"/>
              <a:ext cx="4667794" cy="3596640"/>
            </p:xfrm>
            <a:graphic>
              <a:graphicData uri="http://schemas.openxmlformats.org/drawingml/2006/table">
                <a:tbl>
                  <a:tblPr firstRow="1" bandRow="1">
                    <a:tableStyleId>{2D5ABB26-0587-4C30-8999-92F81FD0307C}</a:tableStyleId>
                  </a:tblPr>
                  <a:tblGrid>
                    <a:gridCol w="2333897">
                      <a:extLst>
                        <a:ext uri="{9D8B030D-6E8A-4147-A177-3AD203B41FA5}">
                          <a16:colId xmlns:a16="http://schemas.microsoft.com/office/drawing/2014/main" val="56600524"/>
                        </a:ext>
                      </a:extLst>
                    </a:gridCol>
                    <a:gridCol w="2333897">
                      <a:extLst>
                        <a:ext uri="{9D8B030D-6E8A-4147-A177-3AD203B41FA5}">
                          <a16:colId xmlns:a16="http://schemas.microsoft.com/office/drawing/2014/main" val="1109749827"/>
                        </a:ext>
                      </a:extLst>
                    </a:gridCol>
                  </a:tblGrid>
                  <a:tr h="269857">
                    <a:tc>
                      <a:txBody>
                        <a:bodyPr/>
                        <a:lstStyle/>
                        <a:p>
                          <a:pPr algn="ctr"/>
                          <a14:m>
                            <m:oMath xmlns:m="http://schemas.openxmlformats.org/officeDocument/2006/math">
                              <m:r>
                                <a:rPr lang="en-US" sz="1600" b="0" i="1" smtClean="0">
                                  <a:latin typeface="Cambria Math" panose="02040503050406030204" pitchFamily="18" charset="0"/>
                                </a:rPr>
                                <m:t>𝑋</m:t>
                              </m:r>
                            </m:oMath>
                          </a14:m>
                          <a:r>
                            <a:rPr lang="en-GB" sz="1600" dirty="0">
                              <a:latin typeface="Comic Sans MS" panose="030F0702030302020204" pitchFamily="66" charset="0"/>
                            </a:rPr>
                            <a:t> (the number of sixes from 20</a:t>
                          </a:r>
                          <a:r>
                            <a:rPr lang="en-GB" sz="1600" baseline="0" dirty="0">
                              <a:latin typeface="Comic Sans MS" panose="030F0702030302020204" pitchFamily="66" charset="0"/>
                            </a:rPr>
                            <a:t> throws</a:t>
                          </a:r>
                          <a:r>
                            <a:rPr lang="en-GB" sz="1600" dirty="0">
                              <a:latin typeface="Comic Sans MS" panose="030F0702030302020204" pitchFamily="66"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omic Sans MS" panose="030F0702030302020204" pitchFamily="66" charset="0"/>
                            </a:rPr>
                            <a:t>Probability</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318350"/>
                      </a:ext>
                    </a:extLst>
                  </a:tr>
                  <a:tr h="193133">
                    <a:tc>
                      <a:txBody>
                        <a:bodyPr/>
                        <a:lstStyle/>
                        <a:p>
                          <a:pPr algn="ctr"/>
                          <a:r>
                            <a:rPr lang="en-US" sz="1600" dirty="0">
                              <a:latin typeface="Comic Sans MS" panose="030F0702030302020204" pitchFamily="66" charset="0"/>
                            </a:rPr>
                            <a:t>0</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527098"/>
                      </a:ext>
                    </a:extLst>
                  </a:tr>
                  <a:tr h="193133">
                    <a:tc>
                      <a:txBody>
                        <a:bodyPr/>
                        <a:lstStyle/>
                        <a:p>
                          <a:pPr algn="ctr"/>
                          <a:r>
                            <a:rPr lang="en-US" sz="1600" dirty="0">
                              <a:latin typeface="Comic Sans MS" panose="030F0702030302020204" pitchFamily="66" charset="0"/>
                            </a:rPr>
                            <a:t>1</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5854960"/>
                      </a:ext>
                    </a:extLst>
                  </a:tr>
                  <a:tr h="193133">
                    <a:tc>
                      <a:txBody>
                        <a:bodyPr/>
                        <a:lstStyle/>
                        <a:p>
                          <a:pPr algn="ctr"/>
                          <a:r>
                            <a:rPr lang="en-US" sz="1600" dirty="0">
                              <a:latin typeface="Comic Sans MS" panose="030F0702030302020204" pitchFamily="66" charset="0"/>
                            </a:rPr>
                            <a:t>2</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716118"/>
                      </a:ext>
                    </a:extLst>
                  </a:tr>
                  <a:tr h="193133">
                    <a:tc>
                      <a:txBody>
                        <a:bodyPr/>
                        <a:lstStyle/>
                        <a:p>
                          <a:pPr algn="ctr"/>
                          <a:r>
                            <a:rPr lang="en-US" sz="1600" dirty="0">
                              <a:latin typeface="Comic Sans MS" panose="030F0702030302020204" pitchFamily="66" charset="0"/>
                            </a:rPr>
                            <a:t>3</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132069"/>
                      </a:ext>
                    </a:extLst>
                  </a:tr>
                  <a:tr h="193133">
                    <a:tc>
                      <a:txBody>
                        <a:bodyPr/>
                        <a:lstStyle/>
                        <a:p>
                          <a:pPr algn="ctr"/>
                          <a:r>
                            <a:rPr lang="en-US" sz="1600" dirty="0">
                              <a:latin typeface="Comic Sans MS" panose="030F0702030302020204" pitchFamily="66" charset="0"/>
                            </a:rPr>
                            <a:t>4</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869319"/>
                      </a:ext>
                    </a:extLst>
                  </a:tr>
                  <a:tr h="193133">
                    <a:tc>
                      <a:txBody>
                        <a:bodyPr/>
                        <a:lstStyle/>
                        <a:p>
                          <a:pPr algn="ctr"/>
                          <a:r>
                            <a:rPr lang="en-US" sz="1600" dirty="0">
                              <a:latin typeface="Comic Sans MS" panose="030F0702030302020204" pitchFamily="66" charset="0"/>
                            </a:rPr>
                            <a:t>5</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650319"/>
                      </a:ext>
                    </a:extLst>
                  </a:tr>
                  <a:tr h="193133">
                    <a:tc>
                      <a:txBody>
                        <a:bodyPr/>
                        <a:lstStyle/>
                        <a:p>
                          <a:pPr algn="ctr"/>
                          <a:r>
                            <a:rPr lang="en-US" sz="1600" dirty="0">
                              <a:latin typeface="Comic Sans MS" panose="030F0702030302020204" pitchFamily="66" charset="0"/>
                            </a:rPr>
                            <a:t>6</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714631"/>
                      </a:ext>
                    </a:extLst>
                  </a:tr>
                  <a:tr h="193133">
                    <a:tc>
                      <a:txBody>
                        <a:bodyPr/>
                        <a:lstStyle/>
                        <a:p>
                          <a:pPr algn="ctr"/>
                          <a:r>
                            <a:rPr lang="en-US" sz="1600" dirty="0">
                              <a:latin typeface="Comic Sans MS" panose="030F0702030302020204" pitchFamily="66" charset="0"/>
                            </a:rPr>
                            <a:t>7</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207188"/>
                      </a:ext>
                    </a:extLst>
                  </a:tr>
                  <a:tr h="193133">
                    <a:tc>
                      <a:txBody>
                        <a:bodyPr/>
                        <a:lstStyle/>
                        <a:p>
                          <a:pPr algn="ctr"/>
                          <a:r>
                            <a:rPr lang="en-US" sz="1600" dirty="0">
                              <a:latin typeface="Comic Sans MS" panose="030F0702030302020204" pitchFamily="66" charset="0"/>
                            </a:rPr>
                            <a:t>8</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327752"/>
                      </a:ext>
                    </a:extLst>
                  </a:tr>
                </a:tbl>
              </a:graphicData>
            </a:graphic>
          </p:graphicFrame>
        </mc:Choice>
        <mc:Fallback>
          <p:graphicFrame>
            <p:nvGraphicFramePr>
              <p:cNvPr id="7" name="Table 6">
                <a:extLst>
                  <a:ext uri="{FF2B5EF4-FFF2-40B4-BE49-F238E27FC236}">
                    <a16:creationId xmlns:a16="http://schemas.microsoft.com/office/drawing/2014/main" id="{998FBA6F-7E4F-FA4E-8597-2AE4379D2237}"/>
                  </a:ext>
                </a:extLst>
              </p:cNvPr>
              <p:cNvGraphicFramePr>
                <a:graphicFrameLocks noGrp="1"/>
              </p:cNvGraphicFramePr>
              <p:nvPr>
                <p:extLst>
                  <p:ext uri="{D42A27DB-BD31-4B8C-83A1-F6EECF244321}">
                    <p14:modId xmlns:p14="http://schemas.microsoft.com/office/powerpoint/2010/main" val="1098684470"/>
                  </p:ext>
                </p:extLst>
              </p:nvPr>
            </p:nvGraphicFramePr>
            <p:xfrm>
              <a:off x="251692" y="1965960"/>
              <a:ext cx="4667794" cy="3596640"/>
            </p:xfrm>
            <a:graphic>
              <a:graphicData uri="http://schemas.openxmlformats.org/drawingml/2006/table">
                <a:tbl>
                  <a:tblPr firstRow="1" bandRow="1">
                    <a:tableStyleId>{2D5ABB26-0587-4C30-8999-92F81FD0307C}</a:tableStyleId>
                  </a:tblPr>
                  <a:tblGrid>
                    <a:gridCol w="2333897">
                      <a:extLst>
                        <a:ext uri="{9D8B030D-6E8A-4147-A177-3AD203B41FA5}">
                          <a16:colId xmlns:a16="http://schemas.microsoft.com/office/drawing/2014/main" val="56600524"/>
                        </a:ext>
                      </a:extLst>
                    </a:gridCol>
                    <a:gridCol w="2333897">
                      <a:extLst>
                        <a:ext uri="{9D8B030D-6E8A-4147-A177-3AD203B41FA5}">
                          <a16:colId xmlns:a16="http://schemas.microsoft.com/office/drawing/2014/main" val="1109749827"/>
                        </a:ext>
                      </a:extLst>
                    </a:gridCol>
                  </a:tblGrid>
                  <a:tr h="5791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t="-2174" r="-99459" b="-530435"/>
                          </a:stretch>
                        </a:blipFill>
                      </a:tcPr>
                    </a:tc>
                    <a:tc>
                      <a:txBody>
                        <a:bodyPr/>
                        <a:lstStyle/>
                        <a:p>
                          <a:pPr algn="ctr"/>
                          <a:r>
                            <a:rPr lang="en-US" sz="1600" dirty="0">
                              <a:latin typeface="Comic Sans MS" panose="030F0702030302020204" pitchFamily="66" charset="0"/>
                            </a:rPr>
                            <a:t>Probability</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318350"/>
                      </a:ext>
                    </a:extLst>
                  </a:tr>
                  <a:tr h="335280">
                    <a:tc>
                      <a:txBody>
                        <a:bodyPr/>
                        <a:lstStyle/>
                        <a:p>
                          <a:pPr algn="ctr"/>
                          <a:r>
                            <a:rPr lang="en-US" sz="1600" dirty="0">
                              <a:latin typeface="Comic Sans MS" panose="030F0702030302020204" pitchFamily="66" charset="0"/>
                            </a:rPr>
                            <a:t>0</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527098"/>
                      </a:ext>
                    </a:extLst>
                  </a:tr>
                  <a:tr h="335280">
                    <a:tc>
                      <a:txBody>
                        <a:bodyPr/>
                        <a:lstStyle/>
                        <a:p>
                          <a:pPr algn="ctr"/>
                          <a:r>
                            <a:rPr lang="en-US" sz="1600" dirty="0">
                              <a:latin typeface="Comic Sans MS" panose="030F0702030302020204" pitchFamily="66" charset="0"/>
                            </a:rPr>
                            <a:t>1</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5854960"/>
                      </a:ext>
                    </a:extLst>
                  </a:tr>
                  <a:tr h="335280">
                    <a:tc>
                      <a:txBody>
                        <a:bodyPr/>
                        <a:lstStyle/>
                        <a:p>
                          <a:pPr algn="ctr"/>
                          <a:r>
                            <a:rPr lang="en-US" sz="1600" dirty="0">
                              <a:latin typeface="Comic Sans MS" panose="030F0702030302020204" pitchFamily="66" charset="0"/>
                            </a:rPr>
                            <a:t>2</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716118"/>
                      </a:ext>
                    </a:extLst>
                  </a:tr>
                  <a:tr h="335280">
                    <a:tc>
                      <a:txBody>
                        <a:bodyPr/>
                        <a:lstStyle/>
                        <a:p>
                          <a:pPr algn="ctr"/>
                          <a:r>
                            <a:rPr lang="en-US" sz="1600" dirty="0">
                              <a:latin typeface="Comic Sans MS" panose="030F0702030302020204" pitchFamily="66" charset="0"/>
                            </a:rPr>
                            <a:t>3</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132069"/>
                      </a:ext>
                    </a:extLst>
                  </a:tr>
                  <a:tr h="335280">
                    <a:tc>
                      <a:txBody>
                        <a:bodyPr/>
                        <a:lstStyle/>
                        <a:p>
                          <a:pPr algn="ctr"/>
                          <a:r>
                            <a:rPr lang="en-US" sz="1600" dirty="0">
                              <a:latin typeface="Comic Sans MS" panose="030F0702030302020204" pitchFamily="66" charset="0"/>
                            </a:rPr>
                            <a:t>4</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869319"/>
                      </a:ext>
                    </a:extLst>
                  </a:tr>
                  <a:tr h="335280">
                    <a:tc>
                      <a:txBody>
                        <a:bodyPr/>
                        <a:lstStyle/>
                        <a:p>
                          <a:pPr algn="ctr"/>
                          <a:r>
                            <a:rPr lang="en-US" sz="1600" dirty="0">
                              <a:latin typeface="Comic Sans MS" panose="030F0702030302020204" pitchFamily="66" charset="0"/>
                            </a:rPr>
                            <a:t>5</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650319"/>
                      </a:ext>
                    </a:extLst>
                  </a:tr>
                  <a:tr h="335280">
                    <a:tc>
                      <a:txBody>
                        <a:bodyPr/>
                        <a:lstStyle/>
                        <a:p>
                          <a:pPr algn="ctr"/>
                          <a:r>
                            <a:rPr lang="en-US" sz="1600" dirty="0">
                              <a:latin typeface="Comic Sans MS" panose="030F0702030302020204" pitchFamily="66" charset="0"/>
                            </a:rPr>
                            <a:t>6</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714631"/>
                      </a:ext>
                    </a:extLst>
                  </a:tr>
                  <a:tr h="335280">
                    <a:tc>
                      <a:txBody>
                        <a:bodyPr/>
                        <a:lstStyle/>
                        <a:p>
                          <a:pPr algn="ctr"/>
                          <a:r>
                            <a:rPr lang="en-US" sz="1600" dirty="0">
                              <a:latin typeface="Comic Sans MS" panose="030F0702030302020204" pitchFamily="66" charset="0"/>
                            </a:rPr>
                            <a:t>7</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207188"/>
                      </a:ext>
                    </a:extLst>
                  </a:tr>
                  <a:tr h="335280">
                    <a:tc>
                      <a:txBody>
                        <a:bodyPr/>
                        <a:lstStyle/>
                        <a:p>
                          <a:pPr algn="ctr"/>
                          <a:r>
                            <a:rPr lang="en-US" sz="1600" dirty="0">
                              <a:latin typeface="Comic Sans MS" panose="030F0702030302020204" pitchFamily="66" charset="0"/>
                            </a:rPr>
                            <a:t>8</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327752"/>
                      </a:ext>
                    </a:extLst>
                  </a:tr>
                </a:tbl>
              </a:graphicData>
            </a:graphic>
          </p:graphicFrame>
        </mc:Fallback>
      </mc:AlternateContent>
      <p:sp>
        <p:nvSpPr>
          <p:cNvPr id="8" name="TextBox 7">
            <a:extLst>
              <a:ext uri="{FF2B5EF4-FFF2-40B4-BE49-F238E27FC236}">
                <a16:creationId xmlns:a16="http://schemas.microsoft.com/office/drawing/2014/main" id="{05EEA177-C086-7A48-A552-40970FADB3A4}"/>
              </a:ext>
            </a:extLst>
          </p:cNvPr>
          <p:cNvSpPr txBox="1"/>
          <p:nvPr/>
        </p:nvSpPr>
        <p:spPr>
          <a:xfrm>
            <a:off x="3394497" y="4489259"/>
            <a:ext cx="756938" cy="369332"/>
          </a:xfrm>
          <a:prstGeom prst="rect">
            <a:avLst/>
          </a:prstGeom>
          <a:noFill/>
        </p:spPr>
        <p:txBody>
          <a:bodyPr wrap="none" rtlCol="0">
            <a:spAutoFit/>
          </a:bodyPr>
          <a:lstStyle/>
          <a:p>
            <a:r>
              <a:rPr lang="en-US" dirty="0">
                <a:solidFill>
                  <a:srgbClr val="FF0000"/>
                </a:solidFill>
                <a:latin typeface="+mj-lt"/>
              </a:rPr>
              <a:t>0.064</a:t>
            </a:r>
            <a:endParaRPr lang="en-GB" dirty="0">
              <a:solidFill>
                <a:srgbClr val="FF0000"/>
              </a:solidFill>
              <a:latin typeface="+mj-lt"/>
            </a:endParaRPr>
          </a:p>
        </p:txBody>
      </p:sp>
      <p:sp>
        <p:nvSpPr>
          <p:cNvPr id="9" name="TextBox 8">
            <a:extLst>
              <a:ext uri="{FF2B5EF4-FFF2-40B4-BE49-F238E27FC236}">
                <a16:creationId xmlns:a16="http://schemas.microsoft.com/office/drawing/2014/main" id="{630EA38E-0109-0746-A354-3DFCB8033CD7}"/>
              </a:ext>
            </a:extLst>
          </p:cNvPr>
          <p:cNvSpPr txBox="1"/>
          <p:nvPr/>
        </p:nvSpPr>
        <p:spPr>
          <a:xfrm>
            <a:off x="3379927" y="4853916"/>
            <a:ext cx="756938" cy="369332"/>
          </a:xfrm>
          <a:prstGeom prst="rect">
            <a:avLst/>
          </a:prstGeom>
          <a:noFill/>
        </p:spPr>
        <p:txBody>
          <a:bodyPr wrap="none" rtlCol="0">
            <a:spAutoFit/>
          </a:bodyPr>
          <a:lstStyle/>
          <a:p>
            <a:r>
              <a:rPr lang="en-US" dirty="0">
                <a:solidFill>
                  <a:srgbClr val="FF0000"/>
                </a:solidFill>
                <a:latin typeface="+mj-lt"/>
              </a:rPr>
              <a:t>0.025</a:t>
            </a:r>
            <a:endParaRPr lang="en-GB" dirty="0">
              <a:solidFill>
                <a:srgbClr val="FF0000"/>
              </a:solidFill>
              <a:latin typeface="+mj-lt"/>
            </a:endParaRPr>
          </a:p>
        </p:txBody>
      </p:sp>
      <p:sp>
        <p:nvSpPr>
          <p:cNvPr id="10" name="TextBox 9">
            <a:extLst>
              <a:ext uri="{FF2B5EF4-FFF2-40B4-BE49-F238E27FC236}">
                <a16:creationId xmlns:a16="http://schemas.microsoft.com/office/drawing/2014/main" id="{DAEF58FE-2735-4A43-A27A-59878ED5C61E}"/>
              </a:ext>
            </a:extLst>
          </p:cNvPr>
          <p:cNvSpPr txBox="1"/>
          <p:nvPr/>
        </p:nvSpPr>
        <p:spPr>
          <a:xfrm>
            <a:off x="3319013" y="5193268"/>
            <a:ext cx="878767" cy="369332"/>
          </a:xfrm>
          <a:prstGeom prst="rect">
            <a:avLst/>
          </a:prstGeom>
          <a:noFill/>
        </p:spPr>
        <p:txBody>
          <a:bodyPr wrap="none" rtlCol="0">
            <a:spAutoFit/>
          </a:bodyPr>
          <a:lstStyle/>
          <a:p>
            <a:r>
              <a:rPr lang="en-US" dirty="0">
                <a:solidFill>
                  <a:srgbClr val="FF0000"/>
                </a:solidFill>
                <a:latin typeface="+mj-lt"/>
              </a:rPr>
              <a:t>0.0084</a:t>
            </a:r>
            <a:endParaRPr lang="en-GB" dirty="0">
              <a:solidFill>
                <a:srgbClr val="FF0000"/>
              </a:solidFill>
              <a:latin typeface="+mj-lt"/>
            </a:endParaRPr>
          </a:p>
        </p:txBody>
      </p:sp>
      <p:sp>
        <p:nvSpPr>
          <p:cNvPr id="11" name="TextBox 10">
            <a:extLst>
              <a:ext uri="{FF2B5EF4-FFF2-40B4-BE49-F238E27FC236}">
                <a16:creationId xmlns:a16="http://schemas.microsoft.com/office/drawing/2014/main" id="{F3A7A2B0-EA6E-7B43-A6C9-41759E7C86EB}"/>
              </a:ext>
            </a:extLst>
          </p:cNvPr>
          <p:cNvSpPr txBox="1"/>
          <p:nvPr/>
        </p:nvSpPr>
        <p:spPr>
          <a:xfrm>
            <a:off x="3409067" y="4188218"/>
            <a:ext cx="756938" cy="369332"/>
          </a:xfrm>
          <a:prstGeom prst="rect">
            <a:avLst/>
          </a:prstGeom>
          <a:noFill/>
        </p:spPr>
        <p:txBody>
          <a:bodyPr wrap="none" rtlCol="0">
            <a:spAutoFit/>
          </a:bodyPr>
          <a:lstStyle/>
          <a:p>
            <a:r>
              <a:rPr lang="en-US" dirty="0">
                <a:solidFill>
                  <a:srgbClr val="FF0000"/>
                </a:solidFill>
                <a:latin typeface="+mj-lt"/>
              </a:rPr>
              <a:t>0.129</a:t>
            </a:r>
            <a:endParaRPr lang="en-GB" dirty="0">
              <a:solidFill>
                <a:srgbClr val="FF0000"/>
              </a:solidFill>
              <a:latin typeface="+mj-lt"/>
            </a:endParaRPr>
          </a:p>
        </p:txBody>
      </p:sp>
      <p:sp>
        <p:nvSpPr>
          <p:cNvPr id="12" name="TextBox 11">
            <a:extLst>
              <a:ext uri="{FF2B5EF4-FFF2-40B4-BE49-F238E27FC236}">
                <a16:creationId xmlns:a16="http://schemas.microsoft.com/office/drawing/2014/main" id="{8CB57117-9005-3C4F-9C3E-7DEB18860575}"/>
              </a:ext>
            </a:extLst>
          </p:cNvPr>
          <p:cNvSpPr txBox="1"/>
          <p:nvPr/>
        </p:nvSpPr>
        <p:spPr>
          <a:xfrm>
            <a:off x="3409067" y="3842170"/>
            <a:ext cx="756938" cy="369332"/>
          </a:xfrm>
          <a:prstGeom prst="rect">
            <a:avLst/>
          </a:prstGeom>
          <a:noFill/>
        </p:spPr>
        <p:txBody>
          <a:bodyPr wrap="none" rtlCol="0">
            <a:spAutoFit/>
          </a:bodyPr>
          <a:lstStyle/>
          <a:p>
            <a:r>
              <a:rPr lang="en-US" dirty="0">
                <a:solidFill>
                  <a:srgbClr val="FF0000"/>
                </a:solidFill>
                <a:latin typeface="+mj-lt"/>
              </a:rPr>
              <a:t>0.202</a:t>
            </a:r>
            <a:endParaRPr lang="en-GB" dirty="0">
              <a:solidFill>
                <a:srgbClr val="FF0000"/>
              </a:solidFill>
              <a:latin typeface="+mj-lt"/>
            </a:endParaRPr>
          </a:p>
        </p:txBody>
      </p:sp>
      <p:sp>
        <p:nvSpPr>
          <p:cNvPr id="13" name="TextBox 12">
            <a:extLst>
              <a:ext uri="{FF2B5EF4-FFF2-40B4-BE49-F238E27FC236}">
                <a16:creationId xmlns:a16="http://schemas.microsoft.com/office/drawing/2014/main" id="{9392A6FB-8C06-4D46-AFB1-CDE9EDE4A3A1}"/>
              </a:ext>
            </a:extLst>
          </p:cNvPr>
          <p:cNvSpPr txBox="1"/>
          <p:nvPr/>
        </p:nvSpPr>
        <p:spPr>
          <a:xfrm>
            <a:off x="3409067" y="3509321"/>
            <a:ext cx="756938" cy="369332"/>
          </a:xfrm>
          <a:prstGeom prst="rect">
            <a:avLst/>
          </a:prstGeom>
          <a:noFill/>
        </p:spPr>
        <p:txBody>
          <a:bodyPr wrap="none" rtlCol="0">
            <a:spAutoFit/>
          </a:bodyPr>
          <a:lstStyle/>
          <a:p>
            <a:r>
              <a:rPr lang="en-US" dirty="0">
                <a:solidFill>
                  <a:srgbClr val="FF0000"/>
                </a:solidFill>
                <a:latin typeface="+mj-lt"/>
              </a:rPr>
              <a:t>0.238</a:t>
            </a:r>
            <a:endParaRPr lang="en-GB" dirty="0">
              <a:solidFill>
                <a:srgbClr val="FF0000"/>
              </a:solidFill>
              <a:latin typeface="+mj-lt"/>
            </a:endParaRPr>
          </a:p>
        </p:txBody>
      </p:sp>
      <p:sp>
        <p:nvSpPr>
          <p:cNvPr id="14" name="TextBox 13">
            <a:extLst>
              <a:ext uri="{FF2B5EF4-FFF2-40B4-BE49-F238E27FC236}">
                <a16:creationId xmlns:a16="http://schemas.microsoft.com/office/drawing/2014/main" id="{B4C01CFB-8CFB-594C-8E3E-240CDE6F10CB}"/>
              </a:ext>
            </a:extLst>
          </p:cNvPr>
          <p:cNvSpPr txBox="1"/>
          <p:nvPr/>
        </p:nvSpPr>
        <p:spPr>
          <a:xfrm>
            <a:off x="3440842" y="3178632"/>
            <a:ext cx="756938" cy="369332"/>
          </a:xfrm>
          <a:prstGeom prst="rect">
            <a:avLst/>
          </a:prstGeom>
          <a:noFill/>
        </p:spPr>
        <p:txBody>
          <a:bodyPr wrap="none" rtlCol="0">
            <a:spAutoFit/>
          </a:bodyPr>
          <a:lstStyle/>
          <a:p>
            <a:r>
              <a:rPr lang="en-US" dirty="0">
                <a:solidFill>
                  <a:srgbClr val="FF0000"/>
                </a:solidFill>
                <a:latin typeface="+mj-lt"/>
              </a:rPr>
              <a:t>0.198</a:t>
            </a:r>
            <a:endParaRPr lang="en-GB" dirty="0">
              <a:solidFill>
                <a:srgbClr val="FF0000"/>
              </a:solidFill>
              <a:latin typeface="+mj-lt"/>
            </a:endParaRPr>
          </a:p>
        </p:txBody>
      </p:sp>
      <p:sp>
        <p:nvSpPr>
          <p:cNvPr id="15" name="TextBox 14">
            <a:extLst>
              <a:ext uri="{FF2B5EF4-FFF2-40B4-BE49-F238E27FC236}">
                <a16:creationId xmlns:a16="http://schemas.microsoft.com/office/drawing/2014/main" id="{C3E28417-6BC7-D846-8125-F5E3C159C439}"/>
              </a:ext>
            </a:extLst>
          </p:cNvPr>
          <p:cNvSpPr txBox="1"/>
          <p:nvPr/>
        </p:nvSpPr>
        <p:spPr>
          <a:xfrm>
            <a:off x="3454037" y="2831683"/>
            <a:ext cx="756938" cy="369332"/>
          </a:xfrm>
          <a:prstGeom prst="rect">
            <a:avLst/>
          </a:prstGeom>
          <a:noFill/>
        </p:spPr>
        <p:txBody>
          <a:bodyPr wrap="none" rtlCol="0">
            <a:spAutoFit/>
          </a:bodyPr>
          <a:lstStyle/>
          <a:p>
            <a:r>
              <a:rPr lang="en-US" dirty="0">
                <a:solidFill>
                  <a:srgbClr val="FF0000"/>
                </a:solidFill>
                <a:latin typeface="+mj-lt"/>
              </a:rPr>
              <a:t>0.104</a:t>
            </a:r>
            <a:endParaRPr lang="en-GB" dirty="0">
              <a:solidFill>
                <a:srgbClr val="FF0000"/>
              </a:solidFill>
              <a:latin typeface="+mj-lt"/>
            </a:endParaRPr>
          </a:p>
        </p:txBody>
      </p:sp>
      <p:sp>
        <p:nvSpPr>
          <p:cNvPr id="16" name="TextBox 15">
            <a:extLst>
              <a:ext uri="{FF2B5EF4-FFF2-40B4-BE49-F238E27FC236}">
                <a16:creationId xmlns:a16="http://schemas.microsoft.com/office/drawing/2014/main" id="{1227B2CB-8D2F-4E47-91DB-8661EB8FFCF0}"/>
              </a:ext>
            </a:extLst>
          </p:cNvPr>
          <p:cNvSpPr txBox="1"/>
          <p:nvPr/>
        </p:nvSpPr>
        <p:spPr>
          <a:xfrm>
            <a:off x="3429824" y="2497533"/>
            <a:ext cx="756938" cy="369332"/>
          </a:xfrm>
          <a:prstGeom prst="rect">
            <a:avLst/>
          </a:prstGeom>
          <a:noFill/>
        </p:spPr>
        <p:txBody>
          <a:bodyPr wrap="none" rtlCol="0">
            <a:spAutoFit/>
          </a:bodyPr>
          <a:lstStyle/>
          <a:p>
            <a:r>
              <a:rPr lang="en-US" dirty="0">
                <a:solidFill>
                  <a:srgbClr val="FF0000"/>
                </a:solidFill>
                <a:latin typeface="+mj-lt"/>
              </a:rPr>
              <a:t>0.026</a:t>
            </a:r>
            <a:endParaRPr lang="en-GB" dirty="0">
              <a:solidFill>
                <a:srgbClr val="FF0000"/>
              </a:solidFill>
              <a:latin typeface="+mj-lt"/>
            </a:endParaRPr>
          </a:p>
        </p:txBody>
      </p:sp>
      <p:pic>
        <p:nvPicPr>
          <p:cNvPr id="17" name="Picture 16">
            <a:extLst>
              <a:ext uri="{FF2B5EF4-FFF2-40B4-BE49-F238E27FC236}">
                <a16:creationId xmlns:a16="http://schemas.microsoft.com/office/drawing/2014/main" id="{03D7B88A-3001-3F47-BCF9-D31CB472CB8F}"/>
              </a:ext>
            </a:extLst>
          </p:cNvPr>
          <p:cNvPicPr>
            <a:picLocks noChangeAspect="1"/>
          </p:cNvPicPr>
          <p:nvPr/>
        </p:nvPicPr>
        <p:blipFill>
          <a:blip r:embed="rId3"/>
          <a:stretch>
            <a:fillRect/>
          </a:stretch>
        </p:blipFill>
        <p:spPr>
          <a:xfrm>
            <a:off x="5410897" y="1719689"/>
            <a:ext cx="4822512" cy="2592281"/>
          </a:xfrm>
          <a:prstGeom prst="rect">
            <a:avLst/>
          </a:prstGeom>
          <a:ln w="25400">
            <a:solidFill>
              <a:schemeClr val="tx1"/>
            </a:solidFill>
          </a:ln>
        </p:spPr>
      </p:pic>
      <p:sp>
        <p:nvSpPr>
          <p:cNvPr id="19" name="TextBox 18">
            <a:extLst>
              <a:ext uri="{FF2B5EF4-FFF2-40B4-BE49-F238E27FC236}">
                <a16:creationId xmlns:a16="http://schemas.microsoft.com/office/drawing/2014/main" id="{1EF0E6F7-CDD5-B345-9E53-A7E009BE7605}"/>
              </a:ext>
            </a:extLst>
          </p:cNvPr>
          <p:cNvSpPr txBox="1"/>
          <p:nvPr/>
        </p:nvSpPr>
        <p:spPr>
          <a:xfrm>
            <a:off x="5222544" y="4420617"/>
            <a:ext cx="6717764" cy="2031325"/>
          </a:xfrm>
          <a:prstGeom prst="rect">
            <a:avLst/>
          </a:prstGeom>
          <a:solidFill>
            <a:schemeClr val="bg1"/>
          </a:solidFill>
        </p:spPr>
        <p:txBody>
          <a:bodyPr wrap="square" rtlCol="0">
            <a:spAutoFit/>
          </a:bodyPr>
          <a:lstStyle/>
          <a:p>
            <a:pPr algn="ctr"/>
            <a:r>
              <a:rPr lang="en-US" sz="1400" dirty="0">
                <a:latin typeface="Comic Sans MS" panose="030F0702030302020204" pitchFamily="66" charset="0"/>
              </a:rPr>
              <a:t>Originally, we were considering whether the dice was </a:t>
            </a:r>
            <a:r>
              <a:rPr lang="en-US" sz="1400" u="sng" dirty="0">
                <a:latin typeface="Comic Sans MS" panose="030F0702030302020204" pitchFamily="66" charset="0"/>
              </a:rPr>
              <a:t>biased towards 6s</a:t>
            </a:r>
            <a:r>
              <a:rPr lang="en-US" sz="1400" dirty="0">
                <a:latin typeface="Comic Sans MS" panose="030F0702030302020204" pitchFamily="66" charset="0"/>
              </a:rPr>
              <a:t>, at the 5% significance level. This can be represented on the diagram…</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The critical value in that example was 7, in that once we get to 7 sixes out of 20, the probability is low enough to reject the idea that the dice is unbiased</a:t>
            </a:r>
          </a:p>
          <a:p>
            <a:pPr algn="ctr"/>
            <a:endParaRPr lang="en-US" sz="1400" dirty="0">
              <a:latin typeface="Comic Sans MS" panose="030F0702030302020204" pitchFamily="66" charset="0"/>
              <a:sym typeface="Wingdings" panose="05000000000000000000" pitchFamily="2" charset="2"/>
            </a:endParaRPr>
          </a:p>
          <a:p>
            <a:pPr algn="ctr"/>
            <a:r>
              <a:rPr lang="en-US" sz="1400" dirty="0">
                <a:latin typeface="Comic Sans MS" panose="030F0702030302020204" pitchFamily="66" charset="0"/>
                <a:sym typeface="Wingdings" panose="05000000000000000000" pitchFamily="2" charset="2"/>
              </a:rPr>
              <a:t>The critical region would be the set of values that would lead to the null hypothesis being rejected, so in this example any number of sixes equal to or greater than 7</a:t>
            </a:r>
            <a:endParaRPr lang="en-GB" sz="1400" dirty="0">
              <a:latin typeface="Comic Sans MS" panose="030F0702030302020204" pitchFamily="66" charset="0"/>
            </a:endParaRPr>
          </a:p>
        </p:txBody>
      </p:sp>
      <p:cxnSp>
        <p:nvCxnSpPr>
          <p:cNvPr id="20" name="Straight Connector 19">
            <a:extLst>
              <a:ext uri="{FF2B5EF4-FFF2-40B4-BE49-F238E27FC236}">
                <a16:creationId xmlns:a16="http://schemas.microsoft.com/office/drawing/2014/main" id="{17BD602E-5B56-8449-A152-47479B61D909}"/>
              </a:ext>
            </a:extLst>
          </p:cNvPr>
          <p:cNvCxnSpPr/>
          <p:nvPr/>
        </p:nvCxnSpPr>
        <p:spPr>
          <a:xfrm>
            <a:off x="6145821" y="3299916"/>
            <a:ext cx="4088464" cy="634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7AA4998-C351-284B-ABA4-E128DF4CAB2D}"/>
              </a:ext>
            </a:extLst>
          </p:cNvPr>
          <p:cNvSpPr txBox="1"/>
          <p:nvPr/>
        </p:nvSpPr>
        <p:spPr>
          <a:xfrm>
            <a:off x="9741279" y="2953687"/>
            <a:ext cx="478016"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5%</a:t>
            </a:r>
            <a:endParaRPr lang="en-GB" sz="1600" dirty="0">
              <a:solidFill>
                <a:srgbClr val="FF0000"/>
              </a:solidFill>
              <a:latin typeface="Comic Sans MS" panose="030F0702030302020204" pitchFamily="66" charset="0"/>
            </a:endParaRPr>
          </a:p>
        </p:txBody>
      </p:sp>
      <p:cxnSp>
        <p:nvCxnSpPr>
          <p:cNvPr id="22" name="Straight Arrow Connector 21">
            <a:extLst>
              <a:ext uri="{FF2B5EF4-FFF2-40B4-BE49-F238E27FC236}">
                <a16:creationId xmlns:a16="http://schemas.microsoft.com/office/drawing/2014/main" id="{4AD1F47C-44FB-E848-AF2D-4ED71AB1C806}"/>
              </a:ext>
            </a:extLst>
          </p:cNvPr>
          <p:cNvCxnSpPr/>
          <p:nvPr/>
        </p:nvCxnSpPr>
        <p:spPr>
          <a:xfrm>
            <a:off x="8986676" y="2314495"/>
            <a:ext cx="479395" cy="111858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5413E1-63CF-284E-918D-4182516E54B7}"/>
              </a:ext>
            </a:extLst>
          </p:cNvPr>
          <p:cNvSpPr txBox="1"/>
          <p:nvPr/>
        </p:nvSpPr>
        <p:spPr>
          <a:xfrm>
            <a:off x="8259891" y="1881011"/>
            <a:ext cx="976544"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Critical value</a:t>
            </a:r>
            <a:endParaRPr lang="en-GB" sz="1400" dirty="0">
              <a:solidFill>
                <a:srgbClr val="FF0000"/>
              </a:solidFill>
              <a:latin typeface="Comic Sans MS" panose="030F0702030302020204" pitchFamily="66" charset="0"/>
            </a:endParaRPr>
          </a:p>
        </p:txBody>
      </p:sp>
      <p:sp>
        <p:nvSpPr>
          <p:cNvPr id="24" name="TextBox 23">
            <a:extLst>
              <a:ext uri="{FF2B5EF4-FFF2-40B4-BE49-F238E27FC236}">
                <a16:creationId xmlns:a16="http://schemas.microsoft.com/office/drawing/2014/main" id="{045F72FA-B9A5-C145-BCAB-19E35AD24E7C}"/>
              </a:ext>
            </a:extLst>
          </p:cNvPr>
          <p:cNvSpPr txBox="1"/>
          <p:nvPr/>
        </p:nvSpPr>
        <p:spPr>
          <a:xfrm>
            <a:off x="9421682" y="2475774"/>
            <a:ext cx="976544"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Critical Region</a:t>
            </a:r>
            <a:endParaRPr lang="en-GB" sz="1200" dirty="0">
              <a:solidFill>
                <a:srgbClr val="FF0000"/>
              </a:solidFill>
              <a:latin typeface="Comic Sans MS" panose="030F0702030302020204" pitchFamily="66" charset="0"/>
            </a:endParaRPr>
          </a:p>
        </p:txBody>
      </p:sp>
      <p:cxnSp>
        <p:nvCxnSpPr>
          <p:cNvPr id="25" name="Straight Arrow Connector 24">
            <a:extLst>
              <a:ext uri="{FF2B5EF4-FFF2-40B4-BE49-F238E27FC236}">
                <a16:creationId xmlns:a16="http://schemas.microsoft.com/office/drawing/2014/main" id="{5B4A96D2-69C7-A042-BA2A-311FCA992AB5}"/>
              </a:ext>
            </a:extLst>
          </p:cNvPr>
          <p:cNvCxnSpPr/>
          <p:nvPr/>
        </p:nvCxnSpPr>
        <p:spPr>
          <a:xfrm flipV="1">
            <a:off x="9458673" y="2927055"/>
            <a:ext cx="895165" cy="14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4A4B9AE-377D-024C-90A9-23C23FAC1D76}"/>
              </a:ext>
            </a:extLst>
          </p:cNvPr>
          <p:cNvSpPr txBox="1"/>
          <p:nvPr/>
        </p:nvSpPr>
        <p:spPr>
          <a:xfrm>
            <a:off x="1143801" y="6190024"/>
            <a:ext cx="2377574" cy="369332"/>
          </a:xfrm>
          <a:prstGeom prst="rect">
            <a:avLst/>
          </a:prstGeom>
          <a:noFill/>
        </p:spPr>
        <p:txBody>
          <a:bodyPr wrap="none" rtlCol="0">
            <a:spAutoFit/>
          </a:bodyPr>
          <a:lstStyle/>
          <a:p>
            <a:r>
              <a:rPr lang="en-US" dirty="0"/>
              <a:t>Is there another one?</a:t>
            </a:r>
          </a:p>
        </p:txBody>
      </p:sp>
    </p:spTree>
    <p:extLst>
      <p:ext uri="{BB962C8B-B14F-4D97-AF65-F5344CB8AC3E}">
        <p14:creationId xmlns:p14="http://schemas.microsoft.com/office/powerpoint/2010/main" val="356420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03E-4FCA-2048-B802-660CB9C1B3B5}"/>
              </a:ext>
            </a:extLst>
          </p:cNvPr>
          <p:cNvSpPr>
            <a:spLocks noGrp="1"/>
          </p:cNvSpPr>
          <p:nvPr>
            <p:ph type="title"/>
          </p:nvPr>
        </p:nvSpPr>
        <p:spPr>
          <a:xfrm>
            <a:off x="0" y="0"/>
            <a:ext cx="8596668" cy="1320800"/>
          </a:xfrm>
        </p:spPr>
        <p:txBody>
          <a:bodyPr/>
          <a:lstStyle/>
          <a:p>
            <a:r>
              <a:rPr lang="en-US" dirty="0"/>
              <a:t>One or two tailed</a:t>
            </a:r>
          </a:p>
        </p:txBody>
      </p:sp>
      <p:pic>
        <p:nvPicPr>
          <p:cNvPr id="5" name="Picture 4">
            <a:extLst>
              <a:ext uri="{FF2B5EF4-FFF2-40B4-BE49-F238E27FC236}">
                <a16:creationId xmlns:a16="http://schemas.microsoft.com/office/drawing/2014/main" id="{33B73909-9406-924A-B97A-FD70D4A47F02}"/>
              </a:ext>
            </a:extLst>
          </p:cNvPr>
          <p:cNvPicPr>
            <a:picLocks noChangeAspect="1"/>
          </p:cNvPicPr>
          <p:nvPr/>
        </p:nvPicPr>
        <p:blipFill>
          <a:blip r:embed="rId2"/>
          <a:stretch>
            <a:fillRect/>
          </a:stretch>
        </p:blipFill>
        <p:spPr>
          <a:xfrm>
            <a:off x="4076772" y="1287260"/>
            <a:ext cx="4822512" cy="2592281"/>
          </a:xfrm>
          <a:prstGeom prst="rect">
            <a:avLst/>
          </a:prstGeom>
          <a:ln w="25400">
            <a:solidFill>
              <a:schemeClr val="tx1"/>
            </a:solidFill>
          </a:ln>
        </p:spPr>
      </p:pic>
      <p:pic>
        <p:nvPicPr>
          <p:cNvPr id="6" name="Picture 5">
            <a:extLst>
              <a:ext uri="{FF2B5EF4-FFF2-40B4-BE49-F238E27FC236}">
                <a16:creationId xmlns:a16="http://schemas.microsoft.com/office/drawing/2014/main" id="{871387FF-FFA3-3948-AB9E-ECAC7D8DAC19}"/>
              </a:ext>
            </a:extLst>
          </p:cNvPr>
          <p:cNvPicPr>
            <a:picLocks noChangeAspect="1"/>
          </p:cNvPicPr>
          <p:nvPr/>
        </p:nvPicPr>
        <p:blipFill>
          <a:blip r:embed="rId2"/>
          <a:stretch>
            <a:fillRect/>
          </a:stretch>
        </p:blipFill>
        <p:spPr>
          <a:xfrm>
            <a:off x="4072418" y="3904186"/>
            <a:ext cx="4822512" cy="2592281"/>
          </a:xfrm>
          <a:prstGeom prst="rect">
            <a:avLst/>
          </a:prstGeom>
          <a:ln w="25400">
            <a:solidFill>
              <a:schemeClr val="tx1"/>
            </a:solidFill>
          </a:ln>
        </p:spPr>
      </p:pic>
      <p:sp>
        <p:nvSpPr>
          <p:cNvPr id="7" name="Oval 6">
            <a:extLst>
              <a:ext uri="{FF2B5EF4-FFF2-40B4-BE49-F238E27FC236}">
                <a16:creationId xmlns:a16="http://schemas.microsoft.com/office/drawing/2014/main" id="{66A46E68-0618-2346-9BBA-B2B8C0E15EA0}"/>
              </a:ext>
            </a:extLst>
          </p:cNvPr>
          <p:cNvSpPr/>
          <p:nvPr/>
        </p:nvSpPr>
        <p:spPr>
          <a:xfrm>
            <a:off x="7950926" y="2673531"/>
            <a:ext cx="896983" cy="8011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2727951-6844-9A4B-B9A2-830D4D4B63B1}"/>
              </a:ext>
            </a:extLst>
          </p:cNvPr>
          <p:cNvSpPr/>
          <p:nvPr/>
        </p:nvSpPr>
        <p:spPr>
          <a:xfrm>
            <a:off x="7937863" y="5290457"/>
            <a:ext cx="896983" cy="8011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571F982-3576-644F-8A7D-2D643BAE2DDA}"/>
              </a:ext>
            </a:extLst>
          </p:cNvPr>
          <p:cNvSpPr/>
          <p:nvPr/>
        </p:nvSpPr>
        <p:spPr>
          <a:xfrm>
            <a:off x="4841966" y="5399314"/>
            <a:ext cx="522514" cy="5921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475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03E-4FCA-2048-B802-660CB9C1B3B5}"/>
              </a:ext>
            </a:extLst>
          </p:cNvPr>
          <p:cNvSpPr>
            <a:spLocks noGrp="1"/>
          </p:cNvSpPr>
          <p:nvPr>
            <p:ph type="title"/>
          </p:nvPr>
        </p:nvSpPr>
        <p:spPr>
          <a:xfrm>
            <a:off x="0" y="0"/>
            <a:ext cx="8596668" cy="1320800"/>
          </a:xfrm>
        </p:spPr>
        <p:txBody>
          <a:bodyPr/>
          <a:lstStyle/>
          <a:p>
            <a:r>
              <a:rPr lang="en-US" dirty="0"/>
              <a:t>Example </a:t>
            </a:r>
          </a:p>
        </p:txBody>
      </p:sp>
      <mc:AlternateContent xmlns:mc="http://schemas.openxmlformats.org/markup-compatibility/2006">
        <mc:Choice xmlns:a14="http://schemas.microsoft.com/office/drawing/2010/main" Requires="a14">
          <p:sp>
            <p:nvSpPr>
              <p:cNvPr id="4" name="コンテンツ プレースホルダー 2">
                <a:extLst>
                  <a:ext uri="{FF2B5EF4-FFF2-40B4-BE49-F238E27FC236}">
                    <a16:creationId xmlns:a16="http://schemas.microsoft.com/office/drawing/2014/main" id="{2067D5C3-DD5F-4544-B34F-4B7A6410A4CD}"/>
                  </a:ext>
                </a:extLst>
              </p:cNvPr>
              <p:cNvSpPr>
                <a:spLocks noGrp="1"/>
              </p:cNvSpPr>
              <p:nvPr>
                <p:ph idx="1"/>
              </p:nvPr>
            </p:nvSpPr>
            <p:spPr>
              <a:xfrm>
                <a:off x="127885" y="1040606"/>
                <a:ext cx="9061086" cy="4776787"/>
              </a:xfrm>
            </p:spPr>
            <p:txBody>
              <a:bodyPr>
                <a:noAutofit/>
              </a:bodyPr>
              <a:lstStyle/>
              <a:p>
                <a:pPr marL="0" indent="0">
                  <a:buNone/>
                </a:pPr>
                <a:r>
                  <a:rPr lang="en-US" dirty="0">
                    <a:latin typeface="+mj-lt"/>
                  </a:rPr>
                  <a:t>A single observation is taken from a Binomial distribution </a:t>
                </a:r>
                <a14:m>
                  <m:oMath xmlns:m="http://schemas.openxmlformats.org/officeDocument/2006/math">
                    <m:r>
                      <a:rPr lang="en-US" b="0" i="1" smtClean="0">
                        <a:latin typeface="+mj-lt"/>
                      </a:rPr>
                      <m:t>𝐵</m:t>
                    </m:r>
                    <m:r>
                      <a:rPr lang="en-US" b="0" i="1" smtClean="0">
                        <a:latin typeface="+mj-lt"/>
                      </a:rPr>
                      <m:t>(6, </m:t>
                    </m:r>
                    <m:r>
                      <a:rPr lang="en-US" b="0" i="1" smtClean="0">
                        <a:latin typeface="+mj-lt"/>
                      </a:rPr>
                      <m:t>𝑝</m:t>
                    </m:r>
                    <m:r>
                      <a:rPr lang="en-US" b="0" i="1" smtClean="0">
                        <a:latin typeface="+mj-lt"/>
                      </a:rPr>
                      <m:t>)</m:t>
                    </m:r>
                  </m:oMath>
                </a14:m>
                <a:r>
                  <a:rPr lang="en-US" dirty="0">
                    <a:latin typeface="+mj-lt"/>
                  </a:rPr>
                  <a:t>. The observation is then used to test </a:t>
                </a:r>
                <a14:m>
                  <m:oMath xmlns:m="http://schemas.openxmlformats.org/officeDocument/2006/math">
                    <m:sSub>
                      <m:sSubPr>
                        <m:ctrlPr>
                          <a:rPr lang="en-US" i="1" smtClean="0">
                            <a:latin typeface="+mj-lt"/>
                          </a:rPr>
                        </m:ctrlPr>
                      </m:sSubPr>
                      <m:e>
                        <m:r>
                          <a:rPr lang="en-US" b="0" i="1" smtClean="0">
                            <a:latin typeface="+mj-lt"/>
                          </a:rPr>
                          <m:t>𝐻</m:t>
                        </m:r>
                      </m:e>
                      <m:sub>
                        <m:r>
                          <a:rPr lang="en-US" b="0" i="1" smtClean="0">
                            <a:latin typeface="+mj-lt"/>
                          </a:rPr>
                          <m:t>0</m:t>
                        </m:r>
                      </m:sub>
                    </m:sSub>
                    <m:r>
                      <a:rPr lang="en-US" b="0" i="1" smtClean="0">
                        <a:latin typeface="+mj-lt"/>
                      </a:rPr>
                      <m:t>:</m:t>
                    </m:r>
                    <m:r>
                      <a:rPr lang="en-US" b="0" i="1" smtClean="0">
                        <a:latin typeface="+mj-lt"/>
                      </a:rPr>
                      <m:t>𝑝</m:t>
                    </m:r>
                    <m:r>
                      <a:rPr lang="en-US" b="0" i="1" smtClean="0">
                        <a:latin typeface="+mj-lt"/>
                      </a:rPr>
                      <m:t>=0.35</m:t>
                    </m:r>
                  </m:oMath>
                </a14:m>
                <a:r>
                  <a:rPr lang="en-US" dirty="0">
                    <a:latin typeface="+mj-lt"/>
                  </a:rPr>
                  <a:t> against </a:t>
                </a:r>
                <a14:m>
                  <m:oMath xmlns:m="http://schemas.openxmlformats.org/officeDocument/2006/math">
                    <m:sSub>
                      <m:sSubPr>
                        <m:ctrlPr>
                          <a:rPr lang="en-US" i="1" smtClean="0">
                            <a:latin typeface="+mj-lt"/>
                          </a:rPr>
                        </m:ctrlPr>
                      </m:sSubPr>
                      <m:e>
                        <m:r>
                          <a:rPr lang="en-US" b="0" i="1" smtClean="0">
                            <a:latin typeface="+mj-lt"/>
                          </a:rPr>
                          <m:t>𝐻</m:t>
                        </m:r>
                      </m:e>
                      <m:sub>
                        <m:r>
                          <a:rPr lang="en-US" b="0" i="1" smtClean="0">
                            <a:latin typeface="+mj-lt"/>
                          </a:rPr>
                          <m:t>1</m:t>
                        </m:r>
                      </m:sub>
                    </m:sSub>
                    <m:r>
                      <a:rPr lang="en-US" b="0" i="1" smtClean="0">
                        <a:latin typeface="+mj-lt"/>
                      </a:rPr>
                      <m:t>:</m:t>
                    </m:r>
                    <m:r>
                      <a:rPr lang="en-US" b="0" i="1" smtClean="0">
                        <a:latin typeface="+mj-lt"/>
                      </a:rPr>
                      <m:t>𝑝</m:t>
                    </m:r>
                    <m:r>
                      <a:rPr lang="en-US" b="0" i="1" smtClean="0">
                        <a:latin typeface="+mj-lt"/>
                      </a:rPr>
                      <m:t>&gt;0.35</m:t>
                    </m:r>
                  </m:oMath>
                </a14:m>
                <a:r>
                  <a:rPr lang="en-US" dirty="0">
                    <a:latin typeface="+mj-lt"/>
                  </a:rPr>
                  <a:t>.</a:t>
                </a:r>
              </a:p>
              <a:p>
                <a:pPr marL="0" indent="0">
                  <a:buNone/>
                </a:pPr>
                <a:endParaRPr lang="en-US" dirty="0">
                  <a:latin typeface="+mj-lt"/>
                </a:endParaRPr>
              </a:p>
              <a:p>
                <a:pPr marL="342900" indent="-342900">
                  <a:buAutoNum type="alphaLcParenR"/>
                </a:pPr>
                <a:r>
                  <a:rPr lang="en-US" dirty="0">
                    <a:latin typeface="+mj-lt"/>
                  </a:rPr>
                  <a:t>Using a 5% significance level, find the critical region for this test</a:t>
                </a:r>
              </a:p>
              <a:p>
                <a:pPr marL="342900" indent="-342900">
                  <a:buAutoNum type="alphaLcParenR"/>
                </a:pPr>
                <a:endParaRPr lang="en-US" dirty="0">
                  <a:latin typeface="+mj-lt"/>
                </a:endParaRPr>
              </a:p>
              <a:p>
                <a:pPr marL="342900" indent="-342900">
                  <a:buAutoNum type="alphaLcParenR"/>
                </a:pPr>
                <a:r>
                  <a:rPr lang="en-US" dirty="0">
                    <a:latin typeface="+mj-lt"/>
                  </a:rPr>
                  <a:t>State the actual significance level of this test</a:t>
                </a:r>
              </a:p>
            </p:txBody>
          </p:sp>
        </mc:Choice>
        <mc:Fallback>
          <p:sp>
            <p:nvSpPr>
              <p:cNvPr id="4" name="コンテンツ プレースホルダー 2">
                <a:extLst>
                  <a:ext uri="{FF2B5EF4-FFF2-40B4-BE49-F238E27FC236}">
                    <a16:creationId xmlns:a16="http://schemas.microsoft.com/office/drawing/2014/main" id="{2067D5C3-DD5F-4544-B34F-4B7A6410A4CD}"/>
                  </a:ext>
                </a:extLst>
              </p:cNvPr>
              <p:cNvSpPr>
                <a:spLocks noGrp="1" noRot="1" noChangeAspect="1" noMove="1" noResize="1" noEditPoints="1" noAdjustHandles="1" noChangeArrowheads="1" noChangeShapeType="1" noTextEdit="1"/>
              </p:cNvSpPr>
              <p:nvPr>
                <p:ph idx="1"/>
              </p:nvPr>
            </p:nvSpPr>
            <p:spPr>
              <a:xfrm>
                <a:off x="127885" y="1040606"/>
                <a:ext cx="9061086" cy="4776787"/>
              </a:xfrm>
              <a:blipFill>
                <a:blip r:embed="rId2"/>
                <a:stretch>
                  <a:fillRect l="-420" t="-5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EE3C181-7CE7-9E4C-9FA6-89A748B5F278}"/>
                  </a:ext>
                </a:extLst>
              </p:cNvPr>
              <p:cNvSpPr txBox="1"/>
              <p:nvPr/>
            </p:nvSpPr>
            <p:spPr>
              <a:xfrm>
                <a:off x="410154" y="3638052"/>
                <a:ext cx="12796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=0.35</m:t>
                      </m:r>
                    </m:oMath>
                  </m:oMathPara>
                </a14:m>
                <a:endParaRPr lang="en-GB" dirty="0"/>
              </a:p>
            </p:txBody>
          </p:sp>
        </mc:Choice>
        <mc:Fallback>
          <p:sp>
            <p:nvSpPr>
              <p:cNvPr id="6" name="TextBox 5">
                <a:extLst>
                  <a:ext uri="{FF2B5EF4-FFF2-40B4-BE49-F238E27FC236}">
                    <a16:creationId xmlns:a16="http://schemas.microsoft.com/office/drawing/2014/main" id="{0EE3C181-7CE7-9E4C-9FA6-89A748B5F278}"/>
                  </a:ext>
                </a:extLst>
              </p:cNvPr>
              <p:cNvSpPr txBox="1">
                <a:spLocks noRot="1" noChangeAspect="1" noMove="1" noResize="1" noEditPoints="1" noAdjustHandles="1" noChangeArrowheads="1" noChangeShapeType="1" noTextEdit="1"/>
              </p:cNvSpPr>
              <p:nvPr/>
            </p:nvSpPr>
            <p:spPr>
              <a:xfrm>
                <a:off x="410154" y="3638052"/>
                <a:ext cx="1279646" cy="276999"/>
              </a:xfrm>
              <a:prstGeom prst="rect">
                <a:avLst/>
              </a:prstGeom>
              <a:blipFill>
                <a:blip r:embed="rId3"/>
                <a:stretch>
                  <a:fillRect l="-2941" r="-3922" b="-260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CE45444-915D-9C41-A906-2FEC8DCC953A}"/>
                  </a:ext>
                </a:extLst>
              </p:cNvPr>
              <p:cNvSpPr txBox="1"/>
              <p:nvPr/>
            </p:nvSpPr>
            <p:spPr>
              <a:xfrm>
                <a:off x="428504" y="4123513"/>
                <a:ext cx="5149049" cy="1323439"/>
              </a:xfrm>
              <a:prstGeom prst="rect">
                <a:avLst/>
              </a:prstGeom>
              <a:noFill/>
            </p:spPr>
            <p:txBody>
              <a:bodyPr wrap="square" rtlCol="0">
                <a:spAutoFit/>
              </a:bodyPr>
              <a:lstStyle/>
              <a:p>
                <a:r>
                  <a:rPr lang="en-US" sz="1600" dirty="0">
                    <a:solidFill>
                      <a:schemeClr val="tx1"/>
                    </a:solidFill>
                    <a:latin typeface="Comic Sans MS" panose="030F0702030302020204" pitchFamily="66" charset="0"/>
                  </a:rPr>
                  <a:t>Assuming </a:t>
                </a:r>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𝐻</m:t>
                        </m:r>
                      </m:e>
                      <m:sub>
                        <m:r>
                          <a:rPr lang="en-US" sz="1600" b="0" i="1" smtClean="0">
                            <a:solidFill>
                              <a:schemeClr val="tx1"/>
                            </a:solidFill>
                            <a:latin typeface="Cambria Math" panose="02040503050406030204" pitchFamily="18" charset="0"/>
                          </a:rPr>
                          <m:t>0</m:t>
                        </m:r>
                      </m:sub>
                    </m:sSub>
                  </m:oMath>
                </a14:m>
                <a:r>
                  <a:rPr lang="en-GB" sz="1600" dirty="0">
                    <a:solidFill>
                      <a:schemeClr val="tx1"/>
                    </a:solidFill>
                    <a:latin typeface="Comic Sans MS" panose="030F0702030302020204" pitchFamily="66" charset="0"/>
                  </a:rPr>
                  <a:t> is true, then </a:t>
                </a:r>
                <a14:m>
                  <m:oMath xmlns:m="http://schemas.openxmlformats.org/officeDocument/2006/math">
                    <m:r>
                      <a:rPr lang="en-US" sz="1600" b="0" i="1" smtClean="0">
                        <a:solidFill>
                          <a:schemeClr val="tx1"/>
                        </a:solidFill>
                        <a:latin typeface="Cambria Math" panose="02040503050406030204" pitchFamily="18" charset="0"/>
                      </a:rPr>
                      <m:t>𝑋</m:t>
                    </m:r>
                    <m:r>
                      <a:rPr lang="en-US" sz="1600" b="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𝐵</m:t>
                    </m:r>
                    <m:r>
                      <a:rPr lang="en-US" sz="1600" b="0" i="1" smtClean="0">
                        <a:solidFill>
                          <a:schemeClr val="tx1"/>
                        </a:solidFill>
                        <a:latin typeface="Cambria Math" panose="02040503050406030204" pitchFamily="18" charset="0"/>
                        <a:ea typeface="Cambria Math" panose="02040503050406030204" pitchFamily="18" charset="0"/>
                      </a:rPr>
                      <m:t>(6, 0.35)</m:t>
                    </m:r>
                  </m:oMath>
                </a14:m>
                <a:endParaRPr lang="en-GB" sz="1600" dirty="0">
                  <a:solidFill>
                    <a:schemeClr val="tx1"/>
                  </a:solidFill>
                  <a:latin typeface="Comic Sans MS" panose="030F0702030302020204" pitchFamily="66" charset="0"/>
                </a:endParaRPr>
              </a:p>
              <a:p>
                <a:endParaRPr lang="en-US" sz="1600" dirty="0">
                  <a:solidFill>
                    <a:schemeClr val="tx1"/>
                  </a:solidFill>
                  <a:latin typeface="Comic Sans MS" panose="030F0702030302020204" pitchFamily="66" charset="0"/>
                </a:endParaRPr>
              </a:p>
              <a:p>
                <a:r>
                  <a:rPr lang="en-US" sz="1600" dirty="0">
                    <a:solidFill>
                      <a:schemeClr val="tx1"/>
                    </a:solidFill>
                    <a:latin typeface="Comic Sans MS" panose="030F0702030302020204" pitchFamily="66" charset="0"/>
                    <a:sym typeface="Wingdings" panose="05000000000000000000" pitchFamily="2" charset="2"/>
                  </a:rPr>
                  <a:t> You can then use your calculator or the statistical tables to find the value for which the probability would be less than 5%</a:t>
                </a:r>
                <a:endParaRPr lang="en-GB" sz="1600" dirty="0">
                  <a:solidFill>
                    <a:schemeClr val="tx1"/>
                  </a:solidFill>
                  <a:latin typeface="Comic Sans MS" panose="030F0702030302020204" pitchFamily="66" charset="0"/>
                </a:endParaRPr>
              </a:p>
            </p:txBody>
          </p:sp>
        </mc:Choice>
        <mc:Fallback>
          <p:sp>
            <p:nvSpPr>
              <p:cNvPr id="7" name="TextBox 6">
                <a:extLst>
                  <a:ext uri="{FF2B5EF4-FFF2-40B4-BE49-F238E27FC236}">
                    <a16:creationId xmlns:a16="http://schemas.microsoft.com/office/drawing/2014/main" id="{CCE45444-915D-9C41-A906-2FEC8DCC953A}"/>
                  </a:ext>
                </a:extLst>
              </p:cNvPr>
              <p:cNvSpPr txBox="1">
                <a:spLocks noRot="1" noChangeAspect="1" noMove="1" noResize="1" noEditPoints="1" noAdjustHandles="1" noChangeArrowheads="1" noChangeShapeType="1" noTextEdit="1"/>
              </p:cNvSpPr>
              <p:nvPr/>
            </p:nvSpPr>
            <p:spPr>
              <a:xfrm>
                <a:off x="428504" y="4123513"/>
                <a:ext cx="5149049" cy="1323439"/>
              </a:xfrm>
              <a:prstGeom prst="rect">
                <a:avLst/>
              </a:prstGeom>
              <a:blipFill>
                <a:blip r:embed="rId4"/>
                <a:stretch>
                  <a:fillRect l="-493" t="-952" b="-381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EBA0C22A-6BDC-D044-8EA3-9F04B2230443}"/>
              </a:ext>
            </a:extLst>
          </p:cNvPr>
          <p:cNvPicPr>
            <a:picLocks noChangeAspect="1"/>
          </p:cNvPicPr>
          <p:nvPr/>
        </p:nvPicPr>
        <p:blipFill rotWithShape="1">
          <a:blip r:embed="rId5"/>
          <a:srcRect l="6495" t="23109" r="16779" b="29499"/>
          <a:stretch/>
        </p:blipFill>
        <p:spPr>
          <a:xfrm>
            <a:off x="6049622" y="3125829"/>
            <a:ext cx="4750005" cy="1650355"/>
          </a:xfrm>
          <a:prstGeom prst="rect">
            <a:avLst/>
          </a:prstGeom>
        </p:spPr>
      </p:pic>
      <p:sp>
        <p:nvSpPr>
          <p:cNvPr id="10" name="Oval 9">
            <a:extLst>
              <a:ext uri="{FF2B5EF4-FFF2-40B4-BE49-F238E27FC236}">
                <a16:creationId xmlns:a16="http://schemas.microsoft.com/office/drawing/2014/main" id="{C7795845-CEBF-DB46-9E9D-E6CC6CAAA692}"/>
              </a:ext>
            </a:extLst>
          </p:cNvPr>
          <p:cNvSpPr/>
          <p:nvPr/>
        </p:nvSpPr>
        <p:spPr>
          <a:xfrm>
            <a:off x="6094011" y="3915051"/>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D8C1363-4219-8443-83A9-F9D0C4A96953}"/>
              </a:ext>
            </a:extLst>
          </p:cNvPr>
          <p:cNvSpPr/>
          <p:nvPr/>
        </p:nvSpPr>
        <p:spPr>
          <a:xfrm>
            <a:off x="9184920" y="3073152"/>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0F48E0F-B764-DB48-9E07-B100D7C5A4B1}"/>
              </a:ext>
            </a:extLst>
          </p:cNvPr>
          <p:cNvSpPr/>
          <p:nvPr/>
        </p:nvSpPr>
        <p:spPr>
          <a:xfrm>
            <a:off x="9183440" y="3950562"/>
            <a:ext cx="381740" cy="80786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5D163FCA-1031-564C-B0B2-2AD68B5F4D5E}"/>
              </a:ext>
            </a:extLst>
          </p:cNvPr>
          <p:cNvCxnSpPr/>
          <p:nvPr/>
        </p:nvCxnSpPr>
        <p:spPr>
          <a:xfrm flipV="1">
            <a:off x="9123156" y="4785233"/>
            <a:ext cx="149737" cy="91567"/>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B3412B-0CA2-A546-B988-2FE3B2472B00}"/>
              </a:ext>
            </a:extLst>
          </p:cNvPr>
          <p:cNvSpPr txBox="1"/>
          <p:nvPr/>
        </p:nvSpPr>
        <p:spPr>
          <a:xfrm>
            <a:off x="7453140" y="4831819"/>
            <a:ext cx="2771913" cy="307777"/>
          </a:xfrm>
          <a:prstGeom prst="rect">
            <a:avLst/>
          </a:prstGeom>
          <a:noFill/>
        </p:spPr>
        <p:txBody>
          <a:bodyPr wrap="none" rtlCol="0">
            <a:spAutoFit/>
          </a:bodyPr>
          <a:lstStyle/>
          <a:p>
            <a:r>
              <a:rPr lang="en-US" sz="1400" dirty="0">
                <a:solidFill>
                  <a:srgbClr val="0000FF"/>
                </a:solidFill>
                <a:latin typeface="Comic Sans MS" panose="030F0702030302020204" pitchFamily="66" charset="0"/>
              </a:rPr>
              <a:t>We need to check these values</a:t>
            </a:r>
            <a:endParaRPr lang="en-GB" sz="1400" dirty="0">
              <a:solidFill>
                <a:srgbClr val="0000FF"/>
              </a:solidFill>
              <a:latin typeface="Comic Sans MS" panose="030F0702030302020204" pitchFamily="66" charset="0"/>
            </a:endParaRPr>
          </a:p>
        </p:txBody>
      </p:sp>
      <p:sp>
        <p:nvSpPr>
          <p:cNvPr id="15" name="TextBox 14">
            <a:extLst>
              <a:ext uri="{FF2B5EF4-FFF2-40B4-BE49-F238E27FC236}">
                <a16:creationId xmlns:a16="http://schemas.microsoft.com/office/drawing/2014/main" id="{8EA610BB-4F68-E742-95D8-952417ECD3E6}"/>
              </a:ext>
            </a:extLst>
          </p:cNvPr>
          <p:cNvSpPr txBox="1"/>
          <p:nvPr/>
        </p:nvSpPr>
        <p:spPr>
          <a:xfrm>
            <a:off x="5883146" y="4830383"/>
            <a:ext cx="4824970" cy="1938992"/>
          </a:xfrm>
          <a:prstGeom prst="rect">
            <a:avLst/>
          </a:prstGeom>
          <a:noFill/>
        </p:spPr>
        <p:txBody>
          <a:bodyPr wrap="square" rtlCol="0">
            <a:spAutoFit/>
          </a:bodyPr>
          <a:lstStyle/>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As always, think about what the numbers mean</a:t>
            </a:r>
          </a:p>
          <a:p>
            <a:pPr marL="285750" indent="-285750" algn="ctr">
              <a:buFont typeface="Wingdings" panose="05000000000000000000" pitchFamily="2" charset="2"/>
              <a:buChar char="à"/>
            </a:pPr>
            <a:endParaRPr lang="en-US" sz="1200" dirty="0">
              <a:solidFill>
                <a:srgbClr val="0000FF"/>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The 0.8826 means that there is an 88.26% chance of the number of successes being less than or equal to 3</a:t>
            </a:r>
          </a:p>
          <a:p>
            <a:pPr marL="285750" indent="-285750" algn="ctr">
              <a:buFont typeface="Wingdings" panose="05000000000000000000" pitchFamily="2" charset="2"/>
              <a:buChar char="à"/>
            </a:pPr>
            <a:endParaRPr lang="en-US" sz="1200" dirty="0">
              <a:solidFill>
                <a:srgbClr val="0000FF"/>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It therefore also means that there is a 11.74% chance of getting 4, 5 or 6 successes</a:t>
            </a:r>
          </a:p>
          <a:p>
            <a:pPr marL="285750" indent="-285750" algn="ctr">
              <a:buFont typeface="Wingdings" panose="05000000000000000000" pitchFamily="2" charset="2"/>
              <a:buChar char="à"/>
            </a:pPr>
            <a:endParaRPr lang="en-US" sz="1200" dirty="0">
              <a:solidFill>
                <a:srgbClr val="0000FF"/>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This </a:t>
            </a:r>
            <a:r>
              <a:rPr lang="en-US" sz="1200" u="sng" dirty="0">
                <a:solidFill>
                  <a:srgbClr val="0000FF"/>
                </a:solidFill>
                <a:latin typeface="Comic Sans MS" panose="030F0702030302020204" pitchFamily="66" charset="0"/>
                <a:sym typeface="Wingdings" panose="05000000000000000000" pitchFamily="2" charset="2"/>
              </a:rPr>
              <a:t>is not</a:t>
            </a:r>
            <a:r>
              <a:rPr lang="en-US" sz="1200" dirty="0">
                <a:solidFill>
                  <a:srgbClr val="0000FF"/>
                </a:solidFill>
                <a:latin typeface="Comic Sans MS" panose="030F0702030302020204" pitchFamily="66" charset="0"/>
                <a:sym typeface="Wingdings" panose="05000000000000000000" pitchFamily="2" charset="2"/>
              </a:rPr>
              <a:t> unlikely enough to reject the null hypothesis that the probability is 0.35</a:t>
            </a:r>
            <a:endParaRPr lang="en-GB" sz="1200" dirty="0">
              <a:solidFill>
                <a:srgbClr val="0000FF"/>
              </a:solidFill>
              <a:latin typeface="Comic Sans MS" panose="030F0702030302020204" pitchFamily="66" charset="0"/>
            </a:endParaRPr>
          </a:p>
        </p:txBody>
      </p:sp>
      <p:sp>
        <p:nvSpPr>
          <p:cNvPr id="16" name="Rectangle 15">
            <a:extLst>
              <a:ext uri="{FF2B5EF4-FFF2-40B4-BE49-F238E27FC236}">
                <a16:creationId xmlns:a16="http://schemas.microsoft.com/office/drawing/2014/main" id="{D6155AB9-6063-DB41-8C40-9EC05A63E67B}"/>
              </a:ext>
            </a:extLst>
          </p:cNvPr>
          <p:cNvSpPr/>
          <p:nvPr/>
        </p:nvSpPr>
        <p:spPr>
          <a:xfrm>
            <a:off x="9187795" y="4354285"/>
            <a:ext cx="381740" cy="1559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69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3" presetClass="exit" presetSubtype="10" fill="hold" grpId="1" nodeType="withEffect">
                                  <p:stCondLst>
                                    <p:cond delay="0"/>
                                  </p:stCondLst>
                                  <p:childTnLst>
                                    <p:animEffect transition="out" filter="blinds(horizontal)">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blinds(horizontal)">
                                      <p:cBhvr>
                                        <p:cTn id="60" dur="500"/>
                                        <p:tgtEl>
                                          <p:spTgt spid="1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1" nodeType="clickEffect">
                                  <p:stCondLst>
                                    <p:cond delay="0"/>
                                  </p:stCondLst>
                                  <p:childTnLst>
                                    <p:animEffect transition="out" filter="blinds(horizontal)">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3" presetClass="entr" presetSubtype="1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linds(horizontal)">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5">
                                            <p:txEl>
                                              <p:pRg st="2" end="2"/>
                                            </p:txEl>
                                          </p:spTgt>
                                        </p:tgtEl>
                                        <p:attrNameLst>
                                          <p:attrName>style.visibility</p:attrName>
                                        </p:attrNameLst>
                                      </p:cBhvr>
                                      <p:to>
                                        <p:strVal val="visible"/>
                                      </p:to>
                                    </p:set>
                                    <p:animEffect transition="in" filter="blinds(horizontal)">
                                      <p:cBhvr>
                                        <p:cTn id="73" dur="500"/>
                                        <p:tgtEl>
                                          <p:spTgt spid="15">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15">
                                            <p:txEl>
                                              <p:pRg st="4" end="4"/>
                                            </p:txEl>
                                          </p:spTgt>
                                        </p:tgtEl>
                                        <p:attrNameLst>
                                          <p:attrName>style.visibility</p:attrName>
                                        </p:attrNameLst>
                                      </p:cBhvr>
                                      <p:to>
                                        <p:strVal val="visible"/>
                                      </p:to>
                                    </p:set>
                                    <p:animEffect transition="in" filter="blinds(horizontal)">
                                      <p:cBhvr>
                                        <p:cTn id="78" dur="500"/>
                                        <p:tgtEl>
                                          <p:spTgt spid="15">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15">
                                            <p:txEl>
                                              <p:pRg st="6" end="6"/>
                                            </p:txEl>
                                          </p:spTgt>
                                        </p:tgtEl>
                                        <p:attrNameLst>
                                          <p:attrName>style.visibility</p:attrName>
                                        </p:attrNameLst>
                                      </p:cBhvr>
                                      <p:to>
                                        <p:strVal val="visible"/>
                                      </p:to>
                                    </p:set>
                                    <p:animEffect transition="in" filter="blinds(horizontal)">
                                      <p:cBhvr>
                                        <p:cTn id="83"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2" grpId="1" animBg="1"/>
      <p:bldP spid="14" grpId="0"/>
      <p:bldP spid="14" grpId="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03E-4FCA-2048-B802-660CB9C1B3B5}"/>
              </a:ext>
            </a:extLst>
          </p:cNvPr>
          <p:cNvSpPr>
            <a:spLocks noGrp="1"/>
          </p:cNvSpPr>
          <p:nvPr>
            <p:ph type="title"/>
          </p:nvPr>
        </p:nvSpPr>
        <p:spPr>
          <a:xfrm>
            <a:off x="0" y="0"/>
            <a:ext cx="8596668" cy="1320800"/>
          </a:xfrm>
        </p:spPr>
        <p:txBody>
          <a:bodyPr/>
          <a:lstStyle/>
          <a:p>
            <a:r>
              <a:rPr lang="en-US" dirty="0"/>
              <a:t>More understanding</a:t>
            </a:r>
          </a:p>
        </p:txBody>
      </p:sp>
      <p:pic>
        <p:nvPicPr>
          <p:cNvPr id="5" name="Picture 4">
            <a:extLst>
              <a:ext uri="{FF2B5EF4-FFF2-40B4-BE49-F238E27FC236}">
                <a16:creationId xmlns:a16="http://schemas.microsoft.com/office/drawing/2014/main" id="{BD848361-C50D-6249-9626-4AF308B3CC99}"/>
              </a:ext>
            </a:extLst>
          </p:cNvPr>
          <p:cNvPicPr>
            <a:picLocks noChangeAspect="1"/>
          </p:cNvPicPr>
          <p:nvPr/>
        </p:nvPicPr>
        <p:blipFill rotWithShape="1">
          <a:blip r:embed="rId2"/>
          <a:srcRect l="6495" t="23109" r="16779" b="29499"/>
          <a:stretch/>
        </p:blipFill>
        <p:spPr>
          <a:xfrm>
            <a:off x="4940350" y="1778645"/>
            <a:ext cx="4750005" cy="1650355"/>
          </a:xfrm>
          <a:prstGeom prst="rect">
            <a:avLst/>
          </a:prstGeom>
        </p:spPr>
      </p:pic>
      <p:sp>
        <p:nvSpPr>
          <p:cNvPr id="6" name="Oval 5">
            <a:extLst>
              <a:ext uri="{FF2B5EF4-FFF2-40B4-BE49-F238E27FC236}">
                <a16:creationId xmlns:a16="http://schemas.microsoft.com/office/drawing/2014/main" id="{2343BAFA-B0A2-0845-B915-22804EEC47F8}"/>
              </a:ext>
            </a:extLst>
          </p:cNvPr>
          <p:cNvSpPr/>
          <p:nvPr/>
        </p:nvSpPr>
        <p:spPr>
          <a:xfrm>
            <a:off x="4984739" y="2567867"/>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65E11956-AAB4-B548-A806-051F69032364}"/>
              </a:ext>
            </a:extLst>
          </p:cNvPr>
          <p:cNvSpPr/>
          <p:nvPr/>
        </p:nvSpPr>
        <p:spPr>
          <a:xfrm>
            <a:off x="8075648" y="1725968"/>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E20A622-A340-8043-9B32-142605604F61}"/>
              </a:ext>
            </a:extLst>
          </p:cNvPr>
          <p:cNvSpPr txBox="1"/>
          <p:nvPr/>
        </p:nvSpPr>
        <p:spPr>
          <a:xfrm>
            <a:off x="4773874" y="3483199"/>
            <a:ext cx="4824970" cy="1938992"/>
          </a:xfrm>
          <a:prstGeom prst="rect">
            <a:avLst/>
          </a:prstGeom>
          <a:noFill/>
        </p:spPr>
        <p:txBody>
          <a:bodyPr wrap="square" rtlCol="0">
            <a:spAutoFit/>
          </a:bodyPr>
          <a:lstStyle/>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The 0.9777 means that there is an 97.77% chance of the number of successes being less than or equal to 4</a:t>
            </a:r>
          </a:p>
          <a:p>
            <a:pPr marL="285750" indent="-285750" algn="ctr">
              <a:buFont typeface="Wingdings" panose="05000000000000000000" pitchFamily="2" charset="2"/>
              <a:buChar char="à"/>
            </a:pPr>
            <a:endParaRPr lang="en-US" sz="1200" dirty="0">
              <a:solidFill>
                <a:srgbClr val="0000FF"/>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It therefore also means that there is a 2.23% chance of getting 5 or 6 successes</a:t>
            </a:r>
          </a:p>
          <a:p>
            <a:pPr marL="285750" indent="-285750" algn="ctr">
              <a:buFont typeface="Wingdings" panose="05000000000000000000" pitchFamily="2" charset="2"/>
              <a:buChar char="à"/>
            </a:pPr>
            <a:endParaRPr lang="en-US" sz="1200" dirty="0">
              <a:solidFill>
                <a:srgbClr val="0000FF"/>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This </a:t>
            </a:r>
            <a:r>
              <a:rPr lang="en-US" sz="1200" u="sng" dirty="0">
                <a:solidFill>
                  <a:srgbClr val="0000FF"/>
                </a:solidFill>
                <a:latin typeface="Comic Sans MS" panose="030F0702030302020204" pitchFamily="66" charset="0"/>
                <a:sym typeface="Wingdings" panose="05000000000000000000" pitchFamily="2" charset="2"/>
              </a:rPr>
              <a:t>is</a:t>
            </a:r>
            <a:r>
              <a:rPr lang="en-US" sz="1200" dirty="0">
                <a:solidFill>
                  <a:srgbClr val="0000FF"/>
                </a:solidFill>
                <a:latin typeface="Comic Sans MS" panose="030F0702030302020204" pitchFamily="66" charset="0"/>
                <a:sym typeface="Wingdings" panose="05000000000000000000" pitchFamily="2" charset="2"/>
              </a:rPr>
              <a:t> unlikely enough to reject the null hypothesis that the probability is 0.35</a:t>
            </a:r>
          </a:p>
          <a:p>
            <a:pPr marL="285750" indent="-285750" algn="ctr">
              <a:buFont typeface="Wingdings" panose="05000000000000000000" pitchFamily="2" charset="2"/>
              <a:buChar char="à"/>
            </a:pPr>
            <a:endParaRPr lang="en-US" sz="1200" dirty="0">
              <a:solidFill>
                <a:srgbClr val="0000FF"/>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The critical region is therefore 5 or 6</a:t>
            </a:r>
            <a:endParaRPr lang="en-GB" sz="1200" dirty="0">
              <a:solidFill>
                <a:srgbClr val="0000FF"/>
              </a:solidFill>
              <a:latin typeface="Comic Sans MS" panose="030F0702030302020204" pitchFamily="66" charset="0"/>
            </a:endParaRPr>
          </a:p>
        </p:txBody>
      </p:sp>
      <p:sp>
        <p:nvSpPr>
          <p:cNvPr id="9" name="Rectangle 8">
            <a:extLst>
              <a:ext uri="{FF2B5EF4-FFF2-40B4-BE49-F238E27FC236}">
                <a16:creationId xmlns:a16="http://schemas.microsoft.com/office/drawing/2014/main" id="{59429ECB-5A2B-DB4D-B9BA-5720596FAF48}"/>
              </a:ext>
            </a:extLst>
          </p:cNvPr>
          <p:cNvSpPr/>
          <p:nvPr/>
        </p:nvSpPr>
        <p:spPr>
          <a:xfrm>
            <a:off x="8078523" y="3137730"/>
            <a:ext cx="381740" cy="1559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706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blinds(horizontal)">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74E8-FBAA-C448-B605-94FDF380D1EA}"/>
              </a:ext>
            </a:extLst>
          </p:cNvPr>
          <p:cNvSpPr>
            <a:spLocks noGrp="1"/>
          </p:cNvSpPr>
          <p:nvPr>
            <p:ph type="title"/>
          </p:nvPr>
        </p:nvSpPr>
        <p:spPr>
          <a:xfrm>
            <a:off x="0" y="0"/>
            <a:ext cx="8596668" cy="1320800"/>
          </a:xfrm>
        </p:spPr>
        <p:txBody>
          <a:bodyPr/>
          <a:lstStyle/>
          <a:p>
            <a:r>
              <a:rPr lang="en-US" dirty="0"/>
              <a:t>Example 2</a:t>
            </a:r>
          </a:p>
        </p:txBody>
      </p:sp>
      <mc:AlternateContent xmlns:mc="http://schemas.openxmlformats.org/markup-compatibility/2006">
        <mc:Choice xmlns:a14="http://schemas.microsoft.com/office/drawing/2010/main" Requires="a14">
          <p:sp>
            <p:nvSpPr>
              <p:cNvPr id="6" name="コンテンツ プレースホルダー 2">
                <a:extLst>
                  <a:ext uri="{FF2B5EF4-FFF2-40B4-BE49-F238E27FC236}">
                    <a16:creationId xmlns:a16="http://schemas.microsoft.com/office/drawing/2014/main" id="{1E090BF7-9D49-FF40-AB8B-744F535A4843}"/>
                  </a:ext>
                </a:extLst>
              </p:cNvPr>
              <p:cNvSpPr txBox="1">
                <a:spLocks/>
              </p:cNvSpPr>
              <p:nvPr/>
            </p:nvSpPr>
            <p:spPr>
              <a:xfrm>
                <a:off x="142875" y="1400175"/>
                <a:ext cx="3630135" cy="47767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1600" dirty="0">
                    <a:latin typeface="Comic Sans MS" panose="030F0702030302020204" pitchFamily="66" charset="0"/>
                  </a:rPr>
                  <a:t>A single observation is taken from a Binomial distribution </a:t>
                </a:r>
                <a14:m>
                  <m:oMath xmlns:m="http://schemas.openxmlformats.org/officeDocument/2006/math">
                    <m:r>
                      <a:rPr lang="en-US" sz="1600" i="1" smtClean="0">
                        <a:latin typeface="Cambria Math" panose="02040503050406030204" pitchFamily="18" charset="0"/>
                      </a:rPr>
                      <m:t>𝐵</m:t>
                    </m:r>
                    <m:r>
                      <a:rPr lang="en-US" sz="1600" i="1" smtClean="0">
                        <a:latin typeface="Cambria Math" panose="02040503050406030204" pitchFamily="18" charset="0"/>
                      </a:rPr>
                      <m:t>(6, </m:t>
                    </m:r>
                    <m:r>
                      <a:rPr lang="en-US" sz="1600" i="1" smtClean="0">
                        <a:latin typeface="Cambria Math" panose="02040503050406030204" pitchFamily="18" charset="0"/>
                      </a:rPr>
                      <m:t>𝑝</m:t>
                    </m:r>
                    <m:r>
                      <a:rPr lang="en-US" sz="1600" i="1" smtClean="0">
                        <a:latin typeface="Cambria Math" panose="02040503050406030204" pitchFamily="18" charset="0"/>
                      </a:rPr>
                      <m:t>)</m:t>
                    </m:r>
                  </m:oMath>
                </a14:m>
                <a:r>
                  <a:rPr lang="en-US" sz="1600" dirty="0">
                    <a:latin typeface="Comic Sans MS" panose="030F0702030302020204" pitchFamily="66" charset="0"/>
                  </a:rPr>
                  <a:t>. The observation is then used to test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rPr>
                          <m:t>𝐻</m:t>
                        </m:r>
                      </m:e>
                      <m:sub>
                        <m:r>
                          <a:rPr lang="en-US" sz="1600" i="1" smtClean="0">
                            <a:latin typeface="Cambria Math" panose="02040503050406030204" pitchFamily="18" charset="0"/>
                          </a:rPr>
                          <m:t>0</m:t>
                        </m:r>
                      </m:sub>
                    </m:sSub>
                    <m:r>
                      <a:rPr lang="en-US" sz="1600" i="1" smtClean="0">
                        <a:latin typeface="Cambria Math" panose="02040503050406030204" pitchFamily="18" charset="0"/>
                      </a:rPr>
                      <m:t>:</m:t>
                    </m:r>
                    <m:r>
                      <a:rPr lang="en-US" sz="1600" i="1" smtClean="0">
                        <a:latin typeface="Cambria Math" panose="02040503050406030204" pitchFamily="18" charset="0"/>
                      </a:rPr>
                      <m:t>𝑝</m:t>
                    </m:r>
                    <m:r>
                      <a:rPr lang="en-US" sz="1600" i="1" smtClean="0">
                        <a:latin typeface="Cambria Math" panose="02040503050406030204" pitchFamily="18" charset="0"/>
                      </a:rPr>
                      <m:t>=0.35</m:t>
                    </m:r>
                  </m:oMath>
                </a14:m>
                <a:r>
                  <a:rPr lang="en-US" sz="1600" dirty="0">
                    <a:latin typeface="Comic Sans MS" panose="030F0702030302020204" pitchFamily="66" charset="0"/>
                  </a:rPr>
                  <a:t> against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rPr>
                          <m:t>𝐻</m:t>
                        </m:r>
                      </m:e>
                      <m:sub>
                        <m:r>
                          <a:rPr lang="en-US" sz="1600" i="1" smtClean="0">
                            <a:latin typeface="Cambria Math" panose="02040503050406030204" pitchFamily="18" charset="0"/>
                          </a:rPr>
                          <m:t>1</m:t>
                        </m:r>
                      </m:sub>
                    </m:sSub>
                    <m:r>
                      <a:rPr lang="en-US" sz="1600" i="1" smtClean="0">
                        <a:latin typeface="Cambria Math" panose="02040503050406030204" pitchFamily="18" charset="0"/>
                      </a:rPr>
                      <m:t>:</m:t>
                    </m:r>
                    <m:r>
                      <a:rPr lang="en-US" sz="1600" i="1" smtClean="0">
                        <a:latin typeface="Cambria Math" panose="02040503050406030204" pitchFamily="18" charset="0"/>
                      </a:rPr>
                      <m:t>𝑝</m:t>
                    </m:r>
                    <m:r>
                      <a:rPr lang="en-US" sz="1600" i="1" smtClean="0">
                        <a:latin typeface="Cambria Math" panose="02040503050406030204" pitchFamily="18" charset="0"/>
                      </a:rPr>
                      <m:t>&gt;0.35</m:t>
                    </m:r>
                  </m:oMath>
                </a14:m>
                <a:r>
                  <a:rPr lang="en-US" sz="1600" dirty="0">
                    <a:latin typeface="Comic Sans MS" panose="030F0702030302020204" pitchFamily="66" charset="0"/>
                  </a:rPr>
                  <a:t>.</a:t>
                </a:r>
              </a:p>
              <a:p>
                <a:pPr marL="0" indent="0" algn="ctr">
                  <a:buFont typeface="Wingdings 3" charset="2"/>
                  <a:buNone/>
                </a:pPr>
                <a:endParaRPr lang="en-US" sz="1600" dirty="0">
                  <a:latin typeface="Comic Sans MS" panose="030F0702030302020204" pitchFamily="66" charset="0"/>
                </a:endParaRPr>
              </a:p>
              <a:p>
                <a:pPr algn="ctr">
                  <a:buFont typeface="Wingdings 3" charset="2"/>
                  <a:buAutoNum type="alphaLcParenR"/>
                </a:pPr>
                <a:r>
                  <a:rPr lang="en-US" sz="1600" dirty="0">
                    <a:latin typeface="Comic Sans MS" panose="030F0702030302020204" pitchFamily="66" charset="0"/>
                  </a:rPr>
                  <a:t>Using a 5% significance level, find the critical region for this test</a:t>
                </a:r>
              </a:p>
              <a:p>
                <a:pPr algn="ctr">
                  <a:buFont typeface="Wingdings 3" charset="2"/>
                  <a:buAutoNum type="alphaLcParenR"/>
                </a:pPr>
                <a:endParaRPr lang="en-US" sz="1600" dirty="0">
                  <a:latin typeface="Comic Sans MS" panose="030F0702030302020204" pitchFamily="66" charset="0"/>
                </a:endParaRPr>
              </a:p>
              <a:p>
                <a:pPr algn="ctr">
                  <a:buFont typeface="Wingdings 3" charset="2"/>
                  <a:buAutoNum type="alphaLcParenR"/>
                </a:pPr>
                <a:r>
                  <a:rPr lang="en-US" sz="1600" dirty="0">
                    <a:latin typeface="Comic Sans MS" panose="030F0702030302020204" pitchFamily="66" charset="0"/>
                  </a:rPr>
                  <a:t>State the actual significance level of this test</a:t>
                </a:r>
              </a:p>
            </p:txBody>
          </p:sp>
        </mc:Choice>
        <mc:Fallback>
          <p:sp>
            <p:nvSpPr>
              <p:cNvPr id="6" name="コンテンツ プレースホルダー 2">
                <a:extLst>
                  <a:ext uri="{FF2B5EF4-FFF2-40B4-BE49-F238E27FC236}">
                    <a16:creationId xmlns:a16="http://schemas.microsoft.com/office/drawing/2014/main" id="{1E090BF7-9D49-FF40-AB8B-744F535A4843}"/>
                  </a:ext>
                </a:extLst>
              </p:cNvPr>
              <p:cNvSpPr txBox="1">
                <a:spLocks noRot="1" noChangeAspect="1" noMove="1" noResize="1" noEditPoints="1" noAdjustHandles="1" noChangeArrowheads="1" noChangeShapeType="1" noTextEdit="1"/>
              </p:cNvSpPr>
              <p:nvPr/>
            </p:nvSpPr>
            <p:spPr>
              <a:xfrm>
                <a:off x="142875" y="1400175"/>
                <a:ext cx="3630135" cy="4776787"/>
              </a:xfrm>
              <a:prstGeom prst="rect">
                <a:avLst/>
              </a:prstGeom>
              <a:blipFill>
                <a:blip r:embed="rId2"/>
                <a:stretch>
                  <a:fillRect t="-265" r="-174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9C1FB3E-B5D9-D145-82D2-1A33D3C834A4}"/>
              </a:ext>
            </a:extLst>
          </p:cNvPr>
          <p:cNvSpPr txBox="1"/>
          <p:nvPr/>
        </p:nvSpPr>
        <p:spPr>
          <a:xfrm>
            <a:off x="1644786" y="3682967"/>
            <a:ext cx="83708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5 or 6</a:t>
            </a:r>
            <a:endParaRPr lang="en-GB"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DA1DEFCF-E46F-3E43-B29A-0CC1D552B63A}"/>
              </a:ext>
            </a:extLst>
          </p:cNvPr>
          <p:cNvSpPr txBox="1"/>
          <p:nvPr/>
        </p:nvSpPr>
        <p:spPr>
          <a:xfrm>
            <a:off x="5052560" y="1292485"/>
            <a:ext cx="4625266" cy="1569660"/>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The ‘actual significance level’ is the probability of the test statistic falling within the critical region</a:t>
            </a:r>
          </a:p>
          <a:p>
            <a:pPr algn="ctr"/>
            <a:endParaRPr lang="en-US" sz="1600" dirty="0">
              <a:solidFill>
                <a:srgbClr val="FF0000"/>
              </a:solidFill>
              <a:latin typeface="Comic Sans MS" panose="030F0702030302020204" pitchFamily="66" charset="0"/>
            </a:endParaRPr>
          </a:p>
          <a:p>
            <a:pPr algn="ctr"/>
            <a:r>
              <a:rPr lang="en-US" sz="1600" dirty="0">
                <a:solidFill>
                  <a:srgbClr val="FF0000"/>
                </a:solidFill>
                <a:latin typeface="Comic Sans MS" panose="030F0702030302020204" pitchFamily="66" charset="0"/>
                <a:sym typeface="Wingdings" panose="05000000000000000000" pitchFamily="2" charset="2"/>
              </a:rPr>
              <a:t> It can also be thought of as ‘the probability of incorrectly rejecting the null hypothesis’</a:t>
            </a:r>
            <a:endParaRPr lang="en-GB" sz="1600" dirty="0">
              <a:solidFill>
                <a:srgbClr val="FF0000"/>
              </a:solidFill>
              <a:latin typeface="Comic Sans MS" panose="030F0702030302020204" pitchFamily="66" charset="0"/>
            </a:endParaRPr>
          </a:p>
        </p:txBody>
      </p:sp>
      <p:pic>
        <p:nvPicPr>
          <p:cNvPr id="9" name="Picture 8">
            <a:extLst>
              <a:ext uri="{FF2B5EF4-FFF2-40B4-BE49-F238E27FC236}">
                <a16:creationId xmlns:a16="http://schemas.microsoft.com/office/drawing/2014/main" id="{1B69F633-F71C-C842-A817-59E16DA3D7C6}"/>
              </a:ext>
            </a:extLst>
          </p:cNvPr>
          <p:cNvPicPr>
            <a:picLocks noChangeAspect="1"/>
          </p:cNvPicPr>
          <p:nvPr/>
        </p:nvPicPr>
        <p:blipFill rotWithShape="1">
          <a:blip r:embed="rId3"/>
          <a:srcRect l="6495" t="23109" r="16779" b="29499"/>
          <a:stretch/>
        </p:blipFill>
        <p:spPr>
          <a:xfrm>
            <a:off x="5089232" y="2857790"/>
            <a:ext cx="4750005" cy="1650355"/>
          </a:xfrm>
          <a:prstGeom prst="rect">
            <a:avLst/>
          </a:prstGeom>
        </p:spPr>
      </p:pic>
      <p:sp>
        <p:nvSpPr>
          <p:cNvPr id="10" name="Oval 9">
            <a:extLst>
              <a:ext uri="{FF2B5EF4-FFF2-40B4-BE49-F238E27FC236}">
                <a16:creationId xmlns:a16="http://schemas.microsoft.com/office/drawing/2014/main" id="{78D141E7-02E7-CE4E-8F90-B5BD67F1578D}"/>
              </a:ext>
            </a:extLst>
          </p:cNvPr>
          <p:cNvSpPr/>
          <p:nvPr/>
        </p:nvSpPr>
        <p:spPr>
          <a:xfrm>
            <a:off x="5133621" y="3647012"/>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45B277C-B8C6-274C-B128-984AE9B99E79}"/>
              </a:ext>
            </a:extLst>
          </p:cNvPr>
          <p:cNvSpPr/>
          <p:nvPr/>
        </p:nvSpPr>
        <p:spPr>
          <a:xfrm>
            <a:off x="8224530" y="2805113"/>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3ED0C6F-E935-524C-9576-827962062ECD}"/>
              </a:ext>
            </a:extLst>
          </p:cNvPr>
          <p:cNvSpPr/>
          <p:nvPr/>
        </p:nvSpPr>
        <p:spPr>
          <a:xfrm>
            <a:off x="8227405" y="4216875"/>
            <a:ext cx="381740" cy="1559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32A88C9-6369-7F42-A710-A86F5660D6EF}"/>
              </a:ext>
            </a:extLst>
          </p:cNvPr>
          <p:cNvSpPr txBox="1"/>
          <p:nvPr/>
        </p:nvSpPr>
        <p:spPr>
          <a:xfrm>
            <a:off x="4836112" y="4527721"/>
            <a:ext cx="5094515" cy="1077218"/>
          </a:xfrm>
          <a:prstGeom prst="rect">
            <a:avLst/>
          </a:prstGeom>
          <a:noFill/>
        </p:spPr>
        <p:txBody>
          <a:bodyPr wrap="square" rtlCol="0">
            <a:spAutoFit/>
          </a:bodyPr>
          <a:lstStyle/>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sym typeface="Wingdings" panose="05000000000000000000" pitchFamily="2" charset="2"/>
              </a:rPr>
              <a:t>We already found the critical region in part a</a:t>
            </a: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sym typeface="Wingdings" panose="05000000000000000000" pitchFamily="2" charset="2"/>
              </a:rPr>
              <a:t>In this case, the chance of getting 5 or 6 ‘successes’ can be calculated as follows</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3AE819F-BF2E-9B49-A8AB-6DA378D2BAEF}"/>
                  </a:ext>
                </a:extLst>
              </p:cNvPr>
              <p:cNvSpPr txBox="1"/>
              <p:nvPr/>
            </p:nvSpPr>
            <p:spPr>
              <a:xfrm>
                <a:off x="6118451" y="5570699"/>
                <a:ext cx="26074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≥5</m:t>
                          </m:r>
                        </m:e>
                      </m:d>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≤4)</m:t>
                      </m:r>
                    </m:oMath>
                  </m:oMathPara>
                </a14:m>
                <a:endParaRPr lang="en-GB" dirty="0"/>
              </a:p>
            </p:txBody>
          </p:sp>
        </mc:Choice>
        <mc:Fallback>
          <p:sp>
            <p:nvSpPr>
              <p:cNvPr id="14" name="TextBox 13">
                <a:extLst>
                  <a:ext uri="{FF2B5EF4-FFF2-40B4-BE49-F238E27FC236}">
                    <a16:creationId xmlns:a16="http://schemas.microsoft.com/office/drawing/2014/main" id="{73AE819F-BF2E-9B49-A8AB-6DA378D2BAEF}"/>
                  </a:ext>
                </a:extLst>
              </p:cNvPr>
              <p:cNvSpPr txBox="1">
                <a:spLocks noRot="1" noChangeAspect="1" noMove="1" noResize="1" noEditPoints="1" noAdjustHandles="1" noChangeArrowheads="1" noChangeShapeType="1" noTextEdit="1"/>
              </p:cNvSpPr>
              <p:nvPr/>
            </p:nvSpPr>
            <p:spPr>
              <a:xfrm>
                <a:off x="6118451" y="5570699"/>
                <a:ext cx="2607445" cy="276999"/>
              </a:xfrm>
              <a:prstGeom prst="rect">
                <a:avLst/>
              </a:prstGeom>
              <a:blipFill>
                <a:blip r:embed="rId4"/>
                <a:stretch>
                  <a:fillRect l="-1456" r="-2427" b="-363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530979A9-9B02-C044-A3A4-A7A54C91D89A}"/>
                  </a:ext>
                </a:extLst>
              </p:cNvPr>
              <p:cNvSpPr txBox="1"/>
              <p:nvPr/>
            </p:nvSpPr>
            <p:spPr>
              <a:xfrm>
                <a:off x="6216422" y="5971293"/>
                <a:ext cx="23717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≥5</m:t>
                          </m:r>
                        </m:e>
                      </m:d>
                      <m:r>
                        <a:rPr lang="en-US" b="0" i="1" smtClean="0">
                          <a:latin typeface="Cambria Math" panose="02040503050406030204" pitchFamily="18" charset="0"/>
                          <a:ea typeface="Cambria Math" panose="02040503050406030204" pitchFamily="18" charset="0"/>
                        </a:rPr>
                        <m:t>=1−0.9777</m:t>
                      </m:r>
                    </m:oMath>
                  </m:oMathPara>
                </a14:m>
                <a:endParaRPr lang="en-GB" dirty="0"/>
              </a:p>
            </p:txBody>
          </p:sp>
        </mc:Choice>
        <mc:Fallback>
          <p:sp>
            <p:nvSpPr>
              <p:cNvPr id="15" name="TextBox 14">
                <a:extLst>
                  <a:ext uri="{FF2B5EF4-FFF2-40B4-BE49-F238E27FC236}">
                    <a16:creationId xmlns:a16="http://schemas.microsoft.com/office/drawing/2014/main" id="{530979A9-9B02-C044-A3A4-A7A54C91D89A}"/>
                  </a:ext>
                </a:extLst>
              </p:cNvPr>
              <p:cNvSpPr txBox="1">
                <a:spLocks noRot="1" noChangeAspect="1" noMove="1" noResize="1" noEditPoints="1" noAdjustHandles="1" noChangeArrowheads="1" noChangeShapeType="1" noTextEdit="1"/>
              </p:cNvSpPr>
              <p:nvPr/>
            </p:nvSpPr>
            <p:spPr>
              <a:xfrm>
                <a:off x="6216422" y="5971293"/>
                <a:ext cx="2371740" cy="276999"/>
              </a:xfrm>
              <a:prstGeom prst="rect">
                <a:avLst/>
              </a:prstGeom>
              <a:blipFill>
                <a:blip r:embed="rId5"/>
                <a:stretch>
                  <a:fillRect l="-1064" r="-1596"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6F84489C-C68E-C147-B50B-F96174FAE858}"/>
                  </a:ext>
                </a:extLst>
              </p:cNvPr>
              <p:cNvSpPr txBox="1"/>
              <p:nvPr/>
            </p:nvSpPr>
            <p:spPr>
              <a:xfrm>
                <a:off x="6462439" y="6321812"/>
                <a:ext cx="19677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≥5</m:t>
                          </m:r>
                        </m:e>
                      </m:d>
                      <m:r>
                        <a:rPr lang="en-US" b="0" i="1" smtClean="0">
                          <a:latin typeface="Cambria Math" panose="02040503050406030204" pitchFamily="18" charset="0"/>
                          <a:ea typeface="Cambria Math" panose="02040503050406030204" pitchFamily="18" charset="0"/>
                        </a:rPr>
                        <m:t>=0.0223</m:t>
                      </m:r>
                    </m:oMath>
                  </m:oMathPara>
                </a14:m>
                <a:endParaRPr lang="en-GB" dirty="0"/>
              </a:p>
            </p:txBody>
          </p:sp>
        </mc:Choice>
        <mc:Fallback>
          <p:sp>
            <p:nvSpPr>
              <p:cNvPr id="16" name="TextBox 15">
                <a:extLst>
                  <a:ext uri="{FF2B5EF4-FFF2-40B4-BE49-F238E27FC236}">
                    <a16:creationId xmlns:a16="http://schemas.microsoft.com/office/drawing/2014/main" id="{6F84489C-C68E-C147-B50B-F96174FAE858}"/>
                  </a:ext>
                </a:extLst>
              </p:cNvPr>
              <p:cNvSpPr txBox="1">
                <a:spLocks noRot="1" noChangeAspect="1" noMove="1" noResize="1" noEditPoints="1" noAdjustHandles="1" noChangeArrowheads="1" noChangeShapeType="1" noTextEdit="1"/>
              </p:cNvSpPr>
              <p:nvPr/>
            </p:nvSpPr>
            <p:spPr>
              <a:xfrm>
                <a:off x="6462439" y="6321812"/>
                <a:ext cx="1967783" cy="276999"/>
              </a:xfrm>
              <a:prstGeom prst="rect">
                <a:avLst/>
              </a:prstGeom>
              <a:blipFill>
                <a:blip r:embed="rId6"/>
                <a:stretch>
                  <a:fillRect l="-1923" r="-1923"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1A0E8F80-0F53-F742-ABE6-BA8658537F1F}"/>
                  </a:ext>
                </a:extLst>
              </p:cNvPr>
              <p:cNvSpPr txBox="1"/>
              <p:nvPr/>
            </p:nvSpPr>
            <p:spPr>
              <a:xfrm>
                <a:off x="1743225" y="4927830"/>
                <a:ext cx="7582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𝟐</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𝟐𝟑</m:t>
                      </m:r>
                      <m:r>
                        <a:rPr lang="en-US" b="1" i="1" smtClean="0">
                          <a:solidFill>
                            <a:srgbClr val="FF0000"/>
                          </a:solidFill>
                          <a:latin typeface="Cambria Math" panose="02040503050406030204" pitchFamily="18" charset="0"/>
                        </a:rPr>
                        <m:t>%</m:t>
                      </m:r>
                    </m:oMath>
                  </m:oMathPara>
                </a14:m>
                <a:endParaRPr lang="en-GB" b="1" dirty="0">
                  <a:solidFill>
                    <a:srgbClr val="FF0000"/>
                  </a:solidFill>
                </a:endParaRPr>
              </a:p>
            </p:txBody>
          </p:sp>
        </mc:Choice>
        <mc:Fallback>
          <p:sp>
            <p:nvSpPr>
              <p:cNvPr id="17" name="TextBox 16">
                <a:extLst>
                  <a:ext uri="{FF2B5EF4-FFF2-40B4-BE49-F238E27FC236}">
                    <a16:creationId xmlns:a16="http://schemas.microsoft.com/office/drawing/2014/main" id="{1A0E8F80-0F53-F742-ABE6-BA8658537F1F}"/>
                  </a:ext>
                </a:extLst>
              </p:cNvPr>
              <p:cNvSpPr txBox="1">
                <a:spLocks noRot="1" noChangeAspect="1" noMove="1" noResize="1" noEditPoints="1" noAdjustHandles="1" noChangeArrowheads="1" noChangeShapeType="1" noTextEdit="1"/>
              </p:cNvSpPr>
              <p:nvPr/>
            </p:nvSpPr>
            <p:spPr>
              <a:xfrm>
                <a:off x="1743225" y="4927830"/>
                <a:ext cx="758220" cy="276999"/>
              </a:xfrm>
              <a:prstGeom prst="rect">
                <a:avLst/>
              </a:prstGeom>
              <a:blipFill>
                <a:blip r:embed="rId7"/>
                <a:stretch>
                  <a:fillRect l="-4918" r="-6557" b="-8696"/>
                </a:stretch>
              </a:blipFill>
            </p:spPr>
            <p:txBody>
              <a:bodyPr/>
              <a:lstStyle/>
              <a:p>
                <a:r>
                  <a:rPr lang="en-US">
                    <a:noFill/>
                  </a:rPr>
                  <a:t> </a:t>
                </a:r>
              </a:p>
            </p:txBody>
          </p:sp>
        </mc:Fallback>
      </mc:AlternateContent>
    </p:spTree>
    <p:extLst>
      <p:ext uri="{BB962C8B-B14F-4D97-AF65-F5344CB8AC3E}">
        <p14:creationId xmlns:p14="http://schemas.microsoft.com/office/powerpoint/2010/main" val="17551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linds(horizontal)">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blinds(horizontal)">
                                      <p:cBhvr>
                                        <p:cTn id="31" dur="500"/>
                                        <p:tgtEl>
                                          <p:spTgt spid="1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2FAD-E468-8943-87EA-A9A745340D7C}"/>
              </a:ext>
            </a:extLst>
          </p:cNvPr>
          <p:cNvSpPr>
            <a:spLocks noGrp="1"/>
          </p:cNvSpPr>
          <p:nvPr>
            <p:ph type="title"/>
          </p:nvPr>
        </p:nvSpPr>
        <p:spPr>
          <a:xfrm>
            <a:off x="0" y="0"/>
            <a:ext cx="8596668" cy="1320800"/>
          </a:xfrm>
        </p:spPr>
        <p:txBody>
          <a:bodyPr/>
          <a:lstStyle/>
          <a:p>
            <a:r>
              <a:rPr lang="en-US" dirty="0"/>
              <a:t>Example 2</a:t>
            </a:r>
          </a:p>
        </p:txBody>
      </p:sp>
      <mc:AlternateContent xmlns:mc="http://schemas.openxmlformats.org/markup-compatibility/2006">
        <mc:Choice xmlns:a14="http://schemas.microsoft.com/office/drawing/2010/main" Requires="a14">
          <p:sp>
            <p:nvSpPr>
              <p:cNvPr id="6" name="コンテンツ プレースホルダー 2">
                <a:extLst>
                  <a:ext uri="{FF2B5EF4-FFF2-40B4-BE49-F238E27FC236}">
                    <a16:creationId xmlns:a16="http://schemas.microsoft.com/office/drawing/2014/main" id="{F4882498-C0CD-E74B-B1AD-D7A0E5E11901}"/>
                  </a:ext>
                </a:extLst>
              </p:cNvPr>
              <p:cNvSpPr txBox="1">
                <a:spLocks/>
              </p:cNvSpPr>
              <p:nvPr/>
            </p:nvSpPr>
            <p:spPr>
              <a:xfrm>
                <a:off x="127885" y="1040606"/>
                <a:ext cx="8746292" cy="47767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latin typeface="+mj-lt"/>
                  </a:rPr>
                  <a:t>A random variable </a:t>
                </a:r>
                <a14:m>
                  <m:oMath xmlns:m="http://schemas.openxmlformats.org/officeDocument/2006/math">
                    <m:r>
                      <a:rPr lang="en-US" i="1" dirty="0" smtClean="0">
                        <a:latin typeface="+mj-lt"/>
                      </a:rPr>
                      <m:t>𝑋</m:t>
                    </m:r>
                  </m:oMath>
                </a14:m>
                <a:r>
                  <a:rPr lang="en-US" dirty="0">
                    <a:latin typeface="+mj-lt"/>
                  </a:rPr>
                  <a:t> has binomial distribution </a:t>
                </a:r>
                <a14:m>
                  <m:oMath xmlns:m="http://schemas.openxmlformats.org/officeDocument/2006/math">
                    <m:r>
                      <a:rPr lang="en-US" i="1" smtClean="0">
                        <a:latin typeface="+mj-lt"/>
                      </a:rPr>
                      <m:t>𝐵</m:t>
                    </m:r>
                    <m:r>
                      <a:rPr lang="en-US" i="1" smtClean="0">
                        <a:latin typeface="+mj-lt"/>
                      </a:rPr>
                      <m:t>(40, </m:t>
                    </m:r>
                    <m:r>
                      <a:rPr lang="en-US" i="1" smtClean="0">
                        <a:latin typeface="+mj-lt"/>
                      </a:rPr>
                      <m:t>𝑝</m:t>
                    </m:r>
                    <m:r>
                      <a:rPr lang="en-US" i="1" smtClean="0">
                        <a:latin typeface="+mj-lt"/>
                      </a:rPr>
                      <m:t>)</m:t>
                    </m:r>
                  </m:oMath>
                </a14:m>
                <a:r>
                  <a:rPr lang="en-US" dirty="0">
                    <a:latin typeface="+mj-lt"/>
                  </a:rPr>
                  <a:t>. A single observation in used to test </a:t>
                </a:r>
                <a14:m>
                  <m:oMath xmlns:m="http://schemas.openxmlformats.org/officeDocument/2006/math">
                    <m:sSub>
                      <m:sSubPr>
                        <m:ctrlPr>
                          <a:rPr lang="en-US" i="1" smtClean="0">
                            <a:latin typeface="+mj-lt"/>
                          </a:rPr>
                        </m:ctrlPr>
                      </m:sSubPr>
                      <m:e>
                        <m:r>
                          <a:rPr lang="en-US" i="1" smtClean="0">
                            <a:latin typeface="+mj-lt"/>
                          </a:rPr>
                          <m:t>𝐻</m:t>
                        </m:r>
                      </m:e>
                      <m:sub>
                        <m:r>
                          <a:rPr lang="en-US" i="1" smtClean="0">
                            <a:latin typeface="+mj-lt"/>
                          </a:rPr>
                          <m:t>0</m:t>
                        </m:r>
                      </m:sub>
                    </m:sSub>
                    <m:r>
                      <a:rPr lang="en-US" i="1" smtClean="0">
                        <a:latin typeface="+mj-lt"/>
                      </a:rPr>
                      <m:t>:</m:t>
                    </m:r>
                    <m:r>
                      <a:rPr lang="en-US" i="1" smtClean="0">
                        <a:latin typeface="+mj-lt"/>
                      </a:rPr>
                      <m:t>𝑝</m:t>
                    </m:r>
                    <m:r>
                      <a:rPr lang="en-US" i="1" smtClean="0">
                        <a:latin typeface="+mj-lt"/>
                      </a:rPr>
                      <m:t>=0.25</m:t>
                    </m:r>
                  </m:oMath>
                </a14:m>
                <a:r>
                  <a:rPr lang="en-US" dirty="0">
                    <a:latin typeface="+mj-lt"/>
                  </a:rPr>
                  <a:t> against </a:t>
                </a:r>
                <a14:m>
                  <m:oMath xmlns:m="http://schemas.openxmlformats.org/officeDocument/2006/math">
                    <m:sSub>
                      <m:sSubPr>
                        <m:ctrlPr>
                          <a:rPr lang="en-US" i="1" smtClean="0">
                            <a:latin typeface="+mj-lt"/>
                          </a:rPr>
                        </m:ctrlPr>
                      </m:sSubPr>
                      <m:e>
                        <m:r>
                          <a:rPr lang="en-US" i="1" smtClean="0">
                            <a:latin typeface="+mj-lt"/>
                          </a:rPr>
                          <m:t>𝐻</m:t>
                        </m:r>
                      </m:e>
                      <m:sub>
                        <m:r>
                          <a:rPr lang="en-US" i="1" smtClean="0">
                            <a:latin typeface="+mj-lt"/>
                          </a:rPr>
                          <m:t>1</m:t>
                        </m:r>
                      </m:sub>
                    </m:sSub>
                    <m:r>
                      <a:rPr lang="en-US" i="1" smtClean="0">
                        <a:latin typeface="+mj-lt"/>
                      </a:rPr>
                      <m:t>:</m:t>
                    </m:r>
                    <m:r>
                      <a:rPr lang="en-US" i="1" smtClean="0">
                        <a:latin typeface="+mj-lt"/>
                      </a:rPr>
                      <m:t>𝑝</m:t>
                    </m:r>
                    <m:r>
                      <a:rPr lang="en-US" i="1" smtClean="0">
                        <a:latin typeface="+mj-lt"/>
                        <a:ea typeface="Cambria Math" panose="02040503050406030204" pitchFamily="18" charset="0"/>
                      </a:rPr>
                      <m:t>≠0.25</m:t>
                    </m:r>
                  </m:oMath>
                </a14:m>
                <a:r>
                  <a:rPr lang="en-US" dirty="0">
                    <a:latin typeface="+mj-lt"/>
                  </a:rPr>
                  <a:t>.</a:t>
                </a:r>
              </a:p>
              <a:p>
                <a:pPr marL="0" indent="0">
                  <a:buFont typeface="Wingdings 3" charset="2"/>
                  <a:buNone/>
                </a:pPr>
                <a:endParaRPr lang="en-US" dirty="0">
                  <a:latin typeface="+mj-lt"/>
                </a:endParaRPr>
              </a:p>
              <a:p>
                <a:pPr>
                  <a:buFont typeface="Wingdings 3" charset="2"/>
                  <a:buAutoNum type="alphaLcParenR"/>
                </a:pPr>
                <a:r>
                  <a:rPr lang="en-US" dirty="0">
                    <a:latin typeface="+mj-lt"/>
                  </a:rPr>
                  <a:t>Using the 2% level of significance, find the critical region of this test. The probability in each ‘tail’ should be as close to possible as 0.01</a:t>
                </a:r>
              </a:p>
            </p:txBody>
          </p:sp>
        </mc:Choice>
        <mc:Fallback>
          <p:sp>
            <p:nvSpPr>
              <p:cNvPr id="6" name="コンテンツ プレースホルダー 2">
                <a:extLst>
                  <a:ext uri="{FF2B5EF4-FFF2-40B4-BE49-F238E27FC236}">
                    <a16:creationId xmlns:a16="http://schemas.microsoft.com/office/drawing/2014/main" id="{F4882498-C0CD-E74B-B1AD-D7A0E5E11901}"/>
                  </a:ext>
                </a:extLst>
              </p:cNvPr>
              <p:cNvSpPr txBox="1">
                <a:spLocks noRot="1" noChangeAspect="1" noMove="1" noResize="1" noEditPoints="1" noAdjustHandles="1" noChangeArrowheads="1" noChangeShapeType="1" noTextEdit="1"/>
              </p:cNvSpPr>
              <p:nvPr/>
            </p:nvSpPr>
            <p:spPr>
              <a:xfrm>
                <a:off x="127885" y="1040606"/>
                <a:ext cx="8746292" cy="4776787"/>
              </a:xfrm>
              <a:prstGeom prst="rect">
                <a:avLst/>
              </a:prstGeom>
              <a:blipFill>
                <a:blip r:embed="rId2"/>
                <a:stretch>
                  <a:fillRect l="-435" t="-531" r="-1159"/>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00921062-C0EA-1644-BC41-DFA15543D816}"/>
              </a:ext>
            </a:extLst>
          </p:cNvPr>
          <p:cNvPicPr>
            <a:picLocks noChangeAspect="1"/>
          </p:cNvPicPr>
          <p:nvPr/>
        </p:nvPicPr>
        <p:blipFill rotWithShape="1">
          <a:blip r:embed="rId3"/>
          <a:srcRect l="22076" t="15058" r="29678" b="36453"/>
          <a:stretch/>
        </p:blipFill>
        <p:spPr>
          <a:xfrm>
            <a:off x="5715235" y="3028014"/>
            <a:ext cx="6018242" cy="3402340"/>
          </a:xfrm>
          <a:prstGeom prst="rect">
            <a:avLst/>
          </a:prstGeom>
        </p:spPr>
      </p:pic>
      <p:sp>
        <p:nvSpPr>
          <p:cNvPr id="8" name="コンテンツ プレースホルダー 2">
            <a:extLst>
              <a:ext uri="{FF2B5EF4-FFF2-40B4-BE49-F238E27FC236}">
                <a16:creationId xmlns:a16="http://schemas.microsoft.com/office/drawing/2014/main" id="{4399432E-67C4-554F-AF85-829E24B45DFE}"/>
              </a:ext>
            </a:extLst>
          </p:cNvPr>
          <p:cNvSpPr>
            <a:spLocks noGrp="1"/>
          </p:cNvSpPr>
          <p:nvPr>
            <p:ph idx="1"/>
          </p:nvPr>
        </p:nvSpPr>
        <p:spPr>
          <a:xfrm>
            <a:off x="-76845" y="4477938"/>
            <a:ext cx="3906611" cy="658370"/>
          </a:xfrm>
        </p:spPr>
        <p:txBody>
          <a:bodyPr>
            <a:normAutofit/>
          </a:bodyPr>
          <a:lstStyle/>
          <a:p>
            <a:pPr marL="0" indent="0" algn="ctr">
              <a:buNone/>
            </a:pPr>
            <a:r>
              <a:rPr lang="en-US" dirty="0">
                <a:latin typeface="+mj-lt"/>
              </a:rPr>
              <a:t>b) State the actual significance level of the test</a:t>
            </a:r>
          </a:p>
        </p:txBody>
      </p:sp>
    </p:spTree>
    <p:extLst>
      <p:ext uri="{BB962C8B-B14F-4D97-AF65-F5344CB8AC3E}">
        <p14:creationId xmlns:p14="http://schemas.microsoft.com/office/powerpoint/2010/main" val="24632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7C58F9-37E1-0849-B90D-7AD1ED6ED74A}"/>
              </a:ext>
            </a:extLst>
          </p:cNvPr>
          <p:cNvSpPr txBox="1"/>
          <p:nvPr/>
        </p:nvSpPr>
        <p:spPr>
          <a:xfrm>
            <a:off x="932688" y="1005840"/>
            <a:ext cx="3807453" cy="461665"/>
          </a:xfrm>
          <a:prstGeom prst="rect">
            <a:avLst/>
          </a:prstGeom>
          <a:noFill/>
        </p:spPr>
        <p:txBody>
          <a:bodyPr wrap="none" rtlCol="0">
            <a:spAutoFit/>
          </a:bodyPr>
          <a:lstStyle/>
          <a:p>
            <a:r>
              <a:rPr lang="en-US" sz="2400" dirty="0"/>
              <a:t>Exercise 7B pages 103-104</a:t>
            </a:r>
          </a:p>
        </p:txBody>
      </p:sp>
      <p:sp>
        <p:nvSpPr>
          <p:cNvPr id="5" name="Title 1">
            <a:extLst>
              <a:ext uri="{FF2B5EF4-FFF2-40B4-BE49-F238E27FC236}">
                <a16:creationId xmlns:a16="http://schemas.microsoft.com/office/drawing/2014/main" id="{5B32F9CC-5F58-3E49-84F7-38B7759961A9}"/>
              </a:ext>
            </a:extLst>
          </p:cNvPr>
          <p:cNvSpPr>
            <a:spLocks noGrp="1"/>
          </p:cNvSpPr>
          <p:nvPr>
            <p:ph type="title"/>
          </p:nvPr>
        </p:nvSpPr>
        <p:spPr>
          <a:xfrm>
            <a:off x="0" y="-84128"/>
            <a:ext cx="8596668" cy="765446"/>
          </a:xfrm>
        </p:spPr>
        <p:txBody>
          <a:bodyPr/>
          <a:lstStyle/>
          <a:p>
            <a:r>
              <a:rPr lang="en-US" dirty="0"/>
              <a:t>Exercise book</a:t>
            </a:r>
          </a:p>
        </p:txBody>
      </p:sp>
    </p:spTree>
    <p:extLst>
      <p:ext uri="{BB962C8B-B14F-4D97-AF65-F5344CB8AC3E}">
        <p14:creationId xmlns:p14="http://schemas.microsoft.com/office/powerpoint/2010/main" val="3154777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B334-A8D7-DF43-9E90-D90EDB35C61D}"/>
              </a:ext>
            </a:extLst>
          </p:cNvPr>
          <p:cNvSpPr>
            <a:spLocks noGrp="1"/>
          </p:cNvSpPr>
          <p:nvPr>
            <p:ph type="title"/>
          </p:nvPr>
        </p:nvSpPr>
        <p:spPr>
          <a:xfrm>
            <a:off x="0" y="0"/>
            <a:ext cx="9368852" cy="880533"/>
          </a:xfrm>
        </p:spPr>
        <p:txBody>
          <a:bodyPr>
            <a:normAutofit/>
          </a:bodyPr>
          <a:lstStyle/>
          <a:p>
            <a:r>
              <a:rPr lang="en-US" dirty="0"/>
              <a:t>7.3 – One–tailed test</a:t>
            </a:r>
          </a:p>
        </p:txBody>
      </p:sp>
      <p:sp>
        <p:nvSpPr>
          <p:cNvPr id="3" name="TextBox 2">
            <a:extLst>
              <a:ext uri="{FF2B5EF4-FFF2-40B4-BE49-F238E27FC236}">
                <a16:creationId xmlns:a16="http://schemas.microsoft.com/office/drawing/2014/main" id="{7A620783-86DE-2546-ABA1-5223D4EC5724}"/>
              </a:ext>
            </a:extLst>
          </p:cNvPr>
          <p:cNvSpPr txBox="1"/>
          <p:nvPr/>
        </p:nvSpPr>
        <p:spPr>
          <a:xfrm>
            <a:off x="1274164" y="1259174"/>
            <a:ext cx="5666936" cy="400110"/>
          </a:xfrm>
          <a:prstGeom prst="rect">
            <a:avLst/>
          </a:prstGeom>
          <a:noFill/>
        </p:spPr>
        <p:txBody>
          <a:bodyPr wrap="none" rtlCol="0">
            <a:spAutoFit/>
          </a:bodyPr>
          <a:lstStyle/>
          <a:p>
            <a:r>
              <a:rPr lang="en-US" sz="2000" dirty="0"/>
              <a:t>This is when the alternative hypothesis is &lt; or &gt;</a:t>
            </a:r>
          </a:p>
        </p:txBody>
      </p:sp>
      <p:sp>
        <p:nvSpPr>
          <p:cNvPr id="4" name="TextBox 3">
            <a:extLst>
              <a:ext uri="{FF2B5EF4-FFF2-40B4-BE49-F238E27FC236}">
                <a16:creationId xmlns:a16="http://schemas.microsoft.com/office/drawing/2014/main" id="{3F000B4C-F926-9E4F-B00C-BC3A45AE1369}"/>
              </a:ext>
            </a:extLst>
          </p:cNvPr>
          <p:cNvSpPr txBox="1"/>
          <p:nvPr/>
        </p:nvSpPr>
        <p:spPr>
          <a:xfrm>
            <a:off x="1259174" y="2068643"/>
            <a:ext cx="6181500" cy="2246769"/>
          </a:xfrm>
          <a:prstGeom prst="rect">
            <a:avLst/>
          </a:prstGeom>
          <a:noFill/>
        </p:spPr>
        <p:txBody>
          <a:bodyPr wrap="none" rtlCol="0">
            <a:spAutoFit/>
          </a:bodyPr>
          <a:lstStyle/>
          <a:p>
            <a:r>
              <a:rPr lang="en-US" sz="2000" dirty="0"/>
              <a:t>The steps that are:</a:t>
            </a:r>
          </a:p>
          <a:p>
            <a:pPr marL="742950" lvl="1" indent="-285750">
              <a:buFont typeface="Arial" panose="020B0604020202020204" pitchFamily="34" charset="0"/>
              <a:buChar char="•"/>
            </a:pPr>
            <a:r>
              <a:rPr lang="en-US" sz="2000" dirty="0"/>
              <a:t>Formulate a model for a test statistic</a:t>
            </a:r>
          </a:p>
          <a:p>
            <a:pPr marL="742950" lvl="1" indent="-285750">
              <a:buFont typeface="Arial" panose="020B0604020202020204" pitchFamily="34" charset="0"/>
              <a:buChar char="•"/>
            </a:pPr>
            <a:r>
              <a:rPr lang="en-US" sz="2000" dirty="0"/>
              <a:t>Identify suitable H</a:t>
            </a:r>
            <a:r>
              <a:rPr lang="en-US" sz="2000" baseline="-25000" dirty="0"/>
              <a:t>0</a:t>
            </a:r>
            <a:r>
              <a:rPr lang="en-US" sz="2000" dirty="0"/>
              <a:t> and H</a:t>
            </a:r>
            <a:r>
              <a:rPr lang="en-US" sz="2000" baseline="-25000" dirty="0"/>
              <a:t>1</a:t>
            </a:r>
            <a:endParaRPr lang="en-US" sz="2000" dirty="0"/>
          </a:p>
          <a:p>
            <a:pPr marL="742950" lvl="1" indent="-285750">
              <a:buFont typeface="Arial" panose="020B0604020202020204" pitchFamily="34" charset="0"/>
              <a:buChar char="•"/>
            </a:pPr>
            <a:r>
              <a:rPr lang="en-US" sz="2000" dirty="0"/>
              <a:t>Calculate the probability of that test statistic</a:t>
            </a:r>
          </a:p>
          <a:p>
            <a:pPr marL="742950" lvl="1" indent="-285750">
              <a:buFont typeface="Arial" panose="020B0604020202020204" pitchFamily="34" charset="0"/>
              <a:buChar char="•"/>
            </a:pPr>
            <a:r>
              <a:rPr lang="en-US" sz="2000" dirty="0"/>
              <a:t>Compare to the significance level</a:t>
            </a:r>
          </a:p>
          <a:p>
            <a:pPr marL="742950" lvl="1" indent="-285750">
              <a:buFont typeface="Arial" panose="020B0604020202020204" pitchFamily="34" charset="0"/>
              <a:buChar char="•"/>
            </a:pPr>
            <a:r>
              <a:rPr lang="en-US" sz="2000" dirty="0"/>
              <a:t>Write a conclusion</a:t>
            </a:r>
          </a:p>
          <a:p>
            <a:pPr marL="742950" lvl="1"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7724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C8D49B-764D-C94E-9BFB-05BBD70B3C54}"/>
              </a:ext>
            </a:extLst>
          </p:cNvPr>
          <p:cNvSpPr txBox="1">
            <a:spLocks/>
          </p:cNvSpPr>
          <p:nvPr/>
        </p:nvSpPr>
        <p:spPr>
          <a:xfrm>
            <a:off x="0" y="0"/>
            <a:ext cx="8596668" cy="71323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Example</a:t>
            </a:r>
          </a:p>
        </p:txBody>
      </p:sp>
      <p:sp>
        <p:nvSpPr>
          <p:cNvPr id="6" name="TextBox 5">
            <a:extLst>
              <a:ext uri="{FF2B5EF4-FFF2-40B4-BE49-F238E27FC236}">
                <a16:creationId xmlns:a16="http://schemas.microsoft.com/office/drawing/2014/main" id="{81005CB7-0F22-BB4B-BFF1-AFB7E9B97E42}"/>
              </a:ext>
            </a:extLst>
          </p:cNvPr>
          <p:cNvSpPr txBox="1"/>
          <p:nvPr/>
        </p:nvSpPr>
        <p:spPr>
          <a:xfrm>
            <a:off x="243740" y="670781"/>
            <a:ext cx="8105780"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John tosses a coin 8 times and it comes up heads 6 times. He claims the coin is </a:t>
            </a:r>
            <a:r>
              <a:rPr lang="en-GB" sz="1600" b="1" dirty="0"/>
              <a:t>biased towards heads</a:t>
            </a:r>
            <a:r>
              <a:rPr lang="en-GB" sz="1600" dirty="0"/>
              <a:t>. With a significance level of 5%, test his claim.</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A9D1FEB-71F5-064E-A4A2-363D4B0C7011}"/>
                  </a:ext>
                </a:extLst>
              </p:cNvPr>
              <p:cNvSpPr txBox="1"/>
              <p:nvPr/>
            </p:nvSpPr>
            <p:spPr>
              <a:xfrm>
                <a:off x="243740" y="1632429"/>
                <a:ext cx="3744416" cy="584775"/>
              </a:xfrm>
              <a:prstGeom prst="rect">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solidFill>
                      <a:sysClr val="windowText" lastClr="000000"/>
                    </a:solidFill>
                  </a:rPr>
                  <a:t>STEP 1: </a:t>
                </a:r>
                <a:r>
                  <a:rPr lang="en-GB" sz="1600" dirty="0">
                    <a:solidFill>
                      <a:sysClr val="windowText" lastClr="000000"/>
                    </a:solidFill>
                  </a:rPr>
                  <a:t>Define test statistic </a:t>
                </a:r>
                <a14:m>
                  <m:oMath xmlns:m="http://schemas.openxmlformats.org/officeDocument/2006/math">
                    <m:r>
                      <a:rPr lang="en-GB" sz="1600" b="0" i="1" smtClean="0">
                        <a:solidFill>
                          <a:sysClr val="windowText" lastClr="000000"/>
                        </a:solidFill>
                        <a:latin typeface="Cambria Math" panose="02040503050406030204" pitchFamily="18" charset="0"/>
                      </a:rPr>
                      <m:t>𝑋</m:t>
                    </m:r>
                  </m:oMath>
                </a14:m>
                <a:r>
                  <a:rPr lang="en-GB" sz="1600" dirty="0">
                    <a:solidFill>
                      <a:sysClr val="windowText" lastClr="000000"/>
                    </a:solidFill>
                  </a:rPr>
                  <a:t> (stating its distribution), and the parameter </a:t>
                </a:r>
                <a14:m>
                  <m:oMath xmlns:m="http://schemas.openxmlformats.org/officeDocument/2006/math">
                    <m:r>
                      <a:rPr lang="en-GB" sz="1600" b="0" i="1" smtClean="0">
                        <a:solidFill>
                          <a:sysClr val="windowText" lastClr="000000"/>
                        </a:solidFill>
                        <a:latin typeface="Cambria Math" panose="02040503050406030204" pitchFamily="18" charset="0"/>
                      </a:rPr>
                      <m:t>𝑝</m:t>
                    </m:r>
                  </m:oMath>
                </a14:m>
                <a:r>
                  <a:rPr lang="en-GB" sz="1600" dirty="0">
                    <a:solidFill>
                      <a:sysClr val="windowText" lastClr="000000"/>
                    </a:solidFill>
                  </a:rPr>
                  <a:t>.</a:t>
                </a:r>
              </a:p>
            </p:txBody>
          </p:sp>
        </mc:Choice>
        <mc:Fallback>
          <p:sp>
            <p:nvSpPr>
              <p:cNvPr id="7" name="TextBox 6">
                <a:extLst>
                  <a:ext uri="{FF2B5EF4-FFF2-40B4-BE49-F238E27FC236}">
                    <a16:creationId xmlns:a16="http://schemas.microsoft.com/office/drawing/2014/main" id="{6A9D1FEB-71F5-064E-A4A2-363D4B0C7011}"/>
                  </a:ext>
                </a:extLst>
              </p:cNvPr>
              <p:cNvSpPr txBox="1">
                <a:spLocks noRot="1" noChangeAspect="1" noMove="1" noResize="1" noEditPoints="1" noAdjustHandles="1" noChangeArrowheads="1" noChangeShapeType="1" noTextEdit="1"/>
              </p:cNvSpPr>
              <p:nvPr/>
            </p:nvSpPr>
            <p:spPr>
              <a:xfrm>
                <a:off x="243740" y="1632429"/>
                <a:ext cx="3744416" cy="584775"/>
              </a:xfrm>
              <a:prstGeom prst="rect">
                <a:avLst/>
              </a:prstGeom>
              <a:blipFill>
                <a:blip r:embed="rId2"/>
                <a:stretch>
                  <a:fillRect l="-676" t="-2128" r="-1689" b="-10638"/>
                </a:stretch>
              </a:blipFill>
              <a:ln>
                <a:no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8FF6452F-CC1C-DA44-A8E5-8CCB6005D179}"/>
              </a:ext>
            </a:extLst>
          </p:cNvPr>
          <p:cNvSpPr txBox="1"/>
          <p:nvPr/>
        </p:nvSpPr>
        <p:spPr>
          <a:xfrm>
            <a:off x="4712653" y="1632429"/>
            <a:ext cx="3636867" cy="584775"/>
          </a:xfrm>
          <a:prstGeom prst="rect">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solidFill>
                  <a:sysClr val="windowText" lastClr="000000"/>
                </a:solidFill>
              </a:rPr>
              <a:t>STEP 2: </a:t>
            </a:r>
            <a:r>
              <a:rPr lang="en-GB" sz="1600" dirty="0">
                <a:solidFill>
                  <a:sysClr val="windowText" lastClr="000000"/>
                </a:solidFill>
              </a:rPr>
              <a:t>Write null and alternative hypotheses.</a:t>
            </a:r>
          </a:p>
        </p:txBody>
      </p:sp>
      <p:sp>
        <p:nvSpPr>
          <p:cNvPr id="12" name="TextBox 11">
            <a:extLst>
              <a:ext uri="{FF2B5EF4-FFF2-40B4-BE49-F238E27FC236}">
                <a16:creationId xmlns:a16="http://schemas.microsoft.com/office/drawing/2014/main" id="{1FC66C57-7CD7-8B4B-9DB0-7A6E07048F4E}"/>
              </a:ext>
            </a:extLst>
          </p:cNvPr>
          <p:cNvSpPr txBox="1"/>
          <p:nvPr/>
        </p:nvSpPr>
        <p:spPr>
          <a:xfrm>
            <a:off x="243740" y="3752166"/>
            <a:ext cx="3744416" cy="1200329"/>
          </a:xfrm>
          <a:prstGeom prst="rect">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solidFill>
                  <a:sysClr val="windowText" lastClr="000000"/>
                </a:solidFill>
              </a:rPr>
              <a:t>STEP 3: </a:t>
            </a:r>
            <a:r>
              <a:rPr lang="en-GB" sz="1600" dirty="0">
                <a:solidFill>
                  <a:sysClr val="windowText" lastClr="000000"/>
                </a:solidFill>
              </a:rPr>
              <a:t>Determine probability of observed test statistic (or ‘more extreme’), assuming null hypothesis. </a:t>
            </a:r>
          </a:p>
          <a:p>
            <a:r>
              <a:rPr lang="en-GB" sz="1200" dirty="0">
                <a:solidFill>
                  <a:sysClr val="windowText" lastClr="000000"/>
                </a:solidFill>
              </a:rPr>
              <a:t>i.e. Determine probability we’d see this outcome just by chance.</a:t>
            </a:r>
            <a:endParaRPr lang="en-GB" sz="1600" dirty="0">
              <a:solidFill>
                <a:sysClr val="windowText" lastClr="000000"/>
              </a:solidFill>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DE5BCB1-4A3F-DF41-B844-7BAB785788FE}"/>
                  </a:ext>
                </a:extLst>
              </p:cNvPr>
              <p:cNvSpPr txBox="1"/>
              <p:nvPr/>
            </p:nvSpPr>
            <p:spPr>
              <a:xfrm>
                <a:off x="4712653" y="3739472"/>
                <a:ext cx="3636867" cy="830997"/>
              </a:xfrm>
              <a:prstGeom prst="rect">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solidFill>
                      <a:sysClr val="windowText" lastClr="000000"/>
                    </a:solidFill>
                  </a:rPr>
                  <a:t>STEP 4: </a:t>
                </a:r>
                <a:r>
                  <a:rPr lang="en-GB" sz="1600" dirty="0">
                    <a:solidFill>
                      <a:sysClr val="windowText" lastClr="000000"/>
                    </a:solidFill>
                  </a:rPr>
                  <a:t>Two-part conclusion:</a:t>
                </a:r>
              </a:p>
              <a:p>
                <a:r>
                  <a:rPr lang="en-GB" sz="1600" dirty="0">
                    <a:solidFill>
                      <a:sysClr val="windowText" lastClr="000000"/>
                    </a:solidFill>
                  </a:rPr>
                  <a:t>1. Do we reject </a:t>
                </a:r>
                <a14:m>
                  <m:oMath xmlns:m="http://schemas.openxmlformats.org/officeDocument/2006/math">
                    <m:sSub>
                      <m:sSubPr>
                        <m:ctrlPr>
                          <a:rPr lang="en-GB" sz="1600" b="0" i="1" smtClean="0">
                            <a:solidFill>
                              <a:sysClr val="windowText" lastClr="000000"/>
                            </a:solidFill>
                            <a:latin typeface="Cambria Math" panose="02040503050406030204" pitchFamily="18" charset="0"/>
                          </a:rPr>
                        </m:ctrlPr>
                      </m:sSubPr>
                      <m:e>
                        <m:r>
                          <a:rPr lang="en-GB" sz="1600" b="0" i="1" smtClean="0">
                            <a:solidFill>
                              <a:sysClr val="windowText" lastClr="000000"/>
                            </a:solidFill>
                            <a:latin typeface="Cambria Math" panose="02040503050406030204" pitchFamily="18" charset="0"/>
                          </a:rPr>
                          <m:t>𝐻</m:t>
                        </m:r>
                      </m:e>
                      <m:sub>
                        <m:r>
                          <a:rPr lang="en-GB" sz="1600" b="0" i="1" smtClean="0">
                            <a:solidFill>
                              <a:sysClr val="windowText" lastClr="000000"/>
                            </a:solidFill>
                            <a:latin typeface="Cambria Math" panose="02040503050406030204" pitchFamily="18" charset="0"/>
                          </a:rPr>
                          <m:t>0</m:t>
                        </m:r>
                      </m:sub>
                    </m:sSub>
                  </m:oMath>
                </a14:m>
                <a:r>
                  <a:rPr lang="en-GB" sz="1600" dirty="0">
                    <a:solidFill>
                      <a:sysClr val="windowText" lastClr="000000"/>
                    </a:solidFill>
                  </a:rPr>
                  <a:t> or not?</a:t>
                </a:r>
              </a:p>
              <a:p>
                <a:r>
                  <a:rPr lang="en-GB" sz="1600" dirty="0">
                    <a:solidFill>
                      <a:sysClr val="windowText" lastClr="000000"/>
                    </a:solidFill>
                  </a:rPr>
                  <a:t>2. Put </a:t>
                </a:r>
                <a:r>
                  <a:rPr lang="en-GB" sz="1600" u="sng" dirty="0">
                    <a:solidFill>
                      <a:sysClr val="windowText" lastClr="000000"/>
                    </a:solidFill>
                  </a:rPr>
                  <a:t>in context of original problem</a:t>
                </a:r>
                <a:r>
                  <a:rPr lang="en-GB" sz="1600" dirty="0">
                    <a:solidFill>
                      <a:sysClr val="windowText" lastClr="000000"/>
                    </a:solidFill>
                  </a:rPr>
                  <a:t>.</a:t>
                </a:r>
              </a:p>
            </p:txBody>
          </p:sp>
        </mc:Choice>
        <mc:Fallback>
          <p:sp>
            <p:nvSpPr>
              <p:cNvPr id="13" name="TextBox 12">
                <a:extLst>
                  <a:ext uri="{FF2B5EF4-FFF2-40B4-BE49-F238E27FC236}">
                    <a16:creationId xmlns:a16="http://schemas.microsoft.com/office/drawing/2014/main" id="{CDE5BCB1-4A3F-DF41-B844-7BAB785788FE}"/>
                  </a:ext>
                </a:extLst>
              </p:cNvPr>
              <p:cNvSpPr txBox="1">
                <a:spLocks noRot="1" noChangeAspect="1" noMove="1" noResize="1" noEditPoints="1" noAdjustHandles="1" noChangeArrowheads="1" noChangeShapeType="1" noTextEdit="1"/>
              </p:cNvSpPr>
              <p:nvPr/>
            </p:nvSpPr>
            <p:spPr>
              <a:xfrm>
                <a:off x="4712653" y="3739472"/>
                <a:ext cx="3636867" cy="830997"/>
              </a:xfrm>
              <a:prstGeom prst="rect">
                <a:avLst/>
              </a:prstGeom>
              <a:blipFill>
                <a:blip r:embed="rId3"/>
                <a:stretch>
                  <a:fillRect l="-697" b="-746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AA90A62A-1829-904B-A0A9-2F707D19EA17}"/>
                  </a:ext>
                </a:extLst>
              </p:cNvPr>
              <p:cNvSpPr txBox="1"/>
              <p:nvPr/>
            </p:nvSpPr>
            <p:spPr>
              <a:xfrm>
                <a:off x="243740" y="2438183"/>
                <a:ext cx="3744416" cy="1200329"/>
              </a:xfrm>
              <a:prstGeom prst="rect">
                <a:avLst/>
              </a:prstGeom>
              <a:noFill/>
            </p:spPr>
            <p:txBody>
              <a:bodyPr wrap="square" rtlCol="0">
                <a:spAutoFit/>
              </a:bodyPr>
              <a:lstStyle/>
              <a:p>
                <a14:m>
                  <m:oMath xmlns:m="http://schemas.openxmlformats.org/officeDocument/2006/math">
                    <m:r>
                      <a:rPr lang="en-GB" i="1" smtClean="0">
                        <a:latin typeface="Cambria Math" panose="02040503050406030204" pitchFamily="18" charset="0"/>
                      </a:rPr>
                      <m:t>𝑋</m:t>
                    </m:r>
                  </m:oMath>
                </a14:m>
                <a:r>
                  <a:rPr lang="en-GB" dirty="0"/>
                  <a:t> is number of heads.</a:t>
                </a:r>
              </a:p>
              <a:p>
                <a14:m>
                  <m:oMath xmlns:m="http://schemas.openxmlformats.org/officeDocument/2006/math">
                    <m:r>
                      <a:rPr lang="en-GB" i="1">
                        <a:latin typeface="Cambria Math" panose="02040503050406030204" pitchFamily="18" charset="0"/>
                      </a:rPr>
                      <m:t>𝑝</m:t>
                    </m:r>
                  </m:oMath>
                </a14:m>
                <a:r>
                  <a:rPr lang="en-GB" dirty="0"/>
                  <a:t> is probability of heads.</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8,</m:t>
                          </m:r>
                          <m:r>
                            <a:rPr lang="en-GB" b="0" i="1" smtClean="0">
                              <a:latin typeface="Cambria Math" panose="02040503050406030204" pitchFamily="18" charset="0"/>
                            </a:rPr>
                            <m:t>𝑝</m:t>
                          </m:r>
                        </m:e>
                      </m:d>
                    </m:oMath>
                  </m:oMathPara>
                </a14:m>
                <a:endParaRPr lang="en-GB" b="0" i="1" dirty="0">
                  <a:latin typeface="Cambria Math" panose="02040503050406030204" pitchFamily="18" charset="0"/>
                </a:endParaRPr>
              </a:p>
              <a:p>
                <a:endParaRPr lang="en-GB" i="1" dirty="0">
                  <a:latin typeface="Cambria Math" panose="02040503050406030204" pitchFamily="18" charset="0"/>
                </a:endParaRPr>
              </a:p>
            </p:txBody>
          </p:sp>
        </mc:Choice>
        <mc:Fallback>
          <p:sp>
            <p:nvSpPr>
              <p:cNvPr id="14" name="TextBox 13">
                <a:extLst>
                  <a:ext uri="{FF2B5EF4-FFF2-40B4-BE49-F238E27FC236}">
                    <a16:creationId xmlns:a16="http://schemas.microsoft.com/office/drawing/2014/main" id="{AA90A62A-1829-904B-A0A9-2F707D19EA17}"/>
                  </a:ext>
                </a:extLst>
              </p:cNvPr>
              <p:cNvSpPr txBox="1">
                <a:spLocks noRot="1" noChangeAspect="1" noMove="1" noResize="1" noEditPoints="1" noAdjustHandles="1" noChangeArrowheads="1" noChangeShapeType="1" noTextEdit="1"/>
              </p:cNvSpPr>
              <p:nvPr/>
            </p:nvSpPr>
            <p:spPr>
              <a:xfrm>
                <a:off x="243740" y="2438183"/>
                <a:ext cx="3744416" cy="1200329"/>
              </a:xfrm>
              <a:prstGeom prst="rect">
                <a:avLst/>
              </a:prstGeom>
              <a:blipFill>
                <a:blip r:embed="rId4"/>
                <a:stretch>
                  <a:fillRect t="-21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8A3D8A7-DD9A-1D46-87E4-C32BC3DC9182}"/>
                  </a:ext>
                </a:extLst>
              </p:cNvPr>
              <p:cNvSpPr/>
              <p:nvPr/>
            </p:nvSpPr>
            <p:spPr>
              <a:xfrm>
                <a:off x="4712654" y="2438183"/>
                <a:ext cx="1614454"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0</m:t>
                          </m:r>
                        </m:sub>
                      </m:sSub>
                      <m:r>
                        <a:rPr lang="en-GB" i="1">
                          <a:latin typeface="Cambria Math" panose="02040503050406030204" pitchFamily="18" charset="0"/>
                        </a:rPr>
                        <m:t>:</m:t>
                      </m:r>
                      <m:r>
                        <a:rPr lang="en-GB" i="1">
                          <a:latin typeface="Cambria Math" panose="02040503050406030204" pitchFamily="18" charset="0"/>
                        </a:rPr>
                        <m:t>𝑝</m:t>
                      </m:r>
                      <m:r>
                        <a:rPr lang="en-GB" i="1">
                          <a:latin typeface="Cambria Math" panose="02040503050406030204" pitchFamily="18" charset="0"/>
                        </a:rPr>
                        <m:t>=0.5</m:t>
                      </m:r>
                    </m:oMath>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𝑝</m:t>
                      </m:r>
                      <m:r>
                        <a:rPr lang="en-GB" i="1">
                          <a:latin typeface="Cambria Math" panose="02040503050406030204" pitchFamily="18" charset="0"/>
                        </a:rPr>
                        <m:t>&gt;0.5</m:t>
                      </m:r>
                    </m:oMath>
                  </m:oMathPara>
                </a14:m>
                <a:endParaRPr lang="en-GB" dirty="0"/>
              </a:p>
            </p:txBody>
          </p:sp>
        </mc:Choice>
        <mc:Fallback>
          <p:sp>
            <p:nvSpPr>
              <p:cNvPr id="2" name="Rectangle 1">
                <a:extLst>
                  <a:ext uri="{FF2B5EF4-FFF2-40B4-BE49-F238E27FC236}">
                    <a16:creationId xmlns:a16="http://schemas.microsoft.com/office/drawing/2014/main" id="{68A3D8A7-DD9A-1D46-87E4-C32BC3DC9182}"/>
                  </a:ext>
                </a:extLst>
              </p:cNvPr>
              <p:cNvSpPr>
                <a:spLocks noRot="1" noChangeAspect="1" noMove="1" noResize="1" noEditPoints="1" noAdjustHandles="1" noChangeArrowheads="1" noChangeShapeType="1" noTextEdit="1"/>
              </p:cNvSpPr>
              <p:nvPr/>
            </p:nvSpPr>
            <p:spPr>
              <a:xfrm>
                <a:off x="4712654" y="2438183"/>
                <a:ext cx="1614454" cy="646331"/>
              </a:xfrm>
              <a:prstGeom prst="rect">
                <a:avLst/>
              </a:prstGeom>
              <a:blipFill>
                <a:blip r:embed="rId5"/>
                <a:stretch>
                  <a:fillRect b="-39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622EF260-E32B-3943-9088-2025E3C8CF43}"/>
                  </a:ext>
                </a:extLst>
              </p:cNvPr>
              <p:cNvSpPr/>
              <p:nvPr/>
            </p:nvSpPr>
            <p:spPr>
              <a:xfrm>
                <a:off x="243740" y="5225571"/>
                <a:ext cx="3744416" cy="1200329"/>
              </a:xfrm>
              <a:prstGeom prst="rect">
                <a:avLst/>
              </a:prstGeom>
            </p:spPr>
            <p:txBody>
              <a:bodyPr wrap="square">
                <a:spAutoFit/>
              </a:bodyPr>
              <a:lstStyle/>
              <a:p>
                <a:r>
                  <a:rPr lang="en-GB" dirty="0"/>
                  <a:t>Assume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0</m:t>
                        </m:r>
                      </m:sub>
                    </m:sSub>
                  </m:oMath>
                </a14:m>
                <a:r>
                  <a:rPr lang="en-GB" dirty="0"/>
                  <a:t> is true,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𝐵</m:t>
                    </m:r>
                    <m:d>
                      <m:dPr>
                        <m:ctrlPr>
                          <a:rPr lang="en-GB" i="1">
                            <a:latin typeface="Cambria Math" panose="02040503050406030204" pitchFamily="18" charset="0"/>
                          </a:rPr>
                        </m:ctrlPr>
                      </m:dPr>
                      <m:e>
                        <m:r>
                          <a:rPr lang="en-GB" i="1">
                            <a:latin typeface="Cambria Math" panose="02040503050406030204" pitchFamily="18" charset="0"/>
                          </a:rPr>
                          <m:t>8,0.5</m:t>
                        </m:r>
                      </m:e>
                    </m:d>
                  </m:oMath>
                </a14:m>
                <a:endParaRPr lang="en-GB" dirty="0"/>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≥6</m:t>
                          </m:r>
                        </m:e>
                      </m:d>
                      <m:r>
                        <a:rPr lang="en-GB" i="1">
                          <a:latin typeface="Cambria Math" panose="02040503050406030204" pitchFamily="18" charset="0"/>
                        </a:rPr>
                        <m:t>=1−</m:t>
                      </m:r>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≤5</m:t>
                          </m:r>
                        </m:e>
                      </m:d>
                    </m:oMath>
                    <m:oMath xmlns:m="http://schemas.openxmlformats.org/officeDocument/2006/math">
                      <m:r>
                        <a:rPr lang="en-GB" i="1">
                          <a:latin typeface="Cambria Math" panose="02040503050406030204" pitchFamily="18" charset="0"/>
                        </a:rPr>
                        <m:t>          =1−0.8555</m:t>
                      </m:r>
                    </m:oMath>
                    <m:oMath xmlns:m="http://schemas.openxmlformats.org/officeDocument/2006/math">
                      <m:r>
                        <a:rPr lang="en-GB" i="1">
                          <a:latin typeface="Cambria Math" panose="02040503050406030204" pitchFamily="18" charset="0"/>
                        </a:rPr>
                        <m:t>          =0.1445</m:t>
                      </m:r>
                    </m:oMath>
                  </m:oMathPara>
                </a14:m>
                <a:endParaRPr lang="en-GB" dirty="0"/>
              </a:p>
            </p:txBody>
          </p:sp>
        </mc:Choice>
        <mc:Fallback>
          <p:sp>
            <p:nvSpPr>
              <p:cNvPr id="3" name="Rectangle 2">
                <a:extLst>
                  <a:ext uri="{FF2B5EF4-FFF2-40B4-BE49-F238E27FC236}">
                    <a16:creationId xmlns:a16="http://schemas.microsoft.com/office/drawing/2014/main" id="{622EF260-E32B-3943-9088-2025E3C8CF43}"/>
                  </a:ext>
                </a:extLst>
              </p:cNvPr>
              <p:cNvSpPr>
                <a:spLocks noRot="1" noChangeAspect="1" noMove="1" noResize="1" noEditPoints="1" noAdjustHandles="1" noChangeArrowheads="1" noChangeShapeType="1" noTextEdit="1"/>
              </p:cNvSpPr>
              <p:nvPr/>
            </p:nvSpPr>
            <p:spPr>
              <a:xfrm>
                <a:off x="243740" y="5225571"/>
                <a:ext cx="3744416" cy="1200329"/>
              </a:xfrm>
              <a:prstGeom prst="rect">
                <a:avLst/>
              </a:prstGeom>
              <a:blipFill>
                <a:blip r:embed="rId6"/>
                <a:stretch>
                  <a:fillRect l="-1014" t="-1042" b="-41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6801A82-4986-B64C-B337-7A252FA4719E}"/>
                  </a:ext>
                </a:extLst>
              </p:cNvPr>
              <p:cNvSpPr/>
              <p:nvPr/>
            </p:nvSpPr>
            <p:spPr>
              <a:xfrm>
                <a:off x="4712653" y="5331226"/>
                <a:ext cx="3636867" cy="923330"/>
              </a:xfrm>
              <a:prstGeom prst="rect">
                <a:avLst/>
              </a:prstGeom>
            </p:spPr>
            <p:txBody>
              <a:bodyPr wrap="square">
                <a:spAutoFit/>
              </a:bodyPr>
              <a:lstStyle/>
              <a:p>
                <a:r>
                  <a:rPr lang="en-GB" dirty="0"/>
                  <a:t>14.45% &gt; 5%, so insufficient evidence to reject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0</m:t>
                        </m:r>
                      </m:sub>
                    </m:sSub>
                  </m:oMath>
                </a14:m>
                <a:r>
                  <a:rPr lang="en-GB" dirty="0"/>
                  <a:t>.</a:t>
                </a:r>
              </a:p>
              <a:p>
                <a:r>
                  <a:rPr lang="en-GB" dirty="0"/>
                  <a:t>Coin is not biased.</a:t>
                </a:r>
              </a:p>
            </p:txBody>
          </p:sp>
        </mc:Choice>
        <mc:Fallback>
          <p:sp>
            <p:nvSpPr>
              <p:cNvPr id="5" name="Rectangle 4">
                <a:extLst>
                  <a:ext uri="{FF2B5EF4-FFF2-40B4-BE49-F238E27FC236}">
                    <a16:creationId xmlns:a16="http://schemas.microsoft.com/office/drawing/2014/main" id="{66801A82-4986-B64C-B337-7A252FA4719E}"/>
                  </a:ext>
                </a:extLst>
              </p:cNvPr>
              <p:cNvSpPr>
                <a:spLocks noRot="1" noChangeAspect="1" noMove="1" noResize="1" noEditPoints="1" noAdjustHandles="1" noChangeArrowheads="1" noChangeShapeType="1" noTextEdit="1"/>
              </p:cNvSpPr>
              <p:nvPr/>
            </p:nvSpPr>
            <p:spPr>
              <a:xfrm>
                <a:off x="4712653" y="5331226"/>
                <a:ext cx="3636867" cy="923330"/>
              </a:xfrm>
              <a:prstGeom prst="rect">
                <a:avLst/>
              </a:prstGeom>
              <a:blipFill>
                <a:blip r:embed="rId7"/>
                <a:stretch>
                  <a:fillRect l="-1045" t="-4167" b="-9722"/>
                </a:stretch>
              </a:blipFill>
            </p:spPr>
            <p:txBody>
              <a:bodyPr/>
              <a:lstStyle/>
              <a:p>
                <a:r>
                  <a:rPr lang="en-US">
                    <a:noFill/>
                  </a:rPr>
                  <a:t> </a:t>
                </a:r>
              </a:p>
            </p:txBody>
          </p:sp>
        </mc:Fallback>
      </mc:AlternateContent>
    </p:spTree>
    <p:extLst>
      <p:ext uri="{BB962C8B-B14F-4D97-AF65-F5344CB8AC3E}">
        <p14:creationId xmlns:p14="http://schemas.microsoft.com/office/powerpoint/2010/main" val="313701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p:bldP spid="2" grpId="0"/>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CEE4-57FA-1F41-9F61-DFE2447BC745}"/>
              </a:ext>
            </a:extLst>
          </p:cNvPr>
          <p:cNvSpPr>
            <a:spLocks noGrp="1"/>
          </p:cNvSpPr>
          <p:nvPr>
            <p:ph type="title"/>
          </p:nvPr>
        </p:nvSpPr>
        <p:spPr>
          <a:xfrm>
            <a:off x="0" y="0"/>
            <a:ext cx="8596668" cy="711200"/>
          </a:xfrm>
        </p:spPr>
        <p:txBody>
          <a:bodyPr/>
          <a:lstStyle/>
          <a:p>
            <a:r>
              <a:rPr lang="en-US" dirty="0"/>
              <a:t>Example 2</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D70139A-5544-6A40-BAF1-D541A853B83B}"/>
                  </a:ext>
                </a:extLst>
              </p:cNvPr>
              <p:cNvSpPr txBox="1"/>
              <p:nvPr/>
            </p:nvSpPr>
            <p:spPr>
              <a:xfrm>
                <a:off x="323527" y="764704"/>
                <a:ext cx="9300157" cy="159377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standard treatment for a particular disease has a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dirty="0"/>
                  <a:t> probability of success. A certain doctor has undertake research in this area and has produced a new drug which has been successful with 11 out of 20 patients. The doctor claims the new drug represents an improvement on the standard treatment.</a:t>
                </a:r>
              </a:p>
              <a:p>
                <a:r>
                  <a:rPr lang="en-GB" dirty="0"/>
                  <a:t>Test, at the 5% significance level, the claim made by the doctor.</a:t>
                </a:r>
              </a:p>
            </p:txBody>
          </p:sp>
        </mc:Choice>
        <mc:Fallback>
          <p:sp>
            <p:nvSpPr>
              <p:cNvPr id="5" name="TextBox 4">
                <a:extLst>
                  <a:ext uri="{FF2B5EF4-FFF2-40B4-BE49-F238E27FC236}">
                    <a16:creationId xmlns:a16="http://schemas.microsoft.com/office/drawing/2014/main" id="{BD70139A-5544-6A40-BAF1-D541A853B83B}"/>
                  </a:ext>
                </a:extLst>
              </p:cNvPr>
              <p:cNvSpPr txBox="1">
                <a:spLocks noRot="1" noChangeAspect="1" noMove="1" noResize="1" noEditPoints="1" noAdjustHandles="1" noChangeArrowheads="1" noChangeShapeType="1" noTextEdit="1"/>
              </p:cNvSpPr>
              <p:nvPr/>
            </p:nvSpPr>
            <p:spPr>
              <a:xfrm>
                <a:off x="323527" y="764704"/>
                <a:ext cx="9300157" cy="159377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97007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B334-A8D7-DF43-9E90-D90EDB35C61D}"/>
              </a:ext>
            </a:extLst>
          </p:cNvPr>
          <p:cNvSpPr>
            <a:spLocks noGrp="1"/>
          </p:cNvSpPr>
          <p:nvPr>
            <p:ph type="title"/>
          </p:nvPr>
        </p:nvSpPr>
        <p:spPr>
          <a:xfrm>
            <a:off x="0" y="0"/>
            <a:ext cx="8596668" cy="880533"/>
          </a:xfrm>
        </p:spPr>
        <p:txBody>
          <a:bodyPr/>
          <a:lstStyle/>
          <a:p>
            <a:r>
              <a:rPr lang="en-US" dirty="0"/>
              <a:t>Answers</a:t>
            </a:r>
          </a:p>
        </p:txBody>
      </p:sp>
      <p:sp>
        <p:nvSpPr>
          <p:cNvPr id="10" name="Text Box 17">
            <a:extLst>
              <a:ext uri="{FF2B5EF4-FFF2-40B4-BE49-F238E27FC236}">
                <a16:creationId xmlns:a16="http://schemas.microsoft.com/office/drawing/2014/main" id="{94ACF1D2-74F8-B747-92A2-4DC5B266748B}"/>
              </a:ext>
            </a:extLst>
          </p:cNvPr>
          <p:cNvSpPr txBox="1">
            <a:spLocks noChangeArrowheads="1"/>
          </p:cNvSpPr>
          <p:nvPr/>
        </p:nvSpPr>
        <p:spPr bwMode="auto">
          <a:xfrm>
            <a:off x="-278177" y="2909975"/>
            <a:ext cx="141450" cy="213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spcAft>
                <a:spcPts val="0"/>
              </a:spcAft>
            </a:pPr>
            <a:endParaRPr lang="en-GB" sz="1200" dirty="0">
              <a:effectLst/>
              <a:latin typeface="Times New Roman"/>
              <a:ea typeface="Times New Roman"/>
            </a:endParaRPr>
          </a:p>
        </p:txBody>
      </p:sp>
      <p:pic>
        <p:nvPicPr>
          <p:cNvPr id="3" name="Picture 2">
            <a:extLst>
              <a:ext uri="{FF2B5EF4-FFF2-40B4-BE49-F238E27FC236}">
                <a16:creationId xmlns:a16="http://schemas.microsoft.com/office/drawing/2014/main" id="{5DE69E0E-9085-8041-8C1B-28B80AA13A95}"/>
              </a:ext>
            </a:extLst>
          </p:cNvPr>
          <p:cNvPicPr>
            <a:picLocks noChangeAspect="1"/>
          </p:cNvPicPr>
          <p:nvPr/>
        </p:nvPicPr>
        <p:blipFill>
          <a:blip r:embed="rId2"/>
          <a:stretch>
            <a:fillRect/>
          </a:stretch>
        </p:blipFill>
        <p:spPr>
          <a:xfrm>
            <a:off x="5399314" y="0"/>
            <a:ext cx="6792686" cy="2075543"/>
          </a:xfrm>
          <a:prstGeom prst="rect">
            <a:avLst/>
          </a:prstGeom>
        </p:spPr>
      </p:pic>
      <p:pic>
        <p:nvPicPr>
          <p:cNvPr id="5" name="Picture 4">
            <a:extLst>
              <a:ext uri="{FF2B5EF4-FFF2-40B4-BE49-F238E27FC236}">
                <a16:creationId xmlns:a16="http://schemas.microsoft.com/office/drawing/2014/main" id="{B896D977-FA71-D34E-8629-52EF0D62C6A8}"/>
              </a:ext>
            </a:extLst>
          </p:cNvPr>
          <p:cNvPicPr>
            <a:picLocks noChangeAspect="1"/>
          </p:cNvPicPr>
          <p:nvPr/>
        </p:nvPicPr>
        <p:blipFill>
          <a:blip r:embed="rId3"/>
          <a:stretch>
            <a:fillRect/>
          </a:stretch>
        </p:blipFill>
        <p:spPr>
          <a:xfrm>
            <a:off x="0" y="1558139"/>
            <a:ext cx="6648641" cy="2489820"/>
          </a:xfrm>
          <a:prstGeom prst="rect">
            <a:avLst/>
          </a:prstGeom>
        </p:spPr>
      </p:pic>
      <p:pic>
        <p:nvPicPr>
          <p:cNvPr id="6" name="Picture 5">
            <a:extLst>
              <a:ext uri="{FF2B5EF4-FFF2-40B4-BE49-F238E27FC236}">
                <a16:creationId xmlns:a16="http://schemas.microsoft.com/office/drawing/2014/main" id="{0B4C1762-6504-8D45-AD26-6506D661B98A}"/>
              </a:ext>
            </a:extLst>
          </p:cNvPr>
          <p:cNvPicPr>
            <a:picLocks noChangeAspect="1"/>
          </p:cNvPicPr>
          <p:nvPr/>
        </p:nvPicPr>
        <p:blipFill>
          <a:blip r:embed="rId4"/>
          <a:stretch>
            <a:fillRect/>
          </a:stretch>
        </p:blipFill>
        <p:spPr>
          <a:xfrm>
            <a:off x="5613501" y="3011065"/>
            <a:ext cx="6578499" cy="3429000"/>
          </a:xfrm>
          <a:prstGeom prst="rect">
            <a:avLst/>
          </a:prstGeom>
        </p:spPr>
      </p:pic>
    </p:spTree>
    <p:extLst>
      <p:ext uri="{BB962C8B-B14F-4D97-AF65-F5344CB8AC3E}">
        <p14:creationId xmlns:p14="http://schemas.microsoft.com/office/powerpoint/2010/main" val="743273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CEE4-57FA-1F41-9F61-DFE2447BC745}"/>
              </a:ext>
            </a:extLst>
          </p:cNvPr>
          <p:cNvSpPr>
            <a:spLocks noGrp="1"/>
          </p:cNvSpPr>
          <p:nvPr>
            <p:ph type="title"/>
          </p:nvPr>
        </p:nvSpPr>
        <p:spPr>
          <a:xfrm>
            <a:off x="0" y="0"/>
            <a:ext cx="8596668" cy="711200"/>
          </a:xfrm>
        </p:spPr>
        <p:txBody>
          <a:bodyPr/>
          <a:lstStyle/>
          <a:p>
            <a:r>
              <a:rPr lang="en-US" dirty="0"/>
              <a:t>Class question</a:t>
            </a:r>
          </a:p>
        </p:txBody>
      </p:sp>
      <p:sp>
        <p:nvSpPr>
          <p:cNvPr id="4" name="Rectangle 3">
            <a:extLst>
              <a:ext uri="{FF2B5EF4-FFF2-40B4-BE49-F238E27FC236}">
                <a16:creationId xmlns:a16="http://schemas.microsoft.com/office/drawing/2014/main" id="{22BCF5BA-E073-7748-BCF1-9E1F205EC733}"/>
              </a:ext>
            </a:extLst>
          </p:cNvPr>
          <p:cNvSpPr/>
          <p:nvPr/>
        </p:nvSpPr>
        <p:spPr>
          <a:xfrm>
            <a:off x="314699" y="950636"/>
            <a:ext cx="9129104" cy="1559529"/>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algn="just">
              <a:lnSpc>
                <a:spcPct val="107000"/>
              </a:lnSpc>
              <a:spcAft>
                <a:spcPts val="0"/>
              </a:spcAft>
              <a:tabLst>
                <a:tab pos="27051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A student takes a multiple-choice test. The test is made up of 10 questions each with 5 possible answers. The student gets 4 questions correct. Her teacher claims she was guessing the answers. Using a one tailed test, at the 5% level of significance, test whether or not there is evidence to reject the teacher’s claim.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State your hypotheses clearly.				</a:t>
            </a:r>
            <a:r>
              <a:rPr lang="en-GB" b="1" dirty="0">
                <a:latin typeface="Times New Roman" panose="02020603050405020304" pitchFamily="18" charset="0"/>
                <a:ea typeface="Times New Roman" panose="02020603050405020304" pitchFamily="18" charset="0"/>
                <a:cs typeface="Times New Roman" panose="02020603050405020304" pitchFamily="18" charset="0"/>
              </a:rPr>
              <a:t>(6)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CDBCCDC-4DA2-3E47-BD3D-65B8ADF745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84984"/>
            <a:ext cx="7992888" cy="2507113"/>
          </a:xfrm>
          <a:prstGeom prst="rect">
            <a:avLst/>
          </a:prstGeom>
          <a:noFill/>
          <a:ln>
            <a:noFill/>
          </a:ln>
        </p:spPr>
      </p:pic>
    </p:spTree>
    <p:extLst>
      <p:ext uri="{BB962C8B-B14F-4D97-AF65-F5344CB8AC3E}">
        <p14:creationId xmlns:p14="http://schemas.microsoft.com/office/powerpoint/2010/main" val="131989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7C58F9-37E1-0849-B90D-7AD1ED6ED74A}"/>
              </a:ext>
            </a:extLst>
          </p:cNvPr>
          <p:cNvSpPr txBox="1"/>
          <p:nvPr/>
        </p:nvSpPr>
        <p:spPr>
          <a:xfrm>
            <a:off x="932688" y="1005840"/>
            <a:ext cx="3817071" cy="461665"/>
          </a:xfrm>
          <a:prstGeom prst="rect">
            <a:avLst/>
          </a:prstGeom>
          <a:noFill/>
        </p:spPr>
        <p:txBody>
          <a:bodyPr wrap="none" rtlCol="0">
            <a:spAutoFit/>
          </a:bodyPr>
          <a:lstStyle/>
          <a:p>
            <a:r>
              <a:rPr lang="en-US" sz="2400" dirty="0"/>
              <a:t>Exercise 7C pages 106-107</a:t>
            </a:r>
          </a:p>
        </p:txBody>
      </p:sp>
      <p:sp>
        <p:nvSpPr>
          <p:cNvPr id="5" name="Title 1">
            <a:extLst>
              <a:ext uri="{FF2B5EF4-FFF2-40B4-BE49-F238E27FC236}">
                <a16:creationId xmlns:a16="http://schemas.microsoft.com/office/drawing/2014/main" id="{5B32F9CC-5F58-3E49-84F7-38B7759961A9}"/>
              </a:ext>
            </a:extLst>
          </p:cNvPr>
          <p:cNvSpPr>
            <a:spLocks noGrp="1"/>
          </p:cNvSpPr>
          <p:nvPr>
            <p:ph type="title"/>
          </p:nvPr>
        </p:nvSpPr>
        <p:spPr>
          <a:xfrm>
            <a:off x="0" y="-84128"/>
            <a:ext cx="8596668" cy="765446"/>
          </a:xfrm>
        </p:spPr>
        <p:txBody>
          <a:bodyPr/>
          <a:lstStyle/>
          <a:p>
            <a:r>
              <a:rPr lang="en-US" dirty="0"/>
              <a:t>Exercise book</a:t>
            </a:r>
          </a:p>
        </p:txBody>
      </p:sp>
    </p:spTree>
    <p:extLst>
      <p:ext uri="{BB962C8B-B14F-4D97-AF65-F5344CB8AC3E}">
        <p14:creationId xmlns:p14="http://schemas.microsoft.com/office/powerpoint/2010/main" val="1253979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B334-A8D7-DF43-9E90-D90EDB35C61D}"/>
              </a:ext>
            </a:extLst>
          </p:cNvPr>
          <p:cNvSpPr>
            <a:spLocks noGrp="1"/>
          </p:cNvSpPr>
          <p:nvPr>
            <p:ph type="title"/>
          </p:nvPr>
        </p:nvSpPr>
        <p:spPr>
          <a:xfrm>
            <a:off x="0" y="0"/>
            <a:ext cx="9368852" cy="880533"/>
          </a:xfrm>
        </p:spPr>
        <p:txBody>
          <a:bodyPr>
            <a:normAutofit/>
          </a:bodyPr>
          <a:lstStyle/>
          <a:p>
            <a:r>
              <a:rPr lang="en-US" dirty="0"/>
              <a:t>7.4 – Two–tailed test</a:t>
            </a:r>
          </a:p>
        </p:txBody>
      </p:sp>
      <p:sp>
        <p:nvSpPr>
          <p:cNvPr id="3" name="TextBox 2">
            <a:extLst>
              <a:ext uri="{FF2B5EF4-FFF2-40B4-BE49-F238E27FC236}">
                <a16:creationId xmlns:a16="http://schemas.microsoft.com/office/drawing/2014/main" id="{7A620783-86DE-2546-ABA1-5223D4EC5724}"/>
              </a:ext>
            </a:extLst>
          </p:cNvPr>
          <p:cNvSpPr txBox="1"/>
          <p:nvPr/>
        </p:nvSpPr>
        <p:spPr>
          <a:xfrm>
            <a:off x="534650" y="1134438"/>
            <a:ext cx="5275803" cy="400110"/>
          </a:xfrm>
          <a:prstGeom prst="rect">
            <a:avLst/>
          </a:prstGeom>
          <a:noFill/>
        </p:spPr>
        <p:txBody>
          <a:bodyPr wrap="none" rtlCol="0">
            <a:spAutoFit/>
          </a:bodyPr>
          <a:lstStyle/>
          <a:p>
            <a:r>
              <a:rPr lang="en-US" sz="2000" dirty="0"/>
              <a:t>This is when the alternative hypothesis is ≠</a:t>
            </a:r>
          </a:p>
        </p:txBody>
      </p:sp>
      <p:sp>
        <p:nvSpPr>
          <p:cNvPr id="4" name="TextBox 3">
            <a:extLst>
              <a:ext uri="{FF2B5EF4-FFF2-40B4-BE49-F238E27FC236}">
                <a16:creationId xmlns:a16="http://schemas.microsoft.com/office/drawing/2014/main" id="{3F000B4C-F926-9E4F-B00C-BC3A45AE1369}"/>
              </a:ext>
            </a:extLst>
          </p:cNvPr>
          <p:cNvSpPr txBox="1"/>
          <p:nvPr/>
        </p:nvSpPr>
        <p:spPr>
          <a:xfrm>
            <a:off x="534650" y="1948721"/>
            <a:ext cx="8109678" cy="1938992"/>
          </a:xfrm>
          <a:prstGeom prst="rect">
            <a:avLst/>
          </a:prstGeom>
          <a:noFill/>
        </p:spPr>
        <p:txBody>
          <a:bodyPr wrap="square" rtlCol="0">
            <a:spAutoFit/>
          </a:bodyPr>
          <a:lstStyle/>
          <a:p>
            <a:r>
              <a:rPr lang="en-US" sz="2000" dirty="0"/>
              <a:t>The process is the same but one major difference. You need to half the significance level.</a:t>
            </a:r>
          </a:p>
          <a:p>
            <a:endParaRPr lang="en-US" sz="2000" dirty="0"/>
          </a:p>
          <a:p>
            <a:r>
              <a:rPr lang="en-US" sz="2000" dirty="0"/>
              <a:t>You can find out the expected value by calculating np. </a:t>
            </a:r>
          </a:p>
          <a:p>
            <a:pPr marL="800100" lvl="1" indent="-342900">
              <a:buFont typeface="Arial" panose="020B0604020202020204" pitchFamily="34" charset="0"/>
              <a:buChar char="•"/>
            </a:pPr>
            <a:r>
              <a:rPr lang="en-US" sz="2000" dirty="0"/>
              <a:t>If this value is lower, consider P(</a:t>
            </a:r>
            <a:r>
              <a:rPr lang="en-US" sz="2000" dirty="0" err="1"/>
              <a:t>X≤x</a:t>
            </a:r>
            <a:r>
              <a:rPr lang="en-US" sz="2000" dirty="0"/>
              <a:t>)</a:t>
            </a:r>
          </a:p>
          <a:p>
            <a:pPr marL="800100" lvl="1" indent="-342900">
              <a:buFont typeface="Arial" panose="020B0604020202020204" pitchFamily="34" charset="0"/>
              <a:buChar char="•"/>
            </a:pPr>
            <a:r>
              <a:rPr lang="en-US" sz="2000" dirty="0"/>
              <a:t>If this value is higher, consider P(</a:t>
            </a:r>
            <a:r>
              <a:rPr lang="en-US" sz="2000" dirty="0" err="1"/>
              <a:t>X≥x</a:t>
            </a:r>
            <a:r>
              <a:rPr lang="en-US" sz="2000" dirty="0"/>
              <a:t>)</a:t>
            </a:r>
          </a:p>
        </p:txBody>
      </p:sp>
    </p:spTree>
    <p:extLst>
      <p:ext uri="{BB962C8B-B14F-4D97-AF65-F5344CB8AC3E}">
        <p14:creationId xmlns:p14="http://schemas.microsoft.com/office/powerpoint/2010/main" val="244708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C8D49B-764D-C94E-9BFB-05BBD70B3C54}"/>
              </a:ext>
            </a:extLst>
          </p:cNvPr>
          <p:cNvSpPr txBox="1">
            <a:spLocks/>
          </p:cNvSpPr>
          <p:nvPr/>
        </p:nvSpPr>
        <p:spPr>
          <a:xfrm>
            <a:off x="0" y="0"/>
            <a:ext cx="8596668" cy="71323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Example</a:t>
            </a: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2A0EBB34-2FE2-3342-ADA2-ADAD317641C1}"/>
                  </a:ext>
                </a:extLst>
              </p:cNvPr>
              <p:cNvSpPr/>
              <p:nvPr/>
            </p:nvSpPr>
            <p:spPr>
              <a:xfrm>
                <a:off x="259830" y="955066"/>
                <a:ext cx="9438806" cy="923330"/>
              </a:xfrm>
              <a:prstGeom prst="rect">
                <a:avLst/>
              </a:prstGeom>
            </p:spPr>
            <p:txBody>
              <a:bodyPr wrap="square">
                <a:spAutoFit/>
              </a:bodyPr>
              <a:lstStyle/>
              <a:p>
                <a:r>
                  <a:rPr lang="en-US" dirty="0">
                    <a:latin typeface="Comic Sans MS" panose="030F0702030302020204" pitchFamily="66" charset="0"/>
                  </a:rPr>
                  <a:t>A single observation, </a:t>
                </a:r>
                <a14:m>
                  <m:oMath xmlns:m="http://schemas.openxmlformats.org/officeDocument/2006/math">
                    <m:r>
                      <a:rPr lang="en-US" i="1" dirty="0">
                        <a:latin typeface="Cambria Math" panose="02040503050406030204" pitchFamily="18" charset="0"/>
                      </a:rPr>
                      <m:t>𝑥</m:t>
                    </m:r>
                  </m:oMath>
                </a14:m>
                <a:r>
                  <a:rPr lang="en-US" dirty="0">
                    <a:latin typeface="Comic Sans MS" panose="030F0702030302020204" pitchFamily="66" charset="0"/>
                  </a:rPr>
                  <a:t>, is taken from a Binomial distribution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10,</m:t>
                        </m:r>
                        <m:r>
                          <a:rPr lang="en-US" i="1">
                            <a:latin typeface="Cambria Math" panose="02040503050406030204" pitchFamily="18" charset="0"/>
                          </a:rPr>
                          <m:t>𝑝</m:t>
                        </m:r>
                      </m:e>
                    </m:d>
                  </m:oMath>
                </a14:m>
                <a:r>
                  <a:rPr lang="en-US" dirty="0">
                    <a:latin typeface="Comic Sans MS" panose="030F0702030302020204" pitchFamily="66" charset="0"/>
                  </a:rPr>
                  <a:t>, and a value of 1 is obtained. Use this observation to test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=0.45</m:t>
                    </m:r>
                  </m:oMath>
                </a14:m>
                <a:r>
                  <a:rPr lang="en-US" dirty="0">
                    <a:latin typeface="Comic Sans MS" panose="030F0702030302020204" pitchFamily="66" charset="0"/>
                  </a:rPr>
                  <a:t> against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ea typeface="Cambria Math" panose="02040503050406030204" pitchFamily="18" charset="0"/>
                      </a:rPr>
                      <m:t>≠0.45</m:t>
                    </m:r>
                  </m:oMath>
                </a14:m>
                <a:r>
                  <a:rPr lang="en-US" dirty="0">
                    <a:latin typeface="Comic Sans MS" panose="030F0702030302020204" pitchFamily="66" charset="0"/>
                  </a:rPr>
                  <a:t> using a 5% significance level.</a:t>
                </a:r>
              </a:p>
            </p:txBody>
          </p:sp>
        </mc:Choice>
        <mc:Fallback>
          <p:sp>
            <p:nvSpPr>
              <p:cNvPr id="9" name="Rectangle 8">
                <a:extLst>
                  <a:ext uri="{FF2B5EF4-FFF2-40B4-BE49-F238E27FC236}">
                    <a16:creationId xmlns:a16="http://schemas.microsoft.com/office/drawing/2014/main" id="{2A0EBB34-2FE2-3342-ADA2-ADAD317641C1}"/>
                  </a:ext>
                </a:extLst>
              </p:cNvPr>
              <p:cNvSpPr>
                <a:spLocks noRot="1" noChangeAspect="1" noMove="1" noResize="1" noEditPoints="1" noAdjustHandles="1" noChangeArrowheads="1" noChangeShapeType="1" noTextEdit="1"/>
              </p:cNvSpPr>
              <p:nvPr/>
            </p:nvSpPr>
            <p:spPr>
              <a:xfrm>
                <a:off x="259830" y="955066"/>
                <a:ext cx="9438806" cy="923330"/>
              </a:xfrm>
              <a:prstGeom prst="rect">
                <a:avLst/>
              </a:prstGeom>
              <a:blipFill>
                <a:blip r:embed="rId2"/>
                <a:stretch>
                  <a:fillRect l="-403" t="-2703" r="-671" b="-9459"/>
                </a:stretch>
              </a:blipFill>
            </p:spPr>
            <p:txBody>
              <a:bodyPr/>
              <a:lstStyle/>
              <a:p>
                <a:r>
                  <a:rPr lang="en-US">
                    <a:noFill/>
                  </a:rPr>
                  <a:t> </a:t>
                </a:r>
              </a:p>
            </p:txBody>
          </p:sp>
        </mc:Fallback>
      </mc:AlternateContent>
    </p:spTree>
    <p:extLst>
      <p:ext uri="{BB962C8B-B14F-4D97-AF65-F5344CB8AC3E}">
        <p14:creationId xmlns:p14="http://schemas.microsoft.com/office/powerpoint/2010/main" val="954393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CEE4-57FA-1F41-9F61-DFE2447BC745}"/>
              </a:ext>
            </a:extLst>
          </p:cNvPr>
          <p:cNvSpPr>
            <a:spLocks noGrp="1"/>
          </p:cNvSpPr>
          <p:nvPr>
            <p:ph type="title"/>
          </p:nvPr>
        </p:nvSpPr>
        <p:spPr>
          <a:xfrm>
            <a:off x="0" y="0"/>
            <a:ext cx="8596668" cy="711200"/>
          </a:xfrm>
        </p:spPr>
        <p:txBody>
          <a:bodyPr/>
          <a:lstStyle/>
          <a:p>
            <a:r>
              <a:rPr lang="en-US" dirty="0"/>
              <a:t>Example 2</a:t>
            </a:r>
          </a:p>
        </p:txBody>
      </p:sp>
      <p:sp>
        <p:nvSpPr>
          <p:cNvPr id="3" name="Rectangle 2">
            <a:extLst>
              <a:ext uri="{FF2B5EF4-FFF2-40B4-BE49-F238E27FC236}">
                <a16:creationId xmlns:a16="http://schemas.microsoft.com/office/drawing/2014/main" id="{A6D7D715-91DD-0447-AE7E-B9D080055677}"/>
              </a:ext>
            </a:extLst>
          </p:cNvPr>
          <p:cNvSpPr/>
          <p:nvPr/>
        </p:nvSpPr>
        <p:spPr>
          <a:xfrm>
            <a:off x="124918" y="711200"/>
            <a:ext cx="9408826" cy="1477328"/>
          </a:xfrm>
          <a:prstGeom prst="rect">
            <a:avLst/>
          </a:prstGeom>
        </p:spPr>
        <p:txBody>
          <a:bodyPr wrap="square">
            <a:spAutoFit/>
          </a:bodyPr>
          <a:lstStyle/>
          <a:p>
            <a:r>
              <a:rPr lang="en-US" dirty="0">
                <a:latin typeface="Comic Sans MS" panose="030F0702030302020204" pitchFamily="66" charset="0"/>
              </a:rPr>
              <a:t>Over a long period of time it has been found that in Enrico’s restaurant the ratio of non-vegetarian to vegetarian meals sold is 2:1. In Manuel’s restaurant, in a random sample of 12 people ordering meals, 2 ordered a vegetarian meal. Using a 5% significance level, test whether or not the proportion of people eating vegetarian meals in Manuel’s restaurant is different to that in Enrico’s restaurant.</a:t>
            </a:r>
            <a:endParaRPr lang="en-US" dirty="0">
              <a:latin typeface="Comic Sans MS" panose="030F0702030302020204" pitchFamily="66" charset="0"/>
              <a:sym typeface="Wingdings" panose="05000000000000000000" pitchFamily="2" charset="2"/>
            </a:endParaRPr>
          </a:p>
        </p:txBody>
      </p:sp>
    </p:spTree>
    <p:extLst>
      <p:ext uri="{BB962C8B-B14F-4D97-AF65-F5344CB8AC3E}">
        <p14:creationId xmlns:p14="http://schemas.microsoft.com/office/powerpoint/2010/main" val="579896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CEE4-57FA-1F41-9F61-DFE2447BC745}"/>
              </a:ext>
            </a:extLst>
          </p:cNvPr>
          <p:cNvSpPr>
            <a:spLocks noGrp="1"/>
          </p:cNvSpPr>
          <p:nvPr>
            <p:ph type="title"/>
          </p:nvPr>
        </p:nvSpPr>
        <p:spPr>
          <a:xfrm>
            <a:off x="0" y="0"/>
            <a:ext cx="8596668" cy="711200"/>
          </a:xfrm>
        </p:spPr>
        <p:txBody>
          <a:bodyPr/>
          <a:lstStyle/>
          <a:p>
            <a:r>
              <a:rPr lang="en-US" dirty="0"/>
              <a:t>Class question</a:t>
            </a:r>
          </a:p>
        </p:txBody>
      </p:sp>
      <p:sp>
        <p:nvSpPr>
          <p:cNvPr id="4" name="Rectangle 3">
            <a:extLst>
              <a:ext uri="{FF2B5EF4-FFF2-40B4-BE49-F238E27FC236}">
                <a16:creationId xmlns:a16="http://schemas.microsoft.com/office/drawing/2014/main" id="{22BCF5BA-E073-7748-BCF1-9E1F205EC733}"/>
              </a:ext>
            </a:extLst>
          </p:cNvPr>
          <p:cNvSpPr/>
          <p:nvPr/>
        </p:nvSpPr>
        <p:spPr>
          <a:xfrm>
            <a:off x="314699" y="950636"/>
            <a:ext cx="9129104" cy="1559529"/>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algn="just">
              <a:lnSpc>
                <a:spcPct val="107000"/>
              </a:lnSpc>
              <a:spcAft>
                <a:spcPts val="0"/>
              </a:spcAft>
              <a:tabLst>
                <a:tab pos="27051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A student takes a multiple-choice test. The test is made up of 10 questions each with 5 possible answers. The student gets 4 questions correct. Her teacher claims she was guessing the answers. Using a one tailed test, at the 5% level of significance, test whether or not there is evidence to reject the teacher’s claim.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State your hypotheses clearly.				</a:t>
            </a:r>
            <a:r>
              <a:rPr lang="en-GB" b="1" dirty="0">
                <a:latin typeface="Times New Roman" panose="02020603050405020304" pitchFamily="18" charset="0"/>
                <a:ea typeface="Times New Roman" panose="02020603050405020304" pitchFamily="18" charset="0"/>
                <a:cs typeface="Times New Roman" panose="02020603050405020304" pitchFamily="18" charset="0"/>
              </a:rPr>
              <a:t>(6)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CDBCCDC-4DA2-3E47-BD3D-65B8ADF745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84984"/>
            <a:ext cx="7992888" cy="2507113"/>
          </a:xfrm>
          <a:prstGeom prst="rect">
            <a:avLst/>
          </a:prstGeom>
          <a:noFill/>
          <a:ln>
            <a:noFill/>
          </a:ln>
        </p:spPr>
      </p:pic>
    </p:spTree>
    <p:extLst>
      <p:ext uri="{BB962C8B-B14F-4D97-AF65-F5344CB8AC3E}">
        <p14:creationId xmlns:p14="http://schemas.microsoft.com/office/powerpoint/2010/main" val="298432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7C58F9-37E1-0849-B90D-7AD1ED6ED74A}"/>
              </a:ext>
            </a:extLst>
          </p:cNvPr>
          <p:cNvSpPr txBox="1"/>
          <p:nvPr/>
        </p:nvSpPr>
        <p:spPr>
          <a:xfrm>
            <a:off x="932688" y="1005840"/>
            <a:ext cx="3817071" cy="461665"/>
          </a:xfrm>
          <a:prstGeom prst="rect">
            <a:avLst/>
          </a:prstGeom>
          <a:noFill/>
        </p:spPr>
        <p:txBody>
          <a:bodyPr wrap="none" rtlCol="0">
            <a:spAutoFit/>
          </a:bodyPr>
          <a:lstStyle/>
          <a:p>
            <a:r>
              <a:rPr lang="en-US" sz="2400" dirty="0"/>
              <a:t>Exercise 7C pages 106-107</a:t>
            </a:r>
          </a:p>
        </p:txBody>
      </p:sp>
      <p:sp>
        <p:nvSpPr>
          <p:cNvPr id="5" name="Title 1">
            <a:extLst>
              <a:ext uri="{FF2B5EF4-FFF2-40B4-BE49-F238E27FC236}">
                <a16:creationId xmlns:a16="http://schemas.microsoft.com/office/drawing/2014/main" id="{5B32F9CC-5F58-3E49-84F7-38B7759961A9}"/>
              </a:ext>
            </a:extLst>
          </p:cNvPr>
          <p:cNvSpPr>
            <a:spLocks noGrp="1"/>
          </p:cNvSpPr>
          <p:nvPr>
            <p:ph type="title"/>
          </p:nvPr>
        </p:nvSpPr>
        <p:spPr>
          <a:xfrm>
            <a:off x="0" y="-84128"/>
            <a:ext cx="8596668" cy="765446"/>
          </a:xfrm>
        </p:spPr>
        <p:txBody>
          <a:bodyPr/>
          <a:lstStyle/>
          <a:p>
            <a:r>
              <a:rPr lang="en-US" dirty="0"/>
              <a:t>Exercise book</a:t>
            </a:r>
          </a:p>
        </p:txBody>
      </p:sp>
    </p:spTree>
    <p:extLst>
      <p:ext uri="{BB962C8B-B14F-4D97-AF65-F5344CB8AC3E}">
        <p14:creationId xmlns:p14="http://schemas.microsoft.com/office/powerpoint/2010/main" val="174089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C8D49B-764D-C94E-9BFB-05BBD70B3C54}"/>
              </a:ext>
            </a:extLst>
          </p:cNvPr>
          <p:cNvSpPr txBox="1">
            <a:spLocks/>
          </p:cNvSpPr>
          <p:nvPr/>
        </p:nvSpPr>
        <p:spPr>
          <a:xfrm>
            <a:off x="0" y="0"/>
            <a:ext cx="8596668" cy="71323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7.1 Hypothesis testing</a:t>
            </a:r>
          </a:p>
        </p:txBody>
      </p:sp>
      <p:sp>
        <p:nvSpPr>
          <p:cNvPr id="15" name="TextBox 14">
            <a:extLst>
              <a:ext uri="{FF2B5EF4-FFF2-40B4-BE49-F238E27FC236}">
                <a16:creationId xmlns:a16="http://schemas.microsoft.com/office/drawing/2014/main" id="{9658516A-186F-AE4C-A785-D0AAD6CBD4F1}"/>
              </a:ext>
            </a:extLst>
          </p:cNvPr>
          <p:cNvSpPr txBox="1"/>
          <p:nvPr/>
        </p:nvSpPr>
        <p:spPr>
          <a:xfrm>
            <a:off x="204647" y="1874475"/>
            <a:ext cx="6873056" cy="369332"/>
          </a:xfrm>
          <a:prstGeom prst="rect">
            <a:avLst/>
          </a:prstGeom>
          <a:noFill/>
        </p:spPr>
        <p:txBody>
          <a:bodyPr wrap="square" rtlCol="0">
            <a:spAutoFit/>
          </a:bodyPr>
          <a:lstStyle/>
          <a:p>
            <a:r>
              <a:rPr lang="en-US" dirty="0">
                <a:latin typeface="+mj-lt"/>
              </a:rPr>
              <a:t>A </a:t>
            </a:r>
            <a:r>
              <a:rPr lang="en-US" b="1" dirty="0">
                <a:latin typeface="+mj-lt"/>
              </a:rPr>
              <a:t>hypothesis</a:t>
            </a:r>
            <a:r>
              <a:rPr lang="en-US" dirty="0">
                <a:latin typeface="+mj-lt"/>
              </a:rPr>
              <a:t> is a statement made about a population parameter</a:t>
            </a:r>
            <a:endParaRPr lang="en-GB" dirty="0">
              <a:latin typeface="+mj-lt"/>
            </a:endParaRPr>
          </a:p>
        </p:txBody>
      </p:sp>
      <p:sp>
        <p:nvSpPr>
          <p:cNvPr id="17" name="TextBox 16">
            <a:extLst>
              <a:ext uri="{FF2B5EF4-FFF2-40B4-BE49-F238E27FC236}">
                <a16:creationId xmlns:a16="http://schemas.microsoft.com/office/drawing/2014/main" id="{49C2F946-3FF7-8346-B4D3-9A0CB8C54D23}"/>
              </a:ext>
            </a:extLst>
          </p:cNvPr>
          <p:cNvSpPr txBox="1"/>
          <p:nvPr/>
        </p:nvSpPr>
        <p:spPr>
          <a:xfrm>
            <a:off x="187234" y="948185"/>
            <a:ext cx="7577909" cy="646331"/>
          </a:xfrm>
          <a:prstGeom prst="rect">
            <a:avLst/>
          </a:prstGeom>
          <a:noFill/>
        </p:spPr>
        <p:txBody>
          <a:bodyPr wrap="square" rtlCol="0">
            <a:spAutoFit/>
          </a:bodyPr>
          <a:lstStyle/>
          <a:p>
            <a:r>
              <a:rPr lang="en-US" dirty="0">
                <a:latin typeface="+mj-lt"/>
              </a:rPr>
              <a:t>A population parameter is a statistical measure relating to a population</a:t>
            </a:r>
          </a:p>
          <a:p>
            <a:r>
              <a:rPr lang="en-US" dirty="0">
                <a:latin typeface="+mj-lt"/>
                <a:sym typeface="Wingdings" panose="05000000000000000000" pitchFamily="2" charset="2"/>
              </a:rPr>
              <a:t> For example, the mean is a population parameter</a:t>
            </a:r>
            <a:endParaRPr lang="en-GB" dirty="0">
              <a:latin typeface="+mj-lt"/>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9AA50E98-DDF1-4B43-9CBE-E4E95B8E64BD}"/>
                  </a:ext>
                </a:extLst>
              </p:cNvPr>
              <p:cNvSpPr txBox="1"/>
              <p:nvPr/>
            </p:nvSpPr>
            <p:spPr>
              <a:xfrm>
                <a:off x="103050" y="4453898"/>
                <a:ext cx="9737637" cy="646331"/>
              </a:xfrm>
              <a:prstGeom prst="rect">
                <a:avLst/>
              </a:prstGeom>
              <a:noFill/>
            </p:spPr>
            <p:txBody>
              <a:bodyPr wrap="square" rtlCol="0">
                <a:spAutoFit/>
              </a:bodyPr>
              <a:lstStyle/>
              <a:p>
                <a:r>
                  <a:rPr lang="en-US" dirty="0">
                    <a:solidFill>
                      <a:schemeClr val="tx1"/>
                    </a:solidFill>
                    <a:latin typeface="+mj-lt"/>
                  </a:rPr>
                  <a:t>A test statistic is the result of the experiment we are using, which we use to test </a:t>
                </a:r>
                <a14:m>
                  <m:oMath xmlns:m="http://schemas.openxmlformats.org/officeDocument/2006/math">
                    <m:sSub>
                      <m:sSubPr>
                        <m:ctrlPr>
                          <a:rPr lang="en-US" i="1" smtClean="0">
                            <a:solidFill>
                              <a:schemeClr val="tx1"/>
                            </a:solidFill>
                            <a:latin typeface="+mj-lt"/>
                          </a:rPr>
                        </m:ctrlPr>
                      </m:sSubPr>
                      <m:e>
                        <m:r>
                          <a:rPr lang="en-US" b="0" i="1" smtClean="0">
                            <a:solidFill>
                              <a:schemeClr val="tx1"/>
                            </a:solidFill>
                            <a:latin typeface="+mj-lt"/>
                          </a:rPr>
                          <m:t>𝐻</m:t>
                        </m:r>
                      </m:e>
                      <m:sub>
                        <m:r>
                          <a:rPr lang="en-US" b="0" i="1" smtClean="0">
                            <a:solidFill>
                              <a:schemeClr val="tx1"/>
                            </a:solidFill>
                            <a:latin typeface="+mj-lt"/>
                          </a:rPr>
                          <m:t>0</m:t>
                        </m:r>
                      </m:sub>
                    </m:sSub>
                  </m:oMath>
                </a14:m>
                <a:endParaRPr lang="en-US" dirty="0">
                  <a:solidFill>
                    <a:schemeClr val="tx1"/>
                  </a:solidFill>
                  <a:latin typeface="+mj-lt"/>
                </a:endParaRPr>
              </a:p>
              <a:p>
                <a:r>
                  <a:rPr lang="en-US" dirty="0">
                    <a:solidFill>
                      <a:schemeClr val="tx1"/>
                    </a:solidFill>
                    <a:latin typeface="+mj-lt"/>
                    <a:sym typeface="Wingdings" panose="05000000000000000000" pitchFamily="2" charset="2"/>
                  </a:rPr>
                  <a:t> If we tossed a coin 4 times and got 3 heads then that value/proportion is the test statistic</a:t>
                </a:r>
                <a:endParaRPr lang="en-GB" dirty="0">
                  <a:solidFill>
                    <a:schemeClr val="tx1"/>
                  </a:solidFill>
                  <a:latin typeface="+mj-lt"/>
                </a:endParaRPr>
              </a:p>
            </p:txBody>
          </p:sp>
        </mc:Choice>
        <mc:Fallback>
          <p:sp>
            <p:nvSpPr>
              <p:cNvPr id="19" name="TextBox 18">
                <a:extLst>
                  <a:ext uri="{FF2B5EF4-FFF2-40B4-BE49-F238E27FC236}">
                    <a16:creationId xmlns:a16="http://schemas.microsoft.com/office/drawing/2014/main" id="{9AA50E98-DDF1-4B43-9CBE-E4E95B8E64BD}"/>
                  </a:ext>
                </a:extLst>
              </p:cNvPr>
              <p:cNvSpPr txBox="1">
                <a:spLocks noRot="1" noChangeAspect="1" noMove="1" noResize="1" noEditPoints="1" noAdjustHandles="1" noChangeArrowheads="1" noChangeShapeType="1" noTextEdit="1"/>
              </p:cNvSpPr>
              <p:nvPr/>
            </p:nvSpPr>
            <p:spPr>
              <a:xfrm>
                <a:off x="103050" y="4453898"/>
                <a:ext cx="9737637" cy="646331"/>
              </a:xfrm>
              <a:prstGeom prst="rect">
                <a:avLst/>
              </a:prstGeom>
              <a:blipFill>
                <a:blip r:embed="rId2"/>
                <a:stretch>
                  <a:fillRect l="-521" t="-3846" r="-391" b="-115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DB75F8E9-B34F-194D-B7B8-42044B0E5A7B}"/>
                  </a:ext>
                </a:extLst>
              </p:cNvPr>
              <p:cNvSpPr txBox="1"/>
              <p:nvPr/>
            </p:nvSpPr>
            <p:spPr>
              <a:xfrm>
                <a:off x="204647" y="2429677"/>
                <a:ext cx="9621524" cy="769441"/>
              </a:xfrm>
              <a:prstGeom prst="rect">
                <a:avLst/>
              </a:prstGeom>
              <a:noFill/>
            </p:spPr>
            <p:txBody>
              <a:bodyPr wrap="square" rtlCol="0">
                <a:spAutoFit/>
              </a:bodyPr>
              <a:lstStyle/>
              <a:p>
                <a:r>
                  <a:rPr lang="en-US" dirty="0">
                    <a:solidFill>
                      <a:schemeClr val="tx1"/>
                    </a:solidFill>
                    <a:latin typeface="+mj-lt"/>
                  </a:rPr>
                  <a:t>The </a:t>
                </a:r>
                <a:r>
                  <a:rPr lang="en-US" b="1" dirty="0">
                    <a:solidFill>
                      <a:schemeClr val="tx1"/>
                    </a:solidFill>
                    <a:latin typeface="+mj-lt"/>
                  </a:rPr>
                  <a:t>Null hypothesis </a:t>
                </a:r>
                <a:r>
                  <a:rPr lang="en-US" dirty="0">
                    <a:solidFill>
                      <a:schemeClr val="tx1"/>
                    </a:solidFill>
                    <a:latin typeface="+mj-lt"/>
                  </a:rPr>
                  <a:t>is the ‘default’ position which we usually initially assume to be true</a:t>
                </a:r>
              </a:p>
              <a:p>
                <a:r>
                  <a:rPr lang="en-US" dirty="0">
                    <a:solidFill>
                      <a:schemeClr val="tx1"/>
                    </a:solidFill>
                    <a:latin typeface="+mj-lt"/>
                    <a:sym typeface="Wingdings" panose="05000000000000000000" pitchFamily="2" charset="2"/>
                  </a:rPr>
                  <a:t> For rolling a dice and getting a 6, then </a:t>
                </a:r>
                <a14:m>
                  <m:oMath xmlns:m="http://schemas.openxmlformats.org/officeDocument/2006/math">
                    <m:sSub>
                      <m:sSubPr>
                        <m:ctrlPr>
                          <a:rPr lang="en-US" i="1" smtClean="0">
                            <a:solidFill>
                              <a:schemeClr val="tx1"/>
                            </a:solidFill>
                            <a:latin typeface="+mj-lt"/>
                            <a:sym typeface="Wingdings" panose="05000000000000000000" pitchFamily="2" charset="2"/>
                          </a:rPr>
                        </m:ctrlPr>
                      </m:sSubPr>
                      <m:e>
                        <m:r>
                          <a:rPr lang="en-US" b="0" i="1" smtClean="0">
                            <a:solidFill>
                              <a:schemeClr val="tx1"/>
                            </a:solidFill>
                            <a:latin typeface="+mj-lt"/>
                            <a:sym typeface="Wingdings" panose="05000000000000000000" pitchFamily="2" charset="2"/>
                          </a:rPr>
                          <m:t>𝐻</m:t>
                        </m:r>
                      </m:e>
                      <m:sub>
                        <m:r>
                          <a:rPr lang="en-US" b="0" i="1" smtClean="0">
                            <a:solidFill>
                              <a:schemeClr val="tx1"/>
                            </a:solidFill>
                            <a:latin typeface="+mj-lt"/>
                            <a:sym typeface="Wingdings" panose="05000000000000000000" pitchFamily="2" charset="2"/>
                          </a:rPr>
                          <m:t>0</m:t>
                        </m:r>
                      </m:sub>
                    </m:sSub>
                    <m:r>
                      <a:rPr lang="en-US" b="0" i="1" smtClean="0">
                        <a:solidFill>
                          <a:schemeClr val="tx1"/>
                        </a:solidFill>
                        <a:latin typeface="+mj-lt"/>
                        <a:sym typeface="Wingdings" panose="05000000000000000000" pitchFamily="2" charset="2"/>
                      </a:rPr>
                      <m:t>:</m:t>
                    </m:r>
                    <m:r>
                      <a:rPr lang="en-US" b="0" i="1" smtClean="0">
                        <a:solidFill>
                          <a:schemeClr val="tx1"/>
                        </a:solidFill>
                        <a:latin typeface="+mj-lt"/>
                        <a:sym typeface="Wingdings" panose="05000000000000000000" pitchFamily="2" charset="2"/>
                      </a:rPr>
                      <m:t>𝑝</m:t>
                    </m:r>
                    <m:r>
                      <a:rPr lang="en-US" b="0" i="1" smtClean="0">
                        <a:solidFill>
                          <a:schemeClr val="tx1"/>
                        </a:solidFill>
                        <a:latin typeface="+mj-lt"/>
                        <a:sym typeface="Wingdings" panose="05000000000000000000" pitchFamily="2" charset="2"/>
                      </a:rPr>
                      <m:t>=</m:t>
                    </m:r>
                    <m:f>
                      <m:fPr>
                        <m:ctrlPr>
                          <a:rPr lang="en-US" b="0" i="1" smtClean="0">
                            <a:solidFill>
                              <a:schemeClr val="tx1"/>
                            </a:solidFill>
                            <a:latin typeface="+mj-lt"/>
                            <a:sym typeface="Wingdings" panose="05000000000000000000" pitchFamily="2" charset="2"/>
                          </a:rPr>
                        </m:ctrlPr>
                      </m:fPr>
                      <m:num>
                        <m:r>
                          <a:rPr lang="en-US" b="0" i="1" smtClean="0">
                            <a:solidFill>
                              <a:schemeClr val="tx1"/>
                            </a:solidFill>
                            <a:latin typeface="+mj-lt"/>
                            <a:sym typeface="Wingdings" panose="05000000000000000000" pitchFamily="2" charset="2"/>
                          </a:rPr>
                          <m:t>1</m:t>
                        </m:r>
                      </m:num>
                      <m:den>
                        <m:r>
                          <a:rPr lang="en-US" b="0" i="1" smtClean="0">
                            <a:solidFill>
                              <a:schemeClr val="tx1"/>
                            </a:solidFill>
                            <a:latin typeface="+mj-lt"/>
                            <a:sym typeface="Wingdings" panose="05000000000000000000" pitchFamily="2" charset="2"/>
                          </a:rPr>
                          <m:t>6</m:t>
                        </m:r>
                      </m:den>
                    </m:f>
                  </m:oMath>
                </a14:m>
                <a:endParaRPr lang="en-GB" dirty="0">
                  <a:solidFill>
                    <a:schemeClr val="tx1"/>
                  </a:solidFill>
                  <a:latin typeface="+mj-lt"/>
                </a:endParaRPr>
              </a:p>
            </p:txBody>
          </p:sp>
        </mc:Choice>
        <mc:Fallback>
          <p:sp>
            <p:nvSpPr>
              <p:cNvPr id="21" name="TextBox 20">
                <a:extLst>
                  <a:ext uri="{FF2B5EF4-FFF2-40B4-BE49-F238E27FC236}">
                    <a16:creationId xmlns:a16="http://schemas.microsoft.com/office/drawing/2014/main" id="{DB75F8E9-B34F-194D-B7B8-42044B0E5A7B}"/>
                  </a:ext>
                </a:extLst>
              </p:cNvPr>
              <p:cNvSpPr txBox="1">
                <a:spLocks noRot="1" noChangeAspect="1" noMove="1" noResize="1" noEditPoints="1" noAdjustHandles="1" noChangeArrowheads="1" noChangeShapeType="1" noTextEdit="1"/>
              </p:cNvSpPr>
              <p:nvPr/>
            </p:nvSpPr>
            <p:spPr>
              <a:xfrm>
                <a:off x="204647" y="2429677"/>
                <a:ext cx="9621524" cy="769441"/>
              </a:xfrm>
              <a:prstGeom prst="rect">
                <a:avLst/>
              </a:prstGeom>
              <a:blipFill>
                <a:blip r:embed="rId3"/>
                <a:stretch>
                  <a:fillRect l="-395" t="-1613" b="-16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DB1619BC-85D0-0A45-AC23-EBE5AFAE3B70}"/>
                  </a:ext>
                </a:extLst>
              </p:cNvPr>
              <p:cNvSpPr txBox="1"/>
              <p:nvPr/>
            </p:nvSpPr>
            <p:spPr>
              <a:xfrm>
                <a:off x="187233" y="3222397"/>
                <a:ext cx="9621523" cy="1046440"/>
              </a:xfrm>
              <a:prstGeom prst="rect">
                <a:avLst/>
              </a:prstGeom>
              <a:noFill/>
            </p:spPr>
            <p:txBody>
              <a:bodyPr wrap="square" rtlCol="0">
                <a:spAutoFit/>
              </a:bodyPr>
              <a:lstStyle/>
              <a:p>
                <a:r>
                  <a:rPr lang="en-US" dirty="0">
                    <a:latin typeface="+mj-lt"/>
                  </a:rPr>
                  <a:t>The </a:t>
                </a:r>
                <a:r>
                  <a:rPr lang="en-US" b="1" dirty="0">
                    <a:latin typeface="+mj-lt"/>
                  </a:rPr>
                  <a:t>alternative hypothesis </a:t>
                </a:r>
                <a:r>
                  <a:rPr lang="en-US" dirty="0">
                    <a:solidFill>
                      <a:schemeClr val="tx1"/>
                    </a:solidFill>
                    <a:latin typeface="+mj-lt"/>
                  </a:rPr>
                  <a:t>tells us about the parameter/situation if our null hypothesis turns out to be incorrect</a:t>
                </a:r>
              </a:p>
              <a:p>
                <a:r>
                  <a:rPr lang="en-US" dirty="0">
                    <a:solidFill>
                      <a:schemeClr val="tx1"/>
                    </a:solidFill>
                    <a:latin typeface="+mj-lt"/>
                    <a:sym typeface="Wingdings" panose="05000000000000000000" pitchFamily="2" charset="2"/>
                  </a:rPr>
                  <a:t> For rolling a dice and getting a 6, then </a:t>
                </a:r>
                <a14:m>
                  <m:oMath xmlns:m="http://schemas.openxmlformats.org/officeDocument/2006/math">
                    <m:sSub>
                      <m:sSubPr>
                        <m:ctrlPr>
                          <a:rPr lang="en-US" i="1" smtClean="0">
                            <a:solidFill>
                              <a:schemeClr val="tx1"/>
                            </a:solidFill>
                            <a:latin typeface="+mj-lt"/>
                            <a:sym typeface="Wingdings" panose="05000000000000000000" pitchFamily="2" charset="2"/>
                          </a:rPr>
                        </m:ctrlPr>
                      </m:sSubPr>
                      <m:e>
                        <m:r>
                          <a:rPr lang="en-US" b="0" i="1" smtClean="0">
                            <a:solidFill>
                              <a:schemeClr val="tx1"/>
                            </a:solidFill>
                            <a:latin typeface="+mj-lt"/>
                            <a:sym typeface="Wingdings" panose="05000000000000000000" pitchFamily="2" charset="2"/>
                          </a:rPr>
                          <m:t>𝐻</m:t>
                        </m:r>
                      </m:e>
                      <m:sub>
                        <m:r>
                          <a:rPr lang="en-US" b="0" i="1" smtClean="0">
                            <a:solidFill>
                              <a:schemeClr val="tx1"/>
                            </a:solidFill>
                            <a:latin typeface="+mj-lt"/>
                            <a:sym typeface="Wingdings" panose="05000000000000000000" pitchFamily="2" charset="2"/>
                          </a:rPr>
                          <m:t>1</m:t>
                        </m:r>
                      </m:sub>
                    </m:sSub>
                    <m:r>
                      <a:rPr lang="en-US" b="0" i="1" smtClean="0">
                        <a:solidFill>
                          <a:schemeClr val="tx1"/>
                        </a:solidFill>
                        <a:latin typeface="+mj-lt"/>
                        <a:sym typeface="Wingdings" panose="05000000000000000000" pitchFamily="2" charset="2"/>
                      </a:rPr>
                      <m:t>:</m:t>
                    </m:r>
                    <m:r>
                      <a:rPr lang="en-US" b="0" i="1" smtClean="0">
                        <a:solidFill>
                          <a:schemeClr val="tx1"/>
                        </a:solidFill>
                        <a:latin typeface="+mj-lt"/>
                        <a:sym typeface="Wingdings" panose="05000000000000000000" pitchFamily="2" charset="2"/>
                      </a:rPr>
                      <m:t>𝑝</m:t>
                    </m:r>
                    <m:r>
                      <a:rPr lang="en-US" b="0" i="1" smtClean="0">
                        <a:solidFill>
                          <a:schemeClr val="tx1"/>
                        </a:solidFill>
                        <a:latin typeface="+mj-lt"/>
                        <a:ea typeface="Cambria Math" panose="02040503050406030204" pitchFamily="18" charset="0"/>
                        <a:sym typeface="Wingdings" panose="05000000000000000000" pitchFamily="2" charset="2"/>
                      </a:rPr>
                      <m:t>≠</m:t>
                    </m:r>
                    <m:f>
                      <m:fPr>
                        <m:ctrlPr>
                          <a:rPr lang="en-US" b="0" i="1" smtClean="0">
                            <a:solidFill>
                              <a:schemeClr val="tx1"/>
                            </a:solidFill>
                            <a:latin typeface="+mj-lt"/>
                            <a:sym typeface="Wingdings" panose="05000000000000000000" pitchFamily="2" charset="2"/>
                          </a:rPr>
                        </m:ctrlPr>
                      </m:fPr>
                      <m:num>
                        <m:r>
                          <a:rPr lang="en-US" b="0" i="1" smtClean="0">
                            <a:solidFill>
                              <a:schemeClr val="tx1"/>
                            </a:solidFill>
                            <a:latin typeface="+mj-lt"/>
                            <a:sym typeface="Wingdings" panose="05000000000000000000" pitchFamily="2" charset="2"/>
                          </a:rPr>
                          <m:t>1</m:t>
                        </m:r>
                      </m:num>
                      <m:den>
                        <m:r>
                          <a:rPr lang="en-US" b="0" i="1" smtClean="0">
                            <a:solidFill>
                              <a:schemeClr val="tx1"/>
                            </a:solidFill>
                            <a:latin typeface="+mj-lt"/>
                            <a:sym typeface="Wingdings" panose="05000000000000000000" pitchFamily="2" charset="2"/>
                          </a:rPr>
                          <m:t>6</m:t>
                        </m:r>
                      </m:den>
                    </m:f>
                  </m:oMath>
                </a14:m>
                <a:endParaRPr lang="en-GB" dirty="0">
                  <a:solidFill>
                    <a:schemeClr val="tx1"/>
                  </a:solidFill>
                  <a:latin typeface="+mj-lt"/>
                </a:endParaRPr>
              </a:p>
            </p:txBody>
          </p:sp>
        </mc:Choice>
        <mc:Fallback>
          <p:sp>
            <p:nvSpPr>
              <p:cNvPr id="23" name="TextBox 22">
                <a:extLst>
                  <a:ext uri="{FF2B5EF4-FFF2-40B4-BE49-F238E27FC236}">
                    <a16:creationId xmlns:a16="http://schemas.microsoft.com/office/drawing/2014/main" id="{DB1619BC-85D0-0A45-AC23-EBE5AFAE3B70}"/>
                  </a:ext>
                </a:extLst>
              </p:cNvPr>
              <p:cNvSpPr txBox="1">
                <a:spLocks noRot="1" noChangeAspect="1" noMove="1" noResize="1" noEditPoints="1" noAdjustHandles="1" noChangeArrowheads="1" noChangeShapeType="1" noTextEdit="1"/>
              </p:cNvSpPr>
              <p:nvPr/>
            </p:nvSpPr>
            <p:spPr>
              <a:xfrm>
                <a:off x="187233" y="3222397"/>
                <a:ext cx="9621523" cy="1046440"/>
              </a:xfrm>
              <a:prstGeom prst="rect">
                <a:avLst/>
              </a:prstGeom>
              <a:blipFill>
                <a:blip r:embed="rId4"/>
                <a:stretch>
                  <a:fillRect l="-528" t="-2410" b="-1205"/>
                </a:stretch>
              </a:blipFill>
            </p:spPr>
            <p:txBody>
              <a:bodyPr/>
              <a:lstStyle/>
              <a:p>
                <a:r>
                  <a:rPr lang="en-US">
                    <a:noFill/>
                  </a:rPr>
                  <a:t> </a:t>
                </a:r>
              </a:p>
            </p:txBody>
          </p:sp>
        </mc:Fallback>
      </mc:AlternateContent>
    </p:spTree>
    <p:extLst>
      <p:ext uri="{BB962C8B-B14F-4D97-AF65-F5344CB8AC3E}">
        <p14:creationId xmlns:p14="http://schemas.microsoft.com/office/powerpoint/2010/main" val="386020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blinds(horizontal)">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blinds(horizontal)">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blinds(horizontal)">
                                      <p:cBhvr>
                                        <p:cTn id="22" dur="500"/>
                                        <p:tgtEl>
                                          <p:spTgt spid="2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blinds(horizontal)">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blinds(horizontal)">
                                      <p:cBhvr>
                                        <p:cTn id="32" dur="500"/>
                                        <p:tgtEl>
                                          <p:spTgt spid="2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blinds(horizontal)">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xEl>
                                              <p:pRg st="1" end="1"/>
                                            </p:txEl>
                                          </p:spTgt>
                                        </p:tgtEl>
                                        <p:attrNameLst>
                                          <p:attrName>style.visibility</p:attrName>
                                        </p:attrNameLst>
                                      </p:cBhvr>
                                      <p:to>
                                        <p:strVal val="visible"/>
                                      </p:to>
                                    </p:set>
                                    <p:animEffect transition="in" filter="blinds(horizontal)">
                                      <p:cBhvr>
                                        <p:cTn id="4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CEE4-57FA-1F41-9F61-DFE2447BC745}"/>
              </a:ext>
            </a:extLst>
          </p:cNvPr>
          <p:cNvSpPr>
            <a:spLocks noGrp="1"/>
          </p:cNvSpPr>
          <p:nvPr>
            <p:ph type="title"/>
          </p:nvPr>
        </p:nvSpPr>
        <p:spPr>
          <a:xfrm>
            <a:off x="0" y="0"/>
            <a:ext cx="8596668" cy="711200"/>
          </a:xfrm>
        </p:spPr>
        <p:txBody>
          <a:bodyPr/>
          <a:lstStyle/>
          <a:p>
            <a:r>
              <a:rPr lang="en-US" dirty="0"/>
              <a:t>Real life example</a:t>
            </a:r>
          </a:p>
        </p:txBody>
      </p:sp>
      <p:sp>
        <p:nvSpPr>
          <p:cNvPr id="142" name="TextBox 141">
            <a:extLst>
              <a:ext uri="{FF2B5EF4-FFF2-40B4-BE49-F238E27FC236}">
                <a16:creationId xmlns:a16="http://schemas.microsoft.com/office/drawing/2014/main" id="{AD37E691-3C26-434B-ADCD-6D69A63CB434}"/>
              </a:ext>
            </a:extLst>
          </p:cNvPr>
          <p:cNvSpPr txBox="1"/>
          <p:nvPr/>
        </p:nvSpPr>
        <p:spPr>
          <a:xfrm>
            <a:off x="28797" y="877767"/>
            <a:ext cx="9714789" cy="1015663"/>
          </a:xfrm>
          <a:prstGeom prst="rect">
            <a:avLst/>
          </a:prstGeom>
          <a:noFill/>
        </p:spPr>
        <p:txBody>
          <a:bodyPr wrap="square" rtlCol="0">
            <a:spAutoFit/>
          </a:bodyPr>
          <a:lstStyle/>
          <a:p>
            <a:r>
              <a:rPr lang="en-GB" sz="2000" dirty="0"/>
              <a:t>Imagine you was going to flip a coin 10 times what would you expect to happen? </a:t>
            </a:r>
          </a:p>
          <a:p>
            <a:r>
              <a:rPr lang="en-GB" sz="2000" dirty="0"/>
              <a:t>How many heads would it have to be for the coin to be biased?</a:t>
            </a:r>
          </a:p>
          <a:p>
            <a:endParaRPr lang="en-GB" sz="2000" dirty="0"/>
          </a:p>
        </p:txBody>
      </p:sp>
      <p:pic>
        <p:nvPicPr>
          <p:cNvPr id="4" name="Picture 3">
            <a:extLst>
              <a:ext uri="{FF2B5EF4-FFF2-40B4-BE49-F238E27FC236}">
                <a16:creationId xmlns:a16="http://schemas.microsoft.com/office/drawing/2014/main" id="{BB0AB976-2D34-224C-9533-54F39D7D06E3}"/>
              </a:ext>
            </a:extLst>
          </p:cNvPr>
          <p:cNvPicPr>
            <a:picLocks noChangeAspect="1"/>
          </p:cNvPicPr>
          <p:nvPr/>
        </p:nvPicPr>
        <p:blipFill>
          <a:blip r:embed="rId2"/>
          <a:stretch>
            <a:fillRect/>
          </a:stretch>
        </p:blipFill>
        <p:spPr>
          <a:xfrm>
            <a:off x="821648" y="2146190"/>
            <a:ext cx="6591300" cy="3886200"/>
          </a:xfrm>
          <a:prstGeom prst="rect">
            <a:avLst/>
          </a:prstGeom>
        </p:spPr>
      </p:pic>
    </p:spTree>
    <p:extLst>
      <p:ext uri="{BB962C8B-B14F-4D97-AF65-F5344CB8AC3E}">
        <p14:creationId xmlns:p14="http://schemas.microsoft.com/office/powerpoint/2010/main" val="15692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CEE4-57FA-1F41-9F61-DFE2447BC745}"/>
              </a:ext>
            </a:extLst>
          </p:cNvPr>
          <p:cNvSpPr>
            <a:spLocks noGrp="1"/>
          </p:cNvSpPr>
          <p:nvPr>
            <p:ph type="title"/>
          </p:nvPr>
        </p:nvSpPr>
        <p:spPr>
          <a:xfrm>
            <a:off x="0" y="0"/>
            <a:ext cx="8596668" cy="711200"/>
          </a:xfrm>
        </p:spPr>
        <p:txBody>
          <a:bodyPr/>
          <a:lstStyle/>
          <a:p>
            <a:r>
              <a:rPr lang="en-US" dirty="0"/>
              <a:t>Understanding </a:t>
            </a:r>
          </a:p>
        </p:txBody>
      </p:sp>
      <p:sp>
        <p:nvSpPr>
          <p:cNvPr id="5" name="TextBox 4">
            <a:extLst>
              <a:ext uri="{FF2B5EF4-FFF2-40B4-BE49-F238E27FC236}">
                <a16:creationId xmlns:a16="http://schemas.microsoft.com/office/drawing/2014/main" id="{40924757-F605-064A-B625-563D4DE2FEC8}"/>
              </a:ext>
            </a:extLst>
          </p:cNvPr>
          <p:cNvSpPr txBox="1"/>
          <p:nvPr/>
        </p:nvSpPr>
        <p:spPr>
          <a:xfrm>
            <a:off x="284813" y="1064302"/>
            <a:ext cx="1927131" cy="369332"/>
          </a:xfrm>
          <a:prstGeom prst="rect">
            <a:avLst/>
          </a:prstGeom>
          <a:noFill/>
        </p:spPr>
        <p:txBody>
          <a:bodyPr wrap="none" rtlCol="0">
            <a:spAutoFit/>
          </a:bodyPr>
          <a:lstStyle/>
          <a:p>
            <a:r>
              <a:rPr lang="en-US" dirty="0"/>
              <a:t>How does it link?</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7794B28-B9B8-BF41-8534-9ADF0E77A2D8}"/>
                  </a:ext>
                </a:extLst>
              </p:cNvPr>
              <p:cNvSpPr txBox="1"/>
              <p:nvPr/>
            </p:nvSpPr>
            <p:spPr>
              <a:xfrm>
                <a:off x="4298334" y="2259368"/>
                <a:ext cx="5480914" cy="1600438"/>
              </a:xfrm>
              <a:prstGeom prst="rect">
                <a:avLst/>
              </a:prstGeom>
              <a:noFill/>
            </p:spPr>
            <p:txBody>
              <a:bodyPr wrap="square" rtlCol="0">
                <a:spAutoFit/>
              </a:bodyPr>
              <a:lstStyle/>
              <a:p>
                <a:r>
                  <a:rPr lang="en-GB" sz="1400" dirty="0"/>
                  <a:t>The test statistic </a:t>
                </a:r>
                <a14:m>
                  <m:oMath xmlns:m="http://schemas.openxmlformats.org/officeDocument/2006/math">
                    <m:r>
                      <a:rPr lang="en-GB" sz="1400" b="0" i="1" smtClean="0">
                        <a:latin typeface="Cambria Math" panose="02040503050406030204" pitchFamily="18" charset="0"/>
                      </a:rPr>
                      <m:t>𝑋</m:t>
                    </m:r>
                  </m:oMath>
                </a14:m>
                <a:r>
                  <a:rPr lang="en-GB" sz="1400" dirty="0"/>
                  <a:t> is </a:t>
                </a:r>
                <a:r>
                  <a:rPr lang="en-GB" sz="1400" b="1" dirty="0"/>
                  <a:t>what we observed</a:t>
                </a:r>
                <a:r>
                  <a:rPr lang="en-GB" sz="1400" dirty="0"/>
                  <a:t>, in this case, </a:t>
                </a:r>
                <a14:m>
                  <m:oMath xmlns:m="http://schemas.openxmlformats.org/officeDocument/2006/math">
                    <m:r>
                      <a:rPr lang="en-GB" sz="1400" b="0" i="1" smtClean="0">
                        <a:latin typeface="Cambria Math" panose="02040503050406030204" pitchFamily="18" charset="0"/>
                      </a:rPr>
                      <m:t>𝑋</m:t>
                    </m:r>
                  </m:oMath>
                </a14:m>
                <a:r>
                  <a:rPr lang="en-GB" sz="1400" dirty="0"/>
                  <a:t> is the number of heads seen in 10 throws.</a:t>
                </a:r>
              </a:p>
              <a:p>
                <a:endParaRPr lang="en-GB" sz="1400" dirty="0"/>
              </a:p>
              <a:p>
                <a:r>
                  <a:rPr lang="en-GB" sz="1400" dirty="0"/>
                  <a:t>Note that the test statistic</a:t>
                </a:r>
                <a:r>
                  <a:rPr lang="en-GB" sz="1400" b="1" dirty="0"/>
                  <a:t> is a distribution</a:t>
                </a:r>
                <a:r>
                  <a:rPr lang="en-GB" sz="1400" dirty="0"/>
                  <a:t> (i.e. across the possible things we might observe).</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(10,</m:t>
                      </m:r>
                      <m:r>
                        <a:rPr lang="en-GB" sz="1400" b="0" i="1" smtClean="0">
                          <a:latin typeface="Cambria Math" panose="02040503050406030204" pitchFamily="18" charset="0"/>
                        </a:rPr>
                        <m:t>𝑝</m:t>
                      </m:r>
                      <m:r>
                        <a:rPr lang="en-GB" sz="1400" b="0" i="1" smtClean="0">
                          <a:latin typeface="Cambria Math" panose="02040503050406030204" pitchFamily="18" charset="0"/>
                        </a:rPr>
                        <m:t>)</m:t>
                      </m:r>
                    </m:oMath>
                  </m:oMathPara>
                </a14:m>
                <a:endParaRPr lang="en-GB" sz="1400" dirty="0"/>
              </a:p>
              <a:p>
                <a:r>
                  <a:rPr lang="en-GB" sz="1400" dirty="0"/>
                  <a:t>noting that </a:t>
                </a:r>
                <a14:m>
                  <m:oMath xmlns:m="http://schemas.openxmlformats.org/officeDocument/2006/math">
                    <m:r>
                      <a:rPr lang="en-GB" sz="1400" b="0" i="1" smtClean="0">
                        <a:latin typeface="Cambria Math" panose="02040503050406030204" pitchFamily="18" charset="0"/>
                      </a:rPr>
                      <m:t>𝑝</m:t>
                    </m:r>
                  </m:oMath>
                </a14:m>
                <a:r>
                  <a:rPr lang="en-GB" sz="1400" dirty="0"/>
                  <a:t> is not known until we start making assumptions. </a:t>
                </a:r>
              </a:p>
            </p:txBody>
          </p:sp>
        </mc:Choice>
        <mc:Fallback>
          <p:sp>
            <p:nvSpPr>
              <p:cNvPr id="11" name="TextBox 10">
                <a:extLst>
                  <a:ext uri="{FF2B5EF4-FFF2-40B4-BE49-F238E27FC236}">
                    <a16:creationId xmlns:a16="http://schemas.microsoft.com/office/drawing/2014/main" id="{47794B28-B9B8-BF41-8534-9ADF0E77A2D8}"/>
                  </a:ext>
                </a:extLst>
              </p:cNvPr>
              <p:cNvSpPr txBox="1">
                <a:spLocks noRot="1" noChangeAspect="1" noMove="1" noResize="1" noEditPoints="1" noAdjustHandles="1" noChangeArrowheads="1" noChangeShapeType="1" noTextEdit="1"/>
              </p:cNvSpPr>
              <p:nvPr/>
            </p:nvSpPr>
            <p:spPr>
              <a:xfrm>
                <a:off x="4298334" y="2259368"/>
                <a:ext cx="5480914" cy="1600438"/>
              </a:xfrm>
              <a:prstGeom prst="rect">
                <a:avLst/>
              </a:prstGeom>
              <a:blipFill>
                <a:blip r:embed="rId2"/>
                <a:stretch>
                  <a:fillRect l="-231" b="-2362"/>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408FF98A-A32E-144F-81BE-6358FED44026}"/>
              </a:ext>
            </a:extLst>
          </p:cNvPr>
          <p:cNvSpPr txBox="1"/>
          <p:nvPr/>
        </p:nvSpPr>
        <p:spPr>
          <a:xfrm>
            <a:off x="284813" y="2298917"/>
            <a:ext cx="2803161" cy="73866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latin typeface="+mj-lt"/>
              </a:rPr>
              <a:t>In a hypothesis test, the evidence from the sample is a </a:t>
            </a:r>
            <a:r>
              <a:rPr lang="en-GB" sz="1400" b="1" u="sng" dirty="0">
                <a:latin typeface="+mj-lt"/>
              </a:rPr>
              <a:t>test statistic</a:t>
            </a:r>
            <a:r>
              <a:rPr lang="en-GB" sz="1400" dirty="0">
                <a:latin typeface="+mj-lt"/>
              </a:rPr>
              <a:t>.</a:t>
            </a:r>
            <a:endParaRPr lang="en-GB" sz="1000" dirty="0"/>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7C6F5695-F458-B84D-99D1-22D7CA446872}"/>
                  </a:ext>
                </a:extLst>
              </p:cNvPr>
              <p:cNvSpPr txBox="1"/>
              <p:nvPr/>
            </p:nvSpPr>
            <p:spPr>
              <a:xfrm>
                <a:off x="4706949" y="4180344"/>
                <a:ext cx="4916735" cy="1815882"/>
              </a:xfrm>
              <a:prstGeom prst="rect">
                <a:avLst/>
              </a:prstGeom>
              <a:noFill/>
            </p:spPr>
            <p:txBody>
              <a:bodyPr wrap="square" rtlCol="0">
                <a:spAutoFit/>
              </a:bodyPr>
              <a:lstStyle/>
              <a:p>
                <a:r>
                  <a:rPr lang="en-GB" sz="1400" dirty="0"/>
                  <a:t>We said that if we saw a number of heads within ranges of outcomes that were sufficiently unlikely, then we’d rule out that the coin is fair and conclude it was in fact biased. </a:t>
                </a:r>
              </a:p>
              <a:p>
                <a:endParaRPr lang="en-GB" sz="1400" dirty="0"/>
              </a:p>
              <a:p>
                <a:r>
                  <a:rPr lang="en-GB" sz="1400" dirty="0"/>
                  <a:t>But how unlikely is ‘sufficiently unlikely’? If </a:t>
                </a:r>
                <a14:m>
                  <m:oMath xmlns:m="http://schemas.openxmlformats.org/officeDocument/2006/math">
                    <m:r>
                      <a:rPr lang="en-GB" sz="1400" b="0" i="1" smtClean="0">
                        <a:latin typeface="Cambria Math" panose="02040503050406030204" pitchFamily="18" charset="0"/>
                      </a:rPr>
                      <m:t>𝛼</m:t>
                    </m:r>
                    <m:r>
                      <a:rPr lang="en-GB" sz="1400" b="0" i="1" smtClean="0">
                        <a:latin typeface="Cambria Math" panose="02040503050406030204" pitchFamily="18" charset="0"/>
                      </a:rPr>
                      <m:t>=5%</m:t>
                    </m:r>
                  </m:oMath>
                </a14:m>
                <a:r>
                  <a:rPr lang="en-GB" sz="1400" dirty="0"/>
                  <a:t>, then we’d find a region of outcomes where there’s (at most) a 5% chance of one of these extreme values happening ‘by chance’ (i.e. if the coin was fair).</a:t>
                </a:r>
              </a:p>
            </p:txBody>
          </p:sp>
        </mc:Choice>
        <mc:Fallback>
          <p:sp>
            <p:nvSpPr>
              <p:cNvPr id="13" name="TextBox 12">
                <a:extLst>
                  <a:ext uri="{FF2B5EF4-FFF2-40B4-BE49-F238E27FC236}">
                    <a16:creationId xmlns:a16="http://schemas.microsoft.com/office/drawing/2014/main" id="{7C6F5695-F458-B84D-99D1-22D7CA446872}"/>
                  </a:ext>
                </a:extLst>
              </p:cNvPr>
              <p:cNvSpPr txBox="1">
                <a:spLocks noRot="1" noChangeAspect="1" noMove="1" noResize="1" noEditPoints="1" noAdjustHandles="1" noChangeArrowheads="1" noChangeShapeType="1" noTextEdit="1"/>
              </p:cNvSpPr>
              <p:nvPr/>
            </p:nvSpPr>
            <p:spPr>
              <a:xfrm>
                <a:off x="4706949" y="4180344"/>
                <a:ext cx="4916735" cy="1815882"/>
              </a:xfrm>
              <a:prstGeom prst="rect">
                <a:avLst/>
              </a:prstGeom>
              <a:blipFill>
                <a:blip r:embed="rId3"/>
                <a:stretch>
                  <a:fillRect l="-258" r="-515" b="-20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96905442-ED30-6044-B404-DB5C96177894}"/>
                  </a:ext>
                </a:extLst>
              </p:cNvPr>
              <p:cNvSpPr txBox="1"/>
              <p:nvPr/>
            </p:nvSpPr>
            <p:spPr>
              <a:xfrm>
                <a:off x="284813" y="4453984"/>
                <a:ext cx="3695963" cy="95410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latin typeface="+mj-lt"/>
                  </a:rPr>
                  <a:t>The </a:t>
                </a:r>
                <a:r>
                  <a:rPr lang="en-GB" sz="1400" b="1" dirty="0">
                    <a:latin typeface="+mj-lt"/>
                  </a:rPr>
                  <a:t>level of significance </a:t>
                </a:r>
                <a14:m>
                  <m:oMath xmlns:m="http://schemas.openxmlformats.org/officeDocument/2006/math">
                    <m:r>
                      <a:rPr lang="en-GB" sz="1400" b="1" i="1" smtClean="0">
                        <a:latin typeface="Cambria Math"/>
                      </a:rPr>
                      <m:t>𝜶</m:t>
                    </m:r>
                  </m:oMath>
                </a14:m>
                <a:r>
                  <a:rPr lang="en-GB" sz="1400" b="1" dirty="0"/>
                  <a:t> </a:t>
                </a:r>
                <a:r>
                  <a:rPr lang="en-GB" sz="1400" dirty="0"/>
                  <a:t>is the maximum probability where we would reject the null hypothesis.</a:t>
                </a:r>
                <a:br>
                  <a:rPr lang="en-GB" sz="1400" dirty="0"/>
                </a:br>
                <a:r>
                  <a:rPr lang="en-GB" sz="1400" dirty="0"/>
                  <a:t>This is usually 5% or 1%.</a:t>
                </a:r>
              </a:p>
            </p:txBody>
          </p:sp>
        </mc:Choice>
        <mc:Fallback>
          <p:sp>
            <p:nvSpPr>
              <p:cNvPr id="14" name="TextBox 13">
                <a:extLst>
                  <a:ext uri="{FF2B5EF4-FFF2-40B4-BE49-F238E27FC236}">
                    <a16:creationId xmlns:a16="http://schemas.microsoft.com/office/drawing/2014/main" id="{96905442-ED30-6044-B404-DB5C96177894}"/>
                  </a:ext>
                </a:extLst>
              </p:cNvPr>
              <p:cNvSpPr txBox="1">
                <a:spLocks noRot="1" noChangeAspect="1" noMove="1" noResize="1" noEditPoints="1" noAdjustHandles="1" noChangeArrowheads="1" noChangeShapeType="1" noTextEdit="1"/>
              </p:cNvSpPr>
              <p:nvPr/>
            </p:nvSpPr>
            <p:spPr>
              <a:xfrm>
                <a:off x="284813" y="4453984"/>
                <a:ext cx="3695963" cy="954107"/>
              </a:xfrm>
              <a:prstGeom prst="rect">
                <a:avLst/>
              </a:prstGeom>
              <a:blipFill>
                <a:blip r:embed="rId4"/>
                <a:stretch>
                  <a:fillRect t="-1316" r="-1370" b="-526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4370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7971-81AA-C646-8CB6-3AB71DA643EE}"/>
              </a:ext>
            </a:extLst>
          </p:cNvPr>
          <p:cNvSpPr>
            <a:spLocks noGrp="1"/>
          </p:cNvSpPr>
          <p:nvPr>
            <p:ph type="title"/>
          </p:nvPr>
        </p:nvSpPr>
        <p:spPr>
          <a:xfrm>
            <a:off x="0" y="-65316"/>
            <a:ext cx="8596668" cy="621792"/>
          </a:xfrm>
        </p:spPr>
        <p:txBody>
          <a:bodyPr>
            <a:normAutofit fontScale="90000"/>
          </a:bodyPr>
          <a:lstStyle/>
          <a:p>
            <a:r>
              <a:rPr lang="en-US" dirty="0"/>
              <a:t>Example </a:t>
            </a:r>
          </a:p>
        </p:txBody>
      </p:sp>
      <p:sp>
        <p:nvSpPr>
          <p:cNvPr id="6" name="コンテンツ プレースホルダー 2">
            <a:extLst>
              <a:ext uri="{FF2B5EF4-FFF2-40B4-BE49-F238E27FC236}">
                <a16:creationId xmlns:a16="http://schemas.microsoft.com/office/drawing/2014/main" id="{0AA66436-1117-A34E-B91C-7AB43AC9D0FF}"/>
              </a:ext>
            </a:extLst>
          </p:cNvPr>
          <p:cNvSpPr>
            <a:spLocks noGrp="1"/>
          </p:cNvSpPr>
          <p:nvPr>
            <p:ph idx="1"/>
          </p:nvPr>
        </p:nvSpPr>
        <p:spPr>
          <a:xfrm>
            <a:off x="0" y="935479"/>
            <a:ext cx="7786922" cy="878329"/>
          </a:xfrm>
        </p:spPr>
        <p:txBody>
          <a:bodyPr>
            <a:noAutofit/>
          </a:bodyPr>
          <a:lstStyle/>
          <a:p>
            <a:pPr marL="0" indent="0">
              <a:buNone/>
            </a:pPr>
            <a:r>
              <a:rPr lang="en-US" sz="2000" dirty="0">
                <a:latin typeface="+mj-lt"/>
              </a:rPr>
              <a:t>Imagine we believe that a dice is biased towards landing on 6s.</a:t>
            </a:r>
          </a:p>
          <a:p>
            <a:pPr marL="0" indent="0">
              <a:buNone/>
            </a:pPr>
            <a:r>
              <a:rPr lang="en-US" sz="2000" dirty="0">
                <a:latin typeface="+mj-lt"/>
                <a:sym typeface="Wingdings" panose="05000000000000000000" pitchFamily="2" charset="2"/>
              </a:rPr>
              <a:t>We roll the dice 20 times and get a 6 on 8 occasions</a:t>
            </a:r>
          </a:p>
          <a:p>
            <a:pPr>
              <a:buFont typeface="Wingdings" panose="05000000000000000000" pitchFamily="2" charset="2"/>
              <a:buChar char="à"/>
            </a:pPr>
            <a:endParaRPr lang="en-US" sz="2000" dirty="0">
              <a:latin typeface="+mj-lt"/>
            </a:endParaRPr>
          </a:p>
          <a:p>
            <a:pPr marL="0" indent="0">
              <a:buNone/>
            </a:pPr>
            <a:endParaRPr lang="en-US" sz="2000" dirty="0">
              <a:latin typeface="+mj-lt"/>
            </a:endParaRPr>
          </a:p>
          <a:p>
            <a:pPr marL="0" indent="0">
              <a:buNone/>
            </a:pPr>
            <a:endParaRPr lang="en-GB" sz="2000" dirty="0">
              <a:latin typeface="+mj-lt"/>
            </a:endParaRPr>
          </a:p>
        </p:txBody>
      </p:sp>
      <p:sp>
        <p:nvSpPr>
          <p:cNvPr id="8" name="TextBox 7">
            <a:extLst>
              <a:ext uri="{FF2B5EF4-FFF2-40B4-BE49-F238E27FC236}">
                <a16:creationId xmlns:a16="http://schemas.microsoft.com/office/drawing/2014/main" id="{BD081CEE-529B-D74F-9A47-8466B2CC7757}"/>
              </a:ext>
            </a:extLst>
          </p:cNvPr>
          <p:cNvSpPr txBox="1"/>
          <p:nvPr/>
        </p:nvSpPr>
        <p:spPr>
          <a:xfrm>
            <a:off x="229216" y="2133901"/>
            <a:ext cx="5089855" cy="400110"/>
          </a:xfrm>
          <a:prstGeom prst="rect">
            <a:avLst/>
          </a:prstGeom>
          <a:noFill/>
        </p:spPr>
        <p:txBody>
          <a:bodyPr wrap="none" rtlCol="0">
            <a:spAutoFit/>
          </a:bodyPr>
          <a:lstStyle/>
          <a:p>
            <a:r>
              <a:rPr lang="en-US" sz="2000" dirty="0"/>
              <a:t>What is the test statistic for this situation?</a:t>
            </a:r>
            <a:endParaRPr lang="en-GB" sz="2000" dirty="0"/>
          </a:p>
        </p:txBody>
      </p:sp>
      <p:sp>
        <p:nvSpPr>
          <p:cNvPr id="9" name="TextBox 8">
            <a:extLst>
              <a:ext uri="{FF2B5EF4-FFF2-40B4-BE49-F238E27FC236}">
                <a16:creationId xmlns:a16="http://schemas.microsoft.com/office/drawing/2014/main" id="{E9B56827-E5B8-7448-822C-38795F60C3EF}"/>
              </a:ext>
            </a:extLst>
          </p:cNvPr>
          <p:cNvSpPr txBox="1"/>
          <p:nvPr/>
        </p:nvSpPr>
        <p:spPr>
          <a:xfrm>
            <a:off x="181808" y="3401871"/>
            <a:ext cx="5788701" cy="400110"/>
          </a:xfrm>
          <a:prstGeom prst="rect">
            <a:avLst/>
          </a:prstGeom>
          <a:noFill/>
        </p:spPr>
        <p:txBody>
          <a:bodyPr wrap="none" rtlCol="0">
            <a:spAutoFit/>
          </a:bodyPr>
          <a:lstStyle/>
          <a:p>
            <a:r>
              <a:rPr lang="en-US" sz="2000" dirty="0"/>
              <a:t>Write a sensible null hypothesis for this situation</a:t>
            </a:r>
            <a:endParaRPr lang="en-GB" sz="2000" dirty="0"/>
          </a:p>
        </p:txBody>
      </p:sp>
      <p:sp>
        <p:nvSpPr>
          <p:cNvPr id="10" name="TextBox 9">
            <a:extLst>
              <a:ext uri="{FF2B5EF4-FFF2-40B4-BE49-F238E27FC236}">
                <a16:creationId xmlns:a16="http://schemas.microsoft.com/office/drawing/2014/main" id="{E789D58A-C7C1-4941-9904-83E4F0D1EB47}"/>
              </a:ext>
            </a:extLst>
          </p:cNvPr>
          <p:cNvSpPr txBox="1"/>
          <p:nvPr/>
        </p:nvSpPr>
        <p:spPr>
          <a:xfrm>
            <a:off x="181807" y="4690250"/>
            <a:ext cx="6668697" cy="400110"/>
          </a:xfrm>
          <a:prstGeom prst="rect">
            <a:avLst/>
          </a:prstGeom>
          <a:noFill/>
        </p:spPr>
        <p:txBody>
          <a:bodyPr wrap="square" rtlCol="0">
            <a:spAutoFit/>
          </a:bodyPr>
          <a:lstStyle/>
          <a:p>
            <a:r>
              <a:rPr lang="en-US" sz="2000" dirty="0"/>
              <a:t>Write a sensible alternative hypothesis for this situation</a:t>
            </a:r>
            <a:endParaRPr lang="en-GB" sz="2000" dirty="0"/>
          </a:p>
        </p:txBody>
      </p:sp>
      <p:sp>
        <p:nvSpPr>
          <p:cNvPr id="11" name="TextBox 10">
            <a:extLst>
              <a:ext uri="{FF2B5EF4-FFF2-40B4-BE49-F238E27FC236}">
                <a16:creationId xmlns:a16="http://schemas.microsoft.com/office/drawing/2014/main" id="{DAC72DD5-E55F-6445-AB75-F0CAF89749B5}"/>
              </a:ext>
            </a:extLst>
          </p:cNvPr>
          <p:cNvSpPr txBox="1"/>
          <p:nvPr/>
        </p:nvSpPr>
        <p:spPr>
          <a:xfrm>
            <a:off x="409158" y="5994446"/>
            <a:ext cx="6668697" cy="400110"/>
          </a:xfrm>
          <a:prstGeom prst="rect">
            <a:avLst/>
          </a:prstGeom>
          <a:noFill/>
        </p:spPr>
        <p:txBody>
          <a:bodyPr wrap="square" rtlCol="0">
            <a:spAutoFit/>
          </a:bodyPr>
          <a:lstStyle/>
          <a:p>
            <a:r>
              <a:rPr lang="en-US" sz="2000" dirty="0"/>
              <a:t>Is the dice biased?</a:t>
            </a:r>
            <a:endParaRPr lang="en-GB" sz="2000" dirty="0"/>
          </a:p>
        </p:txBody>
      </p:sp>
    </p:spTree>
    <p:extLst>
      <p:ext uri="{BB962C8B-B14F-4D97-AF65-F5344CB8AC3E}">
        <p14:creationId xmlns:p14="http://schemas.microsoft.com/office/powerpoint/2010/main" val="354249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7971-81AA-C646-8CB6-3AB71DA643EE}"/>
              </a:ext>
            </a:extLst>
          </p:cNvPr>
          <p:cNvSpPr>
            <a:spLocks noGrp="1"/>
          </p:cNvSpPr>
          <p:nvPr>
            <p:ph type="title"/>
          </p:nvPr>
        </p:nvSpPr>
        <p:spPr>
          <a:xfrm>
            <a:off x="0" y="-65316"/>
            <a:ext cx="8596668" cy="621792"/>
          </a:xfrm>
        </p:spPr>
        <p:txBody>
          <a:bodyPr>
            <a:normAutofit fontScale="90000"/>
          </a:bodyPr>
          <a:lstStyle/>
          <a:p>
            <a:r>
              <a:rPr lang="en-US" dirty="0"/>
              <a:t>Difference in the wording</a:t>
            </a:r>
          </a:p>
        </p:txBody>
      </p:sp>
      <mc:AlternateContent xmlns:mc="http://schemas.openxmlformats.org/markup-compatibility/2006">
        <mc:Choice xmlns:a14="http://schemas.microsoft.com/office/drawing/2010/main" Requires="a14">
          <p:sp>
            <p:nvSpPr>
              <p:cNvPr id="4" name="コンテンツ プレースホルダー 2">
                <a:extLst>
                  <a:ext uri="{FF2B5EF4-FFF2-40B4-BE49-F238E27FC236}">
                    <a16:creationId xmlns:a16="http://schemas.microsoft.com/office/drawing/2014/main" id="{F58618B1-8065-7841-80ED-224E0AEC84FD}"/>
                  </a:ext>
                </a:extLst>
              </p:cNvPr>
              <p:cNvSpPr>
                <a:spLocks noGrp="1"/>
              </p:cNvSpPr>
              <p:nvPr>
                <p:ph idx="1"/>
              </p:nvPr>
            </p:nvSpPr>
            <p:spPr>
              <a:xfrm>
                <a:off x="293204" y="889499"/>
                <a:ext cx="3671479" cy="5079002"/>
              </a:xfrm>
            </p:spPr>
            <p:txBody>
              <a:bodyPr>
                <a:normAutofit/>
              </a:bodyPr>
              <a:lstStyle/>
              <a:p>
                <a:pPr marL="0" indent="0" algn="ctr">
                  <a:buNone/>
                </a:pPr>
                <a:r>
                  <a:rPr lang="en-US" dirty="0">
                    <a:latin typeface="+mj-lt"/>
                  </a:rPr>
                  <a:t>John wants to see whether a coin is unbiased, or whether it is biased towards coming down on heads. He tosses the coin 8 times and counts the numbers of times, </a:t>
                </a:r>
                <a14:m>
                  <m:oMath xmlns:m="http://schemas.openxmlformats.org/officeDocument/2006/math">
                    <m:r>
                      <a:rPr lang="en-US" i="1" dirty="0" smtClean="0">
                        <a:latin typeface="+mj-lt"/>
                      </a:rPr>
                      <m:t>𝑋</m:t>
                    </m:r>
                  </m:oMath>
                </a14:m>
                <a:r>
                  <a:rPr lang="en-US" dirty="0">
                    <a:latin typeface="+mj-lt"/>
                  </a:rPr>
                  <a:t>, that it lands heads up.</a:t>
                </a:r>
              </a:p>
              <a:p>
                <a:pPr marL="0" indent="0" algn="ctr">
                  <a:buNone/>
                </a:pPr>
                <a:endParaRPr lang="en-US" dirty="0">
                  <a:latin typeface="+mj-lt"/>
                  <a:sym typeface="Wingdings" panose="05000000000000000000" pitchFamily="2" charset="2"/>
                </a:endParaRPr>
              </a:p>
              <a:p>
                <a:pPr marL="342900" indent="-342900" algn="ctr">
                  <a:buAutoNum type="alphaLcParenR"/>
                </a:pPr>
                <a:r>
                  <a:rPr lang="en-US" dirty="0">
                    <a:latin typeface="+mj-lt"/>
                    <a:sym typeface="Wingdings" panose="05000000000000000000" pitchFamily="2" charset="2"/>
                  </a:rPr>
                  <a:t>Describe the test statistic</a:t>
                </a:r>
              </a:p>
              <a:p>
                <a:pPr marL="342900" indent="-342900" algn="ctr">
                  <a:buAutoNum type="alphaLcParenR"/>
                </a:pPr>
                <a:r>
                  <a:rPr lang="en-US" dirty="0">
                    <a:latin typeface="+mj-lt"/>
                    <a:sym typeface="Wingdings" panose="05000000000000000000" pitchFamily="2" charset="2"/>
                  </a:rPr>
                  <a:t>Write down a suitable null hypothesis</a:t>
                </a:r>
              </a:p>
              <a:p>
                <a:pPr marL="342900" indent="-342900" algn="ctr">
                  <a:buAutoNum type="alphaLcParenR"/>
                </a:pPr>
                <a:r>
                  <a:rPr lang="en-US" dirty="0">
                    <a:latin typeface="+mj-lt"/>
                    <a:sym typeface="Wingdings" panose="05000000000000000000" pitchFamily="2" charset="2"/>
                  </a:rPr>
                  <a:t>Write down a suitable alternative hypothesis</a:t>
                </a:r>
              </a:p>
              <a:p>
                <a:pPr algn="ctr">
                  <a:buFont typeface="Wingdings" panose="05000000000000000000" pitchFamily="2" charset="2"/>
                  <a:buChar char="à"/>
                </a:pPr>
                <a:endParaRPr lang="en-US" dirty="0">
                  <a:latin typeface="+mj-lt"/>
                </a:endParaRPr>
              </a:p>
              <a:p>
                <a:pPr marL="0" indent="0" algn="ctr">
                  <a:buNone/>
                </a:pPr>
                <a:endParaRPr lang="en-US" dirty="0">
                  <a:latin typeface="+mj-lt"/>
                </a:endParaRPr>
              </a:p>
              <a:p>
                <a:pPr marL="0" indent="0" algn="ctr">
                  <a:buNone/>
                </a:pPr>
                <a:endParaRPr lang="en-GB" dirty="0">
                  <a:latin typeface="+mj-lt"/>
                </a:endParaRPr>
              </a:p>
            </p:txBody>
          </p:sp>
        </mc:Choice>
        <mc:Fallback>
          <p:sp>
            <p:nvSpPr>
              <p:cNvPr id="4" name="コンテンツ プレースホルダー 2">
                <a:extLst>
                  <a:ext uri="{FF2B5EF4-FFF2-40B4-BE49-F238E27FC236}">
                    <a16:creationId xmlns:a16="http://schemas.microsoft.com/office/drawing/2014/main" id="{F58618B1-8065-7841-80ED-224E0AEC84FD}"/>
                  </a:ext>
                </a:extLst>
              </p:cNvPr>
              <p:cNvSpPr>
                <a:spLocks noGrp="1" noRot="1" noChangeAspect="1" noMove="1" noResize="1" noEditPoints="1" noAdjustHandles="1" noChangeArrowheads="1" noChangeShapeType="1" noTextEdit="1"/>
              </p:cNvSpPr>
              <p:nvPr>
                <p:ph idx="1"/>
              </p:nvPr>
            </p:nvSpPr>
            <p:spPr>
              <a:xfrm>
                <a:off x="293204" y="889499"/>
                <a:ext cx="3671479" cy="5079002"/>
              </a:xfrm>
              <a:blipFill>
                <a:blip r:embed="rId2"/>
                <a:stretch>
                  <a:fillRect l="-690" t="-499" r="-27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コンテンツ プレースホルダー 2">
                <a:extLst>
                  <a:ext uri="{FF2B5EF4-FFF2-40B4-BE49-F238E27FC236}">
                    <a16:creationId xmlns:a16="http://schemas.microsoft.com/office/drawing/2014/main" id="{BA2E450E-8EE6-FC4D-90C5-861683F12313}"/>
                  </a:ext>
                </a:extLst>
              </p:cNvPr>
              <p:cNvSpPr txBox="1">
                <a:spLocks/>
              </p:cNvSpPr>
              <p:nvPr/>
            </p:nvSpPr>
            <p:spPr>
              <a:xfrm>
                <a:off x="5224969" y="889499"/>
                <a:ext cx="3671479" cy="50790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dirty="0">
                    <a:latin typeface="+mj-lt"/>
                  </a:rPr>
                  <a:t>John wants to see whether a coin is unbiased, or whether it is biased </a:t>
                </a:r>
                <a:r>
                  <a:rPr lang="en-US" dirty="0">
                    <a:highlight>
                      <a:srgbClr val="FF0000"/>
                    </a:highlight>
                    <a:latin typeface="+mj-lt"/>
                  </a:rPr>
                  <a:t>towards coming down on heads</a:t>
                </a:r>
                <a:r>
                  <a:rPr lang="en-US" dirty="0">
                    <a:latin typeface="+mj-lt"/>
                  </a:rPr>
                  <a:t>. He tosses the coin 8 times and counts the numbers of times, </a:t>
                </a:r>
                <a14:m>
                  <m:oMath xmlns:m="http://schemas.openxmlformats.org/officeDocument/2006/math">
                    <m:r>
                      <a:rPr lang="en-US" i="1" dirty="0" smtClean="0">
                        <a:latin typeface="+mj-lt"/>
                      </a:rPr>
                      <m:t>𝑋</m:t>
                    </m:r>
                  </m:oMath>
                </a14:m>
                <a:r>
                  <a:rPr lang="en-US" dirty="0">
                    <a:latin typeface="+mj-lt"/>
                  </a:rPr>
                  <a:t>, that it lands heads up.</a:t>
                </a:r>
              </a:p>
              <a:p>
                <a:pPr marL="0" indent="0" algn="ctr">
                  <a:buFont typeface="Wingdings 3" charset="2"/>
                  <a:buNone/>
                </a:pPr>
                <a:endParaRPr lang="en-US" dirty="0">
                  <a:latin typeface="+mj-lt"/>
                  <a:sym typeface="Wingdings" panose="05000000000000000000" pitchFamily="2" charset="2"/>
                </a:endParaRPr>
              </a:p>
              <a:p>
                <a:pPr algn="ctr">
                  <a:buFont typeface="Wingdings 3" charset="2"/>
                  <a:buAutoNum type="alphaLcParenR"/>
                </a:pPr>
                <a:r>
                  <a:rPr lang="en-US" dirty="0">
                    <a:latin typeface="+mj-lt"/>
                    <a:sym typeface="Wingdings" panose="05000000000000000000" pitchFamily="2" charset="2"/>
                  </a:rPr>
                  <a:t>Describe the test statistic</a:t>
                </a:r>
              </a:p>
              <a:p>
                <a:pPr algn="ctr">
                  <a:buFont typeface="Wingdings 3" charset="2"/>
                  <a:buAutoNum type="alphaLcParenR"/>
                </a:pPr>
                <a:r>
                  <a:rPr lang="en-US" dirty="0">
                    <a:latin typeface="+mj-lt"/>
                    <a:sym typeface="Wingdings" panose="05000000000000000000" pitchFamily="2" charset="2"/>
                  </a:rPr>
                  <a:t>Write down a suitable null hypothesis</a:t>
                </a:r>
              </a:p>
              <a:p>
                <a:pPr algn="ctr">
                  <a:buFont typeface="Wingdings 3" charset="2"/>
                  <a:buAutoNum type="alphaLcParenR"/>
                </a:pPr>
                <a:r>
                  <a:rPr lang="en-US" dirty="0">
                    <a:latin typeface="+mj-lt"/>
                    <a:sym typeface="Wingdings" panose="05000000000000000000" pitchFamily="2" charset="2"/>
                  </a:rPr>
                  <a:t>Write down a suitable alternative hypothesis</a:t>
                </a:r>
              </a:p>
              <a:p>
                <a:pPr algn="ctr">
                  <a:buFont typeface="Wingdings" panose="05000000000000000000" pitchFamily="2" charset="2"/>
                  <a:buChar char="à"/>
                </a:pPr>
                <a:endParaRPr lang="en-US" dirty="0">
                  <a:latin typeface="+mj-lt"/>
                </a:endParaRPr>
              </a:p>
              <a:p>
                <a:pPr marL="0" indent="0" algn="ctr">
                  <a:buFont typeface="Wingdings 3" charset="2"/>
                  <a:buNone/>
                </a:pPr>
                <a:endParaRPr lang="en-US" dirty="0">
                  <a:latin typeface="+mj-lt"/>
                </a:endParaRPr>
              </a:p>
              <a:p>
                <a:pPr marL="0" indent="0" algn="ctr">
                  <a:buFont typeface="Wingdings 3" charset="2"/>
                  <a:buNone/>
                </a:pPr>
                <a:endParaRPr lang="en-GB" dirty="0">
                  <a:latin typeface="+mj-lt"/>
                </a:endParaRPr>
              </a:p>
            </p:txBody>
          </p:sp>
        </mc:Choice>
        <mc:Fallback>
          <p:sp>
            <p:nvSpPr>
              <p:cNvPr id="5" name="コンテンツ プレースホルダー 2">
                <a:extLst>
                  <a:ext uri="{FF2B5EF4-FFF2-40B4-BE49-F238E27FC236}">
                    <a16:creationId xmlns:a16="http://schemas.microsoft.com/office/drawing/2014/main" id="{BA2E450E-8EE6-FC4D-90C5-861683F12313}"/>
                  </a:ext>
                </a:extLst>
              </p:cNvPr>
              <p:cNvSpPr txBox="1">
                <a:spLocks noRot="1" noChangeAspect="1" noMove="1" noResize="1" noEditPoints="1" noAdjustHandles="1" noChangeArrowheads="1" noChangeShapeType="1" noTextEdit="1"/>
              </p:cNvSpPr>
              <p:nvPr/>
            </p:nvSpPr>
            <p:spPr>
              <a:xfrm>
                <a:off x="5224969" y="889499"/>
                <a:ext cx="3671479" cy="5079002"/>
              </a:xfrm>
              <a:prstGeom prst="rect">
                <a:avLst/>
              </a:prstGeom>
              <a:blipFill>
                <a:blip r:embed="rId3"/>
                <a:stretch>
                  <a:fillRect l="-687" t="-499" r="-2405"/>
                </a:stretch>
              </a:blipFill>
            </p:spPr>
            <p:txBody>
              <a:bodyPr/>
              <a:lstStyle/>
              <a:p>
                <a:r>
                  <a:rPr lang="en-US">
                    <a:noFill/>
                  </a:rPr>
                  <a:t> </a:t>
                </a:r>
              </a:p>
            </p:txBody>
          </p:sp>
        </mc:Fallback>
      </mc:AlternateContent>
    </p:spTree>
    <p:extLst>
      <p:ext uri="{BB962C8B-B14F-4D97-AF65-F5344CB8AC3E}">
        <p14:creationId xmlns:p14="http://schemas.microsoft.com/office/powerpoint/2010/main" val="168552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7971-81AA-C646-8CB6-3AB71DA643EE}"/>
              </a:ext>
            </a:extLst>
          </p:cNvPr>
          <p:cNvSpPr>
            <a:spLocks noGrp="1"/>
          </p:cNvSpPr>
          <p:nvPr>
            <p:ph type="title"/>
          </p:nvPr>
        </p:nvSpPr>
        <p:spPr>
          <a:xfrm>
            <a:off x="0" y="-65316"/>
            <a:ext cx="8596668" cy="621792"/>
          </a:xfrm>
        </p:spPr>
        <p:txBody>
          <a:bodyPr>
            <a:normAutofit fontScale="90000"/>
          </a:bodyPr>
          <a:lstStyle/>
          <a:p>
            <a:r>
              <a:rPr lang="en-US" dirty="0"/>
              <a:t>Example 2</a:t>
            </a:r>
          </a:p>
        </p:txBody>
      </p:sp>
      <p:sp>
        <p:nvSpPr>
          <p:cNvPr id="5" name="コンテンツ プレースホルダー 2">
            <a:extLst>
              <a:ext uri="{FF2B5EF4-FFF2-40B4-BE49-F238E27FC236}">
                <a16:creationId xmlns:a16="http://schemas.microsoft.com/office/drawing/2014/main" id="{E190CF93-D941-364E-A7D4-C769EC04A0FA}"/>
              </a:ext>
            </a:extLst>
          </p:cNvPr>
          <p:cNvSpPr>
            <a:spLocks noGrp="1"/>
          </p:cNvSpPr>
          <p:nvPr>
            <p:ph idx="1"/>
          </p:nvPr>
        </p:nvSpPr>
        <p:spPr>
          <a:xfrm>
            <a:off x="142875" y="709617"/>
            <a:ext cx="9780614" cy="5079002"/>
          </a:xfrm>
        </p:spPr>
        <p:txBody>
          <a:bodyPr>
            <a:noAutofit/>
          </a:bodyPr>
          <a:lstStyle/>
          <a:p>
            <a:pPr marL="0" indent="0">
              <a:buNone/>
            </a:pPr>
            <a:r>
              <a:rPr lang="en-US" dirty="0">
                <a:latin typeface="+mj-lt"/>
              </a:rPr>
              <a:t>An election candidate believes she has the support of 40% of the residents in a town. A researcher wants to test, at the 5% significance level, whether the candidate is overestimating her support. The researcher asks 20 people whether they support the candidate, and 3 say that they do.</a:t>
            </a:r>
          </a:p>
          <a:p>
            <a:pPr marL="0" indent="0">
              <a:buNone/>
            </a:pPr>
            <a:endParaRPr lang="en-US" dirty="0">
              <a:latin typeface="+mj-lt"/>
              <a:sym typeface="Wingdings" panose="05000000000000000000" pitchFamily="2" charset="2"/>
            </a:endParaRPr>
          </a:p>
          <a:p>
            <a:pPr marL="342900" indent="-342900">
              <a:buAutoNum type="alphaLcParenR"/>
            </a:pPr>
            <a:r>
              <a:rPr lang="en-US" dirty="0">
                <a:latin typeface="+mj-lt"/>
                <a:sym typeface="Wingdings" panose="05000000000000000000" pitchFamily="2" charset="2"/>
              </a:rPr>
              <a:t>Write down a suitable test statistic</a:t>
            </a:r>
          </a:p>
          <a:p>
            <a:pPr marL="342900" indent="-342900">
              <a:buAutoNum type="alphaLcParenR"/>
            </a:pPr>
            <a:r>
              <a:rPr lang="en-US" dirty="0">
                <a:latin typeface="+mj-lt"/>
                <a:sym typeface="Wingdings" panose="05000000000000000000" pitchFamily="2" charset="2"/>
              </a:rPr>
              <a:t>Write down two suitable hypotheses</a:t>
            </a:r>
          </a:p>
          <a:p>
            <a:pPr marL="342900" indent="-342900">
              <a:buAutoNum type="alphaLcParenR"/>
            </a:pPr>
            <a:r>
              <a:rPr lang="en-US" dirty="0">
                <a:latin typeface="+mj-lt"/>
                <a:sym typeface="Wingdings" panose="05000000000000000000" pitchFamily="2" charset="2"/>
              </a:rPr>
              <a:t>Explain the condition under which the null hypothesis would be rejected</a:t>
            </a:r>
          </a:p>
          <a:p>
            <a:pPr>
              <a:buFont typeface="Wingdings" panose="05000000000000000000" pitchFamily="2" charset="2"/>
              <a:buChar char="à"/>
            </a:pPr>
            <a:endParaRPr lang="en-US" dirty="0">
              <a:latin typeface="+mj-lt"/>
            </a:endParaRPr>
          </a:p>
          <a:p>
            <a:pPr marL="0" indent="0">
              <a:buNone/>
            </a:pPr>
            <a:endParaRPr lang="en-US" dirty="0">
              <a:latin typeface="+mj-lt"/>
            </a:endParaRPr>
          </a:p>
          <a:p>
            <a:pPr marL="0" indent="0">
              <a:buNone/>
            </a:pPr>
            <a:endParaRPr lang="en-GB" dirty="0">
              <a:latin typeface="+mj-lt"/>
            </a:endParaRPr>
          </a:p>
        </p:txBody>
      </p:sp>
    </p:spTree>
    <p:extLst>
      <p:ext uri="{BB962C8B-B14F-4D97-AF65-F5344CB8AC3E}">
        <p14:creationId xmlns:p14="http://schemas.microsoft.com/office/powerpoint/2010/main" val="197903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7C58F9-37E1-0849-B90D-7AD1ED6ED74A}"/>
              </a:ext>
            </a:extLst>
          </p:cNvPr>
          <p:cNvSpPr txBox="1"/>
          <p:nvPr/>
        </p:nvSpPr>
        <p:spPr>
          <a:xfrm>
            <a:off x="932688" y="1005840"/>
            <a:ext cx="3796873" cy="461665"/>
          </a:xfrm>
          <a:prstGeom prst="rect">
            <a:avLst/>
          </a:prstGeom>
          <a:noFill/>
        </p:spPr>
        <p:txBody>
          <a:bodyPr wrap="none" rtlCol="0">
            <a:spAutoFit/>
          </a:bodyPr>
          <a:lstStyle/>
          <a:p>
            <a:r>
              <a:rPr lang="en-US" sz="2400" dirty="0"/>
              <a:t>Exercise 7A pages 100-101</a:t>
            </a:r>
          </a:p>
        </p:txBody>
      </p:sp>
      <p:sp>
        <p:nvSpPr>
          <p:cNvPr id="5" name="Title 1">
            <a:extLst>
              <a:ext uri="{FF2B5EF4-FFF2-40B4-BE49-F238E27FC236}">
                <a16:creationId xmlns:a16="http://schemas.microsoft.com/office/drawing/2014/main" id="{5B32F9CC-5F58-3E49-84F7-38B7759961A9}"/>
              </a:ext>
            </a:extLst>
          </p:cNvPr>
          <p:cNvSpPr>
            <a:spLocks noGrp="1"/>
          </p:cNvSpPr>
          <p:nvPr>
            <p:ph type="title"/>
          </p:nvPr>
        </p:nvSpPr>
        <p:spPr>
          <a:xfrm>
            <a:off x="0" y="-84128"/>
            <a:ext cx="8596668" cy="765446"/>
          </a:xfrm>
        </p:spPr>
        <p:txBody>
          <a:bodyPr/>
          <a:lstStyle/>
          <a:p>
            <a:r>
              <a:rPr lang="en-US" dirty="0"/>
              <a:t>Exercise book</a:t>
            </a:r>
          </a:p>
        </p:txBody>
      </p:sp>
    </p:spTree>
    <p:extLst>
      <p:ext uri="{BB962C8B-B14F-4D97-AF65-F5344CB8AC3E}">
        <p14:creationId xmlns:p14="http://schemas.microsoft.com/office/powerpoint/2010/main" val="1061442670"/>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{D0F20C38-AAA8-9948-A716-9409CB6CC67C}tf10001060</Template>
  <TotalTime>806</TotalTime>
  <Words>1950</Words>
  <Application>Microsoft Macintosh PowerPoint</Application>
  <PresentationFormat>Widescreen</PresentationFormat>
  <Paragraphs>188</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Cambria Math</vt:lpstr>
      <vt:lpstr>Comic Sans MS</vt:lpstr>
      <vt:lpstr>Times New Roman</vt:lpstr>
      <vt:lpstr>Trebuchet MS</vt:lpstr>
      <vt:lpstr>Wingdings</vt:lpstr>
      <vt:lpstr>Wingdings 3</vt:lpstr>
      <vt:lpstr>Facet</vt:lpstr>
      <vt:lpstr>Chapter 7 – Hypothesis testing</vt:lpstr>
      <vt:lpstr>Answers</vt:lpstr>
      <vt:lpstr>PowerPoint Presentation</vt:lpstr>
      <vt:lpstr>Real life example</vt:lpstr>
      <vt:lpstr>Understanding </vt:lpstr>
      <vt:lpstr>Example </vt:lpstr>
      <vt:lpstr>Difference in the wording</vt:lpstr>
      <vt:lpstr>Example 2</vt:lpstr>
      <vt:lpstr>Exercise book</vt:lpstr>
      <vt:lpstr>7.2 Finding critical values</vt:lpstr>
      <vt:lpstr>One or two tailed</vt:lpstr>
      <vt:lpstr>Example </vt:lpstr>
      <vt:lpstr>More understanding</vt:lpstr>
      <vt:lpstr>Example 2</vt:lpstr>
      <vt:lpstr>Example 2</vt:lpstr>
      <vt:lpstr>Exercise book</vt:lpstr>
      <vt:lpstr>7.3 – One–tailed test</vt:lpstr>
      <vt:lpstr>PowerPoint Presentation</vt:lpstr>
      <vt:lpstr>Example 2</vt:lpstr>
      <vt:lpstr>Class question</vt:lpstr>
      <vt:lpstr>Exercise book</vt:lpstr>
      <vt:lpstr>7.4 – Two–tailed test</vt:lpstr>
      <vt:lpstr>PowerPoint Presentation</vt:lpstr>
      <vt:lpstr>Example 2</vt:lpstr>
      <vt:lpstr>Class question</vt:lpstr>
      <vt:lpstr>Exercise 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 Measures of spread</dc:title>
  <dc:creator>David Lynton</dc:creator>
  <cp:lastModifiedBy>David Lynton</cp:lastModifiedBy>
  <cp:revision>59</cp:revision>
  <dcterms:created xsi:type="dcterms:W3CDTF">2020-03-30T09:01:01Z</dcterms:created>
  <dcterms:modified xsi:type="dcterms:W3CDTF">2020-04-03T13:27:17Z</dcterms:modified>
</cp:coreProperties>
</file>