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90" r:id="rId6"/>
    <p:sldId id="264" r:id="rId7"/>
    <p:sldId id="306" r:id="rId8"/>
    <p:sldId id="307" r:id="rId9"/>
    <p:sldId id="265" r:id="rId10"/>
    <p:sldId id="262" r:id="rId11"/>
    <p:sldId id="263" r:id="rId12"/>
    <p:sldId id="269" r:id="rId13"/>
    <p:sldId id="308" r:id="rId14"/>
    <p:sldId id="309" r:id="rId15"/>
    <p:sldId id="310" r:id="rId16"/>
    <p:sldId id="311" r:id="rId17"/>
    <p:sldId id="289" r:id="rId18"/>
    <p:sldId id="292" r:id="rId19"/>
    <p:sldId id="293" r:id="rId20"/>
    <p:sldId id="303" r:id="rId21"/>
    <p:sldId id="304" r:id="rId22"/>
    <p:sldId id="30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7"/>
    <p:restoredTop sz="94698"/>
  </p:normalViewPr>
  <p:slideViewPr>
    <p:cSldViewPr snapToGrid="0" snapToObjects="1">
      <p:cViewPr varScale="1">
        <p:scale>
          <a:sx n="85" d="100"/>
          <a:sy n="85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09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0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1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9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16D3-956D-294B-9C01-D5B2B7D0B011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51FF6-FD04-654D-A6E2-66654278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4" y="801315"/>
            <a:ext cx="7794885" cy="366545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23349-369D-E647-AAAB-BB5701C9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301" y="0"/>
            <a:ext cx="9838267" cy="823151"/>
          </a:xfrm>
        </p:spPr>
        <p:txBody>
          <a:bodyPr/>
          <a:lstStyle/>
          <a:p>
            <a:pPr algn="l"/>
            <a:r>
              <a:rPr lang="en-US" sz="4000" dirty="0"/>
              <a:t>Chapter 6 – Statistical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956D6-FC84-D044-8128-640B871E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4" y="4564654"/>
            <a:ext cx="8159646" cy="2161335"/>
          </a:xfrm>
          <a:prstGeom prst="rect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FB00D-ABA6-D34D-8DC6-C7465C754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848" y="1713772"/>
            <a:ext cx="3635242" cy="320300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8169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347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 6A pages 86-88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128"/>
            <a:ext cx="8596668" cy="765446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106144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7971-81AA-C646-8CB6-3AB71DA6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6.2 The binomial distribution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D3BC099-2C26-9249-AB7F-E4D739326794}"/>
              </a:ext>
            </a:extLst>
          </p:cNvPr>
          <p:cNvSpPr txBox="1"/>
          <p:nvPr/>
        </p:nvSpPr>
        <p:spPr>
          <a:xfrm>
            <a:off x="333937" y="1550686"/>
            <a:ext cx="9394679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The probability a randomly chosen person is left-handed is 0.1. If there is a group of 3 people, what is the probability that:</a:t>
            </a:r>
          </a:p>
          <a:p>
            <a:pPr marL="342900" indent="-342900">
              <a:buAutoNum type="alphaLcParenR"/>
            </a:pPr>
            <a:r>
              <a:rPr lang="en-GB" dirty="0"/>
              <a:t>All 3 are left-handed.</a:t>
            </a:r>
          </a:p>
          <a:p>
            <a:pPr marL="342900" indent="-342900">
              <a:buAutoNum type="alphaLcParenR"/>
            </a:pPr>
            <a:r>
              <a:rPr lang="en-GB" dirty="0"/>
              <a:t>0 are left-handed.</a:t>
            </a:r>
          </a:p>
          <a:p>
            <a:pPr marL="342900" indent="-342900">
              <a:buAutoNum type="alphaLcParenR"/>
            </a:pPr>
            <a:r>
              <a:rPr lang="en-GB" dirty="0"/>
              <a:t>1 person is left-handed.</a:t>
            </a:r>
          </a:p>
          <a:p>
            <a:pPr marL="342900" indent="-342900">
              <a:buAutoNum type="alphaLcParenR"/>
            </a:pPr>
            <a:r>
              <a:rPr lang="en-GB" dirty="0"/>
              <a:t>2 people are left-handed.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9DF8E-4D48-7D41-8EBC-610C8A6E5C51}"/>
              </a:ext>
            </a:extLst>
          </p:cNvPr>
          <p:cNvSpPr txBox="1"/>
          <p:nvPr/>
        </p:nvSpPr>
        <p:spPr>
          <a:xfrm>
            <a:off x="348214" y="901573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 a go at the following questions</a:t>
            </a:r>
          </a:p>
        </p:txBody>
      </p:sp>
    </p:spTree>
    <p:extLst>
      <p:ext uri="{BB962C8B-B14F-4D97-AF65-F5344CB8AC3E}">
        <p14:creationId xmlns:p14="http://schemas.microsoft.com/office/powerpoint/2010/main" val="356420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E03E-4FCA-2048-B802-660CB9C1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B11CDB-AC93-624A-B16C-BF037B5A1872}"/>
                  </a:ext>
                </a:extLst>
              </p:cNvPr>
              <p:cNvSpPr txBox="1"/>
              <p:nvPr/>
            </p:nvSpPr>
            <p:spPr>
              <a:xfrm>
                <a:off x="217714" y="880254"/>
                <a:ext cx="9181119" cy="3322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You can model a random variable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 with a binomial distribution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 if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there are a fixed number of trials,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there are two possible outcomes: ‘success’ and ‘failure’,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there is a fixed probability of success,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the trials are independent of each other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solidFill>
                    <a:sysClr val="windowText" lastClr="000000"/>
                  </a:solidFill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>
                  <a:solidFill>
                    <a:sysClr val="windowText" lastClr="000000"/>
                  </a:solidFill>
                  <a:latin typeface="+mj-lt"/>
                </a:endParaRPr>
              </a:p>
              <a:p>
                <a:endParaRPr lang="en-GB" sz="2000" dirty="0">
                  <a:solidFill>
                    <a:sysClr val="windowText" lastClr="000000"/>
                  </a:solidFill>
                  <a:latin typeface="+mj-lt"/>
                </a:endParaRPr>
              </a:p>
              <a:p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  <a:latin typeface="+mj-lt"/>
                  </a:rPr>
                  <a:t>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ysClr val="windowText" lastClr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B11CDB-AC93-624A-B16C-BF037B5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" y="880254"/>
                <a:ext cx="9181119" cy="3322961"/>
              </a:xfrm>
              <a:prstGeom prst="rect">
                <a:avLst/>
              </a:prstGeom>
              <a:blipFill>
                <a:blip r:embed="rId2"/>
                <a:stretch>
                  <a:fillRect l="-552" t="-7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7C3E97-7F3F-F34D-8415-76C71FD1013F}"/>
              </a:ext>
            </a:extLst>
          </p:cNvPr>
          <p:cNvSpPr txBox="1"/>
          <p:nvPr/>
        </p:nvSpPr>
        <p:spPr>
          <a:xfrm>
            <a:off x="217714" y="4375583"/>
            <a:ext cx="438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 is sometimes called the index</a:t>
            </a:r>
          </a:p>
          <a:p>
            <a:r>
              <a:rPr lang="en-US" sz="2000" dirty="0"/>
              <a:t>P is sometimes called the parameter</a:t>
            </a:r>
          </a:p>
        </p:txBody>
      </p:sp>
    </p:spTree>
    <p:extLst>
      <p:ext uri="{BB962C8B-B14F-4D97-AF65-F5344CB8AC3E}">
        <p14:creationId xmlns:p14="http://schemas.microsoft.com/office/powerpoint/2010/main" val="29947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E03E-4FCA-2048-B802-660CB9C1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0B02C1-3289-FD4C-9D14-5409E160A8CA}"/>
                  </a:ext>
                </a:extLst>
              </p:cNvPr>
              <p:cNvSpPr txBox="1"/>
              <p:nvPr/>
            </p:nvSpPr>
            <p:spPr>
              <a:xfrm>
                <a:off x="171731" y="1204656"/>
                <a:ext cx="9571875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Jones's family invited over 3 friends. On a table of 8 people, 6 people are left-handed.</a:t>
                </a:r>
              </a:p>
              <a:p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Suggest a suitable model for a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: the number of left-handed people in a group of 8, where the probability of being left-handed is 0.1.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Find the probability 6 people are left-handed.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Suggest why the chosen model may not have been appropriate.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0B02C1-3289-FD4C-9D14-5409E160A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1" y="1204656"/>
                <a:ext cx="9571875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94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E03E-4FCA-2048-B802-660CB9C1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Class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323A1DB0-28E4-FB47-9FB6-98946FDB3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921" y="1155908"/>
                <a:ext cx="8941164" cy="47767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Gary is playing chess against Nigel and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latin typeface="+mj-lt"/>
                  </a:rPr>
                  <a:t> chance of winning each game. If they play 5 games, what is the probability of Gary winning exactly 3?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323A1DB0-28E4-FB47-9FB6-98946FDB3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21" y="1155908"/>
                <a:ext cx="8941164" cy="4776787"/>
              </a:xfrm>
              <a:blipFill>
                <a:blip r:embed="rId2"/>
                <a:stretch>
                  <a:fillRect l="-567" r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06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74E8-FBAA-C448-B605-94FDF380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F7FB20AC-2081-8342-B6B0-6EEB1F2F7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90509"/>
                <a:ext cx="4923800" cy="47767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The random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12,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/>
                  <a:t>. Find: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GB" sz="2000" dirty="0"/>
              </a:p>
              <a:p>
                <a:pPr marL="0" indent="0">
                  <a:buNone/>
                </a:pP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=9)</m:t>
                    </m:r>
                  </m:oMath>
                </a14:m>
                <a:endParaRPr lang="en-GB" sz="2000" dirty="0"/>
              </a:p>
              <a:p>
                <a:pPr marL="0" indent="0">
                  <a:buNone/>
                </a:pPr>
                <a:r>
                  <a:rPr lang="en-US" sz="2000" dirty="0"/>
                  <a:t>c)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≤1)</m:t>
                    </m:r>
                  </m:oMath>
                </a14:m>
                <a:endParaRPr lang="en-GB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F7FB20AC-2081-8342-B6B0-6EEB1F2F7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90509"/>
                <a:ext cx="4923800" cy="4776787"/>
              </a:xfrm>
              <a:blipFill>
                <a:blip r:embed="rId2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18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2FAD-E468-8943-87EA-A9A74534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8F41050-C961-844A-8696-471A7FFB4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85" y="890510"/>
                <a:ext cx="8971145" cy="47767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The probability that a randomly chosen member of a reading group is left-handed is 0.15. A random sample of 20 members of the group is taken.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a)  Suggest a suitable model for the random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, the number of 	members in the sample who are left-handed. Justify your choice.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Use your model to calculate the probability that:</a:t>
                </a:r>
              </a:p>
              <a:p>
                <a:pPr marL="400050" indent="-400050">
                  <a:buAutoNum type="roman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Exactly 7 sample members are left-handed</a:t>
                </a:r>
              </a:p>
              <a:p>
                <a:pPr marL="400050" indent="-400050">
                  <a:buAutoNum type="roman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Less than two members are left-handed</a:t>
                </a:r>
              </a:p>
              <a:p>
                <a:pPr marL="342900" indent="-342900">
                  <a:buAutoNum type="alphaLcParenR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8F41050-C961-844A-8696-471A7FFB4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85" y="890510"/>
                <a:ext cx="8971145" cy="4776787"/>
              </a:xfrm>
              <a:blipFill>
                <a:blip r:embed="rId2"/>
                <a:stretch>
                  <a:fillRect l="-707"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 6B pages 90-91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128"/>
            <a:ext cx="8596668" cy="765446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315477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B334-A8D7-DF43-9E90-D90EDB35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68852" cy="880533"/>
          </a:xfrm>
        </p:spPr>
        <p:txBody>
          <a:bodyPr>
            <a:normAutofit/>
          </a:bodyPr>
          <a:lstStyle/>
          <a:p>
            <a:r>
              <a:rPr lang="en-US" dirty="0"/>
              <a:t>6.3 – 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0201D8-23C0-9C49-BC52-746B14DE0547}"/>
                  </a:ext>
                </a:extLst>
              </p:cNvPr>
              <p:cNvSpPr txBox="1"/>
              <p:nvPr/>
            </p:nvSpPr>
            <p:spPr>
              <a:xfrm>
                <a:off x="350915" y="2505670"/>
                <a:ext cx="90540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Cumulative probability function tells the sum for all individual probabilities up to a given value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0201D8-23C0-9C49-BC52-746B14DE0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5" y="2505670"/>
                <a:ext cx="9054059" cy="923330"/>
              </a:xfrm>
              <a:prstGeom prst="rect">
                <a:avLst/>
              </a:prstGeom>
              <a:blipFill>
                <a:blip r:embed="rId2"/>
                <a:stretch>
                  <a:fillRect l="-560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2ABAD5-C2DD-A941-B357-C986FF50A1F0}"/>
                  </a:ext>
                </a:extLst>
              </p:cNvPr>
              <p:cNvSpPr txBox="1"/>
              <p:nvPr/>
            </p:nvSpPr>
            <p:spPr>
              <a:xfrm>
                <a:off x="323528" y="836712"/>
                <a:ext cx="952501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Often, we wish to find the probability of a range of values.</a:t>
                </a:r>
              </a:p>
              <a:p>
                <a:endParaRPr lang="en-GB" dirty="0"/>
              </a:p>
              <a:p>
                <a:r>
                  <a:rPr lang="en-GB" dirty="0"/>
                  <a:t>For a Binomial distribution, this was relatively easy if the range was narrow, </a:t>
                </a:r>
              </a:p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=1) 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but</m:t>
                    </m:r>
                  </m:oMath>
                </a14:m>
                <a:r>
                  <a:rPr lang="en-GB" dirty="0"/>
                  <a:t> would be much more computationally expensive if we wanted say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≤6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2ABAD5-C2DD-A941-B357-C986FF50A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9525010" cy="1477328"/>
              </a:xfrm>
              <a:prstGeom prst="rect">
                <a:avLst/>
              </a:prstGeom>
              <a:blipFill>
                <a:blip r:embed="rId3"/>
                <a:stretch>
                  <a:fillRect l="-399" t="-170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55FA33-4FD3-6746-B5DD-800CCC0ADE1B}"/>
                  </a:ext>
                </a:extLst>
              </p:cNvPr>
              <p:cNvSpPr txBox="1"/>
              <p:nvPr/>
            </p:nvSpPr>
            <p:spPr>
              <a:xfrm>
                <a:off x="6096000" y="4322444"/>
                <a:ext cx="4000914" cy="206210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Press Menu then ‘Distributions’.</a:t>
                </a:r>
              </a:p>
              <a:p>
                <a:r>
                  <a:rPr lang="en-GB" sz="1600" dirty="0"/>
                  <a:t>Choose “Binomial CD” (the C stands for ‘Cumulative’).</a:t>
                </a:r>
              </a:p>
              <a:p>
                <a:r>
                  <a:rPr lang="en-GB" sz="1600" dirty="0"/>
                  <a:t>Choose ‘Variable’.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Pressing = gives the desired value.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55FA33-4FD3-6746-B5DD-800CCC0AD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22444"/>
                <a:ext cx="4000914" cy="2062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8AEC4E-B05A-C643-9EAE-2D0E56707F3F}"/>
                  </a:ext>
                </a:extLst>
              </p:cNvPr>
              <p:cNvSpPr txBox="1"/>
              <p:nvPr/>
            </p:nvSpPr>
            <p:spPr>
              <a:xfrm>
                <a:off x="2493745" y="3525828"/>
                <a:ext cx="51845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(10,0.3)</m:t>
                    </m:r>
                  </m:oMath>
                </a14:m>
                <a:r>
                  <a:rPr lang="en-GB" sz="2800" dirty="0"/>
                  <a:t>, find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≤6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8AEC4E-B05A-C643-9EAE-2D0E5670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45" y="3525828"/>
                <a:ext cx="5184576" cy="523220"/>
              </a:xfrm>
              <a:prstGeom prst="rect">
                <a:avLst/>
              </a:prstGeom>
              <a:blipFill>
                <a:blip r:embed="rId5"/>
                <a:stretch>
                  <a:fillRect l="-219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39C5EC-882A-F342-9672-96ABF633A572}"/>
                  </a:ext>
                </a:extLst>
              </p:cNvPr>
              <p:cNvSpPr txBox="1"/>
              <p:nvPr/>
            </p:nvSpPr>
            <p:spPr>
              <a:xfrm>
                <a:off x="323528" y="4522499"/>
                <a:ext cx="397126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Look up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600" dirty="0"/>
                  <a:t> and the column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Then look up the row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value should be 0.9894.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39C5EC-882A-F342-9672-96ABF633A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22499"/>
                <a:ext cx="397126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7AF875-F314-EE4F-B356-BC99D973CB73}"/>
              </a:ext>
            </a:extLst>
          </p:cNvPr>
          <p:cNvSpPr txBox="1"/>
          <p:nvPr/>
        </p:nvSpPr>
        <p:spPr>
          <a:xfrm>
            <a:off x="350915" y="5637459"/>
            <a:ext cx="22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is on Page 204</a:t>
            </a:r>
          </a:p>
        </p:txBody>
      </p:sp>
    </p:spTree>
    <p:extLst>
      <p:ext uri="{BB962C8B-B14F-4D97-AF65-F5344CB8AC3E}">
        <p14:creationId xmlns:p14="http://schemas.microsoft.com/office/powerpoint/2010/main" val="1772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2" grpId="0"/>
      <p:bldP spid="2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C8D49B-764D-C94E-9BFB-05BBD70B3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713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CB9695-0BF0-E442-8D24-AEDD25A12ABF}"/>
                  </a:ext>
                </a:extLst>
              </p:cNvPr>
              <p:cNvSpPr txBox="1"/>
              <p:nvPr/>
            </p:nvSpPr>
            <p:spPr>
              <a:xfrm>
                <a:off x="539552" y="836712"/>
                <a:ext cx="7632848" cy="1631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random variable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(20,0.4)</m:t>
                    </m:r>
                  </m:oMath>
                </a14:m>
                <a:r>
                  <a:rPr lang="en-GB" sz="2000" dirty="0"/>
                  <a:t>. Find: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≤7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&lt;6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≥15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CB9695-0BF0-E442-8D24-AEDD25A12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7632848" cy="16312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3B240E-9306-004E-8A03-0D010093A20E}"/>
                  </a:ext>
                </a:extLst>
              </p:cNvPr>
              <p:cNvSpPr txBox="1"/>
              <p:nvPr/>
            </p:nvSpPr>
            <p:spPr>
              <a:xfrm>
                <a:off x="539552" y="5421123"/>
                <a:ext cx="61926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&gt;20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≤10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3B240E-9306-004E-8A03-0D010093A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21123"/>
                <a:ext cx="6192688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9E3536-A75C-754E-A323-8B3D937DDE2C}"/>
                  </a:ext>
                </a:extLst>
              </p:cNvPr>
              <p:cNvSpPr txBox="1"/>
              <p:nvPr/>
            </p:nvSpPr>
            <p:spPr>
              <a:xfrm>
                <a:off x="603348" y="4970091"/>
                <a:ext cx="41044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25,0.25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9E3536-A75C-754E-A323-8B3D937DD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8" y="4970091"/>
                <a:ext cx="4104456" cy="400110"/>
              </a:xfrm>
              <a:prstGeom prst="rect">
                <a:avLst/>
              </a:prstGeom>
              <a:blipFill>
                <a:blip r:embed="rId4"/>
                <a:stretch>
                  <a:fillRect l="-1858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0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B334-A8D7-DF43-9E90-D90EDB35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80533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94ACF1D2-74F8-B747-92A2-4DC5B266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177" y="2909975"/>
            <a:ext cx="141450" cy="21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endParaRPr lang="en-GB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F99448-44D9-B341-9C17-82EEB116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253"/>
            <a:ext cx="6096000" cy="2744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F0578E-8AE1-6D42-9A61-64A33C03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40266"/>
            <a:ext cx="6157109" cy="4866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4093FA-85F4-274D-BB6A-16F821BF4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22" y="4646730"/>
            <a:ext cx="6157109" cy="17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7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EE4-57FA-1F41-9F61-DFE244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1200"/>
          </a:xfrm>
        </p:spPr>
        <p:txBody>
          <a:bodyPr/>
          <a:lstStyle/>
          <a:p>
            <a:r>
              <a:rPr lang="en-US" dirty="0"/>
              <a:t>Part C 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E431F-003E-004E-A6AD-5323C11CBFB7}"/>
              </a:ext>
            </a:extLst>
          </p:cNvPr>
          <p:cNvSpPr txBox="1"/>
          <p:nvPr/>
        </p:nvSpPr>
        <p:spPr>
          <a:xfrm>
            <a:off x="1881554" y="4149970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Always change ≥ straight away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BEAA08-7995-1B4A-9387-EB5D3A7CB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88825"/>
              </p:ext>
            </p:extLst>
          </p:nvPr>
        </p:nvGraphicFramePr>
        <p:xfrm>
          <a:off x="959339" y="119419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698981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63721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4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≤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P(X ≤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7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≥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– P(X ≤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1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≥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– P(X ≤ 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1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&lt;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P( X ≤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3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&gt;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– P(X ≤ 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3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07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EE4-57FA-1F41-9F61-DFE244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12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D213BD-A320-5547-B595-3BD4CC8CB8E0}"/>
                  </a:ext>
                </a:extLst>
              </p:cNvPr>
              <p:cNvSpPr txBox="1"/>
              <p:nvPr/>
            </p:nvSpPr>
            <p:spPr>
              <a:xfrm>
                <a:off x="193877" y="711200"/>
                <a:ext cx="1074375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spinner is designed so that probability it lands on red is 0.3. Jane has 12 spins. </a:t>
                </a:r>
              </a:p>
              <a:p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b="1" dirty="0"/>
                  <a:t>Find the probability that Jane obtains at least 5 reds.</a:t>
                </a:r>
              </a:p>
              <a:p>
                <a:pPr marL="342900" indent="-342900">
                  <a:buAutoNum type="alphaLcParenR"/>
                </a:pPr>
                <a:endParaRPr lang="en-GB" b="1" dirty="0"/>
              </a:p>
              <a:p>
                <a:r>
                  <a:rPr lang="en-GB" dirty="0"/>
                  <a:t>Jane decides to use this spinner for a class competition. She wants the probability of winning a prize to be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GB" dirty="0"/>
                  <a:t>. Each member of the class will have 12 spins and the number of reds will be recorded.</a:t>
                </a:r>
              </a:p>
              <a:p>
                <a:endParaRPr lang="en-GB" dirty="0"/>
              </a:p>
              <a:p>
                <a:r>
                  <a:rPr lang="en-GB" b="1" dirty="0"/>
                  <a:t>b)   Find how many reds are needed to win the prize.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D213BD-A320-5547-B595-3BD4CC8CB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7" y="711200"/>
                <a:ext cx="1074375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89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Exercise </a:t>
            </a:r>
            <a:r>
              <a:rPr lang="en-US" sz="2400" dirty="0"/>
              <a:t>6</a:t>
            </a:r>
            <a:r>
              <a:rPr lang="en-US" sz="2400"/>
              <a:t>C pages 93-94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128"/>
            <a:ext cx="8596668" cy="765446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125397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C8D49B-764D-C94E-9BFB-05BBD70B3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713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6.1 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2" name="Table 91">
                <a:extLst>
                  <a:ext uri="{FF2B5EF4-FFF2-40B4-BE49-F238E27FC236}">
                    <a16:creationId xmlns:a16="http://schemas.microsoft.com/office/drawing/2014/main" id="{65125ED5-4992-234B-AF92-8BE8B39B84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055786"/>
                  </p:ext>
                </p:extLst>
              </p:nvPr>
            </p:nvGraphicFramePr>
            <p:xfrm>
              <a:off x="402543" y="1802447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39097805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40225099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88046414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80591946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0244192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green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orange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002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2" name="Table 91">
                <a:extLst>
                  <a:ext uri="{FF2B5EF4-FFF2-40B4-BE49-F238E27FC236}">
                    <a16:creationId xmlns:a16="http://schemas.microsoft.com/office/drawing/2014/main" id="{65125ED5-4992-234B-AF92-8BE8B39B84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055786"/>
                  </p:ext>
                </p:extLst>
              </p:nvPr>
            </p:nvGraphicFramePr>
            <p:xfrm>
              <a:off x="402543" y="1802447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39097805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40225099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88046414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80591946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0244192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2" t="-6452" r="-402083" b="-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green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orange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0022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3" name="Table 92">
                <a:extLst>
                  <a:ext uri="{FF2B5EF4-FFF2-40B4-BE49-F238E27FC236}">
                    <a16:creationId xmlns:a16="http://schemas.microsoft.com/office/drawing/2014/main" id="{906BF4E1-2F03-3A48-9A60-EBC2C15434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2080414"/>
                  </p:ext>
                </p:extLst>
              </p:nvPr>
            </p:nvGraphicFramePr>
            <p:xfrm>
              <a:off x="402543" y="2173287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39097805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40225099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88046414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80591946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0244192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002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3" name="Table 92">
                <a:extLst>
                  <a:ext uri="{FF2B5EF4-FFF2-40B4-BE49-F238E27FC236}">
                    <a16:creationId xmlns:a16="http://schemas.microsoft.com/office/drawing/2014/main" id="{906BF4E1-2F03-3A48-9A60-EBC2C15434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2080414"/>
                  </p:ext>
                </p:extLst>
              </p:nvPr>
            </p:nvGraphicFramePr>
            <p:xfrm>
              <a:off x="402543" y="2173287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39097805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840225099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88046414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805919467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0244192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10000" r="-402083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0022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0AFECC5E-84B2-CA40-A552-F46B57674D68}"/>
              </a:ext>
            </a:extLst>
          </p:cNvPr>
          <p:cNvSpPr txBox="1"/>
          <p:nvPr/>
        </p:nvSpPr>
        <p:spPr>
          <a:xfrm>
            <a:off x="0" y="891487"/>
            <a:ext cx="9833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variable</a:t>
            </a:r>
            <a:r>
              <a:rPr lang="en-US" sz="2000" dirty="0"/>
              <a:t> is a characteristic, number or quantity that can be measured or counted.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0ED0D68-48DB-9A46-AEFA-69412501BB8D}"/>
              </a:ext>
            </a:extLst>
          </p:cNvPr>
          <p:cNvSpPr txBox="1"/>
          <p:nvPr/>
        </p:nvSpPr>
        <p:spPr>
          <a:xfrm>
            <a:off x="0" y="2828835"/>
            <a:ext cx="953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each is assigned a probability of occurring, it becomes a </a:t>
            </a:r>
            <a:r>
              <a:rPr lang="en-US" b="1" dirty="0"/>
              <a:t>random variable.</a:t>
            </a:r>
          </a:p>
          <a:p>
            <a:endParaRPr lang="en-US" b="1" dirty="0"/>
          </a:p>
          <a:p>
            <a:r>
              <a:rPr lang="en-US" b="1" dirty="0"/>
              <a:t>A random variable X represents a single trial</a:t>
            </a:r>
            <a:r>
              <a:rPr lang="en-US" dirty="0"/>
              <a:t>. It consists of outcomes with a probability for each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042A2E-AA8C-9847-B34A-2FD11949A24B}"/>
                  </a:ext>
                </a:extLst>
              </p:cNvPr>
              <p:cNvSpPr txBox="1"/>
              <p:nvPr/>
            </p:nvSpPr>
            <p:spPr>
              <a:xfrm>
                <a:off x="2975338" y="4051978"/>
                <a:ext cx="2448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042A2E-AA8C-9847-B34A-2FD11949A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338" y="4051978"/>
                <a:ext cx="2448272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51238A0B-BBCF-854D-A5C9-B8E231BF5B79}"/>
              </a:ext>
            </a:extLst>
          </p:cNvPr>
          <p:cNvSpPr txBox="1"/>
          <p:nvPr/>
        </p:nvSpPr>
        <p:spPr>
          <a:xfrm>
            <a:off x="827584" y="4869160"/>
            <a:ext cx="229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“The probability that…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7A62813-0F20-BC42-AC20-60A41809002B}"/>
                  </a:ext>
                </a:extLst>
              </p:cNvPr>
              <p:cNvSpPr txBox="1"/>
              <p:nvPr/>
            </p:nvSpPr>
            <p:spPr>
              <a:xfrm>
                <a:off x="3417776" y="4834025"/>
                <a:ext cx="2291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…the outcome of the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…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7A62813-0F20-BC42-AC20-60A418090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76" y="4834025"/>
                <a:ext cx="2291770" cy="646331"/>
              </a:xfrm>
              <a:prstGeom prst="rect">
                <a:avLst/>
              </a:prstGeom>
              <a:blipFill>
                <a:blip r:embed="rId5"/>
                <a:stretch>
                  <a:fillRect l="-2198" t="-3846" r="-3297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19DA565-04B4-0C48-AB73-DEDF295C1228}"/>
                  </a:ext>
                </a:extLst>
              </p:cNvPr>
              <p:cNvSpPr txBox="1"/>
              <p:nvPr/>
            </p:nvSpPr>
            <p:spPr>
              <a:xfrm>
                <a:off x="6300528" y="4832933"/>
                <a:ext cx="2291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…was the specific 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19DA565-04B4-0C48-AB73-DEDF295C1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528" y="4832933"/>
                <a:ext cx="2291770" cy="646331"/>
              </a:xfrm>
              <a:prstGeom prst="rect">
                <a:avLst/>
              </a:prstGeom>
              <a:blipFill>
                <a:blip r:embed="rId6"/>
                <a:stretch>
                  <a:fillRect l="-1648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96C3546-62A5-C940-8F1C-B2D3C2108153}"/>
              </a:ext>
            </a:extLst>
          </p:cNvPr>
          <p:cNvCxnSpPr>
            <a:stCxn id="97" idx="0"/>
          </p:cNvCxnSpPr>
          <p:nvPr/>
        </p:nvCxnSpPr>
        <p:spPr>
          <a:xfrm flipV="1">
            <a:off x="1973469" y="4516916"/>
            <a:ext cx="1452777" cy="35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B728782-10B4-AC4C-93C6-80D14BFCA65B}"/>
              </a:ext>
            </a:extLst>
          </p:cNvPr>
          <p:cNvCxnSpPr/>
          <p:nvPr/>
        </p:nvCxnSpPr>
        <p:spPr>
          <a:xfrm flipH="1" flipV="1">
            <a:off x="4109292" y="4516916"/>
            <a:ext cx="308472" cy="36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9B6EFA8-A1B0-1243-9B46-77FA3A7AA12E}"/>
              </a:ext>
            </a:extLst>
          </p:cNvPr>
          <p:cNvCxnSpPr/>
          <p:nvPr/>
        </p:nvCxnSpPr>
        <p:spPr>
          <a:xfrm flipH="1" flipV="1">
            <a:off x="4792337" y="4549966"/>
            <a:ext cx="2344431" cy="33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EE4-57FA-1F41-9F61-DFE244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1200"/>
          </a:xfrm>
        </p:spPr>
        <p:txBody>
          <a:bodyPr/>
          <a:lstStyle/>
          <a:p>
            <a:r>
              <a:rPr lang="en-US" dirty="0"/>
              <a:t>Probability functions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D37E691-3C26-434B-ADCD-6D69A63CB434}"/>
              </a:ext>
            </a:extLst>
          </p:cNvPr>
          <p:cNvSpPr txBox="1"/>
          <p:nvPr/>
        </p:nvSpPr>
        <p:spPr>
          <a:xfrm>
            <a:off x="467544" y="9087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two ways to write the mapping from outcomes to probabilities: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19E90-F136-8C4B-8DA1-FAFF10BA01A0}"/>
              </a:ext>
            </a:extLst>
          </p:cNvPr>
          <p:cNvSpPr txBox="1"/>
          <p:nvPr/>
        </p:nvSpPr>
        <p:spPr>
          <a:xfrm>
            <a:off x="467544" y="1663907"/>
            <a:ext cx="15327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As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A01251D-7022-5A49-80EE-F0CD7E4F300A}"/>
                  </a:ext>
                </a:extLst>
              </p:cNvPr>
              <p:cNvSpPr txBox="1"/>
              <p:nvPr/>
            </p:nvSpPr>
            <p:spPr>
              <a:xfrm>
                <a:off x="467544" y="2117104"/>
                <a:ext cx="7754171" cy="9161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=1,2,3,4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A01251D-7022-5A49-80EE-F0CD7E4F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17104"/>
                <a:ext cx="7754171" cy="916148"/>
              </a:xfrm>
              <a:prstGeom prst="rect">
                <a:avLst/>
              </a:prstGeom>
              <a:blipFill>
                <a:blip r:embed="rId2"/>
                <a:stretch>
                  <a:fillRect t="-167470" b="-24698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F89F3850-8C2A-F248-8557-8197D921204B}"/>
                  </a:ext>
                </a:extLst>
              </p:cNvPr>
              <p:cNvSpPr txBox="1"/>
              <p:nvPr/>
            </p:nvSpPr>
            <p:spPr>
              <a:xfrm>
                <a:off x="7111127" y="1854251"/>
                <a:ext cx="1944216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e.g.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then the probability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0.1×2=0.2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F89F3850-8C2A-F248-8557-8197D9212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27" y="1854251"/>
                <a:ext cx="194421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id="{6733973C-2BDB-F04F-8D0D-C3F7B65D7819}"/>
              </a:ext>
            </a:extLst>
          </p:cNvPr>
          <p:cNvSpPr txBox="1"/>
          <p:nvPr/>
        </p:nvSpPr>
        <p:spPr>
          <a:xfrm>
            <a:off x="310477" y="3114241"/>
            <a:ext cx="958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Advantages of functional form: </a:t>
            </a:r>
          </a:p>
          <a:p>
            <a:r>
              <a:rPr lang="en-GB" sz="1400" dirty="0"/>
              <a:t>Can have a rule/expression based on the outcome. Particularly for continuous random variables (in Yr2), it would be impossible to list the probability for every outcome. More compact.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4A0CB-5F85-E947-9BEF-74C5665BCB71}"/>
              </a:ext>
            </a:extLst>
          </p:cNvPr>
          <p:cNvSpPr txBox="1"/>
          <p:nvPr/>
        </p:nvSpPr>
        <p:spPr>
          <a:xfrm>
            <a:off x="467544" y="4251614"/>
            <a:ext cx="120898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As a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6" name="Table 145">
                <a:extLst>
                  <a:ext uri="{FF2B5EF4-FFF2-40B4-BE49-F238E27FC236}">
                    <a16:creationId xmlns:a16="http://schemas.microsoft.com/office/drawing/2014/main" id="{F2D85D56-D91D-574B-99CB-5A0EAE71C3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764530"/>
                  </p:ext>
                </p:extLst>
              </p:nvPr>
            </p:nvGraphicFramePr>
            <p:xfrm>
              <a:off x="2244340" y="4620946"/>
              <a:ext cx="4655320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1718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6" name="Table 145">
                <a:extLst>
                  <a:ext uri="{FF2B5EF4-FFF2-40B4-BE49-F238E27FC236}">
                    <a16:creationId xmlns:a16="http://schemas.microsoft.com/office/drawing/2014/main" id="{F2D85D56-D91D-574B-99CB-5A0EAE71C3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764530"/>
                  </p:ext>
                </p:extLst>
              </p:nvPr>
            </p:nvGraphicFramePr>
            <p:xfrm>
              <a:off x="2244340" y="4620946"/>
              <a:ext cx="4655320" cy="741680"/>
            </p:xfrm>
            <a:graphic>
              <a:graphicData uri="http://schemas.openxmlformats.org/drawingml/2006/table">
                <a:tbl>
                  <a:tblPr firstCol="1" bandRow="1">
                    <a:tableStyleId>{93296810-A885-4BE3-A3E7-6D5BEEA58F35}</a:tableStyleId>
                  </a:tblPr>
                  <a:tblGrid>
                    <a:gridCol w="11718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667" r="-29569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6667" r="-29569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4C63069F-8FEF-F74E-8110-B04EB0D4313E}"/>
              </a:ext>
            </a:extLst>
          </p:cNvPr>
          <p:cNvSpPr txBox="1"/>
          <p:nvPr/>
        </p:nvSpPr>
        <p:spPr>
          <a:xfrm>
            <a:off x="467544" y="5545892"/>
            <a:ext cx="4113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Advantages of table form: </a:t>
            </a:r>
          </a:p>
          <a:p>
            <a:r>
              <a:rPr lang="en-GB" sz="1400" dirty="0"/>
              <a:t>Probability for each outcome more explicit.</a:t>
            </a:r>
          </a:p>
        </p:txBody>
      </p:sp>
    </p:spTree>
    <p:extLst>
      <p:ext uri="{BB962C8B-B14F-4D97-AF65-F5344CB8AC3E}">
        <p14:creationId xmlns:p14="http://schemas.microsoft.com/office/powerpoint/2010/main" val="1569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6" grpId="0" animBg="1"/>
      <p:bldP spid="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EE4-57FA-1F41-9F61-DFE244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1200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コンテンツ プレースホルダー 2">
                <a:extLst>
                  <a:ext uri="{FF2B5EF4-FFF2-40B4-BE49-F238E27FC236}">
                    <a16:creationId xmlns:a16="http://schemas.microsoft.com/office/drawing/2014/main" id="{0C13ED88-024C-0144-BC69-9558D2ECD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545" y="902562"/>
                <a:ext cx="10095737" cy="50528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Three fair coins are tossed.</a:t>
                </a:r>
              </a:p>
              <a:p>
                <a:pPr marL="0" indent="0">
                  <a:buNone/>
                </a:pPr>
                <a:r>
                  <a:rPr lang="en-US" sz="2000" dirty="0"/>
                  <a:t>a) Write down all the possible outcomes when the three coins are tossed.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 random variable,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, is defined as the number of heads when the three coins are tossed.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b) Write the probability distribution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as:</a:t>
                </a:r>
              </a:p>
              <a:p>
                <a:pPr marL="400050" indent="-400050">
                  <a:buAutoNum type="romanLcParenR"/>
                </a:pPr>
                <a:r>
                  <a:rPr lang="en-US" sz="2000" dirty="0"/>
                  <a:t>A table</a:t>
                </a:r>
              </a:p>
              <a:p>
                <a:pPr marL="400050" indent="-400050">
                  <a:buAutoNum type="romanLcParenR"/>
                </a:pPr>
                <a:r>
                  <a:rPr lang="en-US" sz="2000" dirty="0"/>
                  <a:t>A probability mass function</a:t>
                </a:r>
              </a:p>
            </p:txBody>
          </p:sp>
        </mc:Choice>
        <mc:Fallback xmlns="">
          <p:sp>
            <p:nvSpPr>
              <p:cNvPr id="108" name="コンテンツ プレースホルダー 2">
                <a:extLst>
                  <a:ext uri="{FF2B5EF4-FFF2-40B4-BE49-F238E27FC236}">
                    <a16:creationId xmlns:a16="http://schemas.microsoft.com/office/drawing/2014/main" id="{0C13ED88-024C-0144-BC69-9558D2ECD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45" y="902562"/>
                <a:ext cx="10095737" cy="5052876"/>
              </a:xfrm>
              <a:blipFill>
                <a:blip r:embed="rId2"/>
                <a:stretch>
                  <a:fillRect l="-503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0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7971-81AA-C646-8CB6-3AB71DA6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316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コンテンツ プレースホルダー 2">
                <a:extLst>
                  <a:ext uri="{FF2B5EF4-FFF2-40B4-BE49-F238E27FC236}">
                    <a16:creationId xmlns:a16="http://schemas.microsoft.com/office/drawing/2014/main" id="{441CCCC1-7FC6-4942-8742-4F8A4D5BC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95637"/>
                <a:ext cx="9615722" cy="50528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 biased four-sided dice with faces numbered 1, 2, 3 and 4 is rolled. The number on the bottom face is modelled as a random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Given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342900" indent="-342900">
                  <a:buAutoNum type="alphaLcParenR"/>
                </a:pPr>
                <a:r>
                  <a:rPr lang="en-US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lphaLcParenR"/>
                </a:pPr>
                <a:r>
                  <a:rPr lang="en-US" sz="2000" dirty="0"/>
                  <a:t>Give the probability distribution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in table form.</a:t>
                </a:r>
              </a:p>
            </p:txBody>
          </p:sp>
        </mc:Choice>
        <mc:Fallback xmlns="">
          <p:sp>
            <p:nvSpPr>
              <p:cNvPr id="31" name="コンテンツ プレースホルダー 2">
                <a:extLst>
                  <a:ext uri="{FF2B5EF4-FFF2-40B4-BE49-F238E27FC236}">
                    <a16:creationId xmlns:a16="http://schemas.microsoft.com/office/drawing/2014/main" id="{441CCCC1-7FC6-4942-8742-4F8A4D5BC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5637"/>
                <a:ext cx="9615722" cy="5052876"/>
              </a:xfrm>
              <a:blipFill>
                <a:blip r:embed="rId2"/>
                <a:stretch>
                  <a:fillRect l="-528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49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7971-81AA-C646-8CB6-3AB71DA6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316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57384824-6C65-044F-A99E-E75D2D5B49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02562"/>
                <a:ext cx="9345899" cy="50528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en-US" sz="2000" dirty="0">
                    <a:latin typeface="+mj-lt"/>
                  </a:rPr>
                  <a:t>The spinner below is spun until it lands on red or has been spun 4 times in total. Find the probability distribution of the random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+mj-lt"/>
                  </a:rPr>
                  <a:t>, the number of times the spinner is spun.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57384824-6C65-044F-A99E-E75D2D5B4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2562"/>
                <a:ext cx="9345899" cy="5052876"/>
              </a:xfrm>
              <a:prstGeom prst="rect">
                <a:avLst/>
              </a:prstGeom>
              <a:blipFill>
                <a:blip r:embed="rId2"/>
                <a:stretch>
                  <a:fillRect l="-543" t="-501" r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52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7971-81AA-C646-8CB6-3AB71DA6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316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85865DC-6CD2-6C40-93B7-530CF38B4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184022"/>
                  </p:ext>
                </p:extLst>
              </p:nvPr>
            </p:nvGraphicFramePr>
            <p:xfrm>
              <a:off x="1303738" y="998186"/>
              <a:ext cx="6447281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0267">
                      <a:extLst>
                        <a:ext uri="{9D8B030D-6E8A-4147-A177-3AD203B41FA5}">
                          <a16:colId xmlns:a16="http://schemas.microsoft.com/office/drawing/2014/main" val="2318039639"/>
                        </a:ext>
                      </a:extLst>
                    </a:gridCol>
                    <a:gridCol w="1491483">
                      <a:extLst>
                        <a:ext uri="{9D8B030D-6E8A-4147-A177-3AD203B41FA5}">
                          <a16:colId xmlns:a16="http://schemas.microsoft.com/office/drawing/2014/main" val="4164613616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28846749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3618708830"/>
                        </a:ext>
                      </a:extLst>
                    </a:gridCol>
                    <a:gridCol w="1421235">
                      <a:extLst>
                        <a:ext uri="{9D8B030D-6E8A-4147-A177-3AD203B41FA5}">
                          <a16:colId xmlns:a16="http://schemas.microsoft.com/office/drawing/2014/main" val="16622773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23330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386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85865DC-6CD2-6C40-93B7-530CF38B4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184022"/>
                  </p:ext>
                </p:extLst>
              </p:nvPr>
            </p:nvGraphicFramePr>
            <p:xfrm>
              <a:off x="1303738" y="998186"/>
              <a:ext cx="6447281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0267">
                      <a:extLst>
                        <a:ext uri="{9D8B030D-6E8A-4147-A177-3AD203B41FA5}">
                          <a16:colId xmlns:a16="http://schemas.microsoft.com/office/drawing/2014/main" val="2318039639"/>
                        </a:ext>
                      </a:extLst>
                    </a:gridCol>
                    <a:gridCol w="1491483">
                      <a:extLst>
                        <a:ext uri="{9D8B030D-6E8A-4147-A177-3AD203B41FA5}">
                          <a16:colId xmlns:a16="http://schemas.microsoft.com/office/drawing/2014/main" val="4164613616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128846749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3618708830"/>
                        </a:ext>
                      </a:extLst>
                    </a:gridCol>
                    <a:gridCol w="1421235">
                      <a:extLst>
                        <a:ext uri="{9D8B030D-6E8A-4147-A177-3AD203B41FA5}">
                          <a16:colId xmlns:a16="http://schemas.microsoft.com/office/drawing/2014/main" val="166227736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2703" r="-637681" b="-1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829" t="-2703" r="-276068" b="-1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148" t="-2703" r="-199074" b="-1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408" t="-2703" r="-108738" b="-1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5357" t="-2703" b="-11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3330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49" t="-105556" r="-63768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829" t="-105556" r="-27606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148" t="-105556" r="-19907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6408" t="-105556" r="-10873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5357" t="-105556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33867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6EBFD0-EF27-A641-9290-B9FCE5520DE7}"/>
                  </a:ext>
                </a:extLst>
              </p:cNvPr>
              <p:cNvSpPr txBox="1"/>
              <p:nvPr/>
            </p:nvSpPr>
            <p:spPr>
              <a:xfrm>
                <a:off x="277167" y="2217688"/>
                <a:ext cx="251100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Determine:</a:t>
                </a:r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&gt;3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2≤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&lt;4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+1≥6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6EBFD0-EF27-A641-9290-B9FCE5520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7" y="2217688"/>
                <a:ext cx="2511003" cy="2246769"/>
              </a:xfrm>
              <a:prstGeom prst="rect">
                <a:avLst/>
              </a:prstGeom>
              <a:blipFill>
                <a:blip r:embed="rId3"/>
                <a:stretch>
                  <a:fillRect l="-4523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03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E389-BAAB-DF4B-AFD3-0889E3DE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69471"/>
          </a:xfrm>
        </p:spPr>
        <p:txBody>
          <a:bodyPr/>
          <a:lstStyle/>
          <a:p>
            <a:r>
              <a:rPr lang="en-US" dirty="0"/>
              <a:t>Last things to consider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8EFCAB-BCC3-7547-9F97-5AC82B30D2B8}"/>
              </a:ext>
            </a:extLst>
          </p:cNvPr>
          <p:cNvCxnSpPr/>
          <p:nvPr/>
        </p:nvCxnSpPr>
        <p:spPr>
          <a:xfrm flipV="1">
            <a:off x="755576" y="1628800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5B0FF0-29BF-D648-9CFC-4FEEB70F4C85}"/>
              </a:ext>
            </a:extLst>
          </p:cNvPr>
          <p:cNvCxnSpPr/>
          <p:nvPr/>
        </p:nvCxnSpPr>
        <p:spPr>
          <a:xfrm>
            <a:off x="755576" y="3573016"/>
            <a:ext cx="2736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B4842A-D1D0-7444-B7B7-BFC62380D49B}"/>
                  </a:ext>
                </a:extLst>
              </p:cNvPr>
              <p:cNvSpPr txBox="1"/>
              <p:nvPr/>
            </p:nvSpPr>
            <p:spPr>
              <a:xfrm>
                <a:off x="3404794" y="3385457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B4842A-D1D0-7444-B7B7-BFC62380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94" y="3385457"/>
                <a:ext cx="5040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72CC0E-6D9D-BB4A-80A3-7B7178685213}"/>
                  </a:ext>
                </a:extLst>
              </p:cNvPr>
              <p:cNvSpPr txBox="1"/>
              <p:nvPr/>
            </p:nvSpPr>
            <p:spPr>
              <a:xfrm>
                <a:off x="378634" y="1227761"/>
                <a:ext cx="797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72CC0E-6D9D-BB4A-80A3-7B717868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4" y="1227761"/>
                <a:ext cx="79702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22762BBE-0B1E-0840-9570-C9E9EDBAD984}"/>
              </a:ext>
            </a:extLst>
          </p:cNvPr>
          <p:cNvSpPr/>
          <p:nvPr/>
        </p:nvSpPr>
        <p:spPr>
          <a:xfrm>
            <a:off x="1079550" y="2327672"/>
            <a:ext cx="114250" cy="1170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2D10B6-9D1E-B540-B892-D4136C9F8C1D}"/>
              </a:ext>
            </a:extLst>
          </p:cNvPr>
          <p:cNvSpPr/>
          <p:nvPr/>
        </p:nvSpPr>
        <p:spPr>
          <a:xfrm>
            <a:off x="1409823" y="2327672"/>
            <a:ext cx="114250" cy="1170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17F212-0E6A-E142-95B0-E0407348552E}"/>
              </a:ext>
            </a:extLst>
          </p:cNvPr>
          <p:cNvSpPr/>
          <p:nvPr/>
        </p:nvSpPr>
        <p:spPr>
          <a:xfrm>
            <a:off x="1740096" y="2327672"/>
            <a:ext cx="114250" cy="1170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113EEC-4B72-2245-90D2-FA4117786E47}"/>
              </a:ext>
            </a:extLst>
          </p:cNvPr>
          <p:cNvSpPr/>
          <p:nvPr/>
        </p:nvSpPr>
        <p:spPr>
          <a:xfrm>
            <a:off x="2070369" y="2327672"/>
            <a:ext cx="114250" cy="1170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8CE247-9F37-F242-B2C8-A81E1AA9397E}"/>
              </a:ext>
            </a:extLst>
          </p:cNvPr>
          <p:cNvSpPr/>
          <p:nvPr/>
        </p:nvSpPr>
        <p:spPr>
          <a:xfrm>
            <a:off x="2400642" y="2327672"/>
            <a:ext cx="114250" cy="1170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92C2CC-E092-F948-BB0E-CD1940636B4A}"/>
              </a:ext>
            </a:extLst>
          </p:cNvPr>
          <p:cNvSpPr/>
          <p:nvPr/>
        </p:nvSpPr>
        <p:spPr>
          <a:xfrm>
            <a:off x="2730915" y="2327672"/>
            <a:ext cx="114250" cy="1170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4B9CD9-463C-2144-8D59-678EC4E2C53A}"/>
                  </a:ext>
                </a:extLst>
              </p:cNvPr>
              <p:cNvSpPr txBox="1"/>
              <p:nvPr/>
            </p:nvSpPr>
            <p:spPr>
              <a:xfrm>
                <a:off x="329383" y="2030095"/>
                <a:ext cx="50405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4B9CD9-463C-2144-8D59-678EC4E2C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3" y="2030095"/>
                <a:ext cx="504056" cy="612732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8943EC-084A-B948-812B-28E66B3D0099}"/>
              </a:ext>
            </a:extLst>
          </p:cNvPr>
          <p:cNvCxnSpPr>
            <a:stCxn id="24" idx="4"/>
          </p:cNvCxnSpPr>
          <p:nvPr/>
        </p:nvCxnSpPr>
        <p:spPr>
          <a:xfrm>
            <a:off x="1136675" y="2444750"/>
            <a:ext cx="0" cy="1150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F59E9F-C7E2-AC4F-8BAD-B8A97C29E37A}"/>
              </a:ext>
            </a:extLst>
          </p:cNvPr>
          <p:cNvCxnSpPr/>
          <p:nvPr/>
        </p:nvCxnSpPr>
        <p:spPr>
          <a:xfrm>
            <a:off x="1466948" y="2419349"/>
            <a:ext cx="0" cy="1150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FE0D14-9BF3-B04A-92EA-C493BE32C841}"/>
              </a:ext>
            </a:extLst>
          </p:cNvPr>
          <p:cNvCxnSpPr/>
          <p:nvPr/>
        </p:nvCxnSpPr>
        <p:spPr>
          <a:xfrm>
            <a:off x="1797221" y="2419349"/>
            <a:ext cx="0" cy="1150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294ABF-1460-A744-871D-8D70C949E211}"/>
              </a:ext>
            </a:extLst>
          </p:cNvPr>
          <p:cNvCxnSpPr/>
          <p:nvPr/>
        </p:nvCxnSpPr>
        <p:spPr>
          <a:xfrm>
            <a:off x="2123728" y="2419349"/>
            <a:ext cx="0" cy="1150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A7324C-7C85-D047-85D9-8DF78EABBC8A}"/>
              </a:ext>
            </a:extLst>
          </p:cNvPr>
          <p:cNvCxnSpPr/>
          <p:nvPr/>
        </p:nvCxnSpPr>
        <p:spPr>
          <a:xfrm>
            <a:off x="2457767" y="2419348"/>
            <a:ext cx="0" cy="1150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221A11-1B77-2947-AE31-8DEA2D72888F}"/>
              </a:ext>
            </a:extLst>
          </p:cNvPr>
          <p:cNvCxnSpPr/>
          <p:nvPr/>
        </p:nvCxnSpPr>
        <p:spPr>
          <a:xfrm>
            <a:off x="2788040" y="2419348"/>
            <a:ext cx="0" cy="11507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ED26A5-0A21-7446-81DD-D425AE1B94AA}"/>
                  </a:ext>
                </a:extLst>
              </p:cNvPr>
              <p:cNvSpPr txBox="1"/>
              <p:nvPr/>
            </p:nvSpPr>
            <p:spPr>
              <a:xfrm>
                <a:off x="964504" y="3584741"/>
                <a:ext cx="3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ED26A5-0A21-7446-81DD-D425AE1B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04" y="3584741"/>
                <a:ext cx="3308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BA86E3-1C81-F34B-93C8-754D9D3D1010}"/>
                  </a:ext>
                </a:extLst>
              </p:cNvPr>
              <p:cNvSpPr txBox="1"/>
              <p:nvPr/>
            </p:nvSpPr>
            <p:spPr>
              <a:xfrm>
                <a:off x="1300877" y="3584741"/>
                <a:ext cx="3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BA86E3-1C81-F34B-93C8-754D9D3D1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77" y="3584741"/>
                <a:ext cx="3308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6120D3-EF0E-9E4C-AF0D-0F6D198AB29F}"/>
                  </a:ext>
                </a:extLst>
              </p:cNvPr>
              <p:cNvSpPr txBox="1"/>
              <p:nvPr/>
            </p:nvSpPr>
            <p:spPr>
              <a:xfrm>
                <a:off x="1631773" y="3584741"/>
                <a:ext cx="3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6120D3-EF0E-9E4C-AF0D-0F6D198AB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773" y="3584741"/>
                <a:ext cx="3308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077A98-DC2E-C748-8FD4-C07947AD7E86}"/>
                  </a:ext>
                </a:extLst>
              </p:cNvPr>
              <p:cNvSpPr txBox="1"/>
              <p:nvPr/>
            </p:nvSpPr>
            <p:spPr>
              <a:xfrm>
                <a:off x="1955634" y="3584741"/>
                <a:ext cx="3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077A98-DC2E-C748-8FD4-C07947AD7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634" y="3584741"/>
                <a:ext cx="3308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A6F18B-3777-324B-A7A6-702262B4DDA1}"/>
                  </a:ext>
                </a:extLst>
              </p:cNvPr>
              <p:cNvSpPr txBox="1"/>
              <p:nvPr/>
            </p:nvSpPr>
            <p:spPr>
              <a:xfrm>
                <a:off x="2286530" y="3584741"/>
                <a:ext cx="3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A6F18B-3777-324B-A7A6-702262B4D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530" y="3584741"/>
                <a:ext cx="3308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D24BA84-5F2B-E44D-B051-2F99385A06B9}"/>
                  </a:ext>
                </a:extLst>
              </p:cNvPr>
              <p:cNvSpPr txBox="1"/>
              <p:nvPr/>
            </p:nvSpPr>
            <p:spPr>
              <a:xfrm>
                <a:off x="2622592" y="3591654"/>
                <a:ext cx="33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D24BA84-5F2B-E44D-B051-2F99385A0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592" y="3591654"/>
                <a:ext cx="3308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1CCA16DE-26E6-3840-A079-6887EA91E38E}"/>
              </a:ext>
            </a:extLst>
          </p:cNvPr>
          <p:cNvSpPr txBox="1"/>
          <p:nvPr/>
        </p:nvSpPr>
        <p:spPr>
          <a:xfrm>
            <a:off x="1193800" y="750074"/>
            <a:ext cx="3075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also represent a probability distribution graphically: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1FDFDB-ECDD-924A-B124-32A1644E0441}"/>
              </a:ext>
            </a:extLst>
          </p:cNvPr>
          <p:cNvSpPr txBox="1"/>
          <p:nvPr/>
        </p:nvSpPr>
        <p:spPr>
          <a:xfrm>
            <a:off x="541924" y="4156803"/>
            <a:ext cx="645689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The throw of a die is an example of a </a:t>
            </a:r>
            <a:r>
              <a:rPr lang="en-GB" sz="1600" b="1" u="sng" dirty="0">
                <a:solidFill>
                  <a:schemeClr val="tx1"/>
                </a:solidFill>
              </a:rPr>
              <a:t>discrete uniform distribution</a:t>
            </a:r>
            <a:r>
              <a:rPr lang="en-GB" sz="1600" dirty="0">
                <a:solidFill>
                  <a:schemeClr val="tx1"/>
                </a:solidFill>
              </a:rPr>
              <a:t> because the probability of each outcome is the same.</a:t>
            </a:r>
          </a:p>
        </p:txBody>
      </p:sp>
      <p:pic>
        <p:nvPicPr>
          <p:cNvPr id="45" name="Picture 2" descr="board, dice, games, package icon">
            <a:extLst>
              <a:ext uri="{FF2B5EF4-FFF2-40B4-BE49-F238E27FC236}">
                <a16:creationId xmlns:a16="http://schemas.microsoft.com/office/drawing/2014/main" id="{7C85F782-1A5A-8C42-9A10-A0D42CA5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44" y="1881178"/>
            <a:ext cx="762825" cy="7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7CF091A-80EF-A64B-BE17-798830FC66E3}"/>
                  </a:ext>
                </a:extLst>
              </p:cNvPr>
              <p:cNvSpPr txBox="1"/>
              <p:nvPr/>
            </p:nvSpPr>
            <p:spPr>
              <a:xfrm>
                <a:off x="672137" y="5040480"/>
                <a:ext cx="8786656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for discrete random variables is known as a </a:t>
                </a:r>
                <a:r>
                  <a:rPr lang="en-GB" sz="1600" b="1" u="sng" dirty="0">
                    <a:solidFill>
                      <a:schemeClr val="tx1"/>
                    </a:solidFill>
                  </a:rPr>
                  <a:t>probability mass function</a:t>
                </a:r>
                <a:r>
                  <a:rPr lang="en-GB" sz="1600" dirty="0">
                    <a:solidFill>
                      <a:schemeClr val="tx1"/>
                    </a:solidFill>
                  </a:rPr>
                  <a:t>, because the probability of each outcome represents an actual ‘amount’ (i.e. mass) of probability.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7CF091A-80EF-A64B-BE17-798830FC6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7" y="5040480"/>
                <a:ext cx="8786656" cy="584775"/>
              </a:xfrm>
              <a:prstGeom prst="rect">
                <a:avLst/>
              </a:prstGeom>
              <a:blipFill>
                <a:blip r:embed="rId12"/>
                <a:stretch>
                  <a:fillRect l="-289" t="-2128" b="-12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6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{D0F20C38-AAA8-9948-A716-9409CB6CC67C}tf10001060</Template>
  <TotalTime>622</TotalTime>
  <Words>1194</Words>
  <Application>Microsoft Macintosh PowerPoint</Application>
  <PresentationFormat>Widescreen</PresentationFormat>
  <Paragraphs>180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Comic Sans MS</vt:lpstr>
      <vt:lpstr>Times New Roman</vt:lpstr>
      <vt:lpstr>Trebuchet MS</vt:lpstr>
      <vt:lpstr>Wingdings 3</vt:lpstr>
      <vt:lpstr>Facet</vt:lpstr>
      <vt:lpstr>Chapter 6 – Statistical distribution</vt:lpstr>
      <vt:lpstr>Answers</vt:lpstr>
      <vt:lpstr>PowerPoint Presentation</vt:lpstr>
      <vt:lpstr>Probability functions</vt:lpstr>
      <vt:lpstr>Example </vt:lpstr>
      <vt:lpstr>Example 2</vt:lpstr>
      <vt:lpstr>Example 3</vt:lpstr>
      <vt:lpstr>Class question</vt:lpstr>
      <vt:lpstr>Last things to consider</vt:lpstr>
      <vt:lpstr>Exercise book</vt:lpstr>
      <vt:lpstr>6.2 The binomial distribution</vt:lpstr>
      <vt:lpstr>Binomial</vt:lpstr>
      <vt:lpstr>Example 1</vt:lpstr>
      <vt:lpstr>Class question</vt:lpstr>
      <vt:lpstr>Example 2</vt:lpstr>
      <vt:lpstr>Example 3</vt:lpstr>
      <vt:lpstr>Exercise book</vt:lpstr>
      <vt:lpstr>6.3 – Cumulative probabilities</vt:lpstr>
      <vt:lpstr>PowerPoint Presentation</vt:lpstr>
      <vt:lpstr>Part C help</vt:lpstr>
      <vt:lpstr>Example 2</vt:lpstr>
      <vt:lpstr>Exercise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– Measures of spread</dc:title>
  <dc:creator>David Lynton</dc:creator>
  <cp:lastModifiedBy>David Lynton</cp:lastModifiedBy>
  <cp:revision>45</cp:revision>
  <dcterms:created xsi:type="dcterms:W3CDTF">2020-03-30T09:01:01Z</dcterms:created>
  <dcterms:modified xsi:type="dcterms:W3CDTF">2020-04-02T14:39:39Z</dcterms:modified>
</cp:coreProperties>
</file>