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90" r:id="rId6"/>
    <p:sldId id="262" r:id="rId7"/>
    <p:sldId id="263" r:id="rId8"/>
    <p:sldId id="264" r:id="rId9"/>
    <p:sldId id="265" r:id="rId10"/>
    <p:sldId id="269" r:id="rId11"/>
    <p:sldId id="289" r:id="rId12"/>
    <p:sldId id="292" r:id="rId13"/>
    <p:sldId id="293" r:id="rId14"/>
    <p:sldId id="303" r:id="rId15"/>
    <p:sldId id="304" r:id="rId16"/>
    <p:sldId id="305" r:id="rId17"/>
    <p:sldId id="302" r:id="rId18"/>
    <p:sldId id="294" r:id="rId19"/>
    <p:sldId id="295" r:id="rId20"/>
    <p:sldId id="29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7"/>
    <p:restoredTop sz="94698"/>
  </p:normalViewPr>
  <p:slideViewPr>
    <p:cSldViewPr snapToGrid="0" snapToObjects="1">
      <p:cViewPr varScale="1">
        <p:scale>
          <a:sx n="85" d="100"/>
          <a:sy n="85" d="100"/>
        </p:scale>
        <p:origin x="1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2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5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098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13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802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59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18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0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3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0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7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9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0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7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8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816D3-956D-294B-9C01-D5B2B7D0B011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77E4A5-3159-2D49-92CF-0205F7548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8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23349-369D-E647-AAAB-BB5701C92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2695" y="0"/>
            <a:ext cx="9838267" cy="823151"/>
          </a:xfrm>
        </p:spPr>
        <p:txBody>
          <a:bodyPr/>
          <a:lstStyle/>
          <a:p>
            <a:pPr algn="l"/>
            <a:r>
              <a:rPr lang="en-US" sz="4000" dirty="0"/>
              <a:t>Chapter 5 – Probability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9D1BC5-221A-CA42-B30B-FD84851E2506}"/>
              </a:ext>
            </a:extLst>
          </p:cNvPr>
          <p:cNvSpPr/>
          <p:nvPr/>
        </p:nvSpPr>
        <p:spPr>
          <a:xfrm>
            <a:off x="745532" y="837498"/>
            <a:ext cx="115966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table shows the times taken, in minutes, to queue in a post office.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59CD5CB-F947-124A-ADF6-8264F93C1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161726"/>
              </p:ext>
            </p:extLst>
          </p:nvPr>
        </p:nvGraphicFramePr>
        <p:xfrm>
          <a:off x="982241" y="1381668"/>
          <a:ext cx="8750341" cy="127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4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5128">
                <a:tc>
                  <a:txBody>
                    <a:bodyPr/>
                    <a:lstStyle/>
                    <a:p>
                      <a:pPr algn="l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</a:t>
                      </a:r>
                      <a:r>
                        <a:rPr lang="en-GB" sz="2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(min)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128">
                <a:tc>
                  <a:txBody>
                    <a:bodyPr/>
                    <a:lstStyle/>
                    <a:p>
                      <a:pPr algn="l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35FBDF2F-AE42-634F-8916-E311F783899B}"/>
              </a:ext>
            </a:extLst>
          </p:cNvPr>
          <p:cNvSpPr/>
          <p:nvPr/>
        </p:nvSpPr>
        <p:spPr>
          <a:xfrm>
            <a:off x="595383" y="2915445"/>
            <a:ext cx="89108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 customer is selected at random. Find the probability that they queue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E65292-5645-FC4F-8083-8BD15A42FF31}"/>
              </a:ext>
            </a:extLst>
          </p:cNvPr>
          <p:cNvSpPr txBox="1"/>
          <p:nvPr/>
        </p:nvSpPr>
        <p:spPr>
          <a:xfrm>
            <a:off x="714705" y="3458876"/>
            <a:ext cx="76007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a  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for less than 7 minutes	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3A6CCD-0F5E-EF45-8626-B46DD279905D}"/>
              </a:ext>
            </a:extLst>
          </p:cNvPr>
          <p:cNvSpPr txBox="1"/>
          <p:nvPr/>
        </p:nvSpPr>
        <p:spPr>
          <a:xfrm>
            <a:off x="714705" y="3993351"/>
            <a:ext cx="76007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b  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for more than 10 minutes.	</a:t>
            </a:r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5319FFD0-0A84-D741-8B4C-519B96CBED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329982"/>
              </p:ext>
            </p:extLst>
          </p:nvPr>
        </p:nvGraphicFramePr>
        <p:xfrm>
          <a:off x="3026346" y="1517559"/>
          <a:ext cx="988288" cy="33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520560" imgH="177480" progId="Equation.DSMT4">
                  <p:embed/>
                </p:oleObj>
              </mc:Choice>
              <mc:Fallback>
                <p:oleObj name="Equation" r:id="rId3" imgW="52056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6346" y="1517559"/>
                        <a:ext cx="988288" cy="337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32451003-E5C6-C941-8302-302ACF65E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755834"/>
              </p:ext>
            </p:extLst>
          </p:nvPr>
        </p:nvGraphicFramePr>
        <p:xfrm>
          <a:off x="8399618" y="1538527"/>
          <a:ext cx="1157558" cy="336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609480" imgH="177480" progId="Equation.DSMT4">
                  <p:embed/>
                </p:oleObj>
              </mc:Choice>
              <mc:Fallback>
                <p:oleObj name="Equation" r:id="rId5" imgW="60948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9618" y="1538527"/>
                        <a:ext cx="1157558" cy="336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70EB7AE5-0610-9148-9D88-C315DD24BF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436385"/>
              </p:ext>
            </p:extLst>
          </p:nvPr>
        </p:nvGraphicFramePr>
        <p:xfrm>
          <a:off x="7115331" y="1538527"/>
          <a:ext cx="106203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558720" imgH="177480" progId="Equation.DSMT4">
                  <p:embed/>
                </p:oleObj>
              </mc:Choice>
              <mc:Fallback>
                <p:oleObj name="Equation" r:id="rId7" imgW="55872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331" y="1538527"/>
                        <a:ext cx="106203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14A5A96F-0AEC-E84D-A51C-FF1E81FB22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36212"/>
              </p:ext>
            </p:extLst>
          </p:nvPr>
        </p:nvGraphicFramePr>
        <p:xfrm>
          <a:off x="5807513" y="1532643"/>
          <a:ext cx="10604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558720" imgH="177480" progId="Equation.DSMT4">
                  <p:embed/>
                </p:oleObj>
              </mc:Choice>
              <mc:Fallback>
                <p:oleObj name="Equation" r:id="rId9" imgW="55872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513" y="1532643"/>
                        <a:ext cx="106045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83BCF950-47E5-6A40-95BB-3C78AD222C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354197"/>
              </p:ext>
            </p:extLst>
          </p:nvPr>
        </p:nvGraphicFramePr>
        <p:xfrm>
          <a:off x="4484916" y="1535622"/>
          <a:ext cx="10604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1" imgW="558720" imgH="177480" progId="Equation.DSMT4">
                  <p:embed/>
                </p:oleObj>
              </mc:Choice>
              <mc:Fallback>
                <p:oleObj name="Equation" r:id="rId11" imgW="55872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916" y="1535622"/>
                        <a:ext cx="106045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1693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BE03E-4FCA-2048-B802-660CB9C1B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432D2D-DCE1-3E4C-B84F-6EDD1A29AD82}"/>
                  </a:ext>
                </a:extLst>
              </p:cNvPr>
              <p:cNvSpPr txBox="1"/>
              <p:nvPr/>
            </p:nvSpPr>
            <p:spPr>
              <a:xfrm>
                <a:off x="323528" y="692696"/>
                <a:ext cx="937510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 vet surveys 100 of her clients. She finds that</a:t>
                </a:r>
              </a:p>
              <a:p>
                <a:r>
                  <a:rPr lang="en-GB" dirty="0"/>
                  <a:t>25 own dogs, 15 own dogs and cats, 11 own dogs and tropical fish, 53 own cats, 10 own cats and tropical fish, 7 own dogs, cats and tropical fish, 40 own tropical fish.</a:t>
                </a:r>
              </a:p>
              <a:p>
                <a:endParaRPr lang="en-GB" dirty="0"/>
              </a:p>
              <a:p>
                <a:r>
                  <a:rPr lang="en-GB" dirty="0"/>
                  <a:t>Fill in this Venn Diagram, and hence answer the following questions:</a:t>
                </a:r>
              </a:p>
              <a:p>
                <a:pPr marL="342900" indent="-342900">
                  <a:buAutoNum type="alphaLcParenR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/>
                      <m:t>𝑃</m:t>
                    </m:r>
                    <m:d>
                      <m:dPr>
                        <m:ctrlPr>
                          <a:rPr lang="en-GB" b="0" i="1" smtClean="0"/>
                        </m:ctrlPr>
                      </m:dPr>
                      <m:e>
                        <m:r>
                          <a:rPr lang="en-GB" b="0" i="1" smtClean="0"/>
                          <m:t>𝑜𝑤𝑛𝑠</m:t>
                        </m:r>
                        <m:r>
                          <a:rPr lang="en-GB" b="0" i="1" smtClean="0"/>
                          <m:t> </m:t>
                        </m:r>
                        <m:r>
                          <a:rPr lang="en-GB" b="0" i="1" smtClean="0"/>
                          <m:t>𝑑𝑜𝑔</m:t>
                        </m:r>
                        <m:r>
                          <a:rPr lang="en-GB" b="0" i="1" smtClean="0"/>
                          <m:t> </m:t>
                        </m:r>
                        <m:r>
                          <a:rPr lang="en-GB" b="0" i="1" smtClean="0"/>
                          <m:t>𝑜𝑛𝑙𝑦</m:t>
                        </m:r>
                      </m:e>
                    </m:d>
                  </m:oMath>
                </a14:m>
                <a:endParaRPr lang="en-GB" b="0" dirty="0"/>
              </a:p>
              <a:p>
                <a:pPr marL="342900" indent="-342900">
                  <a:buAutoNum type="alphaLcParenR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/>
                      <m:t>𝑃</m:t>
                    </m:r>
                    <m:d>
                      <m:dPr>
                        <m:ctrlPr>
                          <a:rPr lang="en-GB" b="0" i="1" smtClean="0"/>
                        </m:ctrlPr>
                      </m:dPr>
                      <m:e>
                        <m:r>
                          <a:rPr lang="en-GB" b="0" i="1" smtClean="0"/>
                          <m:t>𝑑𝑜𝑒𝑠</m:t>
                        </m:r>
                        <m:r>
                          <a:rPr lang="en-GB" b="0" i="1" smtClean="0"/>
                          <m:t> </m:t>
                        </m:r>
                        <m:r>
                          <a:rPr lang="en-GB" b="0" i="1" smtClean="0"/>
                          <m:t>𝑛𝑜𝑡</m:t>
                        </m:r>
                        <m:r>
                          <a:rPr lang="en-GB" b="0" i="1" smtClean="0"/>
                          <m:t> </m:t>
                        </m:r>
                        <m:r>
                          <a:rPr lang="en-GB" b="0" i="1" smtClean="0"/>
                          <m:t>𝑜𝑤𝑛</m:t>
                        </m:r>
                        <m:r>
                          <a:rPr lang="en-GB" b="0" i="1" smtClean="0"/>
                          <m:t> </m:t>
                        </m:r>
                        <m:r>
                          <a:rPr lang="en-GB" b="0" i="1" smtClean="0"/>
                          <m:t>𝑡𝑟𝑜𝑝𝑖𝑐𝑎𝑙</m:t>
                        </m:r>
                        <m:r>
                          <a:rPr lang="en-GB" b="0" i="1" smtClean="0"/>
                          <m:t> </m:t>
                        </m:r>
                        <m:r>
                          <a:rPr lang="en-GB" b="0" i="1" smtClean="0"/>
                          <m:t>𝑓𝑖𝑠h</m:t>
                        </m:r>
                      </m:e>
                    </m:d>
                  </m:oMath>
                </a14:m>
                <a:endParaRPr lang="en-GB" b="0" dirty="0"/>
              </a:p>
              <a:p>
                <a:pPr marL="342900" indent="-342900">
                  <a:buAutoNum type="alphaLcParenR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/>
                      <m:t>𝑃</m:t>
                    </m:r>
                    <m:r>
                      <a:rPr lang="en-GB" b="0" i="1" smtClean="0"/>
                      <m:t>(</m:t>
                    </m:r>
                    <m:r>
                      <a:rPr lang="en-GB" b="0" i="1" smtClean="0"/>
                      <m:t>𝑑𝑜𝑒𝑠</m:t>
                    </m:r>
                    <m:r>
                      <a:rPr lang="en-GB" b="0" i="1" smtClean="0"/>
                      <m:t> </m:t>
                    </m:r>
                    <m:r>
                      <a:rPr lang="en-GB" b="0" i="1" smtClean="0"/>
                      <m:t>𝑛𝑜𝑡</m:t>
                    </m:r>
                    <m:r>
                      <a:rPr lang="en-GB" b="0" i="1" smtClean="0"/>
                      <m:t> </m:t>
                    </m:r>
                    <m:r>
                      <a:rPr lang="en-GB" b="0" i="1" smtClean="0"/>
                      <m:t>𝑜𝑤𝑛</m:t>
                    </m:r>
                    <m:r>
                      <a:rPr lang="en-GB" b="0" i="1" smtClean="0"/>
                      <m:t> </m:t>
                    </m:r>
                    <m:r>
                      <a:rPr lang="en-GB" b="0" i="1" smtClean="0"/>
                      <m:t>𝑑𝑜𝑔𝑠</m:t>
                    </m:r>
                    <m:r>
                      <a:rPr lang="en-GB" b="0" i="1" smtClean="0"/>
                      <m:t>,  </m:t>
                    </m:r>
                    <m:r>
                      <a:rPr lang="en-GB" b="0" i="1" smtClean="0"/>
                      <m:t>𝑐𝑎𝑡𝑠</m:t>
                    </m:r>
                    <m:r>
                      <a:rPr lang="en-GB" b="0" i="1" smtClean="0"/>
                      <m:t>, </m:t>
                    </m:r>
                    <m:r>
                      <a:rPr lang="en-GB" b="0" i="1" smtClean="0"/>
                      <m:t>𝑜𝑟</m:t>
                    </m:r>
                    <m:r>
                      <a:rPr lang="en-GB" b="0" i="1" smtClean="0"/>
                      <m:t> </m:t>
                    </m:r>
                    <m:r>
                      <a:rPr lang="en-GB" b="0" i="1" smtClean="0"/>
                      <m:t>𝑡𝑟𝑜𝑝𝑖𝑐𝑎𝑙</m:t>
                    </m:r>
                    <m:r>
                      <a:rPr lang="en-GB" b="0" i="1" smtClean="0"/>
                      <m:t> </m:t>
                    </m:r>
                    <m:r>
                      <a:rPr lang="en-GB" b="0" i="1" smtClean="0"/>
                      <m:t>𝑓𝑖𝑠h</m:t>
                    </m:r>
                    <m:r>
                      <a:rPr lang="en-GB" b="0" i="1" smtClean="0"/>
                      <m:t>)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432D2D-DCE1-3E4C-B84F-6EDD1A29A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92696"/>
                <a:ext cx="9375108" cy="2308324"/>
              </a:xfrm>
              <a:prstGeom prst="rect">
                <a:avLst/>
              </a:prstGeom>
              <a:blipFill>
                <a:blip r:embed="rId2"/>
                <a:stretch>
                  <a:fillRect l="-405" t="-1099" b="-2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475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7C58F9-37E1-0849-B90D-7AD1ED6ED74A}"/>
              </a:ext>
            </a:extLst>
          </p:cNvPr>
          <p:cNvSpPr txBox="1"/>
          <p:nvPr/>
        </p:nvSpPr>
        <p:spPr>
          <a:xfrm>
            <a:off x="932688" y="1005840"/>
            <a:ext cx="348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Exercise 5B pages 74-75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32F9CC-5F58-3E49-84F7-38B775996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4128"/>
            <a:ext cx="8596668" cy="765446"/>
          </a:xfrm>
        </p:spPr>
        <p:txBody>
          <a:bodyPr/>
          <a:lstStyle/>
          <a:p>
            <a:r>
              <a:rPr lang="en-US" dirty="0"/>
              <a:t>Exercise book</a:t>
            </a:r>
          </a:p>
        </p:txBody>
      </p:sp>
    </p:spTree>
    <p:extLst>
      <p:ext uri="{BB962C8B-B14F-4D97-AF65-F5344CB8AC3E}">
        <p14:creationId xmlns:p14="http://schemas.microsoft.com/office/powerpoint/2010/main" val="3154777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CB334-A8D7-DF43-9E90-D90EDB35C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368852" cy="880533"/>
          </a:xfrm>
        </p:spPr>
        <p:txBody>
          <a:bodyPr>
            <a:normAutofit fontScale="90000"/>
          </a:bodyPr>
          <a:lstStyle/>
          <a:p>
            <a:r>
              <a:rPr lang="en-US" dirty="0"/>
              <a:t>5.3 – Mutually exclusive and independent events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94ACF1D2-74F8-B747-92A2-4DC5B2667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8177" y="2909975"/>
            <a:ext cx="141450" cy="21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CF5FE5-225A-044C-A180-D122CF97B518}"/>
              </a:ext>
            </a:extLst>
          </p:cNvPr>
          <p:cNvSpPr txBox="1"/>
          <p:nvPr/>
        </p:nvSpPr>
        <p:spPr>
          <a:xfrm>
            <a:off x="623958" y="1334125"/>
            <a:ext cx="92395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Two events are said to be </a:t>
            </a:r>
            <a:r>
              <a:rPr lang="en-US" sz="2000" b="1" dirty="0"/>
              <a:t>mutually exclusive </a:t>
            </a:r>
            <a:r>
              <a:rPr lang="en-US" sz="2000" dirty="0"/>
              <a:t>if they can’t occur at the same time.</a:t>
            </a:r>
          </a:p>
          <a:p>
            <a:endParaRPr lang="en-US" sz="2000" dirty="0"/>
          </a:p>
          <a:p>
            <a:r>
              <a:rPr lang="en-US" sz="2000" dirty="0"/>
              <a:t>If A and B are mutually exclusive, then the follow rules apply.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P(A and B) =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P(A or B) = P(A) + P(B)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80A64C8E-8046-3442-80D0-85A5CC32C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151651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Oval 6">
            <a:extLst>
              <a:ext uri="{FF2B5EF4-FFF2-40B4-BE49-F238E27FC236}">
                <a16:creationId xmlns:a16="http://schemas.microsoft.com/office/drawing/2014/main" id="{A1C8A4B9-EC13-D747-8341-B0FED45BA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014" y="4561794"/>
            <a:ext cx="1549608" cy="1525874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7">
            <a:extLst>
              <a:ext uri="{FF2B5EF4-FFF2-40B4-BE49-F238E27FC236}">
                <a16:creationId xmlns:a16="http://schemas.microsoft.com/office/drawing/2014/main" id="{C390027E-3677-0A4F-9F47-A2D1DEE5B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3036" y="4561793"/>
            <a:ext cx="1549608" cy="15258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92921-1213-C84E-8099-AB0F89233012}"/>
              </a:ext>
            </a:extLst>
          </p:cNvPr>
          <p:cNvSpPr txBox="1"/>
          <p:nvPr/>
        </p:nvSpPr>
        <p:spPr>
          <a:xfrm>
            <a:off x="2008682" y="437712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F7FEED-6B88-0C4D-A208-420FB3DC2625}"/>
              </a:ext>
            </a:extLst>
          </p:cNvPr>
          <p:cNvSpPr txBox="1"/>
          <p:nvPr/>
        </p:nvSpPr>
        <p:spPr>
          <a:xfrm>
            <a:off x="5409068" y="437712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4D1E7F-EC15-864B-BB61-FE86E83434DC}"/>
              </a:ext>
            </a:extLst>
          </p:cNvPr>
          <p:cNvSpPr txBox="1"/>
          <p:nvPr/>
        </p:nvSpPr>
        <p:spPr>
          <a:xfrm>
            <a:off x="1723869" y="3747541"/>
            <a:ext cx="4286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Venn diagram will look like this</a:t>
            </a:r>
          </a:p>
        </p:txBody>
      </p:sp>
    </p:spTree>
    <p:extLst>
      <p:ext uri="{BB962C8B-B14F-4D97-AF65-F5344CB8AC3E}">
        <p14:creationId xmlns:p14="http://schemas.microsoft.com/office/powerpoint/2010/main" val="17724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4" grpId="0"/>
      <p:bldP spid="18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C8D49B-764D-C94E-9BFB-05BBD70B3C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596668" cy="7132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Independent events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61B89B-B7D8-274D-B57F-D4E3475CF032}"/>
              </a:ext>
            </a:extLst>
          </p:cNvPr>
          <p:cNvSpPr txBox="1"/>
          <p:nvPr/>
        </p:nvSpPr>
        <p:spPr>
          <a:xfrm>
            <a:off x="499153" y="1248330"/>
            <a:ext cx="84499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Two events are independent if one event doesn’t effect the other. This means the probability of b stays the same regardless of A</a:t>
            </a:r>
          </a:p>
          <a:p>
            <a:endParaRPr lang="en-US" sz="2000" dirty="0"/>
          </a:p>
          <a:p>
            <a:r>
              <a:rPr lang="en-US" sz="2000" dirty="0"/>
              <a:t>P(A and B) = P(A) x P(B)</a:t>
            </a:r>
          </a:p>
          <a:p>
            <a:endParaRPr lang="en-US" sz="2000" dirty="0"/>
          </a:p>
          <a:p>
            <a:r>
              <a:rPr lang="en-US" sz="2000" dirty="0"/>
              <a:t>This rule is used to work out the intersection and to prove whether two events are independent or not.</a:t>
            </a:r>
          </a:p>
          <a:p>
            <a:endParaRPr lang="en-US" sz="2000" dirty="0"/>
          </a:p>
          <a:p>
            <a:r>
              <a:rPr lang="en-US" sz="2000" dirty="0"/>
              <a:t>An example of independent events are flipping a coin and rolling a dice.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701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CEE4-57FA-1F41-9F61-DFE2447B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112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278665F-7E89-8946-8981-86DE64922573}"/>
              </a:ext>
            </a:extLst>
          </p:cNvPr>
          <p:cNvSpPr txBox="1">
            <a:spLocks noChangeArrowheads="1"/>
          </p:cNvSpPr>
          <p:nvPr/>
        </p:nvSpPr>
        <p:spPr>
          <a:xfrm>
            <a:off x="67746" y="736856"/>
            <a:ext cx="8761560" cy="447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2000" dirty="0">
                <a:latin typeface="+mj-lt"/>
              </a:rPr>
              <a:t>	Events A and B are mutually exclusive and P(A) = 0.2 and P(B) = 0.4</a:t>
            </a:r>
          </a:p>
          <a:p>
            <a:pPr>
              <a:buFontTx/>
              <a:buNone/>
            </a:pPr>
            <a:r>
              <a:rPr lang="en-GB" altLang="en-US" sz="2000" dirty="0">
                <a:latin typeface="+mj-lt"/>
              </a:rPr>
              <a:t>	Calculate:</a:t>
            </a:r>
          </a:p>
          <a:p>
            <a:pPr>
              <a:buFontTx/>
              <a:buNone/>
            </a:pPr>
            <a:r>
              <a:rPr lang="en-GB" altLang="en-US" sz="2000" dirty="0">
                <a:latin typeface="+mj-lt"/>
              </a:rPr>
              <a:t>	a)</a:t>
            </a:r>
          </a:p>
          <a:p>
            <a:pPr>
              <a:buFontTx/>
              <a:buNone/>
            </a:pPr>
            <a:endParaRPr lang="en-GB" altLang="en-US" sz="2000" dirty="0">
              <a:latin typeface="+mj-lt"/>
            </a:endParaRPr>
          </a:p>
          <a:p>
            <a:pPr>
              <a:buFontTx/>
              <a:buNone/>
            </a:pPr>
            <a:endParaRPr lang="en-GB" altLang="en-US" sz="2000" dirty="0">
              <a:latin typeface="+mj-lt"/>
            </a:endParaRPr>
          </a:p>
          <a:p>
            <a:pPr>
              <a:buFontTx/>
              <a:buNone/>
            </a:pPr>
            <a:endParaRPr lang="en-GB" altLang="en-US" sz="2000" dirty="0">
              <a:latin typeface="+mj-lt"/>
            </a:endParaRPr>
          </a:p>
          <a:p>
            <a:pPr>
              <a:buFontTx/>
              <a:buNone/>
            </a:pPr>
            <a:r>
              <a:rPr lang="en-GB" altLang="en-US" sz="2000" dirty="0">
                <a:latin typeface="+mj-lt"/>
              </a:rPr>
              <a:t>	b)</a:t>
            </a:r>
          </a:p>
          <a:p>
            <a:pPr>
              <a:buFontTx/>
              <a:buNone/>
            </a:pPr>
            <a:endParaRPr lang="en-GB" altLang="en-US" sz="2000" dirty="0">
              <a:latin typeface="+mj-lt"/>
            </a:endParaRPr>
          </a:p>
          <a:p>
            <a:pPr>
              <a:buFontTx/>
              <a:buNone/>
            </a:pPr>
            <a:r>
              <a:rPr lang="en-GB" altLang="en-US" sz="2000" dirty="0">
                <a:latin typeface="+mj-lt"/>
              </a:rPr>
              <a:t>	</a:t>
            </a:r>
          </a:p>
          <a:p>
            <a:pPr>
              <a:buFontTx/>
              <a:buNone/>
            </a:pPr>
            <a:r>
              <a:rPr lang="en-GB" altLang="en-US" sz="2000" dirty="0">
                <a:latin typeface="+mj-lt"/>
              </a:rPr>
              <a:t>	c)</a:t>
            </a:r>
          </a:p>
        </p:txBody>
      </p:sp>
      <p:graphicFrame>
        <p:nvGraphicFramePr>
          <p:cNvPr id="6" name="Object 17">
            <a:extLst>
              <a:ext uri="{FF2B5EF4-FFF2-40B4-BE49-F238E27FC236}">
                <a16:creationId xmlns:a16="http://schemas.microsoft.com/office/drawing/2014/main" id="{D5D7C94B-583A-4547-91CA-CE846EBD7D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309270"/>
              </p:ext>
            </p:extLst>
          </p:nvPr>
        </p:nvGraphicFramePr>
        <p:xfrm>
          <a:off x="710883" y="1629027"/>
          <a:ext cx="990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622030" imgH="203112" progId="Equation.DSMT4">
                  <p:embed/>
                </p:oleObj>
              </mc:Choice>
              <mc:Fallback>
                <p:oleObj name="Equation" r:id="rId3" imgW="622030" imgH="203112" progId="Equation.DSMT4">
                  <p:embed/>
                  <p:pic>
                    <p:nvPicPr>
                      <p:cNvPr id="11" name="Object 17">
                        <a:extLst>
                          <a:ext uri="{FF2B5EF4-FFF2-40B4-BE49-F238E27FC236}">
                            <a16:creationId xmlns:a16="http://schemas.microsoft.com/office/drawing/2014/main" id="{80ADFE2E-3F5A-443B-8F8E-E7A97D5C26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83" y="1629027"/>
                        <a:ext cx="9906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8">
            <a:extLst>
              <a:ext uri="{FF2B5EF4-FFF2-40B4-BE49-F238E27FC236}">
                <a16:creationId xmlns:a16="http://schemas.microsoft.com/office/drawing/2014/main" id="{A94C6F01-CAF9-9545-84E0-DAD12EE8E6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787897"/>
              </p:ext>
            </p:extLst>
          </p:nvPr>
        </p:nvGraphicFramePr>
        <p:xfrm>
          <a:off x="710883" y="3168898"/>
          <a:ext cx="10509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5" imgW="660113" imgH="203112" progId="Equation.DSMT4">
                  <p:embed/>
                </p:oleObj>
              </mc:Choice>
              <mc:Fallback>
                <p:oleObj name="Equation" r:id="rId5" imgW="660113" imgH="203112" progId="Equation.DSMT4">
                  <p:embed/>
                  <p:pic>
                    <p:nvPicPr>
                      <p:cNvPr id="12" name="Object 18">
                        <a:extLst>
                          <a:ext uri="{FF2B5EF4-FFF2-40B4-BE49-F238E27FC236}">
                            <a16:creationId xmlns:a16="http://schemas.microsoft.com/office/drawing/2014/main" id="{2A9D2FE8-ED91-4D26-883D-8B839BC1B9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83" y="3168898"/>
                        <a:ext cx="10509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9">
            <a:extLst>
              <a:ext uri="{FF2B5EF4-FFF2-40B4-BE49-F238E27FC236}">
                <a16:creationId xmlns:a16="http://schemas.microsoft.com/office/drawing/2014/main" id="{20C47C86-9735-7A41-9C95-DD0ECAD02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240736"/>
              </p:ext>
            </p:extLst>
          </p:nvPr>
        </p:nvGraphicFramePr>
        <p:xfrm>
          <a:off x="710883" y="4384919"/>
          <a:ext cx="1092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7" imgW="685800" imgH="203200" progId="Equation.DSMT4">
                  <p:embed/>
                </p:oleObj>
              </mc:Choice>
              <mc:Fallback>
                <p:oleObj name="Equation" r:id="rId7" imgW="685800" imgH="203200" progId="Equation.DSMT4">
                  <p:embed/>
                  <p:pic>
                    <p:nvPicPr>
                      <p:cNvPr id="13" name="Object 19">
                        <a:extLst>
                          <a:ext uri="{FF2B5EF4-FFF2-40B4-BE49-F238E27FC236}">
                            <a16:creationId xmlns:a16="http://schemas.microsoft.com/office/drawing/2014/main" id="{ECC98DE1-0929-4054-A363-CC0FFDF0B1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83" y="4384919"/>
                        <a:ext cx="10922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071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CEE4-57FA-1F41-9F61-DFE2447B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11200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B903267-CDD8-CF46-8726-379738ECBBA0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711200"/>
            <a:ext cx="8829207" cy="4394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/>
              <a:t>	Events C and D are independent and P(C) = </a:t>
            </a:r>
            <a:r>
              <a:rPr lang="en-GB" altLang="en-US" sz="1800" baseline="30000" dirty="0"/>
              <a:t>1</a:t>
            </a:r>
            <a:r>
              <a:rPr lang="en-GB" altLang="en-US" sz="1800" dirty="0"/>
              <a:t>/</a:t>
            </a:r>
            <a:r>
              <a:rPr lang="en-GB" altLang="en-US" sz="1800" baseline="-25000" dirty="0"/>
              <a:t>3</a:t>
            </a:r>
            <a:r>
              <a:rPr lang="en-GB" altLang="en-US" sz="1800" dirty="0"/>
              <a:t> and P(D) = </a:t>
            </a:r>
            <a:r>
              <a:rPr lang="en-GB" altLang="en-US" sz="1800" baseline="30000" dirty="0"/>
              <a:t>1</a:t>
            </a:r>
            <a:r>
              <a:rPr lang="en-GB" altLang="en-US" sz="1800" dirty="0"/>
              <a:t>/</a:t>
            </a:r>
            <a:r>
              <a:rPr lang="en-GB" altLang="en-US" sz="1800" baseline="-25000" dirty="0"/>
              <a:t>5</a:t>
            </a:r>
          </a:p>
          <a:p>
            <a:pPr>
              <a:buFontTx/>
              <a:buNone/>
            </a:pPr>
            <a:r>
              <a:rPr lang="en-GB" altLang="en-US" sz="1800" dirty="0"/>
              <a:t>	Calculate:</a:t>
            </a:r>
          </a:p>
          <a:p>
            <a:pPr>
              <a:buFontTx/>
              <a:buNone/>
            </a:pPr>
            <a:r>
              <a:rPr lang="en-GB" altLang="en-US" sz="1800" dirty="0"/>
              <a:t>	a)</a:t>
            </a:r>
          </a:p>
          <a:p>
            <a:pPr>
              <a:buFontTx/>
              <a:buNone/>
            </a:pPr>
            <a:endParaRPr lang="en-GB" altLang="en-US" sz="1800" dirty="0"/>
          </a:p>
          <a:p>
            <a:pPr>
              <a:buFontTx/>
              <a:buNone/>
            </a:pPr>
            <a:endParaRPr lang="en-GB" altLang="en-US" sz="1800" dirty="0"/>
          </a:p>
          <a:p>
            <a:pPr>
              <a:buFontTx/>
              <a:buNone/>
            </a:pPr>
            <a:r>
              <a:rPr lang="en-GB" altLang="en-US" sz="1800" dirty="0"/>
              <a:t>	</a:t>
            </a:r>
          </a:p>
          <a:p>
            <a:pPr>
              <a:buFontTx/>
              <a:buNone/>
            </a:pPr>
            <a:r>
              <a:rPr lang="en-GB" altLang="en-US" sz="1800" dirty="0"/>
              <a:t>	b)</a:t>
            </a:r>
          </a:p>
          <a:p>
            <a:pPr>
              <a:buFontTx/>
              <a:buNone/>
            </a:pPr>
            <a:endParaRPr lang="en-GB" altLang="en-US" sz="1800" dirty="0"/>
          </a:p>
          <a:p>
            <a:pPr>
              <a:buFontTx/>
              <a:buNone/>
            </a:pPr>
            <a:r>
              <a:rPr lang="en-GB" altLang="en-US" sz="1800" dirty="0"/>
              <a:t>	</a:t>
            </a:r>
          </a:p>
          <a:p>
            <a:pPr>
              <a:buFontTx/>
              <a:buNone/>
            </a:pPr>
            <a:r>
              <a:rPr lang="en-GB" altLang="en-US" sz="1800" dirty="0"/>
              <a:t>	c)</a:t>
            </a:r>
          </a:p>
        </p:txBody>
      </p:sp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A20ED6DD-2C8E-C84F-9FB9-A209A489C2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815844"/>
              </p:ext>
            </p:extLst>
          </p:nvPr>
        </p:nvGraphicFramePr>
        <p:xfrm>
          <a:off x="576439" y="1517423"/>
          <a:ext cx="103028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647419" imgH="203112" progId="Equation.DSMT4">
                  <p:embed/>
                </p:oleObj>
              </mc:Choice>
              <mc:Fallback>
                <p:oleObj name="Equation" r:id="rId3" imgW="647419" imgH="203112" progId="Equation.DSMT4">
                  <p:embed/>
                  <p:pic>
                    <p:nvPicPr>
                      <p:cNvPr id="39" name="Object 5">
                        <a:extLst>
                          <a:ext uri="{FF2B5EF4-FFF2-40B4-BE49-F238E27FC236}">
                            <a16:creationId xmlns:a16="http://schemas.microsoft.com/office/drawing/2014/main" id="{1676C7E9-2B8C-4204-BC10-58732C12EE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39" y="1517423"/>
                        <a:ext cx="103028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58738850-0421-2D49-AC85-CC93841D5F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871149"/>
              </p:ext>
            </p:extLst>
          </p:nvPr>
        </p:nvGraphicFramePr>
        <p:xfrm>
          <a:off x="576439" y="2990227"/>
          <a:ext cx="1092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5" imgW="685800" imgH="203200" progId="Equation.DSMT4">
                  <p:embed/>
                </p:oleObj>
              </mc:Choice>
              <mc:Fallback>
                <p:oleObj name="Equation" r:id="rId5" imgW="685800" imgH="203200" progId="Equation.DSMT4">
                  <p:embed/>
                  <p:pic>
                    <p:nvPicPr>
                      <p:cNvPr id="40" name="Object 6">
                        <a:extLst>
                          <a:ext uri="{FF2B5EF4-FFF2-40B4-BE49-F238E27FC236}">
                            <a16:creationId xmlns:a16="http://schemas.microsoft.com/office/drawing/2014/main" id="{DE65A58C-9486-42AF-85E6-5910F65402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39" y="2990227"/>
                        <a:ext cx="10922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D5A6C1AD-DB8F-CB4F-B7EE-CCB5C0F1A9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114829"/>
              </p:ext>
            </p:extLst>
          </p:nvPr>
        </p:nvGraphicFramePr>
        <p:xfrm>
          <a:off x="557389" y="4120300"/>
          <a:ext cx="11112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7" imgW="698197" imgH="203112" progId="Equation.DSMT4">
                  <p:embed/>
                </p:oleObj>
              </mc:Choice>
              <mc:Fallback>
                <p:oleObj name="Equation" r:id="rId7" imgW="698197" imgH="203112" progId="Equation.DSMT4">
                  <p:embed/>
                  <p:pic>
                    <p:nvPicPr>
                      <p:cNvPr id="41" name="Object 7">
                        <a:extLst>
                          <a:ext uri="{FF2B5EF4-FFF2-40B4-BE49-F238E27FC236}">
                            <a16:creationId xmlns:a16="http://schemas.microsoft.com/office/drawing/2014/main" id="{1CAA8759-317C-40BA-90D7-C8F30EDD93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89" y="4120300"/>
                        <a:ext cx="11112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9898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CEE4-57FA-1F41-9F61-DFE2447B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11200"/>
          </a:xfrm>
        </p:spPr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9FDC56D-699C-7340-9EBE-61C808AC13ED}"/>
              </a:ext>
            </a:extLst>
          </p:cNvPr>
          <p:cNvSpPr txBox="1">
            <a:spLocks noChangeArrowheads="1"/>
          </p:cNvSpPr>
          <p:nvPr/>
        </p:nvSpPr>
        <p:spPr>
          <a:xfrm>
            <a:off x="47798" y="819517"/>
            <a:ext cx="6057528" cy="4199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/>
              <a:t>	The Venn Diagram shows the number of students in a particular class that watch any of three popular TV programmes, A, B and C.</a:t>
            </a:r>
          </a:p>
          <a:p>
            <a:pPr>
              <a:buFontTx/>
              <a:buNone/>
            </a:pPr>
            <a:endParaRPr lang="en-GB" altLang="en-US" sz="1800" dirty="0"/>
          </a:p>
          <a:p>
            <a:pPr>
              <a:buFontTx/>
              <a:buNone/>
            </a:pPr>
            <a:r>
              <a:rPr lang="en-GB" altLang="en-US" sz="1800" dirty="0"/>
              <a:t>	a) Find the probability that a student watches B or C or both.</a:t>
            </a:r>
          </a:p>
          <a:p>
            <a:pPr>
              <a:buFontTx/>
              <a:buNone/>
            </a:pPr>
            <a:endParaRPr lang="en-GB" altLang="en-US" sz="1800" dirty="0"/>
          </a:p>
          <a:p>
            <a:pPr>
              <a:buFontTx/>
              <a:buNone/>
            </a:pPr>
            <a:r>
              <a:rPr lang="en-GB" altLang="en-US" sz="1800" dirty="0"/>
              <a:t>	b) Determine whether watching A and watching B are statistically independent.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AF9B1092-EFF7-694F-8A76-43B369A27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326" y="1089529"/>
            <a:ext cx="3634744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868B7FB6-F4FF-AE41-9B7C-2E24413EB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0535" y="1318129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ADD7E087-09D3-BA46-99E0-8D64BBBFC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323" y="1318129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C493A6FD-D7CA-EC43-B561-AF6CF1CDD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569" y="124192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8FCD8267-70F8-4A4B-AF9D-088A15F20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993" y="111764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B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BE2D6FC-4D60-DF46-A4A7-B6A350DA2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0094" y="97116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16" name="Oval 10">
            <a:extLst>
              <a:ext uri="{FF2B5EF4-FFF2-40B4-BE49-F238E27FC236}">
                <a16:creationId xmlns:a16="http://schemas.microsoft.com/office/drawing/2014/main" id="{AA74EC91-912E-BD46-B7FE-561ED8E0F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0356" y="1327006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7B8A72D5-1554-1B43-B63B-DFD7DC52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5702" y="123305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テキスト ボックス 7">
                <a:extLst>
                  <a:ext uri="{FF2B5EF4-FFF2-40B4-BE49-F238E27FC236}">
                    <a16:creationId xmlns:a16="http://schemas.microsoft.com/office/drawing/2014/main" id="{1F2729AD-FF43-874F-95C7-2DABC1822A0C}"/>
                  </a:ext>
                </a:extLst>
              </p:cNvPr>
              <p:cNvSpPr txBox="1"/>
              <p:nvPr/>
            </p:nvSpPr>
            <p:spPr>
              <a:xfrm>
                <a:off x="6743854" y="177459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テキスト ボックス 7">
                <a:extLst>
                  <a:ext uri="{FF2B5EF4-FFF2-40B4-BE49-F238E27FC236}">
                    <a16:creationId xmlns:a16="http://schemas.microsoft.com/office/drawing/2014/main" id="{1F2729AD-FF43-874F-95C7-2DABC1822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854" y="1774590"/>
                <a:ext cx="181139" cy="276999"/>
              </a:xfrm>
              <a:prstGeom prst="rect">
                <a:avLst/>
              </a:prstGeom>
              <a:blipFill>
                <a:blip r:embed="rId2"/>
                <a:stretch>
                  <a:fillRect l="-20000" r="-26667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テキスト ボックス 85">
                <a:extLst>
                  <a:ext uri="{FF2B5EF4-FFF2-40B4-BE49-F238E27FC236}">
                    <a16:creationId xmlns:a16="http://schemas.microsoft.com/office/drawing/2014/main" id="{152B3529-DB5B-4143-AA3A-E59DC9B6EED2}"/>
                  </a:ext>
                </a:extLst>
              </p:cNvPr>
              <p:cNvSpPr txBox="1"/>
              <p:nvPr/>
            </p:nvSpPr>
            <p:spPr>
              <a:xfrm>
                <a:off x="7464425" y="181158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テキスト ボックス 85">
                <a:extLst>
                  <a:ext uri="{FF2B5EF4-FFF2-40B4-BE49-F238E27FC236}">
                    <a16:creationId xmlns:a16="http://schemas.microsoft.com/office/drawing/2014/main" id="{152B3529-DB5B-4143-AA3A-E59DC9B6E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425" y="1811580"/>
                <a:ext cx="181139" cy="276999"/>
              </a:xfrm>
              <a:prstGeom prst="rect">
                <a:avLst/>
              </a:prstGeom>
              <a:blipFill>
                <a:blip r:embed="rId3"/>
                <a:stretch>
                  <a:fillRect l="-35714" r="-28571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テキスト ボックス 86">
                <a:extLst>
                  <a:ext uri="{FF2B5EF4-FFF2-40B4-BE49-F238E27FC236}">
                    <a16:creationId xmlns:a16="http://schemas.microsoft.com/office/drawing/2014/main" id="{0F9E7FAF-A35C-4A4C-A7B1-756411EBD902}"/>
                  </a:ext>
                </a:extLst>
              </p:cNvPr>
              <p:cNvSpPr txBox="1"/>
              <p:nvPr/>
            </p:nvSpPr>
            <p:spPr>
              <a:xfrm>
                <a:off x="7936421" y="179530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テキスト ボックス 86">
                <a:extLst>
                  <a:ext uri="{FF2B5EF4-FFF2-40B4-BE49-F238E27FC236}">
                    <a16:creationId xmlns:a16="http://schemas.microsoft.com/office/drawing/2014/main" id="{0F9E7FAF-A35C-4A4C-A7B1-756411EBD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421" y="1795304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26667" r="-26667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テキスト ボックス 87">
                <a:extLst>
                  <a:ext uri="{FF2B5EF4-FFF2-40B4-BE49-F238E27FC236}">
                    <a16:creationId xmlns:a16="http://schemas.microsoft.com/office/drawing/2014/main" id="{590785E4-5376-EC4E-9A5F-8D9FEA64A7F4}"/>
                  </a:ext>
                </a:extLst>
              </p:cNvPr>
              <p:cNvSpPr txBox="1"/>
              <p:nvPr/>
            </p:nvSpPr>
            <p:spPr>
              <a:xfrm>
                <a:off x="8337396" y="1805662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テキスト ボックス 87">
                <a:extLst>
                  <a:ext uri="{FF2B5EF4-FFF2-40B4-BE49-F238E27FC236}">
                    <a16:creationId xmlns:a16="http://schemas.microsoft.com/office/drawing/2014/main" id="{590785E4-5376-EC4E-9A5F-8D9FEA64A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7396" y="1805662"/>
                <a:ext cx="309380" cy="276999"/>
              </a:xfrm>
              <a:prstGeom prst="rect">
                <a:avLst/>
              </a:prstGeom>
              <a:blipFill>
                <a:blip r:embed="rId5"/>
                <a:stretch>
                  <a:fillRect l="-11538" r="-11538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テキスト ボックス 88">
                <a:extLst>
                  <a:ext uri="{FF2B5EF4-FFF2-40B4-BE49-F238E27FC236}">
                    <a16:creationId xmlns:a16="http://schemas.microsoft.com/office/drawing/2014/main" id="{7485B6A8-9B65-6F4B-B9D2-7FBEAC89FE24}"/>
                  </a:ext>
                </a:extLst>
              </p:cNvPr>
              <p:cNvSpPr txBox="1"/>
              <p:nvPr/>
            </p:nvSpPr>
            <p:spPr>
              <a:xfrm>
                <a:off x="8942558" y="179826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テキスト ボックス 88">
                <a:extLst>
                  <a:ext uri="{FF2B5EF4-FFF2-40B4-BE49-F238E27FC236}">
                    <a16:creationId xmlns:a16="http://schemas.microsoft.com/office/drawing/2014/main" id="{7485B6A8-9B65-6F4B-B9D2-7FBEAC89F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2558" y="1798264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26667" r="-26667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テキスト ボックス 89">
                <a:extLst>
                  <a:ext uri="{FF2B5EF4-FFF2-40B4-BE49-F238E27FC236}">
                    <a16:creationId xmlns:a16="http://schemas.microsoft.com/office/drawing/2014/main" id="{41F9BE8C-0C89-AE47-BA23-CCC8BE4A1657}"/>
                  </a:ext>
                </a:extLst>
              </p:cNvPr>
              <p:cNvSpPr txBox="1"/>
              <p:nvPr/>
            </p:nvSpPr>
            <p:spPr>
              <a:xfrm>
                <a:off x="9485576" y="248332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テキスト ボックス 89">
                <a:extLst>
                  <a:ext uri="{FF2B5EF4-FFF2-40B4-BE49-F238E27FC236}">
                    <a16:creationId xmlns:a16="http://schemas.microsoft.com/office/drawing/2014/main" id="{41F9BE8C-0C89-AE47-BA23-CCC8BE4A1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5576" y="2483325"/>
                <a:ext cx="181139" cy="276999"/>
              </a:xfrm>
              <a:prstGeom prst="rect">
                <a:avLst/>
              </a:prstGeom>
              <a:blipFill>
                <a:blip r:embed="rId7"/>
                <a:stretch>
                  <a:fillRect l="-26667" r="-26667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510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7C58F9-37E1-0849-B90D-7AD1ED6ED74A}"/>
              </a:ext>
            </a:extLst>
          </p:cNvPr>
          <p:cNvSpPr txBox="1"/>
          <p:nvPr/>
        </p:nvSpPr>
        <p:spPr>
          <a:xfrm>
            <a:off x="932688" y="1005840"/>
            <a:ext cx="3493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Exercise 5C pages 77-78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32F9CC-5F58-3E49-84F7-38B775996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4128"/>
            <a:ext cx="8596668" cy="765446"/>
          </a:xfrm>
        </p:spPr>
        <p:txBody>
          <a:bodyPr/>
          <a:lstStyle/>
          <a:p>
            <a:r>
              <a:rPr lang="en-US" dirty="0"/>
              <a:t>Exercise book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538448-7931-4F47-BA43-A8BB75293FC5}"/>
                  </a:ext>
                </a:extLst>
              </p:cNvPr>
              <p:cNvSpPr txBox="1"/>
              <p:nvPr/>
            </p:nvSpPr>
            <p:spPr>
              <a:xfrm>
                <a:off x="1306132" y="2984829"/>
                <a:ext cx="4789868" cy="193899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Venn diagram shows the probability of each event. 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are independent, determine the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sz="105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538448-7931-4F47-BA43-A8BB75293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132" y="2984829"/>
                <a:ext cx="4789868" cy="19389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48C9EC63-368C-4E4D-9F60-E68E73349C63}"/>
              </a:ext>
            </a:extLst>
          </p:cNvPr>
          <p:cNvSpPr/>
          <p:nvPr/>
        </p:nvSpPr>
        <p:spPr>
          <a:xfrm>
            <a:off x="2388992" y="3900599"/>
            <a:ext cx="2120652" cy="90086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61A1F5D-FE3E-864D-B0C5-1573608B4804}"/>
              </a:ext>
            </a:extLst>
          </p:cNvPr>
          <p:cNvSpPr/>
          <p:nvPr/>
        </p:nvSpPr>
        <p:spPr>
          <a:xfrm>
            <a:off x="2747018" y="3990091"/>
            <a:ext cx="848226" cy="70132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9E32D63-62B6-1D41-B385-0B753B9FFFAD}"/>
              </a:ext>
            </a:extLst>
          </p:cNvPr>
          <p:cNvSpPr/>
          <p:nvPr/>
        </p:nvSpPr>
        <p:spPr>
          <a:xfrm>
            <a:off x="3212644" y="3990090"/>
            <a:ext cx="877899" cy="70132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95FB1C-08BF-5B4D-9A4C-ACB0CF7A5A7C}"/>
                  </a:ext>
                </a:extLst>
              </p:cNvPr>
              <p:cNvSpPr txBox="1"/>
              <p:nvPr/>
            </p:nvSpPr>
            <p:spPr>
              <a:xfrm>
                <a:off x="2475348" y="3932731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95FB1C-08BF-5B4D-9A4C-ACB0CF7A5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348" y="3932731"/>
                <a:ext cx="3600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242EB7-149F-B246-BD70-9A54BC2C441A}"/>
                  </a:ext>
                </a:extLst>
              </p:cNvPr>
              <p:cNvSpPr txBox="1"/>
              <p:nvPr/>
            </p:nvSpPr>
            <p:spPr>
              <a:xfrm>
                <a:off x="3995360" y="3932731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242EB7-149F-B246-BD70-9A54BC2C4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360" y="3932731"/>
                <a:ext cx="36004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CB3B19-5E1F-1743-A63F-E114A251F0E2}"/>
                  </a:ext>
                </a:extLst>
              </p:cNvPr>
              <p:cNvSpPr txBox="1"/>
              <p:nvPr/>
            </p:nvSpPr>
            <p:spPr>
              <a:xfrm>
                <a:off x="2782184" y="4176004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BCB3B19-5E1F-1743-A63F-E114A251F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184" y="4176004"/>
                <a:ext cx="360040" cy="369332"/>
              </a:xfrm>
              <a:prstGeom prst="rect">
                <a:avLst/>
              </a:prstGeom>
              <a:blipFill>
                <a:blip r:embed="rId5"/>
                <a:stretch>
                  <a:fillRect r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CF413EA-2605-E941-8EF9-66CA04E89CDD}"/>
                  </a:ext>
                </a:extLst>
              </p:cNvPr>
              <p:cNvSpPr txBox="1"/>
              <p:nvPr/>
            </p:nvSpPr>
            <p:spPr>
              <a:xfrm>
                <a:off x="3576259" y="4166364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CF413EA-2605-E941-8EF9-66CA04E89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259" y="4166364"/>
                <a:ext cx="360040" cy="369332"/>
              </a:xfrm>
              <a:prstGeom prst="rect">
                <a:avLst/>
              </a:prstGeom>
              <a:blipFill>
                <a:blip r:embed="rId6"/>
                <a:stretch>
                  <a:fillRect r="-27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01DCAD7-11FB-6A4B-9F8E-DE6C642B224C}"/>
                  </a:ext>
                </a:extLst>
              </p:cNvPr>
              <p:cNvSpPr txBox="1"/>
              <p:nvPr/>
            </p:nvSpPr>
            <p:spPr>
              <a:xfrm>
                <a:off x="3238727" y="4147429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01DCAD7-11FB-6A4B-9F8E-DE6C642B2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727" y="4147429"/>
                <a:ext cx="36004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8C5F4EF-79FC-7A40-850C-0C0F6DD0AE7B}"/>
                  </a:ext>
                </a:extLst>
              </p:cNvPr>
              <p:cNvSpPr txBox="1"/>
              <p:nvPr/>
            </p:nvSpPr>
            <p:spPr>
              <a:xfrm>
                <a:off x="4042952" y="440913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8C5F4EF-79FC-7A40-850C-0C0F6DD0A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952" y="4409130"/>
                <a:ext cx="360040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979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CEE4-57FA-1F41-9F61-DFE2447B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11200"/>
          </a:xfrm>
        </p:spPr>
        <p:txBody>
          <a:bodyPr/>
          <a:lstStyle/>
          <a:p>
            <a:r>
              <a:rPr lang="en-US" dirty="0"/>
              <a:t>5.4 Tree diagrams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5F50F24-D0A1-B64D-BB7A-AC10096691D7}"/>
              </a:ext>
            </a:extLst>
          </p:cNvPr>
          <p:cNvSpPr txBox="1">
            <a:spLocks noChangeArrowheads="1"/>
          </p:cNvSpPr>
          <p:nvPr/>
        </p:nvSpPr>
        <p:spPr>
          <a:xfrm>
            <a:off x="145121" y="953668"/>
            <a:ext cx="9373633" cy="396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altLang="en-US" sz="2000" dirty="0"/>
              <a:t>A bag contains 7 green beads and 5 blue beads. </a:t>
            </a:r>
          </a:p>
          <a:p>
            <a:pPr marL="0" indent="0">
              <a:buFontTx/>
              <a:buNone/>
            </a:pPr>
            <a:r>
              <a:rPr lang="en-GB" altLang="en-US" sz="2000" dirty="0"/>
              <a:t>A bead is taken at random, the colour recorded, and the bead is not replaced. </a:t>
            </a:r>
          </a:p>
          <a:p>
            <a:pPr marL="0" indent="0">
              <a:buFontTx/>
              <a:buNone/>
            </a:pPr>
            <a:r>
              <a:rPr lang="en-GB" altLang="en-US" sz="2000" dirty="0"/>
              <a:t>A second is then taken and the colour recorded. Find P(1 Green and 1 Blue).</a:t>
            </a:r>
          </a:p>
        </p:txBody>
      </p:sp>
    </p:spTree>
    <p:extLst>
      <p:ext uri="{BB962C8B-B14F-4D97-AF65-F5344CB8AC3E}">
        <p14:creationId xmlns:p14="http://schemas.microsoft.com/office/powerpoint/2010/main" val="3876334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CEE4-57FA-1F41-9F61-DFE2447B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11200"/>
          </a:xfrm>
        </p:spPr>
        <p:txBody>
          <a:bodyPr/>
          <a:lstStyle/>
          <a:p>
            <a:r>
              <a:rPr lang="en-US" dirty="0"/>
              <a:t>Example without a diagram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1BE862-63B9-0F43-9151-DCC0FEAB999C}"/>
              </a:ext>
            </a:extLst>
          </p:cNvPr>
          <p:cNvSpPr txBox="1"/>
          <p:nvPr/>
        </p:nvSpPr>
        <p:spPr>
          <a:xfrm>
            <a:off x="404640" y="1217785"/>
            <a:ext cx="6169442" cy="1200329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There are 3 yellow and 2 green counters in a bag. I take two counters at random. Determine the probability that:</a:t>
            </a:r>
          </a:p>
          <a:p>
            <a:pPr marL="342900" indent="-342900">
              <a:buAutoNum type="alphaLcParenR"/>
            </a:pPr>
            <a:r>
              <a:rPr lang="en-GB" dirty="0"/>
              <a:t>They are of the same colour.</a:t>
            </a:r>
          </a:p>
          <a:p>
            <a:pPr marL="342900" indent="-342900">
              <a:buAutoNum type="alphaLcParenR"/>
            </a:pPr>
            <a:r>
              <a:rPr lang="en-GB" dirty="0"/>
              <a:t>They are of different colours.</a:t>
            </a:r>
          </a:p>
        </p:txBody>
      </p:sp>
    </p:spTree>
    <p:extLst>
      <p:ext uri="{BB962C8B-B14F-4D97-AF65-F5344CB8AC3E}">
        <p14:creationId xmlns:p14="http://schemas.microsoft.com/office/powerpoint/2010/main" val="393505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CB334-A8D7-DF43-9E90-D90EDB35C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880533"/>
          </a:xfrm>
        </p:spPr>
        <p:txBody>
          <a:bodyPr/>
          <a:lstStyle/>
          <a:p>
            <a:r>
              <a:rPr lang="en-US" dirty="0"/>
              <a:t>Starter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FE654C-F129-C94F-B548-3AA5EFF81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025483"/>
              </p:ext>
            </p:extLst>
          </p:nvPr>
        </p:nvGraphicFramePr>
        <p:xfrm>
          <a:off x="5046958" y="1812146"/>
          <a:ext cx="3429000" cy="23627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70736761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122983187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Delay (minutes)</a:t>
                      </a:r>
                      <a:endParaRPr lang="en-GB" sz="2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motorists</a:t>
                      </a:r>
                      <a:endParaRPr lang="en-GB" sz="2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966523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 &lt;</a:t>
                      </a:r>
                      <a:r>
                        <a:rPr lang="en-GB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 t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 ≤ 6</a:t>
                      </a:r>
                      <a:endParaRPr lang="en-GB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00984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 &lt;</a:t>
                      </a:r>
                      <a:r>
                        <a:rPr lang="en-GB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 t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 ≤ 8</a:t>
                      </a:r>
                      <a:endParaRPr lang="en-GB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376862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 &lt;</a:t>
                      </a:r>
                      <a:r>
                        <a:rPr lang="en-GB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 t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 ≤ 12</a:t>
                      </a:r>
                      <a:endParaRPr lang="en-GB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53994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 &lt;</a:t>
                      </a:r>
                      <a:r>
                        <a:rPr lang="en-GB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 t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 ≤ 15</a:t>
                      </a:r>
                      <a:endParaRPr lang="en-GB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GB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040287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 &lt;</a:t>
                      </a:r>
                      <a:r>
                        <a:rPr lang="en-GB" sz="2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 t</a:t>
                      </a: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 ≤ 20</a:t>
                      </a:r>
                      <a:endParaRPr lang="en-GB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5 </a:t>
                      </a:r>
                      <a:endParaRPr lang="en-GB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631551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A48DB2E-6A76-5F49-A641-6AC1827363A4}"/>
              </a:ext>
            </a:extLst>
          </p:cNvPr>
          <p:cNvSpPr/>
          <p:nvPr/>
        </p:nvSpPr>
        <p:spPr>
          <a:xfrm>
            <a:off x="333289" y="647788"/>
            <a:ext cx="91606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partially completed histogram and the partially completed table show the times, to the nearest minute, that a random sample of motorists were delayed by roadworks on a stretch of motorway.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94ACF1D2-74F8-B747-92A2-4DC5B2667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8177" y="2909975"/>
            <a:ext cx="141450" cy="21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C2F23-8092-E84F-BBAA-13AD4CA9BA3A}"/>
              </a:ext>
            </a:extLst>
          </p:cNvPr>
          <p:cNvSpPr/>
          <p:nvPr/>
        </p:nvSpPr>
        <p:spPr>
          <a:xfrm>
            <a:off x="4613376" y="4209444"/>
            <a:ext cx="5111195" cy="1152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Estimate the probability that a randomly selected motorist was delayed by the roadworks for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CA9882-CEAE-0844-8988-46489A2A1ECC}"/>
              </a:ext>
            </a:extLst>
          </p:cNvPr>
          <p:cNvSpPr/>
          <p:nvPr/>
        </p:nvSpPr>
        <p:spPr>
          <a:xfrm>
            <a:off x="4966663" y="5427236"/>
            <a:ext cx="3494867" cy="45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en-GB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	  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than 8 minutes.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9A90FF-84F8-154D-BC43-9390AB33FA21}"/>
              </a:ext>
            </a:extLst>
          </p:cNvPr>
          <p:cNvSpPr/>
          <p:nvPr/>
        </p:nvSpPr>
        <p:spPr>
          <a:xfrm>
            <a:off x="4966664" y="5941221"/>
            <a:ext cx="3509294" cy="45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en-GB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	  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 than 15 minutes. </a:t>
            </a:r>
          </a:p>
        </p:txBody>
      </p:sp>
      <p:pic>
        <p:nvPicPr>
          <p:cNvPr id="15" name="Picture 14" descr="Partially completed histogram">
            <a:extLst>
              <a:ext uri="{FF2B5EF4-FFF2-40B4-BE49-F238E27FC236}">
                <a16:creationId xmlns:a16="http://schemas.microsoft.com/office/drawing/2014/main" id="{1B63DC37-A370-9B40-A03F-931A1A21C2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95" y="1988529"/>
            <a:ext cx="4252681" cy="422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73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7C58F9-37E1-0849-B90D-7AD1ED6ED74A}"/>
              </a:ext>
            </a:extLst>
          </p:cNvPr>
          <p:cNvSpPr txBox="1"/>
          <p:nvPr/>
        </p:nvSpPr>
        <p:spPr>
          <a:xfrm>
            <a:off x="932688" y="1005840"/>
            <a:ext cx="3498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Exercise 5D pages 79-80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32F9CC-5F58-3E49-84F7-38B775996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4128"/>
            <a:ext cx="8596668" cy="765446"/>
          </a:xfrm>
        </p:spPr>
        <p:txBody>
          <a:bodyPr/>
          <a:lstStyle/>
          <a:p>
            <a:r>
              <a:rPr lang="en-US" dirty="0"/>
              <a:t>Exercise book</a:t>
            </a:r>
          </a:p>
        </p:txBody>
      </p:sp>
    </p:spTree>
    <p:extLst>
      <p:ext uri="{BB962C8B-B14F-4D97-AF65-F5344CB8AC3E}">
        <p14:creationId xmlns:p14="http://schemas.microsoft.com/office/powerpoint/2010/main" val="167646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C8D49B-764D-C94E-9BFB-05BBD70B3C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596668" cy="7132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5.1 Calculating probabilities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61B89B-B7D8-274D-B57F-D4E3475CF032}"/>
              </a:ext>
            </a:extLst>
          </p:cNvPr>
          <p:cNvSpPr txBox="1"/>
          <p:nvPr/>
        </p:nvSpPr>
        <p:spPr>
          <a:xfrm>
            <a:off x="537028" y="1291771"/>
            <a:ext cx="859081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 experiment is a repeated process that rises to a number of outcomes.</a:t>
            </a:r>
          </a:p>
          <a:p>
            <a:endParaRPr lang="en-US" sz="2000" dirty="0"/>
          </a:p>
          <a:p>
            <a:r>
              <a:rPr lang="en-US" sz="2000" dirty="0"/>
              <a:t>An event is a collection of one or more outcomes.</a:t>
            </a:r>
          </a:p>
          <a:p>
            <a:endParaRPr lang="en-US" sz="2000" dirty="0"/>
          </a:p>
          <a:p>
            <a:r>
              <a:rPr lang="en-US" sz="2000" dirty="0"/>
              <a:t>A sample space is a set of all possibilities.</a:t>
            </a:r>
          </a:p>
          <a:p>
            <a:endParaRPr lang="en-US" sz="2000" dirty="0"/>
          </a:p>
          <a:p>
            <a:r>
              <a:rPr lang="en-US" sz="2000" dirty="0"/>
              <a:t>Equally likely means all probabilities for all outcomes are the same.</a:t>
            </a:r>
          </a:p>
          <a:p>
            <a:endParaRPr lang="en-US" sz="2000" dirty="0"/>
          </a:p>
          <a:p>
            <a:r>
              <a:rPr lang="en-US" sz="2000" dirty="0"/>
              <a:t>Probabilities always adds to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1A40E0-2E80-9049-B805-4BFD07B45B82}"/>
              </a:ext>
            </a:extLst>
          </p:cNvPr>
          <p:cNvSpPr/>
          <p:nvPr/>
        </p:nvSpPr>
        <p:spPr>
          <a:xfrm>
            <a:off x="2790130" y="1190171"/>
            <a:ext cx="6223241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8CED5A0-4B75-E646-BA30-893B33FE2A76}"/>
              </a:ext>
            </a:extLst>
          </p:cNvPr>
          <p:cNvSpPr/>
          <p:nvPr/>
        </p:nvSpPr>
        <p:spPr>
          <a:xfrm>
            <a:off x="2163041" y="1799771"/>
            <a:ext cx="6223241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8132CBF-7D51-B146-8809-E82F34B261E3}"/>
              </a:ext>
            </a:extLst>
          </p:cNvPr>
          <p:cNvSpPr/>
          <p:nvPr/>
        </p:nvSpPr>
        <p:spPr>
          <a:xfrm>
            <a:off x="2881715" y="2462636"/>
            <a:ext cx="6223241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5BC4612-4322-2B45-B5EB-1018D0BA083F}"/>
              </a:ext>
            </a:extLst>
          </p:cNvPr>
          <p:cNvSpPr/>
          <p:nvPr/>
        </p:nvSpPr>
        <p:spPr>
          <a:xfrm>
            <a:off x="2984379" y="3122085"/>
            <a:ext cx="6223241" cy="5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0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8" grpId="0" animBg="1"/>
      <p:bldP spid="89" grpId="0" animBg="1"/>
      <p:bldP spid="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CEE4-57FA-1F41-9F61-DFE2447B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112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1B2F39-85A8-3847-9753-35195EAFDCAB}"/>
              </a:ext>
            </a:extLst>
          </p:cNvPr>
          <p:cNvSpPr/>
          <p:nvPr/>
        </p:nvSpPr>
        <p:spPr>
          <a:xfrm>
            <a:off x="109926" y="1108554"/>
            <a:ext cx="95287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altLang="en-US" sz="2000" dirty="0"/>
              <a:t>Two spinners are numbered 1-4. Both are spun and the sum of the numbers (x) is </a:t>
            </a:r>
          </a:p>
          <a:p>
            <a:pPr>
              <a:buFontTx/>
              <a:buNone/>
            </a:pPr>
            <a:r>
              <a:rPr lang="en-GB" altLang="en-US" sz="2000" dirty="0"/>
              <a:t>calculated. </a:t>
            </a:r>
          </a:p>
          <a:p>
            <a:pPr>
              <a:buFontTx/>
              <a:buNone/>
            </a:pPr>
            <a:endParaRPr lang="en-GB" altLang="en-US" sz="2000" dirty="0"/>
          </a:p>
          <a:p>
            <a:pPr marL="342900" indent="-342900">
              <a:buFontTx/>
              <a:buAutoNum type="alphaLcParenBoth"/>
            </a:pPr>
            <a:r>
              <a:rPr lang="en-GB" altLang="en-US" sz="2000" dirty="0"/>
              <a:t>Draw a sample space</a:t>
            </a:r>
          </a:p>
          <a:p>
            <a:pPr marL="342900" indent="-342900">
              <a:buFontTx/>
              <a:buAutoNum type="alphaLcParenBoth"/>
            </a:pPr>
            <a:r>
              <a:rPr lang="en-GB" altLang="en-US" sz="2000" dirty="0"/>
              <a:t>Find P(x = 5) and P(x &gt; 5)</a:t>
            </a:r>
          </a:p>
        </p:txBody>
      </p:sp>
    </p:spTree>
    <p:extLst>
      <p:ext uri="{BB962C8B-B14F-4D97-AF65-F5344CB8AC3E}">
        <p14:creationId xmlns:p14="http://schemas.microsoft.com/office/powerpoint/2010/main" val="15692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CEE4-57FA-1F41-9F61-DFE2447B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11200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FDA0639-0316-D940-BE7D-E2244C48526F}"/>
              </a:ext>
            </a:extLst>
          </p:cNvPr>
          <p:cNvSpPr txBox="1"/>
          <p:nvPr/>
        </p:nvSpPr>
        <p:spPr>
          <a:xfrm>
            <a:off x="0" y="884135"/>
            <a:ext cx="9425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table shows the time taken, in minutes, for a group of students to complete a number puzzle.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5" name="Table 104">
                <a:extLst>
                  <a:ext uri="{FF2B5EF4-FFF2-40B4-BE49-F238E27FC236}">
                    <a16:creationId xmlns:a16="http://schemas.microsoft.com/office/drawing/2014/main" id="{446DB2E0-FB56-4747-9E93-C48E142AA1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3739762"/>
                  </p:ext>
                </p:extLst>
              </p:nvPr>
            </p:nvGraphicFramePr>
            <p:xfrm>
              <a:off x="106360" y="1764956"/>
              <a:ext cx="2778034" cy="23839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89017">
                      <a:extLst>
                        <a:ext uri="{9D8B030D-6E8A-4147-A177-3AD203B41FA5}">
                          <a16:colId xmlns:a16="http://schemas.microsoft.com/office/drawing/2014/main" val="1760157816"/>
                        </a:ext>
                      </a:extLst>
                    </a:gridCol>
                    <a:gridCol w="1389017">
                      <a:extLst>
                        <a:ext uri="{9D8B030D-6E8A-4147-A177-3AD203B41FA5}">
                          <a16:colId xmlns:a16="http://schemas.microsoft.com/office/drawing/2014/main" val="3831721318"/>
                        </a:ext>
                      </a:extLst>
                    </a:gridCol>
                  </a:tblGrid>
                  <a:tr h="3973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0434448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521998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1513217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&lt;11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177330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&lt;13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465746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5107303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5" name="Table 104">
                <a:extLst>
                  <a:ext uri="{FF2B5EF4-FFF2-40B4-BE49-F238E27FC236}">
                    <a16:creationId xmlns:a16="http://schemas.microsoft.com/office/drawing/2014/main" id="{446DB2E0-FB56-4747-9E93-C48E142AA1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03739762"/>
                  </p:ext>
                </p:extLst>
              </p:nvPr>
            </p:nvGraphicFramePr>
            <p:xfrm>
              <a:off x="106360" y="1764956"/>
              <a:ext cx="2778034" cy="23839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89017">
                      <a:extLst>
                        <a:ext uri="{9D8B030D-6E8A-4147-A177-3AD203B41FA5}">
                          <a16:colId xmlns:a16="http://schemas.microsoft.com/office/drawing/2014/main" val="1760157816"/>
                        </a:ext>
                      </a:extLst>
                    </a:gridCol>
                    <a:gridCol w="1389017">
                      <a:extLst>
                        <a:ext uri="{9D8B030D-6E8A-4147-A177-3AD203B41FA5}">
                          <a16:colId xmlns:a16="http://schemas.microsoft.com/office/drawing/2014/main" val="3831721318"/>
                        </a:ext>
                      </a:extLst>
                    </a:gridCol>
                  </a:tblGrid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09" r="-100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0434448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09" t="-103226" r="-100000" b="-416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521998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09" t="-196875" r="-100000" b="-3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1513217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09" t="-306452" r="-100000" b="-2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177330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09" t="-393750" r="-100000" b="-1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465746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09" t="-509677" r="-100000" b="-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510730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6" name="TextBox 105">
            <a:extLst>
              <a:ext uri="{FF2B5EF4-FFF2-40B4-BE49-F238E27FC236}">
                <a16:creationId xmlns:a16="http://schemas.microsoft.com/office/drawing/2014/main" id="{70EF7978-E669-D940-8AFA-D5536CB819D3}"/>
              </a:ext>
            </a:extLst>
          </p:cNvPr>
          <p:cNvSpPr txBox="1"/>
          <p:nvPr/>
        </p:nvSpPr>
        <p:spPr>
          <a:xfrm>
            <a:off x="2978403" y="1764956"/>
            <a:ext cx="6975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a) Estimate the probability that a student completed the puzzle in under 9 minutes</a:t>
            </a:r>
            <a:endParaRPr lang="en-GB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B25C64F-EC27-3841-9ABF-35DD17F54527}"/>
              </a:ext>
            </a:extLst>
          </p:cNvPr>
          <p:cNvSpPr txBox="1"/>
          <p:nvPr/>
        </p:nvSpPr>
        <p:spPr>
          <a:xfrm>
            <a:off x="2978403" y="3271767"/>
            <a:ext cx="6975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b) Estimate the probability that a student completed the puzzle in 10.5 minutes or more</a:t>
            </a:r>
          </a:p>
        </p:txBody>
      </p:sp>
    </p:spTree>
    <p:extLst>
      <p:ext uri="{BB962C8B-B14F-4D97-AF65-F5344CB8AC3E}">
        <p14:creationId xmlns:p14="http://schemas.microsoft.com/office/powerpoint/2010/main" val="44370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7C58F9-37E1-0849-B90D-7AD1ED6ED74A}"/>
              </a:ext>
            </a:extLst>
          </p:cNvPr>
          <p:cNvSpPr txBox="1"/>
          <p:nvPr/>
        </p:nvSpPr>
        <p:spPr>
          <a:xfrm>
            <a:off x="932688" y="1005840"/>
            <a:ext cx="3473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Exercise 5A pages 71-72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32F9CC-5F58-3E49-84F7-38B775996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4128"/>
            <a:ext cx="8596668" cy="765446"/>
          </a:xfrm>
        </p:spPr>
        <p:txBody>
          <a:bodyPr/>
          <a:lstStyle/>
          <a:p>
            <a:r>
              <a:rPr lang="en-US" dirty="0"/>
              <a:t>Exercise book</a:t>
            </a:r>
          </a:p>
        </p:txBody>
      </p:sp>
    </p:spTree>
    <p:extLst>
      <p:ext uri="{BB962C8B-B14F-4D97-AF65-F5344CB8AC3E}">
        <p14:creationId xmlns:p14="http://schemas.microsoft.com/office/powerpoint/2010/main" val="106144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27971-81AA-C646-8CB6-3AB71DA6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21792"/>
          </a:xfrm>
        </p:spPr>
        <p:txBody>
          <a:bodyPr>
            <a:normAutofit fontScale="90000"/>
          </a:bodyPr>
          <a:lstStyle/>
          <a:p>
            <a:r>
              <a:rPr lang="en-US" dirty="0"/>
              <a:t>5.2 Venn diagrams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8C4634F-DF94-E148-AFA1-0FF55CD164FA}"/>
              </a:ext>
            </a:extLst>
          </p:cNvPr>
          <p:cNvSpPr/>
          <p:nvPr/>
        </p:nvSpPr>
        <p:spPr>
          <a:xfrm>
            <a:off x="1226380" y="3575412"/>
            <a:ext cx="3024336" cy="15121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8F0295E-07AE-CD4A-ABE3-BFA93E2D6C0D}"/>
              </a:ext>
            </a:extLst>
          </p:cNvPr>
          <p:cNvSpPr/>
          <p:nvPr/>
        </p:nvSpPr>
        <p:spPr>
          <a:xfrm>
            <a:off x="5563700" y="1230227"/>
            <a:ext cx="1512168" cy="10293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C826C9A-950D-4E42-85C1-E14B49F83671}"/>
              </a:ext>
            </a:extLst>
          </p:cNvPr>
          <p:cNvSpPr/>
          <p:nvPr/>
        </p:nvSpPr>
        <p:spPr>
          <a:xfrm>
            <a:off x="6487104" y="1230227"/>
            <a:ext cx="1512168" cy="10293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: Shape 11">
            <a:extLst>
              <a:ext uri="{FF2B5EF4-FFF2-40B4-BE49-F238E27FC236}">
                <a16:creationId xmlns:a16="http://schemas.microsoft.com/office/drawing/2014/main" id="{4DB61442-6B9C-3347-8BEE-372209AFD5CD}"/>
              </a:ext>
            </a:extLst>
          </p:cNvPr>
          <p:cNvSpPr/>
          <p:nvPr/>
        </p:nvSpPr>
        <p:spPr>
          <a:xfrm>
            <a:off x="2431144" y="1339224"/>
            <a:ext cx="590550" cy="809625"/>
          </a:xfrm>
          <a:custGeom>
            <a:avLst/>
            <a:gdLst>
              <a:gd name="connsiteX0" fmla="*/ 295275 w 590550"/>
              <a:gd name="connsiteY0" fmla="*/ 0 h 809625"/>
              <a:gd name="connsiteX1" fmla="*/ 119062 w 590550"/>
              <a:gd name="connsiteY1" fmla="*/ 100013 h 809625"/>
              <a:gd name="connsiteX2" fmla="*/ 52387 w 590550"/>
              <a:gd name="connsiteY2" fmla="*/ 214313 h 809625"/>
              <a:gd name="connsiteX3" fmla="*/ 9525 w 590550"/>
              <a:gd name="connsiteY3" fmla="*/ 323850 h 809625"/>
              <a:gd name="connsiteX4" fmla="*/ 0 w 590550"/>
              <a:gd name="connsiteY4" fmla="*/ 471488 h 809625"/>
              <a:gd name="connsiteX5" fmla="*/ 33337 w 590550"/>
              <a:gd name="connsiteY5" fmla="*/ 561975 h 809625"/>
              <a:gd name="connsiteX6" fmla="*/ 95250 w 590550"/>
              <a:gd name="connsiteY6" fmla="*/ 657225 h 809625"/>
              <a:gd name="connsiteX7" fmla="*/ 214312 w 590550"/>
              <a:gd name="connsiteY7" fmla="*/ 762000 h 809625"/>
              <a:gd name="connsiteX8" fmla="*/ 290512 w 590550"/>
              <a:gd name="connsiteY8" fmla="*/ 809625 h 809625"/>
              <a:gd name="connsiteX9" fmla="*/ 400050 w 590550"/>
              <a:gd name="connsiteY9" fmla="*/ 747713 h 809625"/>
              <a:gd name="connsiteX10" fmla="*/ 476250 w 590550"/>
              <a:gd name="connsiteY10" fmla="*/ 666750 h 809625"/>
              <a:gd name="connsiteX11" fmla="*/ 552450 w 590550"/>
              <a:gd name="connsiteY11" fmla="*/ 571500 h 809625"/>
              <a:gd name="connsiteX12" fmla="*/ 590550 w 590550"/>
              <a:gd name="connsiteY12" fmla="*/ 471488 h 809625"/>
              <a:gd name="connsiteX13" fmla="*/ 581025 w 590550"/>
              <a:gd name="connsiteY13" fmla="*/ 361950 h 809625"/>
              <a:gd name="connsiteX14" fmla="*/ 547687 w 590550"/>
              <a:gd name="connsiteY14" fmla="*/ 247650 h 809625"/>
              <a:gd name="connsiteX15" fmla="*/ 471487 w 590550"/>
              <a:gd name="connsiteY15" fmla="*/ 133350 h 809625"/>
              <a:gd name="connsiteX16" fmla="*/ 366712 w 590550"/>
              <a:gd name="connsiteY16" fmla="*/ 38100 h 809625"/>
              <a:gd name="connsiteX17" fmla="*/ 295275 w 590550"/>
              <a:gd name="connsiteY17" fmla="*/ 0 h 80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90550" h="809625">
                <a:moveTo>
                  <a:pt x="295275" y="0"/>
                </a:moveTo>
                <a:lnTo>
                  <a:pt x="119062" y="100013"/>
                </a:lnTo>
                <a:lnTo>
                  <a:pt x="52387" y="214313"/>
                </a:lnTo>
                <a:lnTo>
                  <a:pt x="9525" y="323850"/>
                </a:lnTo>
                <a:lnTo>
                  <a:pt x="0" y="471488"/>
                </a:lnTo>
                <a:lnTo>
                  <a:pt x="33337" y="561975"/>
                </a:lnTo>
                <a:lnTo>
                  <a:pt x="95250" y="657225"/>
                </a:lnTo>
                <a:lnTo>
                  <a:pt x="214312" y="762000"/>
                </a:lnTo>
                <a:lnTo>
                  <a:pt x="290512" y="809625"/>
                </a:lnTo>
                <a:lnTo>
                  <a:pt x="400050" y="747713"/>
                </a:lnTo>
                <a:lnTo>
                  <a:pt x="476250" y="666750"/>
                </a:lnTo>
                <a:lnTo>
                  <a:pt x="552450" y="571500"/>
                </a:lnTo>
                <a:lnTo>
                  <a:pt x="590550" y="471488"/>
                </a:lnTo>
                <a:lnTo>
                  <a:pt x="581025" y="361950"/>
                </a:lnTo>
                <a:lnTo>
                  <a:pt x="547687" y="247650"/>
                </a:lnTo>
                <a:lnTo>
                  <a:pt x="471487" y="133350"/>
                </a:lnTo>
                <a:lnTo>
                  <a:pt x="366712" y="38100"/>
                </a:lnTo>
                <a:lnTo>
                  <a:pt x="29527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7635459-8A79-0348-B762-340C0AED862B}"/>
              </a:ext>
            </a:extLst>
          </p:cNvPr>
          <p:cNvSpPr/>
          <p:nvPr/>
        </p:nvSpPr>
        <p:spPr>
          <a:xfrm>
            <a:off x="1203808" y="976158"/>
            <a:ext cx="3024336" cy="151216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41AB930-541E-034D-8FDF-7257A4FCC450}"/>
              </a:ext>
            </a:extLst>
          </p:cNvPr>
          <p:cNvSpPr/>
          <p:nvPr/>
        </p:nvSpPr>
        <p:spPr>
          <a:xfrm>
            <a:off x="1504540" y="1230227"/>
            <a:ext cx="1512168" cy="10293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988A272-58EC-B14D-A8D1-6F50AAABCF5A}"/>
              </a:ext>
            </a:extLst>
          </p:cNvPr>
          <p:cNvSpPr/>
          <p:nvPr/>
        </p:nvSpPr>
        <p:spPr>
          <a:xfrm>
            <a:off x="2427944" y="1230227"/>
            <a:ext cx="1512168" cy="10293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A25ADD6-2F1C-4246-9568-FC4E4037E5BB}"/>
                  </a:ext>
                </a:extLst>
              </p:cNvPr>
              <p:cNvSpPr txBox="1"/>
              <p:nvPr/>
            </p:nvSpPr>
            <p:spPr>
              <a:xfrm>
                <a:off x="1409200" y="1123901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A25ADD6-2F1C-4246-9568-FC4E4037E5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200" y="1123901"/>
                <a:ext cx="3600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A7BCD7C-CB3F-6146-9833-C75A1DE070DA}"/>
                  </a:ext>
                </a:extLst>
              </p:cNvPr>
              <p:cNvSpPr txBox="1"/>
              <p:nvPr/>
            </p:nvSpPr>
            <p:spPr>
              <a:xfrm>
                <a:off x="3675412" y="110647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A7BCD7C-CB3F-6146-9833-C75A1DE07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412" y="1106476"/>
                <a:ext cx="3600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A812D5A-AF0F-0D4C-93CB-469EE9377ADD}"/>
                  </a:ext>
                </a:extLst>
              </p:cNvPr>
              <p:cNvSpPr txBox="1"/>
              <p:nvPr/>
            </p:nvSpPr>
            <p:spPr>
              <a:xfrm>
                <a:off x="845836" y="860895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A812D5A-AF0F-0D4C-93CB-469EE9377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36" y="860895"/>
                <a:ext cx="36004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FA825AB-8671-6049-8A7A-0B7761695776}"/>
                  </a:ext>
                </a:extLst>
              </p:cNvPr>
              <p:cNvSpPr txBox="1"/>
              <p:nvPr/>
            </p:nvSpPr>
            <p:spPr>
              <a:xfrm>
                <a:off x="1081124" y="2571382"/>
                <a:ext cx="3456384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event “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</a:t>
                </a:r>
                <a:r>
                  <a:rPr lang="en-GB" b="1" u="sng" dirty="0"/>
                  <a:t>and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”</a:t>
                </a:r>
              </a:p>
              <a:p>
                <a:r>
                  <a:rPr lang="en-GB" sz="1600" dirty="0"/>
                  <a:t>Known as the </a:t>
                </a:r>
                <a:r>
                  <a:rPr lang="en-GB" sz="1600" b="1" dirty="0"/>
                  <a:t>intersection</a:t>
                </a:r>
                <a:r>
                  <a:rPr lang="en-GB" sz="1600" dirty="0"/>
                  <a:t>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FA825AB-8671-6049-8A7A-0B7761695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124" y="2571382"/>
                <a:ext cx="3456384" cy="615553"/>
              </a:xfrm>
              <a:prstGeom prst="rect">
                <a:avLst/>
              </a:prstGeom>
              <a:blipFill>
                <a:blip r:embed="rId5"/>
                <a:stretch>
                  <a:fillRect l="-1099" t="-2000" r="-2198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>
            <a:extLst>
              <a:ext uri="{FF2B5EF4-FFF2-40B4-BE49-F238E27FC236}">
                <a16:creationId xmlns:a16="http://schemas.microsoft.com/office/drawing/2014/main" id="{8C2366C9-B69A-314B-ABE4-F2180423CEE8}"/>
              </a:ext>
            </a:extLst>
          </p:cNvPr>
          <p:cNvSpPr/>
          <p:nvPr/>
        </p:nvSpPr>
        <p:spPr>
          <a:xfrm>
            <a:off x="5262968" y="976158"/>
            <a:ext cx="3024336" cy="151216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88FB89E-8881-F84E-990D-D93ABE74D79E}"/>
                  </a:ext>
                </a:extLst>
              </p:cNvPr>
              <p:cNvSpPr txBox="1"/>
              <p:nvPr/>
            </p:nvSpPr>
            <p:spPr>
              <a:xfrm>
                <a:off x="5468360" y="1123901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88FB89E-8881-F84E-990D-D93ABE74D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360" y="1123901"/>
                <a:ext cx="36004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E548604-4A44-2741-87F9-9E5790579CDA}"/>
                  </a:ext>
                </a:extLst>
              </p:cNvPr>
              <p:cNvSpPr txBox="1"/>
              <p:nvPr/>
            </p:nvSpPr>
            <p:spPr>
              <a:xfrm>
                <a:off x="7734572" y="110647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E548604-4A44-2741-87F9-9E5790579C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572" y="1106476"/>
                <a:ext cx="36004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22BBCEDE-70BB-4B4B-AF1A-335180C2B192}"/>
                  </a:ext>
                </a:extLst>
              </p:cNvPr>
              <p:cNvSpPr txBox="1"/>
              <p:nvPr/>
            </p:nvSpPr>
            <p:spPr>
              <a:xfrm>
                <a:off x="4904996" y="860895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22BBCEDE-70BB-4B4B-AF1A-335180C2B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996" y="860895"/>
                <a:ext cx="36004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378A97E-C0A3-B04A-8785-3C04774D3C46}"/>
                  </a:ext>
                </a:extLst>
              </p:cNvPr>
              <p:cNvSpPr txBox="1"/>
              <p:nvPr/>
            </p:nvSpPr>
            <p:spPr>
              <a:xfrm>
                <a:off x="5140284" y="2571382"/>
                <a:ext cx="3456384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event “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</a:t>
                </a:r>
                <a:r>
                  <a:rPr lang="en-GB" b="1" u="sng" dirty="0"/>
                  <a:t>or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”</a:t>
                </a:r>
              </a:p>
              <a:p>
                <a:r>
                  <a:rPr lang="en-GB" sz="1600" dirty="0"/>
                  <a:t>Known as the </a:t>
                </a:r>
                <a:r>
                  <a:rPr lang="en-GB" sz="1600" b="1" dirty="0"/>
                  <a:t>union</a:t>
                </a:r>
                <a:r>
                  <a:rPr lang="en-GB" sz="1600" dirty="0"/>
                  <a:t>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378A97E-C0A3-B04A-8785-3C04774D3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284" y="2571382"/>
                <a:ext cx="3456384" cy="615553"/>
              </a:xfrm>
              <a:prstGeom prst="rect">
                <a:avLst/>
              </a:prstGeom>
              <a:blipFill>
                <a:blip r:embed="rId9"/>
                <a:stretch>
                  <a:fillRect l="-1465" t="-2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Oval 68">
            <a:extLst>
              <a:ext uri="{FF2B5EF4-FFF2-40B4-BE49-F238E27FC236}">
                <a16:creationId xmlns:a16="http://schemas.microsoft.com/office/drawing/2014/main" id="{149E20C7-A0FD-F745-A266-F79A18D3936A}"/>
              </a:ext>
            </a:extLst>
          </p:cNvPr>
          <p:cNvSpPr/>
          <p:nvPr/>
        </p:nvSpPr>
        <p:spPr>
          <a:xfrm>
            <a:off x="5573204" y="1229348"/>
            <a:ext cx="1512168" cy="10293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E289D56B-430C-2B49-96F7-9E7CC27EBB83}"/>
              </a:ext>
            </a:extLst>
          </p:cNvPr>
          <p:cNvSpPr/>
          <p:nvPr/>
        </p:nvSpPr>
        <p:spPr>
          <a:xfrm>
            <a:off x="2450516" y="3829481"/>
            <a:ext cx="1512168" cy="10293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AFFA6BE-3244-2D45-8A68-1C09B36933FF}"/>
                  </a:ext>
                </a:extLst>
              </p:cNvPr>
              <p:cNvSpPr txBox="1"/>
              <p:nvPr/>
            </p:nvSpPr>
            <p:spPr>
              <a:xfrm>
                <a:off x="1431772" y="3723155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AFFA6BE-3244-2D45-8A68-1C09B3693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772" y="3723155"/>
                <a:ext cx="36004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23C3C58-79DF-E047-87E5-F420CA7B3511}"/>
                  </a:ext>
                </a:extLst>
              </p:cNvPr>
              <p:cNvSpPr txBox="1"/>
              <p:nvPr/>
            </p:nvSpPr>
            <p:spPr>
              <a:xfrm>
                <a:off x="3697984" y="370573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23C3C58-79DF-E047-87E5-F420CA7B3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984" y="3705730"/>
                <a:ext cx="3600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3791DB6-5DBB-344D-8CCA-3C130D61619E}"/>
                  </a:ext>
                </a:extLst>
              </p:cNvPr>
              <p:cNvSpPr txBox="1"/>
              <p:nvPr/>
            </p:nvSpPr>
            <p:spPr>
              <a:xfrm>
                <a:off x="868408" y="3460149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3791DB6-5DBB-344D-8CCA-3C130D616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08" y="3460149"/>
                <a:ext cx="36004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C4A6501-E7A2-E340-BAF3-0864511BE52D}"/>
                  </a:ext>
                </a:extLst>
              </p:cNvPr>
              <p:cNvSpPr txBox="1"/>
              <p:nvPr/>
            </p:nvSpPr>
            <p:spPr>
              <a:xfrm>
                <a:off x="1103696" y="5170636"/>
                <a:ext cx="3456384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event “not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”</a:t>
                </a:r>
              </a:p>
              <a:p>
                <a:r>
                  <a:rPr lang="en-GB" sz="1600" dirty="0"/>
                  <a:t>Known as the </a:t>
                </a:r>
                <a:r>
                  <a:rPr lang="en-GB" sz="1600" b="1" dirty="0"/>
                  <a:t>union</a:t>
                </a:r>
                <a:r>
                  <a:rPr lang="en-GB" sz="1600" dirty="0"/>
                  <a:t>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C4A6501-E7A2-E340-BAF3-0864511B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696" y="5170636"/>
                <a:ext cx="3456384" cy="615553"/>
              </a:xfrm>
              <a:prstGeom prst="rect">
                <a:avLst/>
              </a:prstGeom>
              <a:blipFill>
                <a:blip r:embed="rId12"/>
                <a:stretch>
                  <a:fillRect l="-1099" t="-2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Oval 74">
            <a:extLst>
              <a:ext uri="{FF2B5EF4-FFF2-40B4-BE49-F238E27FC236}">
                <a16:creationId xmlns:a16="http://schemas.microsoft.com/office/drawing/2014/main" id="{6EB48501-DC7A-D04A-B881-A37B13513611}"/>
              </a:ext>
            </a:extLst>
          </p:cNvPr>
          <p:cNvSpPr/>
          <p:nvPr/>
        </p:nvSpPr>
        <p:spPr>
          <a:xfrm>
            <a:off x="1612260" y="3829480"/>
            <a:ext cx="1512168" cy="10293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7B29653-D746-9E4A-90E7-6BB552E85717}"/>
              </a:ext>
            </a:extLst>
          </p:cNvPr>
          <p:cNvSpPr/>
          <p:nvPr/>
        </p:nvSpPr>
        <p:spPr>
          <a:xfrm>
            <a:off x="2457948" y="3827799"/>
            <a:ext cx="1512168" cy="10293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49168A1-CDC2-F842-BC8D-BF183A042F6A}"/>
              </a:ext>
            </a:extLst>
          </p:cNvPr>
          <p:cNvSpPr/>
          <p:nvPr/>
        </p:nvSpPr>
        <p:spPr>
          <a:xfrm>
            <a:off x="5563700" y="3827799"/>
            <a:ext cx="1512168" cy="10293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31EDB43-EE90-644B-99DB-953F0B2F8139}"/>
              </a:ext>
            </a:extLst>
          </p:cNvPr>
          <p:cNvSpPr/>
          <p:nvPr/>
        </p:nvSpPr>
        <p:spPr>
          <a:xfrm>
            <a:off x="6487104" y="3827799"/>
            <a:ext cx="1512168" cy="10293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0312F24-51B3-514E-AEEF-155A1C6117C5}"/>
              </a:ext>
            </a:extLst>
          </p:cNvPr>
          <p:cNvSpPr/>
          <p:nvPr/>
        </p:nvSpPr>
        <p:spPr>
          <a:xfrm>
            <a:off x="5262968" y="3573730"/>
            <a:ext cx="3024336" cy="151216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63C9BFF-5D05-0F49-B008-331C3A5496DC}"/>
                  </a:ext>
                </a:extLst>
              </p:cNvPr>
              <p:cNvSpPr txBox="1"/>
              <p:nvPr/>
            </p:nvSpPr>
            <p:spPr>
              <a:xfrm>
                <a:off x="5468360" y="3721473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63C9BFF-5D05-0F49-B008-331C3A549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360" y="3721473"/>
                <a:ext cx="36004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17921DC-C99A-164E-A7B8-14ED37344C87}"/>
                  </a:ext>
                </a:extLst>
              </p:cNvPr>
              <p:cNvSpPr txBox="1"/>
              <p:nvPr/>
            </p:nvSpPr>
            <p:spPr>
              <a:xfrm>
                <a:off x="7734572" y="370404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17921DC-C99A-164E-A7B8-14ED37344C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572" y="3704048"/>
                <a:ext cx="36004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0B2A7D59-9968-7440-B210-C3A682892E70}"/>
                  </a:ext>
                </a:extLst>
              </p:cNvPr>
              <p:cNvSpPr txBox="1"/>
              <p:nvPr/>
            </p:nvSpPr>
            <p:spPr>
              <a:xfrm>
                <a:off x="4904996" y="34584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0B2A7D59-9968-7440-B210-C3A682892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996" y="3458467"/>
                <a:ext cx="36004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DA524B4-EA01-6649-9661-5656E3C48268}"/>
                  </a:ext>
                </a:extLst>
              </p:cNvPr>
              <p:cNvSpPr txBox="1"/>
              <p:nvPr/>
            </p:nvSpPr>
            <p:spPr>
              <a:xfrm>
                <a:off x="5140284" y="5168954"/>
                <a:ext cx="34563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These can be combined, </a:t>
                </a:r>
              </a:p>
              <a:p>
                <a:r>
                  <a:rPr lang="en-GB" dirty="0"/>
                  <a:t>e.g. “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and not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”.</a:t>
                </a: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DA524B4-EA01-6649-9661-5656E3C48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284" y="5168954"/>
                <a:ext cx="3456384" cy="646331"/>
              </a:xfrm>
              <a:prstGeom prst="rect">
                <a:avLst/>
              </a:prstGeom>
              <a:blipFill>
                <a:blip r:embed="rId15"/>
                <a:stretch>
                  <a:fillRect l="-1465" t="-3846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Oval 83">
            <a:extLst>
              <a:ext uri="{FF2B5EF4-FFF2-40B4-BE49-F238E27FC236}">
                <a16:creationId xmlns:a16="http://schemas.microsoft.com/office/drawing/2014/main" id="{115FEEC2-D6D1-8046-83A1-667BC988B54D}"/>
              </a:ext>
            </a:extLst>
          </p:cNvPr>
          <p:cNvSpPr/>
          <p:nvPr/>
        </p:nvSpPr>
        <p:spPr>
          <a:xfrm>
            <a:off x="5573204" y="3826920"/>
            <a:ext cx="1512168" cy="10293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20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64" grpId="0" animBg="1"/>
      <p:bldP spid="65" grpId="0"/>
      <p:bldP spid="66" grpId="0"/>
      <p:bldP spid="67" grpId="0"/>
      <p:bldP spid="68" grpId="0"/>
      <p:bldP spid="69" grpId="0" animBg="1"/>
      <p:bldP spid="70" grpId="0" animBg="1"/>
      <p:bldP spid="71" grpId="0"/>
      <p:bldP spid="72" grpId="0"/>
      <p:bldP spid="73" grpId="0"/>
      <p:bldP spid="74" grpId="0"/>
      <p:bldP spid="75" grpId="0" animBg="1"/>
      <p:bldP spid="76" grpId="0" animBg="1"/>
      <p:bldP spid="77" grpId="0" animBg="1"/>
      <p:bldP spid="78" grpId="0" animBg="1"/>
      <p:bldP spid="79" grpId="0" animBg="1"/>
      <p:bldP spid="80" grpId="0"/>
      <p:bldP spid="81" grpId="0"/>
      <p:bldP spid="82" grpId="0"/>
      <p:bldP spid="83" grpId="0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27971-81AA-C646-8CB6-3AB71DA6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5316"/>
            <a:ext cx="8596668" cy="621792"/>
          </a:xfrm>
        </p:spPr>
        <p:txBody>
          <a:bodyPr>
            <a:normAutofit fontScale="90000"/>
          </a:bodyPr>
          <a:lstStyle/>
          <a:p>
            <a:r>
              <a:rPr lang="en-US" dirty="0"/>
              <a:t>An important technique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C91990A-F86E-204E-841C-837E961EEA45}"/>
                  </a:ext>
                </a:extLst>
              </p:cNvPr>
              <p:cNvSpPr txBox="1"/>
              <p:nvPr/>
            </p:nvSpPr>
            <p:spPr>
              <a:xfrm>
                <a:off x="297636" y="1164306"/>
                <a:ext cx="8001396" cy="83099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=0.85</m:t>
                    </m:r>
                  </m:oMath>
                </a14:m>
                <a:r>
                  <a:rPr lang="en-GB" sz="1600" dirty="0"/>
                  <a:t>, find the probability of:</a:t>
                </a:r>
              </a:p>
              <a:p>
                <a:pPr marL="342900" indent="-342900">
                  <a:buAutoNum type="alphaLcParenR"/>
                </a:pPr>
                <a:r>
                  <a:rPr lang="en-GB" sz="1600" b="0" dirty="0"/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𝑛𝑜𝑡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𝑛𝑒𝑖𝑡h𝑒𝑟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𝑛𝑜𝑟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GB" sz="16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C91990A-F86E-204E-841C-837E961EE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36" y="1164306"/>
                <a:ext cx="8001396" cy="830997"/>
              </a:xfrm>
              <a:prstGeom prst="rect">
                <a:avLst/>
              </a:prstGeom>
              <a:blipFill>
                <a:blip r:embed="rId2"/>
                <a:stretch>
                  <a:fillRect b="-129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492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DE389-BAAB-DF4B-AFD3-0889E3DE1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69471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CAF77E6-531A-4B4B-A59C-0CA4D4F48C9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26226"/>
            <a:ext cx="8458200" cy="518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/>
              <a:t>	In a class of 30 students, 7 are in the choir, 5 are in the school band and 2 are in both the choir and the band. Draw a Venn diagram to show this information.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F55155-A77B-2540-B6ED-0CDC06B06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6634" y="2247900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302FA1CF-C371-2A4E-9E5E-7CA97197B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3834" y="2476500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E4E33C50-5A2F-2843-ABAD-E28900545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1634" y="2476500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820DF040-3C32-A847-9D24-3B529EAAC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7634" y="25527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1CCDA78F-3C92-2C4A-B919-54F78C784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034" y="25527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3760783A-6811-E447-96BF-49EDFBD23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034" y="20193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31BFF5-3805-3345-B9F8-83ADA8F78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924" y="5300951"/>
            <a:ext cx="947490" cy="51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6392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{D0F20C38-AAA8-9948-A716-9409CB6CC67C}tf10001060</Template>
  <TotalTime>475</TotalTime>
  <Words>1023</Words>
  <Application>Microsoft Macintosh PowerPoint</Application>
  <PresentationFormat>Widescreen</PresentationFormat>
  <Paragraphs>179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Cambria Math</vt:lpstr>
      <vt:lpstr>Comic Sans MS</vt:lpstr>
      <vt:lpstr>Times New Roman</vt:lpstr>
      <vt:lpstr>Trebuchet MS</vt:lpstr>
      <vt:lpstr>Wingdings 3</vt:lpstr>
      <vt:lpstr>Facet</vt:lpstr>
      <vt:lpstr>Equation</vt:lpstr>
      <vt:lpstr>Chapter 5 – Probability</vt:lpstr>
      <vt:lpstr>Starter</vt:lpstr>
      <vt:lpstr>PowerPoint Presentation</vt:lpstr>
      <vt:lpstr>Example</vt:lpstr>
      <vt:lpstr>Example 2</vt:lpstr>
      <vt:lpstr>Exercise book</vt:lpstr>
      <vt:lpstr>5.2 Venn diagrams</vt:lpstr>
      <vt:lpstr>An important technique</vt:lpstr>
      <vt:lpstr>Example</vt:lpstr>
      <vt:lpstr>Example 2</vt:lpstr>
      <vt:lpstr>Exercise book</vt:lpstr>
      <vt:lpstr>5.3 – Mutually exclusive and independent events</vt:lpstr>
      <vt:lpstr>PowerPoint Presentation</vt:lpstr>
      <vt:lpstr>Example</vt:lpstr>
      <vt:lpstr>Example 2</vt:lpstr>
      <vt:lpstr>Example 3</vt:lpstr>
      <vt:lpstr>Exercise book</vt:lpstr>
      <vt:lpstr>5.4 Tree diagrams</vt:lpstr>
      <vt:lpstr>Example without a diagram</vt:lpstr>
      <vt:lpstr>Exercise 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– Measures of spread</dc:title>
  <dc:creator>David Lynton</dc:creator>
  <cp:lastModifiedBy>David Lynton</cp:lastModifiedBy>
  <cp:revision>35</cp:revision>
  <dcterms:created xsi:type="dcterms:W3CDTF">2020-03-30T09:01:01Z</dcterms:created>
  <dcterms:modified xsi:type="dcterms:W3CDTF">2020-04-02T12:01:21Z</dcterms:modified>
</cp:coreProperties>
</file>