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90" r:id="rId6"/>
    <p:sldId id="262" r:id="rId7"/>
    <p:sldId id="263" r:id="rId8"/>
    <p:sldId id="264" r:id="rId9"/>
    <p:sldId id="265" r:id="rId10"/>
    <p:sldId id="289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7"/>
    <p:restoredTop sz="94698"/>
  </p:normalViewPr>
  <p:slideViewPr>
    <p:cSldViewPr snapToGrid="0" snapToObjects="1">
      <p:cViewPr>
        <p:scale>
          <a:sx n="75" d="100"/>
          <a:sy n="75" d="100"/>
        </p:scale>
        <p:origin x="55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09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0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1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9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7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16D3-956D-294B-9C01-D5B2B7D0B01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3349-369D-E647-AAAB-BB5701C92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695" y="0"/>
            <a:ext cx="9838267" cy="823151"/>
          </a:xfrm>
        </p:spPr>
        <p:txBody>
          <a:bodyPr/>
          <a:lstStyle/>
          <a:p>
            <a:pPr algn="l"/>
            <a:r>
              <a:rPr lang="en-US" sz="4000" dirty="0"/>
              <a:t>Chapter 4 – Correlation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10B14-2567-F648-8E7D-5E860754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3" y="823151"/>
            <a:ext cx="8882743" cy="5429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ED0433-9894-8E49-BA2B-1DC6AE42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3" y="1366127"/>
            <a:ext cx="4471503" cy="29772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0FBF03-9801-E643-9DF0-C04853F13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994" y="1244019"/>
            <a:ext cx="6502506" cy="9738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4280CC-4138-0148-AEBC-CE94D2BDF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320" y="2336509"/>
            <a:ext cx="6502507" cy="9738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7D4DC8-5862-4C4A-A1DC-5ADD12E29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320" y="3429000"/>
            <a:ext cx="6502508" cy="973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FAC722-9670-BC48-9CFC-2ACED4ED1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994" y="1244019"/>
            <a:ext cx="6693006" cy="27344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05B321-8E11-3D4F-BC2D-E851E74551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3962" y="4565444"/>
            <a:ext cx="6098037" cy="21410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5B2D71-327F-2447-9003-8E4895D49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21491"/>
            <a:ext cx="6096000" cy="21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7C58F9-37E1-0849-B90D-7AD1ED6ED74A}"/>
              </a:ext>
            </a:extLst>
          </p:cNvPr>
          <p:cNvSpPr txBox="1"/>
          <p:nvPr/>
        </p:nvSpPr>
        <p:spPr>
          <a:xfrm>
            <a:off x="932688" y="1005840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Exercise 4B pages 65-66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32F9CC-5F58-3E49-84F7-38B77599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128"/>
            <a:ext cx="8596668" cy="765446"/>
          </a:xfrm>
        </p:spPr>
        <p:txBody>
          <a:bodyPr/>
          <a:lstStyle/>
          <a:p>
            <a:r>
              <a:rPr lang="en-US" dirty="0"/>
              <a:t>Exercise book</a:t>
            </a:r>
          </a:p>
        </p:txBody>
      </p:sp>
    </p:spTree>
    <p:extLst>
      <p:ext uri="{BB962C8B-B14F-4D97-AF65-F5344CB8AC3E}">
        <p14:creationId xmlns:p14="http://schemas.microsoft.com/office/powerpoint/2010/main" val="315477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E03E-4FCA-2048-B802-660CB9C1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3.5 Comparing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2E39F-0B32-C24B-8465-61EAC728F353}"/>
              </a:ext>
            </a:extLst>
          </p:cNvPr>
          <p:cNvSpPr txBox="1"/>
          <p:nvPr/>
        </p:nvSpPr>
        <p:spPr>
          <a:xfrm>
            <a:off x="653143" y="1320800"/>
            <a:ext cx="676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Comment on measure of location and measure of spread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F73C98-26C4-6443-9668-7E32353D168C}"/>
              </a:ext>
            </a:extLst>
          </p:cNvPr>
          <p:cNvSpPr txBox="1"/>
          <p:nvPr/>
        </p:nvSpPr>
        <p:spPr>
          <a:xfrm>
            <a:off x="3284563" y="1833852"/>
            <a:ext cx="401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 mean and standard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20D542-A016-5C41-9127-F39FB09D388A}"/>
              </a:ext>
            </a:extLst>
          </p:cNvPr>
          <p:cNvSpPr txBox="1"/>
          <p:nvPr/>
        </p:nvSpPr>
        <p:spPr>
          <a:xfrm>
            <a:off x="4559588" y="2346904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D7D26-5851-E84D-9BDB-AA6A192E5F3C}"/>
              </a:ext>
            </a:extLst>
          </p:cNvPr>
          <p:cNvSpPr txBox="1"/>
          <p:nvPr/>
        </p:nvSpPr>
        <p:spPr>
          <a:xfrm>
            <a:off x="3073479" y="2747014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 Median and IQR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2CB435-FDFC-7C48-9A60-5918B5C05287}"/>
              </a:ext>
            </a:extLst>
          </p:cNvPr>
          <p:cNvSpPr txBox="1"/>
          <p:nvPr/>
        </p:nvSpPr>
        <p:spPr>
          <a:xfrm>
            <a:off x="555171" y="3755571"/>
            <a:ext cx="6979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can’t cross over for example mean and IQR.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data contains extreme values, then use median and IQR.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Explain each question with its scenario and what it means.</a:t>
            </a:r>
          </a:p>
        </p:txBody>
      </p:sp>
    </p:spTree>
    <p:extLst>
      <p:ext uri="{BB962C8B-B14F-4D97-AF65-F5344CB8AC3E}">
        <p14:creationId xmlns:p14="http://schemas.microsoft.com/office/powerpoint/2010/main" val="29947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B334-A8D7-DF43-9E90-D90EDB35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80533"/>
          </a:xfrm>
        </p:spPr>
        <p:txBody>
          <a:bodyPr/>
          <a:lstStyle/>
          <a:p>
            <a:r>
              <a:rPr lang="en-US" dirty="0"/>
              <a:t>4.1 - Correlation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F04B5D-A7E7-5B42-95A8-C634E0663C48}"/>
              </a:ext>
            </a:extLst>
          </p:cNvPr>
          <p:cNvSpPr txBox="1"/>
          <p:nvPr/>
        </p:nvSpPr>
        <p:spPr>
          <a:xfrm>
            <a:off x="129443" y="801923"/>
            <a:ext cx="859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Bivariate data </a:t>
            </a:r>
            <a:r>
              <a:rPr lang="en-US" sz="2000" dirty="0"/>
              <a:t>is data which has two pairs of values. Scatter graphs are used to display this data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BF1EBD-1A0C-FE41-AA6B-2AEF12161937}"/>
              </a:ext>
            </a:extLst>
          </p:cNvPr>
          <p:cNvSpPr txBox="1"/>
          <p:nvPr/>
        </p:nvSpPr>
        <p:spPr>
          <a:xfrm>
            <a:off x="129443" y="1682456"/>
            <a:ext cx="863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Horizontal axis has the independent variable. Also known as </a:t>
            </a:r>
            <a:r>
              <a:rPr lang="en-US" sz="2000" b="1" dirty="0"/>
              <a:t>explanatory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6E8A9A-9269-5C46-B131-C0A26FD90304}"/>
              </a:ext>
            </a:extLst>
          </p:cNvPr>
          <p:cNvSpPr txBox="1"/>
          <p:nvPr/>
        </p:nvSpPr>
        <p:spPr>
          <a:xfrm>
            <a:off x="129443" y="2051788"/>
            <a:ext cx="764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Vertical axis has the dependent variable. Also known as </a:t>
            </a:r>
            <a:r>
              <a:rPr lang="en-US" sz="2000" b="1" dirty="0"/>
              <a:t>response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24D11D-6249-B148-A38C-F89439B06889}"/>
              </a:ext>
            </a:extLst>
          </p:cNvPr>
          <p:cNvSpPr txBox="1"/>
          <p:nvPr/>
        </p:nvSpPr>
        <p:spPr>
          <a:xfrm>
            <a:off x="233635" y="2818081"/>
            <a:ext cx="100848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Correlation describes the nature of the relationship.</a:t>
            </a:r>
          </a:p>
          <a:p>
            <a:r>
              <a:rPr lang="en-US" sz="2000" dirty="0"/>
              <a:t>A </a:t>
            </a:r>
            <a:r>
              <a:rPr lang="en-US" sz="2000" b="1" dirty="0"/>
              <a:t>casual relationship </a:t>
            </a:r>
            <a:r>
              <a:rPr lang="en-US" sz="2000" dirty="0"/>
              <a:t>is when a change in one affects the change in the other</a:t>
            </a:r>
          </a:p>
          <a:p>
            <a:r>
              <a:rPr lang="en-US" sz="2000" dirty="0"/>
              <a:t>Just because two events are correlated doesn’t mean they have a casual relationship.</a:t>
            </a:r>
          </a:p>
          <a:p>
            <a:endParaRPr lang="en-US" sz="2000" dirty="0"/>
          </a:p>
          <a:p>
            <a:r>
              <a:rPr lang="en-US" sz="2000" dirty="0"/>
              <a:t>For example fire and smoke. </a:t>
            </a:r>
          </a:p>
          <a:p>
            <a:r>
              <a:rPr lang="en-US" sz="2000" dirty="0"/>
              <a:t>If there is a fire, there will be smoke.</a:t>
            </a:r>
          </a:p>
          <a:p>
            <a:endParaRPr lang="en-US" sz="20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F181FF-D622-BA4E-93D7-75C355A03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322" y="4245749"/>
            <a:ext cx="4714054" cy="26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C8D49B-764D-C94E-9BFB-05BBD70B3C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713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Types of correlation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00732DD-1846-3246-A255-DC19F8035EE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5029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Positive Correlation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 As one variable increases, so does the other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Negative Correlation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As one variable increases, the other decreases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No Correlation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There seems to be no pattern linking the two variables</a:t>
            </a:r>
            <a:endParaRPr lang="en-GB" altLang="en-US" sz="1600" dirty="0">
              <a:latin typeface="Comic Sans MS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09F67F-BB07-3942-8F6B-C1530730AF4D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575816"/>
            <a:ext cx="1219200" cy="1219200"/>
            <a:chOff x="3984" y="1584"/>
            <a:chExt cx="768" cy="768"/>
          </a:xfrm>
        </p:grpSpPr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165B576D-B523-5C4A-B760-9E3223B0F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158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7C06155F-1622-B849-A5DA-6EBEB2B9E1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368" y="19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B6785366-C851-0241-8E6D-F8D9964ED2F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566416"/>
            <a:ext cx="76200" cy="76200"/>
            <a:chOff x="4224" y="3024"/>
            <a:chExt cx="48" cy="48"/>
          </a:xfrm>
        </p:grpSpPr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BCC7E5C0-4A38-6548-84E6-575117097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61846ECD-FE68-2946-931B-62F673BA0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09176676-C26B-F64D-B5A9-8538C0C5BA8D}"/>
              </a:ext>
            </a:extLst>
          </p:cNvPr>
          <p:cNvGrpSpPr>
            <a:grpSpLocks/>
          </p:cNvGrpSpPr>
          <p:nvPr/>
        </p:nvGrpSpPr>
        <p:grpSpPr bwMode="auto">
          <a:xfrm>
            <a:off x="6267450" y="3333464"/>
            <a:ext cx="1219200" cy="1219200"/>
            <a:chOff x="3984" y="1584"/>
            <a:chExt cx="768" cy="768"/>
          </a:xfrm>
        </p:grpSpPr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5E41D69E-5530-0941-9DB9-E1EB59873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158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CF5ED782-3E3E-3745-B9B9-F842E55FF2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368" y="19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07BBC1A-0EA3-8B44-B158-E2209DAFC936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5105400"/>
            <a:ext cx="1219200" cy="1219200"/>
            <a:chOff x="3984" y="1584"/>
            <a:chExt cx="768" cy="768"/>
          </a:xfrm>
        </p:grpSpPr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A7EEAF29-46ED-3B4A-8559-35704637A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158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F8DA7DEB-D72B-4A4F-B11B-AB088E6A03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368" y="19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16">
            <a:extLst>
              <a:ext uri="{FF2B5EF4-FFF2-40B4-BE49-F238E27FC236}">
                <a16:creationId xmlns:a16="http://schemas.microsoft.com/office/drawing/2014/main" id="{11A1A739-D28E-E146-99B3-F3F680A892B0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414016"/>
            <a:ext cx="76200" cy="76200"/>
            <a:chOff x="4224" y="3024"/>
            <a:chExt cx="48" cy="48"/>
          </a:xfrm>
        </p:grpSpPr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27A4CBCF-A07E-B14C-8E7B-1EF1C45E9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9229AC94-712B-F841-80B4-0C02003D1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A4066701-D4CF-1F4B-9A83-ADD9D18C588D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185416"/>
            <a:ext cx="76200" cy="76200"/>
            <a:chOff x="4224" y="3024"/>
            <a:chExt cx="48" cy="48"/>
          </a:xfrm>
        </p:grpSpPr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217E7C1D-BA90-8B48-BF36-25888E198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21D8A4BF-B3E6-9A4A-9090-6FA7BE397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2">
            <a:extLst>
              <a:ext uri="{FF2B5EF4-FFF2-40B4-BE49-F238E27FC236}">
                <a16:creationId xmlns:a16="http://schemas.microsoft.com/office/drawing/2014/main" id="{DD2DD6CB-3073-C84A-A48A-A1FD553D943C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185416"/>
            <a:ext cx="76200" cy="76200"/>
            <a:chOff x="4224" y="3024"/>
            <a:chExt cx="48" cy="48"/>
          </a:xfrm>
        </p:grpSpPr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873DC8D5-21BA-0B4C-A46C-30115A61A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EC098853-88C9-F645-9658-22052DB37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E141EBAA-4660-3C48-A40C-564AE95637BC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033016"/>
            <a:ext cx="76200" cy="76200"/>
            <a:chOff x="4224" y="3024"/>
            <a:chExt cx="48" cy="48"/>
          </a:xfrm>
        </p:grpSpPr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6C7E0275-144D-2548-9D47-328EA1A31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75BDEBE9-743F-3848-BAB1-7FEF28627E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0FC38C02-6B31-5A45-9F85-D07102D58BA8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804416"/>
            <a:ext cx="76200" cy="76200"/>
            <a:chOff x="4224" y="3024"/>
            <a:chExt cx="48" cy="48"/>
          </a:xfrm>
        </p:grpSpPr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3CA71AF7-8F19-444B-80FC-1266E0059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136EEB43-8802-564C-B7D9-339BA0056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1">
            <a:extLst>
              <a:ext uri="{FF2B5EF4-FFF2-40B4-BE49-F238E27FC236}">
                <a16:creationId xmlns:a16="http://schemas.microsoft.com/office/drawing/2014/main" id="{02E8AE69-F545-D14B-9C93-3E61DD783A03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956816"/>
            <a:ext cx="76200" cy="76200"/>
            <a:chOff x="4224" y="3024"/>
            <a:chExt cx="48" cy="48"/>
          </a:xfrm>
        </p:grpSpPr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29F89405-C8E8-4740-A922-DB3072DE8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FA21C54A-B102-0747-A0A7-D0F16D7BA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" name="Group 34">
            <a:extLst>
              <a:ext uri="{FF2B5EF4-FFF2-40B4-BE49-F238E27FC236}">
                <a16:creationId xmlns:a16="http://schemas.microsoft.com/office/drawing/2014/main" id="{8D6FAACE-B0AD-414C-B52D-0DDEDC072179}"/>
              </a:ext>
            </a:extLst>
          </p:cNvPr>
          <p:cNvGrpSpPr>
            <a:grpSpLocks/>
          </p:cNvGrpSpPr>
          <p:nvPr/>
        </p:nvGrpSpPr>
        <p:grpSpPr bwMode="auto">
          <a:xfrm>
            <a:off x="6419850" y="3485864"/>
            <a:ext cx="76200" cy="76200"/>
            <a:chOff x="4224" y="3024"/>
            <a:chExt cx="48" cy="48"/>
          </a:xfrm>
        </p:grpSpPr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07B944C0-EC52-654E-9BFA-B4871E501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55153553-4A1C-834A-B4E4-69C5569A7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" name="Group 37">
            <a:extLst>
              <a:ext uri="{FF2B5EF4-FFF2-40B4-BE49-F238E27FC236}">
                <a16:creationId xmlns:a16="http://schemas.microsoft.com/office/drawing/2014/main" id="{BD087FC2-CBD5-7445-9D5C-0CC514343710}"/>
              </a:ext>
            </a:extLst>
          </p:cNvPr>
          <p:cNvGrpSpPr>
            <a:grpSpLocks/>
          </p:cNvGrpSpPr>
          <p:nvPr/>
        </p:nvGrpSpPr>
        <p:grpSpPr bwMode="auto">
          <a:xfrm>
            <a:off x="6496050" y="3714464"/>
            <a:ext cx="76200" cy="76200"/>
            <a:chOff x="4224" y="3024"/>
            <a:chExt cx="48" cy="48"/>
          </a:xfrm>
        </p:grpSpPr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178B77CE-49F9-5443-BC68-775850FC3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8CA1D24A-1718-EF46-9794-B87D67865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40">
            <a:extLst>
              <a:ext uri="{FF2B5EF4-FFF2-40B4-BE49-F238E27FC236}">
                <a16:creationId xmlns:a16="http://schemas.microsoft.com/office/drawing/2014/main" id="{6D5D2801-8968-154E-B3F9-B2972A408B9B}"/>
              </a:ext>
            </a:extLst>
          </p:cNvPr>
          <p:cNvGrpSpPr>
            <a:grpSpLocks/>
          </p:cNvGrpSpPr>
          <p:nvPr/>
        </p:nvGrpSpPr>
        <p:grpSpPr bwMode="auto">
          <a:xfrm>
            <a:off x="6724650" y="3714464"/>
            <a:ext cx="76200" cy="76200"/>
            <a:chOff x="4224" y="3024"/>
            <a:chExt cx="48" cy="48"/>
          </a:xfrm>
        </p:grpSpPr>
        <p:sp>
          <p:nvSpPr>
            <p:cNvPr id="47" name="Line 41">
              <a:extLst>
                <a:ext uri="{FF2B5EF4-FFF2-40B4-BE49-F238E27FC236}">
                  <a16:creationId xmlns:a16="http://schemas.microsoft.com/office/drawing/2014/main" id="{0F121FBE-2EB9-F842-9B61-9AB62BCA9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18158F42-6007-D949-9A7D-F0260F5C3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9" name="Group 43">
            <a:extLst>
              <a:ext uri="{FF2B5EF4-FFF2-40B4-BE49-F238E27FC236}">
                <a16:creationId xmlns:a16="http://schemas.microsoft.com/office/drawing/2014/main" id="{AC45A8E9-FD8E-A449-ADF7-B604FF596C3D}"/>
              </a:ext>
            </a:extLst>
          </p:cNvPr>
          <p:cNvGrpSpPr>
            <a:grpSpLocks/>
          </p:cNvGrpSpPr>
          <p:nvPr/>
        </p:nvGrpSpPr>
        <p:grpSpPr bwMode="auto">
          <a:xfrm>
            <a:off x="6953250" y="3866864"/>
            <a:ext cx="76200" cy="76200"/>
            <a:chOff x="4224" y="3024"/>
            <a:chExt cx="48" cy="48"/>
          </a:xfrm>
        </p:grpSpPr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2E5D1C42-44E4-2342-81F6-A0E9A380A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727EE36C-7EF8-8549-9F31-85C8F90B7F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" name="Group 46">
            <a:extLst>
              <a:ext uri="{FF2B5EF4-FFF2-40B4-BE49-F238E27FC236}">
                <a16:creationId xmlns:a16="http://schemas.microsoft.com/office/drawing/2014/main" id="{AC81EF2F-749E-CB42-97C4-D137B97C517D}"/>
              </a:ext>
            </a:extLst>
          </p:cNvPr>
          <p:cNvGrpSpPr>
            <a:grpSpLocks/>
          </p:cNvGrpSpPr>
          <p:nvPr/>
        </p:nvGrpSpPr>
        <p:grpSpPr bwMode="auto">
          <a:xfrm>
            <a:off x="7181850" y="3943064"/>
            <a:ext cx="76200" cy="76200"/>
            <a:chOff x="4224" y="3024"/>
            <a:chExt cx="48" cy="48"/>
          </a:xfrm>
        </p:grpSpPr>
        <p:sp>
          <p:nvSpPr>
            <p:cNvPr id="53" name="Line 47">
              <a:extLst>
                <a:ext uri="{FF2B5EF4-FFF2-40B4-BE49-F238E27FC236}">
                  <a16:creationId xmlns:a16="http://schemas.microsoft.com/office/drawing/2014/main" id="{B39BF35D-8492-FC47-B9CE-6EF72B5B9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id="{9D3CC801-8BC2-014D-A7B1-D941050FF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5" name="Group 49">
            <a:extLst>
              <a:ext uri="{FF2B5EF4-FFF2-40B4-BE49-F238E27FC236}">
                <a16:creationId xmlns:a16="http://schemas.microsoft.com/office/drawing/2014/main" id="{C563BFED-0C64-4341-8B06-97AFECE96389}"/>
              </a:ext>
            </a:extLst>
          </p:cNvPr>
          <p:cNvGrpSpPr>
            <a:grpSpLocks/>
          </p:cNvGrpSpPr>
          <p:nvPr/>
        </p:nvGrpSpPr>
        <p:grpSpPr bwMode="auto">
          <a:xfrm>
            <a:off x="7334250" y="4019264"/>
            <a:ext cx="76200" cy="76200"/>
            <a:chOff x="4224" y="3024"/>
            <a:chExt cx="48" cy="48"/>
          </a:xfrm>
        </p:grpSpPr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8BACBD2E-3373-4148-8022-8682EC3A2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51">
              <a:extLst>
                <a:ext uri="{FF2B5EF4-FFF2-40B4-BE49-F238E27FC236}">
                  <a16:creationId xmlns:a16="http://schemas.microsoft.com/office/drawing/2014/main" id="{3F2CD137-DE5A-4443-A1A2-4605F1574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8" name="Group 52">
            <a:extLst>
              <a:ext uri="{FF2B5EF4-FFF2-40B4-BE49-F238E27FC236}">
                <a16:creationId xmlns:a16="http://schemas.microsoft.com/office/drawing/2014/main" id="{305986C1-905F-F240-958C-78505B0E6E54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4171664"/>
            <a:ext cx="76200" cy="76200"/>
            <a:chOff x="4224" y="3024"/>
            <a:chExt cx="48" cy="48"/>
          </a:xfrm>
        </p:grpSpPr>
        <p:sp>
          <p:nvSpPr>
            <p:cNvPr id="59" name="Line 53">
              <a:extLst>
                <a:ext uri="{FF2B5EF4-FFF2-40B4-BE49-F238E27FC236}">
                  <a16:creationId xmlns:a16="http://schemas.microsoft.com/office/drawing/2014/main" id="{E8C722AA-8D8D-E548-8332-357AA228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id="{454F0DD4-0E2D-FA4A-A296-F60876A18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" name="Group 55">
            <a:extLst>
              <a:ext uri="{FF2B5EF4-FFF2-40B4-BE49-F238E27FC236}">
                <a16:creationId xmlns:a16="http://schemas.microsoft.com/office/drawing/2014/main" id="{D960F881-C642-2E45-B8B5-5122885FE965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6096000"/>
            <a:ext cx="76200" cy="76200"/>
            <a:chOff x="4224" y="3024"/>
            <a:chExt cx="48" cy="48"/>
          </a:xfrm>
        </p:grpSpPr>
        <p:sp>
          <p:nvSpPr>
            <p:cNvPr id="62" name="Line 56">
              <a:extLst>
                <a:ext uri="{FF2B5EF4-FFF2-40B4-BE49-F238E27FC236}">
                  <a16:creationId xmlns:a16="http://schemas.microsoft.com/office/drawing/2014/main" id="{3A2BB06A-B07B-C749-B3CD-473537424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57">
              <a:extLst>
                <a:ext uri="{FF2B5EF4-FFF2-40B4-BE49-F238E27FC236}">
                  <a16:creationId xmlns:a16="http://schemas.microsoft.com/office/drawing/2014/main" id="{33885656-E259-344D-A380-11A6D3672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4" name="Group 58">
            <a:extLst>
              <a:ext uri="{FF2B5EF4-FFF2-40B4-BE49-F238E27FC236}">
                <a16:creationId xmlns:a16="http://schemas.microsoft.com/office/drawing/2014/main" id="{DFF8B221-B37E-694E-9277-FC2D0E81DDCE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638800"/>
            <a:ext cx="76200" cy="76200"/>
            <a:chOff x="4224" y="3024"/>
            <a:chExt cx="48" cy="48"/>
          </a:xfrm>
        </p:grpSpPr>
        <p:sp>
          <p:nvSpPr>
            <p:cNvPr id="65" name="Line 59">
              <a:extLst>
                <a:ext uri="{FF2B5EF4-FFF2-40B4-BE49-F238E27FC236}">
                  <a16:creationId xmlns:a16="http://schemas.microsoft.com/office/drawing/2014/main" id="{E918DD86-2008-FE4A-B89E-BFD1A8E99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60">
              <a:extLst>
                <a:ext uri="{FF2B5EF4-FFF2-40B4-BE49-F238E27FC236}">
                  <a16:creationId xmlns:a16="http://schemas.microsoft.com/office/drawing/2014/main" id="{48F15FC1-D1B0-AF49-88D1-EB4A0C692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7" name="Group 61">
            <a:extLst>
              <a:ext uri="{FF2B5EF4-FFF2-40B4-BE49-F238E27FC236}">
                <a16:creationId xmlns:a16="http://schemas.microsoft.com/office/drawing/2014/main" id="{77A2464A-1492-9542-9A4E-FF1422DF4613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6019800"/>
            <a:ext cx="76200" cy="76200"/>
            <a:chOff x="4224" y="3024"/>
            <a:chExt cx="48" cy="48"/>
          </a:xfrm>
        </p:grpSpPr>
        <p:sp>
          <p:nvSpPr>
            <p:cNvPr id="68" name="Line 62">
              <a:extLst>
                <a:ext uri="{FF2B5EF4-FFF2-40B4-BE49-F238E27FC236}">
                  <a16:creationId xmlns:a16="http://schemas.microsoft.com/office/drawing/2014/main" id="{F050506D-503E-E045-AEA4-087D4D9E5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63">
              <a:extLst>
                <a:ext uri="{FF2B5EF4-FFF2-40B4-BE49-F238E27FC236}">
                  <a16:creationId xmlns:a16="http://schemas.microsoft.com/office/drawing/2014/main" id="{063100CF-04E5-0846-B765-43F976D7D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0" name="Group 64">
            <a:extLst>
              <a:ext uri="{FF2B5EF4-FFF2-40B4-BE49-F238E27FC236}">
                <a16:creationId xmlns:a16="http://schemas.microsoft.com/office/drawing/2014/main" id="{8B94143E-8B94-F54A-A8D7-75AA92B15E2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257800"/>
            <a:ext cx="76200" cy="76200"/>
            <a:chOff x="4224" y="3024"/>
            <a:chExt cx="48" cy="48"/>
          </a:xfrm>
        </p:grpSpPr>
        <p:sp>
          <p:nvSpPr>
            <p:cNvPr id="71" name="Line 65">
              <a:extLst>
                <a:ext uri="{FF2B5EF4-FFF2-40B4-BE49-F238E27FC236}">
                  <a16:creationId xmlns:a16="http://schemas.microsoft.com/office/drawing/2014/main" id="{FE658B69-BA29-2241-9C23-A28FE4E7B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66">
              <a:extLst>
                <a:ext uri="{FF2B5EF4-FFF2-40B4-BE49-F238E27FC236}">
                  <a16:creationId xmlns:a16="http://schemas.microsoft.com/office/drawing/2014/main" id="{DF13D789-BB56-7346-8D74-F4DFF8975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3" name="Group 67">
            <a:extLst>
              <a:ext uri="{FF2B5EF4-FFF2-40B4-BE49-F238E27FC236}">
                <a16:creationId xmlns:a16="http://schemas.microsoft.com/office/drawing/2014/main" id="{35706364-826A-FF4E-9D3F-38AB1947DD2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5638800"/>
            <a:ext cx="76200" cy="76200"/>
            <a:chOff x="4224" y="3024"/>
            <a:chExt cx="48" cy="48"/>
          </a:xfrm>
        </p:grpSpPr>
        <p:sp>
          <p:nvSpPr>
            <p:cNvPr id="74" name="Line 68">
              <a:extLst>
                <a:ext uri="{FF2B5EF4-FFF2-40B4-BE49-F238E27FC236}">
                  <a16:creationId xmlns:a16="http://schemas.microsoft.com/office/drawing/2014/main" id="{F1C2CE1B-1028-6148-A722-9731C8B7B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69">
              <a:extLst>
                <a:ext uri="{FF2B5EF4-FFF2-40B4-BE49-F238E27FC236}">
                  <a16:creationId xmlns:a16="http://schemas.microsoft.com/office/drawing/2014/main" id="{49D19A57-3448-E942-B72D-016D1FAC5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6" name="Group 70">
            <a:extLst>
              <a:ext uri="{FF2B5EF4-FFF2-40B4-BE49-F238E27FC236}">
                <a16:creationId xmlns:a16="http://schemas.microsoft.com/office/drawing/2014/main" id="{25513817-2059-FE43-A885-014AD881A017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5791200"/>
            <a:ext cx="76200" cy="76200"/>
            <a:chOff x="4224" y="3024"/>
            <a:chExt cx="48" cy="48"/>
          </a:xfrm>
        </p:grpSpPr>
        <p:sp>
          <p:nvSpPr>
            <p:cNvPr id="77" name="Line 71">
              <a:extLst>
                <a:ext uri="{FF2B5EF4-FFF2-40B4-BE49-F238E27FC236}">
                  <a16:creationId xmlns:a16="http://schemas.microsoft.com/office/drawing/2014/main" id="{8B303360-741B-7542-AB9D-7FBD0DFE7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72">
              <a:extLst>
                <a:ext uri="{FF2B5EF4-FFF2-40B4-BE49-F238E27FC236}">
                  <a16:creationId xmlns:a16="http://schemas.microsoft.com/office/drawing/2014/main" id="{7797D982-7B6A-C54E-A439-B7EE1F438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9" name="Group 73">
            <a:extLst>
              <a:ext uri="{FF2B5EF4-FFF2-40B4-BE49-F238E27FC236}">
                <a16:creationId xmlns:a16="http://schemas.microsoft.com/office/drawing/2014/main" id="{1FC4B34C-CBB8-5F41-8DC9-117C07E556DE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257800"/>
            <a:ext cx="76200" cy="76200"/>
            <a:chOff x="4224" y="3024"/>
            <a:chExt cx="48" cy="48"/>
          </a:xfrm>
        </p:grpSpPr>
        <p:sp>
          <p:nvSpPr>
            <p:cNvPr id="80" name="Line 74">
              <a:extLst>
                <a:ext uri="{FF2B5EF4-FFF2-40B4-BE49-F238E27FC236}">
                  <a16:creationId xmlns:a16="http://schemas.microsoft.com/office/drawing/2014/main" id="{D6341656-A41A-1241-A545-8AE07BF51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75">
              <a:extLst>
                <a:ext uri="{FF2B5EF4-FFF2-40B4-BE49-F238E27FC236}">
                  <a16:creationId xmlns:a16="http://schemas.microsoft.com/office/drawing/2014/main" id="{DE8089FB-C255-9047-A3BF-755377A03D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2" name="Group 76">
            <a:extLst>
              <a:ext uri="{FF2B5EF4-FFF2-40B4-BE49-F238E27FC236}">
                <a16:creationId xmlns:a16="http://schemas.microsoft.com/office/drawing/2014/main" id="{D1080CAA-7802-8B40-82BC-D383C0F8BD11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5334000"/>
            <a:ext cx="76200" cy="76200"/>
            <a:chOff x="4224" y="3024"/>
            <a:chExt cx="48" cy="48"/>
          </a:xfrm>
        </p:grpSpPr>
        <p:sp>
          <p:nvSpPr>
            <p:cNvPr id="83" name="Line 77">
              <a:extLst>
                <a:ext uri="{FF2B5EF4-FFF2-40B4-BE49-F238E27FC236}">
                  <a16:creationId xmlns:a16="http://schemas.microsoft.com/office/drawing/2014/main" id="{B267A15B-00F7-534E-B838-96E93D4BF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78">
              <a:extLst>
                <a:ext uri="{FF2B5EF4-FFF2-40B4-BE49-F238E27FC236}">
                  <a16:creationId xmlns:a16="http://schemas.microsoft.com/office/drawing/2014/main" id="{22B122C7-F038-7E46-909B-C810C0DBC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5" name="Text Box 79">
            <a:extLst>
              <a:ext uri="{FF2B5EF4-FFF2-40B4-BE49-F238E27FC236}">
                <a16:creationId xmlns:a16="http://schemas.microsoft.com/office/drawing/2014/main" id="{22EF8031-9084-E849-ADB0-3D05C14ED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956816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0">
                <a:latin typeface="Comic Sans MS" pitchFamily="66" charset="0"/>
              </a:rPr>
              <a:t>Positive</a:t>
            </a:r>
          </a:p>
        </p:txBody>
      </p:sp>
      <p:sp>
        <p:nvSpPr>
          <p:cNvPr id="86" name="Text Box 80">
            <a:extLst>
              <a:ext uri="{FF2B5EF4-FFF2-40B4-BE49-F238E27FC236}">
                <a16:creationId xmlns:a16="http://schemas.microsoft.com/office/drawing/2014/main" id="{1B283845-A0D7-1340-A212-F5EC3A4B3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0" y="3790664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0">
                <a:latin typeface="Comic Sans MS" pitchFamily="66" charset="0"/>
              </a:rPr>
              <a:t>Negative</a:t>
            </a:r>
          </a:p>
        </p:txBody>
      </p:sp>
      <p:sp>
        <p:nvSpPr>
          <p:cNvPr id="87" name="Text Box 81">
            <a:extLst>
              <a:ext uri="{FF2B5EF4-FFF2-40B4-BE49-F238E27FC236}">
                <a16:creationId xmlns:a16="http://schemas.microsoft.com/office/drawing/2014/main" id="{31C5AA82-E010-3F4F-AD87-5E6968549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562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0">
                <a:latin typeface="Comic Sans MS" pitchFamily="66" charset="0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8602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CEE4-57FA-1F41-9F61-DFE2447B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12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E1A962EF-9664-E342-82C5-615B860E8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479891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Scatter graphs are used to represent data linking 2 variables (bivariate data)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Hideko was interested to see if there was a relationship between what people earn and the age at which they left education or training. She asked 14 friends to fill in an anonymous questionnaire and recorded her results in a scatter diagram.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Describe the type of correlation shown</a:t>
            </a:r>
          </a:p>
          <a:p>
            <a:pPr marL="342900" indent="-342900" algn="ctr">
              <a:buAutoNum type="alphaLcParenR"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6" name="Rectangle 196">
            <a:extLst>
              <a:ext uri="{FF2B5EF4-FFF2-40B4-BE49-F238E27FC236}">
                <a16:creationId xmlns:a16="http://schemas.microsoft.com/office/drawing/2014/main" id="{2D9B7687-DE25-9C47-9352-37A26EDD1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584" y="42308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47" name="Rectangle 195">
            <a:extLst>
              <a:ext uri="{FF2B5EF4-FFF2-40B4-BE49-F238E27FC236}">
                <a16:creationId xmlns:a16="http://schemas.microsoft.com/office/drawing/2014/main" id="{E5DEEE30-3307-F44A-9F08-817CC5AE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784" y="42308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48" name="Rectangle 194">
            <a:extLst>
              <a:ext uri="{FF2B5EF4-FFF2-40B4-BE49-F238E27FC236}">
                <a16:creationId xmlns:a16="http://schemas.microsoft.com/office/drawing/2014/main" id="{1D367723-4162-8748-9CFF-22954850E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984" y="42308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49" name="Rectangle 193">
            <a:extLst>
              <a:ext uri="{FF2B5EF4-FFF2-40B4-BE49-F238E27FC236}">
                <a16:creationId xmlns:a16="http://schemas.microsoft.com/office/drawing/2014/main" id="{EFC72A88-E730-0640-A23E-CAB11EFD8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184" y="42308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50" name="Rectangle 192">
            <a:extLst>
              <a:ext uri="{FF2B5EF4-FFF2-40B4-BE49-F238E27FC236}">
                <a16:creationId xmlns:a16="http://schemas.microsoft.com/office/drawing/2014/main" id="{F282A619-8287-0B4A-8244-0E8FEC776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384" y="42308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51" name="Rectangle 191">
            <a:extLst>
              <a:ext uri="{FF2B5EF4-FFF2-40B4-BE49-F238E27FC236}">
                <a16:creationId xmlns:a16="http://schemas.microsoft.com/office/drawing/2014/main" id="{24F2E345-CF2E-534F-A3CF-8DDA72BD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584" y="36720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52" name="Rectangle 190">
            <a:extLst>
              <a:ext uri="{FF2B5EF4-FFF2-40B4-BE49-F238E27FC236}">
                <a16:creationId xmlns:a16="http://schemas.microsoft.com/office/drawing/2014/main" id="{E473BECE-8EEB-3A42-98B7-2CF53A0A9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784" y="36720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53" name="Rectangle 189">
            <a:extLst>
              <a:ext uri="{FF2B5EF4-FFF2-40B4-BE49-F238E27FC236}">
                <a16:creationId xmlns:a16="http://schemas.microsoft.com/office/drawing/2014/main" id="{86D4D776-58A6-E14C-B030-4682FED1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984" y="36720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54" name="Rectangle 188">
            <a:extLst>
              <a:ext uri="{FF2B5EF4-FFF2-40B4-BE49-F238E27FC236}">
                <a16:creationId xmlns:a16="http://schemas.microsoft.com/office/drawing/2014/main" id="{CA4AAFA4-F591-7942-AE53-5300DEE9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184" y="36720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55" name="Rectangle 187">
            <a:extLst>
              <a:ext uri="{FF2B5EF4-FFF2-40B4-BE49-F238E27FC236}">
                <a16:creationId xmlns:a16="http://schemas.microsoft.com/office/drawing/2014/main" id="{0D4E7C9B-D143-CE4C-8B41-660183CE5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384" y="36720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56" name="Rectangle 186">
            <a:extLst>
              <a:ext uri="{FF2B5EF4-FFF2-40B4-BE49-F238E27FC236}">
                <a16:creationId xmlns:a16="http://schemas.microsoft.com/office/drawing/2014/main" id="{A19269D8-2A7A-8C41-AC72-6F5D7E05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584" y="31132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57" name="Rectangle 185">
            <a:extLst>
              <a:ext uri="{FF2B5EF4-FFF2-40B4-BE49-F238E27FC236}">
                <a16:creationId xmlns:a16="http://schemas.microsoft.com/office/drawing/2014/main" id="{A07418F7-5D82-2442-8E70-3B4489807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784" y="31132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58" name="Rectangle 184">
            <a:extLst>
              <a:ext uri="{FF2B5EF4-FFF2-40B4-BE49-F238E27FC236}">
                <a16:creationId xmlns:a16="http://schemas.microsoft.com/office/drawing/2014/main" id="{E2101FA2-E7A9-E543-A4B8-F38BC738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984" y="31132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59" name="Rectangle 183">
            <a:extLst>
              <a:ext uri="{FF2B5EF4-FFF2-40B4-BE49-F238E27FC236}">
                <a16:creationId xmlns:a16="http://schemas.microsoft.com/office/drawing/2014/main" id="{430B2019-34DC-9349-840D-1263DD33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184" y="31132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60" name="Rectangle 182">
            <a:extLst>
              <a:ext uri="{FF2B5EF4-FFF2-40B4-BE49-F238E27FC236}">
                <a16:creationId xmlns:a16="http://schemas.microsoft.com/office/drawing/2014/main" id="{8AAC05C8-A623-9243-A551-FA2966BB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384" y="31132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61" name="Rectangle 181">
            <a:extLst>
              <a:ext uri="{FF2B5EF4-FFF2-40B4-BE49-F238E27FC236}">
                <a16:creationId xmlns:a16="http://schemas.microsoft.com/office/drawing/2014/main" id="{2F1081D1-73F2-F94A-B48A-4D8B8170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584" y="25544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62" name="Rectangle 180">
            <a:extLst>
              <a:ext uri="{FF2B5EF4-FFF2-40B4-BE49-F238E27FC236}">
                <a16:creationId xmlns:a16="http://schemas.microsoft.com/office/drawing/2014/main" id="{EB5BD090-446D-5442-9928-EDECDE024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784" y="25544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63" name="Rectangle 179">
            <a:extLst>
              <a:ext uri="{FF2B5EF4-FFF2-40B4-BE49-F238E27FC236}">
                <a16:creationId xmlns:a16="http://schemas.microsoft.com/office/drawing/2014/main" id="{8BDF3D5B-3AB5-6948-97A4-12195EBEB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984" y="25544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64" name="Rectangle 178">
            <a:extLst>
              <a:ext uri="{FF2B5EF4-FFF2-40B4-BE49-F238E27FC236}">
                <a16:creationId xmlns:a16="http://schemas.microsoft.com/office/drawing/2014/main" id="{1882662D-C6C8-3240-8B3F-071B65232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184" y="25544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65" name="Rectangle 177">
            <a:extLst>
              <a:ext uri="{FF2B5EF4-FFF2-40B4-BE49-F238E27FC236}">
                <a16:creationId xmlns:a16="http://schemas.microsoft.com/office/drawing/2014/main" id="{F4AEFD8A-A88E-F942-BA85-263F8B93F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384" y="25544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66" name="Rectangle 176">
            <a:extLst>
              <a:ext uri="{FF2B5EF4-FFF2-40B4-BE49-F238E27FC236}">
                <a16:creationId xmlns:a16="http://schemas.microsoft.com/office/drawing/2014/main" id="{F061B73E-2211-314B-8A60-1CFA2871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584" y="19956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67" name="Rectangle 175">
            <a:extLst>
              <a:ext uri="{FF2B5EF4-FFF2-40B4-BE49-F238E27FC236}">
                <a16:creationId xmlns:a16="http://schemas.microsoft.com/office/drawing/2014/main" id="{23B2E967-817A-434A-B939-BE6300ACF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784" y="19956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68" name="Rectangle 174">
            <a:extLst>
              <a:ext uri="{FF2B5EF4-FFF2-40B4-BE49-F238E27FC236}">
                <a16:creationId xmlns:a16="http://schemas.microsoft.com/office/drawing/2014/main" id="{02420812-E444-4544-8D0F-78E9631CD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984" y="19956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69" name="Rectangle 173">
            <a:extLst>
              <a:ext uri="{FF2B5EF4-FFF2-40B4-BE49-F238E27FC236}">
                <a16:creationId xmlns:a16="http://schemas.microsoft.com/office/drawing/2014/main" id="{2F00EF8C-A75A-9645-BFD0-ABFF9D4E4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184" y="19956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70" name="Rectangle 172">
            <a:extLst>
              <a:ext uri="{FF2B5EF4-FFF2-40B4-BE49-F238E27FC236}">
                <a16:creationId xmlns:a16="http://schemas.microsoft.com/office/drawing/2014/main" id="{C9B514F3-37C0-FD46-8A3E-1CF294A0F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384" y="19956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71" name="Rectangle 171">
            <a:extLst>
              <a:ext uri="{FF2B5EF4-FFF2-40B4-BE49-F238E27FC236}">
                <a16:creationId xmlns:a16="http://schemas.microsoft.com/office/drawing/2014/main" id="{A720A5E6-7E38-D54C-A348-5175A1425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584" y="14368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72" name="Rectangle 170">
            <a:extLst>
              <a:ext uri="{FF2B5EF4-FFF2-40B4-BE49-F238E27FC236}">
                <a16:creationId xmlns:a16="http://schemas.microsoft.com/office/drawing/2014/main" id="{419CB33F-1809-4C47-8885-770FF37E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784" y="14368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73" name="Rectangle 169">
            <a:extLst>
              <a:ext uri="{FF2B5EF4-FFF2-40B4-BE49-F238E27FC236}">
                <a16:creationId xmlns:a16="http://schemas.microsoft.com/office/drawing/2014/main" id="{9C70B38D-5DC4-2A4F-8744-23BEE4510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984" y="14368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74" name="Rectangle 168">
            <a:extLst>
              <a:ext uri="{FF2B5EF4-FFF2-40B4-BE49-F238E27FC236}">
                <a16:creationId xmlns:a16="http://schemas.microsoft.com/office/drawing/2014/main" id="{84B15D08-10BC-D44A-9A4A-CA94A500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184" y="14368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75" name="Rectangle 167">
            <a:extLst>
              <a:ext uri="{FF2B5EF4-FFF2-40B4-BE49-F238E27FC236}">
                <a16:creationId xmlns:a16="http://schemas.microsoft.com/office/drawing/2014/main" id="{B7F397CA-38D4-F84C-8F78-436B54094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384" y="143686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76" name="Line 198">
            <a:extLst>
              <a:ext uri="{FF2B5EF4-FFF2-40B4-BE49-F238E27FC236}">
                <a16:creationId xmlns:a16="http://schemas.microsoft.com/office/drawing/2014/main" id="{BFFCCFCE-0144-E244-830B-36D49B3E3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384" y="1995669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199">
            <a:extLst>
              <a:ext uri="{FF2B5EF4-FFF2-40B4-BE49-F238E27FC236}">
                <a16:creationId xmlns:a16="http://schemas.microsoft.com/office/drawing/2014/main" id="{43BA950E-0901-F949-BD83-91E27DC60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384" y="2554469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200">
            <a:extLst>
              <a:ext uri="{FF2B5EF4-FFF2-40B4-BE49-F238E27FC236}">
                <a16:creationId xmlns:a16="http://schemas.microsoft.com/office/drawing/2014/main" id="{750334E0-7845-2F4E-AA4B-F202148C7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384" y="3113269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201">
            <a:extLst>
              <a:ext uri="{FF2B5EF4-FFF2-40B4-BE49-F238E27FC236}">
                <a16:creationId xmlns:a16="http://schemas.microsoft.com/office/drawing/2014/main" id="{2D3A90C8-5DE9-8C40-8377-07B0496D1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384" y="3672069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202">
            <a:extLst>
              <a:ext uri="{FF2B5EF4-FFF2-40B4-BE49-F238E27FC236}">
                <a16:creationId xmlns:a16="http://schemas.microsoft.com/office/drawing/2014/main" id="{717D2AF0-0640-7F40-9CDE-DE3A488C1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384" y="4230869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203">
            <a:extLst>
              <a:ext uri="{FF2B5EF4-FFF2-40B4-BE49-F238E27FC236}">
                <a16:creationId xmlns:a16="http://schemas.microsoft.com/office/drawing/2014/main" id="{A4D46C10-E093-8F44-BD0F-6BDB6B11E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384" y="4789669"/>
            <a:ext cx="3429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204">
            <a:extLst>
              <a:ext uri="{FF2B5EF4-FFF2-40B4-BE49-F238E27FC236}">
                <a16:creationId xmlns:a16="http://schemas.microsoft.com/office/drawing/2014/main" id="{366B182E-0B1D-114C-AEBE-6147FB7F08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3384" y="1436869"/>
            <a:ext cx="0" cy="3352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205">
            <a:extLst>
              <a:ext uri="{FF2B5EF4-FFF2-40B4-BE49-F238E27FC236}">
                <a16:creationId xmlns:a16="http://schemas.microsoft.com/office/drawing/2014/main" id="{E4221852-A4BA-F843-94FB-0CC192FFB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9184" y="1436869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Line 206">
            <a:extLst>
              <a:ext uri="{FF2B5EF4-FFF2-40B4-BE49-F238E27FC236}">
                <a16:creationId xmlns:a16="http://schemas.microsoft.com/office/drawing/2014/main" id="{A4925042-0BDD-EE48-8BC1-BD4021CF9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4984" y="1436869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Line 207">
            <a:extLst>
              <a:ext uri="{FF2B5EF4-FFF2-40B4-BE49-F238E27FC236}">
                <a16:creationId xmlns:a16="http://schemas.microsoft.com/office/drawing/2014/main" id="{B6C0FC9F-BB44-4240-B633-E089C7C08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784" y="1436869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Line 208">
            <a:extLst>
              <a:ext uri="{FF2B5EF4-FFF2-40B4-BE49-F238E27FC236}">
                <a16:creationId xmlns:a16="http://schemas.microsoft.com/office/drawing/2014/main" id="{BEBAB496-BCEF-0548-923D-FF221F272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584" y="1436869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Text Box 212">
            <a:extLst>
              <a:ext uri="{FF2B5EF4-FFF2-40B4-BE49-F238E27FC236}">
                <a16:creationId xmlns:a16="http://schemas.microsoft.com/office/drawing/2014/main" id="{3215CE6D-69F5-7D43-907D-7B70E7F61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771" y="4789669"/>
            <a:ext cx="529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14</a:t>
            </a:r>
          </a:p>
        </p:txBody>
      </p:sp>
      <p:sp>
        <p:nvSpPr>
          <p:cNvPr id="88" name="Text Box 213">
            <a:extLst>
              <a:ext uri="{FF2B5EF4-FFF2-40B4-BE49-F238E27FC236}">
                <a16:creationId xmlns:a16="http://schemas.microsoft.com/office/drawing/2014/main" id="{0CB135C8-7653-304C-BBB9-417820830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607" y="4789669"/>
            <a:ext cx="470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16</a:t>
            </a:r>
          </a:p>
        </p:txBody>
      </p:sp>
      <p:sp>
        <p:nvSpPr>
          <p:cNvPr id="89" name="Text Box 214">
            <a:extLst>
              <a:ext uri="{FF2B5EF4-FFF2-40B4-BE49-F238E27FC236}">
                <a16:creationId xmlns:a16="http://schemas.microsoft.com/office/drawing/2014/main" id="{AC494223-0F7B-7C43-9E44-9CC1BF0C0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138" y="4780960"/>
            <a:ext cx="62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22</a:t>
            </a:r>
          </a:p>
        </p:txBody>
      </p:sp>
      <p:sp>
        <p:nvSpPr>
          <p:cNvPr id="90" name="Text Box 215">
            <a:extLst>
              <a:ext uri="{FF2B5EF4-FFF2-40B4-BE49-F238E27FC236}">
                <a16:creationId xmlns:a16="http://schemas.microsoft.com/office/drawing/2014/main" id="{E48C4A0B-4D70-0043-A30E-5AB9FB83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624" y="4789669"/>
            <a:ext cx="455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18</a:t>
            </a:r>
          </a:p>
        </p:txBody>
      </p:sp>
      <p:sp>
        <p:nvSpPr>
          <p:cNvPr id="91" name="Text Box 216">
            <a:extLst>
              <a:ext uri="{FF2B5EF4-FFF2-40B4-BE49-F238E27FC236}">
                <a16:creationId xmlns:a16="http://schemas.microsoft.com/office/drawing/2014/main" id="{8FBCB184-A925-9247-AB6A-98650A05E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714" y="4789669"/>
            <a:ext cx="475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20</a:t>
            </a:r>
          </a:p>
        </p:txBody>
      </p:sp>
      <p:sp>
        <p:nvSpPr>
          <p:cNvPr id="92" name="Text Box 217">
            <a:extLst>
              <a:ext uri="{FF2B5EF4-FFF2-40B4-BE49-F238E27FC236}">
                <a16:creationId xmlns:a16="http://schemas.microsoft.com/office/drawing/2014/main" id="{FA06E6EA-4F1E-E641-B1C7-90E46B89E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195" y="403637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4</a:t>
            </a:r>
          </a:p>
        </p:txBody>
      </p:sp>
      <p:sp>
        <p:nvSpPr>
          <p:cNvPr id="93" name="Text Box 218">
            <a:extLst>
              <a:ext uri="{FF2B5EF4-FFF2-40B4-BE49-F238E27FC236}">
                <a16:creationId xmlns:a16="http://schemas.microsoft.com/office/drawing/2014/main" id="{4513CFE1-2753-394C-A4CA-7FBDC7CC6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195" y="350297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8</a:t>
            </a:r>
          </a:p>
        </p:txBody>
      </p:sp>
      <p:sp>
        <p:nvSpPr>
          <p:cNvPr id="94" name="Text Box 219">
            <a:extLst>
              <a:ext uri="{FF2B5EF4-FFF2-40B4-BE49-F238E27FC236}">
                <a16:creationId xmlns:a16="http://schemas.microsoft.com/office/drawing/2014/main" id="{386C1B93-1DFD-064C-820A-E87E2D6DA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652" y="296957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12</a:t>
            </a:r>
          </a:p>
        </p:txBody>
      </p:sp>
      <p:sp>
        <p:nvSpPr>
          <p:cNvPr id="95" name="Text Box 220">
            <a:extLst>
              <a:ext uri="{FF2B5EF4-FFF2-40B4-BE49-F238E27FC236}">
                <a16:creationId xmlns:a16="http://schemas.microsoft.com/office/drawing/2014/main" id="{97E5CA02-5E1F-E54D-ABBC-B4A59CAD4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652" y="182657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20</a:t>
            </a:r>
          </a:p>
        </p:txBody>
      </p:sp>
      <p:sp>
        <p:nvSpPr>
          <p:cNvPr id="96" name="Text Box 221">
            <a:extLst>
              <a:ext uri="{FF2B5EF4-FFF2-40B4-BE49-F238E27FC236}">
                <a16:creationId xmlns:a16="http://schemas.microsoft.com/office/drawing/2014/main" id="{B8DF73FF-522D-BB41-8DDD-018254AF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44" y="240134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16</a:t>
            </a:r>
          </a:p>
        </p:txBody>
      </p:sp>
      <p:sp>
        <p:nvSpPr>
          <p:cNvPr id="97" name="Text Box 222">
            <a:extLst>
              <a:ext uri="{FF2B5EF4-FFF2-40B4-BE49-F238E27FC236}">
                <a16:creationId xmlns:a16="http://schemas.microsoft.com/office/drawing/2014/main" id="{2BE9A51F-FA25-0E48-ABCD-2BEB9487D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419" y="4602434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0</a:t>
            </a:r>
          </a:p>
        </p:txBody>
      </p:sp>
      <p:sp>
        <p:nvSpPr>
          <p:cNvPr id="98" name="Text Box 223">
            <a:extLst>
              <a:ext uri="{FF2B5EF4-FFF2-40B4-BE49-F238E27FC236}">
                <a16:creationId xmlns:a16="http://schemas.microsoft.com/office/drawing/2014/main" id="{D189D193-2126-5C43-954B-6E0D8A96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126" y="5207681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0" dirty="0">
                <a:latin typeface="Comic Sans MS" pitchFamily="66" charset="0"/>
              </a:rPr>
              <a:t>Age at which education/training ended</a:t>
            </a:r>
          </a:p>
        </p:txBody>
      </p:sp>
      <p:sp>
        <p:nvSpPr>
          <p:cNvPr id="99" name="Text Box 224">
            <a:extLst>
              <a:ext uri="{FF2B5EF4-FFF2-40B4-BE49-F238E27FC236}">
                <a16:creationId xmlns:a16="http://schemas.microsoft.com/office/drawing/2014/main" id="{827FEC62-9E2F-D048-9161-80ABD46033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711359" y="2983094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0" dirty="0">
                <a:latin typeface="Comic Sans MS" pitchFamily="66" charset="0"/>
              </a:rPr>
              <a:t>Hourly pay (£)</a:t>
            </a:r>
          </a:p>
        </p:txBody>
      </p:sp>
      <p:grpSp>
        <p:nvGrpSpPr>
          <p:cNvPr id="100" name="Group 225">
            <a:extLst>
              <a:ext uri="{FF2B5EF4-FFF2-40B4-BE49-F238E27FC236}">
                <a16:creationId xmlns:a16="http://schemas.microsoft.com/office/drawing/2014/main" id="{20B11573-AF13-8944-ADD8-8EBEB08BB3A5}"/>
              </a:ext>
            </a:extLst>
          </p:cNvPr>
          <p:cNvGrpSpPr>
            <a:grpSpLocks/>
          </p:cNvGrpSpPr>
          <p:nvPr/>
        </p:nvGrpSpPr>
        <p:grpSpPr bwMode="auto">
          <a:xfrm>
            <a:off x="5553846" y="3440294"/>
            <a:ext cx="152400" cy="152400"/>
            <a:chOff x="4224" y="3024"/>
            <a:chExt cx="48" cy="48"/>
          </a:xfrm>
        </p:grpSpPr>
        <p:sp>
          <p:nvSpPr>
            <p:cNvPr id="101" name="Line 226">
              <a:extLst>
                <a:ext uri="{FF2B5EF4-FFF2-40B4-BE49-F238E27FC236}">
                  <a16:creationId xmlns:a16="http://schemas.microsoft.com/office/drawing/2014/main" id="{F48B6374-D91D-EC49-B716-C47A37174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Line 227">
              <a:extLst>
                <a:ext uri="{FF2B5EF4-FFF2-40B4-BE49-F238E27FC236}">
                  <a16:creationId xmlns:a16="http://schemas.microsoft.com/office/drawing/2014/main" id="{FC04D67E-A554-134F-B1A6-8F6C5F18AB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3" name="Group 228">
            <a:extLst>
              <a:ext uri="{FF2B5EF4-FFF2-40B4-BE49-F238E27FC236}">
                <a16:creationId xmlns:a16="http://schemas.microsoft.com/office/drawing/2014/main" id="{51A408BF-5CCF-7648-823C-B9D37E705C5B}"/>
              </a:ext>
            </a:extLst>
          </p:cNvPr>
          <p:cNvGrpSpPr>
            <a:grpSpLocks/>
          </p:cNvGrpSpPr>
          <p:nvPr/>
        </p:nvGrpSpPr>
        <p:grpSpPr bwMode="auto">
          <a:xfrm>
            <a:off x="7610793" y="3485514"/>
            <a:ext cx="152400" cy="152400"/>
            <a:chOff x="4224" y="3024"/>
            <a:chExt cx="48" cy="48"/>
          </a:xfrm>
        </p:grpSpPr>
        <p:sp>
          <p:nvSpPr>
            <p:cNvPr id="104" name="Line 229">
              <a:extLst>
                <a:ext uri="{FF2B5EF4-FFF2-40B4-BE49-F238E27FC236}">
                  <a16:creationId xmlns:a16="http://schemas.microsoft.com/office/drawing/2014/main" id="{3E1721C9-E60A-3B49-BCCE-FCAF95DA6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Line 230">
              <a:extLst>
                <a:ext uri="{FF2B5EF4-FFF2-40B4-BE49-F238E27FC236}">
                  <a16:creationId xmlns:a16="http://schemas.microsoft.com/office/drawing/2014/main" id="{8DFA53DD-E089-0F4F-9742-A4DC42623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6" name="Group 231">
            <a:extLst>
              <a:ext uri="{FF2B5EF4-FFF2-40B4-BE49-F238E27FC236}">
                <a16:creationId xmlns:a16="http://schemas.microsoft.com/office/drawing/2014/main" id="{96CD1CCB-69AE-0E42-B3E8-90E8BD3847D6}"/>
              </a:ext>
            </a:extLst>
          </p:cNvPr>
          <p:cNvGrpSpPr>
            <a:grpSpLocks/>
          </p:cNvGrpSpPr>
          <p:nvPr/>
        </p:nvGrpSpPr>
        <p:grpSpPr bwMode="auto">
          <a:xfrm>
            <a:off x="6922770" y="3131184"/>
            <a:ext cx="152400" cy="152400"/>
            <a:chOff x="4224" y="3024"/>
            <a:chExt cx="48" cy="48"/>
          </a:xfrm>
        </p:grpSpPr>
        <p:sp>
          <p:nvSpPr>
            <p:cNvPr id="107" name="Line 232">
              <a:extLst>
                <a:ext uri="{FF2B5EF4-FFF2-40B4-BE49-F238E27FC236}">
                  <a16:creationId xmlns:a16="http://schemas.microsoft.com/office/drawing/2014/main" id="{072718D6-E7EE-6B4A-B610-355C9DE11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Line 233">
              <a:extLst>
                <a:ext uri="{FF2B5EF4-FFF2-40B4-BE49-F238E27FC236}">
                  <a16:creationId xmlns:a16="http://schemas.microsoft.com/office/drawing/2014/main" id="{23A048D6-154B-F143-8592-D4DF1ED55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9" name="Group 234">
            <a:extLst>
              <a:ext uri="{FF2B5EF4-FFF2-40B4-BE49-F238E27FC236}">
                <a16:creationId xmlns:a16="http://schemas.microsoft.com/office/drawing/2014/main" id="{4251D000-63FF-2F4B-A9A1-69C730DF8985}"/>
              </a:ext>
            </a:extLst>
          </p:cNvPr>
          <p:cNvGrpSpPr>
            <a:grpSpLocks/>
          </p:cNvGrpSpPr>
          <p:nvPr/>
        </p:nvGrpSpPr>
        <p:grpSpPr bwMode="auto">
          <a:xfrm>
            <a:off x="5549537" y="3251290"/>
            <a:ext cx="152400" cy="152400"/>
            <a:chOff x="4224" y="3024"/>
            <a:chExt cx="48" cy="48"/>
          </a:xfrm>
        </p:grpSpPr>
        <p:sp>
          <p:nvSpPr>
            <p:cNvPr id="110" name="Line 235">
              <a:extLst>
                <a:ext uri="{FF2B5EF4-FFF2-40B4-BE49-F238E27FC236}">
                  <a16:creationId xmlns:a16="http://schemas.microsoft.com/office/drawing/2014/main" id="{86D6F89C-71A5-9C41-9803-58A7B79E7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Line 236">
              <a:extLst>
                <a:ext uri="{FF2B5EF4-FFF2-40B4-BE49-F238E27FC236}">
                  <a16:creationId xmlns:a16="http://schemas.microsoft.com/office/drawing/2014/main" id="{19746CE3-EF00-A341-8129-A9CC98C67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2" name="Group 237">
            <a:extLst>
              <a:ext uri="{FF2B5EF4-FFF2-40B4-BE49-F238E27FC236}">
                <a16:creationId xmlns:a16="http://schemas.microsoft.com/office/drawing/2014/main" id="{85F248D4-6737-0548-BA36-FAB0664B2BFD}"/>
              </a:ext>
            </a:extLst>
          </p:cNvPr>
          <p:cNvGrpSpPr>
            <a:grpSpLocks/>
          </p:cNvGrpSpPr>
          <p:nvPr/>
        </p:nvGrpSpPr>
        <p:grpSpPr bwMode="auto">
          <a:xfrm>
            <a:off x="6231346" y="3246029"/>
            <a:ext cx="152400" cy="152400"/>
            <a:chOff x="4224" y="3024"/>
            <a:chExt cx="48" cy="48"/>
          </a:xfrm>
        </p:grpSpPr>
        <p:sp>
          <p:nvSpPr>
            <p:cNvPr id="113" name="Line 238">
              <a:extLst>
                <a:ext uri="{FF2B5EF4-FFF2-40B4-BE49-F238E27FC236}">
                  <a16:creationId xmlns:a16="http://schemas.microsoft.com/office/drawing/2014/main" id="{DAF99BF2-2EF2-E541-AA06-031332275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Line 239">
              <a:extLst>
                <a:ext uri="{FF2B5EF4-FFF2-40B4-BE49-F238E27FC236}">
                  <a16:creationId xmlns:a16="http://schemas.microsoft.com/office/drawing/2014/main" id="{1D2FE5F1-18EE-CF4A-977F-C830E4170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5" name="Group 240">
            <a:extLst>
              <a:ext uri="{FF2B5EF4-FFF2-40B4-BE49-F238E27FC236}">
                <a16:creationId xmlns:a16="http://schemas.microsoft.com/office/drawing/2014/main" id="{DCCD0C92-AD1F-E44D-B986-A51953A8B5FA}"/>
              </a:ext>
            </a:extLst>
          </p:cNvPr>
          <p:cNvGrpSpPr>
            <a:grpSpLocks/>
          </p:cNvGrpSpPr>
          <p:nvPr/>
        </p:nvGrpSpPr>
        <p:grpSpPr bwMode="auto">
          <a:xfrm>
            <a:off x="5545182" y="2599871"/>
            <a:ext cx="152400" cy="152400"/>
            <a:chOff x="4224" y="3024"/>
            <a:chExt cx="48" cy="48"/>
          </a:xfrm>
        </p:grpSpPr>
        <p:sp>
          <p:nvSpPr>
            <p:cNvPr id="116" name="Line 241">
              <a:extLst>
                <a:ext uri="{FF2B5EF4-FFF2-40B4-BE49-F238E27FC236}">
                  <a16:creationId xmlns:a16="http://schemas.microsoft.com/office/drawing/2014/main" id="{D3A98B04-7040-9D4B-B097-8005097D6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42">
              <a:extLst>
                <a:ext uri="{FF2B5EF4-FFF2-40B4-BE49-F238E27FC236}">
                  <a16:creationId xmlns:a16="http://schemas.microsoft.com/office/drawing/2014/main" id="{BE0A7DFB-3F19-5848-A8BC-307D89EDB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8" name="Group 243">
            <a:extLst>
              <a:ext uri="{FF2B5EF4-FFF2-40B4-BE49-F238E27FC236}">
                <a16:creationId xmlns:a16="http://schemas.microsoft.com/office/drawing/2014/main" id="{78D43160-2BEB-4745-8669-C8EF0F6BAD0E}"/>
              </a:ext>
            </a:extLst>
          </p:cNvPr>
          <p:cNvGrpSpPr>
            <a:grpSpLocks/>
          </p:cNvGrpSpPr>
          <p:nvPr/>
        </p:nvGrpSpPr>
        <p:grpSpPr bwMode="auto">
          <a:xfrm>
            <a:off x="6234792" y="2893332"/>
            <a:ext cx="152400" cy="152400"/>
            <a:chOff x="4224" y="3024"/>
            <a:chExt cx="48" cy="48"/>
          </a:xfrm>
        </p:grpSpPr>
        <p:sp>
          <p:nvSpPr>
            <p:cNvPr id="119" name="Line 244">
              <a:extLst>
                <a:ext uri="{FF2B5EF4-FFF2-40B4-BE49-F238E27FC236}">
                  <a16:creationId xmlns:a16="http://schemas.microsoft.com/office/drawing/2014/main" id="{CBAB6F64-1BD9-0344-A300-019BC0F38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Line 245">
              <a:extLst>
                <a:ext uri="{FF2B5EF4-FFF2-40B4-BE49-F238E27FC236}">
                  <a16:creationId xmlns:a16="http://schemas.microsoft.com/office/drawing/2014/main" id="{5B886B79-681C-6642-BE8F-AA4983F08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1" name="Group 246">
            <a:extLst>
              <a:ext uri="{FF2B5EF4-FFF2-40B4-BE49-F238E27FC236}">
                <a16:creationId xmlns:a16="http://schemas.microsoft.com/office/drawing/2014/main" id="{67244EE6-9AD1-6542-B88F-0032617518C4}"/>
              </a:ext>
            </a:extLst>
          </p:cNvPr>
          <p:cNvGrpSpPr>
            <a:grpSpLocks/>
          </p:cNvGrpSpPr>
          <p:nvPr/>
        </p:nvGrpSpPr>
        <p:grpSpPr bwMode="auto">
          <a:xfrm>
            <a:off x="7255510" y="3133680"/>
            <a:ext cx="152400" cy="152400"/>
            <a:chOff x="4224" y="3024"/>
            <a:chExt cx="48" cy="48"/>
          </a:xfrm>
        </p:grpSpPr>
        <p:sp>
          <p:nvSpPr>
            <p:cNvPr id="122" name="Line 247">
              <a:extLst>
                <a:ext uri="{FF2B5EF4-FFF2-40B4-BE49-F238E27FC236}">
                  <a16:creationId xmlns:a16="http://schemas.microsoft.com/office/drawing/2014/main" id="{A5F48B4C-2A39-5846-9968-167704944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Line 248">
              <a:extLst>
                <a:ext uri="{FF2B5EF4-FFF2-40B4-BE49-F238E27FC236}">
                  <a16:creationId xmlns:a16="http://schemas.microsoft.com/office/drawing/2014/main" id="{24DE2186-5ED1-0D4C-A5F7-F87D95C693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4" name="Group 249">
            <a:extLst>
              <a:ext uri="{FF2B5EF4-FFF2-40B4-BE49-F238E27FC236}">
                <a16:creationId xmlns:a16="http://schemas.microsoft.com/office/drawing/2014/main" id="{2135396E-84AA-9545-8B3C-74BD53A0384C}"/>
              </a:ext>
            </a:extLst>
          </p:cNvPr>
          <p:cNvGrpSpPr>
            <a:grpSpLocks/>
          </p:cNvGrpSpPr>
          <p:nvPr/>
        </p:nvGrpSpPr>
        <p:grpSpPr bwMode="auto">
          <a:xfrm>
            <a:off x="7605622" y="3357426"/>
            <a:ext cx="152400" cy="152400"/>
            <a:chOff x="4224" y="3024"/>
            <a:chExt cx="48" cy="48"/>
          </a:xfrm>
        </p:grpSpPr>
        <p:sp>
          <p:nvSpPr>
            <p:cNvPr id="125" name="Line 250">
              <a:extLst>
                <a:ext uri="{FF2B5EF4-FFF2-40B4-BE49-F238E27FC236}">
                  <a16:creationId xmlns:a16="http://schemas.microsoft.com/office/drawing/2014/main" id="{89DA93F4-6EE6-2440-B057-4719ADADA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Line 251">
              <a:extLst>
                <a:ext uri="{FF2B5EF4-FFF2-40B4-BE49-F238E27FC236}">
                  <a16:creationId xmlns:a16="http://schemas.microsoft.com/office/drawing/2014/main" id="{53A3D84A-5FF1-3F41-B5EE-5BCA26DC5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7" name="Group 252">
            <a:extLst>
              <a:ext uri="{FF2B5EF4-FFF2-40B4-BE49-F238E27FC236}">
                <a16:creationId xmlns:a16="http://schemas.microsoft.com/office/drawing/2014/main" id="{0B75BCB9-493B-D348-852E-648B1D03AC0E}"/>
              </a:ext>
            </a:extLst>
          </p:cNvPr>
          <p:cNvGrpSpPr>
            <a:grpSpLocks/>
          </p:cNvGrpSpPr>
          <p:nvPr/>
        </p:nvGrpSpPr>
        <p:grpSpPr bwMode="auto">
          <a:xfrm>
            <a:off x="6915876" y="3036116"/>
            <a:ext cx="152400" cy="152400"/>
            <a:chOff x="4224" y="3024"/>
            <a:chExt cx="48" cy="48"/>
          </a:xfrm>
        </p:grpSpPr>
        <p:sp>
          <p:nvSpPr>
            <p:cNvPr id="128" name="Line 253">
              <a:extLst>
                <a:ext uri="{FF2B5EF4-FFF2-40B4-BE49-F238E27FC236}">
                  <a16:creationId xmlns:a16="http://schemas.microsoft.com/office/drawing/2014/main" id="{ADDBA349-8A39-4446-BCDA-FFA5494FB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Line 254">
              <a:extLst>
                <a:ext uri="{FF2B5EF4-FFF2-40B4-BE49-F238E27FC236}">
                  <a16:creationId xmlns:a16="http://schemas.microsoft.com/office/drawing/2014/main" id="{146A357C-AB41-C74C-B1F4-69D22FA47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0" name="Group 249">
            <a:extLst>
              <a:ext uri="{FF2B5EF4-FFF2-40B4-BE49-F238E27FC236}">
                <a16:creationId xmlns:a16="http://schemas.microsoft.com/office/drawing/2014/main" id="{AD8D8BA6-9A27-7C46-BF32-6609990531F2}"/>
              </a:ext>
            </a:extLst>
          </p:cNvPr>
          <p:cNvGrpSpPr>
            <a:grpSpLocks/>
          </p:cNvGrpSpPr>
          <p:nvPr/>
        </p:nvGrpSpPr>
        <p:grpSpPr bwMode="auto">
          <a:xfrm>
            <a:off x="7601268" y="3135358"/>
            <a:ext cx="152400" cy="152400"/>
            <a:chOff x="4224" y="3024"/>
            <a:chExt cx="48" cy="48"/>
          </a:xfrm>
        </p:grpSpPr>
        <p:sp>
          <p:nvSpPr>
            <p:cNvPr id="131" name="Line 250">
              <a:extLst>
                <a:ext uri="{FF2B5EF4-FFF2-40B4-BE49-F238E27FC236}">
                  <a16:creationId xmlns:a16="http://schemas.microsoft.com/office/drawing/2014/main" id="{59F1D0A6-3902-8A49-9366-38991AEC5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Line 251">
              <a:extLst>
                <a:ext uri="{FF2B5EF4-FFF2-40B4-BE49-F238E27FC236}">
                  <a16:creationId xmlns:a16="http://schemas.microsoft.com/office/drawing/2014/main" id="{617E824B-3BC4-C34D-B8F8-7F41D7850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" name="Group 249">
            <a:extLst>
              <a:ext uri="{FF2B5EF4-FFF2-40B4-BE49-F238E27FC236}">
                <a16:creationId xmlns:a16="http://schemas.microsoft.com/office/drawing/2014/main" id="{26401C29-A687-2447-B9BC-5FDD9A6E1257}"/>
              </a:ext>
            </a:extLst>
          </p:cNvPr>
          <p:cNvGrpSpPr>
            <a:grpSpLocks/>
          </p:cNvGrpSpPr>
          <p:nvPr/>
        </p:nvGrpSpPr>
        <p:grpSpPr bwMode="auto">
          <a:xfrm>
            <a:off x="7971383" y="3496764"/>
            <a:ext cx="152400" cy="152400"/>
            <a:chOff x="4224" y="3024"/>
            <a:chExt cx="48" cy="48"/>
          </a:xfrm>
        </p:grpSpPr>
        <p:sp>
          <p:nvSpPr>
            <p:cNvPr id="134" name="Line 250">
              <a:extLst>
                <a:ext uri="{FF2B5EF4-FFF2-40B4-BE49-F238E27FC236}">
                  <a16:creationId xmlns:a16="http://schemas.microsoft.com/office/drawing/2014/main" id="{DC9DA47E-D8AC-FF4C-A337-83BF56573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Line 251">
              <a:extLst>
                <a:ext uri="{FF2B5EF4-FFF2-40B4-BE49-F238E27FC236}">
                  <a16:creationId xmlns:a16="http://schemas.microsoft.com/office/drawing/2014/main" id="{D7AE4009-69F2-EC46-A1E2-FA806698C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6" name="Group 249">
            <a:extLst>
              <a:ext uri="{FF2B5EF4-FFF2-40B4-BE49-F238E27FC236}">
                <a16:creationId xmlns:a16="http://schemas.microsoft.com/office/drawing/2014/main" id="{ECA82243-9386-9640-9839-49A2920C55A5}"/>
              </a:ext>
            </a:extLst>
          </p:cNvPr>
          <p:cNvGrpSpPr>
            <a:grpSpLocks/>
          </p:cNvGrpSpPr>
          <p:nvPr/>
        </p:nvGrpSpPr>
        <p:grpSpPr bwMode="auto">
          <a:xfrm>
            <a:off x="7975738" y="3326947"/>
            <a:ext cx="152400" cy="152400"/>
            <a:chOff x="4224" y="3024"/>
            <a:chExt cx="48" cy="48"/>
          </a:xfrm>
        </p:grpSpPr>
        <p:sp>
          <p:nvSpPr>
            <p:cNvPr id="137" name="Line 250">
              <a:extLst>
                <a:ext uri="{FF2B5EF4-FFF2-40B4-BE49-F238E27FC236}">
                  <a16:creationId xmlns:a16="http://schemas.microsoft.com/office/drawing/2014/main" id="{74F599B3-DD2A-4041-AE41-D651E1FDA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Line 251">
              <a:extLst>
                <a:ext uri="{FF2B5EF4-FFF2-40B4-BE49-F238E27FC236}">
                  <a16:creationId xmlns:a16="http://schemas.microsoft.com/office/drawing/2014/main" id="{84BADADF-9EC5-8944-95AF-DCB904441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9" name="Group 249">
            <a:extLst>
              <a:ext uri="{FF2B5EF4-FFF2-40B4-BE49-F238E27FC236}">
                <a16:creationId xmlns:a16="http://schemas.microsoft.com/office/drawing/2014/main" id="{CACC0A23-4FB2-024F-9EFF-BC911C4B26A5}"/>
              </a:ext>
            </a:extLst>
          </p:cNvPr>
          <p:cNvGrpSpPr>
            <a:grpSpLocks/>
          </p:cNvGrpSpPr>
          <p:nvPr/>
        </p:nvGrpSpPr>
        <p:grpSpPr bwMode="auto">
          <a:xfrm>
            <a:off x="7962675" y="2155644"/>
            <a:ext cx="152400" cy="152400"/>
            <a:chOff x="4224" y="3024"/>
            <a:chExt cx="48" cy="48"/>
          </a:xfrm>
        </p:grpSpPr>
        <p:sp>
          <p:nvSpPr>
            <p:cNvPr id="140" name="Line 250">
              <a:extLst>
                <a:ext uri="{FF2B5EF4-FFF2-40B4-BE49-F238E27FC236}">
                  <a16:creationId xmlns:a16="http://schemas.microsoft.com/office/drawing/2014/main" id="{0C72099E-421F-1B4F-86A6-FCD884440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Line 251">
              <a:extLst>
                <a:ext uri="{FF2B5EF4-FFF2-40B4-BE49-F238E27FC236}">
                  <a16:creationId xmlns:a16="http://schemas.microsoft.com/office/drawing/2014/main" id="{3AE2D888-4922-3842-9A72-56E5B4FD9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9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CEE4-57FA-1F41-9F61-DFE2447B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12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42" name="コンテンツ プレースホルダー 2">
            <a:extLst>
              <a:ext uri="{FF2B5EF4-FFF2-40B4-BE49-F238E27FC236}">
                <a16:creationId xmlns:a16="http://schemas.microsoft.com/office/drawing/2014/main" id="{2CC78EC0-04F2-9141-8568-8A69E6AB6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885825"/>
            <a:ext cx="3479891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Scatter graphs are used to represent data linking 2 variables (bivariate data)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Hideko says that her data supports the conclusion that more education causes people to earn a lower hourly rate of pay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b) Give one reason why Hideko’s conclusion might not be valid</a:t>
            </a:r>
          </a:p>
          <a:p>
            <a:pPr marL="342900" indent="-342900" algn="ctr">
              <a:buAutoNum type="alphaLcParenR"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3" name="Rectangle 196">
            <a:extLst>
              <a:ext uri="{FF2B5EF4-FFF2-40B4-BE49-F238E27FC236}">
                <a16:creationId xmlns:a16="http://schemas.microsoft.com/office/drawing/2014/main" id="{E82266ED-3E2A-FF43-93C6-466857695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234" y="37165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44" name="Rectangle 195">
            <a:extLst>
              <a:ext uri="{FF2B5EF4-FFF2-40B4-BE49-F238E27FC236}">
                <a16:creationId xmlns:a16="http://schemas.microsoft.com/office/drawing/2014/main" id="{B9A145C5-E784-EA4B-88FC-DDF39688F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434" y="37165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45" name="Rectangle 194">
            <a:extLst>
              <a:ext uri="{FF2B5EF4-FFF2-40B4-BE49-F238E27FC236}">
                <a16:creationId xmlns:a16="http://schemas.microsoft.com/office/drawing/2014/main" id="{82E0203E-122A-2D46-82CF-9E1B0783F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634" y="37165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46" name="Rectangle 193">
            <a:extLst>
              <a:ext uri="{FF2B5EF4-FFF2-40B4-BE49-F238E27FC236}">
                <a16:creationId xmlns:a16="http://schemas.microsoft.com/office/drawing/2014/main" id="{9CED5966-0613-DC46-B8D7-49AFB1D1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834" y="37165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47" name="Rectangle 192">
            <a:extLst>
              <a:ext uri="{FF2B5EF4-FFF2-40B4-BE49-F238E27FC236}">
                <a16:creationId xmlns:a16="http://schemas.microsoft.com/office/drawing/2014/main" id="{00F5BD8D-CA9D-CC4B-AA4C-1E9B01AE8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034" y="37165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48" name="Rectangle 191">
            <a:extLst>
              <a:ext uri="{FF2B5EF4-FFF2-40B4-BE49-F238E27FC236}">
                <a16:creationId xmlns:a16="http://schemas.microsoft.com/office/drawing/2014/main" id="{6FC5F1ED-9A0E-D943-9AAB-B9457D39C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234" y="31577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49" name="Rectangle 190">
            <a:extLst>
              <a:ext uri="{FF2B5EF4-FFF2-40B4-BE49-F238E27FC236}">
                <a16:creationId xmlns:a16="http://schemas.microsoft.com/office/drawing/2014/main" id="{31ECE8DC-7BDD-2345-AF4F-28A1D35D7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434" y="31577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50" name="Rectangle 189">
            <a:extLst>
              <a:ext uri="{FF2B5EF4-FFF2-40B4-BE49-F238E27FC236}">
                <a16:creationId xmlns:a16="http://schemas.microsoft.com/office/drawing/2014/main" id="{946A67D8-5D59-EB40-8E8C-42E3FD8BF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634" y="31577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51" name="Rectangle 188">
            <a:extLst>
              <a:ext uri="{FF2B5EF4-FFF2-40B4-BE49-F238E27FC236}">
                <a16:creationId xmlns:a16="http://schemas.microsoft.com/office/drawing/2014/main" id="{FF855E3B-7942-A240-8E0D-6AAD591C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834" y="31577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52" name="Rectangle 187">
            <a:extLst>
              <a:ext uri="{FF2B5EF4-FFF2-40B4-BE49-F238E27FC236}">
                <a16:creationId xmlns:a16="http://schemas.microsoft.com/office/drawing/2014/main" id="{135F666C-51E3-EE45-8527-E255D8B5D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034" y="31577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53" name="Rectangle 186">
            <a:extLst>
              <a:ext uri="{FF2B5EF4-FFF2-40B4-BE49-F238E27FC236}">
                <a16:creationId xmlns:a16="http://schemas.microsoft.com/office/drawing/2014/main" id="{9B1E8E67-8524-BC48-B2E8-AF4A08CA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234" y="25989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54" name="Rectangle 185">
            <a:extLst>
              <a:ext uri="{FF2B5EF4-FFF2-40B4-BE49-F238E27FC236}">
                <a16:creationId xmlns:a16="http://schemas.microsoft.com/office/drawing/2014/main" id="{11D0B093-0313-1A4D-82C1-257BF722B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434" y="25989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55" name="Rectangle 184">
            <a:extLst>
              <a:ext uri="{FF2B5EF4-FFF2-40B4-BE49-F238E27FC236}">
                <a16:creationId xmlns:a16="http://schemas.microsoft.com/office/drawing/2014/main" id="{7EF07119-1FFB-DF4D-A0C3-29E7DDBA0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634" y="25989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56" name="Rectangle 183">
            <a:extLst>
              <a:ext uri="{FF2B5EF4-FFF2-40B4-BE49-F238E27FC236}">
                <a16:creationId xmlns:a16="http://schemas.microsoft.com/office/drawing/2014/main" id="{B67D7CC5-F007-5F4A-9BF8-38E9DCAD2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834" y="25989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57" name="Rectangle 182">
            <a:extLst>
              <a:ext uri="{FF2B5EF4-FFF2-40B4-BE49-F238E27FC236}">
                <a16:creationId xmlns:a16="http://schemas.microsoft.com/office/drawing/2014/main" id="{58E8165C-B2D2-B84E-9041-01BF58BB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034" y="25989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58" name="Rectangle 181">
            <a:extLst>
              <a:ext uri="{FF2B5EF4-FFF2-40B4-BE49-F238E27FC236}">
                <a16:creationId xmlns:a16="http://schemas.microsoft.com/office/drawing/2014/main" id="{E69C9DE6-2204-8B49-979C-8470311D0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234" y="20401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59" name="Rectangle 180">
            <a:extLst>
              <a:ext uri="{FF2B5EF4-FFF2-40B4-BE49-F238E27FC236}">
                <a16:creationId xmlns:a16="http://schemas.microsoft.com/office/drawing/2014/main" id="{5DEDDDE2-B22E-CF43-BF1A-6C5E5A457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434" y="20401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60" name="Rectangle 179">
            <a:extLst>
              <a:ext uri="{FF2B5EF4-FFF2-40B4-BE49-F238E27FC236}">
                <a16:creationId xmlns:a16="http://schemas.microsoft.com/office/drawing/2014/main" id="{53D3B592-3D88-E749-B976-CE50E03CD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634" y="20401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61" name="Rectangle 178">
            <a:extLst>
              <a:ext uri="{FF2B5EF4-FFF2-40B4-BE49-F238E27FC236}">
                <a16:creationId xmlns:a16="http://schemas.microsoft.com/office/drawing/2014/main" id="{52BC533F-34DC-1941-933E-3850AC24A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834" y="20401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62" name="Rectangle 177">
            <a:extLst>
              <a:ext uri="{FF2B5EF4-FFF2-40B4-BE49-F238E27FC236}">
                <a16:creationId xmlns:a16="http://schemas.microsoft.com/office/drawing/2014/main" id="{90D2C26C-5943-634C-AA5B-04CECC14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034" y="20401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63" name="Rectangle 176">
            <a:extLst>
              <a:ext uri="{FF2B5EF4-FFF2-40B4-BE49-F238E27FC236}">
                <a16:creationId xmlns:a16="http://schemas.microsoft.com/office/drawing/2014/main" id="{EC1C9920-D0A9-1C48-A36D-A5EE3805F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234" y="14813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64" name="Rectangle 175">
            <a:extLst>
              <a:ext uri="{FF2B5EF4-FFF2-40B4-BE49-F238E27FC236}">
                <a16:creationId xmlns:a16="http://schemas.microsoft.com/office/drawing/2014/main" id="{B5960611-BE3B-454B-9642-012BC2374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434" y="14813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65" name="Rectangle 174">
            <a:extLst>
              <a:ext uri="{FF2B5EF4-FFF2-40B4-BE49-F238E27FC236}">
                <a16:creationId xmlns:a16="http://schemas.microsoft.com/office/drawing/2014/main" id="{A0C98696-531E-EF4E-BD18-52FB1E58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634" y="14813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66" name="Rectangle 173">
            <a:extLst>
              <a:ext uri="{FF2B5EF4-FFF2-40B4-BE49-F238E27FC236}">
                <a16:creationId xmlns:a16="http://schemas.microsoft.com/office/drawing/2014/main" id="{25AE498B-9AD0-2547-8B7F-1ED24843A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834" y="14813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67" name="Rectangle 172">
            <a:extLst>
              <a:ext uri="{FF2B5EF4-FFF2-40B4-BE49-F238E27FC236}">
                <a16:creationId xmlns:a16="http://schemas.microsoft.com/office/drawing/2014/main" id="{94133B50-4127-654F-BB28-FFB5AB742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034" y="14813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68" name="Rectangle 171">
            <a:extLst>
              <a:ext uri="{FF2B5EF4-FFF2-40B4-BE49-F238E27FC236}">
                <a16:creationId xmlns:a16="http://schemas.microsoft.com/office/drawing/2014/main" id="{1DF58A61-54AE-4741-8D4F-35A3C8FFA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234" y="9225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69" name="Rectangle 170">
            <a:extLst>
              <a:ext uri="{FF2B5EF4-FFF2-40B4-BE49-F238E27FC236}">
                <a16:creationId xmlns:a16="http://schemas.microsoft.com/office/drawing/2014/main" id="{CAA294B8-AB5E-D948-9801-B7260FC0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434" y="9225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EA16333-7274-B745-BE50-0C623F9E8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634" y="9225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71" name="Rectangle 168">
            <a:extLst>
              <a:ext uri="{FF2B5EF4-FFF2-40B4-BE49-F238E27FC236}">
                <a16:creationId xmlns:a16="http://schemas.microsoft.com/office/drawing/2014/main" id="{307B768C-935A-5C4F-AEC0-E91391BAE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834" y="9225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72" name="Rectangle 167">
            <a:extLst>
              <a:ext uri="{FF2B5EF4-FFF2-40B4-BE49-F238E27FC236}">
                <a16:creationId xmlns:a16="http://schemas.microsoft.com/office/drawing/2014/main" id="{A0CC99BF-33B0-7348-B774-5EF6E58A1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034" y="922519"/>
            <a:ext cx="685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000" b="0">
              <a:latin typeface="Comic Sans MS" pitchFamily="66" charset="0"/>
            </a:endParaRPr>
          </a:p>
        </p:txBody>
      </p:sp>
      <p:sp>
        <p:nvSpPr>
          <p:cNvPr id="173" name="Line 198">
            <a:extLst>
              <a:ext uri="{FF2B5EF4-FFF2-40B4-BE49-F238E27FC236}">
                <a16:creationId xmlns:a16="http://schemas.microsoft.com/office/drawing/2014/main" id="{8F9057FE-822B-5440-B957-2D598651B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034" y="1481319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" name="Line 199">
            <a:extLst>
              <a:ext uri="{FF2B5EF4-FFF2-40B4-BE49-F238E27FC236}">
                <a16:creationId xmlns:a16="http://schemas.microsoft.com/office/drawing/2014/main" id="{4EBD7366-BB87-714F-B835-76529553F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034" y="2040119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5" name="Line 200">
            <a:extLst>
              <a:ext uri="{FF2B5EF4-FFF2-40B4-BE49-F238E27FC236}">
                <a16:creationId xmlns:a16="http://schemas.microsoft.com/office/drawing/2014/main" id="{59EF0EED-764D-3E49-97B9-EE7EEDBD8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034" y="2598919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6" name="Line 201">
            <a:extLst>
              <a:ext uri="{FF2B5EF4-FFF2-40B4-BE49-F238E27FC236}">
                <a16:creationId xmlns:a16="http://schemas.microsoft.com/office/drawing/2014/main" id="{9691ABC2-269F-074C-9FAF-DCCC1BF6A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034" y="3157719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7" name="Line 202">
            <a:extLst>
              <a:ext uri="{FF2B5EF4-FFF2-40B4-BE49-F238E27FC236}">
                <a16:creationId xmlns:a16="http://schemas.microsoft.com/office/drawing/2014/main" id="{84687B1A-2FEA-0B43-8B1B-2C32294C7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034" y="3716519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8" name="Line 203">
            <a:extLst>
              <a:ext uri="{FF2B5EF4-FFF2-40B4-BE49-F238E27FC236}">
                <a16:creationId xmlns:a16="http://schemas.microsoft.com/office/drawing/2014/main" id="{25B30006-352D-E24A-B6B6-179D0E38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034" y="4275319"/>
            <a:ext cx="3429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9" name="Line 204">
            <a:extLst>
              <a:ext uri="{FF2B5EF4-FFF2-40B4-BE49-F238E27FC236}">
                <a16:creationId xmlns:a16="http://schemas.microsoft.com/office/drawing/2014/main" id="{7658911E-44F5-B14D-87E5-E8B704F4DA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72034" y="922519"/>
            <a:ext cx="0" cy="3352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0" name="Line 205">
            <a:extLst>
              <a:ext uri="{FF2B5EF4-FFF2-40B4-BE49-F238E27FC236}">
                <a16:creationId xmlns:a16="http://schemas.microsoft.com/office/drawing/2014/main" id="{744D825A-54AB-FC45-B4FA-50F43D261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7834" y="922519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1" name="Line 206">
            <a:extLst>
              <a:ext uri="{FF2B5EF4-FFF2-40B4-BE49-F238E27FC236}">
                <a16:creationId xmlns:a16="http://schemas.microsoft.com/office/drawing/2014/main" id="{F30283B7-DB3F-C64C-A7CA-0867E62C1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3634" y="922519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2" name="Line 207">
            <a:extLst>
              <a:ext uri="{FF2B5EF4-FFF2-40B4-BE49-F238E27FC236}">
                <a16:creationId xmlns:a16="http://schemas.microsoft.com/office/drawing/2014/main" id="{9B6F04C5-6C76-FA44-94B3-DE3CA8C69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9434" y="922519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3" name="Line 208">
            <a:extLst>
              <a:ext uri="{FF2B5EF4-FFF2-40B4-BE49-F238E27FC236}">
                <a16:creationId xmlns:a16="http://schemas.microsoft.com/office/drawing/2014/main" id="{E485F3FF-A065-754D-9DEC-3568F5FFD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5234" y="922519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" name="Text Box 212">
            <a:extLst>
              <a:ext uri="{FF2B5EF4-FFF2-40B4-BE49-F238E27FC236}">
                <a16:creationId xmlns:a16="http://schemas.microsoft.com/office/drawing/2014/main" id="{A6224328-37B8-1C48-A3F9-4305BFD0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421" y="4275319"/>
            <a:ext cx="529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14</a:t>
            </a:r>
          </a:p>
        </p:txBody>
      </p:sp>
      <p:sp>
        <p:nvSpPr>
          <p:cNvPr id="185" name="Text Box 213">
            <a:extLst>
              <a:ext uri="{FF2B5EF4-FFF2-40B4-BE49-F238E27FC236}">
                <a16:creationId xmlns:a16="http://schemas.microsoft.com/office/drawing/2014/main" id="{5E8570D1-919B-744C-9D75-C6DF2AE2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257" y="4275319"/>
            <a:ext cx="470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16</a:t>
            </a:r>
          </a:p>
        </p:txBody>
      </p:sp>
      <p:sp>
        <p:nvSpPr>
          <p:cNvPr id="186" name="Text Box 214">
            <a:extLst>
              <a:ext uri="{FF2B5EF4-FFF2-40B4-BE49-F238E27FC236}">
                <a16:creationId xmlns:a16="http://schemas.microsoft.com/office/drawing/2014/main" id="{D5F06698-86AA-894F-841B-04E65C46D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788" y="4266610"/>
            <a:ext cx="62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22</a:t>
            </a:r>
          </a:p>
        </p:txBody>
      </p:sp>
      <p:sp>
        <p:nvSpPr>
          <p:cNvPr id="187" name="Text Box 215">
            <a:extLst>
              <a:ext uri="{FF2B5EF4-FFF2-40B4-BE49-F238E27FC236}">
                <a16:creationId xmlns:a16="http://schemas.microsoft.com/office/drawing/2014/main" id="{2E78CA0F-8881-6C48-BE12-4E5E5A3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274" y="4275319"/>
            <a:ext cx="455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18</a:t>
            </a:r>
          </a:p>
        </p:txBody>
      </p:sp>
      <p:sp>
        <p:nvSpPr>
          <p:cNvPr id="188" name="Text Box 216">
            <a:extLst>
              <a:ext uri="{FF2B5EF4-FFF2-40B4-BE49-F238E27FC236}">
                <a16:creationId xmlns:a16="http://schemas.microsoft.com/office/drawing/2014/main" id="{AFFBEB86-8E8A-8143-A6A9-C6C8022EA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364" y="4275319"/>
            <a:ext cx="475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20</a:t>
            </a:r>
          </a:p>
        </p:txBody>
      </p:sp>
      <p:sp>
        <p:nvSpPr>
          <p:cNvPr id="189" name="Text Box 217">
            <a:extLst>
              <a:ext uri="{FF2B5EF4-FFF2-40B4-BE49-F238E27FC236}">
                <a16:creationId xmlns:a16="http://schemas.microsoft.com/office/drawing/2014/main" id="{2F5D1DC4-D0EF-7142-A483-0B8E75AB7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845" y="352202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4</a:t>
            </a:r>
          </a:p>
        </p:txBody>
      </p:sp>
      <p:sp>
        <p:nvSpPr>
          <p:cNvPr id="190" name="Text Box 218">
            <a:extLst>
              <a:ext uri="{FF2B5EF4-FFF2-40B4-BE49-F238E27FC236}">
                <a16:creationId xmlns:a16="http://schemas.microsoft.com/office/drawing/2014/main" id="{E0B48F75-5187-7141-A23D-291777815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845" y="298862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8</a:t>
            </a:r>
          </a:p>
        </p:txBody>
      </p:sp>
      <p:sp>
        <p:nvSpPr>
          <p:cNvPr id="191" name="Text Box 219">
            <a:extLst>
              <a:ext uri="{FF2B5EF4-FFF2-40B4-BE49-F238E27FC236}">
                <a16:creationId xmlns:a16="http://schemas.microsoft.com/office/drawing/2014/main" id="{90D89A64-E120-264F-BBF3-A2612C257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302" y="245522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12</a:t>
            </a:r>
          </a:p>
        </p:txBody>
      </p:sp>
      <p:sp>
        <p:nvSpPr>
          <p:cNvPr id="192" name="Text Box 220">
            <a:extLst>
              <a:ext uri="{FF2B5EF4-FFF2-40B4-BE49-F238E27FC236}">
                <a16:creationId xmlns:a16="http://schemas.microsoft.com/office/drawing/2014/main" id="{5F3B10BE-86EC-EA49-B316-BCCF6F376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302" y="131222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20</a:t>
            </a:r>
          </a:p>
        </p:txBody>
      </p:sp>
      <p:sp>
        <p:nvSpPr>
          <p:cNvPr id="193" name="Text Box 221">
            <a:extLst>
              <a:ext uri="{FF2B5EF4-FFF2-40B4-BE49-F238E27FC236}">
                <a16:creationId xmlns:a16="http://schemas.microsoft.com/office/drawing/2014/main" id="{4D82273F-5555-E74F-AC87-FE1232E40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594" y="188699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16</a:t>
            </a:r>
          </a:p>
        </p:txBody>
      </p:sp>
      <p:sp>
        <p:nvSpPr>
          <p:cNvPr id="194" name="Text Box 222">
            <a:extLst>
              <a:ext uri="{FF2B5EF4-FFF2-40B4-BE49-F238E27FC236}">
                <a16:creationId xmlns:a16="http://schemas.microsoft.com/office/drawing/2014/main" id="{421F168C-B196-244B-B37D-7C399BE9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069" y="4088084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latin typeface="Comic Sans MS" pitchFamily="66" charset="0"/>
              </a:rPr>
              <a:t>0</a:t>
            </a:r>
          </a:p>
        </p:txBody>
      </p:sp>
      <p:sp>
        <p:nvSpPr>
          <p:cNvPr id="195" name="Text Box 223">
            <a:extLst>
              <a:ext uri="{FF2B5EF4-FFF2-40B4-BE49-F238E27FC236}">
                <a16:creationId xmlns:a16="http://schemas.microsoft.com/office/drawing/2014/main" id="{A230D731-3C9D-864C-B919-2A0EE822C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776" y="4693331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0" dirty="0">
                <a:latin typeface="Comic Sans MS" pitchFamily="66" charset="0"/>
              </a:rPr>
              <a:t>Age at which education/training ended</a:t>
            </a:r>
          </a:p>
        </p:txBody>
      </p:sp>
      <p:sp>
        <p:nvSpPr>
          <p:cNvPr id="196" name="Text Box 224">
            <a:extLst>
              <a:ext uri="{FF2B5EF4-FFF2-40B4-BE49-F238E27FC236}">
                <a16:creationId xmlns:a16="http://schemas.microsoft.com/office/drawing/2014/main" id="{B2AAE506-7E35-9945-A908-141307CAA96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340009" y="2468744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0" dirty="0">
                <a:latin typeface="Comic Sans MS" pitchFamily="66" charset="0"/>
              </a:rPr>
              <a:t>Hourly pay (£)</a:t>
            </a:r>
          </a:p>
        </p:txBody>
      </p:sp>
      <p:grpSp>
        <p:nvGrpSpPr>
          <p:cNvPr id="197" name="Group 225">
            <a:extLst>
              <a:ext uri="{FF2B5EF4-FFF2-40B4-BE49-F238E27FC236}">
                <a16:creationId xmlns:a16="http://schemas.microsoft.com/office/drawing/2014/main" id="{127B4E75-C252-6946-AF16-CDD3B963D60C}"/>
              </a:ext>
            </a:extLst>
          </p:cNvPr>
          <p:cNvGrpSpPr>
            <a:grpSpLocks/>
          </p:cNvGrpSpPr>
          <p:nvPr/>
        </p:nvGrpSpPr>
        <p:grpSpPr bwMode="auto">
          <a:xfrm>
            <a:off x="6182496" y="2925944"/>
            <a:ext cx="152400" cy="152400"/>
            <a:chOff x="4224" y="3024"/>
            <a:chExt cx="48" cy="48"/>
          </a:xfrm>
        </p:grpSpPr>
        <p:sp>
          <p:nvSpPr>
            <p:cNvPr id="198" name="Line 226">
              <a:extLst>
                <a:ext uri="{FF2B5EF4-FFF2-40B4-BE49-F238E27FC236}">
                  <a16:creationId xmlns:a16="http://schemas.microsoft.com/office/drawing/2014/main" id="{C73D6EA5-DC9F-EB4C-BC7C-2D990E0DB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Line 227">
              <a:extLst>
                <a:ext uri="{FF2B5EF4-FFF2-40B4-BE49-F238E27FC236}">
                  <a16:creationId xmlns:a16="http://schemas.microsoft.com/office/drawing/2014/main" id="{C553F5D8-28E7-3349-BF32-D7A5585BE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0" name="Group 228">
            <a:extLst>
              <a:ext uri="{FF2B5EF4-FFF2-40B4-BE49-F238E27FC236}">
                <a16:creationId xmlns:a16="http://schemas.microsoft.com/office/drawing/2014/main" id="{44CBECA3-96A0-8843-806E-B58C0747E150}"/>
              </a:ext>
            </a:extLst>
          </p:cNvPr>
          <p:cNvGrpSpPr>
            <a:grpSpLocks/>
          </p:cNvGrpSpPr>
          <p:nvPr/>
        </p:nvGrpSpPr>
        <p:grpSpPr bwMode="auto">
          <a:xfrm>
            <a:off x="8239443" y="2971164"/>
            <a:ext cx="152400" cy="152400"/>
            <a:chOff x="4224" y="3024"/>
            <a:chExt cx="48" cy="48"/>
          </a:xfrm>
        </p:grpSpPr>
        <p:sp>
          <p:nvSpPr>
            <p:cNvPr id="201" name="Line 229">
              <a:extLst>
                <a:ext uri="{FF2B5EF4-FFF2-40B4-BE49-F238E27FC236}">
                  <a16:creationId xmlns:a16="http://schemas.microsoft.com/office/drawing/2014/main" id="{9EDBC17D-F7B6-CF42-A0DF-459A4FEF4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Line 230">
              <a:extLst>
                <a:ext uri="{FF2B5EF4-FFF2-40B4-BE49-F238E27FC236}">
                  <a16:creationId xmlns:a16="http://schemas.microsoft.com/office/drawing/2014/main" id="{43038162-9D8D-874D-912B-FAF908019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3" name="Group 231">
            <a:extLst>
              <a:ext uri="{FF2B5EF4-FFF2-40B4-BE49-F238E27FC236}">
                <a16:creationId xmlns:a16="http://schemas.microsoft.com/office/drawing/2014/main" id="{17F07024-1A26-6542-9734-B8DAF0343E03}"/>
              </a:ext>
            </a:extLst>
          </p:cNvPr>
          <p:cNvGrpSpPr>
            <a:grpSpLocks/>
          </p:cNvGrpSpPr>
          <p:nvPr/>
        </p:nvGrpSpPr>
        <p:grpSpPr bwMode="auto">
          <a:xfrm>
            <a:off x="7551420" y="2616834"/>
            <a:ext cx="152400" cy="152400"/>
            <a:chOff x="4224" y="3024"/>
            <a:chExt cx="48" cy="48"/>
          </a:xfrm>
        </p:grpSpPr>
        <p:sp>
          <p:nvSpPr>
            <p:cNvPr id="204" name="Line 232">
              <a:extLst>
                <a:ext uri="{FF2B5EF4-FFF2-40B4-BE49-F238E27FC236}">
                  <a16:creationId xmlns:a16="http://schemas.microsoft.com/office/drawing/2014/main" id="{8776B619-5EAB-474C-A043-AEAB254D1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Line 233">
              <a:extLst>
                <a:ext uri="{FF2B5EF4-FFF2-40B4-BE49-F238E27FC236}">
                  <a16:creationId xmlns:a16="http://schemas.microsoft.com/office/drawing/2014/main" id="{DADBB14E-055C-454E-BDF6-04DE2014C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6" name="Group 234">
            <a:extLst>
              <a:ext uri="{FF2B5EF4-FFF2-40B4-BE49-F238E27FC236}">
                <a16:creationId xmlns:a16="http://schemas.microsoft.com/office/drawing/2014/main" id="{1376073C-E6A7-8A4E-A7B2-13AE89B4ECE4}"/>
              </a:ext>
            </a:extLst>
          </p:cNvPr>
          <p:cNvGrpSpPr>
            <a:grpSpLocks/>
          </p:cNvGrpSpPr>
          <p:nvPr/>
        </p:nvGrpSpPr>
        <p:grpSpPr bwMode="auto">
          <a:xfrm>
            <a:off x="6178187" y="2736940"/>
            <a:ext cx="152400" cy="152400"/>
            <a:chOff x="4224" y="3024"/>
            <a:chExt cx="48" cy="48"/>
          </a:xfrm>
        </p:grpSpPr>
        <p:sp>
          <p:nvSpPr>
            <p:cNvPr id="207" name="Line 235">
              <a:extLst>
                <a:ext uri="{FF2B5EF4-FFF2-40B4-BE49-F238E27FC236}">
                  <a16:creationId xmlns:a16="http://schemas.microsoft.com/office/drawing/2014/main" id="{60AB449E-4996-174F-BECF-052EA05FD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Line 236">
              <a:extLst>
                <a:ext uri="{FF2B5EF4-FFF2-40B4-BE49-F238E27FC236}">
                  <a16:creationId xmlns:a16="http://schemas.microsoft.com/office/drawing/2014/main" id="{F669D8F6-7BE0-9349-95C0-BFAF96817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9" name="Group 237">
            <a:extLst>
              <a:ext uri="{FF2B5EF4-FFF2-40B4-BE49-F238E27FC236}">
                <a16:creationId xmlns:a16="http://schemas.microsoft.com/office/drawing/2014/main" id="{0085DEC5-3843-4F4E-A6B9-4F6F85D8C9AF}"/>
              </a:ext>
            </a:extLst>
          </p:cNvPr>
          <p:cNvGrpSpPr>
            <a:grpSpLocks/>
          </p:cNvGrpSpPr>
          <p:nvPr/>
        </p:nvGrpSpPr>
        <p:grpSpPr bwMode="auto">
          <a:xfrm>
            <a:off x="6859996" y="2731679"/>
            <a:ext cx="152400" cy="152400"/>
            <a:chOff x="4224" y="3024"/>
            <a:chExt cx="48" cy="48"/>
          </a:xfrm>
        </p:grpSpPr>
        <p:sp>
          <p:nvSpPr>
            <p:cNvPr id="210" name="Line 238">
              <a:extLst>
                <a:ext uri="{FF2B5EF4-FFF2-40B4-BE49-F238E27FC236}">
                  <a16:creationId xmlns:a16="http://schemas.microsoft.com/office/drawing/2014/main" id="{2A687E75-580D-604D-8A7D-0134E8E9A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Line 239">
              <a:extLst>
                <a:ext uri="{FF2B5EF4-FFF2-40B4-BE49-F238E27FC236}">
                  <a16:creationId xmlns:a16="http://schemas.microsoft.com/office/drawing/2014/main" id="{371AE78A-0EFC-C54D-B835-C0817CA84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2" name="Group 240">
            <a:extLst>
              <a:ext uri="{FF2B5EF4-FFF2-40B4-BE49-F238E27FC236}">
                <a16:creationId xmlns:a16="http://schemas.microsoft.com/office/drawing/2014/main" id="{DD37CA5C-0049-3042-A0AC-2F5DA002BBC3}"/>
              </a:ext>
            </a:extLst>
          </p:cNvPr>
          <p:cNvGrpSpPr>
            <a:grpSpLocks/>
          </p:cNvGrpSpPr>
          <p:nvPr/>
        </p:nvGrpSpPr>
        <p:grpSpPr bwMode="auto">
          <a:xfrm>
            <a:off x="6173832" y="2085521"/>
            <a:ext cx="152400" cy="152400"/>
            <a:chOff x="4224" y="3024"/>
            <a:chExt cx="48" cy="48"/>
          </a:xfrm>
        </p:grpSpPr>
        <p:sp>
          <p:nvSpPr>
            <p:cNvPr id="213" name="Line 241">
              <a:extLst>
                <a:ext uri="{FF2B5EF4-FFF2-40B4-BE49-F238E27FC236}">
                  <a16:creationId xmlns:a16="http://schemas.microsoft.com/office/drawing/2014/main" id="{A4F5D0BD-1E31-7744-9809-92FDD5229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Line 242">
              <a:extLst>
                <a:ext uri="{FF2B5EF4-FFF2-40B4-BE49-F238E27FC236}">
                  <a16:creationId xmlns:a16="http://schemas.microsoft.com/office/drawing/2014/main" id="{A64AF3D6-188F-1147-B9C8-617FF7336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" name="Group 243">
            <a:extLst>
              <a:ext uri="{FF2B5EF4-FFF2-40B4-BE49-F238E27FC236}">
                <a16:creationId xmlns:a16="http://schemas.microsoft.com/office/drawing/2014/main" id="{F6A6428D-59D3-B846-87C0-6BAB21DA41EC}"/>
              </a:ext>
            </a:extLst>
          </p:cNvPr>
          <p:cNvGrpSpPr>
            <a:grpSpLocks/>
          </p:cNvGrpSpPr>
          <p:nvPr/>
        </p:nvGrpSpPr>
        <p:grpSpPr bwMode="auto">
          <a:xfrm>
            <a:off x="6863442" y="2378982"/>
            <a:ext cx="152400" cy="152400"/>
            <a:chOff x="4224" y="3024"/>
            <a:chExt cx="48" cy="48"/>
          </a:xfrm>
        </p:grpSpPr>
        <p:sp>
          <p:nvSpPr>
            <p:cNvPr id="216" name="Line 244">
              <a:extLst>
                <a:ext uri="{FF2B5EF4-FFF2-40B4-BE49-F238E27FC236}">
                  <a16:creationId xmlns:a16="http://schemas.microsoft.com/office/drawing/2014/main" id="{B12E6A87-FF7C-314C-A093-D1151057A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Line 245">
              <a:extLst>
                <a:ext uri="{FF2B5EF4-FFF2-40B4-BE49-F238E27FC236}">
                  <a16:creationId xmlns:a16="http://schemas.microsoft.com/office/drawing/2014/main" id="{8F69ADBD-47FB-D645-9190-AFEC71A68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8" name="Group 246">
            <a:extLst>
              <a:ext uri="{FF2B5EF4-FFF2-40B4-BE49-F238E27FC236}">
                <a16:creationId xmlns:a16="http://schemas.microsoft.com/office/drawing/2014/main" id="{FB612138-B0CD-3442-BDBB-1C8F25BF934F}"/>
              </a:ext>
            </a:extLst>
          </p:cNvPr>
          <p:cNvGrpSpPr>
            <a:grpSpLocks/>
          </p:cNvGrpSpPr>
          <p:nvPr/>
        </p:nvGrpSpPr>
        <p:grpSpPr bwMode="auto">
          <a:xfrm>
            <a:off x="7884160" y="2619330"/>
            <a:ext cx="152400" cy="152400"/>
            <a:chOff x="4224" y="3024"/>
            <a:chExt cx="48" cy="48"/>
          </a:xfrm>
        </p:grpSpPr>
        <p:sp>
          <p:nvSpPr>
            <p:cNvPr id="219" name="Line 247">
              <a:extLst>
                <a:ext uri="{FF2B5EF4-FFF2-40B4-BE49-F238E27FC236}">
                  <a16:creationId xmlns:a16="http://schemas.microsoft.com/office/drawing/2014/main" id="{866579E9-363E-A44B-BCEB-6272DBC89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Line 248">
              <a:extLst>
                <a:ext uri="{FF2B5EF4-FFF2-40B4-BE49-F238E27FC236}">
                  <a16:creationId xmlns:a16="http://schemas.microsoft.com/office/drawing/2014/main" id="{52D76DA5-B8D1-3547-9F9C-EE3BAB2E4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1" name="Group 249">
            <a:extLst>
              <a:ext uri="{FF2B5EF4-FFF2-40B4-BE49-F238E27FC236}">
                <a16:creationId xmlns:a16="http://schemas.microsoft.com/office/drawing/2014/main" id="{AA708EF6-B1A8-274B-83F7-8D1A54D9D104}"/>
              </a:ext>
            </a:extLst>
          </p:cNvPr>
          <p:cNvGrpSpPr>
            <a:grpSpLocks/>
          </p:cNvGrpSpPr>
          <p:nvPr/>
        </p:nvGrpSpPr>
        <p:grpSpPr bwMode="auto">
          <a:xfrm>
            <a:off x="8234272" y="2843076"/>
            <a:ext cx="152400" cy="152400"/>
            <a:chOff x="4224" y="3024"/>
            <a:chExt cx="48" cy="48"/>
          </a:xfrm>
        </p:grpSpPr>
        <p:sp>
          <p:nvSpPr>
            <p:cNvPr id="222" name="Line 250">
              <a:extLst>
                <a:ext uri="{FF2B5EF4-FFF2-40B4-BE49-F238E27FC236}">
                  <a16:creationId xmlns:a16="http://schemas.microsoft.com/office/drawing/2014/main" id="{D9F45BAE-5F14-3947-A9E6-11D895B5B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Line 251">
              <a:extLst>
                <a:ext uri="{FF2B5EF4-FFF2-40B4-BE49-F238E27FC236}">
                  <a16:creationId xmlns:a16="http://schemas.microsoft.com/office/drawing/2014/main" id="{E22DD796-D811-8B4C-8110-017E72E40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4" name="Group 252">
            <a:extLst>
              <a:ext uri="{FF2B5EF4-FFF2-40B4-BE49-F238E27FC236}">
                <a16:creationId xmlns:a16="http://schemas.microsoft.com/office/drawing/2014/main" id="{9DA44F5B-A3E5-994B-AEBD-D0AC6BBCB47F}"/>
              </a:ext>
            </a:extLst>
          </p:cNvPr>
          <p:cNvGrpSpPr>
            <a:grpSpLocks/>
          </p:cNvGrpSpPr>
          <p:nvPr/>
        </p:nvGrpSpPr>
        <p:grpSpPr bwMode="auto">
          <a:xfrm>
            <a:off x="7544526" y="2521766"/>
            <a:ext cx="152400" cy="152400"/>
            <a:chOff x="4224" y="3024"/>
            <a:chExt cx="48" cy="48"/>
          </a:xfrm>
        </p:grpSpPr>
        <p:sp>
          <p:nvSpPr>
            <p:cNvPr id="225" name="Line 253">
              <a:extLst>
                <a:ext uri="{FF2B5EF4-FFF2-40B4-BE49-F238E27FC236}">
                  <a16:creationId xmlns:a16="http://schemas.microsoft.com/office/drawing/2014/main" id="{A3B3AB18-F480-7A47-902D-296942A68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Line 254">
              <a:extLst>
                <a:ext uri="{FF2B5EF4-FFF2-40B4-BE49-F238E27FC236}">
                  <a16:creationId xmlns:a16="http://schemas.microsoft.com/office/drawing/2014/main" id="{CCA1CFCA-D856-7A46-9F25-920DD3E07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7" name="Group 249">
            <a:extLst>
              <a:ext uri="{FF2B5EF4-FFF2-40B4-BE49-F238E27FC236}">
                <a16:creationId xmlns:a16="http://schemas.microsoft.com/office/drawing/2014/main" id="{D2AA3EB0-2B58-1243-B197-A0AE6793E93D}"/>
              </a:ext>
            </a:extLst>
          </p:cNvPr>
          <p:cNvGrpSpPr>
            <a:grpSpLocks/>
          </p:cNvGrpSpPr>
          <p:nvPr/>
        </p:nvGrpSpPr>
        <p:grpSpPr bwMode="auto">
          <a:xfrm>
            <a:off x="8229918" y="2621008"/>
            <a:ext cx="152400" cy="152400"/>
            <a:chOff x="4224" y="3024"/>
            <a:chExt cx="48" cy="48"/>
          </a:xfrm>
        </p:grpSpPr>
        <p:sp>
          <p:nvSpPr>
            <p:cNvPr id="228" name="Line 250">
              <a:extLst>
                <a:ext uri="{FF2B5EF4-FFF2-40B4-BE49-F238E27FC236}">
                  <a16:creationId xmlns:a16="http://schemas.microsoft.com/office/drawing/2014/main" id="{3B26F169-C643-1B46-8541-CDFCE3578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Line 251">
              <a:extLst>
                <a:ext uri="{FF2B5EF4-FFF2-40B4-BE49-F238E27FC236}">
                  <a16:creationId xmlns:a16="http://schemas.microsoft.com/office/drawing/2014/main" id="{28F23C27-7046-8E40-93C6-FA901B96C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0" name="Group 249">
            <a:extLst>
              <a:ext uri="{FF2B5EF4-FFF2-40B4-BE49-F238E27FC236}">
                <a16:creationId xmlns:a16="http://schemas.microsoft.com/office/drawing/2014/main" id="{3A41963E-C317-4D40-A619-2AFF2AAD602C}"/>
              </a:ext>
            </a:extLst>
          </p:cNvPr>
          <p:cNvGrpSpPr>
            <a:grpSpLocks/>
          </p:cNvGrpSpPr>
          <p:nvPr/>
        </p:nvGrpSpPr>
        <p:grpSpPr bwMode="auto">
          <a:xfrm>
            <a:off x="8600033" y="2982414"/>
            <a:ext cx="152400" cy="152400"/>
            <a:chOff x="4224" y="3024"/>
            <a:chExt cx="48" cy="48"/>
          </a:xfrm>
        </p:grpSpPr>
        <p:sp>
          <p:nvSpPr>
            <p:cNvPr id="231" name="Line 250">
              <a:extLst>
                <a:ext uri="{FF2B5EF4-FFF2-40B4-BE49-F238E27FC236}">
                  <a16:creationId xmlns:a16="http://schemas.microsoft.com/office/drawing/2014/main" id="{9489A8D5-B166-D04D-A8FD-14289B9F0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Line 251">
              <a:extLst>
                <a:ext uri="{FF2B5EF4-FFF2-40B4-BE49-F238E27FC236}">
                  <a16:creationId xmlns:a16="http://schemas.microsoft.com/office/drawing/2014/main" id="{7BFA1699-E007-8648-8E6D-9EB269A310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3" name="Group 249">
            <a:extLst>
              <a:ext uri="{FF2B5EF4-FFF2-40B4-BE49-F238E27FC236}">
                <a16:creationId xmlns:a16="http://schemas.microsoft.com/office/drawing/2014/main" id="{E6ADCE66-046F-F049-B443-EADB19AE1D8C}"/>
              </a:ext>
            </a:extLst>
          </p:cNvPr>
          <p:cNvGrpSpPr>
            <a:grpSpLocks/>
          </p:cNvGrpSpPr>
          <p:nvPr/>
        </p:nvGrpSpPr>
        <p:grpSpPr bwMode="auto">
          <a:xfrm>
            <a:off x="8604388" y="2812597"/>
            <a:ext cx="152400" cy="152400"/>
            <a:chOff x="4224" y="3024"/>
            <a:chExt cx="48" cy="48"/>
          </a:xfrm>
        </p:grpSpPr>
        <p:sp>
          <p:nvSpPr>
            <p:cNvPr id="234" name="Line 250">
              <a:extLst>
                <a:ext uri="{FF2B5EF4-FFF2-40B4-BE49-F238E27FC236}">
                  <a16:creationId xmlns:a16="http://schemas.microsoft.com/office/drawing/2014/main" id="{3651A20B-CF21-134C-8085-1E07C12563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Line 251">
              <a:extLst>
                <a:ext uri="{FF2B5EF4-FFF2-40B4-BE49-F238E27FC236}">
                  <a16:creationId xmlns:a16="http://schemas.microsoft.com/office/drawing/2014/main" id="{9CA235E5-10A3-E74C-90E5-EA9BC7C61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" name="Group 249">
            <a:extLst>
              <a:ext uri="{FF2B5EF4-FFF2-40B4-BE49-F238E27FC236}">
                <a16:creationId xmlns:a16="http://schemas.microsoft.com/office/drawing/2014/main" id="{584E335F-4BC4-4A4D-A3D7-5AF89640200C}"/>
              </a:ext>
            </a:extLst>
          </p:cNvPr>
          <p:cNvGrpSpPr>
            <a:grpSpLocks/>
          </p:cNvGrpSpPr>
          <p:nvPr/>
        </p:nvGrpSpPr>
        <p:grpSpPr bwMode="auto">
          <a:xfrm>
            <a:off x="8591325" y="1641294"/>
            <a:ext cx="152400" cy="152400"/>
            <a:chOff x="4224" y="3024"/>
            <a:chExt cx="48" cy="48"/>
          </a:xfrm>
        </p:grpSpPr>
        <p:sp>
          <p:nvSpPr>
            <p:cNvPr id="237" name="Line 250">
              <a:extLst>
                <a:ext uri="{FF2B5EF4-FFF2-40B4-BE49-F238E27FC236}">
                  <a16:creationId xmlns:a16="http://schemas.microsoft.com/office/drawing/2014/main" id="{C56FB9C9-3FF8-2E45-9428-548BE14E5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Line 251">
              <a:extLst>
                <a:ext uri="{FF2B5EF4-FFF2-40B4-BE49-F238E27FC236}">
                  <a16:creationId xmlns:a16="http://schemas.microsoft.com/office/drawing/2014/main" id="{FEDCBA24-5AA1-2844-8CAB-BAE1DD9FA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024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37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7C58F9-37E1-0849-B90D-7AD1ED6ED74A}"/>
              </a:ext>
            </a:extLst>
          </p:cNvPr>
          <p:cNvSpPr txBox="1"/>
          <p:nvPr/>
        </p:nvSpPr>
        <p:spPr>
          <a:xfrm>
            <a:off x="932688" y="1005840"/>
            <a:ext cx="347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Exercise 4A pages 61-62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32F9CC-5F58-3E49-84F7-38B77599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128"/>
            <a:ext cx="8596668" cy="765446"/>
          </a:xfrm>
        </p:spPr>
        <p:txBody>
          <a:bodyPr/>
          <a:lstStyle/>
          <a:p>
            <a:r>
              <a:rPr lang="en-US" dirty="0"/>
              <a:t>Exercise book</a:t>
            </a:r>
          </a:p>
        </p:txBody>
      </p:sp>
    </p:spTree>
    <p:extLst>
      <p:ext uri="{BB962C8B-B14F-4D97-AF65-F5344CB8AC3E}">
        <p14:creationId xmlns:p14="http://schemas.microsoft.com/office/powerpoint/2010/main" val="106144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7971-81AA-C646-8CB6-3AB71DA6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4.2 Linear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8D922-0840-8348-813B-15A9549B95C3}"/>
              </a:ext>
            </a:extLst>
          </p:cNvPr>
          <p:cNvSpPr txBox="1"/>
          <p:nvPr/>
        </p:nvSpPr>
        <p:spPr>
          <a:xfrm>
            <a:off x="1009650" y="1181100"/>
            <a:ext cx="705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type of line of best fit. Known as least squares regression line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B9A890-97EE-3248-AA8E-7D2C42F01410}"/>
              </a:ext>
            </a:extLst>
          </p:cNvPr>
          <p:cNvCxnSpPr/>
          <p:nvPr/>
        </p:nvCxnSpPr>
        <p:spPr>
          <a:xfrm flipV="1">
            <a:off x="1060376" y="2420461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5772BE-AF9B-B04E-A49B-CF19DBAFF13F}"/>
              </a:ext>
            </a:extLst>
          </p:cNvPr>
          <p:cNvCxnSpPr/>
          <p:nvPr/>
        </p:nvCxnSpPr>
        <p:spPr>
          <a:xfrm flipV="1">
            <a:off x="1060376" y="5228773"/>
            <a:ext cx="468052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6045AD-FB44-AE47-BC60-B98862C6FB7B}"/>
                  </a:ext>
                </a:extLst>
              </p:cNvPr>
              <p:cNvSpPr txBox="1"/>
              <p:nvPr/>
            </p:nvSpPr>
            <p:spPr>
              <a:xfrm rot="16200000">
                <a:off x="-65039" y="3447231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Exam mark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6045AD-FB44-AE47-BC60-B98862C6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5039" y="3447231"/>
                <a:ext cx="1728192" cy="369332"/>
              </a:xfrm>
              <a:prstGeom prst="rect">
                <a:avLst/>
              </a:prstGeom>
              <a:blipFill>
                <a:blip r:embed="rId2"/>
                <a:stretch>
                  <a:fillRect l="-6897" r="-24138"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09BD4D9-3C1B-054F-9445-0A9DBC14BA9B}"/>
              </a:ext>
            </a:extLst>
          </p:cNvPr>
          <p:cNvGrpSpPr/>
          <p:nvPr/>
        </p:nvGrpSpPr>
        <p:grpSpPr>
          <a:xfrm>
            <a:off x="1348408" y="4508693"/>
            <a:ext cx="216024" cy="216024"/>
            <a:chOff x="3347864" y="2780928"/>
            <a:chExt cx="216024" cy="21602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75418F-BC5A-D141-AC03-DD8E27830AC0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3AAB55-C02C-D748-BF79-30756667B43A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59D9AF-468F-9D43-97DB-7BC80C900B94}"/>
              </a:ext>
            </a:extLst>
          </p:cNvPr>
          <p:cNvGrpSpPr/>
          <p:nvPr/>
        </p:nvGrpSpPr>
        <p:grpSpPr>
          <a:xfrm>
            <a:off x="1924472" y="4508693"/>
            <a:ext cx="216024" cy="216024"/>
            <a:chOff x="3347864" y="2780928"/>
            <a:chExt cx="216024" cy="21602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CAE14-69BA-C248-BAE3-4A206F2E0163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0809AA-FEAC-584D-8940-FF7C73E0E2F7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94FD76-98E0-3B47-85FC-4ABFF72051BF}"/>
              </a:ext>
            </a:extLst>
          </p:cNvPr>
          <p:cNvGrpSpPr/>
          <p:nvPr/>
        </p:nvGrpSpPr>
        <p:grpSpPr>
          <a:xfrm>
            <a:off x="2322612" y="3904054"/>
            <a:ext cx="216024" cy="216024"/>
            <a:chOff x="3347864" y="2780928"/>
            <a:chExt cx="216024" cy="21602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DC02DC-B798-D242-BECA-8B975844A74E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FA9EF13-DA93-EE4F-9614-7782023697EA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A93D4D-58F4-6D49-A3B6-27B175B8A684}"/>
              </a:ext>
            </a:extLst>
          </p:cNvPr>
          <p:cNvGrpSpPr/>
          <p:nvPr/>
        </p:nvGrpSpPr>
        <p:grpSpPr>
          <a:xfrm>
            <a:off x="2898676" y="4034167"/>
            <a:ext cx="216024" cy="216024"/>
            <a:chOff x="3347864" y="2780928"/>
            <a:chExt cx="216024" cy="21602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B94F52-FB4A-5546-A8C3-0F2C5A8EBA43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B79A18-03D1-5746-8CEE-ACBE6F48AFE6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4C109B-DF7C-4F4A-974E-73F24D5A0ED9}"/>
              </a:ext>
            </a:extLst>
          </p:cNvPr>
          <p:cNvGrpSpPr/>
          <p:nvPr/>
        </p:nvGrpSpPr>
        <p:grpSpPr>
          <a:xfrm>
            <a:off x="3235474" y="3017269"/>
            <a:ext cx="216024" cy="216024"/>
            <a:chOff x="3347864" y="2780928"/>
            <a:chExt cx="216024" cy="21602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A54AE9-E982-0344-B2B2-22B84003DC20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47B316-1331-5144-9DE1-7D1547DD5C21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0416D1-03AC-DD47-9AE7-6E499B3FD0BD}"/>
              </a:ext>
            </a:extLst>
          </p:cNvPr>
          <p:cNvGrpSpPr/>
          <p:nvPr/>
        </p:nvGrpSpPr>
        <p:grpSpPr>
          <a:xfrm>
            <a:off x="3929299" y="3325120"/>
            <a:ext cx="216024" cy="216024"/>
            <a:chOff x="3347864" y="2780928"/>
            <a:chExt cx="216024" cy="21602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7E652EB-E1B0-7048-BD6F-DDCCBC602A14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8F6E4D-9B48-F84D-A72B-495E06DB56FC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7A0A8C-0E5B-FC4B-BA8B-976CDE142AA0}"/>
              </a:ext>
            </a:extLst>
          </p:cNvPr>
          <p:cNvGrpSpPr/>
          <p:nvPr/>
        </p:nvGrpSpPr>
        <p:grpSpPr>
          <a:xfrm>
            <a:off x="4507235" y="2394168"/>
            <a:ext cx="216024" cy="216024"/>
            <a:chOff x="3347864" y="2780928"/>
            <a:chExt cx="216024" cy="21602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B7F036-D497-E14A-97C4-C95F3AB691BD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80A0DDF-BE4F-CC46-9EA0-C389DDE6AF1E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068CF6-1FC7-644D-8092-52D8E0234FCA}"/>
              </a:ext>
            </a:extLst>
          </p:cNvPr>
          <p:cNvCxnSpPr/>
          <p:nvPr/>
        </p:nvCxnSpPr>
        <p:spPr>
          <a:xfrm flipV="1">
            <a:off x="1060376" y="2564477"/>
            <a:ext cx="4032448" cy="237626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CFE9A0-E4BC-4647-BA12-91730260C391}"/>
                  </a:ext>
                </a:extLst>
              </p:cNvPr>
              <p:cNvSpPr txBox="1"/>
              <p:nvPr/>
            </p:nvSpPr>
            <p:spPr>
              <a:xfrm>
                <a:off x="3868334" y="3547618"/>
                <a:ext cx="165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=20+3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CFE9A0-E4BC-4647-BA12-91730260C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334" y="3547618"/>
                <a:ext cx="165653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99E1E1B-3BBE-514C-ABD4-10EE47F80BE4}"/>
              </a:ext>
            </a:extLst>
          </p:cNvPr>
          <p:cNvGrpSpPr/>
          <p:nvPr/>
        </p:nvGrpSpPr>
        <p:grpSpPr>
          <a:xfrm>
            <a:off x="1396276" y="2502180"/>
            <a:ext cx="3727488" cy="2217458"/>
            <a:chOff x="1091476" y="1092480"/>
            <a:chExt cx="3727488" cy="221745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4433BAB-E714-6C44-ADA5-006E0C6B2294}"/>
                </a:ext>
              </a:extLst>
            </p:cNvPr>
            <p:cNvGrpSpPr/>
            <p:nvPr/>
          </p:nvGrpSpPr>
          <p:grpSpPr>
            <a:xfrm>
              <a:off x="1152525" y="1092480"/>
              <a:ext cx="3154536" cy="2217458"/>
              <a:chOff x="1152525" y="1092480"/>
              <a:chExt cx="3154536" cy="221745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8B9DA45-7D87-A645-8DE3-751D47B5CCC1}"/>
                  </a:ext>
                </a:extLst>
              </p:cNvPr>
              <p:cNvCxnSpPr/>
              <p:nvPr/>
            </p:nvCxnSpPr>
            <p:spPr>
              <a:xfrm>
                <a:off x="3040782" y="1738908"/>
                <a:ext cx="0" cy="43711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6B8E7EC-DFBE-B242-A0D7-0806D364DD23}"/>
                  </a:ext>
                </a:extLst>
              </p:cNvPr>
              <p:cNvCxnSpPr/>
              <p:nvPr/>
            </p:nvCxnSpPr>
            <p:spPr>
              <a:xfrm flipH="1">
                <a:off x="3735462" y="1771650"/>
                <a:ext cx="4688" cy="25946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6444CDF-D14E-9340-ABCD-C451432B2250}"/>
                  </a:ext>
                </a:extLst>
              </p:cNvPr>
              <p:cNvCxnSpPr/>
              <p:nvPr/>
            </p:nvCxnSpPr>
            <p:spPr>
              <a:xfrm flipH="1">
                <a:off x="4305300" y="1092480"/>
                <a:ext cx="1761" cy="34262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D56660B-858D-414B-825F-1A64E5BFF593}"/>
                  </a:ext>
                </a:extLst>
              </p:cNvPr>
              <p:cNvCxnSpPr/>
              <p:nvPr/>
            </p:nvCxnSpPr>
            <p:spPr>
              <a:xfrm flipH="1">
                <a:off x="2686050" y="2368003"/>
                <a:ext cx="8216" cy="39424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EE2FEAB-2C50-9A48-ADCD-828724A54762}"/>
                  </a:ext>
                </a:extLst>
              </p:cNvPr>
              <p:cNvCxnSpPr/>
              <p:nvPr/>
            </p:nvCxnSpPr>
            <p:spPr>
              <a:xfrm flipH="1">
                <a:off x="2124075" y="2597800"/>
                <a:ext cx="1748" cy="16445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CD9F143-FDDE-6047-8F1A-C570B41AB020}"/>
                  </a:ext>
                </a:extLst>
              </p:cNvPr>
              <p:cNvCxnSpPr/>
              <p:nvPr/>
            </p:nvCxnSpPr>
            <p:spPr>
              <a:xfrm flipH="1">
                <a:off x="1724700" y="2957513"/>
                <a:ext cx="4088" cy="26251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3F15AA4-5C7F-4F47-88EA-6B04F4840C72}"/>
                  </a:ext>
                </a:extLst>
              </p:cNvPr>
              <p:cNvCxnSpPr/>
              <p:nvPr/>
            </p:nvCxnSpPr>
            <p:spPr>
              <a:xfrm flipH="1">
                <a:off x="1152525" y="3185502"/>
                <a:ext cx="3184" cy="12443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2E3818-9D88-2843-ADF6-8A4A13B8C271}"/>
                </a:ext>
              </a:extLst>
            </p:cNvPr>
            <p:cNvGrpSpPr/>
            <p:nvPr/>
          </p:nvGrpSpPr>
          <p:grpSpPr>
            <a:xfrm>
              <a:off x="1091476" y="1104133"/>
              <a:ext cx="3727488" cy="2197208"/>
              <a:chOff x="5915452" y="963999"/>
              <a:chExt cx="3727488" cy="21972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50674E78-E563-BF41-B6E3-8DF12F267520}"/>
                      </a:ext>
                    </a:extLst>
                  </p:cNvPr>
                  <p:cNvSpPr txBox="1"/>
                  <p:nvPr/>
                </p:nvSpPr>
                <p:spPr>
                  <a:xfrm>
                    <a:off x="5915452" y="2853430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5452" y="2853430"/>
                    <a:ext cx="57606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6EFC255-FA04-0848-832F-BA6B9B6C2FA6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488" y="2702869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6488" y="2702869"/>
                    <a:ext cx="576064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FB1FD9E-2008-6F43-934D-F2EB1FA7FE18}"/>
                      </a:ext>
                    </a:extLst>
                  </p:cNvPr>
                  <p:cNvSpPr txBox="1"/>
                  <p:nvPr/>
                </p:nvSpPr>
                <p:spPr>
                  <a:xfrm>
                    <a:off x="6878933" y="2283401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8933" y="2283401"/>
                    <a:ext cx="57606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6826DD7-0226-8E42-815A-1C8A2D6EC7FD}"/>
                      </a:ext>
                    </a:extLst>
                  </p:cNvPr>
                  <p:cNvSpPr txBox="1"/>
                  <p:nvPr/>
                </p:nvSpPr>
                <p:spPr>
                  <a:xfrm>
                    <a:off x="7412033" y="2193704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2033" y="2193704"/>
                    <a:ext cx="576064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10F8C7E-FEBB-2040-913D-AE7B1EA7FFEE}"/>
                      </a:ext>
                    </a:extLst>
                  </p:cNvPr>
                  <p:cNvSpPr txBox="1"/>
                  <p:nvPr/>
                </p:nvSpPr>
                <p:spPr>
                  <a:xfrm>
                    <a:off x="7800015" y="1621042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0015" y="1621042"/>
                    <a:ext cx="576064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810DC68-E3BA-B444-8F08-61652C2A80CB}"/>
                      </a:ext>
                    </a:extLst>
                  </p:cNvPr>
                  <p:cNvSpPr txBox="1"/>
                  <p:nvPr/>
                </p:nvSpPr>
                <p:spPr>
                  <a:xfrm>
                    <a:off x="8503171" y="1559808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3171" y="1559808"/>
                    <a:ext cx="576064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805F108-6C45-2047-8B2B-D43291F7F596}"/>
                      </a:ext>
                    </a:extLst>
                  </p:cNvPr>
                  <p:cNvSpPr txBox="1"/>
                  <p:nvPr/>
                </p:nvSpPr>
                <p:spPr>
                  <a:xfrm>
                    <a:off x="9066876" y="963999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6876" y="963999"/>
                    <a:ext cx="576064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5EF4911-AB95-6B4E-B1D9-370EEAB4E480}"/>
              </a:ext>
            </a:extLst>
          </p:cNvPr>
          <p:cNvSpPr txBox="1"/>
          <p:nvPr/>
        </p:nvSpPr>
        <p:spPr>
          <a:xfrm>
            <a:off x="5955296" y="2007384"/>
            <a:ext cx="6236704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How do we interpret the gradient of 3?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4275436-2443-A944-9332-12DCFF4289FB}"/>
                  </a:ext>
                </a:extLst>
              </p:cNvPr>
              <p:cNvSpPr txBox="1"/>
              <p:nvPr/>
            </p:nvSpPr>
            <p:spPr>
              <a:xfrm>
                <a:off x="5916192" y="3805555"/>
                <a:ext cx="6262663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How do we interpret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-intercept of 20?</a:t>
                </a: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4275436-2443-A944-9332-12DCFF428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192" y="3805555"/>
                <a:ext cx="6262663" cy="461665"/>
              </a:xfrm>
              <a:prstGeom prst="rect">
                <a:avLst/>
              </a:prstGeom>
              <a:blipFill>
                <a:blip r:embed="rId13"/>
                <a:stretch>
                  <a:fillRect b="-1276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C6B70D2-7BFA-2448-B4EC-418FDAF9BDC3}"/>
              </a:ext>
            </a:extLst>
          </p:cNvPr>
          <p:cNvSpPr txBox="1"/>
          <p:nvPr/>
        </p:nvSpPr>
        <p:spPr>
          <a:xfrm>
            <a:off x="1123951" y="5715000"/>
            <a:ext cx="7054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Regression line is always in the form y = a + bx.</a:t>
            </a:r>
          </a:p>
          <a:p>
            <a:r>
              <a:rPr lang="en-US" dirty="0"/>
              <a:t>Only use the regression line to find the dependent variable (y axis) given the independent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35642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 animBg="1"/>
      <p:bldP spid="52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7971-81AA-C646-8CB6-3AB71DA6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316"/>
            <a:ext cx="8596668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54CA59-2E68-8D46-8683-3EC2ACE9D093}"/>
                  </a:ext>
                </a:extLst>
              </p:cNvPr>
              <p:cNvSpPr txBox="1"/>
              <p:nvPr/>
            </p:nvSpPr>
            <p:spPr>
              <a:xfrm>
                <a:off x="417447" y="556476"/>
                <a:ext cx="10667389" cy="184665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From the large data set, the daily mean </a:t>
                </a:r>
                <a:r>
                  <a:rPr lang="en-GB" sz="1600" dirty="0" err="1"/>
                  <a:t>windspeed</a:t>
                </a:r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600" dirty="0"/>
                  <a:t> knots, and the daily maximum gust,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 knots, were recorded for the first 15 days in May in Camborne in 2015.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data was plotted on a scatter diagram.</a:t>
                </a: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54CA59-2E68-8D46-8683-3EC2ACE9D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7" y="556476"/>
                <a:ext cx="10667389" cy="18466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5" name="Table 104">
                <a:extLst>
                  <a:ext uri="{FF2B5EF4-FFF2-40B4-BE49-F238E27FC236}">
                    <a16:creationId xmlns:a16="http://schemas.microsoft.com/office/drawing/2014/main" id="{8635F657-EDA7-724D-B4A2-A60094A1B5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454761"/>
                  </p:ext>
                </p:extLst>
              </p:nvPr>
            </p:nvGraphicFramePr>
            <p:xfrm>
              <a:off x="2641679" y="1187630"/>
              <a:ext cx="72008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0050">
                      <a:extLst>
                        <a:ext uri="{9D8B030D-6E8A-4147-A177-3AD203B41FA5}">
                          <a16:colId xmlns:a16="http://schemas.microsoft.com/office/drawing/2014/main" val="1378303696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630807316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3776468441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1347724614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3258771617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1290035723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349118097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199265004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936715514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746174987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538613579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455856408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3305421905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154919828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1315889160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69047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2231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3201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5" name="Table 104">
                <a:extLst>
                  <a:ext uri="{FF2B5EF4-FFF2-40B4-BE49-F238E27FC236}">
                    <a16:creationId xmlns:a16="http://schemas.microsoft.com/office/drawing/2014/main" id="{8635F657-EDA7-724D-B4A2-A60094A1B5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454761"/>
                  </p:ext>
                </p:extLst>
              </p:nvPr>
            </p:nvGraphicFramePr>
            <p:xfrm>
              <a:off x="2641679" y="1187630"/>
              <a:ext cx="72008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0050">
                      <a:extLst>
                        <a:ext uri="{9D8B030D-6E8A-4147-A177-3AD203B41FA5}">
                          <a16:colId xmlns:a16="http://schemas.microsoft.com/office/drawing/2014/main" val="1378303696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630807316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3776468441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1347724614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3258771617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1290035723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349118097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199265004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936715514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746174987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538613579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455856408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3305421905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154919828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1315889160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69047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7" t="-3333" r="-1522857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2231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57" t="-106897" r="-1522857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32011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C8E736C-AC74-3344-BC70-B941ECA643DE}"/>
              </a:ext>
            </a:extLst>
          </p:cNvPr>
          <p:cNvCxnSpPr>
            <a:cxnSpLocks/>
          </p:cNvCxnSpPr>
          <p:nvPr/>
        </p:nvCxnSpPr>
        <p:spPr>
          <a:xfrm flipV="1">
            <a:off x="1600576" y="2661854"/>
            <a:ext cx="0" cy="1778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8C83663-CB85-8042-A5CA-D2E2D607E012}"/>
              </a:ext>
            </a:extLst>
          </p:cNvPr>
          <p:cNvCxnSpPr>
            <a:cxnSpLocks/>
          </p:cNvCxnSpPr>
          <p:nvPr/>
        </p:nvCxnSpPr>
        <p:spPr>
          <a:xfrm>
            <a:off x="1600576" y="4440091"/>
            <a:ext cx="2389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B1C66C15-54ED-EF49-825A-D33C625D9D79}"/>
              </a:ext>
            </a:extLst>
          </p:cNvPr>
          <p:cNvSpPr txBox="1"/>
          <p:nvPr/>
        </p:nvSpPr>
        <p:spPr>
          <a:xfrm>
            <a:off x="1576450" y="4505936"/>
            <a:ext cx="276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0      5       10       15       20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33AD611-16D4-5242-A9C9-01B44EC9BA2D}"/>
              </a:ext>
            </a:extLst>
          </p:cNvPr>
          <p:cNvSpPr txBox="1"/>
          <p:nvPr/>
        </p:nvSpPr>
        <p:spPr>
          <a:xfrm>
            <a:off x="1178349" y="2593432"/>
            <a:ext cx="5232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50</a:t>
            </a:r>
          </a:p>
          <a:p>
            <a:r>
              <a:rPr lang="en-GB" sz="600" dirty="0"/>
              <a:t> </a:t>
            </a:r>
          </a:p>
          <a:p>
            <a:r>
              <a:rPr lang="en-GB" sz="1400" dirty="0"/>
              <a:t>40</a:t>
            </a:r>
          </a:p>
          <a:p>
            <a:r>
              <a:rPr lang="en-GB" sz="600" dirty="0"/>
              <a:t> </a:t>
            </a:r>
          </a:p>
          <a:p>
            <a:r>
              <a:rPr lang="en-GB" sz="1400" dirty="0"/>
              <a:t>30</a:t>
            </a:r>
          </a:p>
          <a:p>
            <a:r>
              <a:rPr lang="en-GB" sz="600" dirty="0"/>
              <a:t> </a:t>
            </a:r>
          </a:p>
          <a:p>
            <a:r>
              <a:rPr lang="en-GB" sz="1400" dirty="0"/>
              <a:t>20</a:t>
            </a:r>
          </a:p>
          <a:p>
            <a:r>
              <a:rPr lang="en-GB" sz="600" dirty="0"/>
              <a:t> </a:t>
            </a:r>
          </a:p>
          <a:p>
            <a:r>
              <a:rPr lang="en-GB" sz="1400" dirty="0"/>
              <a:t>10</a:t>
            </a:r>
          </a:p>
          <a:p>
            <a:r>
              <a:rPr lang="en-GB" sz="600" dirty="0"/>
              <a:t> </a:t>
            </a:r>
          </a:p>
          <a:p>
            <a:r>
              <a:rPr lang="en-GB" sz="1400" dirty="0"/>
              <a:t>0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81D48C2-9B42-5742-8CD6-FDD54AA7A626}"/>
              </a:ext>
            </a:extLst>
          </p:cNvPr>
          <p:cNvSpPr/>
          <p:nvPr/>
        </p:nvSpPr>
        <p:spPr>
          <a:xfrm>
            <a:off x="2960149" y="3202749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A86F5B8-C363-0A40-AA74-23984B6C0C63}"/>
                  </a:ext>
                </a:extLst>
              </p:cNvPr>
              <p:cNvSpPr txBox="1"/>
              <p:nvPr/>
            </p:nvSpPr>
            <p:spPr>
              <a:xfrm>
                <a:off x="1893237" y="4839182"/>
                <a:ext cx="26683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Daily mean </a:t>
                </a:r>
                <a:r>
                  <a:rPr lang="en-GB" sz="1400" dirty="0" err="1"/>
                  <a:t>windspeed</a:t>
                </a:r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 dirty="0"/>
                  <a:t> (knots)</a:t>
                </a:r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A86F5B8-C363-0A40-AA74-23984B6C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37" y="4839182"/>
                <a:ext cx="2668372" cy="523220"/>
              </a:xfrm>
              <a:prstGeom prst="rect">
                <a:avLst/>
              </a:prstGeom>
              <a:blipFill>
                <a:blip r:embed="rId4"/>
                <a:stretch>
                  <a:fillRect l="-47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A1BD47E-8781-2049-9DA0-376521473CDB}"/>
                  </a:ext>
                </a:extLst>
              </p:cNvPr>
              <p:cNvSpPr txBox="1"/>
              <p:nvPr/>
            </p:nvSpPr>
            <p:spPr>
              <a:xfrm rot="16200000">
                <a:off x="-463512" y="3194492"/>
                <a:ext cx="2181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Daily maximum gust,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/>
                  <a:t> (knots)</a:t>
                </a:r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A1BD47E-8781-2049-9DA0-37652147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63512" y="3194492"/>
                <a:ext cx="2181768" cy="523220"/>
              </a:xfrm>
              <a:prstGeom prst="rect">
                <a:avLst/>
              </a:prstGeom>
              <a:blipFill>
                <a:blip r:embed="rId5"/>
                <a:stretch>
                  <a:fillRect l="-2381" r="-7143" b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B36405B-9905-604F-BB53-200BD4E4D4E5}"/>
                  </a:ext>
                </a:extLst>
              </p:cNvPr>
              <p:cNvSpPr txBox="1"/>
              <p:nvPr/>
            </p:nvSpPr>
            <p:spPr>
              <a:xfrm>
                <a:off x="4692101" y="2416902"/>
                <a:ext cx="6392752" cy="206210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GB" sz="1600" dirty="0"/>
                  <a:t>Describe the correlation between daily mean </a:t>
                </a:r>
                <a:r>
                  <a:rPr lang="en-GB" sz="1600" dirty="0" err="1"/>
                  <a:t>windspeed</a:t>
                </a:r>
                <a:r>
                  <a:rPr lang="en-GB" sz="1600" dirty="0"/>
                  <a:t> and daily maximum gust.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equation of the regression line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 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600" dirty="0"/>
                  <a:t> for these 15 days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=7.23+1.82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(b)   Give an interpretation of the value of the gradient of this</a:t>
                </a:r>
                <a:br>
                  <a:rPr lang="en-GB" sz="1600" dirty="0"/>
                </a:br>
                <a:r>
                  <a:rPr lang="en-GB" sz="1600" dirty="0"/>
                  <a:t>        regression line.</a:t>
                </a:r>
              </a:p>
              <a:p>
                <a:r>
                  <a:rPr lang="en-GB" sz="1600" dirty="0"/>
                  <a:t>(c)   Justify the use of a linear regression line in this instance.</a:t>
                </a:r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B36405B-9905-604F-BB53-200BD4E4D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101" y="2416902"/>
                <a:ext cx="6392752" cy="2062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>
            <a:extLst>
              <a:ext uri="{FF2B5EF4-FFF2-40B4-BE49-F238E27FC236}">
                <a16:creationId xmlns:a16="http://schemas.microsoft.com/office/drawing/2014/main" id="{8B08E1C3-4A47-C941-9859-16A0CBEF63F6}"/>
              </a:ext>
            </a:extLst>
          </p:cNvPr>
          <p:cNvSpPr txBox="1"/>
          <p:nvPr/>
        </p:nvSpPr>
        <p:spPr>
          <a:xfrm>
            <a:off x="8829898" y="190624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© Met Office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710FD31-3735-324A-A029-0B9C6031D5B1}"/>
              </a:ext>
            </a:extLst>
          </p:cNvPr>
          <p:cNvSpPr/>
          <p:nvPr/>
        </p:nvSpPr>
        <p:spPr>
          <a:xfrm>
            <a:off x="4692100" y="2356676"/>
            <a:ext cx="5682529" cy="102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022D0211-79B8-5B46-9790-5E34E7A0627A}"/>
              </a:ext>
            </a:extLst>
          </p:cNvPr>
          <p:cNvSpPr/>
          <p:nvPr/>
        </p:nvSpPr>
        <p:spPr>
          <a:xfrm>
            <a:off x="2902999" y="3113849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6710D59-8666-4A47-92FA-C70C86524927}"/>
              </a:ext>
            </a:extLst>
          </p:cNvPr>
          <p:cNvSpPr/>
          <p:nvPr/>
        </p:nvSpPr>
        <p:spPr>
          <a:xfrm>
            <a:off x="2902999" y="3361499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E266866-DF64-BD44-BD5B-C992F0F7136B}"/>
              </a:ext>
            </a:extLst>
          </p:cNvPr>
          <p:cNvSpPr/>
          <p:nvPr/>
        </p:nvSpPr>
        <p:spPr>
          <a:xfrm>
            <a:off x="2445799" y="3488499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CA99540-6B1E-8640-8202-C6B821E40905}"/>
              </a:ext>
            </a:extLst>
          </p:cNvPr>
          <p:cNvSpPr/>
          <p:nvPr/>
        </p:nvSpPr>
        <p:spPr>
          <a:xfrm>
            <a:off x="3461799" y="2859849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972A1BA4-2B39-F04C-B916-FE96E4AEDE12}"/>
              </a:ext>
            </a:extLst>
          </p:cNvPr>
          <p:cNvSpPr/>
          <p:nvPr/>
        </p:nvSpPr>
        <p:spPr>
          <a:xfrm>
            <a:off x="3461799" y="2980499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9B46A3B-D39C-614C-9831-C9C3B6C28742}"/>
              </a:ext>
            </a:extLst>
          </p:cNvPr>
          <p:cNvSpPr/>
          <p:nvPr/>
        </p:nvSpPr>
        <p:spPr>
          <a:xfrm>
            <a:off x="2325149" y="3717099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1205D4F-04A6-F440-A6CB-FD7A76C86A4A}"/>
              </a:ext>
            </a:extLst>
          </p:cNvPr>
          <p:cNvSpPr/>
          <p:nvPr/>
        </p:nvSpPr>
        <p:spPr>
          <a:xfrm>
            <a:off x="3163349" y="3272599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E6F8367-FC5C-F84A-A722-EB256926AA2C}"/>
              </a:ext>
            </a:extLst>
          </p:cNvPr>
          <p:cNvSpPr/>
          <p:nvPr/>
        </p:nvSpPr>
        <p:spPr>
          <a:xfrm>
            <a:off x="2585499" y="3424999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0CD910A-0B2A-D546-8CBF-859C86803688}"/>
              </a:ext>
            </a:extLst>
          </p:cNvPr>
          <p:cNvSpPr/>
          <p:nvPr/>
        </p:nvSpPr>
        <p:spPr>
          <a:xfrm>
            <a:off x="3060750" y="3276942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859BCA6-1E07-4249-B34D-0EA433FF4877}"/>
              </a:ext>
            </a:extLst>
          </p:cNvPr>
          <p:cNvSpPr/>
          <p:nvPr/>
        </p:nvSpPr>
        <p:spPr>
          <a:xfrm>
            <a:off x="2723868" y="3341110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D06192F-1C4F-7C4A-A1F7-AA871AD339CF}"/>
              </a:ext>
            </a:extLst>
          </p:cNvPr>
          <p:cNvSpPr/>
          <p:nvPr/>
        </p:nvSpPr>
        <p:spPr>
          <a:xfrm>
            <a:off x="2499280" y="3461426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C56B1CF-28EA-D44C-847F-48290DD43587}"/>
              </a:ext>
            </a:extLst>
          </p:cNvPr>
          <p:cNvSpPr/>
          <p:nvPr/>
        </p:nvSpPr>
        <p:spPr>
          <a:xfrm>
            <a:off x="2378963" y="3549656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F408334-36FE-A540-995F-5F2BA925EFF9}"/>
              </a:ext>
            </a:extLst>
          </p:cNvPr>
          <p:cNvSpPr/>
          <p:nvPr/>
        </p:nvSpPr>
        <p:spPr>
          <a:xfrm>
            <a:off x="2539385" y="3357152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0CD4FF1A-38AB-2D42-9DD8-8212AE3E56BC}"/>
              </a:ext>
            </a:extLst>
          </p:cNvPr>
          <p:cNvSpPr/>
          <p:nvPr/>
        </p:nvSpPr>
        <p:spPr>
          <a:xfrm>
            <a:off x="2314795" y="3589762"/>
            <a:ext cx="67518" cy="6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4249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E389-BAAB-DF4B-AFD3-0889E3DE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69471"/>
          </a:xfrm>
        </p:spPr>
        <p:txBody>
          <a:bodyPr/>
          <a:lstStyle/>
          <a:p>
            <a:r>
              <a:rPr lang="en-US" dirty="0"/>
              <a:t>Predicting</a:t>
            </a:r>
          </a:p>
        </p:txBody>
      </p:sp>
      <p:pic>
        <p:nvPicPr>
          <p:cNvPr id="17" name="Picture 2" descr="Extrapolating">
            <a:extLst>
              <a:ext uri="{FF2B5EF4-FFF2-40B4-BE49-F238E27FC236}">
                <a16:creationId xmlns:a16="http://schemas.microsoft.com/office/drawing/2014/main" id="{1875F21C-B46F-6349-9080-79DD88FC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44" y="91955"/>
            <a:ext cx="3672408" cy="23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CC2E23-143C-894A-9F2B-228CEC53AEB4}"/>
              </a:ext>
            </a:extLst>
          </p:cNvPr>
          <p:cNvSpPr txBox="1"/>
          <p:nvPr/>
        </p:nvSpPr>
        <p:spPr>
          <a:xfrm>
            <a:off x="174990" y="1077274"/>
            <a:ext cx="652491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Estimating a value inside the data range is known as </a:t>
            </a:r>
            <a:r>
              <a:rPr lang="en-GB" sz="1600" b="1" dirty="0">
                <a:solidFill>
                  <a:sysClr val="windowText" lastClr="000000"/>
                </a:solidFill>
              </a:rPr>
              <a:t>interpolating</a:t>
            </a:r>
            <a:r>
              <a:rPr lang="en-GB" sz="1600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n-GB" sz="1600" dirty="0">
                <a:solidFill>
                  <a:sysClr val="windowText" lastClr="000000"/>
                </a:solidFill>
              </a:rPr>
              <a:t>Estimating a value outside the data range is known as </a:t>
            </a:r>
            <a:r>
              <a:rPr lang="en-GB" sz="1600" b="1" dirty="0">
                <a:solidFill>
                  <a:sysClr val="windowText" lastClr="000000"/>
                </a:solidFill>
              </a:rPr>
              <a:t>extrapolating. </a:t>
            </a:r>
            <a:r>
              <a:rPr lang="en-GB" sz="1600" dirty="0">
                <a:solidFill>
                  <a:sysClr val="windowText" lastClr="000000"/>
                </a:solidFill>
              </a:rPr>
              <a:t>This is less reliable and not suggested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026553-E620-DC41-AEF9-5A6827F6860F}"/>
                  </a:ext>
                </a:extLst>
              </p:cNvPr>
              <p:cNvSpPr txBox="1"/>
              <p:nvPr/>
            </p:nvSpPr>
            <p:spPr>
              <a:xfrm>
                <a:off x="50799" y="2533934"/>
                <a:ext cx="8957733" cy="369331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head circumference,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cm, and gestation period,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weeks, for a random sample of eight </a:t>
                </a:r>
                <a:r>
                  <a:rPr lang="en-GB" dirty="0" err="1"/>
                  <a:t>newborn</a:t>
                </a:r>
                <a:r>
                  <a:rPr lang="en-GB" dirty="0"/>
                  <a:t> babies at a clinic are recorded.</a:t>
                </a:r>
              </a:p>
              <a:p>
                <a:endParaRPr lang="en-GB" dirty="0"/>
              </a:p>
              <a:p>
                <a:r>
                  <a:rPr lang="en-GB" dirty="0"/>
                  <a:t>The scatter graph shows the results.</a:t>
                </a:r>
              </a:p>
              <a:p>
                <a:endParaRPr lang="en-GB" dirty="0"/>
              </a:p>
              <a:p>
                <a:r>
                  <a:rPr lang="en-GB" dirty="0"/>
                  <a:t>The equation of the regression line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=8.91+0.624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The regression equation is used to estimate the head circumference of a baby born at 39 weeks and a baby born at 30 weeks.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Comment on the reliability of these estimates.</a:t>
                </a:r>
              </a:p>
              <a:p>
                <a:pPr marL="342900" indent="-342900">
                  <a:buAutoNum type="alphaLcParenBoth"/>
                </a:pPr>
                <a:endParaRPr lang="en-GB" dirty="0"/>
              </a:p>
              <a:p>
                <a:r>
                  <a:rPr lang="en-GB" dirty="0"/>
                  <a:t>A nurse wants to estimate the gestation period for a baby born with a head circumference of 31.6cm.</a:t>
                </a:r>
              </a:p>
              <a:p>
                <a:r>
                  <a:rPr lang="en-GB" dirty="0"/>
                  <a:t>(b) Explain why the regression equation given above is not suitable for this estimate.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026553-E620-DC41-AEF9-5A6827F68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9" y="2533934"/>
                <a:ext cx="8957733" cy="3693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596AF3D2-C5E8-9D46-98A1-67A7F0791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748" y="2719166"/>
            <a:ext cx="2875970" cy="2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{D0F20C38-AAA8-9948-A716-9409CB6CC67C}tf10001060</Template>
  <TotalTime>405</TotalTime>
  <Words>792</Words>
  <Application>Microsoft Macintosh PowerPoint</Application>
  <PresentationFormat>Widescreen</PresentationFormat>
  <Paragraphs>164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Comic Sans MS</vt:lpstr>
      <vt:lpstr>Trebuchet MS</vt:lpstr>
      <vt:lpstr>Wingdings 3</vt:lpstr>
      <vt:lpstr>Facet</vt:lpstr>
      <vt:lpstr>Chapter 4 – Correlation</vt:lpstr>
      <vt:lpstr>4.1 - Correlation</vt:lpstr>
      <vt:lpstr>PowerPoint Presentation</vt:lpstr>
      <vt:lpstr>Example</vt:lpstr>
      <vt:lpstr>Example</vt:lpstr>
      <vt:lpstr>Exercise book</vt:lpstr>
      <vt:lpstr>4.2 Linear regression</vt:lpstr>
      <vt:lpstr>Example</vt:lpstr>
      <vt:lpstr>Predicting</vt:lpstr>
      <vt:lpstr>Exercise book</vt:lpstr>
      <vt:lpstr>3.5 Comparing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– Measures of spread</dc:title>
  <dc:creator>David Lynton</dc:creator>
  <cp:lastModifiedBy>David Lynton</cp:lastModifiedBy>
  <cp:revision>27</cp:revision>
  <dcterms:created xsi:type="dcterms:W3CDTF">2020-03-30T09:01:01Z</dcterms:created>
  <dcterms:modified xsi:type="dcterms:W3CDTF">2020-03-31T12:44:58Z</dcterms:modified>
</cp:coreProperties>
</file>