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57" r:id="rId3"/>
    <p:sldId id="258" r:id="rId4"/>
    <p:sldId id="259" r:id="rId5"/>
    <p:sldId id="260" r:id="rId6"/>
    <p:sldId id="261" r:id="rId7"/>
    <p:sldId id="287" r:id="rId8"/>
    <p:sldId id="262" r:id="rId9"/>
    <p:sldId id="263" r:id="rId10"/>
    <p:sldId id="264" r:id="rId11"/>
    <p:sldId id="288" r:id="rId12"/>
    <p:sldId id="265" r:id="rId13"/>
    <p:sldId id="266" r:id="rId14"/>
    <p:sldId id="267" r:id="rId15"/>
    <p:sldId id="289" r:id="rId16"/>
    <p:sldId id="269"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860"/>
    <p:restoredTop sz="94698"/>
  </p:normalViewPr>
  <p:slideViewPr>
    <p:cSldViewPr snapToGrid="0" snapToObjects="1">
      <p:cViewPr>
        <p:scale>
          <a:sx n="79" d="100"/>
          <a:sy n="79" d="100"/>
        </p:scale>
        <p:origin x="232" y="3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GB"/>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B96816D3-956D-294B-9C01-D5B2B7D0B011}" type="datetimeFigureOut">
              <a:rPr lang="en-US" smtClean="0"/>
              <a:t>3/31/20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77E4A5-3159-2D49-92CF-0205F7548806}" type="slidenum">
              <a:rPr lang="en-US" smtClean="0"/>
              <a:t>‹#›</a:t>
            </a:fld>
            <a:endParaRPr lang="en-US"/>
          </a:p>
        </p:txBody>
      </p:sp>
    </p:spTree>
    <p:extLst>
      <p:ext uri="{BB962C8B-B14F-4D97-AF65-F5344CB8AC3E}">
        <p14:creationId xmlns:p14="http://schemas.microsoft.com/office/powerpoint/2010/main" val="29788255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GB"/>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B96816D3-956D-294B-9C01-D5B2B7D0B011}" type="datetimeFigureOut">
              <a:rPr lang="en-US" smtClean="0"/>
              <a:t>3/31/20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77E4A5-3159-2D49-92CF-0205F7548806}" type="slidenum">
              <a:rPr lang="en-US" smtClean="0"/>
              <a:t>‹#›</a:t>
            </a:fld>
            <a:endParaRPr lang="en-US"/>
          </a:p>
        </p:txBody>
      </p:sp>
    </p:spTree>
    <p:extLst>
      <p:ext uri="{BB962C8B-B14F-4D97-AF65-F5344CB8AC3E}">
        <p14:creationId xmlns:p14="http://schemas.microsoft.com/office/powerpoint/2010/main" val="28751539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GB"/>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B96816D3-956D-294B-9C01-D5B2B7D0B011}" type="datetimeFigureOut">
              <a:rPr lang="en-US" smtClean="0"/>
              <a:t>3/31/20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77E4A5-3159-2D49-92CF-0205F7548806}"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6110986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GB"/>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B96816D3-956D-294B-9C01-D5B2B7D0B011}" type="datetimeFigureOut">
              <a:rPr lang="en-US" smtClean="0"/>
              <a:t>3/31/20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77E4A5-3159-2D49-92CF-0205F7548806}" type="slidenum">
              <a:rPr lang="en-US" smtClean="0"/>
              <a:t>‹#›</a:t>
            </a:fld>
            <a:endParaRPr lang="en-US"/>
          </a:p>
        </p:txBody>
      </p:sp>
    </p:spTree>
    <p:extLst>
      <p:ext uri="{BB962C8B-B14F-4D97-AF65-F5344CB8AC3E}">
        <p14:creationId xmlns:p14="http://schemas.microsoft.com/office/powerpoint/2010/main" val="40560132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GB"/>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B96816D3-956D-294B-9C01-D5B2B7D0B011}" type="datetimeFigureOut">
              <a:rPr lang="en-US" smtClean="0"/>
              <a:t>3/31/20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77E4A5-3159-2D49-92CF-0205F7548806}"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2880282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GB"/>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B96816D3-956D-294B-9C01-D5B2B7D0B011}" type="datetimeFigureOut">
              <a:rPr lang="en-US" smtClean="0"/>
              <a:t>3/31/20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77E4A5-3159-2D49-92CF-0205F7548806}" type="slidenum">
              <a:rPr lang="en-US" smtClean="0"/>
              <a:t>‹#›</a:t>
            </a:fld>
            <a:endParaRPr lang="en-US"/>
          </a:p>
        </p:txBody>
      </p:sp>
    </p:spTree>
    <p:extLst>
      <p:ext uri="{BB962C8B-B14F-4D97-AF65-F5344CB8AC3E}">
        <p14:creationId xmlns:p14="http://schemas.microsoft.com/office/powerpoint/2010/main" val="20963595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B96816D3-956D-294B-9C01-D5B2B7D0B011}" type="datetimeFigureOut">
              <a:rPr lang="en-US" smtClean="0"/>
              <a:t>3/31/20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77E4A5-3159-2D49-92CF-0205F7548806}" type="slidenum">
              <a:rPr lang="en-US" smtClean="0"/>
              <a:t>‹#›</a:t>
            </a:fld>
            <a:endParaRPr lang="en-US"/>
          </a:p>
        </p:txBody>
      </p:sp>
    </p:spTree>
    <p:extLst>
      <p:ext uri="{BB962C8B-B14F-4D97-AF65-F5344CB8AC3E}">
        <p14:creationId xmlns:p14="http://schemas.microsoft.com/office/powerpoint/2010/main" val="25902184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GB"/>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B96816D3-956D-294B-9C01-D5B2B7D0B011}" type="datetimeFigureOut">
              <a:rPr lang="en-US" smtClean="0"/>
              <a:t>3/31/20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77E4A5-3159-2D49-92CF-0205F7548806}" type="slidenum">
              <a:rPr lang="en-US" smtClean="0"/>
              <a:t>‹#›</a:t>
            </a:fld>
            <a:endParaRPr lang="en-US"/>
          </a:p>
        </p:txBody>
      </p:sp>
    </p:spTree>
    <p:extLst>
      <p:ext uri="{BB962C8B-B14F-4D97-AF65-F5344CB8AC3E}">
        <p14:creationId xmlns:p14="http://schemas.microsoft.com/office/powerpoint/2010/main" val="3391289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B96816D3-956D-294B-9C01-D5B2B7D0B011}" type="datetimeFigureOut">
              <a:rPr lang="en-US" smtClean="0"/>
              <a:t>3/31/20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77E4A5-3159-2D49-92CF-0205F7548806}" type="slidenum">
              <a:rPr lang="en-US" smtClean="0"/>
              <a:t>‹#›</a:t>
            </a:fld>
            <a:endParaRPr lang="en-US"/>
          </a:p>
        </p:txBody>
      </p:sp>
    </p:spTree>
    <p:extLst>
      <p:ext uri="{BB962C8B-B14F-4D97-AF65-F5344CB8AC3E}">
        <p14:creationId xmlns:p14="http://schemas.microsoft.com/office/powerpoint/2010/main" val="14261066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GB"/>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B96816D3-956D-294B-9C01-D5B2B7D0B011}" type="datetimeFigureOut">
              <a:rPr lang="en-US" smtClean="0"/>
              <a:t>3/31/20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77E4A5-3159-2D49-92CF-0205F7548806}" type="slidenum">
              <a:rPr lang="en-US" smtClean="0"/>
              <a:t>‹#›</a:t>
            </a:fld>
            <a:endParaRPr lang="en-US"/>
          </a:p>
        </p:txBody>
      </p:sp>
    </p:spTree>
    <p:extLst>
      <p:ext uri="{BB962C8B-B14F-4D97-AF65-F5344CB8AC3E}">
        <p14:creationId xmlns:p14="http://schemas.microsoft.com/office/powerpoint/2010/main" val="40293330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B96816D3-956D-294B-9C01-D5B2B7D0B011}" type="datetimeFigureOut">
              <a:rPr lang="en-US" smtClean="0"/>
              <a:t>3/31/20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77E4A5-3159-2D49-92CF-0205F7548806}" type="slidenum">
              <a:rPr lang="en-US" smtClean="0"/>
              <a:t>‹#›</a:t>
            </a:fld>
            <a:endParaRPr lang="en-US"/>
          </a:p>
        </p:txBody>
      </p:sp>
    </p:spTree>
    <p:extLst>
      <p:ext uri="{BB962C8B-B14F-4D97-AF65-F5344CB8AC3E}">
        <p14:creationId xmlns:p14="http://schemas.microsoft.com/office/powerpoint/2010/main" val="41823070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B96816D3-956D-294B-9C01-D5B2B7D0B011}" type="datetimeFigureOut">
              <a:rPr lang="en-US" smtClean="0"/>
              <a:t>3/31/20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677E4A5-3159-2D49-92CF-0205F7548806}" type="slidenum">
              <a:rPr lang="en-US" smtClean="0"/>
              <a:t>‹#›</a:t>
            </a:fld>
            <a:endParaRPr lang="en-US"/>
          </a:p>
        </p:txBody>
      </p:sp>
    </p:spTree>
    <p:extLst>
      <p:ext uri="{BB962C8B-B14F-4D97-AF65-F5344CB8AC3E}">
        <p14:creationId xmlns:p14="http://schemas.microsoft.com/office/powerpoint/2010/main" val="680379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B96816D3-956D-294B-9C01-D5B2B7D0B011}" type="datetimeFigureOut">
              <a:rPr lang="en-US" smtClean="0"/>
              <a:t>3/31/20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677E4A5-3159-2D49-92CF-0205F7548806}" type="slidenum">
              <a:rPr lang="en-US" smtClean="0"/>
              <a:t>‹#›</a:t>
            </a:fld>
            <a:endParaRPr lang="en-US"/>
          </a:p>
        </p:txBody>
      </p:sp>
    </p:spTree>
    <p:extLst>
      <p:ext uri="{BB962C8B-B14F-4D97-AF65-F5344CB8AC3E}">
        <p14:creationId xmlns:p14="http://schemas.microsoft.com/office/powerpoint/2010/main" val="23610985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96816D3-956D-294B-9C01-D5B2B7D0B011}" type="datetimeFigureOut">
              <a:rPr lang="en-US" smtClean="0"/>
              <a:t>3/31/20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677E4A5-3159-2D49-92CF-0205F7548806}" type="slidenum">
              <a:rPr lang="en-US" smtClean="0"/>
              <a:t>‹#›</a:t>
            </a:fld>
            <a:endParaRPr lang="en-US"/>
          </a:p>
        </p:txBody>
      </p:sp>
    </p:spTree>
    <p:extLst>
      <p:ext uri="{BB962C8B-B14F-4D97-AF65-F5344CB8AC3E}">
        <p14:creationId xmlns:p14="http://schemas.microsoft.com/office/powerpoint/2010/main" val="26831020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GB"/>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B96816D3-956D-294B-9C01-D5B2B7D0B011}" type="datetimeFigureOut">
              <a:rPr lang="en-US" smtClean="0"/>
              <a:t>3/31/20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77E4A5-3159-2D49-92CF-0205F7548806}" type="slidenum">
              <a:rPr lang="en-US" smtClean="0"/>
              <a:t>‹#›</a:t>
            </a:fld>
            <a:endParaRPr lang="en-US"/>
          </a:p>
        </p:txBody>
      </p:sp>
    </p:spTree>
    <p:extLst>
      <p:ext uri="{BB962C8B-B14F-4D97-AF65-F5344CB8AC3E}">
        <p14:creationId xmlns:p14="http://schemas.microsoft.com/office/powerpoint/2010/main" val="18942762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GB"/>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B96816D3-956D-294B-9C01-D5B2B7D0B011}" type="datetimeFigureOut">
              <a:rPr lang="en-US" smtClean="0"/>
              <a:t>3/31/20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77E4A5-3159-2D49-92CF-0205F7548806}" type="slidenum">
              <a:rPr lang="en-US" smtClean="0"/>
              <a:t>‹#›</a:t>
            </a:fld>
            <a:endParaRPr lang="en-US"/>
          </a:p>
        </p:txBody>
      </p:sp>
    </p:spTree>
    <p:extLst>
      <p:ext uri="{BB962C8B-B14F-4D97-AF65-F5344CB8AC3E}">
        <p14:creationId xmlns:p14="http://schemas.microsoft.com/office/powerpoint/2010/main" val="20588896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GB"/>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96816D3-956D-294B-9C01-D5B2B7D0B011}" type="datetimeFigureOut">
              <a:rPr lang="en-US" smtClean="0"/>
              <a:t>3/31/20</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677E4A5-3159-2D49-92CF-0205F7548806}" type="slidenum">
              <a:rPr lang="en-US" smtClean="0"/>
              <a:t>‹#›</a:t>
            </a:fld>
            <a:endParaRPr lang="en-US"/>
          </a:p>
        </p:txBody>
      </p:sp>
    </p:spTree>
    <p:extLst>
      <p:ext uri="{BB962C8B-B14F-4D97-AF65-F5344CB8AC3E}">
        <p14:creationId xmlns:p14="http://schemas.microsoft.com/office/powerpoint/2010/main" val="402858581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gif"/><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C23349-369D-E647-AAAB-BB5701C92111}"/>
              </a:ext>
            </a:extLst>
          </p:cNvPr>
          <p:cNvSpPr>
            <a:spLocks noGrp="1"/>
          </p:cNvSpPr>
          <p:nvPr>
            <p:ph type="ctrTitle"/>
          </p:nvPr>
        </p:nvSpPr>
        <p:spPr>
          <a:xfrm>
            <a:off x="1002695" y="0"/>
            <a:ext cx="9838267" cy="823151"/>
          </a:xfrm>
        </p:spPr>
        <p:txBody>
          <a:bodyPr/>
          <a:lstStyle/>
          <a:p>
            <a:pPr algn="l"/>
            <a:r>
              <a:rPr lang="en-US" sz="4000"/>
              <a:t>Chapter 3 – Representations of data</a:t>
            </a:r>
            <a:endParaRPr lang="en-US" sz="4000" dirty="0"/>
          </a:p>
        </p:txBody>
      </p:sp>
      <p:pic>
        <p:nvPicPr>
          <p:cNvPr id="3" name="Picture 2">
            <a:extLst>
              <a:ext uri="{FF2B5EF4-FFF2-40B4-BE49-F238E27FC236}">
                <a16:creationId xmlns:a16="http://schemas.microsoft.com/office/drawing/2014/main" id="{1E43BC70-B15B-364D-9DE5-3CA7DBFEC572}"/>
              </a:ext>
            </a:extLst>
          </p:cNvPr>
          <p:cNvPicPr>
            <a:picLocks noChangeAspect="1"/>
          </p:cNvPicPr>
          <p:nvPr/>
        </p:nvPicPr>
        <p:blipFill>
          <a:blip r:embed="rId2"/>
          <a:stretch>
            <a:fillRect/>
          </a:stretch>
        </p:blipFill>
        <p:spPr>
          <a:xfrm>
            <a:off x="880533" y="823151"/>
            <a:ext cx="6671733" cy="2192851"/>
          </a:xfrm>
          <a:prstGeom prst="rect">
            <a:avLst/>
          </a:prstGeom>
        </p:spPr>
      </p:pic>
      <p:pic>
        <p:nvPicPr>
          <p:cNvPr id="4" name="Picture 3">
            <a:extLst>
              <a:ext uri="{FF2B5EF4-FFF2-40B4-BE49-F238E27FC236}">
                <a16:creationId xmlns:a16="http://schemas.microsoft.com/office/drawing/2014/main" id="{CC1CE03D-0FE2-0B41-9B23-C6345B429FAA}"/>
              </a:ext>
            </a:extLst>
          </p:cNvPr>
          <p:cNvPicPr>
            <a:picLocks noChangeAspect="1"/>
          </p:cNvPicPr>
          <p:nvPr/>
        </p:nvPicPr>
        <p:blipFill>
          <a:blip r:embed="rId3"/>
          <a:stretch>
            <a:fillRect/>
          </a:stretch>
        </p:blipFill>
        <p:spPr>
          <a:xfrm>
            <a:off x="406400" y="3016002"/>
            <a:ext cx="7552266" cy="1145335"/>
          </a:xfrm>
          <a:prstGeom prst="rect">
            <a:avLst/>
          </a:prstGeom>
        </p:spPr>
      </p:pic>
      <p:pic>
        <p:nvPicPr>
          <p:cNvPr id="11" name="Picture 10">
            <a:extLst>
              <a:ext uri="{FF2B5EF4-FFF2-40B4-BE49-F238E27FC236}">
                <a16:creationId xmlns:a16="http://schemas.microsoft.com/office/drawing/2014/main" id="{EABDE6C2-90FB-184F-9202-B294DDDB01E9}"/>
              </a:ext>
            </a:extLst>
          </p:cNvPr>
          <p:cNvPicPr>
            <a:picLocks noChangeAspect="1"/>
          </p:cNvPicPr>
          <p:nvPr/>
        </p:nvPicPr>
        <p:blipFill>
          <a:blip r:embed="rId4"/>
          <a:stretch>
            <a:fillRect/>
          </a:stretch>
        </p:blipFill>
        <p:spPr>
          <a:xfrm>
            <a:off x="406400" y="4161337"/>
            <a:ext cx="5689600" cy="934623"/>
          </a:xfrm>
          <a:prstGeom prst="rect">
            <a:avLst/>
          </a:prstGeom>
        </p:spPr>
      </p:pic>
      <p:pic>
        <p:nvPicPr>
          <p:cNvPr id="12" name="Picture 11">
            <a:extLst>
              <a:ext uri="{FF2B5EF4-FFF2-40B4-BE49-F238E27FC236}">
                <a16:creationId xmlns:a16="http://schemas.microsoft.com/office/drawing/2014/main" id="{9B95EFD6-03A2-D14F-94CA-430714EF7806}"/>
              </a:ext>
            </a:extLst>
          </p:cNvPr>
          <p:cNvPicPr>
            <a:picLocks noChangeAspect="1"/>
          </p:cNvPicPr>
          <p:nvPr/>
        </p:nvPicPr>
        <p:blipFill>
          <a:blip r:embed="rId5"/>
          <a:stretch>
            <a:fillRect/>
          </a:stretch>
        </p:blipFill>
        <p:spPr>
          <a:xfrm>
            <a:off x="406400" y="5095960"/>
            <a:ext cx="6773333" cy="934969"/>
          </a:xfrm>
          <a:prstGeom prst="rect">
            <a:avLst/>
          </a:prstGeom>
        </p:spPr>
      </p:pic>
      <p:pic>
        <p:nvPicPr>
          <p:cNvPr id="13" name="Picture 12">
            <a:extLst>
              <a:ext uri="{FF2B5EF4-FFF2-40B4-BE49-F238E27FC236}">
                <a16:creationId xmlns:a16="http://schemas.microsoft.com/office/drawing/2014/main" id="{FE7C3113-5C1B-3D47-8CD5-D3A7AEFFDF5C}"/>
              </a:ext>
            </a:extLst>
          </p:cNvPr>
          <p:cNvPicPr>
            <a:picLocks noChangeAspect="1"/>
          </p:cNvPicPr>
          <p:nvPr/>
        </p:nvPicPr>
        <p:blipFill>
          <a:blip r:embed="rId6"/>
          <a:stretch>
            <a:fillRect/>
          </a:stretch>
        </p:blipFill>
        <p:spPr>
          <a:xfrm>
            <a:off x="4707464" y="823151"/>
            <a:ext cx="6802363" cy="1480403"/>
          </a:xfrm>
          <a:prstGeom prst="rect">
            <a:avLst/>
          </a:prstGeom>
        </p:spPr>
      </p:pic>
      <p:pic>
        <p:nvPicPr>
          <p:cNvPr id="14" name="Picture 13">
            <a:extLst>
              <a:ext uri="{FF2B5EF4-FFF2-40B4-BE49-F238E27FC236}">
                <a16:creationId xmlns:a16="http://schemas.microsoft.com/office/drawing/2014/main" id="{C1635DAD-8FCC-5D46-95C3-3775C9ED9F54}"/>
              </a:ext>
            </a:extLst>
          </p:cNvPr>
          <p:cNvPicPr>
            <a:picLocks noChangeAspect="1"/>
          </p:cNvPicPr>
          <p:nvPr/>
        </p:nvPicPr>
        <p:blipFill>
          <a:blip r:embed="rId7"/>
          <a:stretch>
            <a:fillRect/>
          </a:stretch>
        </p:blipFill>
        <p:spPr>
          <a:xfrm>
            <a:off x="4707465" y="2334927"/>
            <a:ext cx="6802362" cy="2219520"/>
          </a:xfrm>
          <a:prstGeom prst="rect">
            <a:avLst/>
          </a:prstGeom>
        </p:spPr>
      </p:pic>
      <p:pic>
        <p:nvPicPr>
          <p:cNvPr id="15" name="Picture 14">
            <a:extLst>
              <a:ext uri="{FF2B5EF4-FFF2-40B4-BE49-F238E27FC236}">
                <a16:creationId xmlns:a16="http://schemas.microsoft.com/office/drawing/2014/main" id="{1422956F-A7E8-4F4F-8E50-B32408E8D384}"/>
              </a:ext>
            </a:extLst>
          </p:cNvPr>
          <p:cNvPicPr>
            <a:picLocks noChangeAspect="1"/>
          </p:cNvPicPr>
          <p:nvPr/>
        </p:nvPicPr>
        <p:blipFill>
          <a:blip r:embed="rId8"/>
          <a:stretch>
            <a:fillRect/>
          </a:stretch>
        </p:blipFill>
        <p:spPr>
          <a:xfrm>
            <a:off x="4736493" y="4667928"/>
            <a:ext cx="6773334" cy="2099920"/>
          </a:xfrm>
          <a:prstGeom prst="rect">
            <a:avLst/>
          </a:prstGeom>
        </p:spPr>
      </p:pic>
    </p:spTree>
    <p:extLst>
      <p:ext uri="{BB962C8B-B14F-4D97-AF65-F5344CB8AC3E}">
        <p14:creationId xmlns:p14="http://schemas.microsoft.com/office/powerpoint/2010/main" val="781693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027971-81AA-C646-8CB6-3AB71DA643EE}"/>
              </a:ext>
            </a:extLst>
          </p:cNvPr>
          <p:cNvSpPr>
            <a:spLocks noGrp="1"/>
          </p:cNvSpPr>
          <p:nvPr>
            <p:ph type="title"/>
          </p:nvPr>
        </p:nvSpPr>
        <p:spPr>
          <a:xfrm>
            <a:off x="0" y="-65316"/>
            <a:ext cx="8596668" cy="621792"/>
          </a:xfrm>
        </p:spPr>
        <p:txBody>
          <a:bodyPr>
            <a:normAutofit fontScale="90000"/>
          </a:bodyPr>
          <a:lstStyle/>
          <a:p>
            <a:r>
              <a:rPr lang="en-US" dirty="0"/>
              <a:t>Plotting</a:t>
            </a:r>
          </a:p>
        </p:txBody>
      </p:sp>
      <p:pic>
        <p:nvPicPr>
          <p:cNvPr id="56" name="Picture 2" descr="http://maaw.info/images/BlankGraph.gif">
            <a:extLst>
              <a:ext uri="{FF2B5EF4-FFF2-40B4-BE49-F238E27FC236}">
                <a16:creationId xmlns:a16="http://schemas.microsoft.com/office/drawing/2014/main" id="{C98896D8-BC54-A04E-B95C-515D59EBE4CA}"/>
              </a:ext>
            </a:extLst>
          </p:cNvPr>
          <p:cNvPicPr>
            <a:picLocks noChangeAspect="1" noChangeArrowheads="1"/>
          </p:cNvPicPr>
          <p:nvPr/>
        </p:nvPicPr>
        <p:blipFill>
          <a:blip r:embed="rId2" cstate="print"/>
          <a:srcRect/>
          <a:stretch>
            <a:fillRect/>
          </a:stretch>
        </p:blipFill>
        <p:spPr bwMode="auto">
          <a:xfrm>
            <a:off x="0" y="472698"/>
            <a:ext cx="8136904" cy="6102678"/>
          </a:xfrm>
          <a:prstGeom prst="rect">
            <a:avLst/>
          </a:prstGeom>
          <a:noFill/>
        </p:spPr>
      </p:pic>
      <p:graphicFrame>
        <p:nvGraphicFramePr>
          <p:cNvPr id="57" name="Table 56">
            <a:extLst>
              <a:ext uri="{FF2B5EF4-FFF2-40B4-BE49-F238E27FC236}">
                <a16:creationId xmlns:a16="http://schemas.microsoft.com/office/drawing/2014/main" id="{781E22C9-6211-EE41-BAC5-BAAC8DD59A5A}"/>
              </a:ext>
            </a:extLst>
          </p:cNvPr>
          <p:cNvGraphicFramePr>
            <a:graphicFrameLocks noGrp="1"/>
          </p:cNvGraphicFramePr>
          <p:nvPr>
            <p:extLst>
              <p:ext uri="{D42A27DB-BD31-4B8C-83A1-F6EECF244321}">
                <p14:modId xmlns:p14="http://schemas.microsoft.com/office/powerpoint/2010/main" val="2719021412"/>
              </p:ext>
            </p:extLst>
          </p:nvPr>
        </p:nvGraphicFramePr>
        <p:xfrm>
          <a:off x="7057068" y="49323"/>
          <a:ext cx="5138027" cy="1854200"/>
        </p:xfrm>
        <a:graphic>
          <a:graphicData uri="http://schemas.openxmlformats.org/drawingml/2006/table">
            <a:tbl>
              <a:tblPr firstRow="1" bandRow="1">
                <a:tableStyleId>{5C22544A-7EE6-4342-B048-85BDC9FD1C3A}</a:tableStyleId>
              </a:tblPr>
              <a:tblGrid>
                <a:gridCol w="2107574">
                  <a:extLst>
                    <a:ext uri="{9D8B030D-6E8A-4147-A177-3AD203B41FA5}">
                      <a16:colId xmlns:a16="http://schemas.microsoft.com/office/drawing/2014/main" val="20000"/>
                    </a:ext>
                  </a:extLst>
                </a:gridCol>
                <a:gridCol w="1601169">
                  <a:extLst>
                    <a:ext uri="{9D8B030D-6E8A-4147-A177-3AD203B41FA5}">
                      <a16:colId xmlns:a16="http://schemas.microsoft.com/office/drawing/2014/main" val="20001"/>
                    </a:ext>
                  </a:extLst>
                </a:gridCol>
                <a:gridCol w="1429284">
                  <a:extLst>
                    <a:ext uri="{9D8B030D-6E8A-4147-A177-3AD203B41FA5}">
                      <a16:colId xmlns:a16="http://schemas.microsoft.com/office/drawing/2014/main" val="20002"/>
                    </a:ext>
                  </a:extLst>
                </a:gridCol>
              </a:tblGrid>
              <a:tr h="370840">
                <a:tc>
                  <a:txBody>
                    <a:bodyPr/>
                    <a:lstStyle/>
                    <a:p>
                      <a:r>
                        <a:rPr lang="en-GB" dirty="0"/>
                        <a:t>Time (s)</a:t>
                      </a:r>
                    </a:p>
                  </a:txBody>
                  <a:tcPr/>
                </a:tc>
                <a:tc>
                  <a:txBody>
                    <a:bodyPr/>
                    <a:lstStyle/>
                    <a:p>
                      <a:r>
                        <a:rPr lang="en-GB" dirty="0"/>
                        <a:t>Frequency</a:t>
                      </a:r>
                    </a:p>
                  </a:txBody>
                  <a:tcPr/>
                </a:tc>
                <a:tc>
                  <a:txBody>
                    <a:bodyPr/>
                    <a:lstStyle/>
                    <a:p>
                      <a:r>
                        <a:rPr lang="en-GB" dirty="0"/>
                        <a:t>Cum Freq</a:t>
                      </a:r>
                    </a:p>
                  </a:txBody>
                  <a:tcPr/>
                </a:tc>
                <a:extLst>
                  <a:ext uri="{0D108BD9-81ED-4DB2-BD59-A6C34878D82A}">
                    <a16:rowId xmlns:a16="http://schemas.microsoft.com/office/drawing/2014/main" val="10000"/>
                  </a:ext>
                </a:extLst>
              </a:tr>
              <a:tr h="370840">
                <a:tc>
                  <a:txBody>
                    <a:bodyPr/>
                    <a:lstStyle/>
                    <a:p>
                      <a:r>
                        <a:rPr lang="en-GB" sz="1800" kern="1200" dirty="0">
                          <a:solidFill>
                            <a:schemeClr val="dk1"/>
                          </a:solidFill>
                          <a:latin typeface="+mn-lt"/>
                          <a:ea typeface="+mn-ea"/>
                          <a:cs typeface="+mn-cs"/>
                        </a:rPr>
                        <a:t>9.6 &lt; t ≤ 9.7</a:t>
                      </a:r>
                      <a:endParaRPr lang="en-GB" dirty="0"/>
                    </a:p>
                  </a:txBody>
                  <a:tcPr/>
                </a:tc>
                <a:tc>
                  <a:txBody>
                    <a:bodyPr/>
                    <a:lstStyle/>
                    <a:p>
                      <a:r>
                        <a:rPr lang="en-GB" dirty="0"/>
                        <a:t>1</a:t>
                      </a:r>
                    </a:p>
                  </a:txBody>
                  <a:tcPr/>
                </a:tc>
                <a:tc>
                  <a:txBody>
                    <a:bodyPr/>
                    <a:lstStyle/>
                    <a:p>
                      <a:r>
                        <a:rPr lang="en-GB" dirty="0"/>
                        <a:t>1</a:t>
                      </a:r>
                    </a:p>
                  </a:txBody>
                  <a:tcPr/>
                </a:tc>
                <a:extLst>
                  <a:ext uri="{0D108BD9-81ED-4DB2-BD59-A6C34878D82A}">
                    <a16:rowId xmlns:a16="http://schemas.microsoft.com/office/drawing/2014/main" val="10001"/>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kern="1200" dirty="0">
                          <a:solidFill>
                            <a:schemeClr val="dk1"/>
                          </a:solidFill>
                          <a:latin typeface="+mn-lt"/>
                          <a:ea typeface="+mn-ea"/>
                          <a:cs typeface="+mn-cs"/>
                        </a:rPr>
                        <a:t>9.7 &lt; t ≤ 9.9</a:t>
                      </a:r>
                      <a:endParaRPr lang="en-GB" dirty="0"/>
                    </a:p>
                  </a:txBody>
                  <a:tcPr/>
                </a:tc>
                <a:tc>
                  <a:txBody>
                    <a:bodyPr/>
                    <a:lstStyle/>
                    <a:p>
                      <a:r>
                        <a:rPr lang="en-GB" dirty="0"/>
                        <a:t>4</a:t>
                      </a:r>
                    </a:p>
                  </a:txBody>
                  <a:tcPr/>
                </a:tc>
                <a:tc>
                  <a:txBody>
                    <a:bodyPr/>
                    <a:lstStyle/>
                    <a:p>
                      <a:r>
                        <a:rPr lang="en-GB" dirty="0"/>
                        <a:t>5</a:t>
                      </a:r>
                    </a:p>
                  </a:txBody>
                  <a:tcPr/>
                </a:tc>
                <a:extLst>
                  <a:ext uri="{0D108BD9-81ED-4DB2-BD59-A6C34878D82A}">
                    <a16:rowId xmlns:a16="http://schemas.microsoft.com/office/drawing/2014/main" val="10002"/>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kern="1200" dirty="0">
                          <a:solidFill>
                            <a:schemeClr val="dk1"/>
                          </a:solidFill>
                          <a:latin typeface="+mn-lt"/>
                          <a:ea typeface="+mn-ea"/>
                          <a:cs typeface="+mn-cs"/>
                        </a:rPr>
                        <a:t>9.9 &lt; t ≤ 10.05</a:t>
                      </a:r>
                      <a:endParaRPr lang="en-GB" dirty="0"/>
                    </a:p>
                  </a:txBody>
                  <a:tcPr/>
                </a:tc>
                <a:tc>
                  <a:txBody>
                    <a:bodyPr/>
                    <a:lstStyle/>
                    <a:p>
                      <a:r>
                        <a:rPr lang="en-GB" dirty="0"/>
                        <a:t>10</a:t>
                      </a:r>
                    </a:p>
                  </a:txBody>
                  <a:tcPr/>
                </a:tc>
                <a:tc>
                  <a:txBody>
                    <a:bodyPr/>
                    <a:lstStyle/>
                    <a:p>
                      <a:r>
                        <a:rPr lang="en-GB" dirty="0"/>
                        <a:t>15</a:t>
                      </a:r>
                    </a:p>
                  </a:txBody>
                  <a:tcPr/>
                </a:tc>
                <a:extLst>
                  <a:ext uri="{0D108BD9-81ED-4DB2-BD59-A6C34878D82A}">
                    <a16:rowId xmlns:a16="http://schemas.microsoft.com/office/drawing/2014/main" val="10003"/>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kern="1200" dirty="0">
                          <a:solidFill>
                            <a:schemeClr val="dk1"/>
                          </a:solidFill>
                          <a:latin typeface="+mn-lt"/>
                          <a:ea typeface="+mn-ea"/>
                          <a:cs typeface="+mn-cs"/>
                        </a:rPr>
                        <a:t>10.05 &lt; t ≤ 10.2</a:t>
                      </a:r>
                      <a:endParaRPr lang="en-GB" dirty="0"/>
                    </a:p>
                  </a:txBody>
                  <a:tcPr/>
                </a:tc>
                <a:tc>
                  <a:txBody>
                    <a:bodyPr/>
                    <a:lstStyle/>
                    <a:p>
                      <a:r>
                        <a:rPr lang="en-GB" dirty="0"/>
                        <a:t>17</a:t>
                      </a:r>
                    </a:p>
                  </a:txBody>
                  <a:tcPr/>
                </a:tc>
                <a:tc>
                  <a:txBody>
                    <a:bodyPr/>
                    <a:lstStyle/>
                    <a:p>
                      <a:r>
                        <a:rPr lang="en-GB" dirty="0"/>
                        <a:t>32</a:t>
                      </a:r>
                    </a:p>
                  </a:txBody>
                  <a:tcPr/>
                </a:tc>
                <a:extLst>
                  <a:ext uri="{0D108BD9-81ED-4DB2-BD59-A6C34878D82A}">
                    <a16:rowId xmlns:a16="http://schemas.microsoft.com/office/drawing/2014/main" val="10004"/>
                  </a:ext>
                </a:extLst>
              </a:tr>
            </a:tbl>
          </a:graphicData>
        </a:graphic>
      </p:graphicFrame>
      <p:sp>
        <p:nvSpPr>
          <p:cNvPr id="58" name="TextBox 57">
            <a:extLst>
              <a:ext uri="{FF2B5EF4-FFF2-40B4-BE49-F238E27FC236}">
                <a16:creationId xmlns:a16="http://schemas.microsoft.com/office/drawing/2014/main" id="{08F6F41B-1464-A849-9BA1-65BA921DD17A}"/>
              </a:ext>
            </a:extLst>
          </p:cNvPr>
          <p:cNvSpPr txBox="1"/>
          <p:nvPr/>
        </p:nvSpPr>
        <p:spPr>
          <a:xfrm>
            <a:off x="576064" y="6237312"/>
            <a:ext cx="7416824" cy="369332"/>
          </a:xfrm>
          <a:prstGeom prst="rect">
            <a:avLst/>
          </a:prstGeom>
          <a:noFill/>
        </p:spPr>
        <p:txBody>
          <a:bodyPr wrap="square" rtlCol="0">
            <a:spAutoFit/>
          </a:bodyPr>
          <a:lstStyle/>
          <a:p>
            <a:r>
              <a:rPr lang="en-GB" dirty="0"/>
              <a:t>9.5     9.6      9.7     9.8      9.9     10.0    10.1   10.2    10.3</a:t>
            </a:r>
          </a:p>
        </p:txBody>
      </p:sp>
      <p:sp>
        <p:nvSpPr>
          <p:cNvPr id="59" name="TextBox 58">
            <a:extLst>
              <a:ext uri="{FF2B5EF4-FFF2-40B4-BE49-F238E27FC236}">
                <a16:creationId xmlns:a16="http://schemas.microsoft.com/office/drawing/2014/main" id="{4A7421C9-B03A-004C-8A66-478F76A2FBA5}"/>
              </a:ext>
            </a:extLst>
          </p:cNvPr>
          <p:cNvSpPr txBox="1"/>
          <p:nvPr/>
        </p:nvSpPr>
        <p:spPr>
          <a:xfrm>
            <a:off x="3384376" y="6488668"/>
            <a:ext cx="1152128" cy="369332"/>
          </a:xfrm>
          <a:prstGeom prst="rect">
            <a:avLst/>
          </a:prstGeom>
          <a:noFill/>
        </p:spPr>
        <p:txBody>
          <a:bodyPr wrap="square" rtlCol="0">
            <a:spAutoFit/>
          </a:bodyPr>
          <a:lstStyle/>
          <a:p>
            <a:r>
              <a:rPr lang="en-GB" dirty="0"/>
              <a:t>Time (s)</a:t>
            </a:r>
          </a:p>
        </p:txBody>
      </p:sp>
      <p:sp>
        <p:nvSpPr>
          <p:cNvPr id="60" name="TextBox 59">
            <a:extLst>
              <a:ext uri="{FF2B5EF4-FFF2-40B4-BE49-F238E27FC236}">
                <a16:creationId xmlns:a16="http://schemas.microsoft.com/office/drawing/2014/main" id="{1FBCC112-360A-6445-9A82-6D3501EB63CE}"/>
              </a:ext>
            </a:extLst>
          </p:cNvPr>
          <p:cNvSpPr txBox="1"/>
          <p:nvPr/>
        </p:nvSpPr>
        <p:spPr>
          <a:xfrm rot="16200000">
            <a:off x="-1054279" y="3259143"/>
            <a:ext cx="2477890" cy="369332"/>
          </a:xfrm>
          <a:prstGeom prst="rect">
            <a:avLst/>
          </a:prstGeom>
          <a:noFill/>
        </p:spPr>
        <p:txBody>
          <a:bodyPr wrap="square" rtlCol="0">
            <a:spAutoFit/>
          </a:bodyPr>
          <a:lstStyle/>
          <a:p>
            <a:r>
              <a:rPr lang="en-GB" dirty="0"/>
              <a:t>Cumulative Frequency</a:t>
            </a:r>
          </a:p>
        </p:txBody>
      </p:sp>
      <p:sp>
        <p:nvSpPr>
          <p:cNvPr id="61" name="TextBox 60">
            <a:extLst>
              <a:ext uri="{FF2B5EF4-FFF2-40B4-BE49-F238E27FC236}">
                <a16:creationId xmlns:a16="http://schemas.microsoft.com/office/drawing/2014/main" id="{A7991AD1-D8D7-814B-81B5-2F29C654C720}"/>
              </a:ext>
            </a:extLst>
          </p:cNvPr>
          <p:cNvSpPr txBox="1"/>
          <p:nvPr/>
        </p:nvSpPr>
        <p:spPr>
          <a:xfrm>
            <a:off x="363984" y="1566104"/>
            <a:ext cx="576064" cy="4801314"/>
          </a:xfrm>
          <a:prstGeom prst="rect">
            <a:avLst/>
          </a:prstGeom>
          <a:noFill/>
        </p:spPr>
        <p:txBody>
          <a:bodyPr wrap="square" rtlCol="0">
            <a:spAutoFit/>
          </a:bodyPr>
          <a:lstStyle/>
          <a:p>
            <a:r>
              <a:rPr lang="en-GB" dirty="0"/>
              <a:t>32</a:t>
            </a:r>
          </a:p>
          <a:p>
            <a:endParaRPr lang="en-GB" dirty="0"/>
          </a:p>
          <a:p>
            <a:r>
              <a:rPr lang="en-GB" dirty="0"/>
              <a:t>28</a:t>
            </a:r>
          </a:p>
          <a:p>
            <a:endParaRPr lang="en-GB" dirty="0"/>
          </a:p>
          <a:p>
            <a:r>
              <a:rPr lang="en-GB" dirty="0"/>
              <a:t>24</a:t>
            </a:r>
          </a:p>
          <a:p>
            <a:endParaRPr lang="en-GB" dirty="0"/>
          </a:p>
          <a:p>
            <a:r>
              <a:rPr lang="en-GB" dirty="0"/>
              <a:t>20</a:t>
            </a:r>
          </a:p>
          <a:p>
            <a:endParaRPr lang="en-GB" dirty="0"/>
          </a:p>
          <a:p>
            <a:r>
              <a:rPr lang="en-GB" dirty="0"/>
              <a:t>16</a:t>
            </a:r>
          </a:p>
          <a:p>
            <a:endParaRPr lang="en-GB" dirty="0"/>
          </a:p>
          <a:p>
            <a:r>
              <a:rPr lang="en-GB" dirty="0"/>
              <a:t>12</a:t>
            </a:r>
          </a:p>
          <a:p>
            <a:endParaRPr lang="en-GB" dirty="0"/>
          </a:p>
          <a:p>
            <a:r>
              <a:rPr lang="en-GB" dirty="0"/>
              <a:t>8</a:t>
            </a:r>
          </a:p>
          <a:p>
            <a:endParaRPr lang="en-GB" dirty="0"/>
          </a:p>
          <a:p>
            <a:r>
              <a:rPr lang="en-GB" dirty="0"/>
              <a:t>4</a:t>
            </a:r>
          </a:p>
          <a:p>
            <a:endParaRPr lang="en-GB" dirty="0"/>
          </a:p>
          <a:p>
            <a:r>
              <a:rPr lang="en-GB" dirty="0"/>
              <a:t>0</a:t>
            </a:r>
          </a:p>
        </p:txBody>
      </p:sp>
      <p:grpSp>
        <p:nvGrpSpPr>
          <p:cNvPr id="62" name="Group 13">
            <a:extLst>
              <a:ext uri="{FF2B5EF4-FFF2-40B4-BE49-F238E27FC236}">
                <a16:creationId xmlns:a16="http://schemas.microsoft.com/office/drawing/2014/main" id="{A48ACE4B-C1A2-EE48-94CB-E41EF5BC4753}"/>
              </a:ext>
            </a:extLst>
          </p:cNvPr>
          <p:cNvGrpSpPr/>
          <p:nvPr/>
        </p:nvGrpSpPr>
        <p:grpSpPr>
          <a:xfrm>
            <a:off x="2099692" y="5894452"/>
            <a:ext cx="216024" cy="216024"/>
            <a:chOff x="8460432" y="4797152"/>
            <a:chExt cx="216024" cy="216024"/>
          </a:xfrm>
        </p:grpSpPr>
        <p:cxnSp>
          <p:nvCxnSpPr>
            <p:cNvPr id="63" name="Straight Connector 62">
              <a:extLst>
                <a:ext uri="{FF2B5EF4-FFF2-40B4-BE49-F238E27FC236}">
                  <a16:creationId xmlns:a16="http://schemas.microsoft.com/office/drawing/2014/main" id="{66779CC2-044D-FF43-8A95-D014C8B910EC}"/>
                </a:ext>
              </a:extLst>
            </p:cNvPr>
            <p:cNvCxnSpPr/>
            <p:nvPr/>
          </p:nvCxnSpPr>
          <p:spPr>
            <a:xfrm>
              <a:off x="8460432" y="4797152"/>
              <a:ext cx="216024" cy="216024"/>
            </a:xfrm>
            <a:prstGeom prst="line">
              <a:avLst/>
            </a:prstGeom>
          </p:spPr>
          <p:style>
            <a:lnRef idx="2">
              <a:schemeClr val="dk1"/>
            </a:lnRef>
            <a:fillRef idx="0">
              <a:schemeClr val="dk1"/>
            </a:fillRef>
            <a:effectRef idx="1">
              <a:schemeClr val="dk1"/>
            </a:effectRef>
            <a:fontRef idx="minor">
              <a:schemeClr val="tx1"/>
            </a:fontRef>
          </p:style>
        </p:cxnSp>
        <p:cxnSp>
          <p:nvCxnSpPr>
            <p:cNvPr id="64" name="Straight Connector 63">
              <a:extLst>
                <a:ext uri="{FF2B5EF4-FFF2-40B4-BE49-F238E27FC236}">
                  <a16:creationId xmlns:a16="http://schemas.microsoft.com/office/drawing/2014/main" id="{4D9EE0E1-88BF-1843-BD12-89F93814C61A}"/>
                </a:ext>
              </a:extLst>
            </p:cNvPr>
            <p:cNvCxnSpPr/>
            <p:nvPr/>
          </p:nvCxnSpPr>
          <p:spPr>
            <a:xfrm flipV="1">
              <a:off x="8460432" y="4797152"/>
              <a:ext cx="216024" cy="216024"/>
            </a:xfrm>
            <a:prstGeom prst="line">
              <a:avLst/>
            </a:prstGeom>
          </p:spPr>
          <p:style>
            <a:lnRef idx="2">
              <a:schemeClr val="dk1"/>
            </a:lnRef>
            <a:fillRef idx="0">
              <a:schemeClr val="dk1"/>
            </a:fillRef>
            <a:effectRef idx="1">
              <a:schemeClr val="dk1"/>
            </a:effectRef>
            <a:fontRef idx="minor">
              <a:schemeClr val="tx1"/>
            </a:fontRef>
          </p:style>
        </p:cxnSp>
      </p:grpSp>
      <p:grpSp>
        <p:nvGrpSpPr>
          <p:cNvPr id="65" name="Group 14">
            <a:extLst>
              <a:ext uri="{FF2B5EF4-FFF2-40B4-BE49-F238E27FC236}">
                <a16:creationId xmlns:a16="http://schemas.microsoft.com/office/drawing/2014/main" id="{62B0CB62-D341-0E49-B8E8-CEE1DCB4D9CE}"/>
              </a:ext>
            </a:extLst>
          </p:cNvPr>
          <p:cNvGrpSpPr/>
          <p:nvPr/>
        </p:nvGrpSpPr>
        <p:grpSpPr>
          <a:xfrm>
            <a:off x="3491880" y="5373216"/>
            <a:ext cx="216024" cy="216024"/>
            <a:chOff x="8460432" y="4797152"/>
            <a:chExt cx="216024" cy="216024"/>
          </a:xfrm>
        </p:grpSpPr>
        <p:cxnSp>
          <p:nvCxnSpPr>
            <p:cNvPr id="66" name="Straight Connector 65">
              <a:extLst>
                <a:ext uri="{FF2B5EF4-FFF2-40B4-BE49-F238E27FC236}">
                  <a16:creationId xmlns:a16="http://schemas.microsoft.com/office/drawing/2014/main" id="{6BE12E7E-2386-804F-8848-F7C98552C647}"/>
                </a:ext>
              </a:extLst>
            </p:cNvPr>
            <p:cNvCxnSpPr/>
            <p:nvPr/>
          </p:nvCxnSpPr>
          <p:spPr>
            <a:xfrm>
              <a:off x="8460432" y="4797152"/>
              <a:ext cx="216024" cy="216024"/>
            </a:xfrm>
            <a:prstGeom prst="line">
              <a:avLst/>
            </a:prstGeom>
          </p:spPr>
          <p:style>
            <a:lnRef idx="2">
              <a:schemeClr val="dk1"/>
            </a:lnRef>
            <a:fillRef idx="0">
              <a:schemeClr val="dk1"/>
            </a:fillRef>
            <a:effectRef idx="1">
              <a:schemeClr val="dk1"/>
            </a:effectRef>
            <a:fontRef idx="minor">
              <a:schemeClr val="tx1"/>
            </a:fontRef>
          </p:style>
        </p:cxnSp>
        <p:cxnSp>
          <p:nvCxnSpPr>
            <p:cNvPr id="67" name="Straight Connector 66">
              <a:extLst>
                <a:ext uri="{FF2B5EF4-FFF2-40B4-BE49-F238E27FC236}">
                  <a16:creationId xmlns:a16="http://schemas.microsoft.com/office/drawing/2014/main" id="{38CF9FD2-56D3-1C41-819B-ECCF54E947EF}"/>
                </a:ext>
              </a:extLst>
            </p:cNvPr>
            <p:cNvCxnSpPr/>
            <p:nvPr/>
          </p:nvCxnSpPr>
          <p:spPr>
            <a:xfrm flipV="1">
              <a:off x="8460432" y="4797152"/>
              <a:ext cx="216024" cy="216024"/>
            </a:xfrm>
            <a:prstGeom prst="line">
              <a:avLst/>
            </a:prstGeom>
          </p:spPr>
          <p:style>
            <a:lnRef idx="2">
              <a:schemeClr val="dk1"/>
            </a:lnRef>
            <a:fillRef idx="0">
              <a:schemeClr val="dk1"/>
            </a:fillRef>
            <a:effectRef idx="1">
              <a:schemeClr val="dk1"/>
            </a:effectRef>
            <a:fontRef idx="minor">
              <a:schemeClr val="tx1"/>
            </a:fontRef>
          </p:style>
        </p:cxnSp>
      </p:grpSp>
      <p:grpSp>
        <p:nvGrpSpPr>
          <p:cNvPr id="68" name="Group 17">
            <a:extLst>
              <a:ext uri="{FF2B5EF4-FFF2-40B4-BE49-F238E27FC236}">
                <a16:creationId xmlns:a16="http://schemas.microsoft.com/office/drawing/2014/main" id="{79BE02CC-273E-584C-962E-A8ED8DD33218}"/>
              </a:ext>
            </a:extLst>
          </p:cNvPr>
          <p:cNvGrpSpPr/>
          <p:nvPr/>
        </p:nvGrpSpPr>
        <p:grpSpPr>
          <a:xfrm>
            <a:off x="4572000" y="4005064"/>
            <a:ext cx="216024" cy="216024"/>
            <a:chOff x="8460432" y="4797152"/>
            <a:chExt cx="216024" cy="216024"/>
          </a:xfrm>
        </p:grpSpPr>
        <p:cxnSp>
          <p:nvCxnSpPr>
            <p:cNvPr id="69" name="Straight Connector 68">
              <a:extLst>
                <a:ext uri="{FF2B5EF4-FFF2-40B4-BE49-F238E27FC236}">
                  <a16:creationId xmlns:a16="http://schemas.microsoft.com/office/drawing/2014/main" id="{B1F62EA1-DD1B-6D40-9A44-1E34F1A83463}"/>
                </a:ext>
              </a:extLst>
            </p:cNvPr>
            <p:cNvCxnSpPr/>
            <p:nvPr/>
          </p:nvCxnSpPr>
          <p:spPr>
            <a:xfrm>
              <a:off x="8460432" y="4797152"/>
              <a:ext cx="216024" cy="216024"/>
            </a:xfrm>
            <a:prstGeom prst="line">
              <a:avLst/>
            </a:prstGeom>
          </p:spPr>
          <p:style>
            <a:lnRef idx="2">
              <a:schemeClr val="dk1"/>
            </a:lnRef>
            <a:fillRef idx="0">
              <a:schemeClr val="dk1"/>
            </a:fillRef>
            <a:effectRef idx="1">
              <a:schemeClr val="dk1"/>
            </a:effectRef>
            <a:fontRef idx="minor">
              <a:schemeClr val="tx1"/>
            </a:fontRef>
          </p:style>
        </p:cxnSp>
        <p:cxnSp>
          <p:nvCxnSpPr>
            <p:cNvPr id="70" name="Straight Connector 69">
              <a:extLst>
                <a:ext uri="{FF2B5EF4-FFF2-40B4-BE49-F238E27FC236}">
                  <a16:creationId xmlns:a16="http://schemas.microsoft.com/office/drawing/2014/main" id="{A1CE3C78-BBC8-5944-8AF4-4236C5E8891A}"/>
                </a:ext>
              </a:extLst>
            </p:cNvPr>
            <p:cNvCxnSpPr/>
            <p:nvPr/>
          </p:nvCxnSpPr>
          <p:spPr>
            <a:xfrm flipV="1">
              <a:off x="8460432" y="4797152"/>
              <a:ext cx="216024" cy="216024"/>
            </a:xfrm>
            <a:prstGeom prst="line">
              <a:avLst/>
            </a:prstGeom>
          </p:spPr>
          <p:style>
            <a:lnRef idx="2">
              <a:schemeClr val="dk1"/>
            </a:lnRef>
            <a:fillRef idx="0">
              <a:schemeClr val="dk1"/>
            </a:fillRef>
            <a:effectRef idx="1">
              <a:schemeClr val="dk1"/>
            </a:effectRef>
            <a:fontRef idx="minor">
              <a:schemeClr val="tx1"/>
            </a:fontRef>
          </p:style>
        </p:cxnSp>
      </p:grpSp>
      <p:grpSp>
        <p:nvGrpSpPr>
          <p:cNvPr id="71" name="Group 20">
            <a:extLst>
              <a:ext uri="{FF2B5EF4-FFF2-40B4-BE49-F238E27FC236}">
                <a16:creationId xmlns:a16="http://schemas.microsoft.com/office/drawing/2014/main" id="{AB62E1B9-341A-8743-B68E-896E70B77F76}"/>
              </a:ext>
            </a:extLst>
          </p:cNvPr>
          <p:cNvGrpSpPr/>
          <p:nvPr/>
        </p:nvGrpSpPr>
        <p:grpSpPr>
          <a:xfrm>
            <a:off x="5580112" y="1628800"/>
            <a:ext cx="216024" cy="216024"/>
            <a:chOff x="8460432" y="4797152"/>
            <a:chExt cx="216024" cy="216024"/>
          </a:xfrm>
        </p:grpSpPr>
        <p:cxnSp>
          <p:nvCxnSpPr>
            <p:cNvPr id="72" name="Straight Connector 71">
              <a:extLst>
                <a:ext uri="{FF2B5EF4-FFF2-40B4-BE49-F238E27FC236}">
                  <a16:creationId xmlns:a16="http://schemas.microsoft.com/office/drawing/2014/main" id="{2AD30F13-99C2-9540-B4FE-DF4C78B09438}"/>
                </a:ext>
              </a:extLst>
            </p:cNvPr>
            <p:cNvCxnSpPr/>
            <p:nvPr/>
          </p:nvCxnSpPr>
          <p:spPr>
            <a:xfrm>
              <a:off x="8460432" y="4797152"/>
              <a:ext cx="216024" cy="216024"/>
            </a:xfrm>
            <a:prstGeom prst="line">
              <a:avLst/>
            </a:prstGeom>
          </p:spPr>
          <p:style>
            <a:lnRef idx="2">
              <a:schemeClr val="dk1"/>
            </a:lnRef>
            <a:fillRef idx="0">
              <a:schemeClr val="dk1"/>
            </a:fillRef>
            <a:effectRef idx="1">
              <a:schemeClr val="dk1"/>
            </a:effectRef>
            <a:fontRef idx="minor">
              <a:schemeClr val="tx1"/>
            </a:fontRef>
          </p:style>
        </p:cxnSp>
        <p:cxnSp>
          <p:nvCxnSpPr>
            <p:cNvPr id="73" name="Straight Connector 72">
              <a:extLst>
                <a:ext uri="{FF2B5EF4-FFF2-40B4-BE49-F238E27FC236}">
                  <a16:creationId xmlns:a16="http://schemas.microsoft.com/office/drawing/2014/main" id="{15455D35-03BE-C146-844D-8E6D3A6A9084}"/>
                </a:ext>
              </a:extLst>
            </p:cNvPr>
            <p:cNvCxnSpPr/>
            <p:nvPr/>
          </p:nvCxnSpPr>
          <p:spPr>
            <a:xfrm flipV="1">
              <a:off x="8460432" y="4797152"/>
              <a:ext cx="216024" cy="216024"/>
            </a:xfrm>
            <a:prstGeom prst="line">
              <a:avLst/>
            </a:prstGeom>
          </p:spPr>
          <p:style>
            <a:lnRef idx="2">
              <a:schemeClr val="dk1"/>
            </a:lnRef>
            <a:fillRef idx="0">
              <a:schemeClr val="dk1"/>
            </a:fillRef>
            <a:effectRef idx="1">
              <a:schemeClr val="dk1"/>
            </a:effectRef>
            <a:fontRef idx="minor">
              <a:schemeClr val="tx1"/>
            </a:fontRef>
          </p:style>
        </p:cxnSp>
      </p:grpSp>
      <p:grpSp>
        <p:nvGrpSpPr>
          <p:cNvPr id="79" name="Group 37">
            <a:extLst>
              <a:ext uri="{FF2B5EF4-FFF2-40B4-BE49-F238E27FC236}">
                <a16:creationId xmlns:a16="http://schemas.microsoft.com/office/drawing/2014/main" id="{85088C34-2A13-4348-B4A9-E95B41AD4FF5}"/>
              </a:ext>
            </a:extLst>
          </p:cNvPr>
          <p:cNvGrpSpPr/>
          <p:nvPr/>
        </p:nvGrpSpPr>
        <p:grpSpPr>
          <a:xfrm>
            <a:off x="1403648" y="6053540"/>
            <a:ext cx="216024" cy="216024"/>
            <a:chOff x="8460432" y="4797152"/>
            <a:chExt cx="216024" cy="216024"/>
          </a:xfrm>
        </p:grpSpPr>
        <p:cxnSp>
          <p:nvCxnSpPr>
            <p:cNvPr id="80" name="Straight Connector 79">
              <a:extLst>
                <a:ext uri="{FF2B5EF4-FFF2-40B4-BE49-F238E27FC236}">
                  <a16:creationId xmlns:a16="http://schemas.microsoft.com/office/drawing/2014/main" id="{51A4E862-53DA-724F-A09F-FD0F297112C9}"/>
                </a:ext>
              </a:extLst>
            </p:cNvPr>
            <p:cNvCxnSpPr/>
            <p:nvPr/>
          </p:nvCxnSpPr>
          <p:spPr>
            <a:xfrm>
              <a:off x="8460432" y="4797152"/>
              <a:ext cx="216024" cy="216024"/>
            </a:xfrm>
            <a:prstGeom prst="line">
              <a:avLst/>
            </a:prstGeom>
          </p:spPr>
          <p:style>
            <a:lnRef idx="2">
              <a:schemeClr val="dk1"/>
            </a:lnRef>
            <a:fillRef idx="0">
              <a:schemeClr val="dk1"/>
            </a:fillRef>
            <a:effectRef idx="1">
              <a:schemeClr val="dk1"/>
            </a:effectRef>
            <a:fontRef idx="minor">
              <a:schemeClr val="tx1"/>
            </a:fontRef>
          </p:style>
        </p:cxnSp>
        <p:cxnSp>
          <p:nvCxnSpPr>
            <p:cNvPr id="81" name="Straight Connector 80">
              <a:extLst>
                <a:ext uri="{FF2B5EF4-FFF2-40B4-BE49-F238E27FC236}">
                  <a16:creationId xmlns:a16="http://schemas.microsoft.com/office/drawing/2014/main" id="{16048C41-ED4C-E44E-95B8-7A7E432CD638}"/>
                </a:ext>
              </a:extLst>
            </p:cNvPr>
            <p:cNvCxnSpPr/>
            <p:nvPr/>
          </p:nvCxnSpPr>
          <p:spPr>
            <a:xfrm flipV="1">
              <a:off x="8460432" y="4797152"/>
              <a:ext cx="216024" cy="216024"/>
            </a:xfrm>
            <a:prstGeom prst="line">
              <a:avLst/>
            </a:prstGeom>
          </p:spPr>
          <p:style>
            <a:lnRef idx="2">
              <a:schemeClr val="dk1"/>
            </a:lnRef>
            <a:fillRef idx="0">
              <a:schemeClr val="dk1"/>
            </a:fillRef>
            <a:effectRef idx="1">
              <a:schemeClr val="dk1"/>
            </a:effectRef>
            <a:fontRef idx="minor">
              <a:schemeClr val="tx1"/>
            </a:fontRef>
          </p:style>
        </p:cxnSp>
      </p:grpSp>
      <mc:AlternateContent xmlns:mc="http://schemas.openxmlformats.org/markup-compatibility/2006">
        <mc:Choice xmlns:a14="http://schemas.microsoft.com/office/drawing/2010/main" Requires="a14">
          <p:sp>
            <p:nvSpPr>
              <p:cNvPr id="82" name="TextBox 81">
                <a:extLst>
                  <a:ext uri="{FF2B5EF4-FFF2-40B4-BE49-F238E27FC236}">
                    <a16:creationId xmlns:a16="http://schemas.microsoft.com/office/drawing/2014/main" id="{F0F7C501-1097-BE40-9A19-DB8953790E2B}"/>
                  </a:ext>
                </a:extLst>
              </p:cNvPr>
              <p:cNvSpPr txBox="1"/>
              <p:nvPr/>
            </p:nvSpPr>
            <p:spPr>
              <a:xfrm>
                <a:off x="8136905" y="2738772"/>
                <a:ext cx="4055094" cy="461665"/>
              </a:xfrm>
              <a:prstGeom prst="rect">
                <a:avLst/>
              </a:prstGeom>
              <a:solidFill>
                <a:schemeClr val="lt1">
                  <a:alpha val="78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r>
                  <a:rPr lang="en-GB" sz="2400" dirty="0"/>
                  <a:t>Estimate of </a:t>
                </a:r>
                <a14:m>
                  <m:oMath xmlns:m="http://schemas.openxmlformats.org/officeDocument/2006/math">
                    <m:sSub>
                      <m:sSubPr>
                        <m:ctrlPr>
                          <a:rPr lang="en-GB" sz="2400" b="0" i="1" smtClean="0">
                            <a:latin typeface="Cambria Math" panose="02040503050406030204" pitchFamily="18" charset="0"/>
                          </a:rPr>
                        </m:ctrlPr>
                      </m:sSubPr>
                      <m:e>
                        <m:r>
                          <a:rPr lang="en-GB" sz="2400" b="0" i="1" smtClean="0">
                            <a:latin typeface="Cambria Math" panose="02040503050406030204" pitchFamily="18" charset="0"/>
                          </a:rPr>
                          <m:t>𝑄</m:t>
                        </m:r>
                      </m:e>
                      <m:sub>
                        <m:r>
                          <a:rPr lang="en-GB" sz="2400" b="0" i="1" smtClean="0">
                            <a:latin typeface="Cambria Math" panose="02040503050406030204" pitchFamily="18" charset="0"/>
                          </a:rPr>
                          <m:t>2</m:t>
                        </m:r>
                      </m:sub>
                    </m:sSub>
                    <m:r>
                      <a:rPr lang="en-GB" sz="2400" b="0" i="1" smtClean="0">
                        <a:latin typeface="Cambria Math" panose="02040503050406030204" pitchFamily="18" charset="0"/>
                      </a:rPr>
                      <m:t>=</m:t>
                    </m:r>
                  </m:oMath>
                </a14:m>
                <a:endParaRPr lang="en-GB" sz="2400" b="1" dirty="0"/>
              </a:p>
            </p:txBody>
          </p:sp>
        </mc:Choice>
        <mc:Fallback>
          <p:sp>
            <p:nvSpPr>
              <p:cNvPr id="82" name="TextBox 81">
                <a:extLst>
                  <a:ext uri="{FF2B5EF4-FFF2-40B4-BE49-F238E27FC236}">
                    <a16:creationId xmlns:a16="http://schemas.microsoft.com/office/drawing/2014/main" id="{F0F7C501-1097-BE40-9A19-DB8953790E2B}"/>
                  </a:ext>
                </a:extLst>
              </p:cNvPr>
              <p:cNvSpPr txBox="1">
                <a:spLocks noRot="1" noChangeAspect="1" noMove="1" noResize="1" noEditPoints="1" noAdjustHandles="1" noChangeArrowheads="1" noChangeShapeType="1" noTextEdit="1"/>
              </p:cNvSpPr>
              <p:nvPr/>
            </p:nvSpPr>
            <p:spPr>
              <a:xfrm>
                <a:off x="8136905" y="2738772"/>
                <a:ext cx="4055094" cy="461665"/>
              </a:xfrm>
              <a:prstGeom prst="rect">
                <a:avLst/>
              </a:prstGeom>
              <a:blipFill>
                <a:blip r:embed="rId3"/>
                <a:stretch>
                  <a:fillRect l="-1869" t="-10811" b="-29730"/>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83" name="TextBox 82">
                <a:extLst>
                  <a:ext uri="{FF2B5EF4-FFF2-40B4-BE49-F238E27FC236}">
                    <a16:creationId xmlns:a16="http://schemas.microsoft.com/office/drawing/2014/main" id="{B580B97A-DB7A-FD4A-A4D9-7F348CCF222D}"/>
                  </a:ext>
                </a:extLst>
              </p:cNvPr>
              <p:cNvSpPr txBox="1"/>
              <p:nvPr/>
            </p:nvSpPr>
            <p:spPr>
              <a:xfrm>
                <a:off x="8136904" y="3458852"/>
                <a:ext cx="4055095" cy="461665"/>
              </a:xfrm>
              <a:prstGeom prst="rect">
                <a:avLst/>
              </a:prstGeom>
              <a:solidFill>
                <a:schemeClr val="lt1">
                  <a:alpha val="78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r>
                  <a:rPr lang="en-GB" sz="2400" dirty="0"/>
                  <a:t>Estimate of </a:t>
                </a:r>
                <a14:m>
                  <m:oMath xmlns:m="http://schemas.openxmlformats.org/officeDocument/2006/math">
                    <m:sSub>
                      <m:sSubPr>
                        <m:ctrlPr>
                          <a:rPr lang="en-GB" sz="2400" b="0" i="1" smtClean="0">
                            <a:latin typeface="Cambria Math" panose="02040503050406030204" pitchFamily="18" charset="0"/>
                          </a:rPr>
                        </m:ctrlPr>
                      </m:sSubPr>
                      <m:e>
                        <m:r>
                          <a:rPr lang="en-GB" sz="2400" b="0" i="1" smtClean="0">
                            <a:latin typeface="Cambria Math" panose="02040503050406030204" pitchFamily="18" charset="0"/>
                          </a:rPr>
                          <m:t>𝑄</m:t>
                        </m:r>
                      </m:e>
                      <m:sub>
                        <m:r>
                          <a:rPr lang="en-GB" sz="2400" b="0" i="1" smtClean="0">
                            <a:latin typeface="Cambria Math" panose="02040503050406030204" pitchFamily="18" charset="0"/>
                          </a:rPr>
                          <m:t>1</m:t>
                        </m:r>
                      </m:sub>
                    </m:sSub>
                    <m:r>
                      <a:rPr lang="en-GB" sz="2400" b="0" i="1" smtClean="0">
                        <a:latin typeface="Cambria Math" panose="02040503050406030204" pitchFamily="18" charset="0"/>
                      </a:rPr>
                      <m:t>=</m:t>
                    </m:r>
                  </m:oMath>
                </a14:m>
                <a:r>
                  <a:rPr lang="en-GB" sz="2400" dirty="0"/>
                  <a:t> </a:t>
                </a:r>
                <a:endParaRPr lang="en-GB" sz="2400" b="1" dirty="0"/>
              </a:p>
            </p:txBody>
          </p:sp>
        </mc:Choice>
        <mc:Fallback>
          <p:sp>
            <p:nvSpPr>
              <p:cNvPr id="83" name="TextBox 82">
                <a:extLst>
                  <a:ext uri="{FF2B5EF4-FFF2-40B4-BE49-F238E27FC236}">
                    <a16:creationId xmlns:a16="http://schemas.microsoft.com/office/drawing/2014/main" id="{B580B97A-DB7A-FD4A-A4D9-7F348CCF222D}"/>
                  </a:ext>
                </a:extLst>
              </p:cNvPr>
              <p:cNvSpPr txBox="1">
                <a:spLocks noRot="1" noChangeAspect="1" noMove="1" noResize="1" noEditPoints="1" noAdjustHandles="1" noChangeArrowheads="1" noChangeShapeType="1" noTextEdit="1"/>
              </p:cNvSpPr>
              <p:nvPr/>
            </p:nvSpPr>
            <p:spPr>
              <a:xfrm>
                <a:off x="8136904" y="3458852"/>
                <a:ext cx="4055095" cy="461665"/>
              </a:xfrm>
              <a:prstGeom prst="rect">
                <a:avLst/>
              </a:prstGeom>
              <a:blipFill>
                <a:blip r:embed="rId4"/>
                <a:stretch>
                  <a:fillRect l="-1869" t="-7692" b="-23077"/>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84" name="TextBox 83">
                <a:extLst>
                  <a:ext uri="{FF2B5EF4-FFF2-40B4-BE49-F238E27FC236}">
                    <a16:creationId xmlns:a16="http://schemas.microsoft.com/office/drawing/2014/main" id="{55F25F71-539E-7F47-88E0-7D3319A08492}"/>
                  </a:ext>
                </a:extLst>
              </p:cNvPr>
              <p:cNvSpPr txBox="1"/>
              <p:nvPr/>
            </p:nvSpPr>
            <p:spPr>
              <a:xfrm>
                <a:off x="8136904" y="4113311"/>
                <a:ext cx="4055095" cy="461665"/>
              </a:xfrm>
              <a:prstGeom prst="rect">
                <a:avLst/>
              </a:prstGeom>
              <a:solidFill>
                <a:schemeClr val="lt1">
                  <a:alpha val="78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r>
                  <a:rPr lang="en-GB" sz="2400" dirty="0"/>
                  <a:t>Estimate of </a:t>
                </a:r>
                <a14:m>
                  <m:oMath xmlns:m="http://schemas.openxmlformats.org/officeDocument/2006/math">
                    <m:sSub>
                      <m:sSubPr>
                        <m:ctrlPr>
                          <a:rPr lang="en-GB" sz="2400" b="0" i="1" smtClean="0">
                            <a:latin typeface="Cambria Math" panose="02040503050406030204" pitchFamily="18" charset="0"/>
                          </a:rPr>
                        </m:ctrlPr>
                      </m:sSubPr>
                      <m:e>
                        <m:r>
                          <a:rPr lang="en-GB" sz="2400" b="0" i="1" smtClean="0">
                            <a:latin typeface="Cambria Math" panose="02040503050406030204" pitchFamily="18" charset="0"/>
                          </a:rPr>
                          <m:t>𝑄</m:t>
                        </m:r>
                      </m:e>
                      <m:sub>
                        <m:r>
                          <a:rPr lang="en-GB" sz="2400" b="0" i="1" smtClean="0">
                            <a:latin typeface="Cambria Math" panose="02040503050406030204" pitchFamily="18" charset="0"/>
                          </a:rPr>
                          <m:t>3</m:t>
                        </m:r>
                      </m:sub>
                    </m:sSub>
                    <m:r>
                      <a:rPr lang="en-GB" sz="2400" b="0" i="1" smtClean="0">
                        <a:latin typeface="Cambria Math" panose="02040503050406030204" pitchFamily="18" charset="0"/>
                      </a:rPr>
                      <m:t>=</m:t>
                    </m:r>
                  </m:oMath>
                </a14:m>
                <a:r>
                  <a:rPr lang="en-GB" sz="2400" b="1" dirty="0"/>
                  <a:t> </a:t>
                </a:r>
              </a:p>
            </p:txBody>
          </p:sp>
        </mc:Choice>
        <mc:Fallback>
          <p:sp>
            <p:nvSpPr>
              <p:cNvPr id="84" name="TextBox 83">
                <a:extLst>
                  <a:ext uri="{FF2B5EF4-FFF2-40B4-BE49-F238E27FC236}">
                    <a16:creationId xmlns:a16="http://schemas.microsoft.com/office/drawing/2014/main" id="{55F25F71-539E-7F47-88E0-7D3319A08492}"/>
                  </a:ext>
                </a:extLst>
              </p:cNvPr>
              <p:cNvSpPr txBox="1">
                <a:spLocks noRot="1" noChangeAspect="1" noMove="1" noResize="1" noEditPoints="1" noAdjustHandles="1" noChangeArrowheads="1" noChangeShapeType="1" noTextEdit="1"/>
              </p:cNvSpPr>
              <p:nvPr/>
            </p:nvSpPr>
            <p:spPr>
              <a:xfrm>
                <a:off x="8136904" y="4113311"/>
                <a:ext cx="4055095" cy="461665"/>
              </a:xfrm>
              <a:prstGeom prst="rect">
                <a:avLst/>
              </a:prstGeom>
              <a:blipFill>
                <a:blip r:embed="rId5"/>
                <a:stretch>
                  <a:fillRect l="-1869" t="-8108" b="-29730"/>
                </a:stretch>
              </a:blipFill>
            </p:spPr>
            <p:txBody>
              <a:bodyPr/>
              <a:lstStyle/>
              <a:p>
                <a:r>
                  <a:rPr lang="en-US">
                    <a:noFill/>
                  </a:rPr>
                  <a:t> </a:t>
                </a:r>
              </a:p>
            </p:txBody>
          </p:sp>
        </mc:Fallback>
      </mc:AlternateContent>
      <p:sp>
        <p:nvSpPr>
          <p:cNvPr id="88" name="TextBox 87">
            <a:extLst>
              <a:ext uri="{FF2B5EF4-FFF2-40B4-BE49-F238E27FC236}">
                <a16:creationId xmlns:a16="http://schemas.microsoft.com/office/drawing/2014/main" id="{D05C9130-1191-5748-84EF-24CF75EF9FA6}"/>
              </a:ext>
            </a:extLst>
          </p:cNvPr>
          <p:cNvSpPr txBox="1"/>
          <p:nvPr/>
        </p:nvSpPr>
        <p:spPr>
          <a:xfrm>
            <a:off x="8161288" y="4909130"/>
            <a:ext cx="4030712" cy="461665"/>
          </a:xfrm>
          <a:prstGeom prst="rect">
            <a:avLst/>
          </a:prstGeom>
          <a:solidFill>
            <a:schemeClr val="lt1">
              <a:alpha val="78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r>
              <a:rPr lang="en-GB" sz="2400" dirty="0"/>
              <a:t>Interquartile Range = </a:t>
            </a:r>
            <a:endParaRPr lang="en-GB" sz="2400" b="1" dirty="0"/>
          </a:p>
        </p:txBody>
      </p:sp>
      <p:cxnSp>
        <p:nvCxnSpPr>
          <p:cNvPr id="90" name="Straight Connector 89">
            <a:extLst>
              <a:ext uri="{FF2B5EF4-FFF2-40B4-BE49-F238E27FC236}">
                <a16:creationId xmlns:a16="http://schemas.microsoft.com/office/drawing/2014/main" id="{12D5CD91-80F1-BF48-97C4-BAD4DB16C8BA}"/>
              </a:ext>
            </a:extLst>
          </p:cNvPr>
          <p:cNvCxnSpPr/>
          <p:nvPr/>
        </p:nvCxnSpPr>
        <p:spPr>
          <a:xfrm flipV="1">
            <a:off x="856904" y="3962400"/>
            <a:ext cx="3885784" cy="6096"/>
          </a:xfrm>
          <a:prstGeom prst="line">
            <a:avLst/>
          </a:prstGeom>
          <a:ln>
            <a:prstDash val="dash"/>
          </a:ln>
        </p:spPr>
        <p:style>
          <a:lnRef idx="3">
            <a:schemeClr val="dk1"/>
          </a:lnRef>
          <a:fillRef idx="0">
            <a:schemeClr val="dk1"/>
          </a:fillRef>
          <a:effectRef idx="2">
            <a:schemeClr val="dk1"/>
          </a:effectRef>
          <a:fontRef idx="minor">
            <a:schemeClr val="tx1"/>
          </a:fontRef>
        </p:style>
      </p:cxnSp>
      <p:cxnSp>
        <p:nvCxnSpPr>
          <p:cNvPr id="91" name="Straight Connector 90">
            <a:extLst>
              <a:ext uri="{FF2B5EF4-FFF2-40B4-BE49-F238E27FC236}">
                <a16:creationId xmlns:a16="http://schemas.microsoft.com/office/drawing/2014/main" id="{8D0A7226-DC7D-854F-B45E-1502FA1D65CE}"/>
              </a:ext>
            </a:extLst>
          </p:cNvPr>
          <p:cNvCxnSpPr/>
          <p:nvPr/>
        </p:nvCxnSpPr>
        <p:spPr>
          <a:xfrm flipH="1" flipV="1">
            <a:off x="4754880" y="3962400"/>
            <a:ext cx="30480" cy="2200656"/>
          </a:xfrm>
          <a:prstGeom prst="line">
            <a:avLst/>
          </a:prstGeom>
          <a:ln>
            <a:prstDash val="dash"/>
          </a:ln>
        </p:spPr>
        <p:style>
          <a:lnRef idx="3">
            <a:schemeClr val="dk1"/>
          </a:lnRef>
          <a:fillRef idx="0">
            <a:schemeClr val="dk1"/>
          </a:fillRef>
          <a:effectRef idx="2">
            <a:schemeClr val="dk1"/>
          </a:effectRef>
          <a:fontRef idx="minor">
            <a:schemeClr val="tx1"/>
          </a:fontRef>
        </p:style>
      </p:cxnSp>
      <p:cxnSp>
        <p:nvCxnSpPr>
          <p:cNvPr id="92" name="Straight Connector 91">
            <a:extLst>
              <a:ext uri="{FF2B5EF4-FFF2-40B4-BE49-F238E27FC236}">
                <a16:creationId xmlns:a16="http://schemas.microsoft.com/office/drawing/2014/main" id="{0C803BEE-A152-D24E-BE24-C56FCE1F91D7}"/>
              </a:ext>
            </a:extLst>
          </p:cNvPr>
          <p:cNvCxnSpPr/>
          <p:nvPr/>
        </p:nvCxnSpPr>
        <p:spPr>
          <a:xfrm flipV="1">
            <a:off x="827584" y="5090160"/>
            <a:ext cx="3116528" cy="1120"/>
          </a:xfrm>
          <a:prstGeom prst="line">
            <a:avLst/>
          </a:prstGeom>
          <a:ln>
            <a:prstDash val="dash"/>
          </a:ln>
        </p:spPr>
        <p:style>
          <a:lnRef idx="3">
            <a:schemeClr val="dk1"/>
          </a:lnRef>
          <a:fillRef idx="0">
            <a:schemeClr val="dk1"/>
          </a:fillRef>
          <a:effectRef idx="2">
            <a:schemeClr val="dk1"/>
          </a:effectRef>
          <a:fontRef idx="minor">
            <a:schemeClr val="tx1"/>
          </a:fontRef>
        </p:style>
      </p:cxnSp>
      <p:cxnSp>
        <p:nvCxnSpPr>
          <p:cNvPr id="93" name="Straight Connector 92">
            <a:extLst>
              <a:ext uri="{FF2B5EF4-FFF2-40B4-BE49-F238E27FC236}">
                <a16:creationId xmlns:a16="http://schemas.microsoft.com/office/drawing/2014/main" id="{CF7AD48A-CA65-BF46-B210-C028A1D74E5A}"/>
              </a:ext>
            </a:extLst>
          </p:cNvPr>
          <p:cNvCxnSpPr/>
          <p:nvPr/>
        </p:nvCxnSpPr>
        <p:spPr>
          <a:xfrm flipH="1" flipV="1">
            <a:off x="3968496" y="5059680"/>
            <a:ext cx="12192" cy="1103376"/>
          </a:xfrm>
          <a:prstGeom prst="line">
            <a:avLst/>
          </a:prstGeom>
          <a:ln>
            <a:prstDash val="dash"/>
          </a:ln>
        </p:spPr>
        <p:style>
          <a:lnRef idx="3">
            <a:schemeClr val="dk1"/>
          </a:lnRef>
          <a:fillRef idx="0">
            <a:schemeClr val="dk1"/>
          </a:fillRef>
          <a:effectRef idx="2">
            <a:schemeClr val="dk1"/>
          </a:effectRef>
          <a:fontRef idx="minor">
            <a:schemeClr val="tx1"/>
          </a:fontRef>
        </p:style>
      </p:cxnSp>
      <p:cxnSp>
        <p:nvCxnSpPr>
          <p:cNvPr id="94" name="Straight Connector 93">
            <a:extLst>
              <a:ext uri="{FF2B5EF4-FFF2-40B4-BE49-F238E27FC236}">
                <a16:creationId xmlns:a16="http://schemas.microsoft.com/office/drawing/2014/main" id="{A7563010-5A42-CC42-9C0B-A07E8E1925EB}"/>
              </a:ext>
            </a:extLst>
          </p:cNvPr>
          <p:cNvCxnSpPr/>
          <p:nvPr/>
        </p:nvCxnSpPr>
        <p:spPr>
          <a:xfrm flipV="1">
            <a:off x="827584" y="2852936"/>
            <a:ext cx="4392488" cy="6096"/>
          </a:xfrm>
          <a:prstGeom prst="line">
            <a:avLst/>
          </a:prstGeom>
          <a:ln>
            <a:prstDash val="dash"/>
          </a:ln>
        </p:spPr>
        <p:style>
          <a:lnRef idx="3">
            <a:schemeClr val="dk1"/>
          </a:lnRef>
          <a:fillRef idx="0">
            <a:schemeClr val="dk1"/>
          </a:fillRef>
          <a:effectRef idx="2">
            <a:schemeClr val="dk1"/>
          </a:effectRef>
          <a:fontRef idx="minor">
            <a:schemeClr val="tx1"/>
          </a:fontRef>
        </p:style>
      </p:cxnSp>
      <p:cxnSp>
        <p:nvCxnSpPr>
          <p:cNvPr id="95" name="Straight Connector 94">
            <a:extLst>
              <a:ext uri="{FF2B5EF4-FFF2-40B4-BE49-F238E27FC236}">
                <a16:creationId xmlns:a16="http://schemas.microsoft.com/office/drawing/2014/main" id="{6A809908-C8C6-8047-B90B-6DF07CA15456}"/>
              </a:ext>
            </a:extLst>
          </p:cNvPr>
          <p:cNvCxnSpPr/>
          <p:nvPr/>
        </p:nvCxnSpPr>
        <p:spPr>
          <a:xfrm flipV="1">
            <a:off x="5220072" y="2852936"/>
            <a:ext cx="0" cy="3312368"/>
          </a:xfrm>
          <a:prstGeom prst="line">
            <a:avLst/>
          </a:prstGeom>
          <a:ln>
            <a:prstDash val="dash"/>
          </a:ln>
        </p:spPr>
        <p:style>
          <a:lnRef idx="3">
            <a:schemeClr val="dk1"/>
          </a:lnRef>
          <a:fillRef idx="0">
            <a:schemeClr val="dk1"/>
          </a:fillRef>
          <a:effectRef idx="2">
            <a:schemeClr val="dk1"/>
          </a:effectRef>
          <a:fontRef idx="minor">
            <a:schemeClr val="tx1"/>
          </a:fontRef>
        </p:style>
      </p:cxnSp>
      <p:sp>
        <p:nvSpPr>
          <p:cNvPr id="100" name="TextBox 99">
            <a:extLst>
              <a:ext uri="{FF2B5EF4-FFF2-40B4-BE49-F238E27FC236}">
                <a16:creationId xmlns:a16="http://schemas.microsoft.com/office/drawing/2014/main" id="{41BBD6F4-3F1F-E245-9DCF-2E61596BA26F}"/>
              </a:ext>
            </a:extLst>
          </p:cNvPr>
          <p:cNvSpPr txBox="1"/>
          <p:nvPr/>
        </p:nvSpPr>
        <p:spPr>
          <a:xfrm>
            <a:off x="10530724" y="2744689"/>
            <a:ext cx="4055094" cy="461665"/>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n-GB" sz="2400" b="1" dirty="0"/>
              <a:t>10.07s </a:t>
            </a:r>
          </a:p>
        </p:txBody>
      </p:sp>
      <p:sp>
        <p:nvSpPr>
          <p:cNvPr id="101" name="TextBox 100">
            <a:extLst>
              <a:ext uri="{FF2B5EF4-FFF2-40B4-BE49-F238E27FC236}">
                <a16:creationId xmlns:a16="http://schemas.microsoft.com/office/drawing/2014/main" id="{210B018C-B45D-8341-A990-26713F46CC69}"/>
              </a:ext>
            </a:extLst>
          </p:cNvPr>
          <p:cNvSpPr txBox="1"/>
          <p:nvPr/>
        </p:nvSpPr>
        <p:spPr>
          <a:xfrm>
            <a:off x="10604339" y="3467460"/>
            <a:ext cx="4055094" cy="461665"/>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n-GB" sz="2400" b="1" dirty="0"/>
              <a:t>9.95s </a:t>
            </a:r>
          </a:p>
        </p:txBody>
      </p:sp>
      <p:sp>
        <p:nvSpPr>
          <p:cNvPr id="102" name="TextBox 101">
            <a:extLst>
              <a:ext uri="{FF2B5EF4-FFF2-40B4-BE49-F238E27FC236}">
                <a16:creationId xmlns:a16="http://schemas.microsoft.com/office/drawing/2014/main" id="{28D5FA55-A4D4-6F4E-8365-55467F3F587B}"/>
              </a:ext>
            </a:extLst>
          </p:cNvPr>
          <p:cNvSpPr txBox="1"/>
          <p:nvPr/>
        </p:nvSpPr>
        <p:spPr>
          <a:xfrm>
            <a:off x="10604339" y="4141596"/>
            <a:ext cx="4055094" cy="461665"/>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n-GB" sz="2400" b="1" dirty="0"/>
              <a:t>10.13s </a:t>
            </a:r>
          </a:p>
        </p:txBody>
      </p:sp>
      <p:sp>
        <p:nvSpPr>
          <p:cNvPr id="103" name="TextBox 102">
            <a:extLst>
              <a:ext uri="{FF2B5EF4-FFF2-40B4-BE49-F238E27FC236}">
                <a16:creationId xmlns:a16="http://schemas.microsoft.com/office/drawing/2014/main" id="{47C20381-860B-B74E-818A-D22B6CBE582E}"/>
              </a:ext>
            </a:extLst>
          </p:cNvPr>
          <p:cNvSpPr txBox="1"/>
          <p:nvPr/>
        </p:nvSpPr>
        <p:spPr>
          <a:xfrm>
            <a:off x="11209632" y="4917989"/>
            <a:ext cx="4055094" cy="461665"/>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n-GB" sz="2400" b="1" dirty="0"/>
              <a:t>0.18s </a:t>
            </a:r>
          </a:p>
        </p:txBody>
      </p:sp>
    </p:spTree>
    <p:extLst>
      <p:ext uri="{BB962C8B-B14F-4D97-AF65-F5344CB8AC3E}">
        <p14:creationId xmlns:p14="http://schemas.microsoft.com/office/powerpoint/2010/main" val="3542492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0"/>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9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00"/>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83"/>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8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92"/>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93"/>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101"/>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94"/>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95"/>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102"/>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88"/>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10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4" grpId="0" animBg="1"/>
      <p:bldP spid="88" grpId="0" animBg="1"/>
      <p:bldP spid="100" grpId="0"/>
      <p:bldP spid="101" grpId="0"/>
      <p:bldP spid="102" grpId="0"/>
      <p:bldP spid="10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77C58F9-37E1-0849-B90D-7AD1ED6ED74A}"/>
              </a:ext>
            </a:extLst>
          </p:cNvPr>
          <p:cNvSpPr txBox="1"/>
          <p:nvPr/>
        </p:nvSpPr>
        <p:spPr>
          <a:xfrm>
            <a:off x="932688" y="1005840"/>
            <a:ext cx="3586238" cy="461665"/>
          </a:xfrm>
          <a:prstGeom prst="rect">
            <a:avLst/>
          </a:prstGeom>
          <a:noFill/>
        </p:spPr>
        <p:txBody>
          <a:bodyPr wrap="none" rtlCol="0">
            <a:spAutoFit/>
          </a:bodyPr>
          <a:lstStyle/>
          <a:p>
            <a:r>
              <a:rPr lang="en-US" sz="2400" dirty="0"/>
              <a:t>Exercise 3C pages 47-48 </a:t>
            </a:r>
          </a:p>
        </p:txBody>
      </p:sp>
      <p:sp>
        <p:nvSpPr>
          <p:cNvPr id="5" name="Title 1">
            <a:extLst>
              <a:ext uri="{FF2B5EF4-FFF2-40B4-BE49-F238E27FC236}">
                <a16:creationId xmlns:a16="http://schemas.microsoft.com/office/drawing/2014/main" id="{5B32F9CC-5F58-3E49-84F7-38B7759961A9}"/>
              </a:ext>
            </a:extLst>
          </p:cNvPr>
          <p:cNvSpPr>
            <a:spLocks noGrp="1"/>
          </p:cNvSpPr>
          <p:nvPr>
            <p:ph type="title"/>
          </p:nvPr>
        </p:nvSpPr>
        <p:spPr>
          <a:xfrm>
            <a:off x="0" y="-84128"/>
            <a:ext cx="8596668" cy="765446"/>
          </a:xfrm>
        </p:spPr>
        <p:txBody>
          <a:bodyPr/>
          <a:lstStyle/>
          <a:p>
            <a:r>
              <a:rPr lang="en-US" dirty="0"/>
              <a:t>Exercise book</a:t>
            </a:r>
          </a:p>
        </p:txBody>
      </p:sp>
    </p:spTree>
    <p:extLst>
      <p:ext uri="{BB962C8B-B14F-4D97-AF65-F5344CB8AC3E}">
        <p14:creationId xmlns:p14="http://schemas.microsoft.com/office/powerpoint/2010/main" val="518134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DE389-BAAB-DF4B-AFD3-0889E3DE1B84}"/>
              </a:ext>
            </a:extLst>
          </p:cNvPr>
          <p:cNvSpPr>
            <a:spLocks noGrp="1"/>
          </p:cNvSpPr>
          <p:nvPr>
            <p:ph type="title"/>
          </p:nvPr>
        </p:nvSpPr>
        <p:spPr>
          <a:xfrm>
            <a:off x="0" y="0"/>
            <a:ext cx="8596668" cy="669471"/>
          </a:xfrm>
        </p:spPr>
        <p:txBody>
          <a:bodyPr/>
          <a:lstStyle/>
          <a:p>
            <a:r>
              <a:rPr lang="en-US" dirty="0"/>
              <a:t>3.4 Histograms</a:t>
            </a:r>
          </a:p>
        </p:txBody>
      </p:sp>
      <mc:AlternateContent xmlns:mc="http://schemas.openxmlformats.org/markup-compatibility/2006">
        <mc:Choice xmlns:a14="http://schemas.microsoft.com/office/drawing/2010/main" Requires="a14">
          <p:sp>
            <p:nvSpPr>
              <p:cNvPr id="3" name="TextBox 2">
                <a:extLst>
                  <a:ext uri="{FF2B5EF4-FFF2-40B4-BE49-F238E27FC236}">
                    <a16:creationId xmlns:a16="http://schemas.microsoft.com/office/drawing/2014/main" id="{5B69D03A-9CE5-B947-A0FF-577FDEAEC9BD}"/>
                  </a:ext>
                </a:extLst>
              </p:cNvPr>
              <p:cNvSpPr txBox="1"/>
              <p:nvPr/>
            </p:nvSpPr>
            <p:spPr>
              <a:xfrm>
                <a:off x="310243" y="979714"/>
                <a:ext cx="9029700" cy="1600951"/>
              </a:xfrm>
              <a:prstGeom prst="rect">
                <a:avLst/>
              </a:prstGeom>
              <a:noFill/>
            </p:spPr>
            <p:txBody>
              <a:bodyPr wrap="square" rtlCol="0">
                <a:spAutoFit/>
              </a:bodyPr>
              <a:lstStyle/>
              <a:p>
                <a:r>
                  <a:rPr lang="en-US" sz="2000" dirty="0"/>
                  <a:t>Only grouped continuous data can be plotted on histograms.</a:t>
                </a:r>
              </a:p>
              <a:p>
                <a:r>
                  <a:rPr lang="en-US" sz="2000" dirty="0"/>
                  <a:t>Area of the bars is proportional to the frequencies.</a:t>
                </a:r>
              </a:p>
              <a:p>
                <a:endParaRPr lang="en-US" sz="2000" dirty="0"/>
              </a:p>
              <a:p>
                <a14:m>
                  <m:oMathPara xmlns:m="http://schemas.openxmlformats.org/officeDocument/2006/math">
                    <m:oMathParaPr>
                      <m:jc m:val="centerGroup"/>
                    </m:oMathParaPr>
                    <m:oMath xmlns:m="http://schemas.openxmlformats.org/officeDocument/2006/math">
                      <m:r>
                        <a:rPr lang="en-GB" sz="2000" b="0" i="1" smtClean="0">
                          <a:latin typeface="Cambria Math" panose="02040503050406030204" pitchFamily="18" charset="0"/>
                        </a:rPr>
                        <m:t>𝐹𝑟𝑒𝑞𝑢𝑒𝑛𝑐𝑦</m:t>
                      </m:r>
                      <m:r>
                        <a:rPr lang="en-GB" sz="2000" b="0" i="1" smtClean="0">
                          <a:latin typeface="Cambria Math" panose="02040503050406030204" pitchFamily="18" charset="0"/>
                        </a:rPr>
                        <m:t> </m:t>
                      </m:r>
                      <m:r>
                        <a:rPr lang="en-GB" sz="2000" b="0" i="1" smtClean="0">
                          <a:latin typeface="Cambria Math" panose="02040503050406030204" pitchFamily="18" charset="0"/>
                        </a:rPr>
                        <m:t>𝑑𝑒𝑛𝑠𝑖𝑡𝑦</m:t>
                      </m:r>
                      <m:r>
                        <a:rPr lang="en-GB" sz="2000" b="0" i="1" smtClean="0">
                          <a:latin typeface="Cambria Math" panose="02040503050406030204" pitchFamily="18" charset="0"/>
                        </a:rPr>
                        <m:t>= </m:t>
                      </m:r>
                      <m:f>
                        <m:fPr>
                          <m:ctrlPr>
                            <a:rPr lang="en-GB" sz="2000" b="0" i="1" smtClean="0">
                              <a:latin typeface="Cambria Math" panose="02040503050406030204" pitchFamily="18" charset="0"/>
                            </a:rPr>
                          </m:ctrlPr>
                        </m:fPr>
                        <m:num>
                          <m:r>
                            <a:rPr lang="en-GB" sz="2000" b="0" i="1" smtClean="0">
                              <a:latin typeface="Cambria Math" panose="02040503050406030204" pitchFamily="18" charset="0"/>
                            </a:rPr>
                            <m:t>𝑓𝑟𝑒𝑞𝑢𝑒𝑛𝑐𝑦</m:t>
                          </m:r>
                          <m:r>
                            <a:rPr lang="en-GB" sz="2000" b="0" i="1" smtClean="0">
                              <a:latin typeface="Cambria Math" panose="02040503050406030204" pitchFamily="18" charset="0"/>
                            </a:rPr>
                            <m:t> </m:t>
                          </m:r>
                        </m:num>
                        <m:den>
                          <m:r>
                            <a:rPr lang="en-GB" sz="2000" b="0" i="1" smtClean="0">
                              <a:latin typeface="Cambria Math" panose="02040503050406030204" pitchFamily="18" charset="0"/>
                            </a:rPr>
                            <m:t>𝑐𝑙𝑎𝑠𝑠</m:t>
                          </m:r>
                          <m:r>
                            <a:rPr lang="en-GB" sz="2000" b="0" i="1" smtClean="0">
                              <a:latin typeface="Cambria Math" panose="02040503050406030204" pitchFamily="18" charset="0"/>
                            </a:rPr>
                            <m:t> </m:t>
                          </m:r>
                          <m:r>
                            <a:rPr lang="en-GB" sz="2000" b="0" i="1" smtClean="0">
                              <a:latin typeface="Cambria Math" panose="02040503050406030204" pitchFamily="18" charset="0"/>
                            </a:rPr>
                            <m:t>𝑤𝑖𝑑𝑡h</m:t>
                          </m:r>
                        </m:den>
                      </m:f>
                    </m:oMath>
                  </m:oMathPara>
                </a14:m>
                <a:endParaRPr lang="en-US" sz="2000" dirty="0"/>
              </a:p>
            </p:txBody>
          </p:sp>
        </mc:Choice>
        <mc:Fallback>
          <p:sp>
            <p:nvSpPr>
              <p:cNvPr id="3" name="TextBox 2">
                <a:extLst>
                  <a:ext uri="{FF2B5EF4-FFF2-40B4-BE49-F238E27FC236}">
                    <a16:creationId xmlns:a16="http://schemas.microsoft.com/office/drawing/2014/main" id="{5B69D03A-9CE5-B947-A0FF-577FDEAEC9BD}"/>
                  </a:ext>
                </a:extLst>
              </p:cNvPr>
              <p:cNvSpPr txBox="1">
                <a:spLocks noRot="1" noChangeAspect="1" noMove="1" noResize="1" noEditPoints="1" noAdjustHandles="1" noChangeArrowheads="1" noChangeShapeType="1" noTextEdit="1"/>
              </p:cNvSpPr>
              <p:nvPr/>
            </p:nvSpPr>
            <p:spPr>
              <a:xfrm>
                <a:off x="310243" y="979714"/>
                <a:ext cx="9029700" cy="1600951"/>
              </a:xfrm>
              <a:prstGeom prst="rect">
                <a:avLst/>
              </a:prstGeom>
              <a:blipFill>
                <a:blip r:embed="rId2"/>
                <a:stretch>
                  <a:fillRect l="-703" t="-1575" b="-7087"/>
                </a:stretch>
              </a:blipFill>
            </p:spPr>
            <p:txBody>
              <a:bodyPr/>
              <a:lstStyle/>
              <a:p>
                <a:r>
                  <a:rPr lang="en-US">
                    <a:noFill/>
                  </a:rPr>
                  <a:t> </a:t>
                </a:r>
              </a:p>
            </p:txBody>
          </p:sp>
        </mc:Fallback>
      </mc:AlternateContent>
      <p:sp>
        <p:nvSpPr>
          <p:cNvPr id="16" name="TextBox 15">
            <a:extLst>
              <a:ext uri="{FF2B5EF4-FFF2-40B4-BE49-F238E27FC236}">
                <a16:creationId xmlns:a16="http://schemas.microsoft.com/office/drawing/2014/main" id="{73BCFD7A-AFFF-A043-9965-E640B128402E}"/>
              </a:ext>
            </a:extLst>
          </p:cNvPr>
          <p:cNvSpPr txBox="1"/>
          <p:nvPr/>
        </p:nvSpPr>
        <p:spPr>
          <a:xfrm>
            <a:off x="473529" y="3265714"/>
            <a:ext cx="8123139" cy="707886"/>
          </a:xfrm>
          <a:prstGeom prst="rect">
            <a:avLst/>
          </a:prstGeom>
          <a:noFill/>
        </p:spPr>
        <p:txBody>
          <a:bodyPr wrap="square" rtlCol="0">
            <a:spAutoFit/>
          </a:bodyPr>
          <a:lstStyle/>
          <a:p>
            <a:r>
              <a:rPr lang="en-US" sz="2000" dirty="0"/>
              <a:t>To create a frequency polygon join the middle of the tops together. Don’t connect the first and last point together</a:t>
            </a:r>
          </a:p>
        </p:txBody>
      </p:sp>
    </p:spTree>
    <p:extLst>
      <p:ext uri="{BB962C8B-B14F-4D97-AF65-F5344CB8AC3E}">
        <p14:creationId xmlns:p14="http://schemas.microsoft.com/office/powerpoint/2010/main" val="29086392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264DB1-A4AC-1948-9E9F-F9CF6117F3CF}"/>
              </a:ext>
            </a:extLst>
          </p:cNvPr>
          <p:cNvSpPr>
            <a:spLocks noGrp="1"/>
          </p:cNvSpPr>
          <p:nvPr>
            <p:ph type="title"/>
          </p:nvPr>
        </p:nvSpPr>
        <p:spPr>
          <a:xfrm>
            <a:off x="0" y="0"/>
            <a:ext cx="8596668" cy="1320800"/>
          </a:xfrm>
        </p:spPr>
        <p:txBody>
          <a:bodyPr/>
          <a:lstStyle/>
          <a:p>
            <a:r>
              <a:rPr lang="en-US" dirty="0"/>
              <a:t>Example 1</a:t>
            </a:r>
          </a:p>
        </p:txBody>
      </p:sp>
      <p:sp>
        <p:nvSpPr>
          <p:cNvPr id="32" name="コンテンツ プレースホルダー 2">
            <a:extLst>
              <a:ext uri="{FF2B5EF4-FFF2-40B4-BE49-F238E27FC236}">
                <a16:creationId xmlns:a16="http://schemas.microsoft.com/office/drawing/2014/main" id="{E3D5E819-730D-0C46-BEF1-E1733A261081}"/>
              </a:ext>
            </a:extLst>
          </p:cNvPr>
          <p:cNvSpPr>
            <a:spLocks noGrp="1"/>
          </p:cNvSpPr>
          <p:nvPr>
            <p:ph idx="1"/>
          </p:nvPr>
        </p:nvSpPr>
        <p:spPr>
          <a:xfrm>
            <a:off x="142876" y="642257"/>
            <a:ext cx="9719581" cy="1562100"/>
          </a:xfrm>
        </p:spPr>
        <p:txBody>
          <a:bodyPr>
            <a:noAutofit/>
          </a:bodyPr>
          <a:lstStyle/>
          <a:p>
            <a:pPr marL="0" indent="0">
              <a:buNone/>
            </a:pPr>
            <a:r>
              <a:rPr lang="en-US" dirty="0"/>
              <a:t>A random sample of 200 students was asked how long it took them to complete their homework the previous night. The time was recorded and summarised in the table to the right.</a:t>
            </a:r>
          </a:p>
          <a:p>
            <a:pPr marL="342900" indent="-342900">
              <a:buAutoNum type="alphaLcParenR"/>
            </a:pPr>
            <a:r>
              <a:rPr lang="en-US" dirty="0"/>
              <a:t>Draw a Histogram and frequency polygon for this data</a:t>
            </a:r>
          </a:p>
          <a:p>
            <a:pPr marL="342900" indent="-342900">
              <a:buAutoNum type="alphaLcParenR"/>
            </a:pPr>
            <a:r>
              <a:rPr lang="en-US" dirty="0"/>
              <a:t>Estimate how many students took less than 32 minutes</a:t>
            </a:r>
          </a:p>
          <a:p>
            <a:pPr marL="342900" indent="-342900">
              <a:buAutoNum type="alphaLcParenR"/>
            </a:pPr>
            <a:r>
              <a:rPr lang="en-US" dirty="0"/>
              <a:t>Estimate how many students took more than 46 minutes</a:t>
            </a:r>
          </a:p>
          <a:p>
            <a:pPr marL="342900" indent="-342900">
              <a:buAutoNum type="alphaLcParenR"/>
            </a:pPr>
            <a:r>
              <a:rPr lang="en-US" dirty="0"/>
              <a:t>Estimate how many students took between 36 and 45 minutes to complete their homework</a:t>
            </a:r>
            <a:endParaRPr lang="en-GB" dirty="0"/>
          </a:p>
        </p:txBody>
      </p:sp>
      <mc:AlternateContent xmlns:mc="http://schemas.openxmlformats.org/markup-compatibility/2006">
        <mc:Choice xmlns:a14="http://schemas.microsoft.com/office/drawing/2010/main" Requires="a14">
          <p:graphicFrame>
            <p:nvGraphicFramePr>
              <p:cNvPr id="33" name="Table 32">
                <a:extLst>
                  <a:ext uri="{FF2B5EF4-FFF2-40B4-BE49-F238E27FC236}">
                    <a16:creationId xmlns:a16="http://schemas.microsoft.com/office/drawing/2014/main" id="{1E5D7C79-D954-6041-9D17-5D6164C1056D}"/>
                  </a:ext>
                </a:extLst>
              </p:cNvPr>
              <p:cNvGraphicFramePr>
                <a:graphicFrameLocks noGrp="1"/>
              </p:cNvGraphicFramePr>
              <p:nvPr>
                <p:extLst>
                  <p:ext uri="{D42A27DB-BD31-4B8C-83A1-F6EECF244321}">
                    <p14:modId xmlns:p14="http://schemas.microsoft.com/office/powerpoint/2010/main" val="3434586634"/>
                  </p:ext>
                </p:extLst>
              </p:nvPr>
            </p:nvGraphicFramePr>
            <p:xfrm>
              <a:off x="485776" y="3908180"/>
              <a:ext cx="2749735" cy="2255520"/>
            </p:xfrm>
            <a:graphic>
              <a:graphicData uri="http://schemas.openxmlformats.org/drawingml/2006/table">
                <a:tbl>
                  <a:tblPr firstRow="1" bandRow="1">
                    <a:tableStyleId>{2D5ABB26-0587-4C30-8999-92F81FD0307C}</a:tableStyleId>
                  </a:tblPr>
                  <a:tblGrid>
                    <a:gridCol w="1307967">
                      <a:extLst>
                        <a:ext uri="{9D8B030D-6E8A-4147-A177-3AD203B41FA5}">
                          <a16:colId xmlns:a16="http://schemas.microsoft.com/office/drawing/2014/main" val="4135672832"/>
                        </a:ext>
                      </a:extLst>
                    </a:gridCol>
                    <a:gridCol w="1441768">
                      <a:extLst>
                        <a:ext uri="{9D8B030D-6E8A-4147-A177-3AD203B41FA5}">
                          <a16:colId xmlns:a16="http://schemas.microsoft.com/office/drawing/2014/main" val="955115051"/>
                        </a:ext>
                      </a:extLst>
                    </a:gridCol>
                  </a:tblGrid>
                  <a:tr h="190984">
                    <a:tc>
                      <a:txBody>
                        <a:bodyPr/>
                        <a:lstStyle/>
                        <a:p>
                          <a:pPr algn="ctr"/>
                          <a:r>
                            <a:rPr lang="en-US" sz="1600" dirty="0">
                              <a:latin typeface="+mn-lt"/>
                            </a:rPr>
                            <a:t>Time,</a:t>
                          </a:r>
                          <a:r>
                            <a:rPr lang="en-US" sz="1600" baseline="0" dirty="0">
                              <a:latin typeface="+mn-lt"/>
                            </a:rPr>
                            <a:t> t (</a:t>
                          </a:r>
                          <a:r>
                            <a:rPr lang="en-US" sz="1600" baseline="0" dirty="0" err="1">
                              <a:latin typeface="+mn-lt"/>
                            </a:rPr>
                            <a:t>mins</a:t>
                          </a:r>
                          <a:r>
                            <a:rPr lang="en-US" sz="1600" baseline="0" dirty="0">
                              <a:latin typeface="+mn-lt"/>
                            </a:rPr>
                            <a:t>)</a:t>
                          </a:r>
                          <a:endParaRPr lang="en-GB" sz="1600" dirty="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latin typeface="+mn-lt"/>
                            </a:rPr>
                            <a:t>Frequency</a:t>
                          </a:r>
                          <a:endParaRPr lang="en-GB" sz="1600" dirty="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10022128"/>
                      </a:ext>
                    </a:extLst>
                  </a:tr>
                  <a:tr h="190984">
                    <a:tc>
                      <a:txBody>
                        <a:bodyPr/>
                        <a:lstStyle/>
                        <a:p>
                          <a:pPr algn="ctr"/>
                          <a14:m>
                            <m:oMathPara xmlns:m="http://schemas.openxmlformats.org/officeDocument/2006/math">
                              <m:oMathParaPr>
                                <m:jc m:val="centerGroup"/>
                              </m:oMathParaPr>
                              <m:oMath xmlns:m="http://schemas.openxmlformats.org/officeDocument/2006/math">
                                <m:r>
                                  <a:rPr lang="en-US" sz="1600" b="0" i="1" smtClean="0">
                                    <a:latin typeface="+mn-lt"/>
                                  </a:rPr>
                                  <m:t>25</m:t>
                                </m:r>
                                <m:r>
                                  <a:rPr lang="en-US" sz="1600" b="0" i="1" smtClean="0">
                                    <a:latin typeface="+mn-lt"/>
                                    <a:ea typeface="Cambria Math" panose="02040503050406030204" pitchFamily="18" charset="0"/>
                                  </a:rPr>
                                  <m:t>≤</m:t>
                                </m:r>
                                <m:r>
                                  <a:rPr lang="en-US" sz="1600" b="0" i="1" smtClean="0">
                                    <a:latin typeface="+mn-lt"/>
                                    <a:ea typeface="Cambria Math" panose="02040503050406030204" pitchFamily="18" charset="0"/>
                                  </a:rPr>
                                  <m:t>𝑡</m:t>
                                </m:r>
                                <m:r>
                                  <a:rPr lang="en-US" sz="1600" b="0" i="1" smtClean="0">
                                    <a:latin typeface="+mn-lt"/>
                                    <a:ea typeface="Cambria Math" panose="02040503050406030204" pitchFamily="18" charset="0"/>
                                  </a:rPr>
                                  <m:t>&lt;30</m:t>
                                </m:r>
                              </m:oMath>
                            </m:oMathPara>
                          </a14:m>
                          <a:endParaRPr lang="en-GB" sz="1600" dirty="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latin typeface="+mn-lt"/>
                            </a:rPr>
                            <a:t>55</a:t>
                          </a:r>
                          <a:endParaRPr lang="en-GB" sz="1600" dirty="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77346660"/>
                      </a:ext>
                    </a:extLst>
                  </a:tr>
                  <a:tr h="19098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1600" b="0" i="1" smtClean="0">
                                    <a:latin typeface="+mn-lt"/>
                                  </a:rPr>
                                  <m:t>30</m:t>
                                </m:r>
                                <m:r>
                                  <a:rPr lang="en-US" sz="1600" b="0" i="1" smtClean="0">
                                    <a:latin typeface="+mn-lt"/>
                                    <a:ea typeface="Cambria Math" panose="02040503050406030204" pitchFamily="18" charset="0"/>
                                  </a:rPr>
                                  <m:t>≤</m:t>
                                </m:r>
                                <m:r>
                                  <a:rPr lang="en-US" sz="1600" b="0" i="1" smtClean="0">
                                    <a:latin typeface="+mn-lt"/>
                                    <a:ea typeface="Cambria Math" panose="02040503050406030204" pitchFamily="18" charset="0"/>
                                  </a:rPr>
                                  <m:t>𝑡</m:t>
                                </m:r>
                                <m:r>
                                  <a:rPr lang="en-US" sz="1600" b="0" i="1" smtClean="0">
                                    <a:latin typeface="+mn-lt"/>
                                    <a:ea typeface="Cambria Math" panose="02040503050406030204" pitchFamily="18" charset="0"/>
                                  </a:rPr>
                                  <m:t>&lt;35</m:t>
                                </m:r>
                              </m:oMath>
                            </m:oMathPara>
                          </a14:m>
                          <a:endParaRPr lang="en-GB" sz="1600" dirty="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latin typeface="+mn-lt"/>
                            </a:rPr>
                            <a:t>39</a:t>
                          </a:r>
                          <a:endParaRPr lang="en-GB" sz="1600" dirty="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37144607"/>
                      </a:ext>
                    </a:extLst>
                  </a:tr>
                  <a:tr h="19098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1600" b="0" i="1" smtClean="0">
                                    <a:latin typeface="+mn-lt"/>
                                  </a:rPr>
                                  <m:t>35</m:t>
                                </m:r>
                                <m:r>
                                  <a:rPr lang="en-US" sz="1600" b="0" i="1" smtClean="0">
                                    <a:latin typeface="+mn-lt"/>
                                    <a:ea typeface="Cambria Math" panose="02040503050406030204" pitchFamily="18" charset="0"/>
                                  </a:rPr>
                                  <m:t>≤</m:t>
                                </m:r>
                                <m:r>
                                  <a:rPr lang="en-US" sz="1600" b="0" i="1" smtClean="0">
                                    <a:latin typeface="+mn-lt"/>
                                    <a:ea typeface="Cambria Math" panose="02040503050406030204" pitchFamily="18" charset="0"/>
                                  </a:rPr>
                                  <m:t>𝑡</m:t>
                                </m:r>
                                <m:r>
                                  <a:rPr lang="en-US" sz="1600" b="0" i="1" smtClean="0">
                                    <a:latin typeface="+mn-lt"/>
                                    <a:ea typeface="Cambria Math" panose="02040503050406030204" pitchFamily="18" charset="0"/>
                                  </a:rPr>
                                  <m:t>&lt;40</m:t>
                                </m:r>
                              </m:oMath>
                            </m:oMathPara>
                          </a14:m>
                          <a:endParaRPr lang="en-GB" sz="1600" dirty="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latin typeface="+mn-lt"/>
                            </a:rPr>
                            <a:t>68</a:t>
                          </a:r>
                          <a:endParaRPr lang="en-GB" sz="1600" dirty="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40776608"/>
                      </a:ext>
                    </a:extLst>
                  </a:tr>
                  <a:tr h="19098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1600" b="0" i="1" smtClean="0">
                                    <a:latin typeface="+mn-lt"/>
                                  </a:rPr>
                                  <m:t>40</m:t>
                                </m:r>
                                <m:r>
                                  <a:rPr lang="en-US" sz="1600" b="0" i="1" smtClean="0">
                                    <a:latin typeface="+mn-lt"/>
                                    <a:ea typeface="Cambria Math" panose="02040503050406030204" pitchFamily="18" charset="0"/>
                                  </a:rPr>
                                  <m:t>≤</m:t>
                                </m:r>
                                <m:r>
                                  <a:rPr lang="en-US" sz="1600" b="0" i="1" smtClean="0">
                                    <a:latin typeface="+mn-lt"/>
                                    <a:ea typeface="Cambria Math" panose="02040503050406030204" pitchFamily="18" charset="0"/>
                                  </a:rPr>
                                  <m:t>𝑡</m:t>
                                </m:r>
                                <m:r>
                                  <a:rPr lang="en-US" sz="1600" b="0" i="1" smtClean="0">
                                    <a:latin typeface="+mn-lt"/>
                                    <a:ea typeface="Cambria Math" panose="02040503050406030204" pitchFamily="18" charset="0"/>
                                  </a:rPr>
                                  <m:t>&lt;50</m:t>
                                </m:r>
                              </m:oMath>
                            </m:oMathPara>
                          </a14:m>
                          <a:endParaRPr lang="en-GB" sz="1600" dirty="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latin typeface="+mn-lt"/>
                            </a:rPr>
                            <a:t>32</a:t>
                          </a:r>
                          <a:endParaRPr lang="en-GB" sz="1600" dirty="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86215357"/>
                      </a:ext>
                    </a:extLst>
                  </a:tr>
                  <a:tr h="19098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1600" b="0" i="1" smtClean="0">
                                    <a:latin typeface="+mn-lt"/>
                                  </a:rPr>
                                  <m:t>50</m:t>
                                </m:r>
                                <m:r>
                                  <a:rPr lang="en-US" sz="1600" b="0" i="1" smtClean="0">
                                    <a:latin typeface="+mn-lt"/>
                                    <a:ea typeface="Cambria Math" panose="02040503050406030204" pitchFamily="18" charset="0"/>
                                  </a:rPr>
                                  <m:t>≤</m:t>
                                </m:r>
                                <m:r>
                                  <a:rPr lang="en-US" sz="1600" b="0" i="1" smtClean="0">
                                    <a:latin typeface="+mn-lt"/>
                                    <a:ea typeface="Cambria Math" panose="02040503050406030204" pitchFamily="18" charset="0"/>
                                  </a:rPr>
                                  <m:t>𝑡</m:t>
                                </m:r>
                                <m:r>
                                  <a:rPr lang="en-US" sz="1600" b="0" i="1" smtClean="0">
                                    <a:latin typeface="+mn-lt"/>
                                    <a:ea typeface="Cambria Math" panose="02040503050406030204" pitchFamily="18" charset="0"/>
                                  </a:rPr>
                                  <m:t>&lt;80</m:t>
                                </m:r>
                              </m:oMath>
                            </m:oMathPara>
                          </a14:m>
                          <a:endParaRPr lang="en-GB" sz="1600" dirty="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latin typeface="+mn-lt"/>
                            </a:rPr>
                            <a:t>6</a:t>
                          </a:r>
                          <a:endParaRPr lang="en-GB" sz="1600" dirty="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88904779"/>
                      </a:ext>
                    </a:extLst>
                  </a:tr>
                </a:tbl>
              </a:graphicData>
            </a:graphic>
          </p:graphicFrame>
        </mc:Choice>
        <mc:Fallback>
          <p:graphicFrame>
            <p:nvGraphicFramePr>
              <p:cNvPr id="33" name="Table 32">
                <a:extLst>
                  <a:ext uri="{FF2B5EF4-FFF2-40B4-BE49-F238E27FC236}">
                    <a16:creationId xmlns:a16="http://schemas.microsoft.com/office/drawing/2014/main" id="{1E5D7C79-D954-6041-9D17-5D6164C1056D}"/>
                  </a:ext>
                </a:extLst>
              </p:cNvPr>
              <p:cNvGraphicFramePr>
                <a:graphicFrameLocks noGrp="1"/>
              </p:cNvGraphicFramePr>
              <p:nvPr>
                <p:extLst>
                  <p:ext uri="{D42A27DB-BD31-4B8C-83A1-F6EECF244321}">
                    <p14:modId xmlns:p14="http://schemas.microsoft.com/office/powerpoint/2010/main" val="3434586634"/>
                  </p:ext>
                </p:extLst>
              </p:nvPr>
            </p:nvGraphicFramePr>
            <p:xfrm>
              <a:off x="485776" y="3908180"/>
              <a:ext cx="2749735" cy="2255520"/>
            </p:xfrm>
            <a:graphic>
              <a:graphicData uri="http://schemas.openxmlformats.org/drawingml/2006/table">
                <a:tbl>
                  <a:tblPr firstRow="1" bandRow="1">
                    <a:tableStyleId>{2D5ABB26-0587-4C30-8999-92F81FD0307C}</a:tableStyleId>
                  </a:tblPr>
                  <a:tblGrid>
                    <a:gridCol w="1307967">
                      <a:extLst>
                        <a:ext uri="{9D8B030D-6E8A-4147-A177-3AD203B41FA5}">
                          <a16:colId xmlns:a16="http://schemas.microsoft.com/office/drawing/2014/main" val="4135672832"/>
                        </a:ext>
                      </a:extLst>
                    </a:gridCol>
                    <a:gridCol w="1441768">
                      <a:extLst>
                        <a:ext uri="{9D8B030D-6E8A-4147-A177-3AD203B41FA5}">
                          <a16:colId xmlns:a16="http://schemas.microsoft.com/office/drawing/2014/main" val="955115051"/>
                        </a:ext>
                      </a:extLst>
                    </a:gridCol>
                  </a:tblGrid>
                  <a:tr h="579120">
                    <a:tc>
                      <a:txBody>
                        <a:bodyPr/>
                        <a:lstStyle/>
                        <a:p>
                          <a:pPr algn="ctr"/>
                          <a:r>
                            <a:rPr lang="en-US" sz="1600" dirty="0">
                              <a:latin typeface="+mn-lt"/>
                            </a:rPr>
                            <a:t>Time,</a:t>
                          </a:r>
                          <a:r>
                            <a:rPr lang="en-US" sz="1600" baseline="0" dirty="0">
                              <a:latin typeface="+mn-lt"/>
                            </a:rPr>
                            <a:t> t (</a:t>
                          </a:r>
                          <a:r>
                            <a:rPr lang="en-US" sz="1600" baseline="0" dirty="0" err="1">
                              <a:latin typeface="+mn-lt"/>
                            </a:rPr>
                            <a:t>mins</a:t>
                          </a:r>
                          <a:r>
                            <a:rPr lang="en-US" sz="1600" baseline="0" dirty="0">
                              <a:latin typeface="+mn-lt"/>
                            </a:rPr>
                            <a:t>)</a:t>
                          </a:r>
                          <a:endParaRPr lang="en-GB" sz="1600" dirty="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latin typeface="+mn-lt"/>
                            </a:rPr>
                            <a:t>Frequency</a:t>
                          </a:r>
                          <a:endParaRPr lang="en-GB" sz="1600" dirty="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10022128"/>
                      </a:ext>
                    </a:extLst>
                  </a:tr>
                  <a:tr h="335280">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971" t="-174074" r="-110680" b="-414815"/>
                          </a:stretch>
                        </a:blipFill>
                      </a:tcPr>
                    </a:tc>
                    <a:tc>
                      <a:txBody>
                        <a:bodyPr/>
                        <a:lstStyle/>
                        <a:p>
                          <a:pPr algn="ctr"/>
                          <a:r>
                            <a:rPr lang="en-US" sz="1600" dirty="0">
                              <a:latin typeface="+mn-lt"/>
                            </a:rPr>
                            <a:t>55</a:t>
                          </a:r>
                          <a:endParaRPr lang="en-GB" sz="1600" dirty="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77346660"/>
                      </a:ext>
                    </a:extLst>
                  </a:tr>
                  <a:tr h="335280">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971" t="-284615" r="-110680" b="-330769"/>
                          </a:stretch>
                        </a:blipFill>
                      </a:tcPr>
                    </a:tc>
                    <a:tc>
                      <a:txBody>
                        <a:bodyPr/>
                        <a:lstStyle/>
                        <a:p>
                          <a:pPr algn="ctr"/>
                          <a:r>
                            <a:rPr lang="en-US" sz="1600" dirty="0">
                              <a:latin typeface="+mn-lt"/>
                            </a:rPr>
                            <a:t>39</a:t>
                          </a:r>
                          <a:endParaRPr lang="en-GB" sz="1600" dirty="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37144607"/>
                      </a:ext>
                    </a:extLst>
                  </a:tr>
                  <a:tr h="335280">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971" t="-370370" r="-110680" b="-218519"/>
                          </a:stretch>
                        </a:blipFill>
                      </a:tcPr>
                    </a:tc>
                    <a:tc>
                      <a:txBody>
                        <a:bodyPr/>
                        <a:lstStyle/>
                        <a:p>
                          <a:pPr algn="ctr"/>
                          <a:r>
                            <a:rPr lang="en-US" sz="1600" dirty="0">
                              <a:latin typeface="+mn-lt"/>
                            </a:rPr>
                            <a:t>68</a:t>
                          </a:r>
                          <a:endParaRPr lang="en-GB" sz="1600" dirty="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40776608"/>
                      </a:ext>
                    </a:extLst>
                  </a:tr>
                  <a:tr h="335280">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971" t="-488462" r="-110680" b="-126923"/>
                          </a:stretch>
                        </a:blipFill>
                      </a:tcPr>
                    </a:tc>
                    <a:tc>
                      <a:txBody>
                        <a:bodyPr/>
                        <a:lstStyle/>
                        <a:p>
                          <a:pPr algn="ctr"/>
                          <a:r>
                            <a:rPr lang="en-US" sz="1600" dirty="0">
                              <a:latin typeface="+mn-lt"/>
                            </a:rPr>
                            <a:t>32</a:t>
                          </a:r>
                          <a:endParaRPr lang="en-GB" sz="1600" dirty="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86215357"/>
                      </a:ext>
                    </a:extLst>
                  </a:tr>
                  <a:tr h="335280">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971" t="-566667" r="-110680" b="-22222"/>
                          </a:stretch>
                        </a:blipFill>
                      </a:tcPr>
                    </a:tc>
                    <a:tc>
                      <a:txBody>
                        <a:bodyPr/>
                        <a:lstStyle/>
                        <a:p>
                          <a:pPr algn="ctr"/>
                          <a:r>
                            <a:rPr lang="en-US" sz="1600" dirty="0">
                              <a:latin typeface="+mn-lt"/>
                            </a:rPr>
                            <a:t>6</a:t>
                          </a:r>
                          <a:endParaRPr lang="en-GB" sz="1600" dirty="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88904779"/>
                      </a:ext>
                    </a:extLst>
                  </a:tr>
                </a:tbl>
              </a:graphicData>
            </a:graphic>
          </p:graphicFrame>
        </mc:Fallback>
      </mc:AlternateContent>
      <p:pic>
        <p:nvPicPr>
          <p:cNvPr id="34" name="Picture 33">
            <a:extLst>
              <a:ext uri="{FF2B5EF4-FFF2-40B4-BE49-F238E27FC236}">
                <a16:creationId xmlns:a16="http://schemas.microsoft.com/office/drawing/2014/main" id="{78CD6C8B-99E1-994D-BD79-5C8C1BC56AD6}"/>
              </a:ext>
            </a:extLst>
          </p:cNvPr>
          <p:cNvPicPr>
            <a:picLocks noChangeAspect="1"/>
          </p:cNvPicPr>
          <p:nvPr/>
        </p:nvPicPr>
        <p:blipFill rotWithShape="1">
          <a:blip r:embed="rId3"/>
          <a:srcRect l="31541" t="53943" r="33895" b="15220"/>
          <a:stretch/>
        </p:blipFill>
        <p:spPr>
          <a:xfrm>
            <a:off x="5156465" y="4454056"/>
            <a:ext cx="3309257" cy="1660658"/>
          </a:xfrm>
          <a:prstGeom prst="rect">
            <a:avLst/>
          </a:prstGeom>
        </p:spPr>
      </p:pic>
    </p:spTree>
    <p:extLst>
      <p:ext uri="{BB962C8B-B14F-4D97-AF65-F5344CB8AC3E}">
        <p14:creationId xmlns:p14="http://schemas.microsoft.com/office/powerpoint/2010/main" val="25309157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F5112A-EE18-E54F-9261-D4BBF24BC90A}"/>
              </a:ext>
            </a:extLst>
          </p:cNvPr>
          <p:cNvSpPr>
            <a:spLocks noGrp="1"/>
          </p:cNvSpPr>
          <p:nvPr>
            <p:ph type="title"/>
          </p:nvPr>
        </p:nvSpPr>
        <p:spPr>
          <a:xfrm>
            <a:off x="0" y="0"/>
            <a:ext cx="8596668" cy="783771"/>
          </a:xfrm>
        </p:spPr>
        <p:txBody>
          <a:bodyPr/>
          <a:lstStyle/>
          <a:p>
            <a:r>
              <a:rPr lang="en-US" dirty="0"/>
              <a:t>Example 2</a:t>
            </a:r>
          </a:p>
        </p:txBody>
      </p:sp>
      <mc:AlternateContent xmlns:mc="http://schemas.openxmlformats.org/markup-compatibility/2006">
        <mc:Choice xmlns:a14="http://schemas.microsoft.com/office/drawing/2010/main" Requires="a14">
          <p:sp>
            <p:nvSpPr>
              <p:cNvPr id="25" name="コンテンツ プレースホルダー 2">
                <a:extLst>
                  <a:ext uri="{FF2B5EF4-FFF2-40B4-BE49-F238E27FC236}">
                    <a16:creationId xmlns:a16="http://schemas.microsoft.com/office/drawing/2014/main" id="{6731FAE5-ADF0-9A4D-82E3-6A5AA5914EA2}"/>
                  </a:ext>
                </a:extLst>
              </p:cNvPr>
              <p:cNvSpPr txBox="1">
                <a:spLocks/>
              </p:cNvSpPr>
              <p:nvPr/>
            </p:nvSpPr>
            <p:spPr>
              <a:xfrm>
                <a:off x="142876" y="783771"/>
                <a:ext cx="9915524" cy="4983208"/>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Font typeface="Wingdings 3" charset="2"/>
                  <a:buNone/>
                </a:pPr>
                <a:r>
                  <a:rPr lang="en-US" dirty="0"/>
                  <a:t>A random sample of daily mean temperatures </a:t>
                </a:r>
                <a14:m>
                  <m:oMath xmlns:m="http://schemas.openxmlformats.org/officeDocument/2006/math">
                    <m:r>
                      <a:rPr lang="en-US" i="1" smtClean="0"/>
                      <m:t>(</m:t>
                    </m:r>
                    <m:r>
                      <a:rPr lang="en-US" i="1" smtClean="0"/>
                      <m:t>𝑇</m:t>
                    </m:r>
                    <m:r>
                      <a:rPr lang="en-US" i="1" smtClean="0"/>
                      <m:t>,℃)</m:t>
                    </m:r>
                  </m:oMath>
                </a14:m>
                <a:r>
                  <a:rPr lang="en-GB" dirty="0"/>
                  <a:t> was taken from the large data set for </a:t>
                </a:r>
                <a:r>
                  <a:rPr lang="en-GB" dirty="0" err="1"/>
                  <a:t>Hurn</a:t>
                </a:r>
                <a:r>
                  <a:rPr lang="en-GB" dirty="0"/>
                  <a:t> in 2015. The temperatures were summarised in a grouped frequency and represented by a Histogram.</a:t>
                </a:r>
                <a:endParaRPr lang="en-US" dirty="0"/>
              </a:p>
              <a:p>
                <a:pPr>
                  <a:buFont typeface="Wingdings 3" charset="2"/>
                  <a:buAutoNum type="alphaLcParenR"/>
                </a:pPr>
                <a:r>
                  <a:rPr lang="en-US" dirty="0"/>
                  <a:t>Give a reason to support the use of a Histogram to represent this data</a:t>
                </a:r>
              </a:p>
              <a:p>
                <a:pPr>
                  <a:buFont typeface="Wingdings 3" charset="2"/>
                  <a:buAutoNum type="alphaLcParenR"/>
                </a:pPr>
                <a:r>
                  <a:rPr lang="en-US" dirty="0"/>
                  <a:t>Write down the underlying feature associated with each of the bars in a Histogram</a:t>
                </a:r>
              </a:p>
              <a:p>
                <a:pPr marL="0" indent="0">
                  <a:buNone/>
                </a:pPr>
                <a:r>
                  <a:rPr lang="en-US" dirty="0"/>
                  <a:t>On the Histogram, the rectangle representing the </a:t>
                </a:r>
                <a14:m>
                  <m:oMath xmlns:m="http://schemas.openxmlformats.org/officeDocument/2006/math">
                    <m:r>
                      <a:rPr lang="en-US" i="1">
                        <a:latin typeface="Cambria Math" panose="02040503050406030204" pitchFamily="18" charset="0"/>
                      </a:rPr>
                      <m:t>16</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𝑇</m:t>
                    </m:r>
                    <m:r>
                      <a:rPr lang="en-US" i="1">
                        <a:latin typeface="Cambria Math" panose="02040503050406030204" pitchFamily="18" charset="0"/>
                        <a:ea typeface="Cambria Math" panose="02040503050406030204" pitchFamily="18" charset="0"/>
                      </a:rPr>
                      <m:t>&lt;18</m:t>
                    </m:r>
                  </m:oMath>
                </a14:m>
                <a:r>
                  <a:rPr lang="en-US" dirty="0"/>
                  <a:t> class was 3.2cm high and 2cm wide. The frequency for this class was 8.</a:t>
                </a:r>
              </a:p>
              <a:p>
                <a:pPr marL="0" indent="0">
                  <a:buNone/>
                </a:pPr>
                <a:r>
                  <a:rPr lang="en-US" dirty="0"/>
                  <a:t>c) Show that each day is represented by an area of 0.8</a:t>
                </a:r>
              </a:p>
              <a:p>
                <a:pPr marL="0" indent="0">
                  <a:buNone/>
                </a:pPr>
                <a:r>
                  <a:rPr lang="en-US" dirty="0"/>
                  <a:t>d) Given that the total area of the Histogram was 48cm</a:t>
                </a:r>
                <a:r>
                  <a:rPr lang="en-US" baseline="30000" dirty="0"/>
                  <a:t>2</a:t>
                </a:r>
                <a:r>
                  <a:rPr lang="en-US" dirty="0"/>
                  <a:t>, find the total number of days in the sample.</a:t>
                </a:r>
              </a:p>
              <a:p>
                <a:pPr>
                  <a:buFont typeface="Wingdings 3" charset="2"/>
                  <a:buAutoNum type="alphaLcParenR"/>
                </a:pPr>
                <a:endParaRPr lang="en-US" dirty="0"/>
              </a:p>
            </p:txBody>
          </p:sp>
        </mc:Choice>
        <mc:Fallback>
          <p:sp>
            <p:nvSpPr>
              <p:cNvPr id="25" name="コンテンツ プレースホルダー 2">
                <a:extLst>
                  <a:ext uri="{FF2B5EF4-FFF2-40B4-BE49-F238E27FC236}">
                    <a16:creationId xmlns:a16="http://schemas.microsoft.com/office/drawing/2014/main" id="{6731FAE5-ADF0-9A4D-82E3-6A5AA5914EA2}"/>
                  </a:ext>
                </a:extLst>
              </p:cNvPr>
              <p:cNvSpPr txBox="1">
                <a:spLocks noRot="1" noChangeAspect="1" noMove="1" noResize="1" noEditPoints="1" noAdjustHandles="1" noChangeArrowheads="1" noChangeShapeType="1" noTextEdit="1"/>
              </p:cNvSpPr>
              <p:nvPr/>
            </p:nvSpPr>
            <p:spPr>
              <a:xfrm>
                <a:off x="142876" y="783771"/>
                <a:ext cx="9915524" cy="4983208"/>
              </a:xfrm>
              <a:prstGeom prst="rect">
                <a:avLst/>
              </a:prstGeom>
              <a:blipFill>
                <a:blip r:embed="rId2"/>
                <a:stretch>
                  <a:fillRect l="-384" t="-509" r="-384"/>
                </a:stretch>
              </a:blipFill>
            </p:spPr>
            <p:txBody>
              <a:bodyPr/>
              <a:lstStyle/>
              <a:p>
                <a:r>
                  <a:rPr lang="en-US">
                    <a:noFill/>
                  </a:rPr>
                  <a:t> </a:t>
                </a:r>
              </a:p>
            </p:txBody>
          </p:sp>
        </mc:Fallback>
      </mc:AlternateContent>
    </p:spTree>
    <p:extLst>
      <p:ext uri="{BB962C8B-B14F-4D97-AF65-F5344CB8AC3E}">
        <p14:creationId xmlns:p14="http://schemas.microsoft.com/office/powerpoint/2010/main" val="11089649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77C58F9-37E1-0849-B90D-7AD1ED6ED74A}"/>
              </a:ext>
            </a:extLst>
          </p:cNvPr>
          <p:cNvSpPr txBox="1"/>
          <p:nvPr/>
        </p:nvSpPr>
        <p:spPr>
          <a:xfrm>
            <a:off x="932688" y="1005840"/>
            <a:ext cx="3498073" cy="461665"/>
          </a:xfrm>
          <a:prstGeom prst="rect">
            <a:avLst/>
          </a:prstGeom>
          <a:noFill/>
        </p:spPr>
        <p:txBody>
          <a:bodyPr wrap="none" rtlCol="0">
            <a:spAutoFit/>
          </a:bodyPr>
          <a:lstStyle/>
          <a:p>
            <a:r>
              <a:rPr lang="en-US" sz="2400" dirty="0"/>
              <a:t>Exercise 3D pages 50-52</a:t>
            </a:r>
          </a:p>
        </p:txBody>
      </p:sp>
      <p:sp>
        <p:nvSpPr>
          <p:cNvPr id="5" name="Title 1">
            <a:extLst>
              <a:ext uri="{FF2B5EF4-FFF2-40B4-BE49-F238E27FC236}">
                <a16:creationId xmlns:a16="http://schemas.microsoft.com/office/drawing/2014/main" id="{5B32F9CC-5F58-3E49-84F7-38B7759961A9}"/>
              </a:ext>
            </a:extLst>
          </p:cNvPr>
          <p:cNvSpPr>
            <a:spLocks noGrp="1"/>
          </p:cNvSpPr>
          <p:nvPr>
            <p:ph type="title"/>
          </p:nvPr>
        </p:nvSpPr>
        <p:spPr>
          <a:xfrm>
            <a:off x="0" y="-84128"/>
            <a:ext cx="8596668" cy="765446"/>
          </a:xfrm>
        </p:spPr>
        <p:txBody>
          <a:bodyPr/>
          <a:lstStyle/>
          <a:p>
            <a:r>
              <a:rPr lang="en-US" dirty="0"/>
              <a:t>Exercise book</a:t>
            </a:r>
          </a:p>
        </p:txBody>
      </p:sp>
    </p:spTree>
    <p:extLst>
      <p:ext uri="{BB962C8B-B14F-4D97-AF65-F5344CB8AC3E}">
        <p14:creationId xmlns:p14="http://schemas.microsoft.com/office/powerpoint/2010/main" val="31547772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2BE03E-4FCA-2048-B802-660CB9C1B3B5}"/>
              </a:ext>
            </a:extLst>
          </p:cNvPr>
          <p:cNvSpPr>
            <a:spLocks noGrp="1"/>
          </p:cNvSpPr>
          <p:nvPr>
            <p:ph type="title"/>
          </p:nvPr>
        </p:nvSpPr>
        <p:spPr>
          <a:xfrm>
            <a:off x="0" y="0"/>
            <a:ext cx="8596668" cy="1320800"/>
          </a:xfrm>
        </p:spPr>
        <p:txBody>
          <a:bodyPr/>
          <a:lstStyle/>
          <a:p>
            <a:r>
              <a:rPr lang="en-US" dirty="0"/>
              <a:t>3.5 Comparing data</a:t>
            </a:r>
          </a:p>
        </p:txBody>
      </p:sp>
      <p:sp>
        <p:nvSpPr>
          <p:cNvPr id="3" name="TextBox 2">
            <a:extLst>
              <a:ext uri="{FF2B5EF4-FFF2-40B4-BE49-F238E27FC236}">
                <a16:creationId xmlns:a16="http://schemas.microsoft.com/office/drawing/2014/main" id="{DCA2E39F-0B32-C24B-8465-61EAC728F353}"/>
              </a:ext>
            </a:extLst>
          </p:cNvPr>
          <p:cNvSpPr txBox="1"/>
          <p:nvPr/>
        </p:nvSpPr>
        <p:spPr>
          <a:xfrm>
            <a:off x="653143" y="1320800"/>
            <a:ext cx="6763390" cy="400110"/>
          </a:xfrm>
          <a:prstGeom prst="rect">
            <a:avLst/>
          </a:prstGeom>
          <a:noFill/>
        </p:spPr>
        <p:txBody>
          <a:bodyPr wrap="none" rtlCol="0">
            <a:spAutoFit/>
          </a:bodyPr>
          <a:lstStyle/>
          <a:p>
            <a:r>
              <a:rPr lang="en-US" sz="2000" dirty="0"/>
              <a:t>Comment on measure of location and measure of spread </a:t>
            </a:r>
          </a:p>
        </p:txBody>
      </p:sp>
      <p:sp>
        <p:nvSpPr>
          <p:cNvPr id="17" name="TextBox 16">
            <a:extLst>
              <a:ext uri="{FF2B5EF4-FFF2-40B4-BE49-F238E27FC236}">
                <a16:creationId xmlns:a16="http://schemas.microsoft.com/office/drawing/2014/main" id="{DAF73C98-26C4-6443-9668-7E32353D168C}"/>
              </a:ext>
            </a:extLst>
          </p:cNvPr>
          <p:cNvSpPr txBox="1"/>
          <p:nvPr/>
        </p:nvSpPr>
        <p:spPr>
          <a:xfrm>
            <a:off x="3284563" y="1833852"/>
            <a:ext cx="4012637" cy="400110"/>
          </a:xfrm>
          <a:prstGeom prst="rect">
            <a:avLst/>
          </a:prstGeom>
          <a:noFill/>
        </p:spPr>
        <p:txBody>
          <a:bodyPr wrap="none" rtlCol="0">
            <a:spAutoFit/>
          </a:bodyPr>
          <a:lstStyle/>
          <a:p>
            <a:r>
              <a:rPr lang="en-US" sz="2000" dirty="0"/>
              <a:t>Use mean and standard deviation</a:t>
            </a:r>
          </a:p>
        </p:txBody>
      </p:sp>
      <p:sp>
        <p:nvSpPr>
          <p:cNvPr id="18" name="TextBox 17">
            <a:extLst>
              <a:ext uri="{FF2B5EF4-FFF2-40B4-BE49-F238E27FC236}">
                <a16:creationId xmlns:a16="http://schemas.microsoft.com/office/drawing/2014/main" id="{7420D542-A016-5C41-9127-F39FB09D388A}"/>
              </a:ext>
            </a:extLst>
          </p:cNvPr>
          <p:cNvSpPr txBox="1"/>
          <p:nvPr/>
        </p:nvSpPr>
        <p:spPr>
          <a:xfrm>
            <a:off x="4559588" y="2346904"/>
            <a:ext cx="421910" cy="400110"/>
          </a:xfrm>
          <a:prstGeom prst="rect">
            <a:avLst/>
          </a:prstGeom>
          <a:noFill/>
        </p:spPr>
        <p:txBody>
          <a:bodyPr wrap="none" rtlCol="0">
            <a:spAutoFit/>
          </a:bodyPr>
          <a:lstStyle/>
          <a:p>
            <a:r>
              <a:rPr lang="en-US" sz="2000" dirty="0"/>
              <a:t>or</a:t>
            </a:r>
          </a:p>
        </p:txBody>
      </p:sp>
      <p:sp>
        <p:nvSpPr>
          <p:cNvPr id="19" name="TextBox 18">
            <a:extLst>
              <a:ext uri="{FF2B5EF4-FFF2-40B4-BE49-F238E27FC236}">
                <a16:creationId xmlns:a16="http://schemas.microsoft.com/office/drawing/2014/main" id="{810D7D26-5851-E84D-9BDB-AA6A192E5F3C}"/>
              </a:ext>
            </a:extLst>
          </p:cNvPr>
          <p:cNvSpPr txBox="1"/>
          <p:nvPr/>
        </p:nvSpPr>
        <p:spPr>
          <a:xfrm>
            <a:off x="3073479" y="2747014"/>
            <a:ext cx="2449710" cy="400110"/>
          </a:xfrm>
          <a:prstGeom prst="rect">
            <a:avLst/>
          </a:prstGeom>
          <a:noFill/>
        </p:spPr>
        <p:txBody>
          <a:bodyPr wrap="none" rtlCol="0">
            <a:spAutoFit/>
          </a:bodyPr>
          <a:lstStyle/>
          <a:p>
            <a:r>
              <a:rPr lang="en-US" sz="2000" dirty="0"/>
              <a:t>Use Median and IQR</a:t>
            </a:r>
          </a:p>
        </p:txBody>
      </p:sp>
      <p:sp>
        <p:nvSpPr>
          <p:cNvPr id="21" name="TextBox 20">
            <a:extLst>
              <a:ext uri="{FF2B5EF4-FFF2-40B4-BE49-F238E27FC236}">
                <a16:creationId xmlns:a16="http://schemas.microsoft.com/office/drawing/2014/main" id="{FE2CB435-FDFC-7C48-9A60-5918B5C05287}"/>
              </a:ext>
            </a:extLst>
          </p:cNvPr>
          <p:cNvSpPr txBox="1"/>
          <p:nvPr/>
        </p:nvSpPr>
        <p:spPr>
          <a:xfrm>
            <a:off x="555171" y="3755571"/>
            <a:ext cx="6979796" cy="923330"/>
          </a:xfrm>
          <a:prstGeom prst="rect">
            <a:avLst/>
          </a:prstGeom>
          <a:noFill/>
        </p:spPr>
        <p:txBody>
          <a:bodyPr wrap="none" rtlCol="0">
            <a:spAutoFit/>
          </a:bodyPr>
          <a:lstStyle/>
          <a:p>
            <a:pPr marL="285750" indent="-285750">
              <a:buFont typeface="Arial" panose="020B0604020202020204" pitchFamily="34" charset="0"/>
              <a:buChar char="•"/>
            </a:pPr>
            <a:r>
              <a:rPr lang="en-US" dirty="0"/>
              <a:t>You can’t cross over for example mean and IQR.</a:t>
            </a:r>
          </a:p>
          <a:p>
            <a:pPr marL="285750" indent="-285750">
              <a:buFont typeface="Arial" panose="020B0604020202020204" pitchFamily="34" charset="0"/>
              <a:buChar char="•"/>
            </a:pPr>
            <a:r>
              <a:rPr lang="en-US" dirty="0"/>
              <a:t>If the data contains extreme values, then use median and IQR.</a:t>
            </a:r>
          </a:p>
          <a:p>
            <a:pPr marL="285750" indent="-285750">
              <a:buFont typeface="Arial" panose="020B0604020202020204" pitchFamily="34" charset="0"/>
              <a:buChar char="•"/>
            </a:pPr>
            <a:r>
              <a:rPr lang="en-US" dirty="0"/>
              <a:t>Explain each question with its scenario and what it means.</a:t>
            </a:r>
          </a:p>
        </p:txBody>
      </p:sp>
    </p:spTree>
    <p:extLst>
      <p:ext uri="{BB962C8B-B14F-4D97-AF65-F5344CB8AC3E}">
        <p14:creationId xmlns:p14="http://schemas.microsoft.com/office/powerpoint/2010/main" val="2994756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p:bldP spid="2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3CB334-A8D7-DF43-9E90-D90EDB35C61D}"/>
              </a:ext>
            </a:extLst>
          </p:cNvPr>
          <p:cNvSpPr>
            <a:spLocks noGrp="1"/>
          </p:cNvSpPr>
          <p:nvPr>
            <p:ph type="title"/>
          </p:nvPr>
        </p:nvSpPr>
        <p:spPr>
          <a:xfrm>
            <a:off x="0" y="0"/>
            <a:ext cx="8596668" cy="880533"/>
          </a:xfrm>
        </p:spPr>
        <p:txBody>
          <a:bodyPr/>
          <a:lstStyle/>
          <a:p>
            <a:r>
              <a:rPr lang="en-US" dirty="0"/>
              <a:t>3.1 - Outliers</a:t>
            </a:r>
          </a:p>
        </p:txBody>
      </p:sp>
      <p:sp>
        <p:nvSpPr>
          <p:cNvPr id="4" name="TextBox 3">
            <a:extLst>
              <a:ext uri="{FF2B5EF4-FFF2-40B4-BE49-F238E27FC236}">
                <a16:creationId xmlns:a16="http://schemas.microsoft.com/office/drawing/2014/main" id="{0CDA59CC-7CB9-F248-8549-793583128720}"/>
              </a:ext>
            </a:extLst>
          </p:cNvPr>
          <p:cNvSpPr txBox="1"/>
          <p:nvPr/>
        </p:nvSpPr>
        <p:spPr>
          <a:xfrm>
            <a:off x="457200" y="1422400"/>
            <a:ext cx="8267007" cy="461665"/>
          </a:xfrm>
          <a:prstGeom prst="rect">
            <a:avLst/>
          </a:prstGeom>
          <a:noFill/>
        </p:spPr>
        <p:txBody>
          <a:bodyPr wrap="none" rtlCol="0">
            <a:spAutoFit/>
          </a:bodyPr>
          <a:lstStyle/>
          <a:p>
            <a:r>
              <a:rPr lang="en-US" sz="2400" dirty="0"/>
              <a:t>These are extreme values that lay outside of the pattern. </a:t>
            </a:r>
          </a:p>
        </p:txBody>
      </p:sp>
      <p:sp>
        <p:nvSpPr>
          <p:cNvPr id="5" name="TextBox 4">
            <a:extLst>
              <a:ext uri="{FF2B5EF4-FFF2-40B4-BE49-F238E27FC236}">
                <a16:creationId xmlns:a16="http://schemas.microsoft.com/office/drawing/2014/main" id="{5FE2DAA3-CDC0-C94A-A78F-F6E7F6A0C5CE}"/>
              </a:ext>
            </a:extLst>
          </p:cNvPr>
          <p:cNvSpPr txBox="1"/>
          <p:nvPr/>
        </p:nvSpPr>
        <p:spPr>
          <a:xfrm>
            <a:off x="1574800" y="2286000"/>
            <a:ext cx="6954148" cy="1200329"/>
          </a:xfrm>
          <a:prstGeom prst="rect">
            <a:avLst/>
          </a:prstGeom>
          <a:noFill/>
        </p:spPr>
        <p:txBody>
          <a:bodyPr wrap="none" rtlCol="0">
            <a:spAutoFit/>
          </a:bodyPr>
          <a:lstStyle/>
          <a:p>
            <a:r>
              <a:rPr lang="en-US" sz="2400" dirty="0"/>
              <a:t>The formulas you need to follow are in the form </a:t>
            </a:r>
          </a:p>
          <a:p>
            <a:r>
              <a:rPr lang="en-US" sz="2400" dirty="0"/>
              <a:t>	Greater than   Q</a:t>
            </a:r>
            <a:r>
              <a:rPr lang="en-US" sz="2400" baseline="-25000" dirty="0"/>
              <a:t>3 </a:t>
            </a:r>
            <a:r>
              <a:rPr lang="en-US" sz="2400" dirty="0"/>
              <a:t>+ k(IQR)</a:t>
            </a:r>
          </a:p>
          <a:p>
            <a:r>
              <a:rPr lang="en-US" sz="2400" dirty="0"/>
              <a:t>	Less than         Q</a:t>
            </a:r>
            <a:r>
              <a:rPr lang="en-US" sz="2400" baseline="-25000" dirty="0"/>
              <a:t>1</a:t>
            </a:r>
            <a:r>
              <a:rPr lang="en-US" sz="2400" dirty="0"/>
              <a:t> - k(IQR)</a:t>
            </a:r>
          </a:p>
        </p:txBody>
      </p:sp>
      <p:sp>
        <p:nvSpPr>
          <p:cNvPr id="27" name="TextBox 26">
            <a:extLst>
              <a:ext uri="{FF2B5EF4-FFF2-40B4-BE49-F238E27FC236}">
                <a16:creationId xmlns:a16="http://schemas.microsoft.com/office/drawing/2014/main" id="{E79E06BC-76D0-B142-9E15-F116FE52B93E}"/>
              </a:ext>
            </a:extLst>
          </p:cNvPr>
          <p:cNvSpPr txBox="1"/>
          <p:nvPr/>
        </p:nvSpPr>
        <p:spPr>
          <a:xfrm>
            <a:off x="7772400" y="3059668"/>
            <a:ext cx="4041491" cy="369332"/>
          </a:xfrm>
          <a:prstGeom prst="rect">
            <a:avLst/>
          </a:prstGeom>
          <a:noFill/>
        </p:spPr>
        <p:txBody>
          <a:bodyPr wrap="none" rtlCol="0">
            <a:spAutoFit/>
          </a:bodyPr>
          <a:lstStyle/>
          <a:p>
            <a:r>
              <a:rPr lang="en-US" dirty="0"/>
              <a:t>K will be given to you in the question</a:t>
            </a:r>
          </a:p>
        </p:txBody>
      </p:sp>
      <p:sp>
        <p:nvSpPr>
          <p:cNvPr id="29" name="TextBox 28">
            <a:extLst>
              <a:ext uri="{FF2B5EF4-FFF2-40B4-BE49-F238E27FC236}">
                <a16:creationId xmlns:a16="http://schemas.microsoft.com/office/drawing/2014/main" id="{A808BFB1-E1C1-4E49-8B93-78B2C34BDC05}"/>
              </a:ext>
            </a:extLst>
          </p:cNvPr>
          <p:cNvSpPr txBox="1"/>
          <p:nvPr/>
        </p:nvSpPr>
        <p:spPr>
          <a:xfrm>
            <a:off x="745067" y="4334933"/>
            <a:ext cx="6530955" cy="369332"/>
          </a:xfrm>
          <a:prstGeom prst="rect">
            <a:avLst/>
          </a:prstGeom>
          <a:noFill/>
        </p:spPr>
        <p:txBody>
          <a:bodyPr wrap="none" rtlCol="0">
            <a:spAutoFit/>
          </a:bodyPr>
          <a:lstStyle/>
          <a:p>
            <a:r>
              <a:rPr lang="en-US" dirty="0"/>
              <a:t>Individual data that should be removed are called </a:t>
            </a:r>
            <a:r>
              <a:rPr lang="en-US" b="1" dirty="0"/>
              <a:t>anomalies</a:t>
            </a:r>
          </a:p>
        </p:txBody>
      </p:sp>
      <p:sp>
        <p:nvSpPr>
          <p:cNvPr id="30" name="TextBox 29">
            <a:extLst>
              <a:ext uri="{FF2B5EF4-FFF2-40B4-BE49-F238E27FC236}">
                <a16:creationId xmlns:a16="http://schemas.microsoft.com/office/drawing/2014/main" id="{9AF4645E-1810-884C-BF5D-074DDA73D13E}"/>
              </a:ext>
            </a:extLst>
          </p:cNvPr>
          <p:cNvSpPr txBox="1"/>
          <p:nvPr/>
        </p:nvSpPr>
        <p:spPr>
          <a:xfrm>
            <a:off x="745067" y="4910666"/>
            <a:ext cx="6664004" cy="369332"/>
          </a:xfrm>
          <a:prstGeom prst="rect">
            <a:avLst/>
          </a:prstGeom>
          <a:noFill/>
        </p:spPr>
        <p:txBody>
          <a:bodyPr wrap="none" rtlCol="0">
            <a:spAutoFit/>
          </a:bodyPr>
          <a:lstStyle/>
          <a:p>
            <a:r>
              <a:rPr lang="en-US" b="1" dirty="0"/>
              <a:t>Cleaning the data </a:t>
            </a:r>
            <a:r>
              <a:rPr lang="en-US" dirty="0"/>
              <a:t>is the name given when removing anomalies</a:t>
            </a:r>
          </a:p>
        </p:txBody>
      </p:sp>
    </p:spTree>
    <p:extLst>
      <p:ext uri="{BB962C8B-B14F-4D97-AF65-F5344CB8AC3E}">
        <p14:creationId xmlns:p14="http://schemas.microsoft.com/office/powerpoint/2010/main" val="743273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7" grpId="0"/>
      <p:bldP spid="29" grpId="0"/>
      <p:bldP spid="3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8C8D49B-764D-C94E-9BFB-05BBD70B3C54}"/>
              </a:ext>
            </a:extLst>
          </p:cNvPr>
          <p:cNvSpPr txBox="1">
            <a:spLocks/>
          </p:cNvSpPr>
          <p:nvPr/>
        </p:nvSpPr>
        <p:spPr>
          <a:xfrm>
            <a:off x="0" y="0"/>
            <a:ext cx="8596668" cy="713232"/>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t>Examples</a:t>
            </a:r>
          </a:p>
        </p:txBody>
      </p:sp>
      <p:sp>
        <p:nvSpPr>
          <p:cNvPr id="5" name="TextBox 4">
            <a:extLst>
              <a:ext uri="{FF2B5EF4-FFF2-40B4-BE49-F238E27FC236}">
                <a16:creationId xmlns:a16="http://schemas.microsoft.com/office/drawing/2014/main" id="{8F26DF9E-8673-4042-8F7A-9073034A1BB9}"/>
              </a:ext>
            </a:extLst>
          </p:cNvPr>
          <p:cNvSpPr txBox="1"/>
          <p:nvPr/>
        </p:nvSpPr>
        <p:spPr>
          <a:xfrm>
            <a:off x="395536" y="908720"/>
            <a:ext cx="7776864" cy="923330"/>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The diameters of 11 different Roman coins are measured in centimetres:</a:t>
            </a:r>
          </a:p>
          <a:p>
            <a:r>
              <a:rPr lang="en-GB" dirty="0"/>
              <a:t>	2.2    2.5	2.7     2.7     2.8     3.0    3.1    3.1   3.2    4.0    4.7</a:t>
            </a:r>
          </a:p>
          <a:p>
            <a:r>
              <a:rPr lang="en-GB" dirty="0"/>
              <a:t>Determine the quartiles and hence any outliers.</a:t>
            </a:r>
          </a:p>
        </p:txBody>
      </p:sp>
      <mc:AlternateContent xmlns:mc="http://schemas.openxmlformats.org/markup-compatibility/2006">
        <mc:Choice xmlns:a14="http://schemas.microsoft.com/office/drawing/2010/main" Requires="a14">
          <p:sp>
            <p:nvSpPr>
              <p:cNvPr id="8" name="TextBox 7">
                <a:extLst>
                  <a:ext uri="{FF2B5EF4-FFF2-40B4-BE49-F238E27FC236}">
                    <a16:creationId xmlns:a16="http://schemas.microsoft.com/office/drawing/2014/main" id="{550CAEEB-2442-FD48-8960-06C9A2295B91}"/>
                  </a:ext>
                </a:extLst>
              </p:cNvPr>
              <p:cNvSpPr txBox="1"/>
              <p:nvPr/>
            </p:nvSpPr>
            <p:spPr>
              <a:xfrm>
                <a:off x="395536" y="3429000"/>
                <a:ext cx="9513335" cy="1477328"/>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The lengths, in cm, of 12 giant African land snails are given below:</a:t>
                </a:r>
              </a:p>
              <a:p>
                <a:r>
                  <a:rPr lang="en-GB" dirty="0"/>
                  <a:t>   17   18   18   19   20   20   20   20   21   23   24   32</a:t>
                </a:r>
              </a:p>
              <a:p>
                <a:pPr marL="342900" indent="-342900">
                  <a:buAutoNum type="alphaLcParenR"/>
                </a:pPr>
                <a:r>
                  <a:rPr lang="en-GB" dirty="0"/>
                  <a:t>Calculate the mean and standard deviation, given that </a:t>
                </a:r>
                <a14:m>
                  <m:oMath xmlns:m="http://schemas.openxmlformats.org/officeDocument/2006/math">
                    <m:r>
                      <m:rPr>
                        <m:sty m:val="p"/>
                      </m:rPr>
                      <a:rPr lang="en-GB" b="0" i="0" smtClean="0">
                        <a:latin typeface="Cambria Math" panose="02040503050406030204" pitchFamily="18" charset="0"/>
                      </a:rPr>
                      <m:t>Σ</m:t>
                    </m:r>
                    <m:r>
                      <a:rPr lang="en-GB" b="0" i="1" smtClean="0">
                        <a:latin typeface="Cambria Math" panose="02040503050406030204" pitchFamily="18" charset="0"/>
                      </a:rPr>
                      <m:t>𝑥</m:t>
                    </m:r>
                    <m:r>
                      <a:rPr lang="en-GB" b="0" i="1" smtClean="0">
                        <a:latin typeface="Cambria Math" panose="02040503050406030204" pitchFamily="18" charset="0"/>
                      </a:rPr>
                      <m:t>=252</m:t>
                    </m:r>
                  </m:oMath>
                </a14:m>
                <a:r>
                  <a:rPr lang="en-GB" dirty="0"/>
                  <a:t> and </a:t>
                </a:r>
                <a14:m>
                  <m:oMath xmlns:m="http://schemas.openxmlformats.org/officeDocument/2006/math">
                    <m:r>
                      <m:rPr>
                        <m:sty m:val="p"/>
                      </m:rPr>
                      <a:rPr lang="en-GB" b="0" i="0" smtClean="0">
                        <a:latin typeface="Cambria Math" panose="02040503050406030204" pitchFamily="18" charset="0"/>
                      </a:rPr>
                      <m:t>Σ</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2</m:t>
                        </m:r>
                      </m:sup>
                    </m:sSup>
                    <m:r>
                      <a:rPr lang="en-GB" b="0" i="1" smtClean="0">
                        <a:latin typeface="Cambria Math" panose="02040503050406030204" pitchFamily="18" charset="0"/>
                      </a:rPr>
                      <m:t>=5468</m:t>
                    </m:r>
                  </m:oMath>
                </a14:m>
                <a:r>
                  <a:rPr lang="en-GB" dirty="0"/>
                  <a:t>.</a:t>
                </a:r>
              </a:p>
              <a:p>
                <a:pPr marL="342900" indent="-342900">
                  <a:buAutoNum type="alphaLcParenR"/>
                </a:pPr>
                <a:r>
                  <a:rPr lang="en-GB" dirty="0"/>
                  <a:t>An outlier is an observation which lies </a:t>
                </a:r>
                <a14:m>
                  <m:oMath xmlns:m="http://schemas.openxmlformats.org/officeDocument/2006/math">
                    <m:r>
                      <a:rPr lang="en-GB" b="0" i="1" smtClean="0">
                        <a:latin typeface="Cambria Math" panose="02040503050406030204" pitchFamily="18" charset="0"/>
                      </a:rPr>
                      <m:t>±2</m:t>
                    </m:r>
                  </m:oMath>
                </a14:m>
                <a:r>
                  <a:rPr lang="en-GB" dirty="0"/>
                  <a:t> standard deviations from the mean. Identify any outliers for this data.</a:t>
                </a:r>
              </a:p>
            </p:txBody>
          </p:sp>
        </mc:Choice>
        <mc:Fallback>
          <p:sp>
            <p:nvSpPr>
              <p:cNvPr id="8" name="TextBox 7">
                <a:extLst>
                  <a:ext uri="{FF2B5EF4-FFF2-40B4-BE49-F238E27FC236}">
                    <a16:creationId xmlns:a16="http://schemas.microsoft.com/office/drawing/2014/main" id="{550CAEEB-2442-FD48-8960-06C9A2295B91}"/>
                  </a:ext>
                </a:extLst>
              </p:cNvPr>
              <p:cNvSpPr txBox="1">
                <a:spLocks noRot="1" noChangeAspect="1" noMove="1" noResize="1" noEditPoints="1" noAdjustHandles="1" noChangeArrowheads="1" noChangeShapeType="1" noTextEdit="1"/>
              </p:cNvSpPr>
              <p:nvPr/>
            </p:nvSpPr>
            <p:spPr>
              <a:xfrm>
                <a:off x="395536" y="3429000"/>
                <a:ext cx="9513335" cy="1477328"/>
              </a:xfrm>
              <a:prstGeom prst="rect">
                <a:avLst/>
              </a:prstGeom>
              <a:blipFill>
                <a:blip r:embed="rId2"/>
                <a:stretch>
                  <a:fillRect/>
                </a:stretch>
              </a:blipFill>
              <a:effectLst>
                <a:outerShdw blurRad="63500" sx="102000" sy="102000" algn="ctr" rotWithShape="0">
                  <a:prstClr val="black">
                    <a:alpha val="40000"/>
                  </a:prstClr>
                </a:outerShdw>
              </a:effectLst>
            </p:spPr>
            <p:txBody>
              <a:bodyPr/>
              <a:lstStyle/>
              <a:p>
                <a:r>
                  <a:rPr lang="en-US">
                    <a:noFill/>
                  </a:rPr>
                  <a:t> </a:t>
                </a:r>
              </a:p>
            </p:txBody>
          </p:sp>
        </mc:Fallback>
      </mc:AlternateContent>
    </p:spTree>
    <p:extLst>
      <p:ext uri="{BB962C8B-B14F-4D97-AF65-F5344CB8AC3E}">
        <p14:creationId xmlns:p14="http://schemas.microsoft.com/office/powerpoint/2010/main" val="38602046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4BCEE4-57FA-1F41-9F61-DFE2447BC745}"/>
              </a:ext>
            </a:extLst>
          </p:cNvPr>
          <p:cNvSpPr>
            <a:spLocks noGrp="1"/>
          </p:cNvSpPr>
          <p:nvPr>
            <p:ph type="title"/>
          </p:nvPr>
        </p:nvSpPr>
        <p:spPr>
          <a:xfrm>
            <a:off x="0" y="0"/>
            <a:ext cx="8596668" cy="711200"/>
          </a:xfrm>
        </p:spPr>
        <p:txBody>
          <a:bodyPr/>
          <a:lstStyle/>
          <a:p>
            <a:r>
              <a:rPr lang="en-US" dirty="0"/>
              <a:t>3.2 Box plots</a:t>
            </a:r>
          </a:p>
        </p:txBody>
      </p:sp>
      <p:sp>
        <p:nvSpPr>
          <p:cNvPr id="8" name="TextBox 7">
            <a:extLst>
              <a:ext uri="{FF2B5EF4-FFF2-40B4-BE49-F238E27FC236}">
                <a16:creationId xmlns:a16="http://schemas.microsoft.com/office/drawing/2014/main" id="{4A78D965-34E5-364A-A488-92A96A1182EF}"/>
              </a:ext>
            </a:extLst>
          </p:cNvPr>
          <p:cNvSpPr txBox="1"/>
          <p:nvPr/>
        </p:nvSpPr>
        <p:spPr>
          <a:xfrm>
            <a:off x="920468" y="711200"/>
            <a:ext cx="7676199" cy="369332"/>
          </a:xfrm>
          <a:prstGeom prst="rect">
            <a:avLst/>
          </a:prstGeom>
          <a:noFill/>
        </p:spPr>
        <p:txBody>
          <a:bodyPr wrap="square" rtlCol="0">
            <a:spAutoFit/>
          </a:bodyPr>
          <a:lstStyle/>
          <a:p>
            <a:r>
              <a:rPr lang="en-GB" dirty="0"/>
              <a:t>Box Plots allow us to visually represent the distribution of the data.</a:t>
            </a:r>
          </a:p>
        </p:txBody>
      </p:sp>
      <p:graphicFrame>
        <p:nvGraphicFramePr>
          <p:cNvPr id="9" name="Table 8">
            <a:extLst>
              <a:ext uri="{FF2B5EF4-FFF2-40B4-BE49-F238E27FC236}">
                <a16:creationId xmlns:a16="http://schemas.microsoft.com/office/drawing/2014/main" id="{C9DAD14A-4C0B-EE43-BD88-0364B350ACE4}"/>
              </a:ext>
            </a:extLst>
          </p:cNvPr>
          <p:cNvGraphicFramePr>
            <a:graphicFrameLocks noGrp="1"/>
          </p:cNvGraphicFramePr>
          <p:nvPr>
            <p:extLst>
              <p:ext uri="{D42A27DB-BD31-4B8C-83A1-F6EECF244321}">
                <p14:modId xmlns:p14="http://schemas.microsoft.com/office/powerpoint/2010/main" val="866423874"/>
              </p:ext>
            </p:extLst>
          </p:nvPr>
        </p:nvGraphicFramePr>
        <p:xfrm>
          <a:off x="1064485" y="1431280"/>
          <a:ext cx="8064895" cy="1010920"/>
        </p:xfrm>
        <a:graphic>
          <a:graphicData uri="http://schemas.openxmlformats.org/drawingml/2006/table">
            <a:tbl>
              <a:tblPr firstRow="1" bandRow="1">
                <a:tableStyleId>{F2DE63D5-997A-4646-A377-4702673A728D}</a:tableStyleId>
              </a:tblPr>
              <a:tblGrid>
                <a:gridCol w="1612979">
                  <a:extLst>
                    <a:ext uri="{9D8B030D-6E8A-4147-A177-3AD203B41FA5}">
                      <a16:colId xmlns:a16="http://schemas.microsoft.com/office/drawing/2014/main" val="20000"/>
                    </a:ext>
                  </a:extLst>
                </a:gridCol>
                <a:gridCol w="1612979">
                  <a:extLst>
                    <a:ext uri="{9D8B030D-6E8A-4147-A177-3AD203B41FA5}">
                      <a16:colId xmlns:a16="http://schemas.microsoft.com/office/drawing/2014/main" val="20001"/>
                    </a:ext>
                  </a:extLst>
                </a:gridCol>
                <a:gridCol w="1612979">
                  <a:extLst>
                    <a:ext uri="{9D8B030D-6E8A-4147-A177-3AD203B41FA5}">
                      <a16:colId xmlns:a16="http://schemas.microsoft.com/office/drawing/2014/main" val="20002"/>
                    </a:ext>
                  </a:extLst>
                </a:gridCol>
                <a:gridCol w="1612979">
                  <a:extLst>
                    <a:ext uri="{9D8B030D-6E8A-4147-A177-3AD203B41FA5}">
                      <a16:colId xmlns:a16="http://schemas.microsoft.com/office/drawing/2014/main" val="20003"/>
                    </a:ext>
                  </a:extLst>
                </a:gridCol>
                <a:gridCol w="1612979">
                  <a:extLst>
                    <a:ext uri="{9D8B030D-6E8A-4147-A177-3AD203B41FA5}">
                      <a16:colId xmlns:a16="http://schemas.microsoft.com/office/drawing/2014/main" val="20004"/>
                    </a:ext>
                  </a:extLst>
                </a:gridCol>
              </a:tblGrid>
              <a:tr h="370840">
                <a:tc>
                  <a:txBody>
                    <a:bodyPr/>
                    <a:lstStyle/>
                    <a:p>
                      <a:r>
                        <a:rPr lang="en-GB" dirty="0"/>
                        <a:t>Minimum</a:t>
                      </a:r>
                    </a:p>
                  </a:txBody>
                  <a:tcPr/>
                </a:tc>
                <a:tc>
                  <a:txBody>
                    <a:bodyPr/>
                    <a:lstStyle/>
                    <a:p>
                      <a:r>
                        <a:rPr lang="en-GB" baseline="0" dirty="0"/>
                        <a:t>Lower Quartile</a:t>
                      </a:r>
                      <a:endParaRPr lang="en-GB" dirty="0"/>
                    </a:p>
                  </a:txBody>
                  <a:tcPr/>
                </a:tc>
                <a:tc>
                  <a:txBody>
                    <a:bodyPr/>
                    <a:lstStyle/>
                    <a:p>
                      <a:r>
                        <a:rPr lang="en-GB" dirty="0"/>
                        <a:t>Median</a:t>
                      </a:r>
                    </a:p>
                  </a:txBody>
                  <a:tcPr/>
                </a:tc>
                <a:tc>
                  <a:txBody>
                    <a:bodyPr/>
                    <a:lstStyle/>
                    <a:p>
                      <a:r>
                        <a:rPr lang="en-GB" dirty="0"/>
                        <a:t>Upper Quartile</a:t>
                      </a:r>
                    </a:p>
                  </a:txBody>
                  <a:tcPr/>
                </a:tc>
                <a:tc>
                  <a:txBody>
                    <a:bodyPr/>
                    <a:lstStyle/>
                    <a:p>
                      <a:r>
                        <a:rPr lang="en-GB" dirty="0"/>
                        <a:t>Maximum</a:t>
                      </a:r>
                    </a:p>
                  </a:txBody>
                  <a:tcPr/>
                </a:tc>
                <a:extLst>
                  <a:ext uri="{0D108BD9-81ED-4DB2-BD59-A6C34878D82A}">
                    <a16:rowId xmlns:a16="http://schemas.microsoft.com/office/drawing/2014/main" val="10000"/>
                  </a:ext>
                </a:extLst>
              </a:tr>
              <a:tr h="370840">
                <a:tc>
                  <a:txBody>
                    <a:bodyPr/>
                    <a:lstStyle/>
                    <a:p>
                      <a:r>
                        <a:rPr lang="en-GB" dirty="0"/>
                        <a:t>3</a:t>
                      </a:r>
                    </a:p>
                  </a:txBody>
                  <a:tcPr/>
                </a:tc>
                <a:tc>
                  <a:txBody>
                    <a:bodyPr/>
                    <a:lstStyle/>
                    <a:p>
                      <a:r>
                        <a:rPr lang="en-GB" dirty="0"/>
                        <a:t>15</a:t>
                      </a:r>
                    </a:p>
                  </a:txBody>
                  <a:tcPr/>
                </a:tc>
                <a:tc>
                  <a:txBody>
                    <a:bodyPr/>
                    <a:lstStyle/>
                    <a:p>
                      <a:r>
                        <a:rPr lang="en-GB" dirty="0"/>
                        <a:t>17</a:t>
                      </a:r>
                    </a:p>
                  </a:txBody>
                  <a:tcPr/>
                </a:tc>
                <a:tc>
                  <a:txBody>
                    <a:bodyPr/>
                    <a:lstStyle/>
                    <a:p>
                      <a:r>
                        <a:rPr lang="en-GB" dirty="0"/>
                        <a:t>22</a:t>
                      </a:r>
                    </a:p>
                  </a:txBody>
                  <a:tcPr/>
                </a:tc>
                <a:tc>
                  <a:txBody>
                    <a:bodyPr/>
                    <a:lstStyle/>
                    <a:p>
                      <a:r>
                        <a:rPr lang="en-GB" dirty="0"/>
                        <a:t>27</a:t>
                      </a:r>
                    </a:p>
                  </a:txBody>
                  <a:tcPr/>
                </a:tc>
                <a:extLst>
                  <a:ext uri="{0D108BD9-81ED-4DB2-BD59-A6C34878D82A}">
                    <a16:rowId xmlns:a16="http://schemas.microsoft.com/office/drawing/2014/main" val="10001"/>
                  </a:ext>
                </a:extLst>
              </a:tr>
            </a:tbl>
          </a:graphicData>
        </a:graphic>
      </p:graphicFrame>
      <p:cxnSp>
        <p:nvCxnSpPr>
          <p:cNvPr id="10" name="Straight Connector 9">
            <a:extLst>
              <a:ext uri="{FF2B5EF4-FFF2-40B4-BE49-F238E27FC236}">
                <a16:creationId xmlns:a16="http://schemas.microsoft.com/office/drawing/2014/main" id="{5A416976-C25A-8544-B43C-B8912C2BA368}"/>
              </a:ext>
            </a:extLst>
          </p:cNvPr>
          <p:cNvCxnSpPr/>
          <p:nvPr/>
        </p:nvCxnSpPr>
        <p:spPr>
          <a:xfrm>
            <a:off x="2144605" y="5031680"/>
            <a:ext cx="6048672" cy="0"/>
          </a:xfrm>
          <a:prstGeom prst="line">
            <a:avLst/>
          </a:prstGeom>
        </p:spPr>
        <p:style>
          <a:lnRef idx="2">
            <a:schemeClr val="dk1"/>
          </a:lnRef>
          <a:fillRef idx="0">
            <a:schemeClr val="dk1"/>
          </a:fillRef>
          <a:effectRef idx="1">
            <a:schemeClr val="dk1"/>
          </a:effectRef>
          <a:fontRef idx="minor">
            <a:schemeClr val="tx1"/>
          </a:fontRef>
        </p:style>
      </p:cxnSp>
      <p:grpSp>
        <p:nvGrpSpPr>
          <p:cNvPr id="11" name="Group 10">
            <a:extLst>
              <a:ext uri="{FF2B5EF4-FFF2-40B4-BE49-F238E27FC236}">
                <a16:creationId xmlns:a16="http://schemas.microsoft.com/office/drawing/2014/main" id="{EED4380F-ED20-B349-A0C3-34F6921E79AA}"/>
              </a:ext>
            </a:extLst>
          </p:cNvPr>
          <p:cNvGrpSpPr/>
          <p:nvPr/>
        </p:nvGrpSpPr>
        <p:grpSpPr>
          <a:xfrm>
            <a:off x="2432637" y="5031680"/>
            <a:ext cx="5184576" cy="144016"/>
            <a:chOff x="1907704" y="5085184"/>
            <a:chExt cx="5184576" cy="288032"/>
          </a:xfrm>
        </p:grpSpPr>
        <p:cxnSp>
          <p:nvCxnSpPr>
            <p:cNvPr id="12" name="Straight Connector 11">
              <a:extLst>
                <a:ext uri="{FF2B5EF4-FFF2-40B4-BE49-F238E27FC236}">
                  <a16:creationId xmlns:a16="http://schemas.microsoft.com/office/drawing/2014/main" id="{1AD9844B-B2A4-834D-9529-1C92C66E1671}"/>
                </a:ext>
              </a:extLst>
            </p:cNvPr>
            <p:cNvCxnSpPr/>
            <p:nvPr/>
          </p:nvCxnSpPr>
          <p:spPr>
            <a:xfrm flipV="1">
              <a:off x="1907704" y="5085184"/>
              <a:ext cx="0" cy="288032"/>
            </a:xfrm>
            <a:prstGeom prst="line">
              <a:avLst/>
            </a:prstGeom>
          </p:spPr>
          <p:style>
            <a:lnRef idx="2">
              <a:schemeClr val="dk1"/>
            </a:lnRef>
            <a:fillRef idx="0">
              <a:schemeClr val="dk1"/>
            </a:fillRef>
            <a:effectRef idx="1">
              <a:schemeClr val="dk1"/>
            </a:effectRef>
            <a:fontRef idx="minor">
              <a:schemeClr val="tx1"/>
            </a:fontRef>
          </p:style>
        </p:cxnSp>
        <p:cxnSp>
          <p:nvCxnSpPr>
            <p:cNvPr id="13" name="Straight Connector 12">
              <a:extLst>
                <a:ext uri="{FF2B5EF4-FFF2-40B4-BE49-F238E27FC236}">
                  <a16:creationId xmlns:a16="http://schemas.microsoft.com/office/drawing/2014/main" id="{3DDA9570-9C10-A24C-A5C9-C0591996C9BC}"/>
                </a:ext>
              </a:extLst>
            </p:cNvPr>
            <p:cNvCxnSpPr/>
            <p:nvPr/>
          </p:nvCxnSpPr>
          <p:spPr>
            <a:xfrm flipV="1">
              <a:off x="2771800" y="5085184"/>
              <a:ext cx="0" cy="288032"/>
            </a:xfrm>
            <a:prstGeom prst="line">
              <a:avLst/>
            </a:prstGeom>
          </p:spPr>
          <p:style>
            <a:lnRef idx="2">
              <a:schemeClr val="dk1"/>
            </a:lnRef>
            <a:fillRef idx="0">
              <a:schemeClr val="dk1"/>
            </a:fillRef>
            <a:effectRef idx="1">
              <a:schemeClr val="dk1"/>
            </a:effectRef>
            <a:fontRef idx="minor">
              <a:schemeClr val="tx1"/>
            </a:fontRef>
          </p:style>
        </p:cxnSp>
        <p:cxnSp>
          <p:nvCxnSpPr>
            <p:cNvPr id="14" name="Straight Connector 13">
              <a:extLst>
                <a:ext uri="{FF2B5EF4-FFF2-40B4-BE49-F238E27FC236}">
                  <a16:creationId xmlns:a16="http://schemas.microsoft.com/office/drawing/2014/main" id="{8A2C501F-E071-AB44-AF94-C489CB13C182}"/>
                </a:ext>
              </a:extLst>
            </p:cNvPr>
            <p:cNvCxnSpPr/>
            <p:nvPr/>
          </p:nvCxnSpPr>
          <p:spPr>
            <a:xfrm flipV="1">
              <a:off x="3635896" y="5085184"/>
              <a:ext cx="0" cy="288032"/>
            </a:xfrm>
            <a:prstGeom prst="line">
              <a:avLst/>
            </a:prstGeom>
          </p:spPr>
          <p:style>
            <a:lnRef idx="2">
              <a:schemeClr val="dk1"/>
            </a:lnRef>
            <a:fillRef idx="0">
              <a:schemeClr val="dk1"/>
            </a:fillRef>
            <a:effectRef idx="1">
              <a:schemeClr val="dk1"/>
            </a:effectRef>
            <a:fontRef idx="minor">
              <a:schemeClr val="tx1"/>
            </a:fontRef>
          </p:style>
        </p:cxnSp>
        <p:cxnSp>
          <p:nvCxnSpPr>
            <p:cNvPr id="15" name="Straight Connector 14">
              <a:extLst>
                <a:ext uri="{FF2B5EF4-FFF2-40B4-BE49-F238E27FC236}">
                  <a16:creationId xmlns:a16="http://schemas.microsoft.com/office/drawing/2014/main" id="{FF43F5A7-82CD-A944-8AA6-A469BA8CE7B4}"/>
                </a:ext>
              </a:extLst>
            </p:cNvPr>
            <p:cNvCxnSpPr/>
            <p:nvPr/>
          </p:nvCxnSpPr>
          <p:spPr>
            <a:xfrm flipV="1">
              <a:off x="4499992" y="5085184"/>
              <a:ext cx="0" cy="288032"/>
            </a:xfrm>
            <a:prstGeom prst="line">
              <a:avLst/>
            </a:prstGeom>
          </p:spPr>
          <p:style>
            <a:lnRef idx="2">
              <a:schemeClr val="dk1"/>
            </a:lnRef>
            <a:fillRef idx="0">
              <a:schemeClr val="dk1"/>
            </a:fillRef>
            <a:effectRef idx="1">
              <a:schemeClr val="dk1"/>
            </a:effectRef>
            <a:fontRef idx="minor">
              <a:schemeClr val="tx1"/>
            </a:fontRef>
          </p:style>
        </p:cxnSp>
        <p:cxnSp>
          <p:nvCxnSpPr>
            <p:cNvPr id="16" name="Straight Connector 15">
              <a:extLst>
                <a:ext uri="{FF2B5EF4-FFF2-40B4-BE49-F238E27FC236}">
                  <a16:creationId xmlns:a16="http://schemas.microsoft.com/office/drawing/2014/main" id="{27945654-E8A6-E24D-B49D-4A1C825E2FD4}"/>
                </a:ext>
              </a:extLst>
            </p:cNvPr>
            <p:cNvCxnSpPr/>
            <p:nvPr/>
          </p:nvCxnSpPr>
          <p:spPr>
            <a:xfrm flipV="1">
              <a:off x="5364088" y="5085184"/>
              <a:ext cx="0" cy="288032"/>
            </a:xfrm>
            <a:prstGeom prst="line">
              <a:avLst/>
            </a:prstGeom>
          </p:spPr>
          <p:style>
            <a:lnRef idx="2">
              <a:schemeClr val="dk1"/>
            </a:lnRef>
            <a:fillRef idx="0">
              <a:schemeClr val="dk1"/>
            </a:fillRef>
            <a:effectRef idx="1">
              <a:schemeClr val="dk1"/>
            </a:effectRef>
            <a:fontRef idx="minor">
              <a:schemeClr val="tx1"/>
            </a:fontRef>
          </p:style>
        </p:cxnSp>
        <p:cxnSp>
          <p:nvCxnSpPr>
            <p:cNvPr id="17" name="Straight Connector 16">
              <a:extLst>
                <a:ext uri="{FF2B5EF4-FFF2-40B4-BE49-F238E27FC236}">
                  <a16:creationId xmlns:a16="http://schemas.microsoft.com/office/drawing/2014/main" id="{33D1C713-58BC-B149-96FB-DC672EE69A04}"/>
                </a:ext>
              </a:extLst>
            </p:cNvPr>
            <p:cNvCxnSpPr/>
            <p:nvPr/>
          </p:nvCxnSpPr>
          <p:spPr>
            <a:xfrm flipV="1">
              <a:off x="6228184" y="5085184"/>
              <a:ext cx="0" cy="288032"/>
            </a:xfrm>
            <a:prstGeom prst="line">
              <a:avLst/>
            </a:prstGeom>
          </p:spPr>
          <p:style>
            <a:lnRef idx="2">
              <a:schemeClr val="dk1"/>
            </a:lnRef>
            <a:fillRef idx="0">
              <a:schemeClr val="dk1"/>
            </a:fillRef>
            <a:effectRef idx="1">
              <a:schemeClr val="dk1"/>
            </a:effectRef>
            <a:fontRef idx="minor">
              <a:schemeClr val="tx1"/>
            </a:fontRef>
          </p:style>
        </p:cxnSp>
        <p:cxnSp>
          <p:nvCxnSpPr>
            <p:cNvPr id="18" name="Straight Connector 17">
              <a:extLst>
                <a:ext uri="{FF2B5EF4-FFF2-40B4-BE49-F238E27FC236}">
                  <a16:creationId xmlns:a16="http://schemas.microsoft.com/office/drawing/2014/main" id="{289D10F8-AEB8-E44F-8BA3-18B9A8565E23}"/>
                </a:ext>
              </a:extLst>
            </p:cNvPr>
            <p:cNvCxnSpPr/>
            <p:nvPr/>
          </p:nvCxnSpPr>
          <p:spPr>
            <a:xfrm flipV="1">
              <a:off x="7092280" y="5085184"/>
              <a:ext cx="0" cy="288032"/>
            </a:xfrm>
            <a:prstGeom prst="line">
              <a:avLst/>
            </a:prstGeom>
          </p:spPr>
          <p:style>
            <a:lnRef idx="2">
              <a:schemeClr val="dk1"/>
            </a:lnRef>
            <a:fillRef idx="0">
              <a:schemeClr val="dk1"/>
            </a:fillRef>
            <a:effectRef idx="1">
              <a:schemeClr val="dk1"/>
            </a:effectRef>
            <a:fontRef idx="minor">
              <a:schemeClr val="tx1"/>
            </a:fontRef>
          </p:style>
        </p:cxnSp>
      </p:grpSp>
      <p:sp>
        <p:nvSpPr>
          <p:cNvPr id="19" name="TextBox 18">
            <a:extLst>
              <a:ext uri="{FF2B5EF4-FFF2-40B4-BE49-F238E27FC236}">
                <a16:creationId xmlns:a16="http://schemas.microsoft.com/office/drawing/2014/main" id="{B0A1E2F0-FFA2-934B-A4C2-4D388FBD3EAF}"/>
              </a:ext>
            </a:extLst>
          </p:cNvPr>
          <p:cNvSpPr txBox="1"/>
          <p:nvPr/>
        </p:nvSpPr>
        <p:spPr>
          <a:xfrm>
            <a:off x="2288620" y="5175696"/>
            <a:ext cx="7160179" cy="369332"/>
          </a:xfrm>
          <a:prstGeom prst="rect">
            <a:avLst/>
          </a:prstGeom>
          <a:noFill/>
        </p:spPr>
        <p:txBody>
          <a:bodyPr wrap="square" rtlCol="0">
            <a:spAutoFit/>
          </a:bodyPr>
          <a:lstStyle/>
          <a:p>
            <a:r>
              <a:rPr lang="en-GB" dirty="0"/>
              <a:t>0           5          10         15         20         25         30</a:t>
            </a:r>
          </a:p>
        </p:txBody>
      </p:sp>
      <p:cxnSp>
        <p:nvCxnSpPr>
          <p:cNvPr id="20" name="Straight Connector 19">
            <a:extLst>
              <a:ext uri="{FF2B5EF4-FFF2-40B4-BE49-F238E27FC236}">
                <a16:creationId xmlns:a16="http://schemas.microsoft.com/office/drawing/2014/main" id="{2CE5E54C-4EDB-F540-8EA0-5F2576B96A21}"/>
              </a:ext>
            </a:extLst>
          </p:cNvPr>
          <p:cNvCxnSpPr/>
          <p:nvPr/>
        </p:nvCxnSpPr>
        <p:spPr>
          <a:xfrm>
            <a:off x="2936693" y="4167584"/>
            <a:ext cx="0" cy="360040"/>
          </a:xfrm>
          <a:prstGeom prst="line">
            <a:avLst/>
          </a:prstGeom>
        </p:spPr>
        <p:style>
          <a:lnRef idx="2">
            <a:schemeClr val="dk1"/>
          </a:lnRef>
          <a:fillRef idx="0">
            <a:schemeClr val="dk1"/>
          </a:fillRef>
          <a:effectRef idx="1">
            <a:schemeClr val="dk1"/>
          </a:effectRef>
          <a:fontRef idx="minor">
            <a:schemeClr val="tx1"/>
          </a:fontRef>
        </p:style>
      </p:cxnSp>
      <p:cxnSp>
        <p:nvCxnSpPr>
          <p:cNvPr id="21" name="Straight Connector 20">
            <a:extLst>
              <a:ext uri="{FF2B5EF4-FFF2-40B4-BE49-F238E27FC236}">
                <a16:creationId xmlns:a16="http://schemas.microsoft.com/office/drawing/2014/main" id="{299EEF67-9ABE-AB48-9B01-E8ACB4B57776}"/>
              </a:ext>
            </a:extLst>
          </p:cNvPr>
          <p:cNvCxnSpPr/>
          <p:nvPr/>
        </p:nvCxnSpPr>
        <p:spPr>
          <a:xfrm>
            <a:off x="7113157" y="4239592"/>
            <a:ext cx="0" cy="360040"/>
          </a:xfrm>
          <a:prstGeom prst="line">
            <a:avLst/>
          </a:prstGeom>
        </p:spPr>
        <p:style>
          <a:lnRef idx="2">
            <a:schemeClr val="dk1"/>
          </a:lnRef>
          <a:fillRef idx="0">
            <a:schemeClr val="dk1"/>
          </a:fillRef>
          <a:effectRef idx="1">
            <a:schemeClr val="dk1"/>
          </a:effectRef>
          <a:fontRef idx="minor">
            <a:schemeClr val="tx1"/>
          </a:fontRef>
        </p:style>
      </p:cxnSp>
      <p:cxnSp>
        <p:nvCxnSpPr>
          <p:cNvPr id="22" name="Straight Connector 21">
            <a:extLst>
              <a:ext uri="{FF2B5EF4-FFF2-40B4-BE49-F238E27FC236}">
                <a16:creationId xmlns:a16="http://schemas.microsoft.com/office/drawing/2014/main" id="{48F69A40-7740-F94D-B900-014FA1E0C43E}"/>
              </a:ext>
            </a:extLst>
          </p:cNvPr>
          <p:cNvCxnSpPr/>
          <p:nvPr/>
        </p:nvCxnSpPr>
        <p:spPr>
          <a:xfrm>
            <a:off x="5312957" y="3951560"/>
            <a:ext cx="0" cy="792088"/>
          </a:xfrm>
          <a:prstGeom prst="line">
            <a:avLst/>
          </a:prstGeom>
        </p:spPr>
        <p:style>
          <a:lnRef idx="2">
            <a:schemeClr val="dk1"/>
          </a:lnRef>
          <a:fillRef idx="0">
            <a:schemeClr val="dk1"/>
          </a:fillRef>
          <a:effectRef idx="1">
            <a:schemeClr val="dk1"/>
          </a:effectRef>
          <a:fontRef idx="minor">
            <a:schemeClr val="tx1"/>
          </a:fontRef>
        </p:style>
      </p:cxnSp>
      <p:cxnSp>
        <p:nvCxnSpPr>
          <p:cNvPr id="23" name="Straight Connector 22">
            <a:extLst>
              <a:ext uri="{FF2B5EF4-FFF2-40B4-BE49-F238E27FC236}">
                <a16:creationId xmlns:a16="http://schemas.microsoft.com/office/drawing/2014/main" id="{AAD81452-7681-3E45-AA52-4A05A6A35E17}"/>
              </a:ext>
            </a:extLst>
          </p:cNvPr>
          <p:cNvCxnSpPr/>
          <p:nvPr/>
        </p:nvCxnSpPr>
        <p:spPr>
          <a:xfrm>
            <a:off x="5024925" y="3951560"/>
            <a:ext cx="0" cy="792088"/>
          </a:xfrm>
          <a:prstGeom prst="line">
            <a:avLst/>
          </a:prstGeom>
        </p:spPr>
        <p:style>
          <a:lnRef idx="2">
            <a:schemeClr val="dk1"/>
          </a:lnRef>
          <a:fillRef idx="0">
            <a:schemeClr val="dk1"/>
          </a:fillRef>
          <a:effectRef idx="1">
            <a:schemeClr val="dk1"/>
          </a:effectRef>
          <a:fontRef idx="minor">
            <a:schemeClr val="tx1"/>
          </a:fontRef>
        </p:style>
      </p:cxnSp>
      <p:cxnSp>
        <p:nvCxnSpPr>
          <p:cNvPr id="24" name="Straight Connector 23">
            <a:extLst>
              <a:ext uri="{FF2B5EF4-FFF2-40B4-BE49-F238E27FC236}">
                <a16:creationId xmlns:a16="http://schemas.microsoft.com/office/drawing/2014/main" id="{5619BECE-7F86-4347-8054-4B5F8295C218}"/>
              </a:ext>
            </a:extLst>
          </p:cNvPr>
          <p:cNvCxnSpPr/>
          <p:nvPr/>
        </p:nvCxnSpPr>
        <p:spPr>
          <a:xfrm>
            <a:off x="6249061" y="3951560"/>
            <a:ext cx="0" cy="792088"/>
          </a:xfrm>
          <a:prstGeom prst="line">
            <a:avLst/>
          </a:prstGeom>
        </p:spPr>
        <p:style>
          <a:lnRef idx="2">
            <a:schemeClr val="dk1"/>
          </a:lnRef>
          <a:fillRef idx="0">
            <a:schemeClr val="dk1"/>
          </a:fillRef>
          <a:effectRef idx="1">
            <a:schemeClr val="dk1"/>
          </a:effectRef>
          <a:fontRef idx="minor">
            <a:schemeClr val="tx1"/>
          </a:fontRef>
        </p:style>
      </p:cxnSp>
      <p:cxnSp>
        <p:nvCxnSpPr>
          <p:cNvPr id="30" name="Straight Connector 29">
            <a:extLst>
              <a:ext uri="{FF2B5EF4-FFF2-40B4-BE49-F238E27FC236}">
                <a16:creationId xmlns:a16="http://schemas.microsoft.com/office/drawing/2014/main" id="{ABFD5CA2-273D-1848-B05F-13E575ED9BC7}"/>
              </a:ext>
            </a:extLst>
          </p:cNvPr>
          <p:cNvCxnSpPr/>
          <p:nvPr/>
        </p:nvCxnSpPr>
        <p:spPr>
          <a:xfrm>
            <a:off x="5024925" y="3951560"/>
            <a:ext cx="1224136" cy="0"/>
          </a:xfrm>
          <a:prstGeom prst="line">
            <a:avLst/>
          </a:prstGeom>
        </p:spPr>
        <p:style>
          <a:lnRef idx="2">
            <a:schemeClr val="dk1"/>
          </a:lnRef>
          <a:fillRef idx="0">
            <a:schemeClr val="dk1"/>
          </a:fillRef>
          <a:effectRef idx="1">
            <a:schemeClr val="dk1"/>
          </a:effectRef>
          <a:fontRef idx="minor">
            <a:schemeClr val="tx1"/>
          </a:fontRef>
        </p:style>
      </p:cxnSp>
      <p:cxnSp>
        <p:nvCxnSpPr>
          <p:cNvPr id="31" name="Straight Connector 30">
            <a:extLst>
              <a:ext uri="{FF2B5EF4-FFF2-40B4-BE49-F238E27FC236}">
                <a16:creationId xmlns:a16="http://schemas.microsoft.com/office/drawing/2014/main" id="{04E7B4C4-7547-B845-A1F0-482EE2D63CA8}"/>
              </a:ext>
            </a:extLst>
          </p:cNvPr>
          <p:cNvCxnSpPr/>
          <p:nvPr/>
        </p:nvCxnSpPr>
        <p:spPr>
          <a:xfrm>
            <a:off x="5024925" y="4743648"/>
            <a:ext cx="1224136" cy="0"/>
          </a:xfrm>
          <a:prstGeom prst="line">
            <a:avLst/>
          </a:prstGeom>
        </p:spPr>
        <p:style>
          <a:lnRef idx="2">
            <a:schemeClr val="dk1"/>
          </a:lnRef>
          <a:fillRef idx="0">
            <a:schemeClr val="dk1"/>
          </a:fillRef>
          <a:effectRef idx="1">
            <a:schemeClr val="dk1"/>
          </a:effectRef>
          <a:fontRef idx="minor">
            <a:schemeClr val="tx1"/>
          </a:fontRef>
        </p:style>
      </p:cxnSp>
      <p:cxnSp>
        <p:nvCxnSpPr>
          <p:cNvPr id="32" name="Straight Connector 31">
            <a:extLst>
              <a:ext uri="{FF2B5EF4-FFF2-40B4-BE49-F238E27FC236}">
                <a16:creationId xmlns:a16="http://schemas.microsoft.com/office/drawing/2014/main" id="{1207C6F5-A7C1-B743-803A-A55320A4D246}"/>
              </a:ext>
            </a:extLst>
          </p:cNvPr>
          <p:cNvCxnSpPr/>
          <p:nvPr/>
        </p:nvCxnSpPr>
        <p:spPr>
          <a:xfrm>
            <a:off x="2936693" y="4383608"/>
            <a:ext cx="2088232" cy="0"/>
          </a:xfrm>
          <a:prstGeom prst="line">
            <a:avLst/>
          </a:prstGeom>
        </p:spPr>
        <p:style>
          <a:lnRef idx="2">
            <a:schemeClr val="dk1"/>
          </a:lnRef>
          <a:fillRef idx="0">
            <a:schemeClr val="dk1"/>
          </a:fillRef>
          <a:effectRef idx="1">
            <a:schemeClr val="dk1"/>
          </a:effectRef>
          <a:fontRef idx="minor">
            <a:schemeClr val="tx1"/>
          </a:fontRef>
        </p:style>
      </p:cxnSp>
      <p:cxnSp>
        <p:nvCxnSpPr>
          <p:cNvPr id="33" name="Straight Connector 32">
            <a:extLst>
              <a:ext uri="{FF2B5EF4-FFF2-40B4-BE49-F238E27FC236}">
                <a16:creationId xmlns:a16="http://schemas.microsoft.com/office/drawing/2014/main" id="{FF228921-5FC8-8E45-AD5F-C50B39455C83}"/>
              </a:ext>
            </a:extLst>
          </p:cNvPr>
          <p:cNvCxnSpPr/>
          <p:nvPr/>
        </p:nvCxnSpPr>
        <p:spPr>
          <a:xfrm>
            <a:off x="6249061" y="4383608"/>
            <a:ext cx="864096" cy="0"/>
          </a:xfrm>
          <a:prstGeom prst="line">
            <a:avLst/>
          </a:prstGeom>
        </p:spPr>
        <p:style>
          <a:lnRef idx="2">
            <a:schemeClr val="dk1"/>
          </a:lnRef>
          <a:fillRef idx="0">
            <a:schemeClr val="dk1"/>
          </a:fillRef>
          <a:effectRef idx="1">
            <a:schemeClr val="dk1"/>
          </a:effectRef>
          <a:fontRef idx="minor">
            <a:schemeClr val="tx1"/>
          </a:fontRef>
        </p:style>
      </p:cxnSp>
      <p:grpSp>
        <p:nvGrpSpPr>
          <p:cNvPr id="38" name="Group 37">
            <a:extLst>
              <a:ext uri="{FF2B5EF4-FFF2-40B4-BE49-F238E27FC236}">
                <a16:creationId xmlns:a16="http://schemas.microsoft.com/office/drawing/2014/main" id="{6E9B3158-D653-3448-AC13-B5741D17DD7B}"/>
              </a:ext>
            </a:extLst>
          </p:cNvPr>
          <p:cNvGrpSpPr/>
          <p:nvPr/>
        </p:nvGrpSpPr>
        <p:grpSpPr>
          <a:xfrm>
            <a:off x="5024925" y="3303488"/>
            <a:ext cx="1224136" cy="504056"/>
            <a:chOff x="4499992" y="3356992"/>
            <a:chExt cx="1224136" cy="504056"/>
          </a:xfrm>
        </p:grpSpPr>
        <p:sp>
          <p:nvSpPr>
            <p:cNvPr id="39" name="Left Brace 38">
              <a:extLst>
                <a:ext uri="{FF2B5EF4-FFF2-40B4-BE49-F238E27FC236}">
                  <a16:creationId xmlns:a16="http://schemas.microsoft.com/office/drawing/2014/main" id="{F820CBFF-0FDE-EF4A-9B71-C701BA763E8A}"/>
                </a:ext>
              </a:extLst>
            </p:cNvPr>
            <p:cNvSpPr/>
            <p:nvPr/>
          </p:nvSpPr>
          <p:spPr>
            <a:xfrm rot="5400000">
              <a:off x="5004048" y="3140968"/>
              <a:ext cx="216024" cy="1224136"/>
            </a:xfrm>
            <a:prstGeom prst="leftBrace">
              <a:avLst/>
            </a:prstGeom>
            <a:ln>
              <a:prstDash val="sysDash"/>
            </a:ln>
          </p:spPr>
          <p:style>
            <a:lnRef idx="3">
              <a:schemeClr val="accent6"/>
            </a:lnRef>
            <a:fillRef idx="0">
              <a:schemeClr val="accent6"/>
            </a:fillRef>
            <a:effectRef idx="2">
              <a:schemeClr val="accent6"/>
            </a:effectRef>
            <a:fontRef idx="minor">
              <a:schemeClr val="tx1"/>
            </a:fontRef>
          </p:style>
          <p:txBody>
            <a:bodyPr rtlCol="0" anchor="ctr"/>
            <a:lstStyle/>
            <a:p>
              <a:pPr algn="ctr"/>
              <a:endParaRPr lang="en-GB"/>
            </a:p>
          </p:txBody>
        </p:sp>
        <p:sp>
          <p:nvSpPr>
            <p:cNvPr id="40" name="TextBox 39">
              <a:extLst>
                <a:ext uri="{FF2B5EF4-FFF2-40B4-BE49-F238E27FC236}">
                  <a16:creationId xmlns:a16="http://schemas.microsoft.com/office/drawing/2014/main" id="{049BACA5-E6A3-B545-A95C-F44D3606594A}"/>
                </a:ext>
              </a:extLst>
            </p:cNvPr>
            <p:cNvSpPr txBox="1"/>
            <p:nvPr/>
          </p:nvSpPr>
          <p:spPr>
            <a:xfrm>
              <a:off x="4860032" y="3356992"/>
              <a:ext cx="648072" cy="30777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r>
                <a:rPr lang="en-GB" sz="1400" dirty="0"/>
                <a:t>IQR</a:t>
              </a:r>
            </a:p>
          </p:txBody>
        </p:sp>
      </p:grpSp>
      <p:grpSp>
        <p:nvGrpSpPr>
          <p:cNvPr id="41" name="Group 40">
            <a:extLst>
              <a:ext uri="{FF2B5EF4-FFF2-40B4-BE49-F238E27FC236}">
                <a16:creationId xmlns:a16="http://schemas.microsoft.com/office/drawing/2014/main" id="{3A055A7B-5B58-684E-82F9-87378BD5E567}"/>
              </a:ext>
            </a:extLst>
          </p:cNvPr>
          <p:cNvGrpSpPr/>
          <p:nvPr/>
        </p:nvGrpSpPr>
        <p:grpSpPr>
          <a:xfrm>
            <a:off x="2936693" y="2727424"/>
            <a:ext cx="4176464" cy="576064"/>
            <a:chOff x="2411760" y="2780928"/>
            <a:chExt cx="4176464" cy="576064"/>
          </a:xfrm>
        </p:grpSpPr>
        <p:sp>
          <p:nvSpPr>
            <p:cNvPr id="42" name="Left Brace 41">
              <a:extLst>
                <a:ext uri="{FF2B5EF4-FFF2-40B4-BE49-F238E27FC236}">
                  <a16:creationId xmlns:a16="http://schemas.microsoft.com/office/drawing/2014/main" id="{78A54108-493C-824A-8CBA-C6892ED9BFB5}"/>
                </a:ext>
              </a:extLst>
            </p:cNvPr>
            <p:cNvSpPr/>
            <p:nvPr/>
          </p:nvSpPr>
          <p:spPr>
            <a:xfrm rot="5400000">
              <a:off x="4355976" y="1124744"/>
              <a:ext cx="288032" cy="4176464"/>
            </a:xfrm>
            <a:prstGeom prst="leftBrace">
              <a:avLst/>
            </a:prstGeom>
            <a:ln>
              <a:prstDash val="sysDash"/>
            </a:ln>
          </p:spPr>
          <p:style>
            <a:lnRef idx="3">
              <a:schemeClr val="accent6"/>
            </a:lnRef>
            <a:fillRef idx="0">
              <a:schemeClr val="accent6"/>
            </a:fillRef>
            <a:effectRef idx="2">
              <a:schemeClr val="accent6"/>
            </a:effectRef>
            <a:fontRef idx="minor">
              <a:schemeClr val="tx1"/>
            </a:fontRef>
          </p:style>
          <p:txBody>
            <a:bodyPr rtlCol="0" anchor="ctr"/>
            <a:lstStyle/>
            <a:p>
              <a:pPr algn="ctr"/>
              <a:endParaRPr lang="en-GB"/>
            </a:p>
          </p:txBody>
        </p:sp>
        <p:sp>
          <p:nvSpPr>
            <p:cNvPr id="43" name="TextBox 42">
              <a:extLst>
                <a:ext uri="{FF2B5EF4-FFF2-40B4-BE49-F238E27FC236}">
                  <a16:creationId xmlns:a16="http://schemas.microsoft.com/office/drawing/2014/main" id="{0415DED7-4024-8345-8A03-A56CC367231D}"/>
                </a:ext>
              </a:extLst>
            </p:cNvPr>
            <p:cNvSpPr txBox="1"/>
            <p:nvPr/>
          </p:nvSpPr>
          <p:spPr>
            <a:xfrm>
              <a:off x="4211960" y="2780928"/>
              <a:ext cx="648072" cy="30777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r>
                <a:rPr lang="en-GB" sz="1400" dirty="0"/>
                <a:t>range</a:t>
              </a:r>
            </a:p>
          </p:txBody>
        </p:sp>
      </p:grpSp>
    </p:spTree>
    <p:extLst>
      <p:ext uri="{BB962C8B-B14F-4D97-AF65-F5344CB8AC3E}">
        <p14:creationId xmlns:p14="http://schemas.microsoft.com/office/powerpoint/2010/main" val="1569201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56C804-EF40-4549-B5C9-0F8190A3330E}"/>
              </a:ext>
            </a:extLst>
          </p:cNvPr>
          <p:cNvSpPr>
            <a:spLocks noGrp="1"/>
          </p:cNvSpPr>
          <p:nvPr>
            <p:ph type="title"/>
          </p:nvPr>
        </p:nvSpPr>
        <p:spPr>
          <a:xfrm>
            <a:off x="0" y="0"/>
            <a:ext cx="8596668" cy="1320800"/>
          </a:xfrm>
        </p:spPr>
        <p:txBody>
          <a:bodyPr/>
          <a:lstStyle/>
          <a:p>
            <a:r>
              <a:rPr lang="en-US" dirty="0"/>
              <a:t>Example with an outlier</a:t>
            </a:r>
          </a:p>
        </p:txBody>
      </p:sp>
      <p:graphicFrame>
        <p:nvGraphicFramePr>
          <p:cNvPr id="6" name="Table 5">
            <a:extLst>
              <a:ext uri="{FF2B5EF4-FFF2-40B4-BE49-F238E27FC236}">
                <a16:creationId xmlns:a16="http://schemas.microsoft.com/office/drawing/2014/main" id="{57A3E892-749C-E249-8404-EE208A86B868}"/>
              </a:ext>
            </a:extLst>
          </p:cNvPr>
          <p:cNvGraphicFramePr>
            <a:graphicFrameLocks noGrp="1"/>
          </p:cNvGraphicFramePr>
          <p:nvPr/>
        </p:nvGraphicFramePr>
        <p:xfrm>
          <a:off x="413538" y="831233"/>
          <a:ext cx="8064895" cy="1010920"/>
        </p:xfrm>
        <a:graphic>
          <a:graphicData uri="http://schemas.openxmlformats.org/drawingml/2006/table">
            <a:tbl>
              <a:tblPr firstRow="1" bandRow="1">
                <a:tableStyleId>{912C8C85-51F0-491E-9774-3900AFEF0FD7}</a:tableStyleId>
              </a:tblPr>
              <a:tblGrid>
                <a:gridCol w="1656184">
                  <a:extLst>
                    <a:ext uri="{9D8B030D-6E8A-4147-A177-3AD203B41FA5}">
                      <a16:colId xmlns:a16="http://schemas.microsoft.com/office/drawing/2014/main" val="20000"/>
                    </a:ext>
                  </a:extLst>
                </a:gridCol>
                <a:gridCol w="1569774">
                  <a:extLst>
                    <a:ext uri="{9D8B030D-6E8A-4147-A177-3AD203B41FA5}">
                      <a16:colId xmlns:a16="http://schemas.microsoft.com/office/drawing/2014/main" val="20001"/>
                    </a:ext>
                  </a:extLst>
                </a:gridCol>
                <a:gridCol w="1612979">
                  <a:extLst>
                    <a:ext uri="{9D8B030D-6E8A-4147-A177-3AD203B41FA5}">
                      <a16:colId xmlns:a16="http://schemas.microsoft.com/office/drawing/2014/main" val="20002"/>
                    </a:ext>
                  </a:extLst>
                </a:gridCol>
                <a:gridCol w="1612979">
                  <a:extLst>
                    <a:ext uri="{9D8B030D-6E8A-4147-A177-3AD203B41FA5}">
                      <a16:colId xmlns:a16="http://schemas.microsoft.com/office/drawing/2014/main" val="20003"/>
                    </a:ext>
                  </a:extLst>
                </a:gridCol>
                <a:gridCol w="1612979">
                  <a:extLst>
                    <a:ext uri="{9D8B030D-6E8A-4147-A177-3AD203B41FA5}">
                      <a16:colId xmlns:a16="http://schemas.microsoft.com/office/drawing/2014/main" val="20004"/>
                    </a:ext>
                  </a:extLst>
                </a:gridCol>
              </a:tblGrid>
              <a:tr h="370840">
                <a:tc>
                  <a:txBody>
                    <a:bodyPr/>
                    <a:lstStyle/>
                    <a:p>
                      <a:r>
                        <a:rPr lang="en-GB" dirty="0"/>
                        <a:t>Smallest</a:t>
                      </a:r>
                      <a:r>
                        <a:rPr lang="en-GB" baseline="0" dirty="0"/>
                        <a:t> values</a:t>
                      </a:r>
                      <a:endParaRPr lang="en-GB" dirty="0"/>
                    </a:p>
                  </a:txBody>
                  <a:tcPr/>
                </a:tc>
                <a:tc>
                  <a:txBody>
                    <a:bodyPr/>
                    <a:lstStyle/>
                    <a:p>
                      <a:r>
                        <a:rPr lang="en-GB" dirty="0"/>
                        <a:t>Largest values</a:t>
                      </a:r>
                    </a:p>
                  </a:txBody>
                  <a:tcPr/>
                </a:tc>
                <a:tc>
                  <a:txBody>
                    <a:bodyPr/>
                    <a:lstStyle/>
                    <a:p>
                      <a:r>
                        <a:rPr lang="en-GB" dirty="0"/>
                        <a:t>Lower</a:t>
                      </a:r>
                      <a:r>
                        <a:rPr lang="en-GB" baseline="0" dirty="0"/>
                        <a:t> Quartile</a:t>
                      </a:r>
                      <a:endParaRPr lang="en-GB" dirty="0"/>
                    </a:p>
                  </a:txBody>
                  <a:tcPr/>
                </a:tc>
                <a:tc>
                  <a:txBody>
                    <a:bodyPr/>
                    <a:lstStyle/>
                    <a:p>
                      <a:r>
                        <a:rPr lang="en-GB" dirty="0"/>
                        <a:t>Median</a:t>
                      </a:r>
                    </a:p>
                  </a:txBody>
                  <a:tcPr/>
                </a:tc>
                <a:tc>
                  <a:txBody>
                    <a:bodyPr/>
                    <a:lstStyle/>
                    <a:p>
                      <a:r>
                        <a:rPr lang="en-GB" dirty="0"/>
                        <a:t>Upper</a:t>
                      </a:r>
                      <a:r>
                        <a:rPr lang="en-GB" baseline="0" dirty="0"/>
                        <a:t> Quartile</a:t>
                      </a:r>
                      <a:endParaRPr lang="en-GB" dirty="0"/>
                    </a:p>
                  </a:txBody>
                  <a:tcPr/>
                </a:tc>
                <a:extLst>
                  <a:ext uri="{0D108BD9-81ED-4DB2-BD59-A6C34878D82A}">
                    <a16:rowId xmlns:a16="http://schemas.microsoft.com/office/drawing/2014/main" val="10000"/>
                  </a:ext>
                </a:extLst>
              </a:tr>
              <a:tr h="370840">
                <a:tc>
                  <a:txBody>
                    <a:bodyPr/>
                    <a:lstStyle/>
                    <a:p>
                      <a:r>
                        <a:rPr lang="en-GB" dirty="0"/>
                        <a:t>0,</a:t>
                      </a:r>
                      <a:r>
                        <a:rPr lang="en-GB" baseline="0" dirty="0"/>
                        <a:t> 3</a:t>
                      </a:r>
                      <a:endParaRPr lang="en-GB" dirty="0"/>
                    </a:p>
                  </a:txBody>
                  <a:tcPr/>
                </a:tc>
                <a:tc>
                  <a:txBody>
                    <a:bodyPr/>
                    <a:lstStyle/>
                    <a:p>
                      <a:r>
                        <a:rPr lang="en-GB" dirty="0"/>
                        <a:t>21, 27</a:t>
                      </a:r>
                    </a:p>
                  </a:txBody>
                  <a:tcPr/>
                </a:tc>
                <a:tc>
                  <a:txBody>
                    <a:bodyPr/>
                    <a:lstStyle/>
                    <a:p>
                      <a:r>
                        <a:rPr lang="en-GB" dirty="0"/>
                        <a:t>8</a:t>
                      </a:r>
                    </a:p>
                  </a:txBody>
                  <a:tcPr/>
                </a:tc>
                <a:tc>
                  <a:txBody>
                    <a:bodyPr/>
                    <a:lstStyle/>
                    <a:p>
                      <a:r>
                        <a:rPr lang="en-GB" dirty="0"/>
                        <a:t>10</a:t>
                      </a:r>
                    </a:p>
                  </a:txBody>
                  <a:tcPr/>
                </a:tc>
                <a:tc>
                  <a:txBody>
                    <a:bodyPr/>
                    <a:lstStyle/>
                    <a:p>
                      <a:r>
                        <a:rPr lang="en-GB" dirty="0"/>
                        <a:t>14</a:t>
                      </a:r>
                    </a:p>
                  </a:txBody>
                  <a:tcPr/>
                </a:tc>
                <a:extLst>
                  <a:ext uri="{0D108BD9-81ED-4DB2-BD59-A6C34878D82A}">
                    <a16:rowId xmlns:a16="http://schemas.microsoft.com/office/drawing/2014/main" val="10001"/>
                  </a:ext>
                </a:extLst>
              </a:tr>
            </a:tbl>
          </a:graphicData>
        </a:graphic>
      </p:graphicFrame>
      <p:sp>
        <p:nvSpPr>
          <p:cNvPr id="3" name="TextBox 2">
            <a:extLst>
              <a:ext uri="{FF2B5EF4-FFF2-40B4-BE49-F238E27FC236}">
                <a16:creationId xmlns:a16="http://schemas.microsoft.com/office/drawing/2014/main" id="{0441CE50-6B31-0D4E-BB34-7E4A8FA2F465}"/>
              </a:ext>
            </a:extLst>
          </p:cNvPr>
          <p:cNvSpPr txBox="1"/>
          <p:nvPr/>
        </p:nvSpPr>
        <p:spPr>
          <a:xfrm>
            <a:off x="413538" y="2152033"/>
            <a:ext cx="7179851" cy="369332"/>
          </a:xfrm>
          <a:prstGeom prst="rect">
            <a:avLst/>
          </a:prstGeom>
          <a:noFill/>
        </p:spPr>
        <p:txBody>
          <a:bodyPr wrap="none" rtlCol="0">
            <a:spAutoFit/>
          </a:bodyPr>
          <a:lstStyle/>
          <a:p>
            <a:r>
              <a:rPr lang="en-US" dirty="0"/>
              <a:t>Any data 1.5 x interquartile rate above Q</a:t>
            </a:r>
            <a:r>
              <a:rPr lang="en-US" baseline="-25000" dirty="0"/>
              <a:t>3</a:t>
            </a:r>
            <a:r>
              <a:rPr lang="en-US" dirty="0"/>
              <a:t> or below Q</a:t>
            </a:r>
            <a:r>
              <a:rPr lang="en-US" baseline="-25000" dirty="0"/>
              <a:t>1</a:t>
            </a:r>
            <a:r>
              <a:rPr lang="en-US" dirty="0"/>
              <a:t> is an outlier.</a:t>
            </a:r>
          </a:p>
        </p:txBody>
      </p:sp>
    </p:spTree>
    <p:extLst>
      <p:ext uri="{BB962C8B-B14F-4D97-AF65-F5344CB8AC3E}">
        <p14:creationId xmlns:p14="http://schemas.microsoft.com/office/powerpoint/2010/main" val="36193051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F364715-7DA8-CA4B-9BDF-CE4B9F8226B1}"/>
              </a:ext>
            </a:extLst>
          </p:cNvPr>
          <p:cNvSpPr>
            <a:spLocks noGrp="1"/>
          </p:cNvSpPr>
          <p:nvPr>
            <p:ph type="title"/>
          </p:nvPr>
        </p:nvSpPr>
        <p:spPr>
          <a:xfrm>
            <a:off x="0" y="0"/>
            <a:ext cx="8596668" cy="1320800"/>
          </a:xfrm>
        </p:spPr>
        <p:txBody>
          <a:bodyPr/>
          <a:lstStyle/>
          <a:p>
            <a:r>
              <a:rPr lang="en-US" dirty="0"/>
              <a:t>Comparing box plots</a:t>
            </a:r>
          </a:p>
        </p:txBody>
      </p:sp>
      <p:cxnSp>
        <p:nvCxnSpPr>
          <p:cNvPr id="11" name="Straight Connector 10">
            <a:extLst>
              <a:ext uri="{FF2B5EF4-FFF2-40B4-BE49-F238E27FC236}">
                <a16:creationId xmlns:a16="http://schemas.microsoft.com/office/drawing/2014/main" id="{8361FCA7-7192-F54D-9557-1A887EC54956}"/>
              </a:ext>
            </a:extLst>
          </p:cNvPr>
          <p:cNvCxnSpPr/>
          <p:nvPr/>
        </p:nvCxnSpPr>
        <p:spPr>
          <a:xfrm>
            <a:off x="1077725" y="3048992"/>
            <a:ext cx="7560840" cy="0"/>
          </a:xfrm>
          <a:prstGeom prst="line">
            <a:avLst/>
          </a:prstGeom>
        </p:spPr>
        <p:style>
          <a:lnRef idx="2">
            <a:schemeClr val="dk1"/>
          </a:lnRef>
          <a:fillRef idx="0">
            <a:schemeClr val="dk1"/>
          </a:fillRef>
          <a:effectRef idx="1">
            <a:schemeClr val="dk1"/>
          </a:effectRef>
          <a:fontRef idx="minor">
            <a:schemeClr val="tx1"/>
          </a:fontRef>
        </p:style>
      </p:cxnSp>
      <p:cxnSp>
        <p:nvCxnSpPr>
          <p:cNvPr id="12" name="Straight Connector 11">
            <a:extLst>
              <a:ext uri="{FF2B5EF4-FFF2-40B4-BE49-F238E27FC236}">
                <a16:creationId xmlns:a16="http://schemas.microsoft.com/office/drawing/2014/main" id="{FD34443B-5694-8847-A842-E4A3AA09D5B6}"/>
              </a:ext>
            </a:extLst>
          </p:cNvPr>
          <p:cNvCxnSpPr/>
          <p:nvPr/>
        </p:nvCxnSpPr>
        <p:spPr>
          <a:xfrm>
            <a:off x="1509773" y="3048992"/>
            <a:ext cx="0" cy="216024"/>
          </a:xfrm>
          <a:prstGeom prst="line">
            <a:avLst/>
          </a:prstGeom>
        </p:spPr>
        <p:style>
          <a:lnRef idx="2">
            <a:schemeClr val="dk1"/>
          </a:lnRef>
          <a:fillRef idx="0">
            <a:schemeClr val="dk1"/>
          </a:fillRef>
          <a:effectRef idx="1">
            <a:schemeClr val="dk1"/>
          </a:effectRef>
          <a:fontRef idx="minor">
            <a:schemeClr val="tx1"/>
          </a:fontRef>
        </p:style>
      </p:cxnSp>
      <p:cxnSp>
        <p:nvCxnSpPr>
          <p:cNvPr id="13" name="Straight Connector 12">
            <a:extLst>
              <a:ext uri="{FF2B5EF4-FFF2-40B4-BE49-F238E27FC236}">
                <a16:creationId xmlns:a16="http://schemas.microsoft.com/office/drawing/2014/main" id="{D2AF6FBF-F34B-C44A-AB48-972DF409C9FB}"/>
              </a:ext>
            </a:extLst>
          </p:cNvPr>
          <p:cNvCxnSpPr/>
          <p:nvPr/>
        </p:nvCxnSpPr>
        <p:spPr>
          <a:xfrm>
            <a:off x="2445877" y="3048992"/>
            <a:ext cx="0" cy="216024"/>
          </a:xfrm>
          <a:prstGeom prst="line">
            <a:avLst/>
          </a:prstGeom>
        </p:spPr>
        <p:style>
          <a:lnRef idx="2">
            <a:schemeClr val="dk1"/>
          </a:lnRef>
          <a:fillRef idx="0">
            <a:schemeClr val="dk1"/>
          </a:fillRef>
          <a:effectRef idx="1">
            <a:schemeClr val="dk1"/>
          </a:effectRef>
          <a:fontRef idx="minor">
            <a:schemeClr val="tx1"/>
          </a:fontRef>
        </p:style>
      </p:cxnSp>
      <p:cxnSp>
        <p:nvCxnSpPr>
          <p:cNvPr id="14" name="Straight Connector 13">
            <a:extLst>
              <a:ext uri="{FF2B5EF4-FFF2-40B4-BE49-F238E27FC236}">
                <a16:creationId xmlns:a16="http://schemas.microsoft.com/office/drawing/2014/main" id="{02EBED8C-BAD2-C646-8DCD-1D3C13124020}"/>
              </a:ext>
            </a:extLst>
          </p:cNvPr>
          <p:cNvCxnSpPr/>
          <p:nvPr/>
        </p:nvCxnSpPr>
        <p:spPr>
          <a:xfrm>
            <a:off x="3381981" y="3048992"/>
            <a:ext cx="0" cy="216024"/>
          </a:xfrm>
          <a:prstGeom prst="line">
            <a:avLst/>
          </a:prstGeom>
        </p:spPr>
        <p:style>
          <a:lnRef idx="2">
            <a:schemeClr val="dk1"/>
          </a:lnRef>
          <a:fillRef idx="0">
            <a:schemeClr val="dk1"/>
          </a:fillRef>
          <a:effectRef idx="1">
            <a:schemeClr val="dk1"/>
          </a:effectRef>
          <a:fontRef idx="minor">
            <a:schemeClr val="tx1"/>
          </a:fontRef>
        </p:style>
      </p:cxnSp>
      <p:cxnSp>
        <p:nvCxnSpPr>
          <p:cNvPr id="15" name="Straight Connector 14">
            <a:extLst>
              <a:ext uri="{FF2B5EF4-FFF2-40B4-BE49-F238E27FC236}">
                <a16:creationId xmlns:a16="http://schemas.microsoft.com/office/drawing/2014/main" id="{18D5F17B-DD62-7B49-8FA6-68EB7C514CB3}"/>
              </a:ext>
            </a:extLst>
          </p:cNvPr>
          <p:cNvCxnSpPr/>
          <p:nvPr/>
        </p:nvCxnSpPr>
        <p:spPr>
          <a:xfrm>
            <a:off x="4318085" y="3048992"/>
            <a:ext cx="0" cy="216024"/>
          </a:xfrm>
          <a:prstGeom prst="line">
            <a:avLst/>
          </a:prstGeom>
        </p:spPr>
        <p:style>
          <a:lnRef idx="2">
            <a:schemeClr val="dk1"/>
          </a:lnRef>
          <a:fillRef idx="0">
            <a:schemeClr val="dk1"/>
          </a:fillRef>
          <a:effectRef idx="1">
            <a:schemeClr val="dk1"/>
          </a:effectRef>
          <a:fontRef idx="minor">
            <a:schemeClr val="tx1"/>
          </a:fontRef>
        </p:style>
      </p:cxnSp>
      <p:cxnSp>
        <p:nvCxnSpPr>
          <p:cNvPr id="16" name="Straight Connector 15">
            <a:extLst>
              <a:ext uri="{FF2B5EF4-FFF2-40B4-BE49-F238E27FC236}">
                <a16:creationId xmlns:a16="http://schemas.microsoft.com/office/drawing/2014/main" id="{46FFD949-A7CF-E24A-9692-CFB4D9968CD3}"/>
              </a:ext>
            </a:extLst>
          </p:cNvPr>
          <p:cNvCxnSpPr/>
          <p:nvPr/>
        </p:nvCxnSpPr>
        <p:spPr>
          <a:xfrm>
            <a:off x="5254189" y="3048992"/>
            <a:ext cx="0" cy="216024"/>
          </a:xfrm>
          <a:prstGeom prst="line">
            <a:avLst/>
          </a:prstGeom>
        </p:spPr>
        <p:style>
          <a:lnRef idx="2">
            <a:schemeClr val="dk1"/>
          </a:lnRef>
          <a:fillRef idx="0">
            <a:schemeClr val="dk1"/>
          </a:fillRef>
          <a:effectRef idx="1">
            <a:schemeClr val="dk1"/>
          </a:effectRef>
          <a:fontRef idx="minor">
            <a:schemeClr val="tx1"/>
          </a:fontRef>
        </p:style>
      </p:cxnSp>
      <p:cxnSp>
        <p:nvCxnSpPr>
          <p:cNvPr id="17" name="Straight Connector 16">
            <a:extLst>
              <a:ext uri="{FF2B5EF4-FFF2-40B4-BE49-F238E27FC236}">
                <a16:creationId xmlns:a16="http://schemas.microsoft.com/office/drawing/2014/main" id="{966D486C-C55C-2743-AADF-EB45C5BA7841}"/>
              </a:ext>
            </a:extLst>
          </p:cNvPr>
          <p:cNvCxnSpPr/>
          <p:nvPr/>
        </p:nvCxnSpPr>
        <p:spPr>
          <a:xfrm>
            <a:off x="6190293" y="3048992"/>
            <a:ext cx="0" cy="216024"/>
          </a:xfrm>
          <a:prstGeom prst="line">
            <a:avLst/>
          </a:prstGeom>
        </p:spPr>
        <p:style>
          <a:lnRef idx="2">
            <a:schemeClr val="dk1"/>
          </a:lnRef>
          <a:fillRef idx="0">
            <a:schemeClr val="dk1"/>
          </a:fillRef>
          <a:effectRef idx="1">
            <a:schemeClr val="dk1"/>
          </a:effectRef>
          <a:fontRef idx="minor">
            <a:schemeClr val="tx1"/>
          </a:fontRef>
        </p:style>
      </p:cxnSp>
      <p:cxnSp>
        <p:nvCxnSpPr>
          <p:cNvPr id="18" name="Straight Connector 17">
            <a:extLst>
              <a:ext uri="{FF2B5EF4-FFF2-40B4-BE49-F238E27FC236}">
                <a16:creationId xmlns:a16="http://schemas.microsoft.com/office/drawing/2014/main" id="{B5440F21-6440-534E-98A8-8F8ED0049FC4}"/>
              </a:ext>
            </a:extLst>
          </p:cNvPr>
          <p:cNvCxnSpPr/>
          <p:nvPr/>
        </p:nvCxnSpPr>
        <p:spPr>
          <a:xfrm>
            <a:off x="7126397" y="3048992"/>
            <a:ext cx="0" cy="216024"/>
          </a:xfrm>
          <a:prstGeom prst="line">
            <a:avLst/>
          </a:prstGeom>
        </p:spPr>
        <p:style>
          <a:lnRef idx="2">
            <a:schemeClr val="dk1"/>
          </a:lnRef>
          <a:fillRef idx="0">
            <a:schemeClr val="dk1"/>
          </a:fillRef>
          <a:effectRef idx="1">
            <a:schemeClr val="dk1"/>
          </a:effectRef>
          <a:fontRef idx="minor">
            <a:schemeClr val="tx1"/>
          </a:fontRef>
        </p:style>
      </p:cxnSp>
      <p:cxnSp>
        <p:nvCxnSpPr>
          <p:cNvPr id="19" name="Straight Connector 18">
            <a:extLst>
              <a:ext uri="{FF2B5EF4-FFF2-40B4-BE49-F238E27FC236}">
                <a16:creationId xmlns:a16="http://schemas.microsoft.com/office/drawing/2014/main" id="{17983FD0-5377-EB41-B68A-09AFFD589DBD}"/>
              </a:ext>
            </a:extLst>
          </p:cNvPr>
          <p:cNvCxnSpPr/>
          <p:nvPr/>
        </p:nvCxnSpPr>
        <p:spPr>
          <a:xfrm>
            <a:off x="8062501" y="3048992"/>
            <a:ext cx="0" cy="216024"/>
          </a:xfrm>
          <a:prstGeom prst="line">
            <a:avLst/>
          </a:prstGeom>
        </p:spPr>
        <p:style>
          <a:lnRef idx="2">
            <a:schemeClr val="dk1"/>
          </a:lnRef>
          <a:fillRef idx="0">
            <a:schemeClr val="dk1"/>
          </a:fillRef>
          <a:effectRef idx="1">
            <a:schemeClr val="dk1"/>
          </a:effectRef>
          <a:fontRef idx="minor">
            <a:schemeClr val="tx1"/>
          </a:fontRef>
        </p:style>
      </p:cxnSp>
      <p:sp>
        <p:nvSpPr>
          <p:cNvPr id="20" name="TextBox 19">
            <a:extLst>
              <a:ext uri="{FF2B5EF4-FFF2-40B4-BE49-F238E27FC236}">
                <a16:creationId xmlns:a16="http://schemas.microsoft.com/office/drawing/2014/main" id="{D5054A98-53E6-404D-A5E2-412AB6B3A676}"/>
              </a:ext>
            </a:extLst>
          </p:cNvPr>
          <p:cNvSpPr txBox="1"/>
          <p:nvPr/>
        </p:nvSpPr>
        <p:spPr>
          <a:xfrm>
            <a:off x="1077725" y="3337024"/>
            <a:ext cx="8316416" cy="369332"/>
          </a:xfrm>
          <a:prstGeom prst="rect">
            <a:avLst/>
          </a:prstGeom>
          <a:noFill/>
        </p:spPr>
        <p:txBody>
          <a:bodyPr wrap="square" rtlCol="0">
            <a:spAutoFit/>
          </a:bodyPr>
          <a:lstStyle/>
          <a:p>
            <a:r>
              <a:rPr lang="en-GB" dirty="0"/>
              <a:t>£400k     £450k      £500k     £550k     £600k     £650k     £700k     £750k</a:t>
            </a:r>
          </a:p>
        </p:txBody>
      </p:sp>
      <p:sp>
        <p:nvSpPr>
          <p:cNvPr id="21" name="Rectangle 20">
            <a:extLst>
              <a:ext uri="{FF2B5EF4-FFF2-40B4-BE49-F238E27FC236}">
                <a16:creationId xmlns:a16="http://schemas.microsoft.com/office/drawing/2014/main" id="{FDFECBCB-D8CD-A941-84F8-5EBD90A28F60}"/>
              </a:ext>
            </a:extLst>
          </p:cNvPr>
          <p:cNvSpPr/>
          <p:nvPr/>
        </p:nvSpPr>
        <p:spPr>
          <a:xfrm>
            <a:off x="4174069" y="1104776"/>
            <a:ext cx="1152128" cy="43204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22" name="Rectangle 21">
            <a:extLst>
              <a:ext uri="{FF2B5EF4-FFF2-40B4-BE49-F238E27FC236}">
                <a16:creationId xmlns:a16="http://schemas.microsoft.com/office/drawing/2014/main" id="{4751CC5F-6997-D845-8AD5-A40DEC45A737}"/>
              </a:ext>
            </a:extLst>
          </p:cNvPr>
          <p:cNvSpPr/>
          <p:nvPr/>
        </p:nvSpPr>
        <p:spPr>
          <a:xfrm>
            <a:off x="5326197" y="1104776"/>
            <a:ext cx="1080120" cy="43204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cxnSp>
        <p:nvCxnSpPr>
          <p:cNvPr id="23" name="Straight Connector 22">
            <a:extLst>
              <a:ext uri="{FF2B5EF4-FFF2-40B4-BE49-F238E27FC236}">
                <a16:creationId xmlns:a16="http://schemas.microsoft.com/office/drawing/2014/main" id="{415591DA-EED4-484D-87BB-38B3E22C9AC9}"/>
              </a:ext>
            </a:extLst>
          </p:cNvPr>
          <p:cNvCxnSpPr>
            <a:stCxn id="22" idx="3"/>
          </p:cNvCxnSpPr>
          <p:nvPr/>
        </p:nvCxnSpPr>
        <p:spPr>
          <a:xfrm>
            <a:off x="6406317" y="1320800"/>
            <a:ext cx="1224136" cy="0"/>
          </a:xfrm>
          <a:prstGeom prst="line">
            <a:avLst/>
          </a:prstGeom>
        </p:spPr>
        <p:style>
          <a:lnRef idx="2">
            <a:schemeClr val="dk1"/>
          </a:lnRef>
          <a:fillRef idx="0">
            <a:schemeClr val="dk1"/>
          </a:fillRef>
          <a:effectRef idx="1">
            <a:schemeClr val="dk1"/>
          </a:effectRef>
          <a:fontRef idx="minor">
            <a:schemeClr val="tx1"/>
          </a:fontRef>
        </p:style>
      </p:cxnSp>
      <p:cxnSp>
        <p:nvCxnSpPr>
          <p:cNvPr id="24" name="Straight Connector 23">
            <a:extLst>
              <a:ext uri="{FF2B5EF4-FFF2-40B4-BE49-F238E27FC236}">
                <a16:creationId xmlns:a16="http://schemas.microsoft.com/office/drawing/2014/main" id="{B3891356-54E1-994D-A933-E4F4B5588679}"/>
              </a:ext>
            </a:extLst>
          </p:cNvPr>
          <p:cNvCxnSpPr/>
          <p:nvPr/>
        </p:nvCxnSpPr>
        <p:spPr>
          <a:xfrm flipV="1">
            <a:off x="7630453" y="1176784"/>
            <a:ext cx="0" cy="288032"/>
          </a:xfrm>
          <a:prstGeom prst="line">
            <a:avLst/>
          </a:prstGeom>
        </p:spPr>
        <p:style>
          <a:lnRef idx="2">
            <a:schemeClr val="dk1"/>
          </a:lnRef>
          <a:fillRef idx="0">
            <a:schemeClr val="dk1"/>
          </a:fillRef>
          <a:effectRef idx="1">
            <a:schemeClr val="dk1"/>
          </a:effectRef>
          <a:fontRef idx="minor">
            <a:schemeClr val="tx1"/>
          </a:fontRef>
        </p:style>
      </p:cxnSp>
      <p:cxnSp>
        <p:nvCxnSpPr>
          <p:cNvPr id="25" name="Straight Connector 24">
            <a:extLst>
              <a:ext uri="{FF2B5EF4-FFF2-40B4-BE49-F238E27FC236}">
                <a16:creationId xmlns:a16="http://schemas.microsoft.com/office/drawing/2014/main" id="{530B91B8-F2FD-684B-830E-DA6F0B47391D}"/>
              </a:ext>
            </a:extLst>
          </p:cNvPr>
          <p:cNvCxnSpPr>
            <a:endCxn id="21" idx="1"/>
          </p:cNvCxnSpPr>
          <p:nvPr/>
        </p:nvCxnSpPr>
        <p:spPr>
          <a:xfrm>
            <a:off x="3021941" y="1320800"/>
            <a:ext cx="1152128" cy="0"/>
          </a:xfrm>
          <a:prstGeom prst="line">
            <a:avLst/>
          </a:prstGeom>
        </p:spPr>
        <p:style>
          <a:lnRef idx="2">
            <a:schemeClr val="dk1"/>
          </a:lnRef>
          <a:fillRef idx="0">
            <a:schemeClr val="dk1"/>
          </a:fillRef>
          <a:effectRef idx="1">
            <a:schemeClr val="dk1"/>
          </a:effectRef>
          <a:fontRef idx="minor">
            <a:schemeClr val="tx1"/>
          </a:fontRef>
        </p:style>
      </p:cxnSp>
      <p:cxnSp>
        <p:nvCxnSpPr>
          <p:cNvPr id="26" name="Straight Connector 25">
            <a:extLst>
              <a:ext uri="{FF2B5EF4-FFF2-40B4-BE49-F238E27FC236}">
                <a16:creationId xmlns:a16="http://schemas.microsoft.com/office/drawing/2014/main" id="{7571D0C5-A86B-4C46-9B71-D528F467203E}"/>
              </a:ext>
            </a:extLst>
          </p:cNvPr>
          <p:cNvCxnSpPr/>
          <p:nvPr/>
        </p:nvCxnSpPr>
        <p:spPr>
          <a:xfrm flipV="1">
            <a:off x="3021941" y="1176784"/>
            <a:ext cx="0" cy="288032"/>
          </a:xfrm>
          <a:prstGeom prst="line">
            <a:avLst/>
          </a:prstGeom>
        </p:spPr>
        <p:style>
          <a:lnRef idx="2">
            <a:schemeClr val="dk1"/>
          </a:lnRef>
          <a:fillRef idx="0">
            <a:schemeClr val="dk1"/>
          </a:fillRef>
          <a:effectRef idx="1">
            <a:schemeClr val="dk1"/>
          </a:effectRef>
          <a:fontRef idx="minor">
            <a:schemeClr val="tx1"/>
          </a:fontRef>
        </p:style>
      </p:cxnSp>
      <p:sp>
        <p:nvSpPr>
          <p:cNvPr id="27" name="Rectangle 26">
            <a:extLst>
              <a:ext uri="{FF2B5EF4-FFF2-40B4-BE49-F238E27FC236}">
                <a16:creationId xmlns:a16="http://schemas.microsoft.com/office/drawing/2014/main" id="{907EA1FE-A432-7A41-8F97-90C8545A7C03}"/>
              </a:ext>
            </a:extLst>
          </p:cNvPr>
          <p:cNvSpPr/>
          <p:nvPr/>
        </p:nvSpPr>
        <p:spPr>
          <a:xfrm>
            <a:off x="3814029" y="1896864"/>
            <a:ext cx="2016224" cy="43204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28" name="Rectangle 27">
            <a:extLst>
              <a:ext uri="{FF2B5EF4-FFF2-40B4-BE49-F238E27FC236}">
                <a16:creationId xmlns:a16="http://schemas.microsoft.com/office/drawing/2014/main" id="{FC5093AB-3466-8A4C-AF94-8DC4FCEC3BE5}"/>
              </a:ext>
            </a:extLst>
          </p:cNvPr>
          <p:cNvSpPr/>
          <p:nvPr/>
        </p:nvSpPr>
        <p:spPr>
          <a:xfrm>
            <a:off x="5830253" y="1896864"/>
            <a:ext cx="1080120" cy="43204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cxnSp>
        <p:nvCxnSpPr>
          <p:cNvPr id="29" name="Straight Connector 28">
            <a:extLst>
              <a:ext uri="{FF2B5EF4-FFF2-40B4-BE49-F238E27FC236}">
                <a16:creationId xmlns:a16="http://schemas.microsoft.com/office/drawing/2014/main" id="{4AC8AE71-5004-1743-92A1-EB968985F7FE}"/>
              </a:ext>
            </a:extLst>
          </p:cNvPr>
          <p:cNvCxnSpPr/>
          <p:nvPr/>
        </p:nvCxnSpPr>
        <p:spPr>
          <a:xfrm>
            <a:off x="6910373" y="2112888"/>
            <a:ext cx="1872208" cy="0"/>
          </a:xfrm>
          <a:prstGeom prst="line">
            <a:avLst/>
          </a:prstGeom>
        </p:spPr>
        <p:style>
          <a:lnRef idx="2">
            <a:schemeClr val="dk1"/>
          </a:lnRef>
          <a:fillRef idx="0">
            <a:schemeClr val="dk1"/>
          </a:fillRef>
          <a:effectRef idx="1">
            <a:schemeClr val="dk1"/>
          </a:effectRef>
          <a:fontRef idx="minor">
            <a:schemeClr val="tx1"/>
          </a:fontRef>
        </p:style>
      </p:cxnSp>
      <p:cxnSp>
        <p:nvCxnSpPr>
          <p:cNvPr id="30" name="Straight Connector 29">
            <a:extLst>
              <a:ext uri="{FF2B5EF4-FFF2-40B4-BE49-F238E27FC236}">
                <a16:creationId xmlns:a16="http://schemas.microsoft.com/office/drawing/2014/main" id="{D993F69C-96FC-7045-935D-06D78FD044C9}"/>
              </a:ext>
            </a:extLst>
          </p:cNvPr>
          <p:cNvCxnSpPr/>
          <p:nvPr/>
        </p:nvCxnSpPr>
        <p:spPr>
          <a:xfrm flipV="1">
            <a:off x="8782581" y="1968872"/>
            <a:ext cx="0" cy="288032"/>
          </a:xfrm>
          <a:prstGeom prst="line">
            <a:avLst/>
          </a:prstGeom>
        </p:spPr>
        <p:style>
          <a:lnRef idx="2">
            <a:schemeClr val="dk1"/>
          </a:lnRef>
          <a:fillRef idx="0">
            <a:schemeClr val="dk1"/>
          </a:fillRef>
          <a:effectRef idx="1">
            <a:schemeClr val="dk1"/>
          </a:effectRef>
          <a:fontRef idx="minor">
            <a:schemeClr val="tx1"/>
          </a:fontRef>
        </p:style>
      </p:cxnSp>
      <p:cxnSp>
        <p:nvCxnSpPr>
          <p:cNvPr id="31" name="Straight Connector 30">
            <a:extLst>
              <a:ext uri="{FF2B5EF4-FFF2-40B4-BE49-F238E27FC236}">
                <a16:creationId xmlns:a16="http://schemas.microsoft.com/office/drawing/2014/main" id="{16919559-E1A6-0F42-A7FA-9C9DD4D3FE33}"/>
              </a:ext>
            </a:extLst>
          </p:cNvPr>
          <p:cNvCxnSpPr>
            <a:endCxn id="27" idx="1"/>
          </p:cNvCxnSpPr>
          <p:nvPr/>
        </p:nvCxnSpPr>
        <p:spPr>
          <a:xfrm>
            <a:off x="1869813" y="2112888"/>
            <a:ext cx="1944216" cy="0"/>
          </a:xfrm>
          <a:prstGeom prst="line">
            <a:avLst/>
          </a:prstGeom>
        </p:spPr>
        <p:style>
          <a:lnRef idx="2">
            <a:schemeClr val="dk1"/>
          </a:lnRef>
          <a:fillRef idx="0">
            <a:schemeClr val="dk1"/>
          </a:fillRef>
          <a:effectRef idx="1">
            <a:schemeClr val="dk1"/>
          </a:effectRef>
          <a:fontRef idx="minor">
            <a:schemeClr val="tx1"/>
          </a:fontRef>
        </p:style>
      </p:cxnSp>
      <p:cxnSp>
        <p:nvCxnSpPr>
          <p:cNvPr id="32" name="Straight Connector 31">
            <a:extLst>
              <a:ext uri="{FF2B5EF4-FFF2-40B4-BE49-F238E27FC236}">
                <a16:creationId xmlns:a16="http://schemas.microsoft.com/office/drawing/2014/main" id="{093A11DA-7D74-6E4A-9B5C-61C2565AFB59}"/>
              </a:ext>
            </a:extLst>
          </p:cNvPr>
          <p:cNvCxnSpPr/>
          <p:nvPr/>
        </p:nvCxnSpPr>
        <p:spPr>
          <a:xfrm flipV="1">
            <a:off x="1869813" y="1968872"/>
            <a:ext cx="0" cy="288032"/>
          </a:xfrm>
          <a:prstGeom prst="line">
            <a:avLst/>
          </a:prstGeom>
        </p:spPr>
        <p:style>
          <a:lnRef idx="2">
            <a:schemeClr val="dk1"/>
          </a:lnRef>
          <a:fillRef idx="0">
            <a:schemeClr val="dk1"/>
          </a:fillRef>
          <a:effectRef idx="1">
            <a:schemeClr val="dk1"/>
          </a:effectRef>
          <a:fontRef idx="minor">
            <a:schemeClr val="tx1"/>
          </a:fontRef>
        </p:style>
      </p:cxnSp>
      <p:sp>
        <p:nvSpPr>
          <p:cNvPr id="33" name="TextBox 32">
            <a:extLst>
              <a:ext uri="{FF2B5EF4-FFF2-40B4-BE49-F238E27FC236}">
                <a16:creationId xmlns:a16="http://schemas.microsoft.com/office/drawing/2014/main" id="{857EA46F-5923-BE48-A3C2-975BB503A85D}"/>
              </a:ext>
            </a:extLst>
          </p:cNvPr>
          <p:cNvSpPr txBox="1"/>
          <p:nvPr/>
        </p:nvSpPr>
        <p:spPr>
          <a:xfrm>
            <a:off x="717685" y="1896864"/>
            <a:ext cx="1116632" cy="369332"/>
          </a:xfrm>
          <a:prstGeom prst="rect">
            <a:avLst/>
          </a:prstGeom>
          <a:noFill/>
        </p:spPr>
        <p:txBody>
          <a:bodyPr wrap="square" rtlCol="0">
            <a:spAutoFit/>
          </a:bodyPr>
          <a:lstStyle/>
          <a:p>
            <a:r>
              <a:rPr lang="en-GB" dirty="0"/>
              <a:t>Kingston</a:t>
            </a:r>
          </a:p>
        </p:txBody>
      </p:sp>
      <p:sp>
        <p:nvSpPr>
          <p:cNvPr id="34" name="TextBox 33">
            <a:extLst>
              <a:ext uri="{FF2B5EF4-FFF2-40B4-BE49-F238E27FC236}">
                <a16:creationId xmlns:a16="http://schemas.microsoft.com/office/drawing/2014/main" id="{63AE6FED-0B4C-564E-9CB4-443CC013A009}"/>
              </a:ext>
            </a:extLst>
          </p:cNvPr>
          <p:cNvSpPr txBox="1"/>
          <p:nvPr/>
        </p:nvSpPr>
        <p:spPr>
          <a:xfrm>
            <a:off x="717685" y="1104776"/>
            <a:ext cx="1044624" cy="369332"/>
          </a:xfrm>
          <a:prstGeom prst="rect">
            <a:avLst/>
          </a:prstGeom>
          <a:noFill/>
        </p:spPr>
        <p:txBody>
          <a:bodyPr wrap="square" rtlCol="0">
            <a:spAutoFit/>
          </a:bodyPr>
          <a:lstStyle/>
          <a:p>
            <a:r>
              <a:rPr lang="en-GB" dirty="0"/>
              <a:t>Croydon</a:t>
            </a:r>
          </a:p>
        </p:txBody>
      </p:sp>
      <p:sp>
        <p:nvSpPr>
          <p:cNvPr id="35" name="TextBox 34">
            <a:extLst>
              <a:ext uri="{FF2B5EF4-FFF2-40B4-BE49-F238E27FC236}">
                <a16:creationId xmlns:a16="http://schemas.microsoft.com/office/drawing/2014/main" id="{AFA67708-5750-BF41-BF26-3A56B9F9DD10}"/>
              </a:ext>
            </a:extLst>
          </p:cNvPr>
          <p:cNvSpPr txBox="1"/>
          <p:nvPr/>
        </p:nvSpPr>
        <p:spPr>
          <a:xfrm>
            <a:off x="645677" y="4345136"/>
            <a:ext cx="8136904" cy="369332"/>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dirty="0">
                <a:solidFill>
                  <a:schemeClr val="tx1"/>
                </a:solidFill>
              </a:rPr>
              <a:t>“Compare the prices of houses in Croydon with those in Kingston”. (2 marks)</a:t>
            </a:r>
          </a:p>
        </p:txBody>
      </p:sp>
      <p:sp>
        <p:nvSpPr>
          <p:cNvPr id="36" name="TextBox 35">
            <a:extLst>
              <a:ext uri="{FF2B5EF4-FFF2-40B4-BE49-F238E27FC236}">
                <a16:creationId xmlns:a16="http://schemas.microsoft.com/office/drawing/2014/main" id="{AA1118EE-8DDB-6642-BE2F-580E13140B46}"/>
              </a:ext>
            </a:extLst>
          </p:cNvPr>
          <p:cNvSpPr txBox="1"/>
          <p:nvPr/>
        </p:nvSpPr>
        <p:spPr>
          <a:xfrm>
            <a:off x="4858145" y="4749890"/>
            <a:ext cx="4822721" cy="1077218"/>
          </a:xfrm>
          <a:prstGeom prst="rect">
            <a:avLst/>
          </a:prstGeom>
          <a:noFill/>
        </p:spPr>
        <p:txBody>
          <a:bodyPr wrap="square" rtlCol="0">
            <a:spAutoFit/>
          </a:bodyPr>
          <a:lstStyle/>
          <a:p>
            <a:r>
              <a:rPr lang="en-GB" sz="1600" u="sng" dirty="0"/>
              <a:t>For 1 mark, one of:</a:t>
            </a:r>
          </a:p>
          <a:p>
            <a:r>
              <a:rPr lang="en-GB" sz="1600" dirty="0"/>
              <a:t>The </a:t>
            </a:r>
            <a:r>
              <a:rPr lang="en-GB" sz="1600" b="1" dirty="0"/>
              <a:t>interquartile range</a:t>
            </a:r>
            <a:r>
              <a:rPr lang="en-GB" sz="1600" dirty="0"/>
              <a:t> of house prices in Kingston is greater than Croydon meaning its less consistent. </a:t>
            </a:r>
          </a:p>
        </p:txBody>
      </p:sp>
      <p:sp>
        <p:nvSpPr>
          <p:cNvPr id="37" name="TextBox 36">
            <a:extLst>
              <a:ext uri="{FF2B5EF4-FFF2-40B4-BE49-F238E27FC236}">
                <a16:creationId xmlns:a16="http://schemas.microsoft.com/office/drawing/2014/main" id="{004FDECB-9CFC-FA44-9E42-AC72168F242B}"/>
              </a:ext>
            </a:extLst>
          </p:cNvPr>
          <p:cNvSpPr txBox="1"/>
          <p:nvPr/>
        </p:nvSpPr>
        <p:spPr>
          <a:xfrm>
            <a:off x="645677" y="4777185"/>
            <a:ext cx="3881906" cy="830997"/>
          </a:xfrm>
          <a:prstGeom prst="rect">
            <a:avLst/>
          </a:prstGeom>
          <a:noFill/>
        </p:spPr>
        <p:txBody>
          <a:bodyPr wrap="square" rtlCol="0">
            <a:spAutoFit/>
          </a:bodyPr>
          <a:lstStyle/>
          <a:p>
            <a:r>
              <a:rPr lang="en-GB" sz="1600" u="sng" dirty="0"/>
              <a:t>For 1 mark:</a:t>
            </a:r>
          </a:p>
          <a:p>
            <a:r>
              <a:rPr lang="en-GB" sz="1600" dirty="0"/>
              <a:t>The </a:t>
            </a:r>
            <a:r>
              <a:rPr lang="en-GB" sz="1600" b="1" dirty="0"/>
              <a:t>median</a:t>
            </a:r>
            <a:r>
              <a:rPr lang="en-GB" sz="1600" dirty="0"/>
              <a:t> house price in Kingston was greater than that in Croydon.</a:t>
            </a:r>
          </a:p>
        </p:txBody>
      </p:sp>
      <p:sp>
        <p:nvSpPr>
          <p:cNvPr id="38" name="TextBox 37">
            <a:extLst>
              <a:ext uri="{FF2B5EF4-FFF2-40B4-BE49-F238E27FC236}">
                <a16:creationId xmlns:a16="http://schemas.microsoft.com/office/drawing/2014/main" id="{AFCE8D28-35C8-2346-AC1B-08774E3F6C2E}"/>
              </a:ext>
            </a:extLst>
          </p:cNvPr>
          <p:cNvSpPr txBox="1"/>
          <p:nvPr/>
        </p:nvSpPr>
        <p:spPr>
          <a:xfrm>
            <a:off x="4858145" y="5962387"/>
            <a:ext cx="2880320" cy="307777"/>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400" dirty="0">
                <a:solidFill>
                  <a:schemeClr val="tx1"/>
                </a:solidFill>
              </a:rPr>
              <a:t>Include some measure of </a:t>
            </a:r>
            <a:r>
              <a:rPr lang="en-GB" sz="1400" b="1" u="sng" dirty="0">
                <a:solidFill>
                  <a:schemeClr val="tx1"/>
                </a:solidFill>
              </a:rPr>
              <a:t>spread</a:t>
            </a:r>
            <a:r>
              <a:rPr lang="en-GB" sz="1400" dirty="0">
                <a:solidFill>
                  <a:schemeClr val="tx1"/>
                </a:solidFill>
              </a:rPr>
              <a:t>.</a:t>
            </a:r>
          </a:p>
        </p:txBody>
      </p:sp>
      <p:sp>
        <p:nvSpPr>
          <p:cNvPr id="39" name="TextBox 38">
            <a:extLst>
              <a:ext uri="{FF2B5EF4-FFF2-40B4-BE49-F238E27FC236}">
                <a16:creationId xmlns:a16="http://schemas.microsoft.com/office/drawing/2014/main" id="{34100666-2409-944B-81DC-ADA784DD0225}"/>
              </a:ext>
            </a:extLst>
          </p:cNvPr>
          <p:cNvSpPr txBox="1"/>
          <p:nvPr/>
        </p:nvSpPr>
        <p:spPr>
          <a:xfrm>
            <a:off x="656385" y="5962387"/>
            <a:ext cx="3958678" cy="523220"/>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400" dirty="0">
                <a:solidFill>
                  <a:schemeClr val="tx1"/>
                </a:solidFill>
              </a:rPr>
              <a:t>Include some measure of </a:t>
            </a:r>
            <a:r>
              <a:rPr lang="en-GB" sz="1400" b="1" u="sng" dirty="0">
                <a:solidFill>
                  <a:schemeClr val="tx1"/>
                </a:solidFill>
              </a:rPr>
              <a:t>location</a:t>
            </a:r>
            <a:r>
              <a:rPr lang="en-GB" sz="1400" dirty="0">
                <a:solidFill>
                  <a:schemeClr val="tx1"/>
                </a:solidFill>
              </a:rPr>
              <a:t> (median is best).</a:t>
            </a:r>
          </a:p>
        </p:txBody>
      </p:sp>
    </p:spTree>
    <p:extLst>
      <p:ext uri="{BB962C8B-B14F-4D97-AF65-F5344CB8AC3E}">
        <p14:creationId xmlns:p14="http://schemas.microsoft.com/office/powerpoint/2010/main" val="2072206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8" grpId="0" animBg="1"/>
      <p:bldP spid="3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7D0CFC-97E7-A249-AF21-F4CD08B122A6}"/>
              </a:ext>
            </a:extLst>
          </p:cNvPr>
          <p:cNvSpPr>
            <a:spLocks noGrp="1"/>
          </p:cNvSpPr>
          <p:nvPr>
            <p:ph type="title"/>
          </p:nvPr>
        </p:nvSpPr>
        <p:spPr>
          <a:xfrm>
            <a:off x="0" y="0"/>
            <a:ext cx="8596668" cy="1320800"/>
          </a:xfrm>
        </p:spPr>
        <p:txBody>
          <a:bodyPr/>
          <a:lstStyle/>
          <a:p>
            <a:r>
              <a:rPr lang="en-US" dirty="0"/>
              <a:t>Class example</a:t>
            </a:r>
          </a:p>
        </p:txBody>
      </p:sp>
      <p:pic>
        <p:nvPicPr>
          <p:cNvPr id="4" name="Picture 3">
            <a:extLst>
              <a:ext uri="{FF2B5EF4-FFF2-40B4-BE49-F238E27FC236}">
                <a16:creationId xmlns:a16="http://schemas.microsoft.com/office/drawing/2014/main" id="{672B24C3-87D4-3342-B54C-E2AA62F62CCD}"/>
              </a:ext>
            </a:extLst>
          </p:cNvPr>
          <p:cNvPicPr>
            <a:picLocks noChangeAspect="1"/>
          </p:cNvPicPr>
          <p:nvPr/>
        </p:nvPicPr>
        <p:blipFill>
          <a:blip r:embed="rId2"/>
          <a:stretch>
            <a:fillRect/>
          </a:stretch>
        </p:blipFill>
        <p:spPr>
          <a:xfrm>
            <a:off x="92688" y="714959"/>
            <a:ext cx="6286207" cy="3426735"/>
          </a:xfrm>
          <a:prstGeom prst="rect">
            <a:avLst/>
          </a:prstGeom>
        </p:spPr>
      </p:pic>
      <p:sp>
        <p:nvSpPr>
          <p:cNvPr id="5" name="TextBox 4">
            <a:extLst>
              <a:ext uri="{FF2B5EF4-FFF2-40B4-BE49-F238E27FC236}">
                <a16:creationId xmlns:a16="http://schemas.microsoft.com/office/drawing/2014/main" id="{830E9593-66C1-4A4E-A222-0CA17D852DD3}"/>
              </a:ext>
            </a:extLst>
          </p:cNvPr>
          <p:cNvSpPr txBox="1"/>
          <p:nvPr/>
        </p:nvSpPr>
        <p:spPr>
          <a:xfrm>
            <a:off x="252101" y="4942712"/>
            <a:ext cx="6435570" cy="1200329"/>
          </a:xfrm>
          <a:prstGeom prst="rect">
            <a:avLst/>
          </a:prstGeom>
          <a:noFill/>
        </p:spPr>
        <p:txBody>
          <a:bodyPr wrap="square" rtlCol="0">
            <a:spAutoFit/>
          </a:bodyPr>
          <a:lstStyle/>
          <a:p>
            <a:r>
              <a:rPr lang="en-GB" dirty="0"/>
              <a:t>(c) The company claims that for 75% of the months, the amount received per month is greater than £10 000. Comment on this claim, giving a reason for your answer.              </a:t>
            </a:r>
            <a:r>
              <a:rPr lang="en-GB" b="1" dirty="0"/>
              <a:t>(2)</a:t>
            </a:r>
          </a:p>
        </p:txBody>
      </p:sp>
      <p:pic>
        <p:nvPicPr>
          <p:cNvPr id="6" name="Picture 5">
            <a:extLst>
              <a:ext uri="{FF2B5EF4-FFF2-40B4-BE49-F238E27FC236}">
                <a16:creationId xmlns:a16="http://schemas.microsoft.com/office/drawing/2014/main" id="{767F0361-9CB2-D547-ABC8-5C247B051C7C}"/>
              </a:ext>
            </a:extLst>
          </p:cNvPr>
          <p:cNvPicPr>
            <a:picLocks noChangeAspect="1"/>
          </p:cNvPicPr>
          <p:nvPr/>
        </p:nvPicPr>
        <p:blipFill>
          <a:blip r:embed="rId3"/>
          <a:stretch>
            <a:fillRect/>
          </a:stretch>
        </p:blipFill>
        <p:spPr>
          <a:xfrm>
            <a:off x="6471583" y="994364"/>
            <a:ext cx="5586221" cy="3147330"/>
          </a:xfrm>
          <a:prstGeom prst="rect">
            <a:avLst/>
          </a:prstGeom>
        </p:spPr>
      </p:pic>
      <p:pic>
        <p:nvPicPr>
          <p:cNvPr id="7" name="Picture 6">
            <a:extLst>
              <a:ext uri="{FF2B5EF4-FFF2-40B4-BE49-F238E27FC236}">
                <a16:creationId xmlns:a16="http://schemas.microsoft.com/office/drawing/2014/main" id="{D7B86D60-C000-F946-8980-2AA9613E0B48}"/>
              </a:ext>
            </a:extLst>
          </p:cNvPr>
          <p:cNvPicPr>
            <a:picLocks noChangeAspect="1"/>
          </p:cNvPicPr>
          <p:nvPr/>
        </p:nvPicPr>
        <p:blipFill>
          <a:blip r:embed="rId4"/>
          <a:stretch>
            <a:fillRect/>
          </a:stretch>
        </p:blipFill>
        <p:spPr>
          <a:xfrm>
            <a:off x="6471584" y="5064587"/>
            <a:ext cx="5468316" cy="614304"/>
          </a:xfrm>
          <a:prstGeom prst="rect">
            <a:avLst/>
          </a:prstGeom>
        </p:spPr>
      </p:pic>
    </p:spTree>
    <p:extLst>
      <p:ext uri="{BB962C8B-B14F-4D97-AF65-F5344CB8AC3E}">
        <p14:creationId xmlns:p14="http://schemas.microsoft.com/office/powerpoint/2010/main" val="828095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77C58F9-37E1-0849-B90D-7AD1ED6ED74A}"/>
              </a:ext>
            </a:extLst>
          </p:cNvPr>
          <p:cNvSpPr txBox="1"/>
          <p:nvPr/>
        </p:nvSpPr>
        <p:spPr>
          <a:xfrm>
            <a:off x="932688" y="1005840"/>
            <a:ext cx="4838184" cy="461665"/>
          </a:xfrm>
          <a:prstGeom prst="rect">
            <a:avLst/>
          </a:prstGeom>
          <a:noFill/>
        </p:spPr>
        <p:txBody>
          <a:bodyPr wrap="none" rtlCol="0">
            <a:spAutoFit/>
          </a:bodyPr>
          <a:lstStyle/>
          <a:p>
            <a:r>
              <a:rPr lang="en-US" sz="2400" dirty="0"/>
              <a:t>Exercise 3A/B pages 42-43 and 45</a:t>
            </a:r>
          </a:p>
        </p:txBody>
      </p:sp>
      <p:sp>
        <p:nvSpPr>
          <p:cNvPr id="5" name="Title 1">
            <a:extLst>
              <a:ext uri="{FF2B5EF4-FFF2-40B4-BE49-F238E27FC236}">
                <a16:creationId xmlns:a16="http://schemas.microsoft.com/office/drawing/2014/main" id="{5B32F9CC-5F58-3E49-84F7-38B7759961A9}"/>
              </a:ext>
            </a:extLst>
          </p:cNvPr>
          <p:cNvSpPr>
            <a:spLocks noGrp="1"/>
          </p:cNvSpPr>
          <p:nvPr>
            <p:ph type="title"/>
          </p:nvPr>
        </p:nvSpPr>
        <p:spPr>
          <a:xfrm>
            <a:off x="0" y="-84128"/>
            <a:ext cx="8596668" cy="765446"/>
          </a:xfrm>
        </p:spPr>
        <p:txBody>
          <a:bodyPr/>
          <a:lstStyle/>
          <a:p>
            <a:r>
              <a:rPr lang="en-US" dirty="0"/>
              <a:t>Exercise book</a:t>
            </a:r>
          </a:p>
        </p:txBody>
      </p:sp>
    </p:spTree>
    <p:extLst>
      <p:ext uri="{BB962C8B-B14F-4D97-AF65-F5344CB8AC3E}">
        <p14:creationId xmlns:p14="http://schemas.microsoft.com/office/powerpoint/2010/main" val="10614426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027971-81AA-C646-8CB6-3AB71DA643EE}"/>
              </a:ext>
            </a:extLst>
          </p:cNvPr>
          <p:cNvSpPr>
            <a:spLocks noGrp="1"/>
          </p:cNvSpPr>
          <p:nvPr>
            <p:ph type="title"/>
          </p:nvPr>
        </p:nvSpPr>
        <p:spPr>
          <a:xfrm>
            <a:off x="0" y="0"/>
            <a:ext cx="8596668" cy="621792"/>
          </a:xfrm>
        </p:spPr>
        <p:txBody>
          <a:bodyPr>
            <a:normAutofit fontScale="90000"/>
          </a:bodyPr>
          <a:lstStyle/>
          <a:p>
            <a:r>
              <a:rPr lang="en-US" dirty="0"/>
              <a:t>3.3 Cumulative frequency (CF)</a:t>
            </a:r>
          </a:p>
        </p:txBody>
      </p:sp>
      <p:sp>
        <p:nvSpPr>
          <p:cNvPr id="7" name="TextBox 6">
            <a:extLst>
              <a:ext uri="{FF2B5EF4-FFF2-40B4-BE49-F238E27FC236}">
                <a16:creationId xmlns:a16="http://schemas.microsoft.com/office/drawing/2014/main" id="{D57C55A8-886A-4349-B791-1D7CB397C806}"/>
              </a:ext>
            </a:extLst>
          </p:cNvPr>
          <p:cNvSpPr txBox="1"/>
          <p:nvPr/>
        </p:nvSpPr>
        <p:spPr>
          <a:xfrm>
            <a:off x="179294" y="993421"/>
            <a:ext cx="9377082" cy="1200329"/>
          </a:xfrm>
          <a:prstGeom prst="rect">
            <a:avLst/>
          </a:prstGeom>
          <a:noFill/>
        </p:spPr>
        <p:txBody>
          <a:bodyPr wrap="square" rtlCol="0">
            <a:spAutoFit/>
          </a:bodyPr>
          <a:lstStyle/>
          <a:p>
            <a:r>
              <a:rPr lang="en-US" dirty="0"/>
              <a:t>Cumulative frequency is used with group data. To find CF you keep adding the next interval on like a running total.</a:t>
            </a:r>
          </a:p>
          <a:p>
            <a:endParaRPr lang="en-US" dirty="0"/>
          </a:p>
          <a:p>
            <a:r>
              <a:rPr lang="en-US" dirty="0"/>
              <a:t>When plotting you use the end of the interval with the CF value</a:t>
            </a:r>
          </a:p>
        </p:txBody>
      </p:sp>
    </p:spTree>
    <p:extLst>
      <p:ext uri="{BB962C8B-B14F-4D97-AF65-F5344CB8AC3E}">
        <p14:creationId xmlns:p14="http://schemas.microsoft.com/office/powerpoint/2010/main" val="3564208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Facet">
  <a:themeElements>
    <a:clrScheme name="Red">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{D0F20C38-AAA8-9948-A716-9409CB6CC67C}tf10001060</Template>
  <TotalTime>356</TotalTime>
  <Words>885</Words>
  <Application>Microsoft Macintosh PowerPoint</Application>
  <PresentationFormat>Widescreen</PresentationFormat>
  <Paragraphs>150</Paragraphs>
  <Slides>16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Cambria Math</vt:lpstr>
      <vt:lpstr>Trebuchet MS</vt:lpstr>
      <vt:lpstr>Wingdings 3</vt:lpstr>
      <vt:lpstr>Facet</vt:lpstr>
      <vt:lpstr>Chapter 3 – Representations of data</vt:lpstr>
      <vt:lpstr>3.1 - Outliers</vt:lpstr>
      <vt:lpstr>PowerPoint Presentation</vt:lpstr>
      <vt:lpstr>3.2 Box plots</vt:lpstr>
      <vt:lpstr>Example with an outlier</vt:lpstr>
      <vt:lpstr>Comparing box plots</vt:lpstr>
      <vt:lpstr>Class example</vt:lpstr>
      <vt:lpstr>Exercise book</vt:lpstr>
      <vt:lpstr>3.3 Cumulative frequency (CF)</vt:lpstr>
      <vt:lpstr>Plotting</vt:lpstr>
      <vt:lpstr>Exercise book</vt:lpstr>
      <vt:lpstr>3.4 Histograms</vt:lpstr>
      <vt:lpstr>Example 1</vt:lpstr>
      <vt:lpstr>Example 2</vt:lpstr>
      <vt:lpstr>Exercise book</vt:lpstr>
      <vt:lpstr>3.5 Comparing data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2 – Measures of spread</dc:title>
  <dc:creator>David Lynton</dc:creator>
  <cp:lastModifiedBy>David Lynton</cp:lastModifiedBy>
  <cp:revision>22</cp:revision>
  <dcterms:created xsi:type="dcterms:W3CDTF">2020-03-30T09:01:01Z</dcterms:created>
  <dcterms:modified xsi:type="dcterms:W3CDTF">2020-03-31T11:55:42Z</dcterms:modified>
</cp:coreProperties>
</file>