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2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4"/>
  </p:normalViewPr>
  <p:slideViewPr>
    <p:cSldViewPr snapToGrid="0" snapToObjects="1">
      <p:cViewPr>
        <p:scale>
          <a:sx n="71" d="100"/>
          <a:sy n="71" d="100"/>
        </p:scale>
        <p:origin x="376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25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098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13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028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5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18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6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3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7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9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8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816D3-956D-294B-9C01-D5B2B7D0B011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77E4A5-3159-2D49-92CF-0205F7548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23349-369D-E647-AAAB-BB5701C9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866" y="0"/>
            <a:ext cx="9838267" cy="823151"/>
          </a:xfrm>
        </p:spPr>
        <p:txBody>
          <a:bodyPr/>
          <a:lstStyle/>
          <a:p>
            <a:pPr algn="l"/>
            <a:r>
              <a:rPr lang="en-US" sz="4400" dirty="0"/>
              <a:t>Chapter 2 – Measures of spread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0B2318-4EBC-BD4E-A8B3-B2ABB8A3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71" y="4801464"/>
            <a:ext cx="7852229" cy="205653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2703A7-6B4B-8C49-A3BC-A30FF7F6C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371725"/>
            <a:ext cx="7829959" cy="2429739"/>
          </a:xfrm>
          <a:prstGeom prst="rect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00ED3-38AB-5C41-A263-EE0653E031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074" y="757197"/>
            <a:ext cx="7019925" cy="217837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6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783E77-DBEA-5342-9984-216D8BC5A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4631578"/>
            <a:ext cx="6248400" cy="2298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50052-CEEF-034C-AF44-075D9548A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1" y="2564564"/>
            <a:ext cx="7643813" cy="2040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CD29FF-6A0A-AB40-8D14-432F7DEEA5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999" y="740021"/>
            <a:ext cx="6276975" cy="21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DE389-BAAB-DF4B-AFD3-0889E3DE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GCSE</a:t>
            </a:r>
          </a:p>
        </p:txBody>
      </p:sp>
      <p:pic>
        <p:nvPicPr>
          <p:cNvPr id="4" name="Picture 4" descr="http://www.cimt.plymouth.ac.uk/projects/mepres/book9/bk9i16/s3q11a.png">
            <a:extLst>
              <a:ext uri="{FF2B5EF4-FFF2-40B4-BE49-F238E27FC236}">
                <a16:creationId xmlns:a16="http://schemas.microsoft.com/office/drawing/2014/main" id="{E1554FBB-D334-4E43-AADD-375501C5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4" y="735584"/>
            <a:ext cx="556478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F29414-89AB-154F-BBBA-2CF2FE6B751E}"/>
              </a:ext>
            </a:extLst>
          </p:cNvPr>
          <p:cNvCxnSpPr/>
          <p:nvPr/>
        </p:nvCxnSpPr>
        <p:spPr>
          <a:xfrm>
            <a:off x="1407844" y="2884010"/>
            <a:ext cx="1590220" cy="3153"/>
          </a:xfrm>
          <a:prstGeom prst="line">
            <a:avLst/>
          </a:prstGeom>
          <a:ln w="38100"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6D062-BB64-7746-8DA7-7FB95FDA6538}"/>
              </a:ext>
            </a:extLst>
          </p:cNvPr>
          <p:cNvCxnSpPr/>
          <p:nvPr/>
        </p:nvCxnSpPr>
        <p:spPr>
          <a:xfrm>
            <a:off x="2974959" y="2886169"/>
            <a:ext cx="4468" cy="1949327"/>
          </a:xfrm>
          <a:prstGeom prst="line">
            <a:avLst/>
          </a:prstGeom>
          <a:ln w="38100">
            <a:prstDash val="sysDot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D465BCE-EB14-4342-8BC7-9964BCBC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840594"/>
                  </p:ext>
                </p:extLst>
              </p:nvPr>
            </p:nvGraphicFramePr>
            <p:xfrm>
              <a:off x="5900869" y="194316"/>
              <a:ext cx="401557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13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79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62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Height</a:t>
                          </a:r>
                          <a:r>
                            <a:rPr lang="en-GB" baseline="0" dirty="0"/>
                            <a:t> of tree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Freq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C.F.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0.55≤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0.6≤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&lt;0.65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0.65≤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0.7≤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&lt;0.75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145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0.75≤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3D465BCE-EB14-4342-8BC7-9964BCBCC17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6840594"/>
                  </p:ext>
                </p:extLst>
              </p:nvPr>
            </p:nvGraphicFramePr>
            <p:xfrm>
              <a:off x="5900869" y="194316"/>
              <a:ext cx="4015570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913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4794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62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Height</a:t>
                          </a:r>
                          <a:r>
                            <a:rPr lang="en-GB" baseline="0" dirty="0"/>
                            <a:t> of tree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Freq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C.F.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106667" r="-61421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5522" t="-106667" r="-80597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6667" r="-188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213793" r="-61421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5522" t="-213793" r="-80597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13793" r="-188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313793" r="-6142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5522" t="-313793" r="-8059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13793" r="-188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400000" r="-61421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5522" t="-400000" r="-8059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400000" r="-188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8" t="-517241" r="-61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5522" t="-517241" r="-805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517241" r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C28631-00EB-8345-BDFB-4945C3075944}"/>
              </a:ext>
            </a:extLst>
          </p:cNvPr>
          <p:cNvCxnSpPr/>
          <p:nvPr/>
        </p:nvCxnSpPr>
        <p:spPr>
          <a:xfrm flipV="1">
            <a:off x="2727615" y="2252316"/>
            <a:ext cx="602332" cy="1147564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F4A0286-DA5A-754A-BF11-0D36FFA6BD31}"/>
              </a:ext>
            </a:extLst>
          </p:cNvPr>
          <p:cNvSpPr/>
          <p:nvPr/>
        </p:nvSpPr>
        <p:spPr>
          <a:xfrm>
            <a:off x="3310897" y="2207866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BDE2978-6AFD-5749-87DB-1C76F6EBC151}"/>
              </a:ext>
            </a:extLst>
          </p:cNvPr>
          <p:cNvSpPr/>
          <p:nvPr/>
        </p:nvSpPr>
        <p:spPr>
          <a:xfrm>
            <a:off x="3945401" y="1441456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23CC01C-8CF9-8347-BC4E-22DF72B67919}"/>
              </a:ext>
            </a:extLst>
          </p:cNvPr>
          <p:cNvSpPr/>
          <p:nvPr/>
        </p:nvSpPr>
        <p:spPr>
          <a:xfrm>
            <a:off x="4580773" y="1061716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D63248-E997-6149-9CF1-311DD8D714C8}"/>
              </a:ext>
            </a:extLst>
          </p:cNvPr>
          <p:cNvSpPr/>
          <p:nvPr/>
        </p:nvSpPr>
        <p:spPr>
          <a:xfrm>
            <a:off x="5222495" y="917700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B73E760-B235-B649-899F-E02791E3F85D}"/>
              </a:ext>
            </a:extLst>
          </p:cNvPr>
          <p:cNvSpPr/>
          <p:nvPr/>
        </p:nvSpPr>
        <p:spPr>
          <a:xfrm>
            <a:off x="2664115" y="3368666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9CD511-6DF4-374B-8C9F-1545E831A54E}"/>
              </a:ext>
            </a:extLst>
          </p:cNvPr>
          <p:cNvSpPr/>
          <p:nvPr/>
        </p:nvSpPr>
        <p:spPr>
          <a:xfrm>
            <a:off x="2001185" y="4777096"/>
            <a:ext cx="88900" cy="88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4E2CC-D449-0847-A5EF-EFD13EAB3552}"/>
              </a:ext>
            </a:extLst>
          </p:cNvPr>
          <p:cNvSpPr txBox="1"/>
          <p:nvPr/>
        </p:nvSpPr>
        <p:spPr>
          <a:xfrm>
            <a:off x="6141350" y="3143502"/>
            <a:ext cx="5774387" cy="22467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At GCSE we could find the median by drawing a suitable line on a cumulative frequency graph.</a:t>
            </a:r>
          </a:p>
          <a:p>
            <a:endParaRPr lang="en-GB" sz="2000" dirty="0"/>
          </a:p>
          <a:p>
            <a:r>
              <a:rPr lang="en-GB" sz="2000" dirty="0"/>
              <a:t>What could we do now? </a:t>
            </a:r>
          </a:p>
          <a:p>
            <a:r>
              <a:rPr lang="en-GB" sz="2000" b="1" dirty="0"/>
              <a:t>We can say that the difference between lower point and Median is proportional to lower to the upper.</a:t>
            </a:r>
          </a:p>
        </p:txBody>
      </p:sp>
    </p:spTree>
    <p:extLst>
      <p:ext uri="{BB962C8B-B14F-4D97-AF65-F5344CB8AC3E}">
        <p14:creationId xmlns:p14="http://schemas.microsoft.com/office/powerpoint/2010/main" val="290863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4DB1-A4AC-1948-9E9F-F9CF6117F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Linear interpolation -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DFDA68-A473-5343-B689-6FCB608D8F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321725"/>
                  </p:ext>
                </p:extLst>
              </p:nvPr>
            </p:nvGraphicFramePr>
            <p:xfrm>
              <a:off x="151354" y="726121"/>
              <a:ext cx="3579398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0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8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27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Height</a:t>
                          </a:r>
                          <a:r>
                            <a:rPr lang="en-GB" baseline="0" dirty="0"/>
                            <a:t> of tree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Freq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C.F.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0.55≤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0.6≤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&lt;0.65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0.65≤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130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0.7≤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&lt;0.75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145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0.75≤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&lt;0.8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DFDA68-A473-5343-B689-6FCB608D8F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0321725"/>
                  </p:ext>
                </p:extLst>
              </p:nvPr>
            </p:nvGraphicFramePr>
            <p:xfrm>
              <a:off x="151354" y="726121"/>
              <a:ext cx="3579398" cy="2225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20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558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27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Height</a:t>
                          </a:r>
                          <a:r>
                            <a:rPr lang="en-GB" baseline="0" dirty="0"/>
                            <a:t> of tree (m)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Freq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C.F.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3333" r="-61932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8305" t="-103333" r="-84746" b="-39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9583" t="-103333" r="-4167" b="-3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345" r="-61932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8305" t="-210345" r="-84746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9583" t="-210345" r="-4167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345" r="-6193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8305" t="-310345" r="-84746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9583" t="-310345" r="-4167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6667" r="-6193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8305" t="-396667" r="-84746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9583" t="-396667" r="-4167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13793" r="-619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8305" t="-513793" r="-847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9583" t="-513793" r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0902A4-FE59-AF4A-99CF-7E4778020FA6}"/>
                  </a:ext>
                </a:extLst>
              </p:cNvPr>
              <p:cNvSpPr txBox="1"/>
              <p:nvPr/>
            </p:nvSpPr>
            <p:spPr>
              <a:xfrm>
                <a:off x="4075710" y="789814"/>
                <a:ext cx="542503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75</a:t>
                </a:r>
                <a:r>
                  <a:rPr lang="en-GB" baseline="30000" dirty="0"/>
                  <a:t>th</a:t>
                </a:r>
                <a:r>
                  <a:rPr lang="en-GB" dirty="0"/>
                  <a:t> item is within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0.6≤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&lt;0.65</m:t>
                    </m:r>
                  </m:oMath>
                </a14:m>
                <a:r>
                  <a:rPr lang="en-GB" dirty="0"/>
                  <a:t> class interval because 75 is within the first 100 items but not the first 55.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B0902A4-FE59-AF4A-99CF-7E4778020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5710" y="789814"/>
                <a:ext cx="5425032" cy="923330"/>
              </a:xfrm>
              <a:prstGeom prst="rect">
                <a:avLst/>
              </a:prstGeom>
              <a:blipFill>
                <a:blip r:embed="rId3"/>
                <a:stretch>
                  <a:fillRect l="-935" t="-1351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CFE7F8-7313-BC41-A53F-C99990EE9B4A}"/>
              </a:ext>
            </a:extLst>
          </p:cNvPr>
          <p:cNvCxnSpPr>
            <a:endCxn id="9" idx="2"/>
          </p:cNvCxnSpPr>
          <p:nvPr/>
        </p:nvCxnSpPr>
        <p:spPr>
          <a:xfrm>
            <a:off x="2274710" y="4450164"/>
            <a:ext cx="45365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D5E42B3-D365-1740-8AEE-081064CC1567}"/>
              </a:ext>
            </a:extLst>
          </p:cNvPr>
          <p:cNvSpPr txBox="1"/>
          <p:nvPr/>
        </p:nvSpPr>
        <p:spPr>
          <a:xfrm>
            <a:off x="2113678" y="398849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C474F-A767-A14C-A9F4-705209E6173A}"/>
              </a:ext>
            </a:extLst>
          </p:cNvPr>
          <p:cNvSpPr txBox="1"/>
          <p:nvPr/>
        </p:nvSpPr>
        <p:spPr>
          <a:xfrm>
            <a:off x="6451174" y="398849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785DF6-6799-544E-B51C-44A9583D3047}"/>
              </a:ext>
            </a:extLst>
          </p:cNvPr>
          <p:cNvSpPr txBox="1"/>
          <p:nvPr/>
        </p:nvSpPr>
        <p:spPr>
          <a:xfrm>
            <a:off x="3409822" y="399083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75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634D6F-FCEF-2045-893D-2B5FB9ED0DE7}"/>
              </a:ext>
            </a:extLst>
          </p:cNvPr>
          <p:cNvSpPr txBox="1"/>
          <p:nvPr/>
        </p:nvSpPr>
        <p:spPr>
          <a:xfrm>
            <a:off x="1933658" y="445249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0.6m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AA34C7-E80D-1C4B-B7F2-BDBFBF3C40B4}"/>
              </a:ext>
            </a:extLst>
          </p:cNvPr>
          <p:cNvSpPr txBox="1"/>
          <p:nvPr/>
        </p:nvSpPr>
        <p:spPr>
          <a:xfrm>
            <a:off x="3475542" y="4452495"/>
            <a:ext cx="82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69B95A-3D24-A242-A54C-740CA31DEF1C}"/>
              </a:ext>
            </a:extLst>
          </p:cNvPr>
          <p:cNvSpPr txBox="1"/>
          <p:nvPr/>
        </p:nvSpPr>
        <p:spPr>
          <a:xfrm>
            <a:off x="6362150" y="445249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0.65m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2728FE-8109-1447-BCF4-ED797CD070DA}"/>
              </a:ext>
            </a:extLst>
          </p:cNvPr>
          <p:cNvSpPr txBox="1"/>
          <p:nvPr/>
        </p:nvSpPr>
        <p:spPr>
          <a:xfrm>
            <a:off x="220531" y="3632200"/>
            <a:ext cx="30642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Frequency up until this interval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7DFEEF-C60C-9045-ADDE-ABBF0CEF1551}"/>
              </a:ext>
            </a:extLst>
          </p:cNvPr>
          <p:cNvSpPr txBox="1"/>
          <p:nvPr/>
        </p:nvSpPr>
        <p:spPr>
          <a:xfrm>
            <a:off x="7298254" y="3614452"/>
            <a:ext cx="1901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Frequency by end of this interval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FA4FB8-E3C8-1343-A9D5-824C147581E8}"/>
              </a:ext>
            </a:extLst>
          </p:cNvPr>
          <p:cNvSpPr txBox="1"/>
          <p:nvPr/>
        </p:nvSpPr>
        <p:spPr>
          <a:xfrm>
            <a:off x="4449039" y="3658139"/>
            <a:ext cx="2002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Item number we’re interested 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F94BE-7D73-E440-8A30-65974BBD8FC8}"/>
              </a:ext>
            </a:extLst>
          </p:cNvPr>
          <p:cNvSpPr txBox="1"/>
          <p:nvPr/>
        </p:nvSpPr>
        <p:spPr>
          <a:xfrm>
            <a:off x="151354" y="4900928"/>
            <a:ext cx="270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Height at start of interval.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FD26F7-C79D-6F4D-B348-0B40597FE8BB}"/>
              </a:ext>
            </a:extLst>
          </p:cNvPr>
          <p:cNvSpPr txBox="1"/>
          <p:nvPr/>
        </p:nvSpPr>
        <p:spPr>
          <a:xfrm>
            <a:off x="6557462" y="4900928"/>
            <a:ext cx="268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Height by end of interval.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9B5DA7-57FC-AD4C-9E18-311DA0627630}"/>
              </a:ext>
            </a:extLst>
          </p:cNvPr>
          <p:cNvCxnSpPr/>
          <p:nvPr/>
        </p:nvCxnSpPr>
        <p:spPr>
          <a:xfrm>
            <a:off x="1815538" y="3988499"/>
            <a:ext cx="442156" cy="125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2CE21AA-F34E-E548-B5A0-7258F3333252}"/>
              </a:ext>
            </a:extLst>
          </p:cNvPr>
          <p:cNvCxnSpPr>
            <a:endCxn id="11" idx="1"/>
          </p:cNvCxnSpPr>
          <p:nvPr/>
        </p:nvCxnSpPr>
        <p:spPr>
          <a:xfrm flipV="1">
            <a:off x="1465606" y="4683328"/>
            <a:ext cx="468052" cy="21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AEB8BE2-D8D3-0C45-952D-BCA71C9DAFD7}"/>
              </a:ext>
            </a:extLst>
          </p:cNvPr>
          <p:cNvCxnSpPr/>
          <p:nvPr/>
        </p:nvCxnSpPr>
        <p:spPr>
          <a:xfrm flipH="1">
            <a:off x="4212266" y="3990830"/>
            <a:ext cx="267320" cy="60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DF85D82-0A8A-7D4D-9CC6-EB7C61F5AFA0}"/>
              </a:ext>
            </a:extLst>
          </p:cNvPr>
          <p:cNvCxnSpPr/>
          <p:nvPr/>
        </p:nvCxnSpPr>
        <p:spPr>
          <a:xfrm flipH="1">
            <a:off x="7103066" y="4106339"/>
            <a:ext cx="267320" cy="606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D34877-CA6A-4448-818B-267D2258D28A}"/>
              </a:ext>
            </a:extLst>
          </p:cNvPr>
          <p:cNvCxnSpPr/>
          <p:nvPr/>
        </p:nvCxnSpPr>
        <p:spPr>
          <a:xfrm flipH="1" flipV="1">
            <a:off x="7514278" y="4802899"/>
            <a:ext cx="431694" cy="111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6A9505-FDEC-5547-8C76-95D0380FC5CA}"/>
              </a:ext>
            </a:extLst>
          </p:cNvPr>
          <p:cNvSpPr/>
          <p:nvPr/>
        </p:nvSpPr>
        <p:spPr>
          <a:xfrm>
            <a:off x="2315960" y="3918632"/>
            <a:ext cx="591294" cy="4683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1F8A84-8CDD-BB49-ADC3-5D03774086E4}"/>
              </a:ext>
            </a:extLst>
          </p:cNvPr>
          <p:cNvSpPr/>
          <p:nvPr/>
        </p:nvSpPr>
        <p:spPr>
          <a:xfrm>
            <a:off x="3549950" y="3954820"/>
            <a:ext cx="655848" cy="433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381655E-15F2-994E-B747-6E211B800031}"/>
              </a:ext>
            </a:extLst>
          </p:cNvPr>
          <p:cNvSpPr/>
          <p:nvPr/>
        </p:nvSpPr>
        <p:spPr>
          <a:xfrm>
            <a:off x="6475954" y="3842432"/>
            <a:ext cx="621072" cy="5164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F87142-2E06-C841-9315-3E8EB8B0C95E}"/>
              </a:ext>
            </a:extLst>
          </p:cNvPr>
          <p:cNvSpPr/>
          <p:nvPr/>
        </p:nvSpPr>
        <p:spPr>
          <a:xfrm>
            <a:off x="6385257" y="4518793"/>
            <a:ext cx="954297" cy="3142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F55BEB-F063-6947-9712-7885DA85095C}"/>
              </a:ext>
            </a:extLst>
          </p:cNvPr>
          <p:cNvSpPr/>
          <p:nvPr/>
        </p:nvSpPr>
        <p:spPr>
          <a:xfrm>
            <a:off x="2071955" y="4495743"/>
            <a:ext cx="956940" cy="4338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672E23-D8DD-C640-9F55-6152D2E6179A}"/>
                  </a:ext>
                </a:extLst>
              </p:cNvPr>
              <p:cNvSpPr txBox="1"/>
              <p:nvPr/>
            </p:nvSpPr>
            <p:spPr>
              <a:xfrm>
                <a:off x="1409544" y="5754963"/>
                <a:ext cx="258756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75−55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100−55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−0.6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0.65−0.6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672E23-D8DD-C640-9F55-6152D2E61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544" y="5754963"/>
                <a:ext cx="2587568" cy="618374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8472C5-7022-FF44-B96C-962E206FE655}"/>
                  </a:ext>
                </a:extLst>
              </p:cNvPr>
              <p:cNvSpPr txBox="1"/>
              <p:nvPr/>
            </p:nvSpPr>
            <p:spPr>
              <a:xfrm>
                <a:off x="4982392" y="5723638"/>
                <a:ext cx="1798889" cy="612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−0.6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08472C5-7022-FF44-B96C-962E206FE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392" y="5723638"/>
                <a:ext cx="1798889" cy="612796"/>
              </a:xfrm>
              <a:prstGeom prst="rect">
                <a:avLst/>
              </a:prstGeom>
              <a:blipFill>
                <a:blip r:embed="rId5"/>
                <a:stretch>
                  <a:fillRect t="-204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A5027FA-1912-F243-BBB9-FD204B140931}"/>
              </a:ext>
            </a:extLst>
          </p:cNvPr>
          <p:cNvSpPr txBox="1"/>
          <p:nvPr/>
        </p:nvSpPr>
        <p:spPr>
          <a:xfrm>
            <a:off x="7370064" y="618134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0.62 </a:t>
            </a:r>
          </a:p>
        </p:txBody>
      </p:sp>
    </p:spTree>
    <p:extLst>
      <p:ext uri="{BB962C8B-B14F-4D97-AF65-F5344CB8AC3E}">
        <p14:creationId xmlns:p14="http://schemas.microsoft.com/office/powerpoint/2010/main" val="25309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112A-EE18-E54F-9261-D4BBF24BC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Simplistic way of thinking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B903C5-D6C2-AF46-9A0B-4880B6DAF5B0}"/>
                  </a:ext>
                </a:extLst>
              </p:cNvPr>
              <p:cNvSpPr txBox="1"/>
              <p:nvPr/>
            </p:nvSpPr>
            <p:spPr>
              <a:xfrm>
                <a:off x="4344104" y="5022631"/>
                <a:ext cx="363640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𝑴𝒆𝒅𝒊𝒂𝒏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𝟎𝟓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BB903C5-D6C2-AF46-9A0B-4880B6DA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104" y="5022631"/>
                <a:ext cx="3636404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92C48F-1AB7-C94B-B3E3-BDA7E95DFC51}"/>
                  </a:ext>
                </a:extLst>
              </p:cNvPr>
              <p:cNvSpPr txBox="1"/>
              <p:nvPr/>
            </p:nvSpPr>
            <p:spPr>
              <a:xfrm>
                <a:off x="242260" y="4570520"/>
                <a:ext cx="3636404" cy="1166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fraction of the way across the interval are we?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92C48F-1AB7-C94B-B3E3-BDA7E95DF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60" y="4570520"/>
                <a:ext cx="3636404" cy="1166794"/>
              </a:xfrm>
              <a:prstGeom prst="rect">
                <a:avLst/>
              </a:prstGeom>
              <a:blipFill>
                <a:blip r:embed="rId3"/>
                <a:stretch>
                  <a:fillRect l="-1394" t="-3261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4566F7F-7F39-214D-BCAB-C5725F07F743}"/>
              </a:ext>
            </a:extLst>
          </p:cNvPr>
          <p:cNvGrpSpPr/>
          <p:nvPr/>
        </p:nvGrpSpPr>
        <p:grpSpPr>
          <a:xfrm>
            <a:off x="690352" y="751878"/>
            <a:ext cx="9446156" cy="2005501"/>
            <a:chOff x="2208256" y="636448"/>
            <a:chExt cx="9446156" cy="20055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584253C-056C-ED42-A1CA-E641CB369A4B}"/>
                </a:ext>
              </a:extLst>
            </p:cNvPr>
            <p:cNvCxnSpPr>
              <a:endCxn id="8" idx="2"/>
            </p:cNvCxnSpPr>
            <p:nvPr/>
          </p:nvCxnSpPr>
          <p:spPr>
            <a:xfrm>
              <a:off x="4542636" y="1821853"/>
              <a:ext cx="453650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44B50D9-2711-2540-86C0-F3E065B85FC3}"/>
                </a:ext>
              </a:extLst>
            </p:cNvPr>
            <p:cNvSpPr txBox="1"/>
            <p:nvPr/>
          </p:nvSpPr>
          <p:spPr>
            <a:xfrm>
              <a:off x="4381604" y="136018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55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15A131-A59E-B145-B5C9-0752627BE5F1}"/>
                </a:ext>
              </a:extLst>
            </p:cNvPr>
            <p:cNvSpPr txBox="1"/>
            <p:nvPr/>
          </p:nvSpPr>
          <p:spPr>
            <a:xfrm>
              <a:off x="8719100" y="1360188"/>
              <a:ext cx="720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100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0769AC-026D-8C42-8236-08627C0E41B7}"/>
                </a:ext>
              </a:extLst>
            </p:cNvPr>
            <p:cNvSpPr txBox="1"/>
            <p:nvPr/>
          </p:nvSpPr>
          <p:spPr>
            <a:xfrm>
              <a:off x="5677748" y="1362519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75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D445EC1-7FA2-AE4B-8794-FC18AAA0E5A0}"/>
                </a:ext>
              </a:extLst>
            </p:cNvPr>
            <p:cNvSpPr txBox="1"/>
            <p:nvPr/>
          </p:nvSpPr>
          <p:spPr>
            <a:xfrm>
              <a:off x="4201584" y="182418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0.6m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8DD9EB-BC42-1343-A9D5-46385CFBB8E2}"/>
                </a:ext>
              </a:extLst>
            </p:cNvPr>
            <p:cNvSpPr txBox="1"/>
            <p:nvPr/>
          </p:nvSpPr>
          <p:spPr>
            <a:xfrm>
              <a:off x="5743468" y="1824184"/>
              <a:ext cx="828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Med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E9E6C3-9AB6-5D4B-9A3D-37CC05CE0A37}"/>
                </a:ext>
              </a:extLst>
            </p:cNvPr>
            <p:cNvSpPr txBox="1"/>
            <p:nvPr/>
          </p:nvSpPr>
          <p:spPr>
            <a:xfrm>
              <a:off x="8630076" y="1824184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0.65m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52201C8-95FD-E444-B954-ABACD4EA3B62}"/>
                </a:ext>
              </a:extLst>
            </p:cNvPr>
            <p:cNvSpPr txBox="1"/>
            <p:nvPr/>
          </p:nvSpPr>
          <p:spPr>
            <a:xfrm>
              <a:off x="2208256" y="74588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Frequency up until this interval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591E46-06BD-574B-8A58-DDC495A4E1E7}"/>
                </a:ext>
              </a:extLst>
            </p:cNvPr>
            <p:cNvSpPr txBox="1"/>
            <p:nvPr/>
          </p:nvSpPr>
          <p:spPr>
            <a:xfrm>
              <a:off x="9566180" y="986141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Frequency by end of this interval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1688E9-B072-CA40-9CF3-1FFEB353AD88}"/>
                </a:ext>
              </a:extLst>
            </p:cNvPr>
            <p:cNvSpPr txBox="1"/>
            <p:nvPr/>
          </p:nvSpPr>
          <p:spPr>
            <a:xfrm>
              <a:off x="6204700" y="636448"/>
              <a:ext cx="242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Item number we’re interested in.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4D702-9D81-8446-A3AB-BB22DAD2E966}"/>
                </a:ext>
              </a:extLst>
            </p:cNvPr>
            <p:cNvSpPr txBox="1"/>
            <p:nvPr/>
          </p:nvSpPr>
          <p:spPr>
            <a:xfrm>
              <a:off x="2419280" y="2272617"/>
              <a:ext cx="2708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Height at start of interval.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3CA39B-36E3-2149-89E9-21F0C5ADD261}"/>
                </a:ext>
              </a:extLst>
            </p:cNvPr>
            <p:cNvSpPr txBox="1"/>
            <p:nvPr/>
          </p:nvSpPr>
          <p:spPr>
            <a:xfrm>
              <a:off x="8825388" y="2272617"/>
              <a:ext cx="2685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Height by end of interval.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46DB7DB-D3CD-4045-BDE5-251B9AA5FB7B}"/>
                </a:ext>
              </a:extLst>
            </p:cNvPr>
            <p:cNvCxnSpPr/>
            <p:nvPr/>
          </p:nvCxnSpPr>
          <p:spPr>
            <a:xfrm>
              <a:off x="4083464" y="1360188"/>
              <a:ext cx="442156" cy="1258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38ED1E5-3F32-B04C-8FE6-609AEBEEB365}"/>
                </a:ext>
              </a:extLst>
            </p:cNvPr>
            <p:cNvCxnSpPr>
              <a:endCxn id="10" idx="1"/>
            </p:cNvCxnSpPr>
            <p:nvPr/>
          </p:nvCxnSpPr>
          <p:spPr>
            <a:xfrm flipV="1">
              <a:off x="3733532" y="2055017"/>
              <a:ext cx="468052" cy="217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3B10517-C033-3442-8B15-3ACD435950F5}"/>
                </a:ext>
              </a:extLst>
            </p:cNvPr>
            <p:cNvCxnSpPr/>
            <p:nvPr/>
          </p:nvCxnSpPr>
          <p:spPr>
            <a:xfrm flipH="1">
              <a:off x="6480192" y="1362519"/>
              <a:ext cx="267320" cy="606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2CBF46-01BB-DD4E-8DE9-BD2DF3BCB421}"/>
                </a:ext>
              </a:extLst>
            </p:cNvPr>
            <p:cNvCxnSpPr/>
            <p:nvPr/>
          </p:nvCxnSpPr>
          <p:spPr>
            <a:xfrm flipH="1">
              <a:off x="9370992" y="1478028"/>
              <a:ext cx="267320" cy="606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F58459E-1E5D-6941-A2B4-21351BD562C9}"/>
                </a:ext>
              </a:extLst>
            </p:cNvPr>
            <p:cNvCxnSpPr/>
            <p:nvPr/>
          </p:nvCxnSpPr>
          <p:spPr>
            <a:xfrm flipH="1" flipV="1">
              <a:off x="9782204" y="2174588"/>
              <a:ext cx="431694" cy="11126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8964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5422B-F608-AD40-9785-82FA8C2D4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500703-08A3-F541-888B-AC977FCAB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046887"/>
                  </p:ext>
                </p:extLst>
              </p:nvPr>
            </p:nvGraphicFramePr>
            <p:xfrm>
              <a:off x="148268" y="1186598"/>
              <a:ext cx="3887703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20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09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47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Time (s)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Freq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C.F.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8≤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&lt;10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10≤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&lt;12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12≤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&lt;14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2500703-08A3-F541-888B-AC977FCAB2A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046887"/>
                  </p:ext>
                </p:extLst>
              </p:nvPr>
            </p:nvGraphicFramePr>
            <p:xfrm>
              <a:off x="148268" y="1186598"/>
              <a:ext cx="3887703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205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094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547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Time (s)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err="1"/>
                            <a:t>Freq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C.F.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345" r="-62632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2308" t="-110345" r="-8307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385" t="-110345" r="-3846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3333" r="-62632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2308" t="-203333" r="-8307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385" t="-203333" r="-3846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3793" r="-6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2308" t="-313793" r="-8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385" t="-313793" r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589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E03E-4FCA-2048-B802-660CB9C1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Different style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3CF93E8-64C9-E945-ABB7-5342B190C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302699"/>
                  </p:ext>
                </p:extLst>
              </p:nvPr>
            </p:nvGraphicFramePr>
            <p:xfrm>
              <a:off x="179390" y="1059555"/>
              <a:ext cx="5112568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Weight</a:t>
                          </a:r>
                          <a:r>
                            <a:rPr lang="en-GB" baseline="0" dirty="0"/>
                            <a:t> of cat to nearest kg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10−12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13−15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16−18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19−20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3CF93E8-64C9-E945-ABB7-5342B190C4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302699"/>
                  </p:ext>
                </p:extLst>
              </p:nvPr>
            </p:nvGraphicFramePr>
            <p:xfrm>
              <a:off x="179390" y="1059555"/>
              <a:ext cx="5112568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Weight</a:t>
                          </a:r>
                          <a:r>
                            <a:rPr lang="en-GB" baseline="0" dirty="0"/>
                            <a:t> of cat to nearest kg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182759" r="-73820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47" t="-182759" r="-1176" b="-3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282759" r="-73820" b="-2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47" t="-282759" r="-1176" b="-206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370000" r="-738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47" t="-370000" r="-1176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486207" r="-73820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7647" t="-486207" r="-1176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13B94-0053-6D43-81A8-42C18C8F2FA2}"/>
                  </a:ext>
                </a:extLst>
              </p:cNvPr>
              <p:cNvSpPr txBox="1"/>
              <p:nvPr/>
            </p:nvSpPr>
            <p:spPr>
              <a:xfrm>
                <a:off x="6590923" y="1720167"/>
                <a:ext cx="33123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10−12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513B94-0053-6D43-81A8-42C18C8F2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923" y="1720167"/>
                <a:ext cx="331236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475CC7D-F42C-5246-8C61-02D941070728}"/>
              </a:ext>
            </a:extLst>
          </p:cNvPr>
          <p:cNvSpPr txBox="1"/>
          <p:nvPr/>
        </p:nvSpPr>
        <p:spPr>
          <a:xfrm>
            <a:off x="6017817" y="1059555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are </a:t>
            </a:r>
            <a:r>
              <a:rPr lang="en-GB" b="1" u="sng" dirty="0"/>
              <a:t>GAPS</a:t>
            </a:r>
            <a:r>
              <a:rPr lang="en-GB" dirty="0"/>
              <a:t> between intervals!</a:t>
            </a:r>
          </a:p>
          <a:p>
            <a:r>
              <a:rPr lang="en-GB" dirty="0"/>
              <a:t>What interval does this </a:t>
            </a:r>
            <a:r>
              <a:rPr lang="en-GB" b="1" dirty="0"/>
              <a:t>represent</a:t>
            </a:r>
            <a:r>
              <a:rPr lang="en-GB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33747E-5CCF-DC42-8889-5F7D14CC3941}"/>
                  </a:ext>
                </a:extLst>
              </p:cNvPr>
              <p:cNvSpPr txBox="1"/>
              <p:nvPr/>
            </p:nvSpPr>
            <p:spPr>
              <a:xfrm>
                <a:off x="6623476" y="2872295"/>
                <a:ext cx="33123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/>
                        </a:rPr>
                        <m:t>9</m:t>
                      </m:r>
                      <m:r>
                        <a:rPr lang="en-GB" sz="3200" b="0" i="1" smtClean="0">
                          <a:latin typeface="Cambria Math"/>
                        </a:rPr>
                        <m:t>.5−12.5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33747E-5CCF-DC42-8889-5F7D14CC3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476" y="2872295"/>
                <a:ext cx="331236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>
            <a:extLst>
              <a:ext uri="{FF2B5EF4-FFF2-40B4-BE49-F238E27FC236}">
                <a16:creationId xmlns:a16="http://schemas.microsoft.com/office/drawing/2014/main" id="{47D2CABA-03A6-7841-808A-033A55CEC0CB}"/>
              </a:ext>
            </a:extLst>
          </p:cNvPr>
          <p:cNvSpPr/>
          <p:nvPr/>
        </p:nvSpPr>
        <p:spPr>
          <a:xfrm>
            <a:off x="8034041" y="2304942"/>
            <a:ext cx="432048" cy="56735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1D75C-9385-7C48-BAE3-9EE2585F8AE8}"/>
              </a:ext>
            </a:extLst>
          </p:cNvPr>
          <p:cNvSpPr txBox="1"/>
          <p:nvPr/>
        </p:nvSpPr>
        <p:spPr>
          <a:xfrm>
            <a:off x="5060734" y="3623733"/>
            <a:ext cx="271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Lower class boundary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52024A-72BA-F44D-80B6-967109D47D27}"/>
              </a:ext>
            </a:extLst>
          </p:cNvPr>
          <p:cNvSpPr txBox="1"/>
          <p:nvPr/>
        </p:nvSpPr>
        <p:spPr>
          <a:xfrm>
            <a:off x="8970144" y="3623733"/>
            <a:ext cx="260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Upper class boundary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8AEF0-4896-5241-B9AC-0864854C8A1B}"/>
              </a:ext>
            </a:extLst>
          </p:cNvPr>
          <p:cNvSpPr txBox="1"/>
          <p:nvPr/>
        </p:nvSpPr>
        <p:spPr>
          <a:xfrm>
            <a:off x="6881913" y="409643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Class width = 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E99047-15C7-4C4A-AC83-838B964CF793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6418169" y="3263355"/>
            <a:ext cx="895792" cy="3603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6D6F32-9CDD-4A48-98DB-CF7BD58ABA79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9330186" y="3304113"/>
            <a:ext cx="940810" cy="3196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9FED6E2-8D0E-7243-A151-25CBAB117401}"/>
              </a:ext>
            </a:extLst>
          </p:cNvPr>
          <p:cNvCxnSpPr/>
          <p:nvPr/>
        </p:nvCxnSpPr>
        <p:spPr>
          <a:xfrm flipV="1">
            <a:off x="8171648" y="3623733"/>
            <a:ext cx="0" cy="4726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3A626B2-7445-AA45-8C95-0B30327D8FA4}"/>
              </a:ext>
            </a:extLst>
          </p:cNvPr>
          <p:cNvSpPr/>
          <p:nvPr/>
        </p:nvSpPr>
        <p:spPr>
          <a:xfrm>
            <a:off x="7340100" y="2872294"/>
            <a:ext cx="1846069" cy="571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8D1B15-76C1-274A-9BC4-2613A50E7BA4}"/>
              </a:ext>
            </a:extLst>
          </p:cNvPr>
          <p:cNvSpPr/>
          <p:nvPr/>
        </p:nvSpPr>
        <p:spPr>
          <a:xfrm>
            <a:off x="8610105" y="4096432"/>
            <a:ext cx="576064" cy="384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9475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5" grpId="0" animBg="1"/>
      <p:bldP spid="15" grpId="1" animBg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579D2-774B-1D49-A6F7-7F092E4C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2608" y="23107"/>
            <a:ext cx="8596668" cy="1320800"/>
          </a:xfrm>
        </p:spPr>
        <p:txBody>
          <a:bodyPr/>
          <a:lstStyle/>
          <a:p>
            <a:r>
              <a:rPr lang="en-US" dirty="0"/>
              <a:t>Class 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0BED2A0-7153-1A4D-B11F-607CE3841C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233395"/>
                  </p:ext>
                </p:extLst>
              </p:nvPr>
            </p:nvGraphicFramePr>
            <p:xfrm>
              <a:off x="333202" y="1233592"/>
              <a:ext cx="3872524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7815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Distance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GB" dirty="0"/>
                            <a:t> travelled (in 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GB" b="0" i="0" smtClean="0">
                                    <a:latin typeface="Cambria Math"/>
                                  </a:rPr>
                                  <m:t>150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0" smtClean="0">
                                    <a:latin typeface="Cambria Math"/>
                                  </a:rPr>
                                  <m:t>50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d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GB" b="0" i="0" smtClean="0">
                                    <a:latin typeface="Cambria Math"/>
                                  </a:rPr>
                                  <m:t>200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𝟎𝟎</m:t>
                                </m:r>
                                <m:r>
                                  <a:rPr lang="en-GB" b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𝐝</m:t>
                                </m:r>
                                <m:r>
                                  <a:rPr lang="en-GB" b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𝟐𝟏𝟎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0BED2A0-7153-1A4D-B11F-607CE3841C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0233395"/>
                  </p:ext>
                </p:extLst>
              </p:nvPr>
            </p:nvGraphicFramePr>
            <p:xfrm>
              <a:off x="333202" y="1233592"/>
              <a:ext cx="3872524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37815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943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6897" r="-14981" b="-30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103333" r="-14981" b="-1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210345" r="-14981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75" t="-310345" r="-14981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8E3F1C9-AFF1-394A-8326-7659BC9E33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23491"/>
                  </p:ext>
                </p:extLst>
              </p:nvPr>
            </p:nvGraphicFramePr>
            <p:xfrm>
              <a:off x="5700443" y="1262937"/>
              <a:ext cx="3384376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Time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/>
                                </a:rPr>
                                <m:t>𝒕</m:t>
                              </m:r>
                            </m:oMath>
                          </a14:m>
                          <a:r>
                            <a:rPr lang="en-GB" dirty="0"/>
                            <a:t> taken (in seconds)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GB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7−11</m:t>
                                </m:r>
                              </m:oMath>
                            </m:oMathPara>
                          </a14:m>
                          <a:endParaRPr lang="en-GB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8E3F1C9-AFF1-394A-8326-7659BC9E33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3823491"/>
                  </p:ext>
                </p:extLst>
              </p:nvPr>
            </p:nvGraphicFramePr>
            <p:xfrm>
              <a:off x="5700443" y="1262937"/>
              <a:ext cx="3384376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667" r="-14957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10345" r="-1495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3333" r="-1495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3793" r="-14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16DB55B-E4EE-034D-923D-CBA196ED0B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609276"/>
                  </p:ext>
                </p:extLst>
              </p:nvPr>
            </p:nvGraphicFramePr>
            <p:xfrm>
              <a:off x="333202" y="3893510"/>
              <a:ext cx="3384376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Weight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/>
                                </a:rPr>
                                <m:t>𝒘</m:t>
                              </m:r>
                            </m:oMath>
                          </a14:m>
                          <a:r>
                            <a:rPr lang="en-GB" dirty="0"/>
                            <a:t> in kg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10−20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/>
                                  </a:rPr>
                                  <m:t>21−30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/>
                                  </a:rPr>
                                  <m:t>𝟑𝟏</m:t>
                                </m:r>
                                <m:r>
                                  <a:rPr lang="en-GB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1" i="1" smtClean="0">
                                    <a:latin typeface="Cambria Math"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116DB55B-E4EE-034D-923D-CBA196ED0B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2609276"/>
                  </p:ext>
                </p:extLst>
              </p:nvPr>
            </p:nvGraphicFramePr>
            <p:xfrm>
              <a:off x="333202" y="3893510"/>
              <a:ext cx="3384376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9" t="-6667" r="-15451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9" t="-110345" r="-15451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9" t="-203333" r="-15451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29" t="-313793" r="-15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35FCE35-8EB5-AC4E-AF37-76ED0D0CA9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100148"/>
                  </p:ext>
                </p:extLst>
              </p:nvPr>
            </p:nvGraphicFramePr>
            <p:xfrm>
              <a:off x="5700443" y="3893510"/>
              <a:ext cx="3384376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Speed 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/>
                                </a:rPr>
                                <m:t>𝒔</m:t>
                              </m:r>
                            </m:oMath>
                          </a14:m>
                          <a:r>
                            <a:rPr lang="en-GB" dirty="0"/>
                            <a:t> (in mph)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/>
                                  </a:rPr>
                                  <m:t>s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GB" b="0" i="0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&lt;29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𝟗</m:t>
                                </m:r>
                                <m:r>
                                  <a:rPr lang="en-GB" b="1" smtClean="0">
                                    <a:latin typeface="Cambria Math"/>
                                  </a:rPr>
                                  <m:t>≤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𝐬</m:t>
                                </m:r>
                                <m:r>
                                  <a:rPr lang="en-GB" b="1" smtClean="0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GB" b="1" i="0" smtClean="0">
                                    <a:latin typeface="Cambria Math"/>
                                  </a:rPr>
                                  <m:t>𝟑𝟏</m:t>
                                </m:r>
                              </m:oMath>
                            </m:oMathPara>
                          </a14:m>
                          <a:endParaRPr lang="en-GB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F35FCE35-8EB5-AC4E-AF37-76ED0D0CA9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100148"/>
                  </p:ext>
                </p:extLst>
              </p:nvPr>
            </p:nvGraphicFramePr>
            <p:xfrm>
              <a:off x="5700443" y="3893510"/>
              <a:ext cx="3384376" cy="148336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2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6667" r="-14957" b="-29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110345" r="-14957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203333" r="-14957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t="-313793" r="-149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81527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F4E4-0361-4340-B589-732D178E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97615F-3A9C-3E4B-B101-B6AE56E3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54" y="1320800"/>
            <a:ext cx="4229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2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672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2C pages 27-28</a:t>
            </a:r>
          </a:p>
          <a:p>
            <a:r>
              <a:rPr lang="en-US" sz="2400" dirty="0"/>
              <a:t>Not </a:t>
            </a:r>
            <a:r>
              <a:rPr lang="en-GB" sz="2400" dirty="0"/>
              <a:t>Q1b, 2, 4b-d, 5b-c, 6</a:t>
            </a:r>
          </a:p>
          <a:p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6745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846033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39BED-57CA-FD4A-B5CE-BCA48E36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3172"/>
          </a:xfrm>
        </p:spPr>
        <p:txBody>
          <a:bodyPr/>
          <a:lstStyle/>
          <a:p>
            <a:r>
              <a:rPr lang="en-US" dirty="0"/>
              <a:t>2.3 measure of spread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96717-4138-E648-A0F4-F9676C72B413}"/>
              </a:ext>
            </a:extLst>
          </p:cNvPr>
          <p:cNvSpPr txBox="1"/>
          <p:nvPr/>
        </p:nvSpPr>
        <p:spPr>
          <a:xfrm>
            <a:off x="646386" y="1891862"/>
            <a:ext cx="2828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Range?</a:t>
            </a:r>
          </a:p>
          <a:p>
            <a:r>
              <a:rPr lang="en-US" dirty="0"/>
              <a:t>Interquartile range (IQR)?</a:t>
            </a:r>
          </a:p>
          <a:p>
            <a:r>
              <a:rPr lang="en-US" dirty="0"/>
              <a:t>Interpercentile?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FAD9B-0394-254C-94B4-AECFB3FF8638}"/>
              </a:ext>
            </a:extLst>
          </p:cNvPr>
          <p:cNvSpPr txBox="1"/>
          <p:nvPr/>
        </p:nvSpPr>
        <p:spPr>
          <a:xfrm>
            <a:off x="476219" y="2915807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Listed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2DAD36-1EF9-4A4D-9F8C-D3EE40C13A53}"/>
                  </a:ext>
                </a:extLst>
              </p:cNvPr>
              <p:cNvSpPr txBox="1"/>
              <p:nvPr/>
            </p:nvSpPr>
            <p:spPr>
              <a:xfrm>
                <a:off x="476219" y="3429000"/>
                <a:ext cx="5287323" cy="15920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find the position of the LQ/UQ for listed data,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then as before:</a:t>
                </a:r>
              </a:p>
              <a:p>
                <a:r>
                  <a:rPr lang="en-GB" dirty="0"/>
                  <a:t>     - If a decimal, round up.</a:t>
                </a:r>
              </a:p>
              <a:p>
                <a:r>
                  <a:rPr lang="en-GB" dirty="0"/>
                  <a:t>     - If whole, use halfway between this</a:t>
                </a:r>
                <a:br>
                  <a:rPr lang="en-GB" dirty="0"/>
                </a:br>
                <a:r>
                  <a:rPr lang="en-GB" dirty="0"/>
                  <a:t>       item and the one after.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2DAD36-1EF9-4A4D-9F8C-D3EE40C13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9" y="3429000"/>
                <a:ext cx="5287323" cy="1592039"/>
              </a:xfrm>
              <a:prstGeom prst="rect">
                <a:avLst/>
              </a:prstGeom>
              <a:blipFill>
                <a:blip r:embed="rId2"/>
                <a:stretch>
                  <a:fillRect l="-716" t="-1575" r="-477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9D5C0E7-634D-5E49-8CAA-3857BD66B014}"/>
              </a:ext>
            </a:extLst>
          </p:cNvPr>
          <p:cNvSpPr txBox="1"/>
          <p:nvPr/>
        </p:nvSpPr>
        <p:spPr>
          <a:xfrm>
            <a:off x="476219" y="5136581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Grouped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7C6BD-C5D8-6A41-A7FB-25DB188BFAE8}"/>
                  </a:ext>
                </a:extLst>
              </p:cNvPr>
              <p:cNvSpPr txBox="1"/>
              <p:nvPr/>
            </p:nvSpPr>
            <p:spPr>
              <a:xfrm>
                <a:off x="476218" y="5621455"/>
                <a:ext cx="5287323" cy="87517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find the LQ and UQ of grouped data,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, then use linear interpolation.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67C6BD-C5D8-6A41-A7FB-25DB188BFA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18" y="5621455"/>
                <a:ext cx="5287323" cy="875176"/>
              </a:xfrm>
              <a:prstGeom prst="rect">
                <a:avLst/>
              </a:prstGeom>
              <a:blipFill>
                <a:blip r:embed="rId3"/>
                <a:stretch>
                  <a:fillRect l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3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A8F2-1A63-6F4E-AE1B-F498F041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AA360C-1B1E-6044-A468-CBD9208B7E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524836"/>
              </p:ext>
            </p:extLst>
          </p:nvPr>
        </p:nvGraphicFramePr>
        <p:xfrm>
          <a:off x="449613" y="1094635"/>
          <a:ext cx="3441256" cy="1558290"/>
        </p:xfrm>
        <a:graphic>
          <a:graphicData uri="http://schemas.openxmlformats.org/drawingml/2006/table">
            <a:tbl>
              <a:tblPr firstRow="1" firstCol="1" bandRow="1"/>
              <a:tblGrid>
                <a:gridCol w="214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of relic (years)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1001-1500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1501-1700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1701-2000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24D4C2C-19F5-2843-AC96-38B052E171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300778"/>
                  </p:ext>
                </p:extLst>
              </p:nvPr>
            </p:nvGraphicFramePr>
            <p:xfrm>
              <a:off x="5059340" y="1094635"/>
              <a:ext cx="3336671" cy="16162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45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15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Shark length (cm)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Frequency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40≤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&lt;100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100≤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&lt;300</m:t>
                                </m:r>
                              </m:oMath>
                            </m:oMathPara>
                          </a14:m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300≤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&lt;600</m:t>
                                </m:r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600≤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GB" sz="2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&lt;1000</m:t>
                                </m:r>
                              </m:oMath>
                            </m:oMathPara>
                          </a14:m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024D4C2C-19F5-2843-AC96-38B052E171A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5300778"/>
                  </p:ext>
                </p:extLst>
              </p:nvPr>
            </p:nvGraphicFramePr>
            <p:xfrm>
              <a:off x="5059340" y="1094635"/>
              <a:ext cx="3336671" cy="161620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4508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9159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165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Shark length (cm)</a:t>
                          </a:r>
                          <a:endParaRPr lang="en-GB" sz="20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b="1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Frequency</a:t>
                          </a:r>
                          <a:endParaRPr lang="en-GB" sz="20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119231" r="-62963" b="-33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228000" r="-62963" b="-24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315385" r="-62963" b="-1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6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7" t="-415385" r="-62963" b="-3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2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31A92CA-3C73-5F47-B504-7EAF878FA5F3}"/>
              </a:ext>
            </a:extLst>
          </p:cNvPr>
          <p:cNvSpPr txBox="1"/>
          <p:nvPr/>
        </p:nvSpPr>
        <p:spPr>
          <a:xfrm>
            <a:off x="449613" y="2935703"/>
            <a:ext cx="1463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IQR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2741DE-F859-264F-8203-89B1314FD6B1}"/>
              </a:ext>
            </a:extLst>
          </p:cNvPr>
          <p:cNvSpPr txBox="1"/>
          <p:nvPr/>
        </p:nvSpPr>
        <p:spPr>
          <a:xfrm>
            <a:off x="5059340" y="2934500"/>
            <a:ext cx="4283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10</a:t>
            </a:r>
            <a:r>
              <a:rPr lang="en-US" baseline="30000" dirty="0"/>
              <a:t>th</a:t>
            </a:r>
            <a:r>
              <a:rPr lang="en-US" dirty="0"/>
              <a:t> to the 90</a:t>
            </a:r>
            <a:r>
              <a:rPr lang="en-US" baseline="30000" dirty="0"/>
              <a:t>th</a:t>
            </a:r>
            <a:r>
              <a:rPr lang="en-US" dirty="0"/>
              <a:t> interpercentile</a:t>
            </a:r>
          </a:p>
        </p:txBody>
      </p:sp>
    </p:spTree>
    <p:extLst>
      <p:ext uri="{BB962C8B-B14F-4D97-AF65-F5344CB8AC3E}">
        <p14:creationId xmlns:p14="http://schemas.microsoft.com/office/powerpoint/2010/main" val="183386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CB334-A8D7-DF43-9E90-D90EDB35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2.1 Measures of central tendency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A830EF6-51D9-6043-A415-3AD6B3319A3C}"/>
              </a:ext>
            </a:extLst>
          </p:cNvPr>
          <p:cNvSpPr/>
          <p:nvPr/>
        </p:nvSpPr>
        <p:spPr>
          <a:xfrm>
            <a:off x="653976" y="1611784"/>
            <a:ext cx="4481550" cy="23379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FEA99A-208A-9E48-A266-7150F2862C3E}"/>
              </a:ext>
            </a:extLst>
          </p:cNvPr>
          <p:cNvSpPr/>
          <p:nvPr/>
        </p:nvSpPr>
        <p:spPr>
          <a:xfrm>
            <a:off x="5292080" y="1611784"/>
            <a:ext cx="2952328" cy="233791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83E00E1-9353-F341-8B14-506A21C6D9E5}"/>
              </a:ext>
            </a:extLst>
          </p:cNvPr>
          <p:cNvSpPr/>
          <p:nvPr/>
        </p:nvSpPr>
        <p:spPr>
          <a:xfrm>
            <a:off x="1078422" y="2313467"/>
            <a:ext cx="1923504" cy="1193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F1DBD6-BD30-9E48-8A6E-FDAD8EED1826}"/>
              </a:ext>
            </a:extLst>
          </p:cNvPr>
          <p:cNvSpPr txBox="1"/>
          <p:nvPr/>
        </p:nvSpPr>
        <p:spPr>
          <a:xfrm>
            <a:off x="993056" y="2101502"/>
            <a:ext cx="2499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Measures of Central Tendency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0AC314-9178-EC41-BDB5-07D8499AA0C5}"/>
              </a:ext>
            </a:extLst>
          </p:cNvPr>
          <p:cNvSpPr txBox="1"/>
          <p:nvPr/>
        </p:nvSpPr>
        <p:spPr>
          <a:xfrm>
            <a:off x="1483316" y="1361925"/>
            <a:ext cx="2499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Measures of Location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B8B1CD-A975-1749-861D-901FF3681C74}"/>
              </a:ext>
            </a:extLst>
          </p:cNvPr>
          <p:cNvSpPr txBox="1"/>
          <p:nvPr/>
        </p:nvSpPr>
        <p:spPr>
          <a:xfrm>
            <a:off x="5195400" y="1404455"/>
            <a:ext cx="24994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Measures of Spread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13D9E0-2E22-4845-AFD7-65A081E91C10}"/>
              </a:ext>
            </a:extLst>
          </p:cNvPr>
          <p:cNvSpPr txBox="1"/>
          <p:nvPr/>
        </p:nvSpPr>
        <p:spPr>
          <a:xfrm>
            <a:off x="5714449" y="203137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Range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A71774-5524-B443-97C5-5F39EEEA42B4}"/>
              </a:ext>
            </a:extLst>
          </p:cNvPr>
          <p:cNvSpPr txBox="1"/>
          <p:nvPr/>
        </p:nvSpPr>
        <p:spPr>
          <a:xfrm>
            <a:off x="5292519" y="2629863"/>
            <a:ext cx="149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Interquartile Range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05E413-00F5-9E4A-9000-28A4BDC02A31}"/>
              </a:ext>
            </a:extLst>
          </p:cNvPr>
          <p:cNvSpPr txBox="1"/>
          <p:nvPr/>
        </p:nvSpPr>
        <p:spPr>
          <a:xfrm>
            <a:off x="6726962" y="195849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Standard Deviation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678C6D-F53F-6541-983C-0555ED6C30A0}"/>
              </a:ext>
            </a:extLst>
          </p:cNvPr>
          <p:cNvSpPr txBox="1"/>
          <p:nvPr/>
        </p:nvSpPr>
        <p:spPr>
          <a:xfrm>
            <a:off x="6652534" y="319717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6"/>
                </a:solidFill>
              </a:rPr>
              <a:t>Variance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A9980D-4FF9-C047-95F8-49623C15169B}"/>
              </a:ext>
            </a:extLst>
          </p:cNvPr>
          <p:cNvSpPr txBox="1"/>
          <p:nvPr/>
        </p:nvSpPr>
        <p:spPr>
          <a:xfrm>
            <a:off x="1040557" y="2757436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Mode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C9542C-6E1A-0B4B-8656-DBE3C1918152}"/>
              </a:ext>
            </a:extLst>
          </p:cNvPr>
          <p:cNvSpPr txBox="1"/>
          <p:nvPr/>
        </p:nvSpPr>
        <p:spPr>
          <a:xfrm>
            <a:off x="1903416" y="2508975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Median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0C5B58-FAF0-904E-B2FA-A911E4FB7A3C}"/>
              </a:ext>
            </a:extLst>
          </p:cNvPr>
          <p:cNvSpPr txBox="1"/>
          <p:nvPr/>
        </p:nvSpPr>
        <p:spPr>
          <a:xfrm>
            <a:off x="1861395" y="3012837"/>
            <a:ext cx="92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tx2"/>
                </a:solidFill>
              </a:rPr>
              <a:t>Mean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17C9C1-3C4E-1C4B-A5AC-6D2C651FF400}"/>
              </a:ext>
            </a:extLst>
          </p:cNvPr>
          <p:cNvSpPr txBox="1"/>
          <p:nvPr/>
        </p:nvSpPr>
        <p:spPr>
          <a:xfrm>
            <a:off x="3455617" y="2749690"/>
            <a:ext cx="116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Quartiles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1B231F-433C-FF47-A86D-F7FE3506E5BF}"/>
              </a:ext>
            </a:extLst>
          </p:cNvPr>
          <p:cNvSpPr txBox="1"/>
          <p:nvPr/>
        </p:nvSpPr>
        <p:spPr>
          <a:xfrm>
            <a:off x="3124532" y="3199327"/>
            <a:ext cx="149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Percentiles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30A595-EC80-AA41-982A-65BA0C79C6DB}"/>
              </a:ext>
            </a:extLst>
          </p:cNvPr>
          <p:cNvSpPr txBox="1"/>
          <p:nvPr/>
        </p:nvSpPr>
        <p:spPr>
          <a:xfrm>
            <a:off x="2274090" y="3541792"/>
            <a:ext cx="127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Deciles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CBBE8F-D124-DD46-8903-0270EC96F2D7}"/>
              </a:ext>
            </a:extLst>
          </p:cNvPr>
          <p:cNvSpPr txBox="1"/>
          <p:nvPr/>
        </p:nvSpPr>
        <p:spPr>
          <a:xfrm>
            <a:off x="3827883" y="2164820"/>
            <a:ext cx="116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Maximum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743CBD-9CCD-FA40-924F-F803380D8FDC}"/>
              </a:ext>
            </a:extLst>
          </p:cNvPr>
          <p:cNvSpPr txBox="1"/>
          <p:nvPr/>
        </p:nvSpPr>
        <p:spPr>
          <a:xfrm>
            <a:off x="2935262" y="2428411"/>
            <a:ext cx="1169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</a:rPr>
              <a:t>Minimum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E01672-AC38-1841-AD3D-9484A9F1A3EE}"/>
              </a:ext>
            </a:extLst>
          </p:cNvPr>
          <p:cNvSpPr txBox="1"/>
          <p:nvPr/>
        </p:nvSpPr>
        <p:spPr>
          <a:xfrm>
            <a:off x="177335" y="4290957"/>
            <a:ext cx="888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Measures of location </a:t>
            </a:r>
            <a:r>
              <a:rPr lang="en-GB" dirty="0"/>
              <a:t>are single values which describe a </a:t>
            </a:r>
            <a:r>
              <a:rPr lang="en-GB" b="1" dirty="0"/>
              <a:t>position</a:t>
            </a:r>
            <a:r>
              <a:rPr lang="en-GB" dirty="0"/>
              <a:t> in a data set.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A27FEF-46D4-7246-9A39-50E7A4481D4A}"/>
              </a:ext>
            </a:extLst>
          </p:cNvPr>
          <p:cNvSpPr txBox="1"/>
          <p:nvPr/>
        </p:nvSpPr>
        <p:spPr>
          <a:xfrm>
            <a:off x="177335" y="4664838"/>
            <a:ext cx="9500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 these,</a:t>
            </a:r>
            <a:r>
              <a:rPr lang="en-GB" b="1" dirty="0"/>
              <a:t> measures of central tendency </a:t>
            </a:r>
            <a:r>
              <a:rPr lang="en-GB" dirty="0"/>
              <a:t>are to do with the </a:t>
            </a:r>
            <a:r>
              <a:rPr lang="en-GB" b="1" dirty="0"/>
              <a:t>centre of the data</a:t>
            </a:r>
            <a:r>
              <a:rPr lang="en-GB" dirty="0"/>
              <a:t>, i.e. a notion of ‘average’.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E0A631-E9C0-5546-8C53-FEDC9D6E8871}"/>
              </a:ext>
            </a:extLst>
          </p:cNvPr>
          <p:cNvSpPr txBox="1"/>
          <p:nvPr/>
        </p:nvSpPr>
        <p:spPr>
          <a:xfrm>
            <a:off x="357341" y="5583234"/>
            <a:ext cx="759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Measures of spread </a:t>
            </a:r>
            <a:r>
              <a:rPr lang="en-GB" dirty="0"/>
              <a:t>are to do with </a:t>
            </a:r>
            <a:r>
              <a:rPr lang="en-GB" b="1" dirty="0"/>
              <a:t>how data is spread out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327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2BB6F-1FA5-7849-A048-C8BB54FEC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Class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A99CA-283D-C24C-A76A-4827689F1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59" y="994367"/>
            <a:ext cx="4646575" cy="52563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A167B-56C9-A64C-A796-DD02013EB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400" y="3035379"/>
            <a:ext cx="5957882" cy="117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32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98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2D pages 27-28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6745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174157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D501-43FE-3F42-BEC4-DA7429E5A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Variance and standard deviation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5E729E-2BFE-F846-9F38-441CC65F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33" y="831193"/>
            <a:ext cx="6677682" cy="2554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A74698-2945-8D43-A6E0-1BB9EA60CD6E}"/>
              </a:ext>
            </a:extLst>
          </p:cNvPr>
          <p:cNvSpPr txBox="1"/>
          <p:nvPr/>
        </p:nvSpPr>
        <p:spPr>
          <a:xfrm>
            <a:off x="302297" y="3472794"/>
            <a:ext cx="8596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The mean IQ is the same for the two classes, as is the range, but the overall spread of values is greater for the second class.</a:t>
            </a:r>
          </a:p>
          <a:p>
            <a:endParaRPr lang="en-GB" sz="1600" b="1" dirty="0"/>
          </a:p>
          <a:p>
            <a:r>
              <a:rPr lang="en-GB" sz="1600" b="1" dirty="0"/>
              <a:t>The interquartile range would convey this, but do we have a method of measuring spread that considers all the values?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1BEDF-CCC1-7E40-A207-AC8AC6EA7F9E}"/>
              </a:ext>
            </a:extLst>
          </p:cNvPr>
          <p:cNvSpPr txBox="1"/>
          <p:nvPr/>
        </p:nvSpPr>
        <p:spPr>
          <a:xfrm>
            <a:off x="302297" y="5029200"/>
            <a:ext cx="554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 is a way that would include all data values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AF146-2ACE-234F-954D-AD4F60848459}"/>
                  </a:ext>
                </a:extLst>
              </p:cNvPr>
              <p:cNvSpPr txBox="1"/>
              <p:nvPr/>
            </p:nvSpPr>
            <p:spPr>
              <a:xfrm>
                <a:off x="1126435" y="5549778"/>
                <a:ext cx="1679370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nary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2FAF146-2ACE-234F-954D-AD4F60848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35" y="5549778"/>
                <a:ext cx="1679370" cy="769378"/>
              </a:xfrm>
              <a:prstGeom prst="rect">
                <a:avLst/>
              </a:prstGeom>
              <a:blipFill>
                <a:blip r:embed="rId3"/>
                <a:stretch>
                  <a:fillRect l="-16541" t="-45161" b="-354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4F728D-2666-BC4E-8E45-A858585FF6B3}"/>
                  </a:ext>
                </a:extLst>
              </p:cNvPr>
              <p:cNvSpPr txBox="1"/>
              <p:nvPr/>
            </p:nvSpPr>
            <p:spPr>
              <a:xfrm>
                <a:off x="5676560" y="5651152"/>
                <a:ext cx="563680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4F728D-2666-BC4E-8E45-A858585FF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60" y="5651152"/>
                <a:ext cx="563680" cy="5666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54E6E4BE-47FD-2542-97E9-FD78910C8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015" y="5307413"/>
            <a:ext cx="2130988" cy="1438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3281FB-38AC-9648-B9EC-DED25B214EF8}"/>
              </a:ext>
            </a:extLst>
          </p:cNvPr>
          <p:cNvSpPr txBox="1"/>
          <p:nvPr/>
        </p:nvSpPr>
        <p:spPr>
          <a:xfrm>
            <a:off x="4042249" y="5749801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322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9966-B836-374E-82DD-B731DD2FD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Standard deviation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62860-EFA8-B048-9A70-1063BD62DD19}"/>
                  </a:ext>
                </a:extLst>
              </p:cNvPr>
              <p:cNvSpPr txBox="1"/>
              <p:nvPr/>
            </p:nvSpPr>
            <p:spPr>
              <a:xfrm>
                <a:off x="1445111" y="1874520"/>
                <a:ext cx="7071872" cy="3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Notated as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. This is equal to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/>
                          </a:rPr>
                          <m:t>𝑉𝑎𝑟𝑖𝑎𝑛𝑐𝑒</m:t>
                        </m:r>
                      </m:e>
                    </m:rad>
                  </m:oMath>
                </a14:m>
                <a:r>
                  <a:rPr lang="en-US" dirty="0"/>
                  <a:t>.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variance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A762860-EFA8-B048-9A70-1063BD62DD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111" y="1874520"/>
                <a:ext cx="7071872" cy="394467"/>
              </a:xfrm>
              <a:prstGeom prst="rect">
                <a:avLst/>
              </a:prstGeom>
              <a:blipFill>
                <a:blip r:embed="rId2"/>
                <a:stretch>
                  <a:fillRect l="-717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097A5F-7D7D-4845-86AA-0BE9A8329C73}"/>
              </a:ext>
            </a:extLst>
          </p:cNvPr>
          <p:cNvSpPr txBox="1"/>
          <p:nvPr/>
        </p:nvSpPr>
        <p:spPr>
          <a:xfrm>
            <a:off x="233815" y="2453375"/>
            <a:ext cx="991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standard deviation </a:t>
            </a:r>
            <a:r>
              <a:rPr lang="en-GB" b="1" dirty="0"/>
              <a:t>can ‘roughly’ be thought of as the </a:t>
            </a:r>
            <a:r>
              <a:rPr lang="en-GB" b="1" u="sng" dirty="0"/>
              <a:t>average distance from the mean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2031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1CE0-1723-BF4F-8A1D-2370A20F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09B589-1B86-8342-8F06-44687B4DD0DB}"/>
              </a:ext>
            </a:extLst>
          </p:cNvPr>
          <p:cNvSpPr txBox="1"/>
          <p:nvPr/>
        </p:nvSpPr>
        <p:spPr>
          <a:xfrm>
            <a:off x="268607" y="2095829"/>
            <a:ext cx="4730468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2cm	3cm	3cm	5cm	7cm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2A554-919F-514E-9CAA-77F8994990A5}"/>
              </a:ext>
            </a:extLst>
          </p:cNvPr>
          <p:cNvSpPr txBox="1"/>
          <p:nvPr/>
        </p:nvSpPr>
        <p:spPr>
          <a:xfrm>
            <a:off x="268607" y="1059190"/>
            <a:ext cx="2664296" cy="52322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3,   11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2A0CA-46E9-B548-9EB1-1BE91B7F6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21" y="4518211"/>
            <a:ext cx="6967425" cy="215094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BF2B2-5FB8-FC4E-8D4A-F47031F8D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1186"/>
            <a:ext cx="8159051" cy="10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84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793C-869C-D94F-ACA3-C3E60C0C4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022A4B-0A3C-294E-93B0-704285A6F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46" y="609600"/>
            <a:ext cx="7344816" cy="39030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2B5E1-B861-1B4F-A939-AA50D36F3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2" y="5229200"/>
            <a:ext cx="8201589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A5E0B-6910-7F4B-B441-5B84B9CB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096000" cy="770965"/>
          </a:xfrm>
        </p:spPr>
        <p:txBody>
          <a:bodyPr/>
          <a:lstStyle/>
          <a:p>
            <a:r>
              <a:rPr lang="en-US" dirty="0"/>
              <a:t>Misconceptions and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E8BD70-042D-5743-AE0F-CA86D2090D06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777686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sz="2800" dirty="0"/>
                  <a:t>Thinking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𝑓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2800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𝑓𝑥</m:t>
                            </m:r>
                          </m:e>
                        </m:d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. It means the sum of each value squared!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sz="2800" dirty="0"/>
                  <a:t>When asked to calculate the mean followed by standard deviation, using a rounded version of the mean in calculating the standard deviation, and hence introducing rounding errors.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sz="2800" dirty="0"/>
                  <a:t>Forgetting to square root the variance to get the standard deviation.</a:t>
                </a:r>
              </a:p>
              <a:p>
                <a:endParaRPr lang="en-GB" sz="2800" dirty="0"/>
              </a:p>
              <a:p>
                <a:r>
                  <a:rPr lang="en-GB" sz="2800" b="1" u="sng" dirty="0"/>
                  <a:t>ALL these mistakes can be easily spotted</a:t>
                </a:r>
                <a:r>
                  <a:rPr lang="en-GB" sz="2800" dirty="0"/>
                  <a:t> if you check your value against “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/>
                  <a:t>” in STATS mode.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E8BD70-042D-5743-AE0F-CA86D2090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7776864" cy="4832092"/>
              </a:xfrm>
              <a:prstGeom prst="rect">
                <a:avLst/>
              </a:prstGeom>
              <a:blipFill>
                <a:blip r:embed="rId2"/>
                <a:stretch>
                  <a:fillRect l="-1631" t="-1579" r="-1468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514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347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2E pages 32-33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6745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2394485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9A4E7-5F60-0045-94E2-763592CA8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Coding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F24D-D7FE-C843-9B43-2D21FFDEB431}"/>
                  </a:ext>
                </a:extLst>
              </p:cNvPr>
              <p:cNvSpPr txBox="1"/>
              <p:nvPr/>
            </p:nvSpPr>
            <p:spPr>
              <a:xfrm>
                <a:off x="161364" y="1320800"/>
                <a:ext cx="9241632" cy="12942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way of simplifying calculations</a:t>
                </a:r>
              </a:p>
              <a:p>
                <a:endParaRPr lang="en-US" dirty="0"/>
              </a:p>
              <a:p>
                <a:r>
                  <a:rPr lang="en-US" dirty="0"/>
                  <a:t>For example £10,000  £27,000   £18,000  £12,300   can be expressed by 10,27,18,12.3. </a:t>
                </a:r>
              </a:p>
              <a:p>
                <a:r>
                  <a:rPr lang="en-US" dirty="0"/>
                  <a:t>The coding for this would be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F56F24D-D7FE-C843-9B43-2D21FFDEB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" y="1320800"/>
                <a:ext cx="9241632" cy="1294200"/>
              </a:xfrm>
              <a:prstGeom prst="rect">
                <a:avLst/>
              </a:prstGeom>
              <a:blipFill>
                <a:blip r:embed="rId2"/>
                <a:stretch>
                  <a:fillRect l="-549" t="-1942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9CB0014-ED92-C144-915D-95DDF3498288}"/>
              </a:ext>
            </a:extLst>
          </p:cNvPr>
          <p:cNvSpPr txBox="1"/>
          <p:nvPr/>
        </p:nvSpPr>
        <p:spPr>
          <a:xfrm>
            <a:off x="161364" y="3042672"/>
            <a:ext cx="51251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Think of the mean height of the class?</a:t>
            </a:r>
          </a:p>
          <a:p>
            <a:r>
              <a:rPr lang="en-US" dirty="0"/>
              <a:t>Think of the variance in the height of the class?</a:t>
            </a:r>
          </a:p>
          <a:p>
            <a:endParaRPr lang="en-US" dirty="0"/>
          </a:p>
          <a:p>
            <a:r>
              <a:rPr lang="en-US" dirty="0"/>
              <a:t>What would change if we all stood on chairs?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CB2DCE-56D5-014C-9345-01B9FD8F8D25}"/>
              </a:ext>
            </a:extLst>
          </p:cNvPr>
          <p:cNvSpPr txBox="1"/>
          <p:nvPr/>
        </p:nvSpPr>
        <p:spPr>
          <a:xfrm>
            <a:off x="735106" y="4670673"/>
            <a:ext cx="813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mean would increase by the height of the chair, but the variance would remain the same</a:t>
            </a:r>
          </a:p>
        </p:txBody>
      </p:sp>
    </p:spTree>
    <p:extLst>
      <p:ext uri="{BB962C8B-B14F-4D97-AF65-F5344CB8AC3E}">
        <p14:creationId xmlns:p14="http://schemas.microsoft.com/office/powerpoint/2010/main" val="374917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9ECF-376C-C347-9646-66822701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057835"/>
          </a:xfrm>
        </p:spPr>
        <p:txBody>
          <a:bodyPr/>
          <a:lstStyle/>
          <a:p>
            <a:r>
              <a:rPr lang="en-US" dirty="0"/>
              <a:t>Coding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B414EA-E90F-AB45-9138-9F7005FD3659}"/>
                  </a:ext>
                </a:extLst>
              </p:cNvPr>
              <p:cNvSpPr txBox="1"/>
              <p:nvPr/>
            </p:nvSpPr>
            <p:spPr>
              <a:xfrm>
                <a:off x="502024" y="1721223"/>
                <a:ext cx="1228798" cy="564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B414EA-E90F-AB45-9138-9F7005FD3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24" y="1721223"/>
                <a:ext cx="1228798" cy="564898"/>
              </a:xfrm>
              <a:prstGeom prst="rect">
                <a:avLst/>
              </a:prstGeom>
              <a:blipFill>
                <a:blip r:embed="rId2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361541-F5FA-A94E-8A82-1FA705B7D2A6}"/>
                  </a:ext>
                </a:extLst>
              </p:cNvPr>
              <p:cNvSpPr txBox="1"/>
              <p:nvPr/>
            </p:nvSpPr>
            <p:spPr>
              <a:xfrm>
                <a:off x="2872312" y="1721223"/>
                <a:ext cx="2093522" cy="603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361541-F5FA-A94E-8A82-1FA705B7D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2" y="1721223"/>
                <a:ext cx="2093522" cy="603883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2D22-EA8F-CD4A-BF96-1606A39E9688}"/>
                  </a:ext>
                </a:extLst>
              </p:cNvPr>
              <p:cNvSpPr txBox="1"/>
              <p:nvPr/>
            </p:nvSpPr>
            <p:spPr>
              <a:xfrm>
                <a:off x="2872312" y="3110149"/>
                <a:ext cx="12947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112D22-EA8F-CD4A-BF96-1606A39E9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312" y="3110149"/>
                <a:ext cx="1294778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4FAD45-B7A7-EA45-BC53-03D9B4573BD6}"/>
              </a:ext>
            </a:extLst>
          </p:cNvPr>
          <p:cNvSpPr txBox="1"/>
          <p:nvPr/>
        </p:nvSpPr>
        <p:spPr>
          <a:xfrm>
            <a:off x="2872312" y="2532961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is rearranged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43959-8DB0-B442-904D-AEC70FA0E5E8}"/>
                  </a:ext>
                </a:extLst>
              </p:cNvPr>
              <p:cNvSpPr txBox="1"/>
              <p:nvPr/>
            </p:nvSpPr>
            <p:spPr>
              <a:xfrm>
                <a:off x="6179407" y="1721223"/>
                <a:ext cx="3416256" cy="566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𝑆𝑡𝑎𝑛𝑑𝑎𝑟𝑑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𝑑𝑒𝑣𝑖𝑎𝑡𝑖𝑜𝑛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F43959-8DB0-B442-904D-AEC70FA0E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407" y="1721223"/>
                <a:ext cx="3416256" cy="566630"/>
              </a:xfrm>
              <a:prstGeom prst="rect">
                <a:avLst/>
              </a:prstGeom>
              <a:blipFill>
                <a:blip r:embed="rId5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1FA02-7509-1A4F-AE05-CF4CC96980D8}"/>
                  </a:ext>
                </a:extLst>
              </p:cNvPr>
              <p:cNvSpPr txBox="1"/>
              <p:nvPr/>
            </p:nvSpPr>
            <p:spPr>
              <a:xfrm>
                <a:off x="6696503" y="3085958"/>
                <a:ext cx="1213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1FA02-7509-1A4F-AE05-CF4CC9698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503" y="3085958"/>
                <a:ext cx="1213537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8124E04-2088-8040-8CD9-A1E94CE291EE}"/>
              </a:ext>
            </a:extLst>
          </p:cNvPr>
          <p:cNvSpPr txBox="1"/>
          <p:nvPr/>
        </p:nvSpPr>
        <p:spPr>
          <a:xfrm>
            <a:off x="6179407" y="2532961"/>
            <a:ext cx="2247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is rearranged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4E29F-15B3-7D4F-8FEB-76D7F63C8F40}"/>
              </a:ext>
            </a:extLst>
          </p:cNvPr>
          <p:cNvSpPr txBox="1"/>
          <p:nvPr/>
        </p:nvSpPr>
        <p:spPr>
          <a:xfrm>
            <a:off x="1477384" y="4471501"/>
            <a:ext cx="648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normally need to find the mean and standard deviation of the original given the coding values hence the rearranged forms </a:t>
            </a:r>
          </a:p>
        </p:txBody>
      </p:sp>
    </p:spTree>
    <p:extLst>
      <p:ext uri="{BB962C8B-B14F-4D97-AF65-F5344CB8AC3E}">
        <p14:creationId xmlns:p14="http://schemas.microsoft.com/office/powerpoint/2010/main" val="415214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C8D49B-764D-C94E-9BFB-05BBD70B3C5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8596668" cy="713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2.1 Measures of central tendency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8ED9B0-CA7D-7345-BC8A-734D73FFBE2F}"/>
              </a:ext>
            </a:extLst>
          </p:cNvPr>
          <p:cNvSpPr txBox="1"/>
          <p:nvPr/>
        </p:nvSpPr>
        <p:spPr>
          <a:xfrm>
            <a:off x="329184" y="902791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Node/model class?</a:t>
            </a:r>
          </a:p>
          <a:p>
            <a:r>
              <a:rPr lang="en-US" sz="2400" dirty="0"/>
              <a:t>Median?</a:t>
            </a:r>
          </a:p>
          <a:p>
            <a:r>
              <a:rPr lang="en-US" sz="2400" dirty="0"/>
              <a:t>Mean?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7BE2B9-FBB2-E141-8295-8BC3EE97E648}"/>
                  </a:ext>
                </a:extLst>
              </p:cNvPr>
              <p:cNvSpPr/>
              <p:nvPr/>
            </p:nvSpPr>
            <p:spPr>
              <a:xfrm>
                <a:off x="512064" y="2421374"/>
                <a:ext cx="9144000" cy="344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Mean is denoted as x bar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GB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  Where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</m:oMath>
                </a14:m>
                <a:r>
                  <a:rPr lang="en-US" sz="2400" dirty="0"/>
                  <a:t> is the sum of x values and n is the number of data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For values in a frequency table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𝑥𝑓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2400" dirty="0"/>
                  <a:t> Where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𝑥𝑓</m:t>
                        </m:r>
                      </m:e>
                    </m:nary>
                  </m:oMath>
                </a14:m>
                <a:r>
                  <a:rPr lang="en-US" sz="2400" dirty="0"/>
                  <a:t> is the sum of products of the data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</m:oMath>
                </a14:m>
                <a:r>
                  <a:rPr lang="en-US" sz="2400" dirty="0"/>
                  <a:t> is the sum of the frequency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27BE2B9-FBB2-E141-8295-8BC3EE97E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4" y="2421374"/>
                <a:ext cx="9144000" cy="3448957"/>
              </a:xfrm>
              <a:prstGeom prst="rect">
                <a:avLst/>
              </a:prstGeom>
              <a:blipFill>
                <a:blip r:embed="rId2"/>
                <a:stretch>
                  <a:fillRect l="-971" t="-1471" r="-1248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20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5819-118A-C94B-BC45-B90DB69F4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6238"/>
            <a:ext cx="8596668" cy="1320800"/>
          </a:xfrm>
        </p:spPr>
        <p:txBody>
          <a:bodyPr/>
          <a:lstStyle/>
          <a:p>
            <a:r>
              <a:rPr lang="en-US" dirty="0"/>
              <a:t>Rules of coding – summary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F44A1-8159-8942-96B2-3F510697F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48" y="1244600"/>
            <a:ext cx="8686800" cy="436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347998-5E4C-F742-9C24-0B6003ADAE5A}"/>
              </a:ext>
            </a:extLst>
          </p:cNvPr>
          <p:cNvSpPr/>
          <p:nvPr/>
        </p:nvSpPr>
        <p:spPr>
          <a:xfrm>
            <a:off x="3532094" y="1846729"/>
            <a:ext cx="2779059" cy="136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26087-CAE6-BB43-9233-36B54DFE9431}"/>
              </a:ext>
            </a:extLst>
          </p:cNvPr>
          <p:cNvSpPr/>
          <p:nvPr/>
        </p:nvSpPr>
        <p:spPr>
          <a:xfrm>
            <a:off x="6369423" y="1810871"/>
            <a:ext cx="2779059" cy="161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8BDD73-FFC6-914D-99E7-D392479F495C}"/>
              </a:ext>
            </a:extLst>
          </p:cNvPr>
          <p:cNvSpPr/>
          <p:nvPr/>
        </p:nvSpPr>
        <p:spPr>
          <a:xfrm>
            <a:off x="3442449" y="3642660"/>
            <a:ext cx="2779059" cy="62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C16AF-72BC-704C-A0A6-E0248851F34D}"/>
              </a:ext>
            </a:extLst>
          </p:cNvPr>
          <p:cNvSpPr/>
          <p:nvPr/>
        </p:nvSpPr>
        <p:spPr>
          <a:xfrm>
            <a:off x="6376148" y="3584387"/>
            <a:ext cx="2779059" cy="624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08B1F5-704C-9147-B559-72CD828F807E}"/>
              </a:ext>
            </a:extLst>
          </p:cNvPr>
          <p:cNvSpPr/>
          <p:nvPr/>
        </p:nvSpPr>
        <p:spPr>
          <a:xfrm>
            <a:off x="3532093" y="4628030"/>
            <a:ext cx="2779059" cy="96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DF2213-804D-8443-8BD9-DFA25FD91A9B}"/>
              </a:ext>
            </a:extLst>
          </p:cNvPr>
          <p:cNvSpPr/>
          <p:nvPr/>
        </p:nvSpPr>
        <p:spPr>
          <a:xfrm>
            <a:off x="6420970" y="4628029"/>
            <a:ext cx="2779059" cy="966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043F-C27E-134D-81E5-D63EB1A2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0057C-898C-4240-B1B8-5BE8355562CB}"/>
                  </a:ext>
                </a:extLst>
              </p:cNvPr>
              <p:cNvSpPr txBox="1"/>
              <p:nvPr/>
            </p:nvSpPr>
            <p:spPr>
              <a:xfrm>
                <a:off x="458768" y="719022"/>
                <a:ext cx="6048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Cost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of diamond ring (£)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0057C-898C-4240-B1B8-5BE835556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8" y="719022"/>
                <a:ext cx="6048672" cy="461665"/>
              </a:xfrm>
              <a:prstGeom prst="rect">
                <a:avLst/>
              </a:prstGeom>
              <a:blipFill>
                <a:blip r:embed="rId2"/>
                <a:stretch>
                  <a:fillRect l="-1681"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49FB1BE-0821-CF4D-8EF3-26F3A1B3C57F}"/>
              </a:ext>
            </a:extLst>
          </p:cNvPr>
          <p:cNvSpPr txBox="1"/>
          <p:nvPr/>
        </p:nvSpPr>
        <p:spPr>
          <a:xfrm>
            <a:off x="538635" y="1199711"/>
            <a:ext cx="792088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£1010    £1020    £1030    £1040   £1050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41F06A-F5C8-A84D-B6C2-398DF2CC57EA}"/>
                  </a:ext>
                </a:extLst>
              </p:cNvPr>
              <p:cNvSpPr txBox="1"/>
              <p:nvPr/>
            </p:nvSpPr>
            <p:spPr>
              <a:xfrm>
                <a:off x="2123165" y="2471109"/>
                <a:ext cx="432048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𝑦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−1000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41F06A-F5C8-A84D-B6C2-398DF2CC5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165" y="2471109"/>
                <a:ext cx="4320480" cy="1017523"/>
              </a:xfrm>
              <a:prstGeom prst="rect">
                <a:avLst/>
              </a:prstGeom>
              <a:blipFill>
                <a:blip r:embed="rId3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C9B3280-E0C9-144B-B3AA-ED04B16E9314}"/>
              </a:ext>
            </a:extLst>
          </p:cNvPr>
          <p:cNvSpPr txBox="1"/>
          <p:nvPr/>
        </p:nvSpPr>
        <p:spPr>
          <a:xfrm>
            <a:off x="416238" y="1929565"/>
            <a:ext cx="432083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We ‘code’ our variable using the following: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96C74-B345-B84C-BB5B-306280F390C2}"/>
              </a:ext>
            </a:extLst>
          </p:cNvPr>
          <p:cNvSpPr txBox="1"/>
          <p:nvPr/>
        </p:nvSpPr>
        <p:spPr>
          <a:xfrm>
            <a:off x="538635" y="3775145"/>
            <a:ext cx="7120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values of y.</a:t>
            </a:r>
          </a:p>
          <a:p>
            <a:r>
              <a:rPr lang="en-US" dirty="0"/>
              <a:t>Calculate the mean and standard deviation</a:t>
            </a:r>
          </a:p>
          <a:p>
            <a:r>
              <a:rPr lang="en-US" dirty="0"/>
              <a:t>Find the original mean and standard deviation from the values of y</a:t>
            </a:r>
          </a:p>
        </p:txBody>
      </p:sp>
    </p:spTree>
    <p:extLst>
      <p:ext uri="{BB962C8B-B14F-4D97-AF65-F5344CB8AC3E}">
        <p14:creationId xmlns:p14="http://schemas.microsoft.com/office/powerpoint/2010/main" val="236145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BCEE4-57FA-1F41-9F61-DFE2447BC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Using a calculator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3A6E67B-F0F6-F04D-8857-0105B51C6E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737038"/>
                  </p:ext>
                </p:extLst>
              </p:nvPr>
            </p:nvGraphicFramePr>
            <p:xfrm>
              <a:off x="281230" y="660400"/>
              <a:ext cx="9210240" cy="82296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27707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8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400" dirty="0"/>
                            <a:t>Diameter of coin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GB" sz="2400" smtClean="0">
                                  <a:latin typeface="Cambria Math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sz="2400" dirty="0"/>
                            <a:t> (cm)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/>
                                  </a:rPr>
                                  <m:t>2.2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/>
                                  </a:rPr>
                                  <m:t>2.5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/>
                                  </a:rPr>
                                  <m:t>2.6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/>
                                  </a:rPr>
                                  <m:t>2.65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latin typeface="Cambria Math"/>
                                  </a:rPr>
                                  <m:t>2.9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3A6E67B-F0F6-F04D-8857-0105B51C6EC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03737038"/>
                  </p:ext>
                </p:extLst>
              </p:nvPr>
            </p:nvGraphicFramePr>
            <p:xfrm>
              <a:off x="281230" y="660400"/>
              <a:ext cx="9210240" cy="822960"/>
            </p:xfrm>
            <a:graphic>
              <a:graphicData uri="http://schemas.openxmlformats.org/drawingml/2006/table">
                <a:tbl>
                  <a:tblPr firstCol="1" bandRow="1">
                    <a:tableStyleId>{21E4AEA4-8DFA-4A89-87EB-49C32662AFE0}</a:tableStyleId>
                  </a:tblPr>
                  <a:tblGrid>
                    <a:gridCol w="277074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9858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1022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59" t="-6154" r="-233028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0526" t="-6154" r="-434737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4854" t="-6154" r="-300971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4854" t="-6154" r="-200971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000" t="-6154" r="-99038" b="-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5825" t="-6154" b="-169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5C7E46B-993E-B04C-A4A3-A7B770641C96}"/>
              </a:ext>
            </a:extLst>
          </p:cNvPr>
          <p:cNvSpPr txBox="1"/>
          <p:nvPr/>
        </p:nvSpPr>
        <p:spPr>
          <a:xfrm>
            <a:off x="281230" y="1731458"/>
            <a:ext cx="5479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Use the MENU button to access STATS mode.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E3404E-0942-D442-8A88-BC1D3D9862D6}"/>
              </a:ext>
            </a:extLst>
          </p:cNvPr>
          <p:cNvSpPr txBox="1"/>
          <p:nvPr/>
        </p:nvSpPr>
        <p:spPr>
          <a:xfrm>
            <a:off x="281230" y="2379666"/>
            <a:ext cx="9151124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Select 1-Variable.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Enter each value above, pressing = after each entry.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Press AC to start a statistical calculation.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1"/>
                </a:solidFill>
              </a:rPr>
              <a:t>Press the OPTN button. “1-Variable Calc” will calculate all common statistics.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179806-E281-5D40-A9C5-A20517789167}"/>
                  </a:ext>
                </a:extLst>
              </p:cNvPr>
              <p:cNvSpPr txBox="1"/>
              <p:nvPr/>
            </p:nvSpPr>
            <p:spPr>
              <a:xfrm>
                <a:off x="281230" y="3968520"/>
                <a:ext cx="9151124" cy="114775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>
                    <a:solidFill>
                      <a:schemeClr val="tx1"/>
                    </a:solidFill>
                  </a:rPr>
                  <a:t>Exam Tip</a:t>
                </a:r>
                <a:r>
                  <a:rPr lang="en-GB" sz="1400" dirty="0">
                    <a:solidFill>
                      <a:schemeClr val="tx1"/>
                    </a:solidFill>
                  </a:rPr>
                  <a:t>: In the exam you get a method mark for the division and an accuracy mark for the final answer. Write: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GB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46.75</m:t>
                          </m:r>
                        </m:num>
                        <m:den>
                          <m:r>
                            <a:rPr lang="en-GB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  <m:r>
                        <a:rPr lang="en-GB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=1.16875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  <a:p>
                <a:r>
                  <a:rPr lang="en-GB" sz="1400" dirty="0">
                    <a:solidFill>
                      <a:schemeClr val="tx1"/>
                    </a:solidFill>
                  </a:rPr>
                  <a:t>You’re not required to show working like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0×4+…</m:t>
                    </m:r>
                  </m:oMath>
                </a14:m>
                <a:r>
                  <a:rPr lang="en-GB" sz="1400" dirty="0">
                    <a:solidFill>
                      <a:schemeClr val="tx1"/>
                    </a:solidFill>
                  </a:rPr>
                  <a:t>”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179806-E281-5D40-A9C5-A20517789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0" y="3968520"/>
                <a:ext cx="9151124" cy="1147750"/>
              </a:xfrm>
              <a:prstGeom prst="rect">
                <a:avLst/>
              </a:prstGeom>
              <a:blipFill>
                <a:blip r:embed="rId3"/>
                <a:stretch>
                  <a:fillRect l="-138"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2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C804-EF40-4549-B5C9-0F8190A33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Using a calculator – Frequency table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8346F2-F0C1-BE41-AA86-515F111817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307053"/>
                  </p:ext>
                </p:extLst>
              </p:nvPr>
            </p:nvGraphicFramePr>
            <p:xfrm>
              <a:off x="327678" y="1045196"/>
              <a:ext cx="3970656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429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0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Number of Children (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GB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Frequency (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GB" dirty="0"/>
                            <a:t>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88346F2-F0C1-BE41-AA86-515F111817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307053"/>
                  </p:ext>
                </p:extLst>
              </p:nvPr>
            </p:nvGraphicFramePr>
            <p:xfrm>
              <a:off x="327678" y="1045196"/>
              <a:ext cx="3970656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429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40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922" r="-64063" b="-2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197" t="-3922" r="-820" b="-2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182759" r="-64063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197" t="-182759" r="-820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282759" r="-64063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197" t="-282759" r="-820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370000" r="-64063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197" t="-370000" r="-820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21" t="-486207" r="-640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8197" t="-486207" r="-8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D491B-84B3-A84D-83A9-492DF18B62CC}"/>
                  </a:ext>
                </a:extLst>
              </p:cNvPr>
              <p:cNvSpPr txBox="1"/>
              <p:nvPr/>
            </p:nvSpPr>
            <p:spPr>
              <a:xfrm>
                <a:off x="4352945" y="1045196"/>
                <a:ext cx="4571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To add a frequency column for data input, press SHIFT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SETUP, press Down, then choose Statistics. Turn frequency ‘On’.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DD491B-84B3-A84D-83A9-492DF18B6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945" y="1045196"/>
                <a:ext cx="4571401" cy="923330"/>
              </a:xfrm>
              <a:prstGeom prst="rect">
                <a:avLst/>
              </a:prstGeom>
              <a:blipFill>
                <a:blip r:embed="rId3"/>
                <a:stretch>
                  <a:fillRect l="-1108" t="-1351" r="-1385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05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0AC798D-FD65-D347-9F03-C7982C41A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608257"/>
                  </p:ext>
                </p:extLst>
              </p:nvPr>
            </p:nvGraphicFramePr>
            <p:xfrm>
              <a:off x="3157116" y="932335"/>
              <a:ext cx="5112568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Height</a:t>
                          </a:r>
                          <a:r>
                            <a:rPr lang="en-GB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baseline="0" smtClean="0">
                                  <a:latin typeface="Cambria Math"/>
                                </a:rPr>
                                <m:t>𝒉</m:t>
                              </m:r>
                            </m:oMath>
                          </a14:m>
                          <a:r>
                            <a:rPr lang="en-GB" baseline="0" dirty="0"/>
                            <a:t> of bear (in metres)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0≤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&lt;0.5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0.5≤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&lt;1.2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1.2≤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&lt;1.5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1.5≤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h</m:t>
                                </m:r>
                                <m:r>
                                  <a:rPr lang="en-GB" smtClean="0">
                                    <a:latin typeface="Cambria Math"/>
                                  </a:rPr>
                                  <m:t>&lt;2.5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0AC798D-FD65-D347-9F03-C7982C41A0A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7608257"/>
                  </p:ext>
                </p:extLst>
              </p:nvPr>
            </p:nvGraphicFramePr>
            <p:xfrm>
              <a:off x="3157116" y="932335"/>
              <a:ext cx="5112568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9523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602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3922" r="-73820" b="-22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Frequency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182759" r="-73820" b="-3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42" t="-182759" r="-585" b="-3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282759" r="-73820" b="-2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42" t="-282759" r="-585" b="-20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370000" r="-73820" b="-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42" t="-370000" r="-585" b="-9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9" t="-486207" r="-73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842" t="-486207" r="-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0F364715-7DA8-CA4B-9BDF-CE4B9F822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Using a calculator – grouped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0E5F5-4639-054D-947F-F3F24FB98D43}"/>
              </a:ext>
            </a:extLst>
          </p:cNvPr>
          <p:cNvSpPr txBox="1"/>
          <p:nvPr/>
        </p:nvSpPr>
        <p:spPr>
          <a:xfrm>
            <a:off x="0" y="3289450"/>
            <a:ext cx="539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we have grouped data, we use the midpoint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2918E5-97F3-7E45-ACD2-FC1E8D30AF6C}"/>
                  </a:ext>
                </a:extLst>
              </p:cNvPr>
              <p:cNvSpPr txBox="1"/>
              <p:nvPr/>
            </p:nvSpPr>
            <p:spPr>
              <a:xfrm>
                <a:off x="0" y="3802226"/>
                <a:ext cx="79928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Estimate of Mean: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sz="2800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GB" sz="2800" b="0" i="1" smtClean="0">
                        <a:latin typeface="Cambria Math"/>
                      </a:rPr>
                      <m:t>=1.17</m:t>
                    </m:r>
                    <m:r>
                      <a:rPr lang="en-GB" sz="2800" b="0" i="1" smtClean="0">
                        <a:latin typeface="Cambria Math"/>
                      </a:rPr>
                      <m:t>𝑚</m:t>
                    </m:r>
                  </m:oMath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B2918E5-97F3-7E45-ACD2-FC1E8D30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02226"/>
                <a:ext cx="7992888" cy="523220"/>
              </a:xfrm>
              <a:prstGeom prst="rect">
                <a:avLst/>
              </a:prstGeom>
              <a:blipFill>
                <a:blip r:embed="rId3"/>
                <a:stretch>
                  <a:fillRect l="-1113" b="-20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79090CE9-C19E-3D44-BB46-C1EB3A00B00B}"/>
              </a:ext>
            </a:extLst>
          </p:cNvPr>
          <p:cNvSpPr txBox="1"/>
          <p:nvPr/>
        </p:nvSpPr>
        <p:spPr>
          <a:xfrm>
            <a:off x="2488502" y="4671787"/>
            <a:ext cx="4159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Why is our mean just an estimate?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667131-46B0-B544-A884-D3EED6473AAF}"/>
              </a:ext>
            </a:extLst>
          </p:cNvPr>
          <p:cNvSpPr txBox="1"/>
          <p:nvPr/>
        </p:nvSpPr>
        <p:spPr>
          <a:xfrm>
            <a:off x="2488502" y="5340890"/>
            <a:ext cx="464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Because we don’t know the exact heights within each group. Grouping data loses information.</a:t>
            </a:r>
          </a:p>
        </p:txBody>
      </p:sp>
    </p:spTree>
    <p:extLst>
      <p:ext uri="{BB962C8B-B14F-4D97-AF65-F5344CB8AC3E}">
        <p14:creationId xmlns:p14="http://schemas.microsoft.com/office/powerpoint/2010/main" val="207220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7C58F9-37E1-0849-B90D-7AD1ED6ED74A}"/>
              </a:ext>
            </a:extLst>
          </p:cNvPr>
          <p:cNvSpPr txBox="1"/>
          <p:nvPr/>
        </p:nvSpPr>
        <p:spPr>
          <a:xfrm>
            <a:off x="932688" y="1005840"/>
            <a:ext cx="5275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Exercise 2A/B pages 22-23 and 24-25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32F9CC-5F58-3E49-84F7-38B77599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Exercise book</a:t>
            </a:r>
          </a:p>
        </p:txBody>
      </p:sp>
    </p:spTree>
    <p:extLst>
      <p:ext uri="{BB962C8B-B14F-4D97-AF65-F5344CB8AC3E}">
        <p14:creationId xmlns:p14="http://schemas.microsoft.com/office/powerpoint/2010/main" val="106144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2.2 Other measures of 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9A69D6-8F36-E44F-9946-5EDA8F62A888}"/>
              </a:ext>
            </a:extLst>
          </p:cNvPr>
          <p:cNvSpPr txBox="1"/>
          <p:nvPr/>
        </p:nvSpPr>
        <p:spPr>
          <a:xfrm>
            <a:off x="155586" y="1275624"/>
            <a:ext cx="11109822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The mean maths score of 20 pupils in class A is 62.</a:t>
            </a:r>
          </a:p>
          <a:p>
            <a:r>
              <a:rPr lang="en-GB" dirty="0"/>
              <a:t>The mean maths score of 30 pupils in class B is 75.</a:t>
            </a:r>
          </a:p>
          <a:p>
            <a:pPr marL="342900" indent="-342900">
              <a:buAutoNum type="alphaLcParenR"/>
            </a:pPr>
            <a:r>
              <a:rPr lang="en-GB" dirty="0"/>
              <a:t>What is the overall mean of all the pupils’ marks. </a:t>
            </a:r>
          </a:p>
          <a:p>
            <a:pPr marL="342900" indent="-342900">
              <a:buAutoNum type="alphaLcParenR"/>
            </a:pPr>
            <a:r>
              <a:rPr lang="en-GB" dirty="0"/>
              <a:t>The teacher realises they mismarked one student’s paper; he should have received 100 instead of 95. Explain the effect on the mean and median.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C55A8-886A-4349-B791-1D7CB397C806}"/>
              </a:ext>
            </a:extLst>
          </p:cNvPr>
          <p:cNvSpPr txBox="1"/>
          <p:nvPr/>
        </p:nvSpPr>
        <p:spPr>
          <a:xfrm>
            <a:off x="0" y="688622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 in exams but not in the book</a:t>
            </a:r>
          </a:p>
        </p:txBody>
      </p:sp>
    </p:spTree>
    <p:extLst>
      <p:ext uri="{BB962C8B-B14F-4D97-AF65-F5344CB8AC3E}">
        <p14:creationId xmlns:p14="http://schemas.microsoft.com/office/powerpoint/2010/main" val="3564208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7971-81AA-C646-8CB6-3AB71DA64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21792"/>
          </a:xfrm>
        </p:spPr>
        <p:txBody>
          <a:bodyPr>
            <a:normAutofit fontScale="90000"/>
          </a:bodyPr>
          <a:lstStyle/>
          <a:p>
            <a:r>
              <a:rPr lang="en-US" dirty="0"/>
              <a:t>2.2 Other measures of location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D0F1F-5EE4-B548-8B65-45AE860F9E6B}"/>
              </a:ext>
            </a:extLst>
          </p:cNvPr>
          <p:cNvSpPr txBox="1"/>
          <p:nvPr/>
        </p:nvSpPr>
        <p:spPr>
          <a:xfrm>
            <a:off x="2450592" y="1499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9442D-63FC-AA45-A783-AD540E08921C}"/>
              </a:ext>
            </a:extLst>
          </p:cNvPr>
          <p:cNvSpPr txBox="1"/>
          <p:nvPr/>
        </p:nvSpPr>
        <p:spPr>
          <a:xfrm>
            <a:off x="310896" y="876038"/>
            <a:ext cx="5275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LQ is a ¼ of the data, Median is ½ and UQ is ¾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A1D473-5B9E-B140-87B1-992026E36B69}"/>
              </a:ext>
            </a:extLst>
          </p:cNvPr>
          <p:cNvSpPr txBox="1"/>
          <p:nvPr/>
        </p:nvSpPr>
        <p:spPr>
          <a:xfrm>
            <a:off x="310896" y="1604921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Listed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A305E2-6B54-9447-9EE5-90FCB36BA5D2}"/>
                  </a:ext>
                </a:extLst>
              </p:cNvPr>
              <p:cNvSpPr txBox="1"/>
              <p:nvPr/>
            </p:nvSpPr>
            <p:spPr>
              <a:xfrm>
                <a:off x="310896" y="2228499"/>
                <a:ext cx="6144768" cy="129247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To find the position of the median for listed data,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: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     - If a decimal, round up.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     - If whole, use halfway between this</a:t>
                </a:r>
                <a:br>
                  <a:rPr lang="en-GB" dirty="0">
                    <a:solidFill>
                      <a:schemeClr val="tx1"/>
                    </a:solidFill>
                  </a:rPr>
                </a:br>
                <a:r>
                  <a:rPr lang="en-GB" dirty="0">
                    <a:solidFill>
                      <a:schemeClr val="tx1"/>
                    </a:solidFill>
                  </a:rPr>
                  <a:t>       item and the one after.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A305E2-6B54-9447-9EE5-90FCB36B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" y="2228499"/>
                <a:ext cx="6144768" cy="1292470"/>
              </a:xfrm>
              <a:prstGeom prst="rect">
                <a:avLst/>
              </a:prstGeom>
              <a:blipFill>
                <a:blip r:embed="rId2"/>
                <a:stretch>
                  <a:fillRect l="-619" b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0C0F0FE-1931-7D45-B1B7-190CB2ECDF5C}"/>
              </a:ext>
            </a:extLst>
          </p:cNvPr>
          <p:cNvSpPr txBox="1"/>
          <p:nvPr/>
        </p:nvSpPr>
        <p:spPr>
          <a:xfrm>
            <a:off x="310896" y="3874398"/>
            <a:ext cx="316835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Grouped data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F8B4-E11B-3149-ADB5-B7C835203A2C}"/>
                  </a:ext>
                </a:extLst>
              </p:cNvPr>
              <p:cNvSpPr txBox="1"/>
              <p:nvPr/>
            </p:nvSpPr>
            <p:spPr>
              <a:xfrm>
                <a:off x="310896" y="4514607"/>
                <a:ext cx="4681728" cy="738472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To find the median of grouped data,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>
                    <a:solidFill>
                      <a:schemeClr val="tx1"/>
                    </a:solidFill>
                  </a:rPr>
                  <a:t>, then use linear interpolation.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1B3F8B4-E11B-3149-ADB5-B7C835203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" y="4514607"/>
                <a:ext cx="4681728" cy="738472"/>
              </a:xfrm>
              <a:prstGeom prst="rect">
                <a:avLst/>
              </a:prstGeom>
              <a:blipFill>
                <a:blip r:embed="rId3"/>
                <a:stretch>
                  <a:fillRect l="-809" r="-107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49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{D0F20C38-AAA8-9948-A716-9409CB6CC67C}tf10001060</Template>
  <TotalTime>157</TotalTime>
  <Words>1561</Words>
  <Application>Microsoft Macintosh PowerPoint</Application>
  <PresentationFormat>Widescreen</PresentationFormat>
  <Paragraphs>311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 Math</vt:lpstr>
      <vt:lpstr>Trebuchet MS</vt:lpstr>
      <vt:lpstr>Wingdings</vt:lpstr>
      <vt:lpstr>Wingdings 3</vt:lpstr>
      <vt:lpstr>Facet</vt:lpstr>
      <vt:lpstr>Chapter 2 – Measures of spread</vt:lpstr>
      <vt:lpstr>2.1 Measures of central tendency</vt:lpstr>
      <vt:lpstr>PowerPoint Presentation</vt:lpstr>
      <vt:lpstr>Using a calculator</vt:lpstr>
      <vt:lpstr>Using a calculator – Frequency table</vt:lpstr>
      <vt:lpstr>Using a calculator – grouped data</vt:lpstr>
      <vt:lpstr>Exercise book</vt:lpstr>
      <vt:lpstr>2.2 Other measures of location</vt:lpstr>
      <vt:lpstr>2.2 Other measures of location</vt:lpstr>
      <vt:lpstr>GCSE</vt:lpstr>
      <vt:lpstr>Linear interpolation - example</vt:lpstr>
      <vt:lpstr>Simplistic way of thinking</vt:lpstr>
      <vt:lpstr>Another example</vt:lpstr>
      <vt:lpstr>Different style</vt:lpstr>
      <vt:lpstr>Class examples</vt:lpstr>
      <vt:lpstr>Example</vt:lpstr>
      <vt:lpstr>Exercise book</vt:lpstr>
      <vt:lpstr>2.3 measure of spread</vt:lpstr>
      <vt:lpstr>Examples</vt:lpstr>
      <vt:lpstr>Class example</vt:lpstr>
      <vt:lpstr>Exercise book</vt:lpstr>
      <vt:lpstr>Variance and standard deviation</vt:lpstr>
      <vt:lpstr>Standard deviation</vt:lpstr>
      <vt:lpstr>Examples </vt:lpstr>
      <vt:lpstr>Class question</vt:lpstr>
      <vt:lpstr>Misconceptions and errors</vt:lpstr>
      <vt:lpstr>Exercise book</vt:lpstr>
      <vt:lpstr>Coding</vt:lpstr>
      <vt:lpstr>Coding formulas</vt:lpstr>
      <vt:lpstr>Rules of coding – summary 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– Measures of spread</dc:title>
  <dc:creator>David Lynton</dc:creator>
  <cp:lastModifiedBy>David Lynton</cp:lastModifiedBy>
  <cp:revision>12</cp:revision>
  <dcterms:created xsi:type="dcterms:W3CDTF">2020-03-30T09:01:01Z</dcterms:created>
  <dcterms:modified xsi:type="dcterms:W3CDTF">2020-03-30T11:38:52Z</dcterms:modified>
</cp:coreProperties>
</file>