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8E7"/>
    <a:srgbClr val="E2C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4"/>
  </p:normalViewPr>
  <p:slideViewPr>
    <p:cSldViewPr snapToGrid="0" snapToObjects="1">
      <p:cViewPr>
        <p:scale>
          <a:sx n="72" d="100"/>
          <a:sy n="72" d="100"/>
        </p:scale>
        <p:origin x="376"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30946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29586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8991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925133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4091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21727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11962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86549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51359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F830ED-2BA9-E247-99EB-185A34A80C4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381230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7F830ED-2BA9-E247-99EB-185A34A80C4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53045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7F830ED-2BA9-E247-99EB-185A34A80C46}" type="datetimeFigureOut">
              <a:rPr lang="en-US" smtClean="0"/>
              <a:t>3/30/20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254508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7F830ED-2BA9-E247-99EB-185A34A80C46}" type="datetimeFigureOut">
              <a:rPr lang="en-US" smtClean="0"/>
              <a:t>3/30/20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3712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830ED-2BA9-E247-99EB-185A34A80C46}" type="datetimeFigureOut">
              <a:rPr lang="en-US" smtClean="0"/>
              <a:t>3/30/20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328547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7F830ED-2BA9-E247-99EB-185A34A80C4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5616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F830ED-2BA9-E247-99EB-185A34A80C4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DBF0B1-85BE-474F-817B-07031969BDC7}" type="slidenum">
              <a:rPr lang="en-US" smtClean="0"/>
              <a:t>‹#›</a:t>
            </a:fld>
            <a:endParaRPr lang="en-US"/>
          </a:p>
        </p:txBody>
      </p:sp>
    </p:spTree>
    <p:extLst>
      <p:ext uri="{BB962C8B-B14F-4D97-AF65-F5344CB8AC3E}">
        <p14:creationId xmlns:p14="http://schemas.microsoft.com/office/powerpoint/2010/main" val="105088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F830ED-2BA9-E247-99EB-185A34A80C46}" type="datetimeFigureOut">
              <a:rPr lang="en-US" smtClean="0"/>
              <a:t>3/30/20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DBF0B1-85BE-474F-817B-07031969BDC7}" type="slidenum">
              <a:rPr lang="en-US" smtClean="0"/>
              <a:t>‹#›</a:t>
            </a:fld>
            <a:endParaRPr lang="en-US"/>
          </a:p>
        </p:txBody>
      </p:sp>
    </p:spTree>
    <p:extLst>
      <p:ext uri="{BB962C8B-B14F-4D97-AF65-F5344CB8AC3E}">
        <p14:creationId xmlns:p14="http://schemas.microsoft.com/office/powerpoint/2010/main" val="4022209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5EB6-E02C-C04B-A7D7-D9C3DDC23927}"/>
              </a:ext>
            </a:extLst>
          </p:cNvPr>
          <p:cNvSpPr>
            <a:spLocks noGrp="1"/>
          </p:cNvSpPr>
          <p:nvPr>
            <p:ph type="ctrTitle"/>
          </p:nvPr>
        </p:nvSpPr>
        <p:spPr>
          <a:xfrm>
            <a:off x="795867" y="0"/>
            <a:ext cx="8613603" cy="1096900"/>
          </a:xfrm>
        </p:spPr>
        <p:txBody>
          <a:bodyPr/>
          <a:lstStyle/>
          <a:p>
            <a:r>
              <a:rPr lang="en-US" dirty="0"/>
              <a:t>Chapter 1 -Data collection </a:t>
            </a:r>
          </a:p>
        </p:txBody>
      </p:sp>
      <p:sp>
        <p:nvSpPr>
          <p:cNvPr id="4" name="TextBox 3">
            <a:extLst>
              <a:ext uri="{FF2B5EF4-FFF2-40B4-BE49-F238E27FC236}">
                <a16:creationId xmlns:a16="http://schemas.microsoft.com/office/drawing/2014/main" id="{8CF6AEEB-ABC0-354F-A052-A73AFF65DF23}"/>
              </a:ext>
            </a:extLst>
          </p:cNvPr>
          <p:cNvSpPr txBox="1"/>
          <p:nvPr/>
        </p:nvSpPr>
        <p:spPr>
          <a:xfrm>
            <a:off x="948267" y="1540933"/>
            <a:ext cx="8613603" cy="1569660"/>
          </a:xfrm>
          <a:prstGeom prst="rect">
            <a:avLst/>
          </a:prstGeom>
          <a:noFill/>
        </p:spPr>
        <p:txBody>
          <a:bodyPr wrap="square" rtlCol="0">
            <a:spAutoFit/>
          </a:bodyPr>
          <a:lstStyle/>
          <a:p>
            <a:r>
              <a:rPr lang="en-US" sz="2400" dirty="0"/>
              <a:t>Stater – Just a minute.</a:t>
            </a:r>
          </a:p>
          <a:p>
            <a:endParaRPr lang="en-US" sz="2400" dirty="0"/>
          </a:p>
          <a:p>
            <a:r>
              <a:rPr lang="en-US" sz="2400" dirty="0"/>
              <a:t>You have a minute to discuss what you know about data and how it can be collected</a:t>
            </a:r>
          </a:p>
        </p:txBody>
      </p:sp>
    </p:spTree>
    <p:extLst>
      <p:ext uri="{BB962C8B-B14F-4D97-AF65-F5344CB8AC3E}">
        <p14:creationId xmlns:p14="http://schemas.microsoft.com/office/powerpoint/2010/main" val="1805120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DC0E07-14EF-A642-B709-C27469222020}"/>
              </a:ext>
            </a:extLst>
          </p:cNvPr>
          <p:cNvSpPr>
            <a:spLocks noGrp="1"/>
          </p:cNvSpPr>
          <p:nvPr>
            <p:ph type="title"/>
          </p:nvPr>
        </p:nvSpPr>
        <p:spPr>
          <a:xfrm>
            <a:off x="0" y="0"/>
            <a:ext cx="8596668" cy="1320800"/>
          </a:xfrm>
        </p:spPr>
        <p:txBody>
          <a:bodyPr/>
          <a:lstStyle/>
          <a:p>
            <a:r>
              <a:rPr lang="en-US" dirty="0"/>
              <a:t>Advantages and disadvantages </a:t>
            </a:r>
          </a:p>
        </p:txBody>
      </p:sp>
      <p:graphicFrame>
        <p:nvGraphicFramePr>
          <p:cNvPr id="5" name="Table 4">
            <a:extLst>
              <a:ext uri="{FF2B5EF4-FFF2-40B4-BE49-F238E27FC236}">
                <a16:creationId xmlns:a16="http://schemas.microsoft.com/office/drawing/2014/main" id="{AD26B4FB-07E7-FC48-B3BA-C847C7742D8F}"/>
              </a:ext>
            </a:extLst>
          </p:cNvPr>
          <p:cNvGraphicFramePr>
            <a:graphicFrameLocks noGrp="1"/>
          </p:cNvGraphicFramePr>
          <p:nvPr>
            <p:extLst>
              <p:ext uri="{D42A27DB-BD31-4B8C-83A1-F6EECF244321}">
                <p14:modId xmlns:p14="http://schemas.microsoft.com/office/powerpoint/2010/main" val="1980730710"/>
              </p:ext>
            </p:extLst>
          </p:nvPr>
        </p:nvGraphicFramePr>
        <p:xfrm>
          <a:off x="376518" y="719666"/>
          <a:ext cx="11564472" cy="4668520"/>
        </p:xfrm>
        <a:graphic>
          <a:graphicData uri="http://schemas.openxmlformats.org/drawingml/2006/table">
            <a:tbl>
              <a:tblPr firstRow="1" bandRow="1">
                <a:tableStyleId>{5C22544A-7EE6-4342-B048-85BDC9FD1C3A}</a:tableStyleId>
              </a:tblPr>
              <a:tblGrid>
                <a:gridCol w="1595717">
                  <a:extLst>
                    <a:ext uri="{9D8B030D-6E8A-4147-A177-3AD203B41FA5}">
                      <a16:colId xmlns:a16="http://schemas.microsoft.com/office/drawing/2014/main" val="1070406760"/>
                    </a:ext>
                  </a:extLst>
                </a:gridCol>
                <a:gridCol w="3048000">
                  <a:extLst>
                    <a:ext uri="{9D8B030D-6E8A-4147-A177-3AD203B41FA5}">
                      <a16:colId xmlns:a16="http://schemas.microsoft.com/office/drawing/2014/main" val="1606692192"/>
                    </a:ext>
                  </a:extLst>
                </a:gridCol>
                <a:gridCol w="3173506">
                  <a:extLst>
                    <a:ext uri="{9D8B030D-6E8A-4147-A177-3AD203B41FA5}">
                      <a16:colId xmlns:a16="http://schemas.microsoft.com/office/drawing/2014/main" val="818373736"/>
                    </a:ext>
                  </a:extLst>
                </a:gridCol>
                <a:gridCol w="3747249">
                  <a:extLst>
                    <a:ext uri="{9D8B030D-6E8A-4147-A177-3AD203B41FA5}">
                      <a16:colId xmlns:a16="http://schemas.microsoft.com/office/drawing/2014/main" val="4182830265"/>
                    </a:ext>
                  </a:extLst>
                </a:gridCol>
              </a:tblGrid>
              <a:tr h="370840">
                <a:tc>
                  <a:txBody>
                    <a:bodyPr/>
                    <a:lstStyle/>
                    <a:p>
                      <a:endParaRPr lang="en-US" dirty="0"/>
                    </a:p>
                  </a:txBody>
                  <a:tcPr/>
                </a:tc>
                <a:tc>
                  <a:txBody>
                    <a:bodyPr/>
                    <a:lstStyle/>
                    <a:p>
                      <a:r>
                        <a:rPr lang="en-US" dirty="0"/>
                        <a:t>How to carry out</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1266574085"/>
                  </a:ext>
                </a:extLst>
              </a:tr>
              <a:tr h="370840">
                <a:tc>
                  <a:txBody>
                    <a:bodyPr/>
                    <a:lstStyle/>
                    <a:p>
                      <a:r>
                        <a:rPr lang="en-US" dirty="0"/>
                        <a:t>Quota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Population divided into groups according to characteristic.  A quota of items/people in each group is set to try and reflect the group’s proportion in the whole population. </a:t>
                      </a:r>
                      <a:r>
                        <a:rPr lang="en-GB" sz="1800" u="sng" dirty="0"/>
                        <a:t>Interviewer selects the actual sampling units</a:t>
                      </a:r>
                      <a:r>
                        <a:rPr lang="en-GB" sz="1800" dirty="0"/>
                        <a:t>.</a:t>
                      </a:r>
                    </a:p>
                    <a:p>
                      <a:endParaRPr lang="en-US" dirty="0"/>
                    </a:p>
                  </a:txBody>
                  <a:tcPr/>
                </a:tc>
                <a:tc>
                  <a:txBody>
                    <a:bodyPr/>
                    <a:lstStyle/>
                    <a:p>
                      <a:r>
                        <a:rPr lang="en-US" dirty="0"/>
                        <a:t>Allows for a small sample to represent the whole population</a:t>
                      </a:r>
                    </a:p>
                    <a:p>
                      <a:r>
                        <a:rPr lang="en-US" dirty="0"/>
                        <a:t>No sample frame</a:t>
                      </a:r>
                    </a:p>
                    <a:p>
                      <a:r>
                        <a:rPr lang="en-US" dirty="0"/>
                        <a:t>Quick, easy and cheap</a:t>
                      </a:r>
                    </a:p>
                    <a:p>
                      <a:r>
                        <a:rPr lang="en-US" dirty="0"/>
                        <a:t>Easy comparison between groups</a:t>
                      </a:r>
                    </a:p>
                    <a:p>
                      <a:endParaRPr lang="en-US" dirty="0"/>
                    </a:p>
                  </a:txBody>
                  <a:tcPr/>
                </a:tc>
                <a:tc>
                  <a:txBody>
                    <a:bodyPr/>
                    <a:lstStyle/>
                    <a:p>
                      <a:r>
                        <a:rPr lang="en-US" dirty="0"/>
                        <a:t>Could be biased</a:t>
                      </a:r>
                    </a:p>
                    <a:p>
                      <a:r>
                        <a:rPr lang="en-US" dirty="0"/>
                        <a:t>Inaccuracy when dividing into groups</a:t>
                      </a:r>
                    </a:p>
                    <a:p>
                      <a:r>
                        <a:rPr lang="en-US" dirty="0"/>
                        <a:t>Increasing scope, increases number of groups which adds time and expense</a:t>
                      </a:r>
                    </a:p>
                    <a:p>
                      <a:r>
                        <a:rPr lang="en-US" dirty="0"/>
                        <a:t>No responses are recorded</a:t>
                      </a:r>
                    </a:p>
                  </a:txBody>
                  <a:tcPr/>
                </a:tc>
                <a:extLst>
                  <a:ext uri="{0D108BD9-81ED-4DB2-BD59-A6C34878D82A}">
                    <a16:rowId xmlns:a16="http://schemas.microsoft.com/office/drawing/2014/main" val="2191143941"/>
                  </a:ext>
                </a:extLst>
              </a:tr>
              <a:tr h="370840">
                <a:tc>
                  <a:txBody>
                    <a:bodyPr/>
                    <a:lstStyle/>
                    <a:p>
                      <a:r>
                        <a:rPr lang="en-US" dirty="0"/>
                        <a:t>Opportunity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Sample taken from people who are available at time of study, who meet criteria.</a:t>
                      </a:r>
                    </a:p>
                    <a:p>
                      <a:endParaRPr lang="en-US" dirty="0"/>
                    </a:p>
                  </a:txBody>
                  <a:tcPr/>
                </a:tc>
                <a:tc>
                  <a:txBody>
                    <a:bodyPr/>
                    <a:lstStyle/>
                    <a:p>
                      <a:r>
                        <a:rPr lang="en-US" dirty="0"/>
                        <a:t>Easy to carry out</a:t>
                      </a:r>
                    </a:p>
                    <a:p>
                      <a:r>
                        <a:rPr lang="en-US" dirty="0"/>
                        <a:t>Inexpensive</a:t>
                      </a:r>
                    </a:p>
                  </a:txBody>
                  <a:tcPr/>
                </a:tc>
                <a:tc>
                  <a:txBody>
                    <a:bodyPr/>
                    <a:lstStyle/>
                    <a:p>
                      <a:r>
                        <a:rPr lang="en-US" dirty="0"/>
                        <a:t>Unlikely to represent the population</a:t>
                      </a:r>
                    </a:p>
                    <a:p>
                      <a:r>
                        <a:rPr lang="en-US" dirty="0"/>
                        <a:t>Dependent on the researcher</a:t>
                      </a:r>
                    </a:p>
                  </a:txBody>
                  <a:tcPr/>
                </a:tc>
                <a:extLst>
                  <a:ext uri="{0D108BD9-81ED-4DB2-BD59-A6C34878D82A}">
                    <a16:rowId xmlns:a16="http://schemas.microsoft.com/office/drawing/2014/main" val="869092907"/>
                  </a:ext>
                </a:extLst>
              </a:tr>
            </a:tbl>
          </a:graphicData>
        </a:graphic>
      </p:graphicFrame>
    </p:spTree>
    <p:extLst>
      <p:ext uri="{BB962C8B-B14F-4D97-AF65-F5344CB8AC3E}">
        <p14:creationId xmlns:p14="http://schemas.microsoft.com/office/powerpoint/2010/main" val="324927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8EE2-BB28-6B40-B5A5-78993DA566D7}"/>
              </a:ext>
            </a:extLst>
          </p:cNvPr>
          <p:cNvSpPr>
            <a:spLocks noGrp="1"/>
          </p:cNvSpPr>
          <p:nvPr>
            <p:ph type="title"/>
          </p:nvPr>
        </p:nvSpPr>
        <p:spPr>
          <a:xfrm>
            <a:off x="0" y="0"/>
            <a:ext cx="8596668" cy="1320800"/>
          </a:xfrm>
        </p:spPr>
        <p:txBody>
          <a:bodyPr/>
          <a:lstStyle/>
          <a:p>
            <a:r>
              <a:rPr lang="en-US" dirty="0"/>
              <a:t>Example</a:t>
            </a:r>
          </a:p>
        </p:txBody>
      </p:sp>
      <p:pic>
        <p:nvPicPr>
          <p:cNvPr id="6" name="Picture 5">
            <a:extLst>
              <a:ext uri="{FF2B5EF4-FFF2-40B4-BE49-F238E27FC236}">
                <a16:creationId xmlns:a16="http://schemas.microsoft.com/office/drawing/2014/main" id="{5F087577-DE33-2240-8F1A-BA953586092B}"/>
              </a:ext>
            </a:extLst>
          </p:cNvPr>
          <p:cNvPicPr>
            <a:picLocks noChangeAspect="1"/>
          </p:cNvPicPr>
          <p:nvPr/>
        </p:nvPicPr>
        <p:blipFill>
          <a:blip r:embed="rId2"/>
          <a:stretch>
            <a:fillRect/>
          </a:stretch>
        </p:blipFill>
        <p:spPr>
          <a:xfrm>
            <a:off x="144525" y="660399"/>
            <a:ext cx="6579004" cy="2163416"/>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6B1DAA14-69C6-E34A-9ABF-E6FA8324C11E}"/>
              </a:ext>
            </a:extLst>
          </p:cNvPr>
          <p:cNvPicPr>
            <a:picLocks noChangeAspect="1"/>
          </p:cNvPicPr>
          <p:nvPr/>
        </p:nvPicPr>
        <p:blipFill>
          <a:blip r:embed="rId3"/>
          <a:stretch>
            <a:fillRect/>
          </a:stretch>
        </p:blipFill>
        <p:spPr>
          <a:xfrm>
            <a:off x="7223448" y="2872740"/>
            <a:ext cx="4968552" cy="3841825"/>
          </a:xfrm>
          <a:prstGeom prst="rect">
            <a:avLst/>
          </a:prstGeom>
        </p:spPr>
      </p:pic>
    </p:spTree>
    <p:extLst>
      <p:ext uri="{BB962C8B-B14F-4D97-AF65-F5344CB8AC3E}">
        <p14:creationId xmlns:p14="http://schemas.microsoft.com/office/powerpoint/2010/main" val="388399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911A-954C-624C-A8F0-5250205ED250}"/>
              </a:ext>
            </a:extLst>
          </p:cNvPr>
          <p:cNvSpPr>
            <a:spLocks noGrp="1"/>
          </p:cNvSpPr>
          <p:nvPr>
            <p:ph type="title"/>
          </p:nvPr>
        </p:nvSpPr>
        <p:spPr>
          <a:xfrm>
            <a:off x="0" y="0"/>
            <a:ext cx="8596668" cy="1320800"/>
          </a:xfrm>
        </p:spPr>
        <p:txBody>
          <a:bodyPr/>
          <a:lstStyle/>
          <a:p>
            <a:r>
              <a:rPr lang="en-US" dirty="0"/>
              <a:t>1.4 Types of data</a:t>
            </a:r>
          </a:p>
        </p:txBody>
      </p:sp>
      <p:sp>
        <p:nvSpPr>
          <p:cNvPr id="6" name="TextBox 5">
            <a:extLst>
              <a:ext uri="{FF2B5EF4-FFF2-40B4-BE49-F238E27FC236}">
                <a16:creationId xmlns:a16="http://schemas.microsoft.com/office/drawing/2014/main" id="{A9183B9E-4FA4-014D-965D-013DC5E87290}"/>
              </a:ext>
            </a:extLst>
          </p:cNvPr>
          <p:cNvSpPr txBox="1"/>
          <p:nvPr/>
        </p:nvSpPr>
        <p:spPr>
          <a:xfrm>
            <a:off x="3801036" y="660400"/>
            <a:ext cx="1736373" cy="400110"/>
          </a:xfrm>
          <a:prstGeom prst="rect">
            <a:avLst/>
          </a:prstGeom>
          <a:noFill/>
        </p:spPr>
        <p:txBody>
          <a:bodyPr wrap="none" rtlCol="0">
            <a:spAutoFit/>
          </a:bodyPr>
          <a:lstStyle/>
          <a:p>
            <a:r>
              <a:rPr lang="en-US" sz="2000" dirty="0"/>
              <a:t>Data is either</a:t>
            </a:r>
          </a:p>
        </p:txBody>
      </p:sp>
      <p:sp>
        <p:nvSpPr>
          <p:cNvPr id="5" name="TextBox 4">
            <a:extLst>
              <a:ext uri="{FF2B5EF4-FFF2-40B4-BE49-F238E27FC236}">
                <a16:creationId xmlns:a16="http://schemas.microsoft.com/office/drawing/2014/main" id="{F8A65000-24FF-054A-8BA4-144C89A35E82}"/>
              </a:ext>
            </a:extLst>
          </p:cNvPr>
          <p:cNvSpPr txBox="1"/>
          <p:nvPr/>
        </p:nvSpPr>
        <p:spPr>
          <a:xfrm>
            <a:off x="1251480" y="1332753"/>
            <a:ext cx="1939955" cy="707886"/>
          </a:xfrm>
          <a:prstGeom prst="rect">
            <a:avLst/>
          </a:prstGeom>
          <a:noFill/>
        </p:spPr>
        <p:txBody>
          <a:bodyPr wrap="none" rtlCol="0">
            <a:spAutoFit/>
          </a:bodyPr>
          <a:lstStyle/>
          <a:p>
            <a:r>
              <a:rPr lang="en-US" sz="2000" u="sng" dirty="0"/>
              <a:t>Quantitative</a:t>
            </a:r>
          </a:p>
          <a:p>
            <a:r>
              <a:rPr lang="en-US" sz="2000" dirty="0"/>
              <a:t>Numerical data</a:t>
            </a:r>
          </a:p>
        </p:txBody>
      </p:sp>
      <p:sp>
        <p:nvSpPr>
          <p:cNvPr id="7" name="TextBox 6">
            <a:extLst>
              <a:ext uri="{FF2B5EF4-FFF2-40B4-BE49-F238E27FC236}">
                <a16:creationId xmlns:a16="http://schemas.microsoft.com/office/drawing/2014/main" id="{7514E23B-17E0-FD42-B748-AF8435A85CD3}"/>
              </a:ext>
            </a:extLst>
          </p:cNvPr>
          <p:cNvSpPr txBox="1"/>
          <p:nvPr/>
        </p:nvSpPr>
        <p:spPr>
          <a:xfrm>
            <a:off x="6382871" y="1320800"/>
            <a:ext cx="2451312" cy="707886"/>
          </a:xfrm>
          <a:prstGeom prst="rect">
            <a:avLst/>
          </a:prstGeom>
          <a:noFill/>
        </p:spPr>
        <p:txBody>
          <a:bodyPr wrap="none" rtlCol="0">
            <a:spAutoFit/>
          </a:bodyPr>
          <a:lstStyle/>
          <a:p>
            <a:r>
              <a:rPr lang="en-US" sz="2000" u="sng" dirty="0"/>
              <a:t>Qualitative</a:t>
            </a:r>
          </a:p>
          <a:p>
            <a:r>
              <a:rPr lang="en-US" sz="2000" dirty="0"/>
              <a:t>Non-numerical data</a:t>
            </a:r>
          </a:p>
        </p:txBody>
      </p:sp>
      <p:sp>
        <p:nvSpPr>
          <p:cNvPr id="10" name="TextBox 9">
            <a:extLst>
              <a:ext uri="{FF2B5EF4-FFF2-40B4-BE49-F238E27FC236}">
                <a16:creationId xmlns:a16="http://schemas.microsoft.com/office/drawing/2014/main" id="{4D782857-6ED0-CE40-B8A5-BD5994BDF774}"/>
              </a:ext>
            </a:extLst>
          </p:cNvPr>
          <p:cNvSpPr txBox="1"/>
          <p:nvPr/>
        </p:nvSpPr>
        <p:spPr>
          <a:xfrm>
            <a:off x="215153" y="2782669"/>
            <a:ext cx="3169457" cy="646331"/>
          </a:xfrm>
          <a:prstGeom prst="rect">
            <a:avLst/>
          </a:prstGeom>
          <a:noFill/>
        </p:spPr>
        <p:txBody>
          <a:bodyPr wrap="none" rtlCol="0">
            <a:spAutoFit/>
          </a:bodyPr>
          <a:lstStyle/>
          <a:p>
            <a:r>
              <a:rPr lang="en-US" u="sng" dirty="0"/>
              <a:t>Continuous</a:t>
            </a:r>
          </a:p>
          <a:p>
            <a:r>
              <a:rPr lang="en-US" dirty="0"/>
              <a:t>Any value including decimals</a:t>
            </a:r>
          </a:p>
        </p:txBody>
      </p:sp>
      <p:sp>
        <p:nvSpPr>
          <p:cNvPr id="12" name="TextBox 11">
            <a:extLst>
              <a:ext uri="{FF2B5EF4-FFF2-40B4-BE49-F238E27FC236}">
                <a16:creationId xmlns:a16="http://schemas.microsoft.com/office/drawing/2014/main" id="{CBF22D51-A08B-764C-AB3A-0A570B74B8ED}"/>
              </a:ext>
            </a:extLst>
          </p:cNvPr>
          <p:cNvSpPr txBox="1"/>
          <p:nvPr/>
        </p:nvSpPr>
        <p:spPr>
          <a:xfrm>
            <a:off x="3801036" y="2782669"/>
            <a:ext cx="3233578" cy="646331"/>
          </a:xfrm>
          <a:prstGeom prst="rect">
            <a:avLst/>
          </a:prstGeom>
          <a:noFill/>
        </p:spPr>
        <p:txBody>
          <a:bodyPr wrap="none" rtlCol="0">
            <a:spAutoFit/>
          </a:bodyPr>
          <a:lstStyle/>
          <a:p>
            <a:r>
              <a:rPr lang="en-US" u="sng" dirty="0"/>
              <a:t>Discrete</a:t>
            </a:r>
          </a:p>
          <a:p>
            <a:r>
              <a:rPr lang="en-US" dirty="0"/>
              <a:t>Can only take whole numbers</a:t>
            </a:r>
          </a:p>
        </p:txBody>
      </p:sp>
      <p:cxnSp>
        <p:nvCxnSpPr>
          <p:cNvPr id="14" name="Straight Arrow Connector 13">
            <a:extLst>
              <a:ext uri="{FF2B5EF4-FFF2-40B4-BE49-F238E27FC236}">
                <a16:creationId xmlns:a16="http://schemas.microsoft.com/office/drawing/2014/main" id="{A84D6689-F3C2-0E4D-8D46-F47042BBCFCA}"/>
              </a:ext>
            </a:extLst>
          </p:cNvPr>
          <p:cNvCxnSpPr/>
          <p:nvPr/>
        </p:nvCxnSpPr>
        <p:spPr>
          <a:xfrm flipH="1">
            <a:off x="2958353" y="1060510"/>
            <a:ext cx="1021976" cy="272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482CEC-38EC-E341-8289-6DC8DD488A87}"/>
              </a:ext>
            </a:extLst>
          </p:cNvPr>
          <p:cNvCxnSpPr>
            <a:cxnSpLocks/>
          </p:cNvCxnSpPr>
          <p:nvPr/>
        </p:nvCxnSpPr>
        <p:spPr>
          <a:xfrm>
            <a:off x="5278822" y="1102193"/>
            <a:ext cx="1143050" cy="2662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F8F5CE-310A-474A-BD6A-CA1ED371F94B}"/>
              </a:ext>
            </a:extLst>
          </p:cNvPr>
          <p:cNvCxnSpPr>
            <a:cxnSpLocks/>
          </p:cNvCxnSpPr>
          <p:nvPr/>
        </p:nvCxnSpPr>
        <p:spPr>
          <a:xfrm flipH="1">
            <a:off x="1251480" y="2028686"/>
            <a:ext cx="729719" cy="7539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52C5595-B944-C645-AF30-99A3613C71A6}"/>
              </a:ext>
            </a:extLst>
          </p:cNvPr>
          <p:cNvCxnSpPr>
            <a:cxnSpLocks/>
          </p:cNvCxnSpPr>
          <p:nvPr/>
        </p:nvCxnSpPr>
        <p:spPr>
          <a:xfrm>
            <a:off x="3047765" y="1964366"/>
            <a:ext cx="1179997" cy="8063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238589-D05C-F746-A76B-1AA3DEDC0B95}"/>
              </a:ext>
            </a:extLst>
          </p:cNvPr>
          <p:cNvSpPr txBox="1"/>
          <p:nvPr/>
        </p:nvSpPr>
        <p:spPr>
          <a:xfrm>
            <a:off x="215153" y="4212540"/>
            <a:ext cx="9144000" cy="646331"/>
          </a:xfrm>
          <a:prstGeom prst="rect">
            <a:avLst/>
          </a:prstGeom>
          <a:noFill/>
        </p:spPr>
        <p:txBody>
          <a:bodyPr wrap="square" rtlCol="0">
            <a:spAutoFit/>
          </a:bodyPr>
          <a:lstStyle/>
          <a:p>
            <a:r>
              <a:rPr lang="en-US" dirty="0"/>
              <a:t>Data can also be grouped. This data is always quantitative but could be either continuous or discrete.</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D2491378-EC74-624F-AAC8-F39768257C26}"/>
                  </a:ext>
                </a:extLst>
              </p:cNvPr>
              <p:cNvSpPr txBox="1"/>
              <p:nvPr/>
            </p:nvSpPr>
            <p:spPr>
              <a:xfrm>
                <a:off x="1594311" y="5087081"/>
                <a:ext cx="247707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20≤</m:t>
                      </m:r>
                      <m:r>
                        <a:rPr lang="en-GB" sz="2000" b="0" i="1" smtClean="0">
                          <a:latin typeface="Cambria Math" panose="02040503050406030204" pitchFamily="18" charset="0"/>
                        </a:rPr>
                        <m:t>𝑤</m:t>
                      </m:r>
                      <m:r>
                        <a:rPr lang="en-GB" sz="2000" b="0" i="1" smtClean="0">
                          <a:latin typeface="Cambria Math" panose="02040503050406030204" pitchFamily="18" charset="0"/>
                        </a:rPr>
                        <m:t>&lt;70</m:t>
                      </m:r>
                    </m:oMath>
                  </m:oMathPara>
                </a14:m>
                <a:endParaRPr lang="en-GB" sz="2000" dirty="0"/>
              </a:p>
            </p:txBody>
          </p:sp>
        </mc:Choice>
        <mc:Fallback>
          <p:sp>
            <p:nvSpPr>
              <p:cNvPr id="23" name="TextBox 22">
                <a:extLst>
                  <a:ext uri="{FF2B5EF4-FFF2-40B4-BE49-F238E27FC236}">
                    <a16:creationId xmlns:a16="http://schemas.microsoft.com/office/drawing/2014/main" id="{D2491378-EC74-624F-AAC8-F39768257C26}"/>
                  </a:ext>
                </a:extLst>
              </p:cNvPr>
              <p:cNvSpPr txBox="1">
                <a:spLocks noRot="1" noChangeAspect="1" noMove="1" noResize="1" noEditPoints="1" noAdjustHandles="1" noChangeArrowheads="1" noChangeShapeType="1" noTextEdit="1"/>
              </p:cNvSpPr>
              <p:nvPr/>
            </p:nvSpPr>
            <p:spPr>
              <a:xfrm>
                <a:off x="1594311" y="5087081"/>
                <a:ext cx="2477072" cy="400110"/>
              </a:xfrm>
              <a:prstGeom prst="rect">
                <a:avLst/>
              </a:prstGeom>
              <a:blipFill>
                <a:blip r:embed="rId2"/>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8B8284F5-9ADD-224E-BB18-CF9FD9451B8F}"/>
              </a:ext>
            </a:extLst>
          </p:cNvPr>
          <p:cNvSpPr txBox="1"/>
          <p:nvPr/>
        </p:nvSpPr>
        <p:spPr>
          <a:xfrm>
            <a:off x="4853238" y="4843210"/>
            <a:ext cx="189995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This is known as a</a:t>
            </a:r>
          </a:p>
          <a:p>
            <a:r>
              <a:rPr lang="en-GB" sz="1600" b="1" dirty="0"/>
              <a:t>class interval</a:t>
            </a:r>
            <a:r>
              <a:rPr lang="en-GB" sz="1600" dirty="0"/>
              <a:t>.</a:t>
            </a:r>
          </a:p>
        </p:txBody>
      </p:sp>
      <p:sp>
        <p:nvSpPr>
          <p:cNvPr id="25" name="TextBox 24">
            <a:extLst>
              <a:ext uri="{FF2B5EF4-FFF2-40B4-BE49-F238E27FC236}">
                <a16:creationId xmlns:a16="http://schemas.microsoft.com/office/drawing/2014/main" id="{4EC95C92-C93C-AA45-92EB-FB3496506A45}"/>
              </a:ext>
            </a:extLst>
          </p:cNvPr>
          <p:cNvSpPr txBox="1"/>
          <p:nvPr/>
        </p:nvSpPr>
        <p:spPr>
          <a:xfrm>
            <a:off x="930923" y="5558667"/>
            <a:ext cx="1529711"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Lower class boundary</a:t>
            </a:r>
          </a:p>
        </p:txBody>
      </p:sp>
      <p:sp>
        <p:nvSpPr>
          <p:cNvPr id="26" name="TextBox 25">
            <a:extLst>
              <a:ext uri="{FF2B5EF4-FFF2-40B4-BE49-F238E27FC236}">
                <a16:creationId xmlns:a16="http://schemas.microsoft.com/office/drawing/2014/main" id="{456633E5-370B-7741-AE8F-87FD96CD10F0}"/>
              </a:ext>
            </a:extLst>
          </p:cNvPr>
          <p:cNvSpPr txBox="1"/>
          <p:nvPr/>
        </p:nvSpPr>
        <p:spPr>
          <a:xfrm>
            <a:off x="3728093" y="5558667"/>
            <a:ext cx="182468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Upper class boundary</a:t>
            </a:r>
          </a:p>
        </p:txBody>
      </p:sp>
      <p:cxnSp>
        <p:nvCxnSpPr>
          <p:cNvPr id="27" name="Straight Arrow Connector 26">
            <a:extLst>
              <a:ext uri="{FF2B5EF4-FFF2-40B4-BE49-F238E27FC236}">
                <a16:creationId xmlns:a16="http://schemas.microsoft.com/office/drawing/2014/main" id="{191487C6-BBF2-1947-8C72-C77D26038555}"/>
              </a:ext>
            </a:extLst>
          </p:cNvPr>
          <p:cNvCxnSpPr>
            <a:stCxn id="24" idx="1"/>
          </p:cNvCxnSpPr>
          <p:nvPr/>
        </p:nvCxnSpPr>
        <p:spPr>
          <a:xfrm flipH="1">
            <a:off x="4096783" y="5135598"/>
            <a:ext cx="756455" cy="42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E886EA8-1F1F-6F45-88AB-ABC66767EB17}"/>
              </a:ext>
            </a:extLst>
          </p:cNvPr>
          <p:cNvCxnSpPr/>
          <p:nvPr/>
        </p:nvCxnSpPr>
        <p:spPr>
          <a:xfrm flipV="1">
            <a:off x="2021295" y="5444927"/>
            <a:ext cx="132388" cy="9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9073F73D-8DAE-EB46-BC5F-949969CA3C51}"/>
              </a:ext>
            </a:extLst>
          </p:cNvPr>
          <p:cNvCxnSpPr/>
          <p:nvPr/>
        </p:nvCxnSpPr>
        <p:spPr>
          <a:xfrm flipH="1" flipV="1">
            <a:off x="3421144" y="5414448"/>
            <a:ext cx="304799" cy="18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1029D70F-A5BD-BC41-8EFA-B315A8954B22}"/>
              </a:ext>
            </a:extLst>
          </p:cNvPr>
          <p:cNvSpPr txBox="1"/>
          <p:nvPr/>
        </p:nvSpPr>
        <p:spPr>
          <a:xfrm>
            <a:off x="2524133" y="5651652"/>
            <a:ext cx="1085361"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Midpoint </a:t>
            </a:r>
            <a:r>
              <a:rPr lang="en-GB" sz="1600" b="1" dirty="0"/>
              <a:t>= 45</a:t>
            </a:r>
          </a:p>
        </p:txBody>
      </p:sp>
      <p:sp>
        <p:nvSpPr>
          <p:cNvPr id="37" name="TextBox 36">
            <a:extLst>
              <a:ext uri="{FF2B5EF4-FFF2-40B4-BE49-F238E27FC236}">
                <a16:creationId xmlns:a16="http://schemas.microsoft.com/office/drawing/2014/main" id="{28E16AD4-D710-6940-9785-2C4DCBB5DA39}"/>
              </a:ext>
            </a:extLst>
          </p:cNvPr>
          <p:cNvSpPr txBox="1"/>
          <p:nvPr/>
        </p:nvSpPr>
        <p:spPr>
          <a:xfrm>
            <a:off x="1320024" y="6400888"/>
            <a:ext cx="4049507" cy="461665"/>
          </a:xfrm>
          <a:prstGeom prst="rect">
            <a:avLst/>
          </a:prstGeom>
          <a:noFill/>
        </p:spPr>
        <p:txBody>
          <a:bodyPr wrap="none" rtlCol="0">
            <a:spAutoFit/>
          </a:bodyPr>
          <a:lstStyle/>
          <a:p>
            <a:r>
              <a:rPr lang="en-US" sz="2400" dirty="0"/>
              <a:t>Look at exercise 1D page 10</a:t>
            </a:r>
          </a:p>
        </p:txBody>
      </p:sp>
    </p:spTree>
    <p:extLst>
      <p:ext uri="{BB962C8B-B14F-4D97-AF65-F5344CB8AC3E}">
        <p14:creationId xmlns:p14="http://schemas.microsoft.com/office/powerpoint/2010/main" val="6371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2" grpId="0"/>
      <p:bldP spid="23" grpId="0"/>
      <p:bldP spid="24" grpId="0" animBg="1"/>
      <p:bldP spid="25" grpId="0" animBg="1"/>
      <p:bldP spid="26" grpId="0" animBg="1"/>
      <p:bldP spid="30" grpId="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E8321-8612-9E44-B5E9-67130A4CB115}"/>
              </a:ext>
            </a:extLst>
          </p:cNvPr>
          <p:cNvSpPr txBox="1">
            <a:spLocks/>
          </p:cNvSpPr>
          <p:nvPr/>
        </p:nvSpPr>
        <p:spPr>
          <a:xfrm>
            <a:off x="0" y="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1.5 Large data set</a:t>
            </a:r>
          </a:p>
        </p:txBody>
      </p:sp>
      <p:pic>
        <p:nvPicPr>
          <p:cNvPr id="5" name="Picture 4">
            <a:extLst>
              <a:ext uri="{FF2B5EF4-FFF2-40B4-BE49-F238E27FC236}">
                <a16:creationId xmlns:a16="http://schemas.microsoft.com/office/drawing/2014/main" id="{80F58347-BB96-1640-94A8-7473F36FDD70}"/>
              </a:ext>
            </a:extLst>
          </p:cNvPr>
          <p:cNvPicPr>
            <a:picLocks noChangeAspect="1"/>
          </p:cNvPicPr>
          <p:nvPr/>
        </p:nvPicPr>
        <p:blipFill>
          <a:blip r:embed="rId2"/>
          <a:stretch>
            <a:fillRect/>
          </a:stretch>
        </p:blipFill>
        <p:spPr>
          <a:xfrm>
            <a:off x="651753" y="2637409"/>
            <a:ext cx="10552476" cy="3404803"/>
          </a:xfrm>
          <a:prstGeom prst="rect">
            <a:avLst/>
          </a:prstGeom>
        </p:spPr>
      </p:pic>
      <p:sp>
        <p:nvSpPr>
          <p:cNvPr id="6" name="TextBox 5">
            <a:extLst>
              <a:ext uri="{FF2B5EF4-FFF2-40B4-BE49-F238E27FC236}">
                <a16:creationId xmlns:a16="http://schemas.microsoft.com/office/drawing/2014/main" id="{BAE3CD08-8D95-6E47-A677-5D91D560CA8C}"/>
              </a:ext>
            </a:extLst>
          </p:cNvPr>
          <p:cNvSpPr txBox="1"/>
          <p:nvPr/>
        </p:nvSpPr>
        <p:spPr>
          <a:xfrm>
            <a:off x="394448" y="968188"/>
            <a:ext cx="9197788" cy="923330"/>
          </a:xfrm>
          <a:prstGeom prst="rect">
            <a:avLst/>
          </a:prstGeom>
          <a:noFill/>
        </p:spPr>
        <p:txBody>
          <a:bodyPr wrap="square" rtlCol="0">
            <a:spAutoFit/>
          </a:bodyPr>
          <a:lstStyle/>
          <a:p>
            <a:r>
              <a:rPr lang="en-US" dirty="0"/>
              <a:t>You will need to ask questions about a large data set. You won't be expected to remember every bit of data but will need some basic understanding. The exam will include the data if you need to do calculations.</a:t>
            </a:r>
          </a:p>
        </p:txBody>
      </p:sp>
      <p:sp>
        <p:nvSpPr>
          <p:cNvPr id="7" name="TextBox 6">
            <a:extLst>
              <a:ext uri="{FF2B5EF4-FFF2-40B4-BE49-F238E27FC236}">
                <a16:creationId xmlns:a16="http://schemas.microsoft.com/office/drawing/2014/main" id="{B1D6CB82-D7D2-E544-805C-38D7350F261E}"/>
              </a:ext>
            </a:extLst>
          </p:cNvPr>
          <p:cNvSpPr txBox="1"/>
          <p:nvPr/>
        </p:nvSpPr>
        <p:spPr>
          <a:xfrm>
            <a:off x="251011" y="2268077"/>
            <a:ext cx="2545890" cy="369332"/>
          </a:xfrm>
          <a:prstGeom prst="rect">
            <a:avLst/>
          </a:prstGeom>
          <a:noFill/>
        </p:spPr>
        <p:txBody>
          <a:bodyPr wrap="none" rtlCol="0">
            <a:spAutoFit/>
          </a:bodyPr>
          <a:lstStyle/>
          <a:p>
            <a:r>
              <a:rPr lang="en-US" dirty="0"/>
              <a:t>Location of all stations</a:t>
            </a:r>
          </a:p>
        </p:txBody>
      </p:sp>
    </p:spTree>
    <p:extLst>
      <p:ext uri="{BB962C8B-B14F-4D97-AF65-F5344CB8AC3E}">
        <p14:creationId xmlns:p14="http://schemas.microsoft.com/office/powerpoint/2010/main" val="671569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C206-C302-0C40-B2FA-6C51DCE84CFA}"/>
              </a:ext>
            </a:extLst>
          </p:cNvPr>
          <p:cNvSpPr>
            <a:spLocks noGrp="1"/>
          </p:cNvSpPr>
          <p:nvPr>
            <p:ph type="title"/>
          </p:nvPr>
        </p:nvSpPr>
        <p:spPr>
          <a:xfrm>
            <a:off x="0" y="0"/>
            <a:ext cx="8596668" cy="1320800"/>
          </a:xfrm>
        </p:spPr>
        <p:txBody>
          <a:bodyPr/>
          <a:lstStyle/>
          <a:p>
            <a:r>
              <a:rPr lang="en-US" dirty="0"/>
              <a:t>Continued</a:t>
            </a:r>
          </a:p>
        </p:txBody>
      </p:sp>
      <p:pic>
        <p:nvPicPr>
          <p:cNvPr id="33" name="Picture 32">
            <a:extLst>
              <a:ext uri="{FF2B5EF4-FFF2-40B4-BE49-F238E27FC236}">
                <a16:creationId xmlns:a16="http://schemas.microsoft.com/office/drawing/2014/main" id="{82BE3813-817B-2E4C-8656-01E6EAA335F3}"/>
              </a:ext>
            </a:extLst>
          </p:cNvPr>
          <p:cNvPicPr>
            <a:picLocks noChangeAspect="1"/>
          </p:cNvPicPr>
          <p:nvPr/>
        </p:nvPicPr>
        <p:blipFill>
          <a:blip r:embed="rId2"/>
          <a:stretch>
            <a:fillRect/>
          </a:stretch>
        </p:blipFill>
        <p:spPr>
          <a:xfrm>
            <a:off x="542739" y="589803"/>
            <a:ext cx="9994900" cy="6108700"/>
          </a:xfrm>
          <a:prstGeom prst="rect">
            <a:avLst/>
          </a:prstGeom>
        </p:spPr>
      </p:pic>
    </p:spTree>
    <p:extLst>
      <p:ext uri="{BB962C8B-B14F-4D97-AF65-F5344CB8AC3E}">
        <p14:creationId xmlns:p14="http://schemas.microsoft.com/office/powerpoint/2010/main" val="114541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C206-C302-0C40-B2FA-6C51DCE84CFA}"/>
              </a:ext>
            </a:extLst>
          </p:cNvPr>
          <p:cNvSpPr>
            <a:spLocks noGrp="1"/>
          </p:cNvSpPr>
          <p:nvPr>
            <p:ph type="title"/>
          </p:nvPr>
        </p:nvSpPr>
        <p:spPr>
          <a:xfrm>
            <a:off x="0" y="0"/>
            <a:ext cx="8596668" cy="1320800"/>
          </a:xfrm>
        </p:spPr>
        <p:txBody>
          <a:bodyPr/>
          <a:lstStyle/>
          <a:p>
            <a:r>
              <a:rPr lang="en-US" dirty="0"/>
              <a:t>Continued</a:t>
            </a:r>
          </a:p>
        </p:txBody>
      </p:sp>
      <p:pic>
        <p:nvPicPr>
          <p:cNvPr id="3" name="Picture 2">
            <a:extLst>
              <a:ext uri="{FF2B5EF4-FFF2-40B4-BE49-F238E27FC236}">
                <a16:creationId xmlns:a16="http://schemas.microsoft.com/office/drawing/2014/main" id="{FB91A0FE-4886-7D47-87F5-0FDC6F72CC58}"/>
              </a:ext>
            </a:extLst>
          </p:cNvPr>
          <p:cNvPicPr>
            <a:picLocks noChangeAspect="1"/>
          </p:cNvPicPr>
          <p:nvPr/>
        </p:nvPicPr>
        <p:blipFill>
          <a:blip r:embed="rId2"/>
          <a:stretch>
            <a:fillRect/>
          </a:stretch>
        </p:blipFill>
        <p:spPr>
          <a:xfrm>
            <a:off x="0" y="660400"/>
            <a:ext cx="9144000" cy="3187700"/>
          </a:xfrm>
          <a:prstGeom prst="rect">
            <a:avLst/>
          </a:prstGeom>
        </p:spPr>
      </p:pic>
      <p:pic>
        <p:nvPicPr>
          <p:cNvPr id="4" name="Picture 3">
            <a:extLst>
              <a:ext uri="{FF2B5EF4-FFF2-40B4-BE49-F238E27FC236}">
                <a16:creationId xmlns:a16="http://schemas.microsoft.com/office/drawing/2014/main" id="{FE41BD60-626A-524B-920C-21AC4D3710C9}"/>
              </a:ext>
            </a:extLst>
          </p:cNvPr>
          <p:cNvPicPr>
            <a:picLocks noChangeAspect="1"/>
          </p:cNvPicPr>
          <p:nvPr/>
        </p:nvPicPr>
        <p:blipFill>
          <a:blip r:embed="rId3"/>
          <a:stretch>
            <a:fillRect/>
          </a:stretch>
        </p:blipFill>
        <p:spPr>
          <a:xfrm>
            <a:off x="5218468" y="2948268"/>
            <a:ext cx="6756400" cy="3822700"/>
          </a:xfrm>
          <a:prstGeom prst="rect">
            <a:avLst/>
          </a:prstGeom>
        </p:spPr>
      </p:pic>
    </p:spTree>
    <p:extLst>
      <p:ext uri="{BB962C8B-B14F-4D97-AF65-F5344CB8AC3E}">
        <p14:creationId xmlns:p14="http://schemas.microsoft.com/office/powerpoint/2010/main" val="279934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49C8-29AA-4E4E-9570-C90BE28884F2}"/>
              </a:ext>
            </a:extLst>
          </p:cNvPr>
          <p:cNvSpPr>
            <a:spLocks noGrp="1"/>
          </p:cNvSpPr>
          <p:nvPr>
            <p:ph type="title"/>
          </p:nvPr>
        </p:nvSpPr>
        <p:spPr/>
        <p:txBody>
          <a:bodyPr/>
          <a:lstStyle/>
          <a:p>
            <a:r>
              <a:rPr lang="en-US" dirty="0"/>
              <a:t>Some potential answers</a:t>
            </a:r>
          </a:p>
        </p:txBody>
      </p:sp>
      <p:sp>
        <p:nvSpPr>
          <p:cNvPr id="3" name="Content Placeholder 2">
            <a:extLst>
              <a:ext uri="{FF2B5EF4-FFF2-40B4-BE49-F238E27FC236}">
                <a16:creationId xmlns:a16="http://schemas.microsoft.com/office/drawing/2014/main" id="{639C1BAA-082A-784A-B6C4-4A5DDE0183B1}"/>
              </a:ext>
            </a:extLst>
          </p:cNvPr>
          <p:cNvSpPr>
            <a:spLocks noGrp="1"/>
          </p:cNvSpPr>
          <p:nvPr>
            <p:ph idx="1"/>
          </p:nvPr>
        </p:nvSpPr>
        <p:spPr/>
        <p:txBody>
          <a:bodyPr/>
          <a:lstStyle/>
          <a:p>
            <a:r>
              <a:rPr lang="en-US" dirty="0">
                <a:solidFill>
                  <a:srgbClr val="00B050"/>
                </a:solidFill>
              </a:rPr>
              <a:t>Grouped</a:t>
            </a:r>
          </a:p>
          <a:p>
            <a:r>
              <a:rPr lang="en-US" dirty="0">
                <a:solidFill>
                  <a:srgbClr val="00B050"/>
                </a:solidFill>
              </a:rPr>
              <a:t>Discrete</a:t>
            </a:r>
          </a:p>
          <a:p>
            <a:r>
              <a:rPr lang="en-US" dirty="0">
                <a:solidFill>
                  <a:srgbClr val="00B050"/>
                </a:solidFill>
              </a:rPr>
              <a:t>Continuous</a:t>
            </a:r>
          </a:p>
          <a:p>
            <a:r>
              <a:rPr lang="en-US" dirty="0">
                <a:solidFill>
                  <a:srgbClr val="FFC000"/>
                </a:solidFill>
              </a:rPr>
              <a:t>Population</a:t>
            </a:r>
          </a:p>
          <a:p>
            <a:r>
              <a:rPr lang="en-US" dirty="0">
                <a:solidFill>
                  <a:srgbClr val="FFC000"/>
                </a:solidFill>
              </a:rPr>
              <a:t>Sample</a:t>
            </a:r>
          </a:p>
          <a:p>
            <a:r>
              <a:rPr lang="en-US" dirty="0">
                <a:solidFill>
                  <a:srgbClr val="FF0000"/>
                </a:solidFill>
              </a:rPr>
              <a:t>Quantitative (number)</a:t>
            </a:r>
          </a:p>
          <a:p>
            <a:r>
              <a:rPr lang="en-US" dirty="0">
                <a:solidFill>
                  <a:srgbClr val="FF0000"/>
                </a:solidFill>
              </a:rPr>
              <a:t>Qualitative (Words)</a:t>
            </a:r>
          </a:p>
          <a:p>
            <a:r>
              <a:rPr lang="en-US" dirty="0">
                <a:solidFill>
                  <a:srgbClr val="FF0000"/>
                </a:solidFill>
              </a:rPr>
              <a:t>Census</a:t>
            </a:r>
          </a:p>
          <a:p>
            <a:endParaRPr lang="en-US" dirty="0"/>
          </a:p>
          <a:p>
            <a:endParaRPr lang="en-US" dirty="0"/>
          </a:p>
        </p:txBody>
      </p:sp>
    </p:spTree>
    <p:extLst>
      <p:ext uri="{BB962C8B-B14F-4D97-AF65-F5344CB8AC3E}">
        <p14:creationId xmlns:p14="http://schemas.microsoft.com/office/powerpoint/2010/main" val="326005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07B32-8F99-C94B-BC52-2A18FF61DB60}"/>
              </a:ext>
            </a:extLst>
          </p:cNvPr>
          <p:cNvSpPr>
            <a:spLocks noGrp="1"/>
          </p:cNvSpPr>
          <p:nvPr>
            <p:ph type="title"/>
          </p:nvPr>
        </p:nvSpPr>
        <p:spPr>
          <a:xfrm>
            <a:off x="0" y="0"/>
            <a:ext cx="8596668" cy="1320800"/>
          </a:xfrm>
        </p:spPr>
        <p:txBody>
          <a:bodyPr/>
          <a:lstStyle/>
          <a:p>
            <a:r>
              <a:rPr lang="en-US" dirty="0"/>
              <a:t>1.1 Population and samples</a:t>
            </a:r>
          </a:p>
        </p:txBody>
      </p:sp>
      <p:sp>
        <p:nvSpPr>
          <p:cNvPr id="5" name="TextBox 4">
            <a:extLst>
              <a:ext uri="{FF2B5EF4-FFF2-40B4-BE49-F238E27FC236}">
                <a16:creationId xmlns:a16="http://schemas.microsoft.com/office/drawing/2014/main" id="{7DF18AE6-B673-3346-B578-B6C81755CFA3}"/>
              </a:ext>
            </a:extLst>
          </p:cNvPr>
          <p:cNvSpPr txBox="1"/>
          <p:nvPr/>
        </p:nvSpPr>
        <p:spPr>
          <a:xfrm>
            <a:off x="0" y="674469"/>
            <a:ext cx="9548037" cy="707886"/>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ysClr val="windowText" lastClr="000000"/>
                </a:solidFill>
              </a:rPr>
              <a:t>A </a:t>
            </a:r>
            <a:r>
              <a:rPr lang="en-GB" sz="2000" b="1" dirty="0">
                <a:solidFill>
                  <a:sysClr val="windowText" lastClr="000000"/>
                </a:solidFill>
              </a:rPr>
              <a:t>population</a:t>
            </a:r>
            <a:r>
              <a:rPr lang="en-GB" sz="2000" dirty="0">
                <a:solidFill>
                  <a:sysClr val="windowText" lastClr="000000"/>
                </a:solidFill>
              </a:rPr>
              <a:t> is </a:t>
            </a:r>
          </a:p>
          <a:p>
            <a:r>
              <a:rPr lang="en-GB" sz="2000" dirty="0">
                <a:solidFill>
                  <a:sysClr val="windowText" lastClr="000000"/>
                </a:solidFill>
              </a:rPr>
              <a:t>A </a:t>
            </a:r>
            <a:r>
              <a:rPr lang="en-GB" sz="2000" b="1" dirty="0">
                <a:solidFill>
                  <a:sysClr val="windowText" lastClr="000000"/>
                </a:solidFill>
              </a:rPr>
              <a:t>sample</a:t>
            </a:r>
            <a:r>
              <a:rPr lang="en-GB" sz="2000" dirty="0">
                <a:solidFill>
                  <a:sysClr val="windowText" lastClr="000000"/>
                </a:solidFill>
              </a:rPr>
              <a:t> is</a:t>
            </a:r>
          </a:p>
        </p:txBody>
      </p:sp>
      <p:sp>
        <p:nvSpPr>
          <p:cNvPr id="6" name="TextBox 5">
            <a:extLst>
              <a:ext uri="{FF2B5EF4-FFF2-40B4-BE49-F238E27FC236}">
                <a16:creationId xmlns:a16="http://schemas.microsoft.com/office/drawing/2014/main" id="{01EDDEEB-10DB-B444-9064-86A8C6919F2A}"/>
              </a:ext>
            </a:extLst>
          </p:cNvPr>
          <p:cNvSpPr txBox="1"/>
          <p:nvPr/>
        </p:nvSpPr>
        <p:spPr>
          <a:xfrm>
            <a:off x="1981201" y="689904"/>
            <a:ext cx="5943600" cy="40011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ysClr val="windowText" lastClr="000000"/>
                </a:solidFill>
              </a:rPr>
              <a:t>the </a:t>
            </a:r>
            <a:r>
              <a:rPr lang="en-GB" sz="2000" u="sng" dirty="0">
                <a:solidFill>
                  <a:sysClr val="windowText" lastClr="000000"/>
                </a:solidFill>
              </a:rPr>
              <a:t>whole</a:t>
            </a:r>
            <a:r>
              <a:rPr lang="en-GB" sz="2000" dirty="0">
                <a:solidFill>
                  <a:sysClr val="windowText" lastClr="000000"/>
                </a:solidFill>
              </a:rPr>
              <a:t> set of items that are of interest.</a:t>
            </a:r>
          </a:p>
        </p:txBody>
      </p:sp>
      <p:sp>
        <p:nvSpPr>
          <p:cNvPr id="7" name="TextBox 6">
            <a:extLst>
              <a:ext uri="{FF2B5EF4-FFF2-40B4-BE49-F238E27FC236}">
                <a16:creationId xmlns:a16="http://schemas.microsoft.com/office/drawing/2014/main" id="{A10F5A10-D574-7B4F-8904-20081C81711C}"/>
              </a:ext>
            </a:extLst>
          </p:cNvPr>
          <p:cNvSpPr txBox="1"/>
          <p:nvPr/>
        </p:nvSpPr>
        <p:spPr>
          <a:xfrm>
            <a:off x="1456779" y="977483"/>
            <a:ext cx="8091258" cy="40011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solidFill>
                  <a:sysClr val="windowText" lastClr="000000"/>
                </a:solidFill>
              </a:rPr>
              <a:t>some </a:t>
            </a:r>
            <a:r>
              <a:rPr lang="en-GB" sz="2000" u="sng" dirty="0">
                <a:solidFill>
                  <a:sysClr val="windowText" lastClr="000000"/>
                </a:solidFill>
              </a:rPr>
              <a:t>subset of the population</a:t>
            </a:r>
            <a:r>
              <a:rPr lang="en-GB" sz="2000" dirty="0">
                <a:solidFill>
                  <a:sysClr val="windowText" lastClr="000000"/>
                </a:solidFill>
              </a:rPr>
              <a:t> intended to </a:t>
            </a:r>
            <a:r>
              <a:rPr lang="en-GB" sz="2000" u="sng" dirty="0">
                <a:solidFill>
                  <a:sysClr val="windowText" lastClr="000000"/>
                </a:solidFill>
              </a:rPr>
              <a:t>represent the population</a:t>
            </a:r>
            <a:r>
              <a:rPr lang="en-GB" sz="2000" dirty="0">
                <a:solidFill>
                  <a:sysClr val="windowText" lastClr="000000"/>
                </a:solidFill>
              </a:rPr>
              <a:t>.</a:t>
            </a:r>
          </a:p>
        </p:txBody>
      </p:sp>
      <p:grpSp>
        <p:nvGrpSpPr>
          <p:cNvPr id="64" name="Group 63">
            <a:extLst>
              <a:ext uri="{FF2B5EF4-FFF2-40B4-BE49-F238E27FC236}">
                <a16:creationId xmlns:a16="http://schemas.microsoft.com/office/drawing/2014/main" id="{FF56DDCD-0F85-C148-A102-66FA3F38793B}"/>
              </a:ext>
            </a:extLst>
          </p:cNvPr>
          <p:cNvGrpSpPr/>
          <p:nvPr/>
        </p:nvGrpSpPr>
        <p:grpSpPr>
          <a:xfrm>
            <a:off x="790073" y="1556007"/>
            <a:ext cx="5871904" cy="2939712"/>
            <a:chOff x="790073" y="1556007"/>
            <a:chExt cx="5871904" cy="2939712"/>
          </a:xfrm>
        </p:grpSpPr>
        <p:sp>
          <p:nvSpPr>
            <p:cNvPr id="59" name="TextBox 58">
              <a:extLst>
                <a:ext uri="{FF2B5EF4-FFF2-40B4-BE49-F238E27FC236}">
                  <a16:creationId xmlns:a16="http://schemas.microsoft.com/office/drawing/2014/main" id="{0DB80213-8647-2343-A826-5C714FD49A28}"/>
                </a:ext>
              </a:extLst>
            </p:cNvPr>
            <p:cNvSpPr txBox="1"/>
            <p:nvPr/>
          </p:nvSpPr>
          <p:spPr>
            <a:xfrm>
              <a:off x="790073" y="1556007"/>
              <a:ext cx="1623432" cy="369332"/>
            </a:xfrm>
            <a:prstGeom prst="rect">
              <a:avLst/>
            </a:prstGeom>
            <a:noFill/>
          </p:spPr>
          <p:txBody>
            <a:bodyPr wrap="square" rtlCol="0">
              <a:spAutoFit/>
            </a:bodyPr>
            <a:lstStyle/>
            <a:p>
              <a:r>
                <a:rPr lang="en-GB" b="1" dirty="0">
                  <a:solidFill>
                    <a:srgbClr val="FF0000"/>
                  </a:solidFill>
                </a:rPr>
                <a:t>Population</a:t>
              </a:r>
            </a:p>
          </p:txBody>
        </p:sp>
        <p:grpSp>
          <p:nvGrpSpPr>
            <p:cNvPr id="62" name="Group 61">
              <a:extLst>
                <a:ext uri="{FF2B5EF4-FFF2-40B4-BE49-F238E27FC236}">
                  <a16:creationId xmlns:a16="http://schemas.microsoft.com/office/drawing/2014/main" id="{8B23C1C5-5B1B-3641-B846-0DC6741059CA}"/>
                </a:ext>
              </a:extLst>
            </p:cNvPr>
            <p:cNvGrpSpPr/>
            <p:nvPr/>
          </p:nvGrpSpPr>
          <p:grpSpPr>
            <a:xfrm>
              <a:off x="793325" y="1903431"/>
              <a:ext cx="5868652" cy="2592288"/>
              <a:chOff x="1619672" y="931321"/>
              <a:chExt cx="5868652" cy="2592288"/>
            </a:xfrm>
          </p:grpSpPr>
          <p:sp>
            <p:nvSpPr>
              <p:cNvPr id="8" name="Smiley Face 7">
                <a:extLst>
                  <a:ext uri="{FF2B5EF4-FFF2-40B4-BE49-F238E27FC236}">
                    <a16:creationId xmlns:a16="http://schemas.microsoft.com/office/drawing/2014/main" id="{6B9169B2-2527-6C4D-A215-E09EBF53B714}"/>
                  </a:ext>
                </a:extLst>
              </p:cNvPr>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a:extLst>
                  <a:ext uri="{FF2B5EF4-FFF2-40B4-BE49-F238E27FC236}">
                    <a16:creationId xmlns:a16="http://schemas.microsoft.com/office/drawing/2014/main" id="{1CF03D6E-59EA-2449-887C-FCE1DCCEAC94}"/>
                  </a:ext>
                </a:extLst>
              </p:cNvPr>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a:extLst>
                  <a:ext uri="{FF2B5EF4-FFF2-40B4-BE49-F238E27FC236}">
                    <a16:creationId xmlns:a16="http://schemas.microsoft.com/office/drawing/2014/main" id="{215E0981-BCF5-164E-BAA7-3336BAAA1CD1}"/>
                  </a:ext>
                </a:extLst>
              </p:cNvPr>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a:extLst>
                  <a:ext uri="{FF2B5EF4-FFF2-40B4-BE49-F238E27FC236}">
                    <a16:creationId xmlns:a16="http://schemas.microsoft.com/office/drawing/2014/main" id="{DB12417B-223D-AE46-9C9A-FF6A66B0D8F1}"/>
                  </a:ext>
                </a:extLst>
              </p:cNvPr>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a:extLst>
                  <a:ext uri="{FF2B5EF4-FFF2-40B4-BE49-F238E27FC236}">
                    <a16:creationId xmlns:a16="http://schemas.microsoft.com/office/drawing/2014/main" id="{BA4AE302-0D20-4744-9DE5-71F886CB9906}"/>
                  </a:ext>
                </a:extLst>
              </p:cNvPr>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a:extLst>
                  <a:ext uri="{FF2B5EF4-FFF2-40B4-BE49-F238E27FC236}">
                    <a16:creationId xmlns:a16="http://schemas.microsoft.com/office/drawing/2014/main" id="{717B08EB-A6B9-E344-9B6F-C9A1C5A878F7}"/>
                  </a:ext>
                </a:extLst>
              </p:cNvPr>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a:extLst>
                  <a:ext uri="{FF2B5EF4-FFF2-40B4-BE49-F238E27FC236}">
                    <a16:creationId xmlns:a16="http://schemas.microsoft.com/office/drawing/2014/main" id="{0CB4659C-6AD9-6047-8F30-FEE1B3C342B5}"/>
                  </a:ext>
                </a:extLst>
              </p:cNvPr>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a:extLst>
                  <a:ext uri="{FF2B5EF4-FFF2-40B4-BE49-F238E27FC236}">
                    <a16:creationId xmlns:a16="http://schemas.microsoft.com/office/drawing/2014/main" id="{F51BEEA2-07FA-D24F-BCC5-C89BD0F01F6B}"/>
                  </a:ext>
                </a:extLst>
              </p:cNvPr>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a:extLst>
                  <a:ext uri="{FF2B5EF4-FFF2-40B4-BE49-F238E27FC236}">
                    <a16:creationId xmlns:a16="http://schemas.microsoft.com/office/drawing/2014/main" id="{684C3901-E844-E84D-A73D-734BAB48339D}"/>
                  </a:ext>
                </a:extLst>
              </p:cNvPr>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a:extLst>
                  <a:ext uri="{FF2B5EF4-FFF2-40B4-BE49-F238E27FC236}">
                    <a16:creationId xmlns:a16="http://schemas.microsoft.com/office/drawing/2014/main" id="{92A935F4-781E-E54F-9DF3-95231459F74A}"/>
                  </a:ext>
                </a:extLst>
              </p:cNvPr>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a:extLst>
                  <a:ext uri="{FF2B5EF4-FFF2-40B4-BE49-F238E27FC236}">
                    <a16:creationId xmlns:a16="http://schemas.microsoft.com/office/drawing/2014/main" id="{CF17BE47-2F67-7249-9270-6DA0A42C86C0}"/>
                  </a:ext>
                </a:extLst>
              </p:cNvPr>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a:extLst>
                  <a:ext uri="{FF2B5EF4-FFF2-40B4-BE49-F238E27FC236}">
                    <a16:creationId xmlns:a16="http://schemas.microsoft.com/office/drawing/2014/main" id="{0BA89683-730C-D54D-8327-B32BA0261B78}"/>
                  </a:ext>
                </a:extLst>
              </p:cNvPr>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a:extLst>
                  <a:ext uri="{FF2B5EF4-FFF2-40B4-BE49-F238E27FC236}">
                    <a16:creationId xmlns:a16="http://schemas.microsoft.com/office/drawing/2014/main" id="{AC7C2C1A-BEDA-7744-A521-F236519DE4DC}"/>
                  </a:ext>
                </a:extLst>
              </p:cNvPr>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a:extLst>
                  <a:ext uri="{FF2B5EF4-FFF2-40B4-BE49-F238E27FC236}">
                    <a16:creationId xmlns:a16="http://schemas.microsoft.com/office/drawing/2014/main" id="{39987F1A-C54F-A94C-A6FD-86209CC3CDBC}"/>
                  </a:ext>
                </a:extLst>
              </p:cNvPr>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a:extLst>
                  <a:ext uri="{FF2B5EF4-FFF2-40B4-BE49-F238E27FC236}">
                    <a16:creationId xmlns:a16="http://schemas.microsoft.com/office/drawing/2014/main" id="{6BE2450B-F331-8242-A923-023609A3CB26}"/>
                  </a:ext>
                </a:extLst>
              </p:cNvPr>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a:extLst>
                  <a:ext uri="{FF2B5EF4-FFF2-40B4-BE49-F238E27FC236}">
                    <a16:creationId xmlns:a16="http://schemas.microsoft.com/office/drawing/2014/main" id="{80718830-7701-7741-A0D4-D30C8EE3C271}"/>
                  </a:ext>
                </a:extLst>
              </p:cNvPr>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a:extLst>
                  <a:ext uri="{FF2B5EF4-FFF2-40B4-BE49-F238E27FC236}">
                    <a16:creationId xmlns:a16="http://schemas.microsoft.com/office/drawing/2014/main" id="{4E106449-56A0-C54B-A939-45C702AE975F}"/>
                  </a:ext>
                </a:extLst>
              </p:cNvPr>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a:extLst>
                  <a:ext uri="{FF2B5EF4-FFF2-40B4-BE49-F238E27FC236}">
                    <a16:creationId xmlns:a16="http://schemas.microsoft.com/office/drawing/2014/main" id="{0AD6D98C-B91B-0149-B937-66211BCF09A3}"/>
                  </a:ext>
                </a:extLst>
              </p:cNvPr>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a:extLst>
                  <a:ext uri="{FF2B5EF4-FFF2-40B4-BE49-F238E27FC236}">
                    <a16:creationId xmlns:a16="http://schemas.microsoft.com/office/drawing/2014/main" id="{D5975E58-5C94-A34A-89E2-3CE2D21EDE0E}"/>
                  </a:ext>
                </a:extLst>
              </p:cNvPr>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a:extLst>
                  <a:ext uri="{FF2B5EF4-FFF2-40B4-BE49-F238E27FC236}">
                    <a16:creationId xmlns:a16="http://schemas.microsoft.com/office/drawing/2014/main" id="{5DE7F39D-50B5-D94D-8B1C-73C41405EB8E}"/>
                  </a:ext>
                </a:extLst>
              </p:cNvPr>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a:extLst>
                  <a:ext uri="{FF2B5EF4-FFF2-40B4-BE49-F238E27FC236}">
                    <a16:creationId xmlns:a16="http://schemas.microsoft.com/office/drawing/2014/main" id="{344A54A7-7EFA-E546-9B76-E9B9814194A0}"/>
                  </a:ext>
                </a:extLst>
              </p:cNvPr>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a:extLst>
                  <a:ext uri="{FF2B5EF4-FFF2-40B4-BE49-F238E27FC236}">
                    <a16:creationId xmlns:a16="http://schemas.microsoft.com/office/drawing/2014/main" id="{B16E5A02-A7EA-3241-9CAE-CDA20AA62634}"/>
                  </a:ext>
                </a:extLst>
              </p:cNvPr>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a:extLst>
                  <a:ext uri="{FF2B5EF4-FFF2-40B4-BE49-F238E27FC236}">
                    <a16:creationId xmlns:a16="http://schemas.microsoft.com/office/drawing/2014/main" id="{466A80C4-368F-A14D-B1FF-5D6B8D6A24F1}"/>
                  </a:ext>
                </a:extLst>
              </p:cNvPr>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a:extLst>
                  <a:ext uri="{FF2B5EF4-FFF2-40B4-BE49-F238E27FC236}">
                    <a16:creationId xmlns:a16="http://schemas.microsoft.com/office/drawing/2014/main" id="{FDE9E418-4443-594D-97F0-EB4074A2D52B}"/>
                  </a:ext>
                </a:extLst>
              </p:cNvPr>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a:extLst>
                  <a:ext uri="{FF2B5EF4-FFF2-40B4-BE49-F238E27FC236}">
                    <a16:creationId xmlns:a16="http://schemas.microsoft.com/office/drawing/2014/main" id="{A31AFAFE-1CA0-1741-B913-64172F7030A3}"/>
                  </a:ext>
                </a:extLst>
              </p:cNvPr>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a:extLst>
                  <a:ext uri="{FF2B5EF4-FFF2-40B4-BE49-F238E27FC236}">
                    <a16:creationId xmlns:a16="http://schemas.microsoft.com/office/drawing/2014/main" id="{1BFA818D-E570-BF42-BF80-1A5CDE25EB44}"/>
                  </a:ext>
                </a:extLst>
              </p:cNvPr>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a:extLst>
                  <a:ext uri="{FF2B5EF4-FFF2-40B4-BE49-F238E27FC236}">
                    <a16:creationId xmlns:a16="http://schemas.microsoft.com/office/drawing/2014/main" id="{8EB6E8AC-AA64-C74B-8B57-A86A0DEB6E0D}"/>
                  </a:ext>
                </a:extLst>
              </p:cNvPr>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a:extLst>
                  <a:ext uri="{FF2B5EF4-FFF2-40B4-BE49-F238E27FC236}">
                    <a16:creationId xmlns:a16="http://schemas.microsoft.com/office/drawing/2014/main" id="{56C62F7B-B62A-1B48-AB0E-F3205998CA6C}"/>
                  </a:ext>
                </a:extLst>
              </p:cNvPr>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a:extLst>
                  <a:ext uri="{FF2B5EF4-FFF2-40B4-BE49-F238E27FC236}">
                    <a16:creationId xmlns:a16="http://schemas.microsoft.com/office/drawing/2014/main" id="{C70655DF-BBB1-A142-86F6-F770928B28BB}"/>
                  </a:ext>
                </a:extLst>
              </p:cNvPr>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a:extLst>
                  <a:ext uri="{FF2B5EF4-FFF2-40B4-BE49-F238E27FC236}">
                    <a16:creationId xmlns:a16="http://schemas.microsoft.com/office/drawing/2014/main" id="{9E588D50-1E94-A74F-9FD4-50372D5C5176}"/>
                  </a:ext>
                </a:extLst>
              </p:cNvPr>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a:extLst>
                  <a:ext uri="{FF2B5EF4-FFF2-40B4-BE49-F238E27FC236}">
                    <a16:creationId xmlns:a16="http://schemas.microsoft.com/office/drawing/2014/main" id="{963F0E8E-B35B-8745-8310-D09D056AD541}"/>
                  </a:ext>
                </a:extLst>
              </p:cNvPr>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a:extLst>
                  <a:ext uri="{FF2B5EF4-FFF2-40B4-BE49-F238E27FC236}">
                    <a16:creationId xmlns:a16="http://schemas.microsoft.com/office/drawing/2014/main" id="{94F2394A-480E-C240-B080-F4632BEDA447}"/>
                  </a:ext>
                </a:extLst>
              </p:cNvPr>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a:extLst>
                  <a:ext uri="{FF2B5EF4-FFF2-40B4-BE49-F238E27FC236}">
                    <a16:creationId xmlns:a16="http://schemas.microsoft.com/office/drawing/2014/main" id="{21D2DB9A-81F6-2540-81DD-3E5FCFF1EEB1}"/>
                  </a:ext>
                </a:extLst>
              </p:cNvPr>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a:extLst>
                  <a:ext uri="{FF2B5EF4-FFF2-40B4-BE49-F238E27FC236}">
                    <a16:creationId xmlns:a16="http://schemas.microsoft.com/office/drawing/2014/main" id="{C9DD2D8A-57D2-954C-913D-CD3AE903BFD3}"/>
                  </a:ext>
                </a:extLst>
              </p:cNvPr>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a:extLst>
                  <a:ext uri="{FF2B5EF4-FFF2-40B4-BE49-F238E27FC236}">
                    <a16:creationId xmlns:a16="http://schemas.microsoft.com/office/drawing/2014/main" id="{F576ECAF-B6C2-1D48-AA25-46D1C6911A5A}"/>
                  </a:ext>
                </a:extLst>
              </p:cNvPr>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a:extLst>
                  <a:ext uri="{FF2B5EF4-FFF2-40B4-BE49-F238E27FC236}">
                    <a16:creationId xmlns:a16="http://schemas.microsoft.com/office/drawing/2014/main" id="{E8D974E1-DC5F-9246-8935-85E48B8C993F}"/>
                  </a:ext>
                </a:extLst>
              </p:cNvPr>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a:extLst>
                  <a:ext uri="{FF2B5EF4-FFF2-40B4-BE49-F238E27FC236}">
                    <a16:creationId xmlns:a16="http://schemas.microsoft.com/office/drawing/2014/main" id="{9D40CFD4-57B1-E141-BCC2-74FB7667205C}"/>
                  </a:ext>
                </a:extLst>
              </p:cNvPr>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a:extLst>
                  <a:ext uri="{FF2B5EF4-FFF2-40B4-BE49-F238E27FC236}">
                    <a16:creationId xmlns:a16="http://schemas.microsoft.com/office/drawing/2014/main" id="{BBABAD70-4B47-5E4C-8380-E2161D298126}"/>
                  </a:ext>
                </a:extLst>
              </p:cNvPr>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a:extLst>
                  <a:ext uri="{FF2B5EF4-FFF2-40B4-BE49-F238E27FC236}">
                    <a16:creationId xmlns:a16="http://schemas.microsoft.com/office/drawing/2014/main" id="{864DEEA5-DB8A-9E47-979C-C22BA0017A00}"/>
                  </a:ext>
                </a:extLst>
              </p:cNvPr>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a:extLst>
                  <a:ext uri="{FF2B5EF4-FFF2-40B4-BE49-F238E27FC236}">
                    <a16:creationId xmlns:a16="http://schemas.microsoft.com/office/drawing/2014/main" id="{E40E7FE9-3B57-E648-AD1B-4803F850AD88}"/>
                  </a:ext>
                </a:extLst>
              </p:cNvPr>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a:extLst>
                  <a:ext uri="{FF2B5EF4-FFF2-40B4-BE49-F238E27FC236}">
                    <a16:creationId xmlns:a16="http://schemas.microsoft.com/office/drawing/2014/main" id="{7B3E02C2-F6AE-0A4A-9DB7-02E202A29CA0}"/>
                  </a:ext>
                </a:extLst>
              </p:cNvPr>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a:extLst>
                  <a:ext uri="{FF2B5EF4-FFF2-40B4-BE49-F238E27FC236}">
                    <a16:creationId xmlns:a16="http://schemas.microsoft.com/office/drawing/2014/main" id="{75471F45-BCC8-6745-91ED-0FBFB8FB09F9}"/>
                  </a:ext>
                </a:extLst>
              </p:cNvPr>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a:extLst>
                  <a:ext uri="{FF2B5EF4-FFF2-40B4-BE49-F238E27FC236}">
                    <a16:creationId xmlns:a16="http://schemas.microsoft.com/office/drawing/2014/main" id="{4F9D268F-B581-124B-9484-FBC1C94CAC56}"/>
                  </a:ext>
                </a:extLst>
              </p:cNvPr>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a:extLst>
                  <a:ext uri="{FF2B5EF4-FFF2-40B4-BE49-F238E27FC236}">
                    <a16:creationId xmlns:a16="http://schemas.microsoft.com/office/drawing/2014/main" id="{3D76A5E5-1985-BA49-827B-4E386BF8353E}"/>
                  </a:ext>
                </a:extLst>
              </p:cNvPr>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a:extLst>
                  <a:ext uri="{FF2B5EF4-FFF2-40B4-BE49-F238E27FC236}">
                    <a16:creationId xmlns:a16="http://schemas.microsoft.com/office/drawing/2014/main" id="{0DDE2A21-DAC5-EE49-A594-8C92FCA360AE}"/>
                  </a:ext>
                </a:extLst>
              </p:cNvPr>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a:extLst>
                  <a:ext uri="{FF2B5EF4-FFF2-40B4-BE49-F238E27FC236}">
                    <a16:creationId xmlns:a16="http://schemas.microsoft.com/office/drawing/2014/main" id="{14D69ED5-CE10-844A-B440-24F4736B5A61}"/>
                  </a:ext>
                </a:extLst>
              </p:cNvPr>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a:extLst>
                  <a:ext uri="{FF2B5EF4-FFF2-40B4-BE49-F238E27FC236}">
                    <a16:creationId xmlns:a16="http://schemas.microsoft.com/office/drawing/2014/main" id="{3AFA46AF-9E97-9944-ABAA-99B5ED7A8B3C}"/>
                  </a:ext>
                </a:extLst>
              </p:cNvPr>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Smiley Face 54">
                <a:extLst>
                  <a:ext uri="{FF2B5EF4-FFF2-40B4-BE49-F238E27FC236}">
                    <a16:creationId xmlns:a16="http://schemas.microsoft.com/office/drawing/2014/main" id="{56DDC056-2C6C-B346-9D97-4B41660770C5}"/>
                  </a:ext>
                </a:extLst>
              </p:cNvPr>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Smiley Face 55">
                <a:extLst>
                  <a:ext uri="{FF2B5EF4-FFF2-40B4-BE49-F238E27FC236}">
                    <a16:creationId xmlns:a16="http://schemas.microsoft.com/office/drawing/2014/main" id="{D0C8B55F-598B-B84E-9172-A0DE649AC424}"/>
                  </a:ext>
                </a:extLst>
              </p:cNvPr>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7" name="Smiley Face 56">
                <a:extLst>
                  <a:ext uri="{FF2B5EF4-FFF2-40B4-BE49-F238E27FC236}">
                    <a16:creationId xmlns:a16="http://schemas.microsoft.com/office/drawing/2014/main" id="{49711041-FDBE-C241-BE2A-D0A86F1544EA}"/>
                  </a:ext>
                </a:extLst>
              </p:cNvPr>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8" name="Rectangle 57">
                <a:extLst>
                  <a:ext uri="{FF2B5EF4-FFF2-40B4-BE49-F238E27FC236}">
                    <a16:creationId xmlns:a16="http://schemas.microsoft.com/office/drawing/2014/main" id="{EE29B1D1-9C38-2540-8C83-12590D7A93FB}"/>
                  </a:ext>
                </a:extLst>
              </p:cNvPr>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0" name="Rectangle 59">
                <a:extLst>
                  <a:ext uri="{FF2B5EF4-FFF2-40B4-BE49-F238E27FC236}">
                    <a16:creationId xmlns:a16="http://schemas.microsoft.com/office/drawing/2014/main" id="{6A7CD1BF-D75F-4B4C-88BD-A010F816B8B8}"/>
                  </a:ext>
                </a:extLst>
              </p:cNvPr>
              <p:cNvSpPr/>
              <p:nvPr/>
            </p:nvSpPr>
            <p:spPr>
              <a:xfrm>
                <a:off x="5152611" y="1959528"/>
                <a:ext cx="2172576" cy="1448040"/>
              </a:xfrm>
              <a:prstGeom prst="rect">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1" name="TextBox 60">
                <a:extLst>
                  <a:ext uri="{FF2B5EF4-FFF2-40B4-BE49-F238E27FC236}">
                    <a16:creationId xmlns:a16="http://schemas.microsoft.com/office/drawing/2014/main" id="{6EA54E14-02AA-E047-A712-7CBCC12FB120}"/>
                  </a:ext>
                </a:extLst>
              </p:cNvPr>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grpSp>
      </p:grpSp>
      <p:sp>
        <p:nvSpPr>
          <p:cNvPr id="65" name="TextBox 64">
            <a:extLst>
              <a:ext uri="{FF2B5EF4-FFF2-40B4-BE49-F238E27FC236}">
                <a16:creationId xmlns:a16="http://schemas.microsoft.com/office/drawing/2014/main" id="{D8CEF1BE-A96B-3749-9437-276408FDCC71}"/>
              </a:ext>
            </a:extLst>
          </p:cNvPr>
          <p:cNvSpPr txBox="1"/>
          <p:nvPr/>
        </p:nvSpPr>
        <p:spPr>
          <a:xfrm>
            <a:off x="898642" y="4843143"/>
            <a:ext cx="2090927" cy="923330"/>
          </a:xfrm>
          <a:prstGeom prst="rect">
            <a:avLst/>
          </a:prstGeom>
          <a:solidFill>
            <a:schemeClr val="bg2"/>
          </a:solidFill>
        </p:spPr>
        <p:txBody>
          <a:bodyPr wrap="square" rtlCol="0">
            <a:spAutoFit/>
          </a:bodyPr>
          <a:lstStyle/>
          <a:p>
            <a:r>
              <a:rPr lang="en-US" dirty="0"/>
              <a:t>Sample units are individual units of a population</a:t>
            </a:r>
          </a:p>
        </p:txBody>
      </p:sp>
      <p:cxnSp>
        <p:nvCxnSpPr>
          <p:cNvPr id="67" name="Straight Arrow Connector 66">
            <a:extLst>
              <a:ext uri="{FF2B5EF4-FFF2-40B4-BE49-F238E27FC236}">
                <a16:creationId xmlns:a16="http://schemas.microsoft.com/office/drawing/2014/main" id="{DED6393E-CEBF-2942-8FEB-2206A56EE926}"/>
              </a:ext>
            </a:extLst>
          </p:cNvPr>
          <p:cNvCxnSpPr>
            <a:cxnSpLocks/>
          </p:cNvCxnSpPr>
          <p:nvPr/>
        </p:nvCxnSpPr>
        <p:spPr>
          <a:xfrm flipH="1" flipV="1">
            <a:off x="1261377" y="4268313"/>
            <a:ext cx="288032" cy="5748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39426E2-455B-C64B-B7C4-492D9E08C5C1}"/>
              </a:ext>
            </a:extLst>
          </p:cNvPr>
          <p:cNvSpPr txBox="1"/>
          <p:nvPr/>
        </p:nvSpPr>
        <p:spPr>
          <a:xfrm>
            <a:off x="4573746" y="4863730"/>
            <a:ext cx="4229595" cy="646331"/>
          </a:xfrm>
          <a:prstGeom prst="rect">
            <a:avLst/>
          </a:prstGeom>
          <a:solidFill>
            <a:schemeClr val="bg2"/>
          </a:solidFill>
        </p:spPr>
        <p:txBody>
          <a:bodyPr wrap="square" rtlCol="0">
            <a:spAutoFit/>
          </a:bodyPr>
          <a:lstStyle/>
          <a:p>
            <a:r>
              <a:rPr lang="en-US" dirty="0"/>
              <a:t>Sample frame is a list of sample units normally named or numbered</a:t>
            </a:r>
          </a:p>
        </p:txBody>
      </p:sp>
    </p:spTree>
    <p:extLst>
      <p:ext uri="{BB962C8B-B14F-4D97-AF65-F5344CB8AC3E}">
        <p14:creationId xmlns:p14="http://schemas.microsoft.com/office/powerpoint/2010/main" val="5704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65" grpId="0" animBg="1"/>
      <p:bldP spid="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F58C-5DF4-B74E-8AA7-5BA17F5E3EF0}"/>
              </a:ext>
            </a:extLst>
          </p:cNvPr>
          <p:cNvSpPr>
            <a:spLocks noGrp="1"/>
          </p:cNvSpPr>
          <p:nvPr>
            <p:ph type="title"/>
          </p:nvPr>
        </p:nvSpPr>
        <p:spPr>
          <a:xfrm>
            <a:off x="0" y="0"/>
            <a:ext cx="8596668" cy="1320800"/>
          </a:xfrm>
        </p:spPr>
        <p:txBody>
          <a:bodyPr/>
          <a:lstStyle/>
          <a:p>
            <a:r>
              <a:rPr lang="en-US" dirty="0"/>
              <a:t>Census and sampling</a:t>
            </a:r>
          </a:p>
        </p:txBody>
      </p:sp>
      <p:sp>
        <p:nvSpPr>
          <p:cNvPr id="5" name="TextBox 4">
            <a:extLst>
              <a:ext uri="{FF2B5EF4-FFF2-40B4-BE49-F238E27FC236}">
                <a16:creationId xmlns:a16="http://schemas.microsoft.com/office/drawing/2014/main" id="{2DE7851E-A22D-0F48-A0AB-E6F605C65F63}"/>
              </a:ext>
            </a:extLst>
          </p:cNvPr>
          <p:cNvSpPr txBox="1"/>
          <p:nvPr/>
        </p:nvSpPr>
        <p:spPr>
          <a:xfrm>
            <a:off x="-1" y="859135"/>
            <a:ext cx="9482667" cy="646331"/>
          </a:xfrm>
          <a:prstGeom prst="rect">
            <a:avLst/>
          </a:prstGeom>
          <a:noFill/>
        </p:spPr>
        <p:txBody>
          <a:bodyPr wrap="square" rtlCol="0">
            <a:spAutoFit/>
          </a:bodyPr>
          <a:lstStyle/>
          <a:p>
            <a:r>
              <a:rPr lang="en-US" dirty="0"/>
              <a:t>Census measures the whole population where a sample measures a fair representation of the population.</a:t>
            </a:r>
          </a:p>
        </p:txBody>
      </p:sp>
      <p:graphicFrame>
        <p:nvGraphicFramePr>
          <p:cNvPr id="6" name="Table 5">
            <a:extLst>
              <a:ext uri="{FF2B5EF4-FFF2-40B4-BE49-F238E27FC236}">
                <a16:creationId xmlns:a16="http://schemas.microsoft.com/office/drawing/2014/main" id="{F84B1230-C72E-1446-A18B-BBAACEF17F06}"/>
              </a:ext>
            </a:extLst>
          </p:cNvPr>
          <p:cNvGraphicFramePr>
            <a:graphicFrameLocks noGrp="1"/>
          </p:cNvGraphicFramePr>
          <p:nvPr>
            <p:extLst>
              <p:ext uri="{D42A27DB-BD31-4B8C-83A1-F6EECF244321}">
                <p14:modId xmlns:p14="http://schemas.microsoft.com/office/powerpoint/2010/main" val="1698475336"/>
              </p:ext>
            </p:extLst>
          </p:nvPr>
        </p:nvGraphicFramePr>
        <p:xfrm>
          <a:off x="1" y="1772920"/>
          <a:ext cx="9977480" cy="2199640"/>
        </p:xfrm>
        <a:graphic>
          <a:graphicData uri="http://schemas.openxmlformats.org/drawingml/2006/table">
            <a:tbl>
              <a:tblPr firstRow="1" bandRow="1">
                <a:tableStyleId>{5C22544A-7EE6-4342-B048-85BDC9FD1C3A}</a:tableStyleId>
              </a:tblPr>
              <a:tblGrid>
                <a:gridCol w="1300638">
                  <a:extLst>
                    <a:ext uri="{9D8B030D-6E8A-4147-A177-3AD203B41FA5}">
                      <a16:colId xmlns:a16="http://schemas.microsoft.com/office/drawing/2014/main" val="2952641790"/>
                    </a:ext>
                  </a:extLst>
                </a:gridCol>
                <a:gridCol w="3652469">
                  <a:extLst>
                    <a:ext uri="{9D8B030D-6E8A-4147-A177-3AD203B41FA5}">
                      <a16:colId xmlns:a16="http://schemas.microsoft.com/office/drawing/2014/main" val="2133319228"/>
                    </a:ext>
                  </a:extLst>
                </a:gridCol>
                <a:gridCol w="5024373">
                  <a:extLst>
                    <a:ext uri="{9D8B030D-6E8A-4147-A177-3AD203B41FA5}">
                      <a16:colId xmlns:a16="http://schemas.microsoft.com/office/drawing/2014/main" val="783202830"/>
                    </a:ext>
                  </a:extLst>
                </a:gridCol>
              </a:tblGrid>
              <a:tr h="370840">
                <a:tc>
                  <a:txBody>
                    <a:bodyPr/>
                    <a:lstStyle/>
                    <a:p>
                      <a:endParaRPr lang="en-US" sz="1800" dirty="0"/>
                    </a:p>
                  </a:txBody>
                  <a:tcPr/>
                </a:tc>
                <a:tc>
                  <a:txBody>
                    <a:bodyPr/>
                    <a:lstStyle/>
                    <a:p>
                      <a:r>
                        <a:rPr lang="en-US" sz="1800" dirty="0"/>
                        <a:t>Advantages</a:t>
                      </a:r>
                    </a:p>
                  </a:txBody>
                  <a:tcPr/>
                </a:tc>
                <a:tc>
                  <a:txBody>
                    <a:bodyPr/>
                    <a:lstStyle/>
                    <a:p>
                      <a:r>
                        <a:rPr lang="en-US" sz="1800" dirty="0"/>
                        <a:t>Disadvantages</a:t>
                      </a:r>
                    </a:p>
                  </a:txBody>
                  <a:tcPr/>
                </a:tc>
                <a:extLst>
                  <a:ext uri="{0D108BD9-81ED-4DB2-BD59-A6C34878D82A}">
                    <a16:rowId xmlns:a16="http://schemas.microsoft.com/office/drawing/2014/main" val="3046065169"/>
                  </a:ext>
                </a:extLst>
              </a:tr>
              <a:tr h="370840">
                <a:tc>
                  <a:txBody>
                    <a:bodyPr/>
                    <a:lstStyle/>
                    <a:p>
                      <a:r>
                        <a:rPr lang="en-US" sz="1800" dirty="0"/>
                        <a:t>Census</a:t>
                      </a:r>
                    </a:p>
                  </a:txBody>
                  <a:tcPr/>
                </a:tc>
                <a:tc>
                  <a:txBody>
                    <a:bodyPr/>
                    <a:lstStyle/>
                    <a:p>
                      <a:r>
                        <a:rPr lang="en-US" sz="1800" dirty="0"/>
                        <a:t>Completely accurate results</a:t>
                      </a:r>
                    </a:p>
                  </a:txBody>
                  <a:tcPr/>
                </a:tc>
                <a:tc>
                  <a:txBody>
                    <a:bodyPr/>
                    <a:lstStyle/>
                    <a:p>
                      <a:pPr marL="285750" indent="-285750">
                        <a:buFont typeface="Arial" panose="020B0604020202020204" pitchFamily="34" charset="0"/>
                        <a:buChar char="•"/>
                      </a:pPr>
                      <a:r>
                        <a:rPr lang="en-US" sz="1800" dirty="0"/>
                        <a:t>Time consuming</a:t>
                      </a:r>
                    </a:p>
                    <a:p>
                      <a:pPr marL="285750" indent="-285750">
                        <a:buFont typeface="Arial" panose="020B0604020202020204" pitchFamily="34" charset="0"/>
                        <a:buChar char="•"/>
                      </a:pPr>
                      <a:r>
                        <a:rPr lang="en-US" sz="1800" dirty="0"/>
                        <a:t>Can’t be used if the item will be destroyed</a:t>
                      </a:r>
                    </a:p>
                    <a:p>
                      <a:pPr marL="285750" indent="-285750">
                        <a:buFont typeface="Arial" panose="020B0604020202020204" pitchFamily="34" charset="0"/>
                        <a:buChar char="•"/>
                      </a:pPr>
                      <a:r>
                        <a:rPr lang="en-US" sz="1800" dirty="0"/>
                        <a:t>Hard to process all the data</a:t>
                      </a:r>
                    </a:p>
                  </a:txBody>
                  <a:tcPr/>
                </a:tc>
                <a:extLst>
                  <a:ext uri="{0D108BD9-81ED-4DB2-BD59-A6C34878D82A}">
                    <a16:rowId xmlns:a16="http://schemas.microsoft.com/office/drawing/2014/main" val="3283240536"/>
                  </a:ext>
                </a:extLst>
              </a:tr>
              <a:tr h="370840">
                <a:tc>
                  <a:txBody>
                    <a:bodyPr/>
                    <a:lstStyle/>
                    <a:p>
                      <a:r>
                        <a:rPr lang="en-US" sz="1800" dirty="0"/>
                        <a:t>Sample</a:t>
                      </a:r>
                    </a:p>
                  </a:txBody>
                  <a:tcPr/>
                </a:tc>
                <a:tc>
                  <a:txBody>
                    <a:bodyPr/>
                    <a:lstStyle/>
                    <a:p>
                      <a:pPr marL="285750" indent="-285750">
                        <a:buFont typeface="Arial" panose="020B0604020202020204" pitchFamily="34" charset="0"/>
                        <a:buChar char="•"/>
                      </a:pPr>
                      <a:r>
                        <a:rPr lang="en-US" sz="1800" dirty="0"/>
                        <a:t>Less time and cheaper</a:t>
                      </a:r>
                    </a:p>
                    <a:p>
                      <a:pPr marL="285750" indent="-285750">
                        <a:buFont typeface="Arial" panose="020B0604020202020204" pitchFamily="34" charset="0"/>
                        <a:buChar char="•"/>
                      </a:pPr>
                      <a:r>
                        <a:rPr lang="en-US" sz="1800" dirty="0"/>
                        <a:t>Less data to process</a:t>
                      </a:r>
                    </a:p>
                    <a:p>
                      <a:pPr marL="285750" indent="-285750">
                        <a:buFont typeface="Arial" panose="020B0604020202020204" pitchFamily="34" charset="0"/>
                        <a:buChar char="•"/>
                      </a:pPr>
                      <a:r>
                        <a:rPr lang="en-US" sz="1800" dirty="0"/>
                        <a:t>Fewer people to respond</a:t>
                      </a:r>
                    </a:p>
                  </a:txBody>
                  <a:tcPr/>
                </a:tc>
                <a:tc>
                  <a:txBody>
                    <a:bodyPr/>
                    <a:lstStyle/>
                    <a:p>
                      <a:pPr marL="285750" indent="-285750">
                        <a:buFont typeface="Arial" panose="020B0604020202020204" pitchFamily="34" charset="0"/>
                        <a:buChar char="•"/>
                      </a:pPr>
                      <a:r>
                        <a:rPr lang="en-US" sz="1800" dirty="0"/>
                        <a:t>Data won't be as accurate</a:t>
                      </a:r>
                    </a:p>
                    <a:p>
                      <a:pPr marL="285750" indent="-285750">
                        <a:buFont typeface="Arial" panose="020B0604020202020204" pitchFamily="34" charset="0"/>
                        <a:buChar char="•"/>
                      </a:pPr>
                      <a:r>
                        <a:rPr lang="en-US" sz="1800" dirty="0"/>
                        <a:t>Sample may not be large enough</a:t>
                      </a:r>
                    </a:p>
                  </a:txBody>
                  <a:tcPr/>
                </a:tc>
                <a:extLst>
                  <a:ext uri="{0D108BD9-81ED-4DB2-BD59-A6C34878D82A}">
                    <a16:rowId xmlns:a16="http://schemas.microsoft.com/office/drawing/2014/main" val="2421451957"/>
                  </a:ext>
                </a:extLst>
              </a:tr>
            </a:tbl>
          </a:graphicData>
        </a:graphic>
      </p:graphicFrame>
      <p:sp>
        <p:nvSpPr>
          <p:cNvPr id="8" name="Rectangle 7">
            <a:extLst>
              <a:ext uri="{FF2B5EF4-FFF2-40B4-BE49-F238E27FC236}">
                <a16:creationId xmlns:a16="http://schemas.microsoft.com/office/drawing/2014/main" id="{8083B08E-122C-0043-9363-4AA108A57E99}"/>
              </a:ext>
            </a:extLst>
          </p:cNvPr>
          <p:cNvSpPr/>
          <p:nvPr/>
        </p:nvSpPr>
        <p:spPr>
          <a:xfrm>
            <a:off x="1326776" y="2151529"/>
            <a:ext cx="3621742" cy="878542"/>
          </a:xfrm>
          <a:prstGeom prst="rect">
            <a:avLst/>
          </a:prstGeom>
          <a:solidFill>
            <a:srgbClr val="E2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C80B3F-519A-E84D-9EF5-D78B8E493373}"/>
              </a:ext>
            </a:extLst>
          </p:cNvPr>
          <p:cNvSpPr/>
          <p:nvPr/>
        </p:nvSpPr>
        <p:spPr>
          <a:xfrm>
            <a:off x="4988741" y="2151529"/>
            <a:ext cx="4800718" cy="878542"/>
          </a:xfrm>
          <a:prstGeom prst="rect">
            <a:avLst/>
          </a:prstGeom>
          <a:solidFill>
            <a:srgbClr val="E2CD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E63ED54-0A1E-034E-874C-9E000EDCCD2C}"/>
              </a:ext>
            </a:extLst>
          </p:cNvPr>
          <p:cNvSpPr/>
          <p:nvPr/>
        </p:nvSpPr>
        <p:spPr>
          <a:xfrm>
            <a:off x="1326776" y="3058160"/>
            <a:ext cx="3621742" cy="878542"/>
          </a:xfrm>
          <a:prstGeom prst="rect">
            <a:avLst/>
          </a:prstGeom>
          <a:solidFill>
            <a:srgbClr val="F1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D53540-34FA-964D-B4BE-05D51D066DAB}"/>
              </a:ext>
            </a:extLst>
          </p:cNvPr>
          <p:cNvSpPr/>
          <p:nvPr/>
        </p:nvSpPr>
        <p:spPr>
          <a:xfrm>
            <a:off x="4988741" y="3058160"/>
            <a:ext cx="4800718" cy="878542"/>
          </a:xfrm>
          <a:prstGeom prst="rect">
            <a:avLst/>
          </a:prstGeom>
          <a:solidFill>
            <a:srgbClr val="F1E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707BC8-6F4D-FC4A-8AB8-1E7A2A23193D}"/>
              </a:ext>
            </a:extLst>
          </p:cNvPr>
          <p:cNvSpPr txBox="1"/>
          <p:nvPr/>
        </p:nvSpPr>
        <p:spPr>
          <a:xfrm>
            <a:off x="1021976" y="4554071"/>
            <a:ext cx="7116051" cy="923330"/>
          </a:xfrm>
          <a:prstGeom prst="rect">
            <a:avLst/>
          </a:prstGeom>
          <a:noFill/>
        </p:spPr>
        <p:txBody>
          <a:bodyPr wrap="none" rtlCol="0">
            <a:spAutoFit/>
          </a:bodyPr>
          <a:lstStyle/>
          <a:p>
            <a:r>
              <a:rPr lang="en-US" u="sng" dirty="0"/>
              <a:t>Notes on answering questions</a:t>
            </a:r>
          </a:p>
          <a:p>
            <a:r>
              <a:rPr lang="en-US" dirty="0"/>
              <a:t>Make sure you know the definitions, advantages and disadvantages</a:t>
            </a:r>
          </a:p>
          <a:p>
            <a:r>
              <a:rPr lang="en-US" dirty="0"/>
              <a:t>Sampling can be improved by more being asked </a:t>
            </a:r>
          </a:p>
        </p:txBody>
      </p:sp>
    </p:spTree>
    <p:extLst>
      <p:ext uri="{BB962C8B-B14F-4D97-AF65-F5344CB8AC3E}">
        <p14:creationId xmlns:p14="http://schemas.microsoft.com/office/powerpoint/2010/main" val="2072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8E3D8-4E70-5142-95D6-E341E941D853}"/>
              </a:ext>
            </a:extLst>
          </p:cNvPr>
          <p:cNvSpPr>
            <a:spLocks noGrp="1"/>
          </p:cNvSpPr>
          <p:nvPr>
            <p:ph type="title"/>
          </p:nvPr>
        </p:nvSpPr>
        <p:spPr>
          <a:xfrm>
            <a:off x="0" y="0"/>
            <a:ext cx="8596668" cy="1320800"/>
          </a:xfrm>
        </p:spPr>
        <p:txBody>
          <a:bodyPr/>
          <a:lstStyle/>
          <a:p>
            <a:r>
              <a:rPr lang="en-US" dirty="0"/>
              <a:t>Questions</a:t>
            </a:r>
          </a:p>
        </p:txBody>
      </p:sp>
      <p:pic>
        <p:nvPicPr>
          <p:cNvPr id="4" name="Picture 3">
            <a:extLst>
              <a:ext uri="{FF2B5EF4-FFF2-40B4-BE49-F238E27FC236}">
                <a16:creationId xmlns:a16="http://schemas.microsoft.com/office/drawing/2014/main" id="{5EC1D2ED-3FDC-C943-B835-B6C89F6D381F}"/>
              </a:ext>
            </a:extLst>
          </p:cNvPr>
          <p:cNvPicPr>
            <a:picLocks noChangeAspect="1"/>
          </p:cNvPicPr>
          <p:nvPr/>
        </p:nvPicPr>
        <p:blipFill>
          <a:blip r:embed="rId2"/>
          <a:stretch>
            <a:fillRect/>
          </a:stretch>
        </p:blipFill>
        <p:spPr>
          <a:xfrm>
            <a:off x="446368" y="660400"/>
            <a:ext cx="8596668" cy="6007447"/>
          </a:xfrm>
          <a:prstGeom prst="rect">
            <a:avLst/>
          </a:prstGeom>
        </p:spPr>
      </p:pic>
    </p:spTree>
    <p:extLst>
      <p:ext uri="{BB962C8B-B14F-4D97-AF65-F5344CB8AC3E}">
        <p14:creationId xmlns:p14="http://schemas.microsoft.com/office/powerpoint/2010/main" val="16846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911A-954C-624C-A8F0-5250205ED250}"/>
              </a:ext>
            </a:extLst>
          </p:cNvPr>
          <p:cNvSpPr>
            <a:spLocks noGrp="1"/>
          </p:cNvSpPr>
          <p:nvPr>
            <p:ph type="title"/>
          </p:nvPr>
        </p:nvSpPr>
        <p:spPr>
          <a:xfrm>
            <a:off x="0" y="0"/>
            <a:ext cx="8596668" cy="1320800"/>
          </a:xfrm>
        </p:spPr>
        <p:txBody>
          <a:bodyPr/>
          <a:lstStyle/>
          <a:p>
            <a:r>
              <a:rPr lang="en-US" dirty="0"/>
              <a:t>1.2 Sampling</a:t>
            </a:r>
          </a:p>
        </p:txBody>
      </p:sp>
      <p:sp>
        <p:nvSpPr>
          <p:cNvPr id="4" name="TextBox 3">
            <a:extLst>
              <a:ext uri="{FF2B5EF4-FFF2-40B4-BE49-F238E27FC236}">
                <a16:creationId xmlns:a16="http://schemas.microsoft.com/office/drawing/2014/main" id="{E0DA5D62-C0BE-A944-B3A0-7C715878D4EE}"/>
              </a:ext>
            </a:extLst>
          </p:cNvPr>
          <p:cNvSpPr txBox="1"/>
          <p:nvPr/>
        </p:nvSpPr>
        <p:spPr>
          <a:xfrm>
            <a:off x="197223" y="951468"/>
            <a:ext cx="6308137" cy="707886"/>
          </a:xfrm>
          <a:prstGeom prst="rect">
            <a:avLst/>
          </a:prstGeom>
          <a:solidFill>
            <a:schemeClr val="bg2"/>
          </a:solidFill>
        </p:spPr>
        <p:txBody>
          <a:bodyPr wrap="none" rtlCol="0">
            <a:spAutoFit/>
          </a:bodyPr>
          <a:lstStyle/>
          <a:p>
            <a:r>
              <a:rPr lang="en-US" sz="2000" dirty="0"/>
              <a:t>Sampling should be representative of the population.</a:t>
            </a:r>
          </a:p>
          <a:p>
            <a:r>
              <a:rPr lang="en-US" sz="2000" dirty="0"/>
              <a:t>Random sampling helps to reduce biasness.</a:t>
            </a:r>
          </a:p>
        </p:txBody>
      </p:sp>
      <p:sp>
        <p:nvSpPr>
          <p:cNvPr id="6" name="TextBox 5">
            <a:extLst>
              <a:ext uri="{FF2B5EF4-FFF2-40B4-BE49-F238E27FC236}">
                <a16:creationId xmlns:a16="http://schemas.microsoft.com/office/drawing/2014/main" id="{A9183B9E-4FA4-014D-965D-013DC5E87290}"/>
              </a:ext>
            </a:extLst>
          </p:cNvPr>
          <p:cNvSpPr txBox="1"/>
          <p:nvPr/>
        </p:nvSpPr>
        <p:spPr>
          <a:xfrm>
            <a:off x="340659" y="2635624"/>
            <a:ext cx="9313768" cy="1323439"/>
          </a:xfrm>
          <a:prstGeom prst="rect">
            <a:avLst/>
          </a:prstGeom>
          <a:noFill/>
        </p:spPr>
        <p:txBody>
          <a:bodyPr wrap="none" rtlCol="0">
            <a:spAutoFit/>
          </a:bodyPr>
          <a:lstStyle/>
          <a:p>
            <a:r>
              <a:rPr lang="en-US" sz="2000" dirty="0"/>
              <a:t>There are three types of random sampling</a:t>
            </a:r>
          </a:p>
          <a:p>
            <a:pPr marL="342900" indent="-342900">
              <a:buFont typeface="+mj-lt"/>
              <a:buAutoNum type="arabicPeriod"/>
            </a:pPr>
            <a:r>
              <a:rPr lang="en-US" sz="2000" dirty="0"/>
              <a:t>Simple random sampling – all sample units have equal chance</a:t>
            </a:r>
          </a:p>
          <a:p>
            <a:pPr marL="342900" indent="-342900">
              <a:buFont typeface="+mj-lt"/>
              <a:buAutoNum type="arabicPeriod"/>
            </a:pPr>
            <a:r>
              <a:rPr lang="en-US" sz="2000" dirty="0"/>
              <a:t>Systematic sampling – sample units are chosen at regular intervals</a:t>
            </a:r>
          </a:p>
          <a:p>
            <a:pPr marL="342900" indent="-342900">
              <a:buFont typeface="+mj-lt"/>
              <a:buAutoNum type="arabicPeriod"/>
            </a:pPr>
            <a:r>
              <a:rPr lang="en-US" sz="2000" dirty="0"/>
              <a:t>Stratified sampling – population is divided into strata and randomly selected</a:t>
            </a:r>
          </a:p>
        </p:txBody>
      </p:sp>
    </p:spTree>
    <p:extLst>
      <p:ext uri="{BB962C8B-B14F-4D97-AF65-F5344CB8AC3E}">
        <p14:creationId xmlns:p14="http://schemas.microsoft.com/office/powerpoint/2010/main" val="155324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ED31-3137-5840-837C-AA0E670AD48C}"/>
              </a:ext>
            </a:extLst>
          </p:cNvPr>
          <p:cNvSpPr>
            <a:spLocks noGrp="1"/>
          </p:cNvSpPr>
          <p:nvPr>
            <p:ph type="title"/>
          </p:nvPr>
        </p:nvSpPr>
        <p:spPr>
          <a:xfrm>
            <a:off x="0" y="0"/>
            <a:ext cx="8596668" cy="1320800"/>
          </a:xfrm>
        </p:spPr>
        <p:txBody>
          <a:bodyPr/>
          <a:lstStyle/>
          <a:p>
            <a:r>
              <a:rPr lang="en-US" dirty="0"/>
              <a:t>Advantages and disadvantages </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34701069-81C7-AE4B-A57B-C4C3EE7BCD03}"/>
                  </a:ext>
                </a:extLst>
              </p:cNvPr>
              <p:cNvGraphicFramePr>
                <a:graphicFrameLocks noGrp="1"/>
              </p:cNvGraphicFramePr>
              <p:nvPr>
                <p:extLst>
                  <p:ext uri="{D42A27DB-BD31-4B8C-83A1-F6EECF244321}">
                    <p14:modId xmlns:p14="http://schemas.microsoft.com/office/powerpoint/2010/main" val="726246837"/>
                  </p:ext>
                </p:extLst>
              </p:nvPr>
            </p:nvGraphicFramePr>
            <p:xfrm>
              <a:off x="27660" y="808679"/>
              <a:ext cx="11554740" cy="5661899"/>
            </p:xfrm>
            <a:graphic>
              <a:graphicData uri="http://schemas.openxmlformats.org/drawingml/2006/table">
                <a:tbl>
                  <a:tblPr firstRow="1" bandRow="1">
                    <a:tableStyleId>{5C22544A-7EE6-4342-B048-85BDC9FD1C3A}</a:tableStyleId>
                  </a:tblPr>
                  <a:tblGrid>
                    <a:gridCol w="1819069">
                      <a:extLst>
                        <a:ext uri="{9D8B030D-6E8A-4147-A177-3AD203B41FA5}">
                          <a16:colId xmlns:a16="http://schemas.microsoft.com/office/drawing/2014/main" val="2057802924"/>
                        </a:ext>
                      </a:extLst>
                    </a:gridCol>
                    <a:gridCol w="3603812">
                      <a:extLst>
                        <a:ext uri="{9D8B030D-6E8A-4147-A177-3AD203B41FA5}">
                          <a16:colId xmlns:a16="http://schemas.microsoft.com/office/drawing/2014/main" val="314427013"/>
                        </a:ext>
                      </a:extLst>
                    </a:gridCol>
                    <a:gridCol w="2743200">
                      <a:extLst>
                        <a:ext uri="{9D8B030D-6E8A-4147-A177-3AD203B41FA5}">
                          <a16:colId xmlns:a16="http://schemas.microsoft.com/office/drawing/2014/main" val="3220965007"/>
                        </a:ext>
                      </a:extLst>
                    </a:gridCol>
                    <a:gridCol w="3388659">
                      <a:extLst>
                        <a:ext uri="{9D8B030D-6E8A-4147-A177-3AD203B41FA5}">
                          <a16:colId xmlns:a16="http://schemas.microsoft.com/office/drawing/2014/main" val="3500036541"/>
                        </a:ext>
                      </a:extLst>
                    </a:gridCol>
                  </a:tblGrid>
                  <a:tr h="419910">
                    <a:tc>
                      <a:txBody>
                        <a:bodyPr/>
                        <a:lstStyle/>
                        <a:p>
                          <a:endParaRPr lang="en-US" dirty="0"/>
                        </a:p>
                      </a:txBody>
                      <a:tcPr/>
                    </a:tc>
                    <a:tc>
                      <a:txBody>
                        <a:bodyPr/>
                        <a:lstStyle/>
                        <a:p>
                          <a:r>
                            <a:rPr lang="en-US" dirty="0"/>
                            <a:t>How to carry out</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014111636"/>
                      </a:ext>
                    </a:extLst>
                  </a:tr>
                  <a:tr h="1182492">
                    <a:tc>
                      <a:txBody>
                        <a:bodyPr/>
                        <a:lstStyle/>
                        <a:p>
                          <a:r>
                            <a:rPr lang="en-US" dirty="0"/>
                            <a:t>Simple random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In the sampling frame, </a:t>
                          </a:r>
                          <a:r>
                            <a:rPr lang="en-GB" sz="1800" u="sng" dirty="0"/>
                            <a:t>each item has identifying number</a:t>
                          </a:r>
                          <a:r>
                            <a:rPr lang="en-GB" sz="1800" dirty="0"/>
                            <a:t>. Use </a:t>
                          </a:r>
                          <a:r>
                            <a:rPr lang="en-GB" sz="1800" u="sng" dirty="0"/>
                            <a:t>random number generator</a:t>
                          </a:r>
                          <a:r>
                            <a:rPr lang="en-GB" sz="1800" dirty="0"/>
                            <a:t>, or ‘lottery sampling’ (names in a hat).</a:t>
                          </a:r>
                        </a:p>
                        <a:p>
                          <a:endParaRPr lang="en-US" dirty="0"/>
                        </a:p>
                      </a:txBody>
                      <a:tcPr/>
                    </a:tc>
                    <a:tc>
                      <a:txBody>
                        <a:bodyPr/>
                        <a:lstStyle/>
                        <a:p>
                          <a:pPr marL="285750" indent="-285750">
                            <a:buFont typeface="Arial" panose="020B0604020202020204" pitchFamily="34" charset="0"/>
                            <a:buChar char="•"/>
                          </a:pPr>
                          <a:r>
                            <a:rPr lang="en-US" dirty="0"/>
                            <a:t>Free of bias</a:t>
                          </a:r>
                        </a:p>
                        <a:p>
                          <a:pPr marL="285750" indent="-285750">
                            <a:buFont typeface="Arial" panose="020B0604020202020204" pitchFamily="34" charset="0"/>
                            <a:buChar char="•"/>
                          </a:pPr>
                          <a:r>
                            <a:rPr lang="en-US" dirty="0"/>
                            <a:t>Easy and cheap</a:t>
                          </a:r>
                        </a:p>
                        <a:p>
                          <a:pPr marL="285750" indent="-285750">
                            <a:buFont typeface="Arial" panose="020B0604020202020204" pitchFamily="34" charset="0"/>
                            <a:buChar char="•"/>
                          </a:pPr>
                          <a:r>
                            <a:rPr lang="en-US" dirty="0"/>
                            <a:t>Equal known chance </a:t>
                          </a:r>
                        </a:p>
                      </a:txBody>
                      <a:tcPr/>
                    </a:tc>
                    <a:tc>
                      <a:txBody>
                        <a:bodyPr/>
                        <a:lstStyle/>
                        <a:p>
                          <a:pPr marL="285750" indent="-285750">
                            <a:buFont typeface="Arial" panose="020B0604020202020204" pitchFamily="34" charset="0"/>
                            <a:buChar char="•"/>
                          </a:pPr>
                          <a:r>
                            <a:rPr lang="en-US" dirty="0"/>
                            <a:t>Not suitable when data is large</a:t>
                          </a:r>
                        </a:p>
                        <a:p>
                          <a:pPr marL="285750" indent="-285750">
                            <a:buFont typeface="Arial" panose="020B0604020202020204" pitchFamily="34" charset="0"/>
                            <a:buChar char="•"/>
                          </a:pPr>
                          <a:r>
                            <a:rPr lang="en-US" dirty="0"/>
                            <a:t>Sample frame needed</a:t>
                          </a:r>
                        </a:p>
                      </a:txBody>
                      <a:tcPr/>
                    </a:tc>
                    <a:extLst>
                      <a:ext uri="{0D108BD9-81ED-4DB2-BD59-A6C34878D82A}">
                        <a16:rowId xmlns:a16="http://schemas.microsoft.com/office/drawing/2014/main" val="3808356054"/>
                      </a:ext>
                    </a:extLst>
                  </a:tr>
                  <a:tr h="419910">
                    <a:tc>
                      <a:txBody>
                        <a:bodyPr/>
                        <a:lstStyle/>
                        <a:p>
                          <a:r>
                            <a:rPr lang="en-US" dirty="0"/>
                            <a:t>Systematic</a:t>
                          </a:r>
                        </a:p>
                      </a:txBody>
                      <a:tcPr/>
                    </a:tc>
                    <a:tc>
                      <a:txBody>
                        <a:bodyPr/>
                        <a:lstStyle/>
                        <a:p>
                          <a:pPr/>
                          <a:r>
                            <a:rPr lang="en-GB" sz="1800" dirty="0"/>
                            <a:t>Take every </a:t>
                          </a:r>
                          <a:r>
                            <a:rPr lang="en-GB" sz="1800" dirty="0" err="1"/>
                            <a:t>k</a:t>
                          </a:r>
                          <a:r>
                            <a:rPr lang="en-GB" sz="1800" baseline="30000" dirty="0" err="1"/>
                            <a:t>th</a:t>
                          </a:r>
                          <a:r>
                            <a:rPr lang="en-GB" sz="1800" dirty="0"/>
                            <a:t> elements where:</a:t>
                          </a:r>
                          <a:br>
                            <a:rPr lang="en-GB" sz="1800" dirty="0"/>
                          </a:br>
                          <a14:m>
                            <m:oMathPara xmlns:m="http://schemas.openxmlformats.org/officeDocument/2006/math">
                              <m:oMathParaPr>
                                <m:jc m:val="centerGroup"/>
                              </m:oMathParaPr>
                              <m:oMath xmlns:m="http://schemas.openxmlformats.org/officeDocument/2006/math">
                                <m:r>
                                  <a:rPr lang="en-GB" sz="1800" b="0" i="1" smtClean="0">
                                    <a:latin typeface="Cambria Math"/>
                                  </a:rPr>
                                  <m:t>𝑘</m:t>
                                </m:r>
                                <m:r>
                                  <a:rPr lang="en-GB" sz="1800" b="0" i="1" smtClean="0">
                                    <a:latin typeface="Cambria Math"/>
                                  </a:rPr>
                                  <m:t>=</m:t>
                                </m:r>
                                <m:f>
                                  <m:fPr>
                                    <m:ctrlPr>
                                      <a:rPr lang="en-GB" sz="1800" b="0" i="1" smtClean="0">
                                        <a:latin typeface="Cambria Math" panose="02040503050406030204" pitchFamily="18" charset="0"/>
                                      </a:rPr>
                                    </m:ctrlPr>
                                  </m:fPr>
                                  <m:num>
                                    <m:r>
                                      <a:rPr lang="en-GB" sz="1800" b="0" i="1" smtClean="0">
                                        <a:latin typeface="Cambria Math"/>
                                      </a:rPr>
                                      <m:t>𝑝𝑜𝑝</m:t>
                                    </m:r>
                                    <m:r>
                                      <a:rPr lang="en-GB" sz="1800" b="0" i="1" smtClean="0">
                                        <a:latin typeface="Cambria Math"/>
                                      </a:rPr>
                                      <m:t> </m:t>
                                    </m:r>
                                    <m:r>
                                      <a:rPr lang="en-GB" sz="1800" b="0" i="1" smtClean="0">
                                        <a:latin typeface="Cambria Math"/>
                                      </a:rPr>
                                      <m:t>𝑠𝑖𝑧𝑒</m:t>
                                    </m:r>
                                    <m:r>
                                      <a:rPr lang="en-GB" sz="1800" b="0" i="1" smtClean="0">
                                        <a:latin typeface="Cambria Math"/>
                                      </a:rPr>
                                      <m:t> </m:t>
                                    </m:r>
                                    <m:d>
                                      <m:dPr>
                                        <m:ctrlPr>
                                          <a:rPr lang="en-GB" sz="1800" b="0" i="1" smtClean="0">
                                            <a:latin typeface="Cambria Math" panose="02040503050406030204" pitchFamily="18" charset="0"/>
                                          </a:rPr>
                                        </m:ctrlPr>
                                      </m:dPr>
                                      <m:e>
                                        <m:r>
                                          <a:rPr lang="en-GB" sz="1800" b="0" i="1" smtClean="0">
                                            <a:latin typeface="Cambria Math"/>
                                          </a:rPr>
                                          <m:t>𝑁</m:t>
                                        </m:r>
                                      </m:e>
                                    </m:d>
                                  </m:num>
                                  <m:den>
                                    <m:r>
                                      <a:rPr lang="en-GB" sz="1800" b="0" i="1" smtClean="0">
                                        <a:latin typeface="Cambria Math"/>
                                      </a:rPr>
                                      <m:t>𝑠𝑎𝑚𝑝</m:t>
                                    </m:r>
                                    <m:r>
                                      <a:rPr lang="en-GB" sz="1800" b="0" i="1" smtClean="0">
                                        <a:latin typeface="Cambria Math"/>
                                      </a:rPr>
                                      <m:t> </m:t>
                                    </m:r>
                                    <m:r>
                                      <a:rPr lang="en-GB" sz="1800" b="0" i="1" smtClean="0">
                                        <a:latin typeface="Cambria Math"/>
                                      </a:rPr>
                                      <m:t>𝑠𝑖𝑧𝑒</m:t>
                                    </m:r>
                                    <m:r>
                                      <a:rPr lang="en-GB" sz="1800" b="0" i="1" smtClean="0">
                                        <a:latin typeface="Cambria Math"/>
                                      </a:rPr>
                                      <m:t> </m:t>
                                    </m:r>
                                    <m:d>
                                      <m:dPr>
                                        <m:ctrlPr>
                                          <a:rPr lang="en-GB" sz="1800" b="0" i="1" smtClean="0">
                                            <a:latin typeface="Cambria Math" panose="02040503050406030204" pitchFamily="18" charset="0"/>
                                          </a:rPr>
                                        </m:ctrlPr>
                                      </m:dPr>
                                      <m:e>
                                        <m:r>
                                          <a:rPr lang="en-GB" sz="1800" b="0" i="1" smtClean="0">
                                            <a:latin typeface="Cambria Math"/>
                                          </a:rPr>
                                          <m:t>𝑛</m:t>
                                        </m:r>
                                      </m:e>
                                    </m:d>
                                  </m:den>
                                </m:f>
                              </m:oMath>
                            </m:oMathPara>
                          </a14:m>
                          <a:endParaRPr lang="en-GB" sz="1800" dirty="0"/>
                        </a:p>
                        <a:p>
                          <a:r>
                            <a:rPr lang="en-GB" sz="1800" dirty="0"/>
                            <a:t>starting at random item between 1 and </a:t>
                          </a:r>
                          <a14:m>
                            <m:oMath xmlns:m="http://schemas.openxmlformats.org/officeDocument/2006/math">
                              <m:r>
                                <a:rPr lang="en-GB" sz="1800" b="0" i="1" smtClean="0">
                                  <a:latin typeface="Cambria Math" panose="02040503050406030204" pitchFamily="18" charset="0"/>
                                </a:rPr>
                                <m:t>𝑘</m:t>
                              </m:r>
                            </m:oMath>
                          </a14:m>
                          <a:r>
                            <a:rPr lang="en-GB" sz="1800" dirty="0"/>
                            <a:t>.</a:t>
                          </a:r>
                        </a:p>
                        <a:p>
                          <a:endParaRPr lang="en-US" dirty="0"/>
                        </a:p>
                      </a:txBody>
                      <a:tcPr/>
                    </a:tc>
                    <a:tc>
                      <a:txBody>
                        <a:bodyPr/>
                        <a:lstStyle/>
                        <a:p>
                          <a:pPr marL="285750" indent="-285750">
                            <a:buFont typeface="Arial" panose="020B0604020202020204" pitchFamily="34" charset="0"/>
                            <a:buChar char="•"/>
                          </a:pPr>
                          <a:r>
                            <a:rPr lang="en-US" dirty="0"/>
                            <a:t>Simple and quick</a:t>
                          </a:r>
                        </a:p>
                        <a:p>
                          <a:pPr marL="285750" indent="-285750">
                            <a:buFont typeface="Arial" panose="020B0604020202020204" pitchFamily="34" charset="0"/>
                            <a:buChar char="•"/>
                          </a:pPr>
                          <a:r>
                            <a:rPr lang="en-US" dirty="0"/>
                            <a:t>Large sample or population</a:t>
                          </a:r>
                        </a:p>
                      </a:txBody>
                      <a:tcPr/>
                    </a:tc>
                    <a:tc>
                      <a:txBody>
                        <a:bodyPr/>
                        <a:lstStyle/>
                        <a:p>
                          <a:pPr marL="285750" indent="-285750">
                            <a:buFont typeface="Arial" panose="020B0604020202020204" pitchFamily="34" charset="0"/>
                            <a:buChar char="•"/>
                          </a:pPr>
                          <a:r>
                            <a:rPr lang="en-US" dirty="0"/>
                            <a:t>Sample frame needed</a:t>
                          </a:r>
                        </a:p>
                        <a:p>
                          <a:pPr marL="285750" indent="-285750">
                            <a:buFont typeface="Arial" panose="020B0604020202020204" pitchFamily="34" charset="0"/>
                            <a:buChar char="•"/>
                          </a:pPr>
                          <a:r>
                            <a:rPr lang="en-US" dirty="0"/>
                            <a:t>Bias if sample frame is not random</a:t>
                          </a:r>
                        </a:p>
                      </a:txBody>
                      <a:tcPr/>
                    </a:tc>
                    <a:extLst>
                      <a:ext uri="{0D108BD9-81ED-4DB2-BD59-A6C34878D82A}">
                        <a16:rowId xmlns:a16="http://schemas.microsoft.com/office/drawing/2014/main" val="4212983179"/>
                      </a:ext>
                    </a:extLst>
                  </a:tr>
                  <a:tr h="419910">
                    <a:tc>
                      <a:txBody>
                        <a:bodyPr/>
                        <a:lstStyle/>
                        <a:p>
                          <a:r>
                            <a:rPr lang="en-US" dirty="0"/>
                            <a:t>Stratified</a:t>
                          </a:r>
                        </a:p>
                      </a:txBody>
                      <a:tcPr/>
                    </a:tc>
                    <a:tc>
                      <a:txBody>
                        <a:bodyPr/>
                        <a:lstStyle/>
                        <a:p>
                          <a:r>
                            <a:rPr lang="en-GB" sz="1800" dirty="0"/>
                            <a:t>Same proportion</a:t>
                          </a:r>
                        </a:p>
                        <a:p>
                          <a:r>
                            <a:rPr lang="en-GB" sz="1800" dirty="0"/>
                            <a:t> </a:t>
                          </a:r>
                          <a14:m>
                            <m:oMath xmlns:m="http://schemas.openxmlformats.org/officeDocument/2006/math">
                              <m:f>
                                <m:fPr>
                                  <m:ctrlPr>
                                    <a:rPr lang="en-GB" sz="1800" b="0" i="1" smtClean="0">
                                      <a:latin typeface="Cambria Math" panose="02040503050406030204" pitchFamily="18" charset="0"/>
                                    </a:rPr>
                                  </m:ctrlPr>
                                </m:fPr>
                                <m:num>
                                  <m:r>
                                    <a:rPr lang="en-GB" sz="1800" b="0" i="1" smtClean="0">
                                      <a:latin typeface="Cambria Math"/>
                                    </a:rPr>
                                    <m:t>𝑠𝑎𝑚𝑝</m:t>
                                  </m:r>
                                  <m:r>
                                    <a:rPr lang="en-GB" sz="1800" b="0" i="1" smtClean="0">
                                      <a:latin typeface="Cambria Math"/>
                                    </a:rPr>
                                    <m:t> </m:t>
                                  </m:r>
                                  <m:r>
                                    <a:rPr lang="en-GB" sz="1800" b="0" i="1" smtClean="0">
                                      <a:latin typeface="Cambria Math"/>
                                    </a:rPr>
                                    <m:t>𝑠𝑖𝑧𝑒</m:t>
                                  </m:r>
                                  <m:r>
                                    <a:rPr lang="en-GB" sz="1800" b="0" i="1" smtClean="0">
                                      <a:latin typeface="Cambria Math"/>
                                    </a:rPr>
                                    <m:t> </m:t>
                                  </m:r>
                                  <m:d>
                                    <m:dPr>
                                      <m:ctrlPr>
                                        <a:rPr lang="en-GB" sz="1800" b="0" i="1" smtClean="0">
                                          <a:latin typeface="Cambria Math" panose="02040503050406030204" pitchFamily="18" charset="0"/>
                                        </a:rPr>
                                      </m:ctrlPr>
                                    </m:dPr>
                                    <m:e>
                                      <m:r>
                                        <a:rPr lang="en-GB" sz="1800" b="0" i="1" smtClean="0">
                                          <a:latin typeface="Cambria Math"/>
                                        </a:rPr>
                                        <m:t>𝑛</m:t>
                                      </m:r>
                                    </m:e>
                                  </m:d>
                                </m:num>
                                <m:den>
                                  <m:r>
                                    <a:rPr lang="en-GB" sz="1800" b="0" i="1" smtClean="0">
                                      <a:latin typeface="Cambria Math"/>
                                    </a:rPr>
                                    <m:t>𝑝𝑜𝑝</m:t>
                                  </m:r>
                                  <m:r>
                                    <a:rPr lang="en-GB" sz="1800" b="0" i="1" smtClean="0">
                                      <a:latin typeface="Cambria Math"/>
                                    </a:rPr>
                                    <m:t> </m:t>
                                  </m:r>
                                  <m:r>
                                    <a:rPr lang="en-GB" sz="1800" b="0" i="1" smtClean="0">
                                      <a:latin typeface="Cambria Math"/>
                                    </a:rPr>
                                    <m:t>𝑠𝑖𝑧𝑒</m:t>
                                  </m:r>
                                  <m:r>
                                    <a:rPr lang="en-GB" sz="1800" b="0" i="1" smtClean="0">
                                      <a:latin typeface="Cambria Math"/>
                                    </a:rPr>
                                    <m:t> </m:t>
                                  </m:r>
                                  <m:d>
                                    <m:dPr>
                                      <m:ctrlPr>
                                        <a:rPr lang="en-GB" sz="1800" b="0" i="1" smtClean="0">
                                          <a:latin typeface="Cambria Math" panose="02040503050406030204" pitchFamily="18" charset="0"/>
                                        </a:rPr>
                                      </m:ctrlPr>
                                    </m:dPr>
                                    <m:e>
                                      <m:r>
                                        <a:rPr lang="en-GB" sz="1800" b="0" i="1" smtClean="0">
                                          <a:latin typeface="Cambria Math"/>
                                        </a:rPr>
                                        <m:t>𝑁</m:t>
                                      </m:r>
                                    </m:e>
                                  </m:d>
                                </m:den>
                              </m:f>
                              <m:r>
                                <a:rPr lang="en-GB" sz="1800" b="0" i="1" smtClean="0">
                                  <a:latin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𝑛𝑢𝑚𝑏𝑒𝑟</m:t>
                              </m:r>
                              <m:r>
                                <a:rPr lang="en-GB" sz="1800" b="0" i="1" smtClean="0">
                                  <a:latin typeface="Cambria Math" panose="02040503050406030204" pitchFamily="18" charset="0"/>
                                  <a:ea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𝑖𝑛</m:t>
                              </m:r>
                              <m:r>
                                <a:rPr lang="en-GB" sz="1800" b="0" i="1" smtClean="0">
                                  <a:latin typeface="Cambria Math" panose="02040503050406030204" pitchFamily="18" charset="0"/>
                                  <a:ea typeface="Cambria Math" panose="02040503050406030204" pitchFamily="18" charset="0"/>
                                </a:rPr>
                                <m:t> </m:t>
                              </m:r>
                              <m:r>
                                <a:rPr lang="en-GB" sz="1800" b="0" i="1" smtClean="0">
                                  <a:latin typeface="Cambria Math" panose="02040503050406030204" pitchFamily="18" charset="0"/>
                                  <a:ea typeface="Cambria Math" panose="02040503050406030204" pitchFamily="18" charset="0"/>
                                </a:rPr>
                                <m:t>𝑠𝑡𝑟𝑎𝑡𝑢𝑚</m:t>
                              </m:r>
                            </m:oMath>
                          </a14:m>
                          <a:r>
                            <a:rPr lang="en-GB" sz="1800" dirty="0"/>
                            <a:t> sampled from each strata.</a:t>
                          </a:r>
                        </a:p>
                        <a:p>
                          <a:endParaRPr lang="en-GB" sz="1800" dirty="0"/>
                        </a:p>
                      </a:txBody>
                      <a:tcPr/>
                    </a:tc>
                    <a:tc>
                      <a:txBody>
                        <a:bodyPr/>
                        <a:lstStyle/>
                        <a:p>
                          <a:pPr marL="285750" indent="-285750">
                            <a:buFont typeface="Arial" panose="020B0604020202020204" pitchFamily="34" charset="0"/>
                            <a:buChar char="•"/>
                          </a:pPr>
                          <a:r>
                            <a:rPr lang="en-US" dirty="0"/>
                            <a:t>Sample reflects the population</a:t>
                          </a:r>
                        </a:p>
                        <a:p>
                          <a:pPr marL="285750" indent="-285750">
                            <a:buFont typeface="Arial" panose="020B0604020202020204" pitchFamily="34" charset="0"/>
                            <a:buChar char="•"/>
                          </a:pPr>
                          <a:r>
                            <a:rPr lang="en-US" dirty="0"/>
                            <a:t>Guarantees proportional in the groups</a:t>
                          </a:r>
                        </a:p>
                      </a:txBody>
                      <a:tcPr/>
                    </a:tc>
                    <a:tc>
                      <a:txBody>
                        <a:bodyPr/>
                        <a:lstStyle/>
                        <a:p>
                          <a:pPr marL="285750" indent="-285750">
                            <a:buFont typeface="Arial" panose="020B0604020202020204" pitchFamily="34" charset="0"/>
                            <a:buChar char="•"/>
                          </a:pPr>
                          <a:r>
                            <a:rPr lang="en-US" dirty="0"/>
                            <a:t>Population needs to be into multiple strata</a:t>
                          </a:r>
                        </a:p>
                        <a:p>
                          <a:pPr marL="285750" indent="-285750">
                            <a:buFont typeface="Arial" panose="020B0604020202020204" pitchFamily="34" charset="0"/>
                            <a:buChar char="•"/>
                          </a:pPr>
                          <a:r>
                            <a:rPr lang="en-US" dirty="0"/>
                            <a:t>Not suitable when data is large</a:t>
                          </a:r>
                        </a:p>
                        <a:p>
                          <a:pPr marL="285750" indent="-285750">
                            <a:buFont typeface="Arial" panose="020B0604020202020204" pitchFamily="34" charset="0"/>
                            <a:buChar char="•"/>
                          </a:pPr>
                          <a:r>
                            <a:rPr lang="en-US" dirty="0"/>
                            <a:t>Sample frame needed</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597111564"/>
                      </a:ext>
                    </a:extLst>
                  </a:tr>
                </a:tbl>
              </a:graphicData>
            </a:graphic>
          </p:graphicFrame>
        </mc:Choice>
        <mc:Fallback>
          <p:graphicFrame>
            <p:nvGraphicFramePr>
              <p:cNvPr id="4" name="Table 3">
                <a:extLst>
                  <a:ext uri="{FF2B5EF4-FFF2-40B4-BE49-F238E27FC236}">
                    <a16:creationId xmlns:a16="http://schemas.microsoft.com/office/drawing/2014/main" id="{34701069-81C7-AE4B-A57B-C4C3EE7BCD03}"/>
                  </a:ext>
                </a:extLst>
              </p:cNvPr>
              <p:cNvGraphicFramePr>
                <a:graphicFrameLocks noGrp="1"/>
              </p:cNvGraphicFramePr>
              <p:nvPr>
                <p:extLst>
                  <p:ext uri="{D42A27DB-BD31-4B8C-83A1-F6EECF244321}">
                    <p14:modId xmlns:p14="http://schemas.microsoft.com/office/powerpoint/2010/main" val="726246837"/>
                  </p:ext>
                </p:extLst>
              </p:nvPr>
            </p:nvGraphicFramePr>
            <p:xfrm>
              <a:off x="27660" y="808679"/>
              <a:ext cx="11554740" cy="5661899"/>
            </p:xfrm>
            <a:graphic>
              <a:graphicData uri="http://schemas.openxmlformats.org/drawingml/2006/table">
                <a:tbl>
                  <a:tblPr firstRow="1" bandRow="1">
                    <a:tableStyleId>{5C22544A-7EE6-4342-B048-85BDC9FD1C3A}</a:tableStyleId>
                  </a:tblPr>
                  <a:tblGrid>
                    <a:gridCol w="1819069">
                      <a:extLst>
                        <a:ext uri="{9D8B030D-6E8A-4147-A177-3AD203B41FA5}">
                          <a16:colId xmlns:a16="http://schemas.microsoft.com/office/drawing/2014/main" val="2057802924"/>
                        </a:ext>
                      </a:extLst>
                    </a:gridCol>
                    <a:gridCol w="3603812">
                      <a:extLst>
                        <a:ext uri="{9D8B030D-6E8A-4147-A177-3AD203B41FA5}">
                          <a16:colId xmlns:a16="http://schemas.microsoft.com/office/drawing/2014/main" val="314427013"/>
                        </a:ext>
                      </a:extLst>
                    </a:gridCol>
                    <a:gridCol w="2743200">
                      <a:extLst>
                        <a:ext uri="{9D8B030D-6E8A-4147-A177-3AD203B41FA5}">
                          <a16:colId xmlns:a16="http://schemas.microsoft.com/office/drawing/2014/main" val="3220965007"/>
                        </a:ext>
                      </a:extLst>
                    </a:gridCol>
                    <a:gridCol w="3388659">
                      <a:extLst>
                        <a:ext uri="{9D8B030D-6E8A-4147-A177-3AD203B41FA5}">
                          <a16:colId xmlns:a16="http://schemas.microsoft.com/office/drawing/2014/main" val="3500036541"/>
                        </a:ext>
                      </a:extLst>
                    </a:gridCol>
                  </a:tblGrid>
                  <a:tr h="419910">
                    <a:tc>
                      <a:txBody>
                        <a:bodyPr/>
                        <a:lstStyle/>
                        <a:p>
                          <a:endParaRPr lang="en-US" dirty="0"/>
                        </a:p>
                      </a:txBody>
                      <a:tcPr/>
                    </a:tc>
                    <a:tc>
                      <a:txBody>
                        <a:bodyPr/>
                        <a:lstStyle/>
                        <a:p>
                          <a:r>
                            <a:rPr lang="en-US" dirty="0"/>
                            <a:t>How to carry out</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014111636"/>
                      </a:ext>
                    </a:extLst>
                  </a:tr>
                  <a:tr h="1737360">
                    <a:tc>
                      <a:txBody>
                        <a:bodyPr/>
                        <a:lstStyle/>
                        <a:p>
                          <a:r>
                            <a:rPr lang="en-US" dirty="0"/>
                            <a:t>Simple random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In the sampling frame, </a:t>
                          </a:r>
                          <a:r>
                            <a:rPr lang="en-GB" sz="1800" u="sng" dirty="0"/>
                            <a:t>each item has identifying number</a:t>
                          </a:r>
                          <a:r>
                            <a:rPr lang="en-GB" sz="1800" dirty="0"/>
                            <a:t>. Use </a:t>
                          </a:r>
                          <a:r>
                            <a:rPr lang="en-GB" sz="1800" u="sng" dirty="0"/>
                            <a:t>random number generator</a:t>
                          </a:r>
                          <a:r>
                            <a:rPr lang="en-GB" sz="1800" dirty="0"/>
                            <a:t>, or ‘lottery sampling’ (names in a hat).</a:t>
                          </a:r>
                        </a:p>
                        <a:p>
                          <a:endParaRPr lang="en-US" dirty="0"/>
                        </a:p>
                      </a:txBody>
                      <a:tcPr/>
                    </a:tc>
                    <a:tc>
                      <a:txBody>
                        <a:bodyPr/>
                        <a:lstStyle/>
                        <a:p>
                          <a:pPr marL="285750" indent="-285750">
                            <a:buFont typeface="Arial" panose="020B0604020202020204" pitchFamily="34" charset="0"/>
                            <a:buChar char="•"/>
                          </a:pPr>
                          <a:r>
                            <a:rPr lang="en-US" dirty="0"/>
                            <a:t>Free of bias</a:t>
                          </a:r>
                        </a:p>
                        <a:p>
                          <a:pPr marL="285750" indent="-285750">
                            <a:buFont typeface="Arial" panose="020B0604020202020204" pitchFamily="34" charset="0"/>
                            <a:buChar char="•"/>
                          </a:pPr>
                          <a:r>
                            <a:rPr lang="en-US" dirty="0"/>
                            <a:t>Easy and cheap</a:t>
                          </a:r>
                        </a:p>
                        <a:p>
                          <a:pPr marL="285750" indent="-285750">
                            <a:buFont typeface="Arial" panose="020B0604020202020204" pitchFamily="34" charset="0"/>
                            <a:buChar char="•"/>
                          </a:pPr>
                          <a:r>
                            <a:rPr lang="en-US" dirty="0"/>
                            <a:t>Equal known chance </a:t>
                          </a:r>
                        </a:p>
                      </a:txBody>
                      <a:tcPr/>
                    </a:tc>
                    <a:tc>
                      <a:txBody>
                        <a:bodyPr/>
                        <a:lstStyle/>
                        <a:p>
                          <a:pPr marL="285750" indent="-285750">
                            <a:buFont typeface="Arial" panose="020B0604020202020204" pitchFamily="34" charset="0"/>
                            <a:buChar char="•"/>
                          </a:pPr>
                          <a:r>
                            <a:rPr lang="en-US" dirty="0"/>
                            <a:t>Not suitable when data is large</a:t>
                          </a:r>
                        </a:p>
                        <a:p>
                          <a:pPr marL="285750" indent="-285750">
                            <a:buFont typeface="Arial" panose="020B0604020202020204" pitchFamily="34" charset="0"/>
                            <a:buChar char="•"/>
                          </a:pPr>
                          <a:r>
                            <a:rPr lang="en-US" dirty="0"/>
                            <a:t>Sample frame needed</a:t>
                          </a:r>
                        </a:p>
                      </a:txBody>
                      <a:tcPr/>
                    </a:tc>
                    <a:extLst>
                      <a:ext uri="{0D108BD9-81ED-4DB2-BD59-A6C34878D82A}">
                        <a16:rowId xmlns:a16="http://schemas.microsoft.com/office/drawing/2014/main" val="3808356054"/>
                      </a:ext>
                    </a:extLst>
                  </a:tr>
                  <a:tr h="1767269">
                    <a:tc>
                      <a:txBody>
                        <a:bodyPr/>
                        <a:lstStyle/>
                        <a:p>
                          <a:r>
                            <a:rPr lang="en-US" dirty="0"/>
                            <a:t>Systematic</a:t>
                          </a:r>
                        </a:p>
                      </a:txBody>
                      <a:tcPr/>
                    </a:tc>
                    <a:tc>
                      <a:txBody>
                        <a:bodyPr/>
                        <a:lstStyle/>
                        <a:p>
                          <a:endParaRPr lang="en-US"/>
                        </a:p>
                      </a:txBody>
                      <a:tcPr>
                        <a:blipFill>
                          <a:blip r:embed="rId2"/>
                          <a:stretch>
                            <a:fillRect l="-50704" t="-122857" r="-170775" b="-97857"/>
                          </a:stretch>
                        </a:blipFill>
                      </a:tcPr>
                    </a:tc>
                    <a:tc>
                      <a:txBody>
                        <a:bodyPr/>
                        <a:lstStyle/>
                        <a:p>
                          <a:pPr marL="285750" indent="-285750">
                            <a:buFont typeface="Arial" panose="020B0604020202020204" pitchFamily="34" charset="0"/>
                            <a:buChar char="•"/>
                          </a:pPr>
                          <a:r>
                            <a:rPr lang="en-US" dirty="0"/>
                            <a:t>Simple and quick</a:t>
                          </a:r>
                        </a:p>
                        <a:p>
                          <a:pPr marL="285750" indent="-285750">
                            <a:buFont typeface="Arial" panose="020B0604020202020204" pitchFamily="34" charset="0"/>
                            <a:buChar char="•"/>
                          </a:pPr>
                          <a:r>
                            <a:rPr lang="en-US" dirty="0"/>
                            <a:t>Large sample or population</a:t>
                          </a:r>
                        </a:p>
                      </a:txBody>
                      <a:tcPr/>
                    </a:tc>
                    <a:tc>
                      <a:txBody>
                        <a:bodyPr/>
                        <a:lstStyle/>
                        <a:p>
                          <a:pPr marL="285750" indent="-285750">
                            <a:buFont typeface="Arial" panose="020B0604020202020204" pitchFamily="34" charset="0"/>
                            <a:buChar char="•"/>
                          </a:pPr>
                          <a:r>
                            <a:rPr lang="en-US" dirty="0"/>
                            <a:t>Sample frame needed</a:t>
                          </a:r>
                        </a:p>
                        <a:p>
                          <a:pPr marL="285750" indent="-285750">
                            <a:buFont typeface="Arial" panose="020B0604020202020204" pitchFamily="34" charset="0"/>
                            <a:buChar char="•"/>
                          </a:pPr>
                          <a:r>
                            <a:rPr lang="en-US" dirty="0"/>
                            <a:t>Bias if sample frame is not random</a:t>
                          </a:r>
                        </a:p>
                      </a:txBody>
                      <a:tcPr/>
                    </a:tc>
                    <a:extLst>
                      <a:ext uri="{0D108BD9-81ED-4DB2-BD59-A6C34878D82A}">
                        <a16:rowId xmlns:a16="http://schemas.microsoft.com/office/drawing/2014/main" val="4212983179"/>
                      </a:ext>
                    </a:extLst>
                  </a:tr>
                  <a:tr h="1737360">
                    <a:tc>
                      <a:txBody>
                        <a:bodyPr/>
                        <a:lstStyle/>
                        <a:p>
                          <a:r>
                            <a:rPr lang="en-US" dirty="0"/>
                            <a:t>Stratified</a:t>
                          </a:r>
                        </a:p>
                      </a:txBody>
                      <a:tcPr/>
                    </a:tc>
                    <a:tc>
                      <a:txBody>
                        <a:bodyPr/>
                        <a:lstStyle/>
                        <a:p>
                          <a:endParaRPr lang="en-US"/>
                        </a:p>
                      </a:txBody>
                      <a:tcPr>
                        <a:blipFill>
                          <a:blip r:embed="rId2"/>
                          <a:stretch>
                            <a:fillRect l="-50704" t="-227737" r="-170775"/>
                          </a:stretch>
                        </a:blipFill>
                      </a:tcPr>
                    </a:tc>
                    <a:tc>
                      <a:txBody>
                        <a:bodyPr/>
                        <a:lstStyle/>
                        <a:p>
                          <a:pPr marL="285750" indent="-285750">
                            <a:buFont typeface="Arial" panose="020B0604020202020204" pitchFamily="34" charset="0"/>
                            <a:buChar char="•"/>
                          </a:pPr>
                          <a:r>
                            <a:rPr lang="en-US" dirty="0"/>
                            <a:t>Sample reflects the population</a:t>
                          </a:r>
                        </a:p>
                        <a:p>
                          <a:pPr marL="285750" indent="-285750">
                            <a:buFont typeface="Arial" panose="020B0604020202020204" pitchFamily="34" charset="0"/>
                            <a:buChar char="•"/>
                          </a:pPr>
                          <a:r>
                            <a:rPr lang="en-US" dirty="0"/>
                            <a:t>Guarantees proportional in the groups</a:t>
                          </a:r>
                        </a:p>
                      </a:txBody>
                      <a:tcPr/>
                    </a:tc>
                    <a:tc>
                      <a:txBody>
                        <a:bodyPr/>
                        <a:lstStyle/>
                        <a:p>
                          <a:pPr marL="285750" indent="-285750">
                            <a:buFont typeface="Arial" panose="020B0604020202020204" pitchFamily="34" charset="0"/>
                            <a:buChar char="•"/>
                          </a:pPr>
                          <a:r>
                            <a:rPr lang="en-US" dirty="0"/>
                            <a:t>Population needs to be into multiple strata</a:t>
                          </a:r>
                        </a:p>
                        <a:p>
                          <a:pPr marL="285750" indent="-285750">
                            <a:buFont typeface="Arial" panose="020B0604020202020204" pitchFamily="34" charset="0"/>
                            <a:buChar char="•"/>
                          </a:pPr>
                          <a:r>
                            <a:rPr lang="en-US" dirty="0"/>
                            <a:t>Not suitable when data is large</a:t>
                          </a:r>
                        </a:p>
                        <a:p>
                          <a:pPr marL="285750" indent="-285750">
                            <a:buFont typeface="Arial" panose="020B0604020202020204" pitchFamily="34" charset="0"/>
                            <a:buChar char="•"/>
                          </a:pPr>
                          <a:r>
                            <a:rPr lang="en-US" dirty="0"/>
                            <a:t>Sample frame needed</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597111564"/>
                      </a:ext>
                    </a:extLst>
                  </a:tr>
                </a:tbl>
              </a:graphicData>
            </a:graphic>
          </p:graphicFrame>
        </mc:Fallback>
      </mc:AlternateContent>
    </p:spTree>
    <p:extLst>
      <p:ext uri="{BB962C8B-B14F-4D97-AF65-F5344CB8AC3E}">
        <p14:creationId xmlns:p14="http://schemas.microsoft.com/office/powerpoint/2010/main" val="1381936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8EE2-BB28-6B40-B5A5-78993DA566D7}"/>
              </a:ext>
            </a:extLst>
          </p:cNvPr>
          <p:cNvSpPr>
            <a:spLocks noGrp="1"/>
          </p:cNvSpPr>
          <p:nvPr>
            <p:ph type="title"/>
          </p:nvPr>
        </p:nvSpPr>
        <p:spPr>
          <a:xfrm>
            <a:off x="0" y="0"/>
            <a:ext cx="8596668" cy="1320800"/>
          </a:xfrm>
        </p:spPr>
        <p:txBody>
          <a:bodyPr/>
          <a:lstStyle/>
          <a:p>
            <a:r>
              <a:rPr lang="en-US" dirty="0"/>
              <a:t>Example</a:t>
            </a:r>
          </a:p>
        </p:txBody>
      </p:sp>
      <p:sp>
        <p:nvSpPr>
          <p:cNvPr id="4" name="TextBox 3">
            <a:extLst>
              <a:ext uri="{FF2B5EF4-FFF2-40B4-BE49-F238E27FC236}">
                <a16:creationId xmlns:a16="http://schemas.microsoft.com/office/drawing/2014/main" id="{225E2FC0-6051-C842-8813-EF1E8E719F97}"/>
              </a:ext>
            </a:extLst>
          </p:cNvPr>
          <p:cNvSpPr txBox="1"/>
          <p:nvPr/>
        </p:nvSpPr>
        <p:spPr>
          <a:xfrm>
            <a:off x="205438" y="782191"/>
            <a:ext cx="11466610"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school has 15 classes and a sixth form. In each class there are 30 students. In the sixth form there are 150 students. There are equal numbers of boys and girls in each class. There are equal numbers of boys and girls in the sixth form. The head teacher wishes to obtain the opinions of the students about school uniforms. Explain how the head teacher would take a stratified sample of size 40.     </a:t>
            </a:r>
            <a:r>
              <a:rPr lang="en-GB" sz="1600" b="1" dirty="0"/>
              <a:t>(7)</a:t>
            </a:r>
            <a:endParaRPr lang="en-GB" sz="1600" dirty="0"/>
          </a:p>
        </p:txBody>
      </p:sp>
      <p:pic>
        <p:nvPicPr>
          <p:cNvPr id="5" name="Picture 4">
            <a:extLst>
              <a:ext uri="{FF2B5EF4-FFF2-40B4-BE49-F238E27FC236}">
                <a16:creationId xmlns:a16="http://schemas.microsoft.com/office/drawing/2014/main" id="{E33E0CC1-347A-C046-820F-C156BE94F37B}"/>
              </a:ext>
            </a:extLst>
          </p:cNvPr>
          <p:cNvPicPr>
            <a:picLocks noChangeAspect="1"/>
          </p:cNvPicPr>
          <p:nvPr/>
        </p:nvPicPr>
        <p:blipFill>
          <a:blip r:embed="rId2"/>
          <a:stretch>
            <a:fillRect/>
          </a:stretch>
        </p:blipFill>
        <p:spPr>
          <a:xfrm>
            <a:off x="5133732" y="2044415"/>
            <a:ext cx="6538316" cy="2769169"/>
          </a:xfrm>
          <a:prstGeom prst="rect">
            <a:avLst/>
          </a:prstGeom>
        </p:spPr>
      </p:pic>
    </p:spTree>
    <p:extLst>
      <p:ext uri="{BB962C8B-B14F-4D97-AF65-F5344CB8AC3E}">
        <p14:creationId xmlns:p14="http://schemas.microsoft.com/office/powerpoint/2010/main" val="16251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960F-DC67-8D4B-864D-EEEA9EF9851B}"/>
              </a:ext>
            </a:extLst>
          </p:cNvPr>
          <p:cNvSpPr>
            <a:spLocks noGrp="1"/>
          </p:cNvSpPr>
          <p:nvPr>
            <p:ph type="title"/>
          </p:nvPr>
        </p:nvSpPr>
        <p:spPr>
          <a:xfrm>
            <a:off x="0" y="0"/>
            <a:ext cx="8596668" cy="753035"/>
          </a:xfrm>
        </p:spPr>
        <p:txBody>
          <a:bodyPr/>
          <a:lstStyle/>
          <a:p>
            <a:r>
              <a:rPr lang="en-US" dirty="0"/>
              <a:t>1.3 Non-random sampling</a:t>
            </a:r>
          </a:p>
        </p:txBody>
      </p:sp>
      <p:sp>
        <p:nvSpPr>
          <p:cNvPr id="5" name="TextBox 4">
            <a:extLst>
              <a:ext uri="{FF2B5EF4-FFF2-40B4-BE49-F238E27FC236}">
                <a16:creationId xmlns:a16="http://schemas.microsoft.com/office/drawing/2014/main" id="{3AA20BDD-02D8-354D-BC35-5F91A838FEF7}"/>
              </a:ext>
            </a:extLst>
          </p:cNvPr>
          <p:cNvSpPr txBox="1"/>
          <p:nvPr/>
        </p:nvSpPr>
        <p:spPr>
          <a:xfrm>
            <a:off x="219204" y="1116996"/>
            <a:ext cx="9538189" cy="1477328"/>
          </a:xfrm>
          <a:prstGeom prst="rect">
            <a:avLst/>
          </a:prstGeom>
          <a:noFill/>
        </p:spPr>
        <p:txBody>
          <a:bodyPr wrap="none" rtlCol="0">
            <a:spAutoFit/>
          </a:bodyPr>
          <a:lstStyle/>
          <a:p>
            <a:r>
              <a:rPr lang="en-US" dirty="0"/>
              <a:t>All the random sampling required a sample frame but what happens if we don’t have one?</a:t>
            </a:r>
          </a:p>
          <a:p>
            <a:endParaRPr lang="en-US" dirty="0"/>
          </a:p>
          <a:p>
            <a:r>
              <a:rPr lang="en-US" dirty="0"/>
              <a:t>We use non-random sampling which there are two methods.</a:t>
            </a:r>
          </a:p>
          <a:p>
            <a:pPr marL="342900" indent="-342900">
              <a:buFont typeface="+mj-lt"/>
              <a:buAutoNum type="arabicPeriod"/>
            </a:pPr>
            <a:r>
              <a:rPr lang="en-US" dirty="0"/>
              <a:t>Quota sampling – selects a sample which reflects characteristics of the population</a:t>
            </a:r>
          </a:p>
          <a:p>
            <a:pPr marL="342900" indent="-342900">
              <a:buFont typeface="+mj-lt"/>
              <a:buAutoNum type="arabicPeriod"/>
            </a:pPr>
            <a:r>
              <a:rPr lang="en-US" dirty="0"/>
              <a:t>Opportunity (convenience) sampling – taking a sample from people at that time</a:t>
            </a:r>
          </a:p>
        </p:txBody>
      </p:sp>
      <p:sp>
        <p:nvSpPr>
          <p:cNvPr id="6" name="TextBox 5">
            <a:extLst>
              <a:ext uri="{FF2B5EF4-FFF2-40B4-BE49-F238E27FC236}">
                <a16:creationId xmlns:a16="http://schemas.microsoft.com/office/drawing/2014/main" id="{93C1F908-B98B-3640-940F-C3C7CBB3D5D6}"/>
              </a:ext>
            </a:extLst>
          </p:cNvPr>
          <p:cNvSpPr txBox="1"/>
          <p:nvPr/>
        </p:nvSpPr>
        <p:spPr>
          <a:xfrm>
            <a:off x="219204" y="3147650"/>
            <a:ext cx="10294288"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solidFill>
                  <a:sysClr val="windowText" lastClr="000000"/>
                </a:solidFill>
              </a:rPr>
              <a:t>Quota sampling</a:t>
            </a:r>
            <a:endParaRPr lang="en-GB" sz="1600" dirty="0">
              <a:solidFill>
                <a:sysClr val="windowText" lastClr="000000"/>
              </a:solidFill>
            </a:endParaRPr>
          </a:p>
          <a:p>
            <a:pPr marL="342900" indent="-342900">
              <a:buAutoNum type="arabicPeriod"/>
            </a:pPr>
            <a:r>
              <a:rPr lang="en-GB" sz="1600" dirty="0">
                <a:solidFill>
                  <a:sysClr val="windowText" lastClr="000000"/>
                </a:solidFill>
              </a:rPr>
              <a:t>As with stratified sampling, divide population into groups according to characteristic of interest, then determine size of each group in sample to reflect proportions within the population.</a:t>
            </a:r>
          </a:p>
          <a:p>
            <a:pPr marL="342900" indent="-342900">
              <a:buAutoNum type="arabicPeriod"/>
            </a:pPr>
            <a:r>
              <a:rPr lang="en-GB" sz="1600" dirty="0">
                <a:solidFill>
                  <a:sysClr val="windowText" lastClr="000000"/>
                </a:solidFill>
              </a:rPr>
              <a:t>But instead of random sampling within each group, we actively choose people within each group via suitable means (e.g. advertising), </a:t>
            </a:r>
            <a:r>
              <a:rPr lang="en-GB" sz="1600" b="1" dirty="0">
                <a:solidFill>
                  <a:sysClr val="windowText" lastClr="000000"/>
                </a:solidFill>
              </a:rPr>
              <a:t>until the ‘quota’ for each group is filled</a:t>
            </a:r>
            <a:r>
              <a:rPr lang="en-GB" sz="1600" dirty="0">
                <a:solidFill>
                  <a:sysClr val="windowText" lastClr="000000"/>
                </a:solidFill>
              </a:rPr>
              <a:t>.</a:t>
            </a:r>
          </a:p>
        </p:txBody>
      </p:sp>
      <p:sp>
        <p:nvSpPr>
          <p:cNvPr id="7" name="TextBox 6">
            <a:extLst>
              <a:ext uri="{FF2B5EF4-FFF2-40B4-BE49-F238E27FC236}">
                <a16:creationId xmlns:a16="http://schemas.microsoft.com/office/drawing/2014/main" id="{E6FC8DB6-EC02-864E-B02B-210B19B9143E}"/>
              </a:ext>
            </a:extLst>
          </p:cNvPr>
          <p:cNvSpPr txBox="1"/>
          <p:nvPr/>
        </p:nvSpPr>
        <p:spPr>
          <a:xfrm>
            <a:off x="434356" y="5024415"/>
            <a:ext cx="10079135" cy="584775"/>
          </a:xfrm>
          <a:prstGeom prst="rect">
            <a:avLst/>
          </a:prstGeom>
          <a:noFill/>
        </p:spPr>
        <p:txBody>
          <a:bodyPr wrap="square" rtlCol="0">
            <a:spAutoFit/>
          </a:bodyPr>
          <a:lstStyle/>
          <a:p>
            <a:r>
              <a:rPr lang="en-GB" sz="1600" dirty="0"/>
              <a:t>A variant of this is </a:t>
            </a:r>
            <a:r>
              <a:rPr lang="en-GB" sz="1600" b="1" u="sng" dirty="0"/>
              <a:t>opportunity sampling</a:t>
            </a:r>
            <a:r>
              <a:rPr lang="en-GB" sz="1600" dirty="0"/>
              <a:t>, where we find people </a:t>
            </a:r>
            <a:r>
              <a:rPr lang="en-GB" sz="1600" b="1" u="sng" dirty="0"/>
              <a:t>at the same time the survey is being carried out</a:t>
            </a:r>
            <a:r>
              <a:rPr lang="en-GB" sz="1600" b="1" dirty="0"/>
              <a:t> </a:t>
            </a:r>
            <a:r>
              <a:rPr lang="en-GB" sz="1600" dirty="0"/>
              <a:t>(e.g. exit polls at polling stations).</a:t>
            </a:r>
          </a:p>
        </p:txBody>
      </p:sp>
    </p:spTree>
    <p:extLst>
      <p:ext uri="{BB962C8B-B14F-4D97-AF65-F5344CB8AC3E}">
        <p14:creationId xmlns:p14="http://schemas.microsoft.com/office/powerpoint/2010/main" val="3831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{D0F20C38-AAA8-9948-A716-9409CB6CC67C}tf10001060</Template>
  <TotalTime>102</TotalTime>
  <Words>866</Words>
  <Application>Microsoft Macintosh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Cambria Math</vt:lpstr>
      <vt:lpstr>Trebuchet MS</vt:lpstr>
      <vt:lpstr>Wingdings 3</vt:lpstr>
      <vt:lpstr>Facet</vt:lpstr>
      <vt:lpstr>Chapter 1 -Data collection </vt:lpstr>
      <vt:lpstr>Some potential answers</vt:lpstr>
      <vt:lpstr>1.1 Population and samples</vt:lpstr>
      <vt:lpstr>Census and sampling</vt:lpstr>
      <vt:lpstr>Questions</vt:lpstr>
      <vt:lpstr>1.2 Sampling</vt:lpstr>
      <vt:lpstr>Advantages and disadvantages </vt:lpstr>
      <vt:lpstr>Example</vt:lpstr>
      <vt:lpstr>1.3 Non-random sampling</vt:lpstr>
      <vt:lpstr>Advantages and disadvantages </vt:lpstr>
      <vt:lpstr>Example</vt:lpstr>
      <vt:lpstr>1.4 Types of data</vt:lpstr>
      <vt:lpstr>PowerPoint Presentation</vt:lpstr>
      <vt:lpstr>Continued</vt:lpstr>
      <vt:lpstr>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1 -Data collection </dc:title>
  <dc:creator>David Lynton</dc:creator>
  <cp:lastModifiedBy>David Lynton</cp:lastModifiedBy>
  <cp:revision>10</cp:revision>
  <dcterms:created xsi:type="dcterms:W3CDTF">2020-03-30T07:15:06Z</dcterms:created>
  <dcterms:modified xsi:type="dcterms:W3CDTF">2020-03-30T08:58:06Z</dcterms:modified>
</cp:coreProperties>
</file>