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3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876A-5B11-41BB-BAC0-320F5124969C}"/>
              </a:ext>
            </a:extLst>
          </p:cNvPr>
          <p:cNvSpPr>
            <a:spLocks noGrp="1"/>
          </p:cNvSpPr>
          <p:nvPr>
            <p:ph type="ctrTitle"/>
          </p:nvPr>
        </p:nvSpPr>
        <p:spPr>
          <a:xfrm>
            <a:off x="1948070" y="3967182"/>
            <a:ext cx="9212055" cy="1205209"/>
          </a:xfrm>
        </p:spPr>
        <p:txBody>
          <a:bodyPr/>
          <a:lstStyle/>
          <a:p>
            <a:r>
              <a:rPr lang="en-US" b="1" dirty="0"/>
              <a:t>Jesus, the law, and the temple</a:t>
            </a:r>
          </a:p>
        </p:txBody>
      </p:sp>
      <p:sp>
        <p:nvSpPr>
          <p:cNvPr id="3" name="Subtitle 2">
            <a:extLst>
              <a:ext uri="{FF2B5EF4-FFF2-40B4-BE49-F238E27FC236}">
                <a16:creationId xmlns:a16="http://schemas.microsoft.com/office/drawing/2014/main" id="{55D5C185-D21C-4FA9-88A9-58F740413F23}"/>
              </a:ext>
            </a:extLst>
          </p:cNvPr>
          <p:cNvSpPr>
            <a:spLocks noGrp="1"/>
          </p:cNvSpPr>
          <p:nvPr>
            <p:ph type="subTitle" idx="1"/>
          </p:nvPr>
        </p:nvSpPr>
        <p:spPr>
          <a:xfrm>
            <a:off x="3962399" y="5172391"/>
            <a:ext cx="7197726" cy="1405467"/>
          </a:xfrm>
        </p:spPr>
        <p:txBody>
          <a:bodyPr>
            <a:normAutofit/>
          </a:bodyPr>
          <a:lstStyle/>
          <a:p>
            <a:r>
              <a:rPr lang="en-US" sz="2800" b="1" dirty="0">
                <a:solidFill>
                  <a:srgbClr val="FFC000"/>
                </a:solidFill>
              </a:rPr>
              <a:t>"Do not think I have come to abolish the law or the prophets. I have come not to abolish but to fulfill" (Mt 5:17). </a:t>
            </a:r>
          </a:p>
        </p:txBody>
      </p:sp>
      <p:pic>
        <p:nvPicPr>
          <p:cNvPr id="1026" name="Picture 2" descr="Image result for jesus">
            <a:extLst>
              <a:ext uri="{FF2B5EF4-FFF2-40B4-BE49-F238E27FC236}">
                <a16:creationId xmlns:a16="http://schemas.microsoft.com/office/drawing/2014/main" id="{E17CC0F9-8064-4F35-A4A6-0C973447F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504" y="266150"/>
            <a:ext cx="3954316" cy="38420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762007"/>
      </p:ext>
    </p:extLst>
  </p:cSld>
  <p:clrMapOvr>
    <a:masterClrMapping/>
  </p:clrMapOvr>
  <p:transition spd="slow" advTm="1062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957A36-8764-49BE-AB72-AE0CBD230159}"/>
              </a:ext>
            </a:extLst>
          </p:cNvPr>
          <p:cNvSpPr txBox="1"/>
          <p:nvPr/>
        </p:nvSpPr>
        <p:spPr>
          <a:xfrm>
            <a:off x="534572" y="858129"/>
            <a:ext cx="3713871" cy="4893647"/>
          </a:xfrm>
          <a:prstGeom prst="rect">
            <a:avLst/>
          </a:prstGeom>
          <a:noFill/>
        </p:spPr>
        <p:txBody>
          <a:bodyPr wrap="square" rtlCol="0">
            <a:spAutoFit/>
          </a:bodyPr>
          <a:lstStyle/>
          <a:p>
            <a:r>
              <a:rPr lang="en-US" sz="2400" b="1" dirty="0"/>
              <a:t>Foretold by Scripture </a:t>
            </a:r>
          </a:p>
          <a:p>
            <a:endParaRPr lang="en-US" sz="2400" b="1" dirty="0"/>
          </a:p>
          <a:p>
            <a:r>
              <a:rPr lang="en-US" sz="2400" dirty="0"/>
              <a:t>Scriptures foretold Jesus' death as a ransom "to free men from the slavery of sin.”  Christians professed that "Christ died for our sins in accordance with the Scriptures.”   After the Resurrection, Jesus explained that his death was needed so he could enter into glory (Lk C 24).</a:t>
            </a:r>
          </a:p>
        </p:txBody>
      </p:sp>
      <p:sp>
        <p:nvSpPr>
          <p:cNvPr id="6" name="TextBox 5">
            <a:extLst>
              <a:ext uri="{FF2B5EF4-FFF2-40B4-BE49-F238E27FC236}">
                <a16:creationId xmlns:a16="http://schemas.microsoft.com/office/drawing/2014/main" id="{26D70F8D-449A-4ACF-8B46-8B91AE010209}"/>
              </a:ext>
            </a:extLst>
          </p:cNvPr>
          <p:cNvSpPr txBox="1"/>
          <p:nvPr/>
        </p:nvSpPr>
        <p:spPr>
          <a:xfrm>
            <a:off x="4360984" y="848415"/>
            <a:ext cx="4065563" cy="5139869"/>
          </a:xfrm>
          <a:prstGeom prst="rect">
            <a:avLst/>
          </a:prstGeom>
          <a:noFill/>
        </p:spPr>
        <p:txBody>
          <a:bodyPr wrap="square" rtlCol="0">
            <a:spAutoFit/>
          </a:bodyPr>
          <a:lstStyle/>
          <a:p>
            <a:r>
              <a:rPr lang="en-US" sz="2400" b="1" dirty="0"/>
              <a:t>Jesus in Solidarity with Sinners </a:t>
            </a:r>
          </a:p>
          <a:p>
            <a:endParaRPr lang="en-US" sz="2400" b="1" dirty="0"/>
          </a:p>
          <a:p>
            <a:r>
              <a:rPr lang="en-US" sz="2000" dirty="0"/>
              <a:t>Christ was always destined to shed his blood, even though our ransom was only manifested "at the end of the times.”   Jesus was made "to be sin" so we "might become the righteousness of God.”</a:t>
            </a:r>
          </a:p>
          <a:p>
            <a:r>
              <a:rPr lang="en-US" sz="2000" dirty="0"/>
              <a:t>Jesus did not experience reprobation as if he himself sinned  but he assumed our state of sinful waywardness. God placed Jesus in solidarity with us sinners. He "did not spare his own Son"  so we might be "reconciled to God by the death of his Son.”</a:t>
            </a:r>
          </a:p>
        </p:txBody>
      </p:sp>
      <p:sp>
        <p:nvSpPr>
          <p:cNvPr id="7" name="TextBox 6">
            <a:extLst>
              <a:ext uri="{FF2B5EF4-FFF2-40B4-BE49-F238E27FC236}">
                <a16:creationId xmlns:a16="http://schemas.microsoft.com/office/drawing/2014/main" id="{5AC9A71E-148A-406C-BC2E-2D7DD55F6B55}"/>
              </a:ext>
            </a:extLst>
          </p:cNvPr>
          <p:cNvSpPr txBox="1"/>
          <p:nvPr/>
        </p:nvSpPr>
        <p:spPr>
          <a:xfrm>
            <a:off x="8539089" y="879193"/>
            <a:ext cx="3118339" cy="5109091"/>
          </a:xfrm>
          <a:prstGeom prst="rect">
            <a:avLst/>
          </a:prstGeom>
          <a:noFill/>
        </p:spPr>
        <p:txBody>
          <a:bodyPr wrap="square" rtlCol="0">
            <a:spAutoFit/>
          </a:bodyPr>
          <a:lstStyle/>
          <a:p>
            <a:pPr algn="ctr"/>
            <a:r>
              <a:rPr lang="en-US" sz="2400" b="1" dirty="0"/>
              <a:t>God's Initiative in Christ </a:t>
            </a:r>
          </a:p>
          <a:p>
            <a:endParaRPr lang="en-US" b="1" dirty="0"/>
          </a:p>
          <a:p>
            <a:pPr algn="ctr"/>
            <a:r>
              <a:rPr lang="en-US" sz="2000" dirty="0"/>
              <a:t>Prior to any response on our part, "God sent us his Son to be the expiation for our sins.” "While we were yet sinners, Christ died for us.”</a:t>
            </a:r>
          </a:p>
          <a:p>
            <a:pPr algn="ctr"/>
            <a:r>
              <a:rPr lang="en-US" sz="2000" dirty="0"/>
              <a:t>The Father wants none "of these little ones to perish.”  The Church teaches that "there is not, never has been, and never will be a single human being for whom Christ did not suffer" (Council of </a:t>
            </a:r>
            <a:r>
              <a:rPr lang="en-US" sz="2000" dirty="0" err="1"/>
              <a:t>Quiercy</a:t>
            </a:r>
            <a:r>
              <a:rPr lang="en-US" sz="2000" dirty="0"/>
              <a:t>).</a:t>
            </a:r>
          </a:p>
        </p:txBody>
      </p:sp>
    </p:spTree>
    <p:custDataLst>
      <p:tags r:id="rId1"/>
    </p:custDataLst>
    <p:extLst>
      <p:ext uri="{BB962C8B-B14F-4D97-AF65-F5344CB8AC3E}">
        <p14:creationId xmlns:p14="http://schemas.microsoft.com/office/powerpoint/2010/main" val="2777953731"/>
      </p:ext>
    </p:extLst>
  </p:cSld>
  <p:clrMapOvr>
    <a:masterClrMapping/>
  </p:clrMapOvr>
  <p:transition spd="med" advTm="47195">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9F68-C79D-4773-AE1F-C0BF6EF82D2C}"/>
              </a:ext>
            </a:extLst>
          </p:cNvPr>
          <p:cNvSpPr>
            <a:spLocks noGrp="1"/>
          </p:cNvSpPr>
          <p:nvPr>
            <p:ph type="title"/>
          </p:nvPr>
        </p:nvSpPr>
        <p:spPr>
          <a:xfrm>
            <a:off x="685802" y="477078"/>
            <a:ext cx="10131425" cy="740650"/>
          </a:xfrm>
        </p:spPr>
        <p:txBody>
          <a:bodyPr>
            <a:normAutofit/>
          </a:bodyPr>
          <a:lstStyle/>
          <a:p>
            <a:r>
              <a:rPr lang="en-US" sz="2800" b="1" dirty="0"/>
              <a:t>Jesus Embraced Plan of Salvation              The Suffering Lamb</a:t>
            </a:r>
            <a:endParaRPr lang="en-US" sz="2800" dirty="0"/>
          </a:p>
        </p:txBody>
      </p:sp>
      <p:sp>
        <p:nvSpPr>
          <p:cNvPr id="3" name="Content Placeholder 2">
            <a:extLst>
              <a:ext uri="{FF2B5EF4-FFF2-40B4-BE49-F238E27FC236}">
                <a16:creationId xmlns:a16="http://schemas.microsoft.com/office/drawing/2014/main" id="{7B4D51AD-75A9-443A-84C0-C7176547CAB0}"/>
              </a:ext>
            </a:extLst>
          </p:cNvPr>
          <p:cNvSpPr>
            <a:spLocks noGrp="1"/>
          </p:cNvSpPr>
          <p:nvPr>
            <p:ph sz="half" idx="1"/>
          </p:nvPr>
        </p:nvSpPr>
        <p:spPr>
          <a:xfrm>
            <a:off x="593036" y="1671614"/>
            <a:ext cx="4995334" cy="4590037"/>
          </a:xfrm>
        </p:spPr>
        <p:txBody>
          <a:bodyPr>
            <a:normAutofit lnSpcReduction="10000"/>
          </a:bodyPr>
          <a:lstStyle/>
          <a:p>
            <a:r>
              <a:rPr lang="en-US" sz="2400" dirty="0"/>
              <a:t>Christ always embraced the Father's will. "My food is to do the will of him who sent me, and to accomplish his work.” His death was in loving union with the Father. "The Father loves me, because I lay down my life.”</a:t>
            </a:r>
          </a:p>
          <a:p>
            <a:r>
              <a:rPr lang="en-US" sz="2400" dirty="0"/>
              <a:t>Jesus accepted the Father's plan of redemption. Foreseeing his death, Jesus said, "For this purpose I have come to this hour.” From the cross he said, "It is finished.”</a:t>
            </a:r>
          </a:p>
          <a:p>
            <a:endParaRPr lang="en-US" dirty="0"/>
          </a:p>
        </p:txBody>
      </p:sp>
      <p:sp>
        <p:nvSpPr>
          <p:cNvPr id="4" name="Content Placeholder 3">
            <a:extLst>
              <a:ext uri="{FF2B5EF4-FFF2-40B4-BE49-F238E27FC236}">
                <a16:creationId xmlns:a16="http://schemas.microsoft.com/office/drawing/2014/main" id="{BBAE5F9C-C5F3-48BF-84D8-A7D6A30B166B}"/>
              </a:ext>
            </a:extLst>
          </p:cNvPr>
          <p:cNvSpPr>
            <a:spLocks noGrp="1"/>
          </p:cNvSpPr>
          <p:nvPr>
            <p:ph sz="half" idx="2"/>
          </p:nvPr>
        </p:nvSpPr>
        <p:spPr>
          <a:xfrm>
            <a:off x="6431495" y="1346937"/>
            <a:ext cx="4995332" cy="3198559"/>
          </a:xfrm>
        </p:spPr>
        <p:txBody>
          <a:bodyPr>
            <a:normAutofit lnSpcReduction="10000"/>
          </a:bodyPr>
          <a:lstStyle/>
          <a:p>
            <a:r>
              <a:rPr lang="en-US" sz="2400" dirty="0"/>
              <a:t>Jesus is the "Lamb of God who takes away the sin of the world.”  Jesus is the Suffering Servant. He is the new Paschal Lamb allowing himself to be led to slaughter. Jesus came "to give his life as a ransom for many.”  Jesus was totally free in this decision. "I lay it down of my own accord.”</a:t>
            </a:r>
          </a:p>
        </p:txBody>
      </p:sp>
      <p:pic>
        <p:nvPicPr>
          <p:cNvPr id="1026" name="Picture 2" descr="Image result for lamb of god jesus">
            <a:extLst>
              <a:ext uri="{FF2B5EF4-FFF2-40B4-BE49-F238E27FC236}">
                <a16:creationId xmlns:a16="http://schemas.microsoft.com/office/drawing/2014/main" id="{49EB3FD6-0192-4AB0-9D5C-EE07BC588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287" y="4674705"/>
            <a:ext cx="3360669" cy="17811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2934083"/>
      </p:ext>
    </p:extLst>
  </p:cSld>
  <p:clrMapOvr>
    <a:masterClrMapping/>
  </p:clrMapOvr>
  <p:transition spd="med" advTm="3386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ircle(in)">
                                      <p:cBhvr>
                                        <p:cTn id="2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1068-9D9E-43CA-82CB-B2C25E6ADDA7}"/>
              </a:ext>
            </a:extLst>
          </p:cNvPr>
          <p:cNvSpPr>
            <a:spLocks noGrp="1"/>
          </p:cNvSpPr>
          <p:nvPr>
            <p:ph type="title"/>
          </p:nvPr>
        </p:nvSpPr>
        <p:spPr>
          <a:xfrm>
            <a:off x="868682" y="351692"/>
            <a:ext cx="4280094" cy="884181"/>
          </a:xfrm>
        </p:spPr>
        <p:txBody>
          <a:bodyPr>
            <a:normAutofit/>
          </a:bodyPr>
          <a:lstStyle/>
          <a:p>
            <a:r>
              <a:rPr lang="en-US" sz="4800" b="1" dirty="0">
                <a:solidFill>
                  <a:srgbClr val="002060"/>
                </a:solidFill>
              </a:rPr>
              <a:t>For our Sins</a:t>
            </a:r>
          </a:p>
        </p:txBody>
      </p:sp>
      <p:sp>
        <p:nvSpPr>
          <p:cNvPr id="3" name="Text Placeholder 2">
            <a:extLst>
              <a:ext uri="{FF2B5EF4-FFF2-40B4-BE49-F238E27FC236}">
                <a16:creationId xmlns:a16="http://schemas.microsoft.com/office/drawing/2014/main" id="{0BDD2CC3-9779-4B4F-9D40-BE2C71487353}"/>
              </a:ext>
            </a:extLst>
          </p:cNvPr>
          <p:cNvSpPr>
            <a:spLocks noGrp="1"/>
          </p:cNvSpPr>
          <p:nvPr>
            <p:ph type="body" idx="1"/>
          </p:nvPr>
        </p:nvSpPr>
        <p:spPr>
          <a:xfrm>
            <a:off x="868682" y="1253979"/>
            <a:ext cx="4709054" cy="576262"/>
          </a:xfrm>
        </p:spPr>
        <p:txBody>
          <a:bodyPr/>
          <a:lstStyle/>
          <a:p>
            <a:r>
              <a:rPr lang="en-US" sz="3200" b="1" dirty="0">
                <a:solidFill>
                  <a:srgbClr val="002060"/>
                </a:solidFill>
              </a:rPr>
              <a:t>The Suffering Lamb </a:t>
            </a:r>
          </a:p>
        </p:txBody>
      </p:sp>
      <p:sp>
        <p:nvSpPr>
          <p:cNvPr id="4" name="Content Placeholder 3">
            <a:extLst>
              <a:ext uri="{FF2B5EF4-FFF2-40B4-BE49-F238E27FC236}">
                <a16:creationId xmlns:a16="http://schemas.microsoft.com/office/drawing/2014/main" id="{25A99B31-C667-4D1C-A032-18C34F63175A}"/>
              </a:ext>
            </a:extLst>
          </p:cNvPr>
          <p:cNvSpPr>
            <a:spLocks noGrp="1"/>
          </p:cNvSpPr>
          <p:nvPr>
            <p:ph sz="half" idx="2"/>
          </p:nvPr>
        </p:nvSpPr>
        <p:spPr>
          <a:xfrm>
            <a:off x="306704" y="1849788"/>
            <a:ext cx="4996923" cy="3684437"/>
          </a:xfrm>
        </p:spPr>
        <p:txBody>
          <a:bodyPr>
            <a:noAutofit/>
          </a:bodyPr>
          <a:lstStyle/>
          <a:p>
            <a:r>
              <a:rPr lang="en-US" sz="2800" dirty="0">
                <a:solidFill>
                  <a:srgbClr val="002060"/>
                </a:solidFill>
              </a:rPr>
              <a:t>Jesus is the "Lamb of God who takes away the sin of the world.”  Jesus is the Suffering Servant. He is the new Paschal Lamb allowing himself to be led to slaughter. Jesus came "to give his life as a ransom for many.” Jesus was totally free in this decision. "I lay it down of my own accord</a:t>
            </a:r>
            <a:r>
              <a:rPr lang="en-US" sz="2400" dirty="0">
                <a:solidFill>
                  <a:srgbClr val="002060"/>
                </a:solidFill>
              </a:rPr>
              <a:t>.”</a:t>
            </a:r>
          </a:p>
        </p:txBody>
      </p:sp>
      <p:sp>
        <p:nvSpPr>
          <p:cNvPr id="5" name="Text Placeholder 4">
            <a:extLst>
              <a:ext uri="{FF2B5EF4-FFF2-40B4-BE49-F238E27FC236}">
                <a16:creationId xmlns:a16="http://schemas.microsoft.com/office/drawing/2014/main" id="{57607282-8881-4A93-A00C-6D01C420D9D0}"/>
              </a:ext>
            </a:extLst>
          </p:cNvPr>
          <p:cNvSpPr>
            <a:spLocks noGrp="1"/>
          </p:cNvSpPr>
          <p:nvPr>
            <p:ph type="body" sz="quarter" idx="3"/>
          </p:nvPr>
        </p:nvSpPr>
        <p:spPr>
          <a:xfrm>
            <a:off x="7401237" y="1366664"/>
            <a:ext cx="4722813" cy="576262"/>
          </a:xfrm>
        </p:spPr>
        <p:txBody>
          <a:bodyPr/>
          <a:lstStyle/>
          <a:p>
            <a:r>
              <a:rPr lang="en-US" sz="3200" b="1" dirty="0">
                <a:solidFill>
                  <a:srgbClr val="002060"/>
                </a:solidFill>
              </a:rPr>
              <a:t>Perpetuating His Sacrifice </a:t>
            </a:r>
          </a:p>
        </p:txBody>
      </p:sp>
      <p:sp>
        <p:nvSpPr>
          <p:cNvPr id="6" name="Content Placeholder 5">
            <a:extLst>
              <a:ext uri="{FF2B5EF4-FFF2-40B4-BE49-F238E27FC236}">
                <a16:creationId xmlns:a16="http://schemas.microsoft.com/office/drawing/2014/main" id="{7D12FAD3-8068-408E-B837-912E48D0544C}"/>
              </a:ext>
            </a:extLst>
          </p:cNvPr>
          <p:cNvSpPr>
            <a:spLocks noGrp="1"/>
          </p:cNvSpPr>
          <p:nvPr>
            <p:ph sz="quarter" idx="4"/>
          </p:nvPr>
        </p:nvSpPr>
        <p:spPr>
          <a:xfrm>
            <a:off x="6889962" y="2159728"/>
            <a:ext cx="4995334" cy="4241072"/>
          </a:xfrm>
        </p:spPr>
        <p:txBody>
          <a:bodyPr>
            <a:noAutofit/>
          </a:bodyPr>
          <a:lstStyle/>
          <a:p>
            <a:r>
              <a:rPr lang="en-US" sz="2400" dirty="0">
                <a:solidFill>
                  <a:srgbClr val="002060"/>
                </a:solidFill>
              </a:rPr>
              <a:t>"On the night he was betrayed," Jesus transformed the Last Supper into a memorial of his voluntary offering to the Father. He spoke of his body "given for you" and of his blood already being "poured out for the forgiveness of sins.”  Jesus told his apostles to perpetuate this memorial of his sacrifice. In doing so, he made them priests of the New Covenant.</a:t>
            </a:r>
          </a:p>
        </p:txBody>
      </p:sp>
      <p:pic>
        <p:nvPicPr>
          <p:cNvPr id="2050" name="Picture 2" descr="Image result for lamb of god jesus">
            <a:extLst>
              <a:ext uri="{FF2B5EF4-FFF2-40B4-BE49-F238E27FC236}">
                <a16:creationId xmlns:a16="http://schemas.microsoft.com/office/drawing/2014/main" id="{2CDFBFD2-9DC2-4357-8EE1-55B10BA1D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776" y="271496"/>
            <a:ext cx="2038350" cy="1733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3955539"/>
      </p:ext>
    </p:extLst>
  </p:cSld>
  <p:clrMapOvr>
    <a:masterClrMapping/>
  </p:clrMapOvr>
  <p:transition spd="med" advTm="2585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circle(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circle(in)">
                                      <p:cBhvr>
                                        <p:cTn id="3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A698-BF25-46E0-B7E8-7F1B8D9D89F5}"/>
              </a:ext>
            </a:extLst>
          </p:cNvPr>
          <p:cNvSpPr>
            <a:spLocks noGrp="1"/>
          </p:cNvSpPr>
          <p:nvPr>
            <p:ph type="title"/>
          </p:nvPr>
        </p:nvSpPr>
        <p:spPr>
          <a:xfrm>
            <a:off x="685798" y="609601"/>
            <a:ext cx="3680885" cy="556325"/>
          </a:xfrm>
        </p:spPr>
        <p:txBody>
          <a:bodyPr>
            <a:noAutofit/>
          </a:bodyPr>
          <a:lstStyle/>
          <a:p>
            <a:pPr algn="ctr"/>
            <a:r>
              <a:rPr lang="en-US" sz="3200" b="1" dirty="0">
                <a:solidFill>
                  <a:schemeClr val="bg2">
                    <a:lumMod val="60000"/>
                    <a:lumOff val="40000"/>
                  </a:schemeClr>
                </a:solidFill>
              </a:rPr>
              <a:t>Accepting the cup</a:t>
            </a:r>
            <a:endParaRPr lang="en-US" sz="3200" dirty="0">
              <a:solidFill>
                <a:schemeClr val="bg2">
                  <a:lumMod val="60000"/>
                  <a:lumOff val="40000"/>
                </a:schemeClr>
              </a:solidFill>
            </a:endParaRPr>
          </a:p>
        </p:txBody>
      </p:sp>
      <p:sp>
        <p:nvSpPr>
          <p:cNvPr id="4" name="Text Placeholder 3">
            <a:extLst>
              <a:ext uri="{FF2B5EF4-FFF2-40B4-BE49-F238E27FC236}">
                <a16:creationId xmlns:a16="http://schemas.microsoft.com/office/drawing/2014/main" id="{0B9D618D-6BCE-4528-8AAC-A354F501DD48}"/>
              </a:ext>
            </a:extLst>
          </p:cNvPr>
          <p:cNvSpPr>
            <a:spLocks noGrp="1"/>
          </p:cNvSpPr>
          <p:nvPr>
            <p:ph type="body" sz="half" idx="2"/>
          </p:nvPr>
        </p:nvSpPr>
        <p:spPr>
          <a:xfrm>
            <a:off x="685797" y="1600199"/>
            <a:ext cx="3680885" cy="4308231"/>
          </a:xfrm>
        </p:spPr>
        <p:txBody>
          <a:bodyPr>
            <a:normAutofit/>
          </a:bodyPr>
          <a:lstStyle/>
          <a:p>
            <a:r>
              <a:rPr lang="en-US" sz="2400" dirty="0">
                <a:solidFill>
                  <a:schemeClr val="bg2">
                    <a:lumMod val="60000"/>
                    <a:lumOff val="40000"/>
                  </a:schemeClr>
                </a:solidFill>
              </a:rPr>
              <a:t>In Gethsemane, Jesus accepted this cup of the New Covenant from his Father. He was "obedient even to death," saying "not as I will but as you will.” Although the human nature was assumed by the "Author of life," Jesus accepted death as part of our redemption.</a:t>
            </a:r>
          </a:p>
        </p:txBody>
      </p:sp>
      <p:pic>
        <p:nvPicPr>
          <p:cNvPr id="3074" name="Picture 2" descr="Image result for lamb of god jesus">
            <a:extLst>
              <a:ext uri="{FF2B5EF4-FFF2-40B4-BE49-F238E27FC236}">
                <a16:creationId xmlns:a16="http://schemas.microsoft.com/office/drawing/2014/main" id="{95078E65-2BBA-4782-9F4F-CDCB54547B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11185" y="926776"/>
            <a:ext cx="5611962" cy="4742504"/>
          </a:xfrm>
          <a:prstGeom prst="rect">
            <a:avLst/>
          </a:prstGeom>
          <a:solidFill>
            <a:schemeClr val="bg2">
              <a:lumMod val="60000"/>
              <a:lumOff val="40000"/>
              <a:alpha val="98000"/>
            </a:schemeClr>
          </a:solidFill>
          <a:ln w="47625">
            <a:solidFill>
              <a:schemeClr val="bg2">
                <a:lumMod val="60000"/>
                <a:lumOff val="40000"/>
              </a:schemeClr>
            </a:solidFill>
          </a:ln>
        </p:spPr>
      </p:pic>
    </p:spTree>
    <p:custDataLst>
      <p:tags r:id="rId1"/>
    </p:custDataLst>
    <p:extLst>
      <p:ext uri="{BB962C8B-B14F-4D97-AF65-F5344CB8AC3E}">
        <p14:creationId xmlns:p14="http://schemas.microsoft.com/office/powerpoint/2010/main" val="3351196027"/>
      </p:ext>
    </p:extLst>
  </p:cSld>
  <p:clrMapOvr>
    <a:masterClrMapping/>
  </p:clrMapOvr>
  <p:transition spd="med" advTm="1697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4AC773-7789-4302-A98C-FF517741FAB8}"/>
              </a:ext>
            </a:extLst>
          </p:cNvPr>
          <p:cNvSpPr>
            <a:spLocks noGrp="1"/>
          </p:cNvSpPr>
          <p:nvPr>
            <p:ph type="title"/>
          </p:nvPr>
        </p:nvSpPr>
        <p:spPr>
          <a:xfrm>
            <a:off x="1304779" y="338666"/>
            <a:ext cx="10131425" cy="1456267"/>
          </a:xfrm>
          <a:solidFill>
            <a:srgbClr val="FFCC66"/>
          </a:solidFill>
        </p:spPr>
        <p:txBody>
          <a:bodyPr>
            <a:normAutofit/>
          </a:bodyPr>
          <a:lstStyle/>
          <a:p>
            <a:r>
              <a:rPr lang="en-US" sz="4800" b="1" dirty="0">
                <a:solidFill>
                  <a:schemeClr val="bg1"/>
                </a:solidFill>
              </a:rPr>
              <a:t>Surpassing All Other Sacrifices </a:t>
            </a:r>
            <a:endParaRPr lang="en-US" sz="4800" dirty="0">
              <a:solidFill>
                <a:schemeClr val="bg1"/>
              </a:solidFill>
            </a:endParaRPr>
          </a:p>
        </p:txBody>
      </p:sp>
      <p:sp>
        <p:nvSpPr>
          <p:cNvPr id="6" name="Content Placeholder 5">
            <a:extLst>
              <a:ext uri="{FF2B5EF4-FFF2-40B4-BE49-F238E27FC236}">
                <a16:creationId xmlns:a16="http://schemas.microsoft.com/office/drawing/2014/main" id="{7B6680F0-81F4-4D4A-B3DF-F85D652241F3}"/>
              </a:ext>
            </a:extLst>
          </p:cNvPr>
          <p:cNvSpPr>
            <a:spLocks noGrp="1"/>
          </p:cNvSpPr>
          <p:nvPr>
            <p:ph idx="1"/>
          </p:nvPr>
        </p:nvSpPr>
        <p:spPr>
          <a:xfrm>
            <a:off x="1304778" y="2282743"/>
            <a:ext cx="10131425" cy="3649133"/>
          </a:xfrm>
          <a:solidFill>
            <a:srgbClr val="FFCC66"/>
          </a:solidFill>
        </p:spPr>
        <p:txBody>
          <a:bodyPr>
            <a:normAutofit fontScale="85000" lnSpcReduction="20000"/>
          </a:bodyPr>
          <a:lstStyle/>
          <a:p>
            <a:endParaRPr lang="en-US" sz="3200" dirty="0">
              <a:solidFill>
                <a:schemeClr val="bg1"/>
              </a:solidFill>
            </a:endParaRPr>
          </a:p>
          <a:p>
            <a:r>
              <a:rPr lang="en-US" sz="3200" dirty="0">
                <a:solidFill>
                  <a:schemeClr val="bg1"/>
                </a:solidFill>
              </a:rPr>
              <a:t>Christ's death accomplishes man's redemption and restores man to God through the blood of the Covenant. Christ's unique sacrifice completes and surpasses all other sacrifices. It is a gift from the Father (who handed over his Son) and a gift from the Son (who freely accepted death).</a:t>
            </a:r>
          </a:p>
          <a:p>
            <a:r>
              <a:rPr lang="en-US" sz="3200" dirty="0">
                <a:solidFill>
                  <a:schemeClr val="bg1"/>
                </a:solidFill>
              </a:rPr>
              <a:t>As prophesied by Isaiah, Jesus actually substituted himself for us. As the Suffering Servant, he bore "the sin of many" so the many would "be accounted righteous.”</a:t>
            </a:r>
          </a:p>
          <a:p>
            <a:endParaRPr lang="en-US" dirty="0"/>
          </a:p>
        </p:txBody>
      </p:sp>
    </p:spTree>
    <p:custDataLst>
      <p:tags r:id="rId1"/>
    </p:custDataLst>
    <p:extLst>
      <p:ext uri="{BB962C8B-B14F-4D97-AF65-F5344CB8AC3E}">
        <p14:creationId xmlns:p14="http://schemas.microsoft.com/office/powerpoint/2010/main" val="1170791494"/>
      </p:ext>
    </p:extLst>
  </p:cSld>
  <p:clrMapOvr>
    <a:masterClrMapping/>
  </p:clrMapOvr>
  <p:transition spd="med" advTm="1819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625A18-949E-46B8-8F96-E2957E89821A}"/>
              </a:ext>
            </a:extLst>
          </p:cNvPr>
          <p:cNvSpPr>
            <a:spLocks noGrp="1"/>
          </p:cNvSpPr>
          <p:nvPr>
            <p:ph type="body" idx="1"/>
          </p:nvPr>
        </p:nvSpPr>
        <p:spPr>
          <a:xfrm>
            <a:off x="973670" y="309489"/>
            <a:ext cx="3823413" cy="1045443"/>
          </a:xfrm>
        </p:spPr>
        <p:txBody>
          <a:bodyPr/>
          <a:lstStyle/>
          <a:p>
            <a:pPr algn="ctr"/>
            <a:r>
              <a:rPr lang="en-US" b="1" dirty="0">
                <a:solidFill>
                  <a:schemeClr val="bg2"/>
                </a:solidFill>
              </a:rPr>
              <a:t>Becoming the Source of Salvation</a:t>
            </a:r>
          </a:p>
        </p:txBody>
      </p:sp>
      <p:sp>
        <p:nvSpPr>
          <p:cNvPr id="4" name="Content Placeholder 3">
            <a:extLst>
              <a:ext uri="{FF2B5EF4-FFF2-40B4-BE49-F238E27FC236}">
                <a16:creationId xmlns:a16="http://schemas.microsoft.com/office/drawing/2014/main" id="{4035E400-6316-46B5-B791-5057F0439BF9}"/>
              </a:ext>
            </a:extLst>
          </p:cNvPr>
          <p:cNvSpPr>
            <a:spLocks noGrp="1"/>
          </p:cNvSpPr>
          <p:nvPr>
            <p:ph sz="half" idx="2"/>
          </p:nvPr>
        </p:nvSpPr>
        <p:spPr>
          <a:xfrm>
            <a:off x="545124" y="1646312"/>
            <a:ext cx="4996923" cy="4559616"/>
          </a:xfrm>
        </p:spPr>
        <p:txBody>
          <a:bodyPr>
            <a:noAutofit/>
          </a:bodyPr>
          <a:lstStyle/>
          <a:p>
            <a:r>
              <a:rPr lang="en-US" sz="2400" dirty="0">
                <a:solidFill>
                  <a:schemeClr val="bg2"/>
                </a:solidFill>
              </a:rPr>
              <a:t>Jesus gave the value of redemption and atonement to his sacrifice. Not even the holiest man can take upon himself the sins of others and offer himself as a sacrifice. However, because the divine person of the Son exists in Christ, this sacrifice is a redemption for all. Christ's sacrifice was unique. Jesus is "the source of eternal salvation" and "merited justification for us" (Council of Trent).</a:t>
            </a:r>
          </a:p>
        </p:txBody>
      </p:sp>
      <p:sp>
        <p:nvSpPr>
          <p:cNvPr id="5" name="Text Placeholder 4">
            <a:extLst>
              <a:ext uri="{FF2B5EF4-FFF2-40B4-BE49-F238E27FC236}">
                <a16:creationId xmlns:a16="http://schemas.microsoft.com/office/drawing/2014/main" id="{3D9934F1-B06D-45EF-B483-5512AA8A8C16}"/>
              </a:ext>
            </a:extLst>
          </p:cNvPr>
          <p:cNvSpPr>
            <a:spLocks noGrp="1"/>
          </p:cNvSpPr>
          <p:nvPr>
            <p:ph type="body" sz="quarter" idx="3"/>
          </p:nvPr>
        </p:nvSpPr>
        <p:spPr>
          <a:xfrm>
            <a:off x="7479436" y="544079"/>
            <a:ext cx="3990532" cy="576262"/>
          </a:xfrm>
        </p:spPr>
        <p:txBody>
          <a:bodyPr/>
          <a:lstStyle/>
          <a:p>
            <a:r>
              <a:rPr lang="en-US" b="1" dirty="0">
                <a:solidFill>
                  <a:schemeClr val="bg2"/>
                </a:solidFill>
              </a:rPr>
              <a:t>Invited to Drink His Cup</a:t>
            </a:r>
          </a:p>
        </p:txBody>
      </p:sp>
      <p:sp>
        <p:nvSpPr>
          <p:cNvPr id="6" name="Content Placeholder 5">
            <a:extLst>
              <a:ext uri="{FF2B5EF4-FFF2-40B4-BE49-F238E27FC236}">
                <a16:creationId xmlns:a16="http://schemas.microsoft.com/office/drawing/2014/main" id="{30A9A243-A5C6-419B-94F7-2E60E1589AE7}"/>
              </a:ext>
            </a:extLst>
          </p:cNvPr>
          <p:cNvSpPr>
            <a:spLocks noGrp="1"/>
          </p:cNvSpPr>
          <p:nvPr>
            <p:ph sz="quarter" idx="4"/>
          </p:nvPr>
        </p:nvSpPr>
        <p:spPr>
          <a:xfrm>
            <a:off x="6977035" y="1473787"/>
            <a:ext cx="4995334" cy="3910426"/>
          </a:xfrm>
        </p:spPr>
        <p:txBody>
          <a:bodyPr>
            <a:noAutofit/>
          </a:bodyPr>
          <a:lstStyle/>
          <a:p>
            <a:r>
              <a:rPr lang="en-US" sz="2400" dirty="0">
                <a:solidFill>
                  <a:schemeClr val="bg2">
                    <a:lumMod val="75000"/>
                  </a:schemeClr>
                </a:solidFill>
              </a:rPr>
              <a:t>Christ can make us partners in his death in a way known only to God. He invites all to "take up their cross and follow him.”  James and John were invited to drink the same cup  and Mary, his mother, was intimately involved in the cross. "Apart from the cross there is no other ladder by which we may get to heaven" (St. Rose of Lima).</a:t>
            </a:r>
          </a:p>
        </p:txBody>
      </p:sp>
      <p:pic>
        <p:nvPicPr>
          <p:cNvPr id="4098" name="Picture 2" descr="Image result for lamb of god jesus">
            <a:extLst>
              <a:ext uri="{FF2B5EF4-FFF2-40B4-BE49-F238E27FC236}">
                <a16:creationId xmlns:a16="http://schemas.microsoft.com/office/drawing/2014/main" id="{4B48A410-CA55-4C86-9877-9B204C05A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371" y="497681"/>
            <a:ext cx="1392664" cy="20907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84140405"/>
      </p:ext>
    </p:extLst>
  </p:cSld>
  <p:clrMapOvr>
    <a:masterClrMapping/>
  </p:clrMapOvr>
  <p:transition spd="med" advTm="3138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circle(in)">
                                      <p:cBhvr>
                                        <p:cTn id="2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6DEB31-526A-42D2-9A2C-42A4CD7122DD}"/>
              </a:ext>
            </a:extLst>
          </p:cNvPr>
          <p:cNvSpPr>
            <a:spLocks noGrp="1"/>
          </p:cNvSpPr>
          <p:nvPr>
            <p:ph type="title"/>
          </p:nvPr>
        </p:nvSpPr>
        <p:spPr>
          <a:xfrm>
            <a:off x="3055620" y="4024734"/>
            <a:ext cx="6080760" cy="566738"/>
          </a:xfrm>
        </p:spPr>
        <p:txBody>
          <a:bodyPr>
            <a:noAutofit/>
          </a:bodyPr>
          <a:lstStyle/>
          <a:p>
            <a:r>
              <a:rPr lang="en-US" sz="4400" dirty="0"/>
              <a:t>Mystery of the tomb</a:t>
            </a:r>
          </a:p>
        </p:txBody>
      </p:sp>
      <p:sp>
        <p:nvSpPr>
          <p:cNvPr id="7" name="Text Placeholder 6">
            <a:extLst>
              <a:ext uri="{FF2B5EF4-FFF2-40B4-BE49-F238E27FC236}">
                <a16:creationId xmlns:a16="http://schemas.microsoft.com/office/drawing/2014/main" id="{A61C40C6-33DC-4337-B648-BCD1F6D81071}"/>
              </a:ext>
            </a:extLst>
          </p:cNvPr>
          <p:cNvSpPr>
            <a:spLocks noGrp="1"/>
          </p:cNvSpPr>
          <p:nvPr>
            <p:ph type="body" sz="half" idx="2"/>
          </p:nvPr>
        </p:nvSpPr>
        <p:spPr>
          <a:xfrm>
            <a:off x="1304779" y="4698344"/>
            <a:ext cx="10131427" cy="1871267"/>
          </a:xfrm>
        </p:spPr>
        <p:txBody>
          <a:bodyPr>
            <a:normAutofit/>
          </a:bodyPr>
          <a:lstStyle/>
          <a:p>
            <a:r>
              <a:rPr lang="en-US" sz="2800" dirty="0"/>
              <a:t>Jesus had the full experience of death, namely his soul separated from his body. This state of the dead Christ is the mystery of the tomb and his descent into hell. It is the mystery of Holy Saturday (God's Sabbath rest) after Jesus fulfilled man's salvation.</a:t>
            </a:r>
          </a:p>
        </p:txBody>
      </p:sp>
      <p:pic>
        <p:nvPicPr>
          <p:cNvPr id="5122" name="Picture 2" descr="Image result for the tomb of jesus christ">
            <a:extLst>
              <a:ext uri="{FF2B5EF4-FFF2-40B4-BE49-F238E27FC236}">
                <a16:creationId xmlns:a16="http://schemas.microsoft.com/office/drawing/2014/main" id="{D9E3E7AD-BCB2-4708-8B41-34FA7B035C70}"/>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7846" b="17846"/>
          <a:stretch>
            <a:fillRect/>
          </a:stretch>
        </p:blipFill>
        <p:spPr bwMode="auto">
          <a:xfrm>
            <a:off x="1190727" y="534838"/>
            <a:ext cx="9626500" cy="310896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16726914"/>
      </p:ext>
    </p:extLst>
  </p:cSld>
  <p:clrMapOvr>
    <a:masterClrMapping/>
  </p:clrMapOvr>
  <p:transition spd="med" advTm="1364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49F3-F8D0-4BF7-B55B-59B6450D380C}"/>
              </a:ext>
            </a:extLst>
          </p:cNvPr>
          <p:cNvSpPr>
            <a:spLocks noGrp="1"/>
          </p:cNvSpPr>
          <p:nvPr>
            <p:ph type="title"/>
          </p:nvPr>
        </p:nvSpPr>
        <p:spPr>
          <a:xfrm>
            <a:off x="587327" y="321213"/>
            <a:ext cx="10596488" cy="999067"/>
          </a:xfrm>
        </p:spPr>
        <p:txBody>
          <a:bodyPr>
            <a:normAutofit/>
          </a:bodyPr>
          <a:lstStyle/>
          <a:p>
            <a:r>
              <a:rPr lang="en-US" sz="4000" b="1" dirty="0"/>
              <a:t>The Link Between Mortal and Immortal State</a:t>
            </a:r>
            <a:endParaRPr lang="en-US" sz="4000" dirty="0"/>
          </a:p>
        </p:txBody>
      </p:sp>
      <p:sp>
        <p:nvSpPr>
          <p:cNvPr id="3" name="Content Placeholder 2">
            <a:extLst>
              <a:ext uri="{FF2B5EF4-FFF2-40B4-BE49-F238E27FC236}">
                <a16:creationId xmlns:a16="http://schemas.microsoft.com/office/drawing/2014/main" id="{CADE229C-E34F-40A3-8B4D-4B15F46FB00A}"/>
              </a:ext>
            </a:extLst>
          </p:cNvPr>
          <p:cNvSpPr>
            <a:spLocks noGrp="1"/>
          </p:cNvSpPr>
          <p:nvPr>
            <p:ph idx="1"/>
          </p:nvPr>
        </p:nvSpPr>
        <p:spPr>
          <a:xfrm>
            <a:off x="728004" y="1700108"/>
            <a:ext cx="10131425" cy="4470920"/>
          </a:xfrm>
        </p:spPr>
        <p:txBody>
          <a:bodyPr>
            <a:normAutofit fontScale="92500" lnSpcReduction="10000"/>
          </a:bodyPr>
          <a:lstStyle/>
          <a:p>
            <a:r>
              <a:rPr lang="en-US" sz="2800" dirty="0"/>
              <a:t>Jesus' stay in the tomb links his passable state (before Easter) with his glorious and risen state today. "I died, and behold I am alive for evermore.”   "Because Jesus allowed death to separate his soul from his body and then reunited them in the Resurrection, he is the meeting point for death and life, arresting in himself the decomposition of nature and becoming the source of the reunion for the separated soul and body" (St. Gregory of Nyssa).</a:t>
            </a:r>
          </a:p>
          <a:p>
            <a:r>
              <a:rPr lang="en-US" sz="2800" dirty="0"/>
              <a:t>During this time in the tomb, the divine person continued to possess both the human soul and the human body. "Although separated from each other, both remained with one and the same person of the Word" (St. John Damascene).</a:t>
            </a:r>
          </a:p>
          <a:p>
            <a:endParaRPr lang="en-US" dirty="0"/>
          </a:p>
        </p:txBody>
      </p:sp>
    </p:spTree>
    <p:custDataLst>
      <p:tags r:id="rId1"/>
    </p:custDataLst>
    <p:extLst>
      <p:ext uri="{BB962C8B-B14F-4D97-AF65-F5344CB8AC3E}">
        <p14:creationId xmlns:p14="http://schemas.microsoft.com/office/powerpoint/2010/main" val="514763528"/>
      </p:ext>
    </p:extLst>
  </p:cSld>
  <p:clrMapOvr>
    <a:masterClrMapping/>
  </p:clrMapOvr>
  <p:transition spd="med" advTm="27356">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57A9-5181-4D4D-BC7D-C26FAA875C4D}"/>
              </a:ext>
            </a:extLst>
          </p:cNvPr>
          <p:cNvSpPr>
            <a:spLocks noGrp="1"/>
          </p:cNvSpPr>
          <p:nvPr>
            <p:ph type="title"/>
          </p:nvPr>
        </p:nvSpPr>
        <p:spPr>
          <a:xfrm>
            <a:off x="615423" y="440787"/>
            <a:ext cx="11004491" cy="1456267"/>
          </a:xfrm>
        </p:spPr>
        <p:txBody>
          <a:bodyPr/>
          <a:lstStyle/>
          <a:p>
            <a:r>
              <a:rPr lang="en-US" b="1" dirty="0"/>
              <a:t>A Unique Corpse                           Our Burial in Baptism</a:t>
            </a:r>
            <a:endParaRPr lang="en-US" dirty="0"/>
          </a:p>
        </p:txBody>
      </p:sp>
      <p:sp>
        <p:nvSpPr>
          <p:cNvPr id="3" name="Content Placeholder 2">
            <a:extLst>
              <a:ext uri="{FF2B5EF4-FFF2-40B4-BE49-F238E27FC236}">
                <a16:creationId xmlns:a16="http://schemas.microsoft.com/office/drawing/2014/main" id="{B1FA1AA5-0818-4897-BB01-6934DC3B5B6E}"/>
              </a:ext>
            </a:extLst>
          </p:cNvPr>
          <p:cNvSpPr>
            <a:spLocks noGrp="1"/>
          </p:cNvSpPr>
          <p:nvPr>
            <p:ph sz="half" idx="1"/>
          </p:nvPr>
        </p:nvSpPr>
        <p:spPr>
          <a:xfrm>
            <a:off x="179366" y="1748171"/>
            <a:ext cx="4995334" cy="3649134"/>
          </a:xfrm>
        </p:spPr>
        <p:txBody>
          <a:bodyPr>
            <a:normAutofit/>
          </a:bodyPr>
          <a:lstStyle/>
          <a:p>
            <a:r>
              <a:rPr lang="en-US" sz="2400" dirty="0"/>
              <a:t>Christ's death ended his earthly human existence. However, his mortal corpse was not like others because "divine power preserved Christ's body from corruption" (St. Thomas Aquinas). His bodily Resurrection on the third day was proof because bodily decay is thought to begin on the fourth day.</a:t>
            </a:r>
          </a:p>
        </p:txBody>
      </p:sp>
      <p:sp>
        <p:nvSpPr>
          <p:cNvPr id="4" name="Content Placeholder 3">
            <a:extLst>
              <a:ext uri="{FF2B5EF4-FFF2-40B4-BE49-F238E27FC236}">
                <a16:creationId xmlns:a16="http://schemas.microsoft.com/office/drawing/2014/main" id="{F930E38F-1413-48B8-B23A-0B3C3DE40E15}"/>
              </a:ext>
            </a:extLst>
          </p:cNvPr>
          <p:cNvSpPr>
            <a:spLocks noGrp="1"/>
          </p:cNvSpPr>
          <p:nvPr>
            <p:ph sz="half" idx="2"/>
          </p:nvPr>
        </p:nvSpPr>
        <p:spPr>
          <a:xfrm>
            <a:off x="6834769" y="2634436"/>
            <a:ext cx="4995332" cy="3649133"/>
          </a:xfrm>
        </p:spPr>
        <p:txBody>
          <a:bodyPr>
            <a:normAutofit/>
          </a:bodyPr>
          <a:lstStyle/>
          <a:p>
            <a:r>
              <a:rPr lang="en-US" sz="2800" dirty="0"/>
              <a:t>Baptism efficaciously signifies the believer's descent into the tomb. "We were buried with him by Baptism into death." As Christ was raised from the dead so we too might "walk in newness of life.”</a:t>
            </a:r>
          </a:p>
        </p:txBody>
      </p:sp>
      <p:pic>
        <p:nvPicPr>
          <p:cNvPr id="6146" name="Picture 2" descr="Image result for the tomb of jesus christ">
            <a:extLst>
              <a:ext uri="{FF2B5EF4-FFF2-40B4-BE49-F238E27FC236}">
                <a16:creationId xmlns:a16="http://schemas.microsoft.com/office/drawing/2014/main" id="{3D2614E9-4996-4317-B390-BD907C40A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485" y="1403733"/>
            <a:ext cx="2476500" cy="1724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2037534"/>
      </p:ext>
    </p:extLst>
  </p:cSld>
  <p:clrMapOvr>
    <a:masterClrMapping/>
  </p:clrMapOvr>
  <p:transition spd="med" advTm="2483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ircle(in)">
                                      <p:cBhvr>
                                        <p:cTn id="17" dur="2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8A8D-58AD-4A2C-BF8E-B03797D1BEE6}"/>
              </a:ext>
            </a:extLst>
          </p:cNvPr>
          <p:cNvSpPr>
            <a:spLocks noGrp="1"/>
          </p:cNvSpPr>
          <p:nvPr>
            <p:ph type="title"/>
          </p:nvPr>
        </p:nvSpPr>
        <p:spPr>
          <a:xfrm>
            <a:off x="615420" y="279009"/>
            <a:ext cx="10976358" cy="999068"/>
          </a:xfrm>
        </p:spPr>
        <p:txBody>
          <a:bodyPr>
            <a:normAutofit/>
          </a:bodyPr>
          <a:lstStyle/>
          <a:p>
            <a:r>
              <a:rPr lang="en-US" b="1" dirty="0"/>
              <a:t>  Descent and Ascent                   Declaring the Just  </a:t>
            </a:r>
            <a:endParaRPr lang="en-US" dirty="0"/>
          </a:p>
        </p:txBody>
      </p:sp>
      <p:sp>
        <p:nvSpPr>
          <p:cNvPr id="3" name="Content Placeholder 2">
            <a:extLst>
              <a:ext uri="{FF2B5EF4-FFF2-40B4-BE49-F238E27FC236}">
                <a16:creationId xmlns:a16="http://schemas.microsoft.com/office/drawing/2014/main" id="{DC5FD2BC-6217-4ADA-8D55-0E9D28E4273E}"/>
              </a:ext>
            </a:extLst>
          </p:cNvPr>
          <p:cNvSpPr>
            <a:spLocks noGrp="1"/>
          </p:cNvSpPr>
          <p:nvPr>
            <p:ph sz="half" idx="1"/>
          </p:nvPr>
        </p:nvSpPr>
        <p:spPr>
          <a:xfrm>
            <a:off x="432583" y="1278077"/>
            <a:ext cx="4995334" cy="3649133"/>
          </a:xfrm>
        </p:spPr>
        <p:txBody>
          <a:bodyPr>
            <a:normAutofit fontScale="92500" lnSpcReduction="20000"/>
          </a:bodyPr>
          <a:lstStyle/>
          <a:p>
            <a:r>
              <a:rPr lang="en-US" sz="2400" dirty="0"/>
              <a:t>Christ "descended" and also "ascended far above all the heavens.” The Creed teaches both his descent into hell and his Resurrection: "Christ, that Morning Star, who came back from the dead" (Easter Vigil </a:t>
            </a:r>
            <a:r>
              <a:rPr lang="en-US" sz="2400" dirty="0" err="1"/>
              <a:t>Exsultet</a:t>
            </a:r>
            <a:r>
              <a:rPr lang="en-US" sz="2400" dirty="0"/>
              <a:t>).</a:t>
            </a:r>
          </a:p>
          <a:p>
            <a:r>
              <a:rPr lang="en-US" sz="2400" dirty="0"/>
              <a:t>The apostles taught that Jesus, like all men, joined everyone else in the realm of death. However, he descended there as Savior "to preach to the spirits in prison.”</a:t>
            </a:r>
          </a:p>
          <a:p>
            <a:endParaRPr lang="en-US" dirty="0"/>
          </a:p>
        </p:txBody>
      </p:sp>
      <p:sp>
        <p:nvSpPr>
          <p:cNvPr id="4" name="Content Placeholder 3">
            <a:extLst>
              <a:ext uri="{FF2B5EF4-FFF2-40B4-BE49-F238E27FC236}">
                <a16:creationId xmlns:a16="http://schemas.microsoft.com/office/drawing/2014/main" id="{43604313-7283-4117-9B5A-71FB0CBA18FA}"/>
              </a:ext>
            </a:extLst>
          </p:cNvPr>
          <p:cNvSpPr>
            <a:spLocks noGrp="1"/>
          </p:cNvSpPr>
          <p:nvPr>
            <p:ph sz="half" idx="2"/>
          </p:nvPr>
        </p:nvSpPr>
        <p:spPr>
          <a:xfrm>
            <a:off x="6096000" y="1278076"/>
            <a:ext cx="6007904" cy="3649133"/>
          </a:xfrm>
        </p:spPr>
        <p:txBody>
          <a:bodyPr>
            <a:normAutofit fontScale="92500" lnSpcReduction="20000"/>
          </a:bodyPr>
          <a:lstStyle/>
          <a:p>
            <a:r>
              <a:rPr lang="en-US" sz="2400" dirty="0"/>
              <a:t>This abode of the dead is called "hell" because the souls are deprived of the vision of God. Jesus delivered only the "holy souls." He did not descend into hell to deliver the damned or to destroy the hell of damnation. Rather, he freed the just who had gone before him (Council of Rome)</a:t>
            </a:r>
          </a:p>
          <a:p>
            <a:r>
              <a:rPr lang="en-US" sz="2400" dirty="0"/>
              <a:t>When Jesus "preached even to the dead “ he completely fulfilled his mission. This act shows that Christ's redemptive act has spread to all men of all times.</a:t>
            </a:r>
          </a:p>
          <a:p>
            <a:endParaRPr lang="en-US" dirty="0"/>
          </a:p>
        </p:txBody>
      </p:sp>
      <p:pic>
        <p:nvPicPr>
          <p:cNvPr id="1026" name="Picture 2" descr="Image result for jesus descends into hell">
            <a:extLst>
              <a:ext uri="{FF2B5EF4-FFF2-40B4-BE49-F238E27FC236}">
                <a16:creationId xmlns:a16="http://schemas.microsoft.com/office/drawing/2014/main" id="{6E5A6372-F767-49D1-8E54-DA89FF5C4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71" y="4524958"/>
            <a:ext cx="4269839" cy="1912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3C2FB73-6466-45B8-96D3-F7DF81453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085" y="4524958"/>
            <a:ext cx="4672646" cy="21099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6700850"/>
      </p:ext>
    </p:extLst>
  </p:cSld>
  <p:clrMapOvr>
    <a:masterClrMapping/>
  </p:clrMapOvr>
  <p:transition spd="med" advTm="3946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circle(in)">
                                      <p:cBhvr>
                                        <p:cTn id="2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C006-4E24-4630-88F8-090316F51A61}"/>
              </a:ext>
            </a:extLst>
          </p:cNvPr>
          <p:cNvSpPr>
            <a:spLocks noGrp="1"/>
          </p:cNvSpPr>
          <p:nvPr>
            <p:ph type="title"/>
          </p:nvPr>
        </p:nvSpPr>
        <p:spPr>
          <a:xfrm>
            <a:off x="566532" y="178904"/>
            <a:ext cx="4893364" cy="1456267"/>
          </a:xfrm>
        </p:spPr>
        <p:txBody>
          <a:bodyPr>
            <a:normAutofit/>
          </a:bodyPr>
          <a:lstStyle/>
          <a:p>
            <a:r>
              <a:rPr lang="en-US" sz="4800" b="1" dirty="0">
                <a:solidFill>
                  <a:srgbClr val="FFC000"/>
                </a:solidFill>
              </a:rPr>
              <a:t>Keeping the Law</a:t>
            </a:r>
            <a:endParaRPr lang="en-US" sz="4800" dirty="0">
              <a:solidFill>
                <a:srgbClr val="FFC000"/>
              </a:solidFill>
            </a:endParaRPr>
          </a:p>
        </p:txBody>
      </p:sp>
      <p:sp>
        <p:nvSpPr>
          <p:cNvPr id="3" name="Content Placeholder 2">
            <a:extLst>
              <a:ext uri="{FF2B5EF4-FFF2-40B4-BE49-F238E27FC236}">
                <a16:creationId xmlns:a16="http://schemas.microsoft.com/office/drawing/2014/main" id="{7E149775-2354-4698-BCEB-F04D8BE844B9}"/>
              </a:ext>
            </a:extLst>
          </p:cNvPr>
          <p:cNvSpPr>
            <a:spLocks noGrp="1"/>
          </p:cNvSpPr>
          <p:nvPr>
            <p:ph idx="1"/>
          </p:nvPr>
        </p:nvSpPr>
        <p:spPr>
          <a:xfrm>
            <a:off x="699053" y="1996293"/>
            <a:ext cx="10131425" cy="4537029"/>
          </a:xfrm>
        </p:spPr>
        <p:txBody>
          <a:bodyPr>
            <a:normAutofit fontScale="85000" lnSpcReduction="20000"/>
          </a:bodyPr>
          <a:lstStyle/>
          <a:p>
            <a:r>
              <a:rPr lang="en-US" sz="3300" dirty="0">
                <a:solidFill>
                  <a:srgbClr val="FFC000"/>
                </a:solidFill>
              </a:rPr>
              <a:t>As Israel's Messiah, Jesus kept the law in its all-embracing detail, to "the least of these commandments.”  The Jews admitted that they could not observe the Law and had an annual Day of Atonement.</a:t>
            </a:r>
          </a:p>
          <a:p>
            <a:r>
              <a:rPr lang="en-US" sz="3300" dirty="0">
                <a:solidFill>
                  <a:srgbClr val="FFC000"/>
                </a:solidFill>
              </a:rPr>
              <a:t>The Pharisees had a zeal for the Law but unfortunately they lapsed into a hypocritical casuistry. Otherwise, they could have prepared for God's intervention in Jesus.</a:t>
            </a:r>
          </a:p>
          <a:p>
            <a:r>
              <a:rPr lang="en-US" sz="3300" dirty="0">
                <a:solidFill>
                  <a:srgbClr val="FFC000"/>
                </a:solidFill>
              </a:rPr>
              <a:t>Only Jesus, the Divine Legislator, "born of a woman, born under the law," could perfectly fulfill this law. Jesus had the Law engraved on his heart. He took upon himself "the curse of the Law" so he could redeem men "from the transgressions under the first Covenant.”</a:t>
            </a:r>
          </a:p>
          <a:p>
            <a:endParaRPr lang="en-US" dirty="0"/>
          </a:p>
        </p:txBody>
      </p:sp>
      <p:pic>
        <p:nvPicPr>
          <p:cNvPr id="2050" name="Picture 2" descr="See the source image">
            <a:extLst>
              <a:ext uri="{FF2B5EF4-FFF2-40B4-BE49-F238E27FC236}">
                <a16:creationId xmlns:a16="http://schemas.microsoft.com/office/drawing/2014/main" id="{C5A46574-C938-4F82-A9A1-8A97A6A3B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687" y="324678"/>
            <a:ext cx="3392557" cy="15300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5824894"/>
      </p:ext>
    </p:extLst>
  </p:cSld>
  <p:clrMapOvr>
    <a:masterClrMapping/>
  </p:clrMapOvr>
  <p:transition spd="med" advTm="2741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417EE65-95F9-4FFF-93FE-00F84C2F01D6}"/>
              </a:ext>
            </a:extLst>
          </p:cNvPr>
          <p:cNvSpPr>
            <a:spLocks noGrp="1"/>
          </p:cNvSpPr>
          <p:nvPr>
            <p:ph type="title"/>
          </p:nvPr>
        </p:nvSpPr>
        <p:spPr>
          <a:xfrm>
            <a:off x="239151" y="379827"/>
            <a:ext cx="11507372" cy="1109264"/>
          </a:xfrm>
        </p:spPr>
        <p:txBody>
          <a:bodyPr>
            <a:normAutofit fontScale="90000"/>
          </a:bodyPr>
          <a:lstStyle/>
          <a:p>
            <a:r>
              <a:rPr lang="en-US" b="1" dirty="0">
                <a:solidFill>
                  <a:schemeClr val="bg2">
                    <a:lumMod val="60000"/>
                    <a:lumOff val="40000"/>
                  </a:schemeClr>
                </a:solidFill>
              </a:rPr>
              <a:t>     Preaching to the Dead      The Crowning Truth - He is Risen </a:t>
            </a:r>
          </a:p>
        </p:txBody>
      </p:sp>
      <p:sp>
        <p:nvSpPr>
          <p:cNvPr id="10" name="Content Placeholder 9">
            <a:extLst>
              <a:ext uri="{FF2B5EF4-FFF2-40B4-BE49-F238E27FC236}">
                <a16:creationId xmlns:a16="http://schemas.microsoft.com/office/drawing/2014/main" id="{10FDC23A-0986-42BC-B841-CDED9CDC700F}"/>
              </a:ext>
            </a:extLst>
          </p:cNvPr>
          <p:cNvSpPr>
            <a:spLocks noGrp="1"/>
          </p:cNvSpPr>
          <p:nvPr>
            <p:ph sz="half" idx="1"/>
          </p:nvPr>
        </p:nvSpPr>
        <p:spPr>
          <a:xfrm>
            <a:off x="483610" y="1489091"/>
            <a:ext cx="4995334" cy="4274853"/>
          </a:xfrm>
        </p:spPr>
        <p:txBody>
          <a:bodyPr>
            <a:noAutofit/>
          </a:bodyPr>
          <a:lstStyle/>
          <a:p>
            <a:r>
              <a:rPr lang="en-US" sz="2400" dirty="0">
                <a:solidFill>
                  <a:schemeClr val="bg2">
                    <a:lumMod val="60000"/>
                    <a:lumOff val="40000"/>
                  </a:schemeClr>
                </a:solidFill>
              </a:rPr>
              <a:t>Jesus said that "the dead will hear the voice of the Son of God, and those who hear will live.” By dying, Jesus destroyed the devil (who has the power of death) and delivered those who "through fear of death were subject to lifelong bondage.” "Today a great silence reigns on earth. The King has gone to free from sorrow Adam in his bonds and Eve captive with him" (Ancient Holy Saturday Homily).</a:t>
            </a:r>
          </a:p>
        </p:txBody>
      </p:sp>
      <p:sp>
        <p:nvSpPr>
          <p:cNvPr id="11" name="Content Placeholder 10">
            <a:extLst>
              <a:ext uri="{FF2B5EF4-FFF2-40B4-BE49-F238E27FC236}">
                <a16:creationId xmlns:a16="http://schemas.microsoft.com/office/drawing/2014/main" id="{C3E7AF43-02EF-40B7-B2C3-7A87B413A43D}"/>
              </a:ext>
            </a:extLst>
          </p:cNvPr>
          <p:cNvSpPr>
            <a:spLocks noGrp="1"/>
          </p:cNvSpPr>
          <p:nvPr>
            <p:ph sz="half" idx="2"/>
          </p:nvPr>
        </p:nvSpPr>
        <p:spPr>
          <a:xfrm>
            <a:off x="6568311" y="2972060"/>
            <a:ext cx="4995332" cy="3649133"/>
          </a:xfrm>
        </p:spPr>
        <p:txBody>
          <a:bodyPr>
            <a:normAutofit/>
          </a:bodyPr>
          <a:lstStyle/>
          <a:p>
            <a:r>
              <a:rPr lang="en-US" sz="2400" dirty="0">
                <a:solidFill>
                  <a:schemeClr val="bg2">
                    <a:lumMod val="60000"/>
                    <a:lumOff val="40000"/>
                  </a:schemeClr>
                </a:solidFill>
              </a:rPr>
              <a:t>God fulfilled his promises "by raising Jesus. “ The Resurrection is the crowning truth of faith, believed by the first Christian community, handed on by Tradition and established by the New Testament documents. "Christ is risen from the dead. To the dead, he has given life" (Byzantine liturgy).</a:t>
            </a:r>
          </a:p>
        </p:txBody>
      </p:sp>
      <p:pic>
        <p:nvPicPr>
          <p:cNvPr id="2050" name="Picture 2" descr="Image result for jesus is risen">
            <a:extLst>
              <a:ext uri="{FF2B5EF4-FFF2-40B4-BE49-F238E27FC236}">
                <a16:creationId xmlns:a16="http://schemas.microsoft.com/office/drawing/2014/main" id="{837DC075-F242-4AF4-BA67-7E5A2D61B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345" y="1257560"/>
            <a:ext cx="4377264" cy="1714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2802002"/>
      </p:ext>
    </p:extLst>
  </p:cSld>
  <p:clrMapOvr>
    <a:masterClrMapping/>
  </p:clrMapOvr>
  <p:transition spd="med" advTm="36249">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circle(in)">
                                      <p:cBhvr>
                                        <p:cTn id="2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DB49-1A63-4CB0-A308-01FC1AD7D91D}"/>
              </a:ext>
            </a:extLst>
          </p:cNvPr>
          <p:cNvSpPr>
            <a:spLocks noGrp="1"/>
          </p:cNvSpPr>
          <p:nvPr>
            <p:ph type="title"/>
          </p:nvPr>
        </p:nvSpPr>
        <p:spPr/>
        <p:txBody>
          <a:bodyPr>
            <a:normAutofit/>
          </a:bodyPr>
          <a:lstStyle/>
          <a:p>
            <a:r>
              <a:rPr lang="en-US" sz="6600" b="1" dirty="0">
                <a:solidFill>
                  <a:schemeClr val="accent3">
                    <a:lumMod val="50000"/>
                  </a:schemeClr>
                </a:solidFill>
              </a:rPr>
              <a:t>A Real Event </a:t>
            </a:r>
            <a:endParaRPr lang="en-US" sz="6600" dirty="0">
              <a:solidFill>
                <a:schemeClr val="accent3">
                  <a:lumMod val="50000"/>
                </a:schemeClr>
              </a:solidFill>
            </a:endParaRPr>
          </a:p>
        </p:txBody>
      </p:sp>
      <p:sp>
        <p:nvSpPr>
          <p:cNvPr id="3" name="Content Placeholder 2">
            <a:extLst>
              <a:ext uri="{FF2B5EF4-FFF2-40B4-BE49-F238E27FC236}">
                <a16:creationId xmlns:a16="http://schemas.microsoft.com/office/drawing/2014/main" id="{6F127830-959F-4B7A-9AA7-9155141F2F09}"/>
              </a:ext>
            </a:extLst>
          </p:cNvPr>
          <p:cNvSpPr>
            <a:spLocks noGrp="1"/>
          </p:cNvSpPr>
          <p:nvPr>
            <p:ph idx="1"/>
          </p:nvPr>
        </p:nvSpPr>
        <p:spPr>
          <a:xfrm>
            <a:off x="685802" y="2142067"/>
            <a:ext cx="4758396" cy="3649133"/>
          </a:xfrm>
        </p:spPr>
        <p:txBody>
          <a:bodyPr>
            <a:noAutofit/>
          </a:bodyPr>
          <a:lstStyle/>
          <a:p>
            <a:r>
              <a:rPr lang="en-US" sz="2400" dirty="0">
                <a:solidFill>
                  <a:schemeClr val="accent3">
                    <a:lumMod val="50000"/>
                  </a:schemeClr>
                </a:solidFill>
              </a:rPr>
              <a:t>Christ's Resurrection is a real event, historically verified in the New Testament. Around 56 A.D., St. Paul wrote that Christ "was buried, that he was raised on the third day in accordance with the Scriptures.”  Paul also listed various witnesses (Cephas, the Twelve, etc.) to whom Jesus appeared.</a:t>
            </a:r>
          </a:p>
        </p:txBody>
      </p:sp>
      <p:pic>
        <p:nvPicPr>
          <p:cNvPr id="3074" name="Picture 2" descr="See the source image">
            <a:extLst>
              <a:ext uri="{FF2B5EF4-FFF2-40B4-BE49-F238E27FC236}">
                <a16:creationId xmlns:a16="http://schemas.microsoft.com/office/drawing/2014/main" id="{772536F4-C9D9-4D2B-B312-A9678FF0E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431" y="609600"/>
            <a:ext cx="5739617" cy="56740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0071047"/>
      </p:ext>
    </p:extLst>
  </p:cSld>
  <p:clrMapOvr>
    <a:masterClrMapping/>
  </p:clrMapOvr>
  <p:transition spd="med" advTm="1509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658B9-5CA5-49F0-A91A-530A337AD228}"/>
              </a:ext>
            </a:extLst>
          </p:cNvPr>
          <p:cNvSpPr>
            <a:spLocks noGrp="1"/>
          </p:cNvSpPr>
          <p:nvPr>
            <p:ph type="title"/>
          </p:nvPr>
        </p:nvSpPr>
        <p:spPr>
          <a:xfrm>
            <a:off x="1389186" y="338666"/>
            <a:ext cx="10131425" cy="1456267"/>
          </a:xfrm>
        </p:spPr>
        <p:txBody>
          <a:bodyPr>
            <a:normAutofit/>
          </a:bodyPr>
          <a:lstStyle/>
          <a:p>
            <a:r>
              <a:rPr lang="en-US" sz="4800" b="1" dirty="0">
                <a:solidFill>
                  <a:schemeClr val="accent5"/>
                </a:solidFill>
              </a:rPr>
              <a:t>Discovering the Tomb Empty</a:t>
            </a:r>
            <a:endParaRPr lang="en-US" sz="4800" dirty="0">
              <a:solidFill>
                <a:schemeClr val="accent5"/>
              </a:solidFill>
            </a:endParaRPr>
          </a:p>
        </p:txBody>
      </p:sp>
      <p:sp>
        <p:nvSpPr>
          <p:cNvPr id="5" name="Content Placeholder 4">
            <a:extLst>
              <a:ext uri="{FF2B5EF4-FFF2-40B4-BE49-F238E27FC236}">
                <a16:creationId xmlns:a16="http://schemas.microsoft.com/office/drawing/2014/main" id="{CC1628A1-6BB5-4FA1-82DB-3730E80A347F}"/>
              </a:ext>
            </a:extLst>
          </p:cNvPr>
          <p:cNvSpPr>
            <a:spLocks noGrp="1"/>
          </p:cNvSpPr>
          <p:nvPr>
            <p:ph idx="1"/>
          </p:nvPr>
        </p:nvSpPr>
        <p:spPr>
          <a:xfrm>
            <a:off x="685801" y="1794933"/>
            <a:ext cx="10131425" cy="3996267"/>
          </a:xfrm>
        </p:spPr>
        <p:txBody>
          <a:bodyPr>
            <a:noAutofit/>
          </a:bodyPr>
          <a:lstStyle/>
          <a:p>
            <a:r>
              <a:rPr lang="en-US" sz="2800" dirty="0">
                <a:solidFill>
                  <a:schemeClr val="accent5"/>
                </a:solidFill>
              </a:rPr>
              <a:t>The empty tomb is the first element of the Easter story. Obviously, an empty tomb is not a direct proof of Christ's Resurrection because the absence of his body could be explained in other ways. However, the empty tomb is an essential first. The disciples' discovery of the Resurrection began with the holy women, with Peter, and especially with the disciple "whom Jesus loved." This Beloved Disciple "saw and believed." He was the first to realize that the absence of the body did not result from human means nor that Jesus merely returned to earthly life like Lazarus had done (Jn 20:5-7).</a:t>
            </a:r>
          </a:p>
        </p:txBody>
      </p:sp>
    </p:spTree>
    <p:custDataLst>
      <p:tags r:id="rId1"/>
    </p:custDataLst>
    <p:extLst>
      <p:ext uri="{BB962C8B-B14F-4D97-AF65-F5344CB8AC3E}">
        <p14:creationId xmlns:p14="http://schemas.microsoft.com/office/powerpoint/2010/main" val="4216891482"/>
      </p:ext>
    </p:extLst>
  </p:cSld>
  <p:clrMapOvr>
    <a:masterClrMapping/>
  </p:clrMapOvr>
  <p:transition spd="med" advTm="21425">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FA2F-E75D-49E4-A3AA-884C8C9962A1}"/>
              </a:ext>
            </a:extLst>
          </p:cNvPr>
          <p:cNvSpPr>
            <a:spLocks noGrp="1"/>
          </p:cNvSpPr>
          <p:nvPr>
            <p:ph type="title"/>
          </p:nvPr>
        </p:nvSpPr>
        <p:spPr>
          <a:xfrm>
            <a:off x="685801" y="391550"/>
            <a:ext cx="10582421" cy="881575"/>
          </a:xfrm>
        </p:spPr>
        <p:txBody>
          <a:bodyPr>
            <a:normAutofit/>
          </a:bodyPr>
          <a:lstStyle/>
          <a:p>
            <a:r>
              <a:rPr lang="en-US" sz="3200" b="1" dirty="0"/>
              <a:t>Appearing to the Disciples     </a:t>
            </a:r>
            <a:r>
              <a:rPr lang="en-US" b="1" dirty="0"/>
              <a:t>Making Them Witnesses</a:t>
            </a:r>
            <a:r>
              <a:rPr lang="en-US" sz="3200" b="1" dirty="0"/>
              <a:t> </a:t>
            </a:r>
            <a:endParaRPr lang="en-US" sz="3200" dirty="0"/>
          </a:p>
        </p:txBody>
      </p:sp>
      <p:sp>
        <p:nvSpPr>
          <p:cNvPr id="3" name="Content Placeholder 2">
            <a:extLst>
              <a:ext uri="{FF2B5EF4-FFF2-40B4-BE49-F238E27FC236}">
                <a16:creationId xmlns:a16="http://schemas.microsoft.com/office/drawing/2014/main" id="{3B117781-70AD-438F-A352-4BF72A0253DA}"/>
              </a:ext>
            </a:extLst>
          </p:cNvPr>
          <p:cNvSpPr>
            <a:spLocks noGrp="1"/>
          </p:cNvSpPr>
          <p:nvPr>
            <p:ph sz="half" idx="1"/>
          </p:nvPr>
        </p:nvSpPr>
        <p:spPr>
          <a:xfrm>
            <a:off x="207500" y="1762239"/>
            <a:ext cx="3773657" cy="4582289"/>
          </a:xfrm>
        </p:spPr>
        <p:txBody>
          <a:bodyPr>
            <a:normAutofit/>
          </a:bodyPr>
          <a:lstStyle/>
          <a:p>
            <a:r>
              <a:rPr lang="en-US" sz="2400" dirty="0"/>
              <a:t>Mary Magdalene and the holy women were the first to encounter the Risen One . They became the first messengers of the Resurrection to Peter and the Twelve. Later, based on Peter's witness, the community exclaimed, "The Lord has risen indeed, and has appeared to Simon.”</a:t>
            </a:r>
          </a:p>
        </p:txBody>
      </p:sp>
      <p:sp>
        <p:nvSpPr>
          <p:cNvPr id="4" name="Content Placeholder 3">
            <a:extLst>
              <a:ext uri="{FF2B5EF4-FFF2-40B4-BE49-F238E27FC236}">
                <a16:creationId xmlns:a16="http://schemas.microsoft.com/office/drawing/2014/main" id="{CCE6D7D0-0298-43B8-96F0-DB18D2B24E51}"/>
              </a:ext>
            </a:extLst>
          </p:cNvPr>
          <p:cNvSpPr>
            <a:spLocks noGrp="1"/>
          </p:cNvSpPr>
          <p:nvPr>
            <p:ph sz="half" idx="2"/>
          </p:nvPr>
        </p:nvSpPr>
        <p:spPr>
          <a:xfrm>
            <a:off x="7104185" y="1432048"/>
            <a:ext cx="4676118" cy="5034402"/>
          </a:xfrm>
        </p:spPr>
        <p:txBody>
          <a:bodyPr>
            <a:noAutofit/>
          </a:bodyPr>
          <a:lstStyle/>
          <a:p>
            <a:r>
              <a:rPr lang="en-US" sz="2400" dirty="0"/>
              <a:t>These visions made the apostles witnesses to the Resurrection and foundation stones of Jesus' Church. The faith of the Early Church was based upon the testimony of men who were known and who were still living. Besides Peter and the Twelve (the primary witnesses), Paul mentioned other witnesses and "more than five hundred brothers at once, most of whom are still living.”</a:t>
            </a:r>
          </a:p>
        </p:txBody>
      </p:sp>
      <p:pic>
        <p:nvPicPr>
          <p:cNvPr id="4098" name="Picture 2" descr="Image result for jesus is risen">
            <a:extLst>
              <a:ext uri="{FF2B5EF4-FFF2-40B4-BE49-F238E27FC236}">
                <a16:creationId xmlns:a16="http://schemas.microsoft.com/office/drawing/2014/main" id="{3B485EEC-B65D-431C-B0C0-BC709DCA9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928" y="2170409"/>
            <a:ext cx="2235700" cy="3557679"/>
          </a:xfrm>
          <a:prstGeom prst="rect">
            <a:avLst/>
          </a:prstGeom>
          <a:solidFill>
            <a:schemeClr val="accent5">
              <a:lumMod val="60000"/>
              <a:lumOff val="40000"/>
            </a:schemeClr>
          </a:solidFill>
          <a:ln w="41275">
            <a:solidFill>
              <a:schemeClr val="tx1"/>
            </a:solidFill>
          </a:ln>
        </p:spPr>
      </p:pic>
    </p:spTree>
    <p:custDataLst>
      <p:tags r:id="rId1"/>
    </p:custDataLst>
    <p:extLst>
      <p:ext uri="{BB962C8B-B14F-4D97-AF65-F5344CB8AC3E}">
        <p14:creationId xmlns:p14="http://schemas.microsoft.com/office/powerpoint/2010/main" val="3662958633"/>
      </p:ext>
    </p:extLst>
  </p:cSld>
  <p:clrMapOvr>
    <a:masterClrMapping/>
  </p:clrMapOvr>
  <p:transition spd="med" advTm="2668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0DC0-E502-41DB-AE0F-A76EBFD22651}"/>
              </a:ext>
            </a:extLst>
          </p:cNvPr>
          <p:cNvSpPr>
            <a:spLocks noGrp="1"/>
          </p:cNvSpPr>
          <p:nvPr>
            <p:ph type="title"/>
          </p:nvPr>
        </p:nvSpPr>
        <p:spPr>
          <a:xfrm>
            <a:off x="1111349" y="316523"/>
            <a:ext cx="6147580" cy="999067"/>
          </a:xfrm>
        </p:spPr>
        <p:txBody>
          <a:bodyPr>
            <a:normAutofit/>
          </a:bodyPr>
          <a:lstStyle/>
          <a:p>
            <a:r>
              <a:rPr lang="en-US" sz="3200" b="1" dirty="0"/>
              <a:t>Experiencing the Risen Jesus</a:t>
            </a:r>
            <a:endParaRPr lang="en-US" sz="3200" dirty="0"/>
          </a:p>
        </p:txBody>
      </p:sp>
      <p:sp>
        <p:nvSpPr>
          <p:cNvPr id="3" name="Content Placeholder 2">
            <a:extLst>
              <a:ext uri="{FF2B5EF4-FFF2-40B4-BE49-F238E27FC236}">
                <a16:creationId xmlns:a16="http://schemas.microsoft.com/office/drawing/2014/main" id="{A598CEF9-D630-4F58-81A4-9AFAC436D6EA}"/>
              </a:ext>
            </a:extLst>
          </p:cNvPr>
          <p:cNvSpPr>
            <a:spLocks noGrp="1"/>
          </p:cNvSpPr>
          <p:nvPr>
            <p:ph idx="1"/>
          </p:nvPr>
        </p:nvSpPr>
        <p:spPr>
          <a:xfrm>
            <a:off x="685801" y="1418753"/>
            <a:ext cx="6727873" cy="5122724"/>
          </a:xfrm>
        </p:spPr>
        <p:txBody>
          <a:bodyPr>
            <a:normAutofit fontScale="92500"/>
          </a:bodyPr>
          <a:lstStyle/>
          <a:p>
            <a:r>
              <a:rPr lang="en-US" sz="2400" dirty="0"/>
              <a:t>Because of these witnesses, we realize that the Resurrection is a historical fact, not something outside the physical order. The disciples did not experience some mystical exaltation. Really, the passion had shocked them and they refused to believe the Good News. The Risen Jesus had to "upbraid them for their unbelief and hardness of heart.”</a:t>
            </a:r>
          </a:p>
          <a:p>
            <a:r>
              <a:rPr lang="en-US" sz="2400" dirty="0"/>
              <a:t>While actually seeing Jesus, they "thought they were seeing a ghost.”  Jesus said "A ghost does not have flesh and bones as you can see I have.”  Thomas doubted and demanded a sign . Even during Jesus' final appearance, "some doubted.” Their belief in the Resurrection did not come from their credulity but from a direct experience of the Risen Jesus.</a:t>
            </a:r>
          </a:p>
          <a:p>
            <a:endParaRPr lang="en-US" dirty="0"/>
          </a:p>
        </p:txBody>
      </p:sp>
      <p:pic>
        <p:nvPicPr>
          <p:cNvPr id="5122" name="Picture 2" descr="Image result for jesus is risen">
            <a:extLst>
              <a:ext uri="{FF2B5EF4-FFF2-40B4-BE49-F238E27FC236}">
                <a16:creationId xmlns:a16="http://schemas.microsoft.com/office/drawing/2014/main" id="{7C6F9F89-A63E-45B2-8C97-218A3A835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571" y="628927"/>
            <a:ext cx="3812344" cy="56001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0073499"/>
      </p:ext>
    </p:extLst>
  </p:cSld>
  <p:clrMapOvr>
    <a:masterClrMapping/>
  </p:clrMapOvr>
  <p:transition spd="med" advTm="3151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ircle(in)">
                                      <p:cBhvr>
                                        <p:cTn id="1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301B-51D1-4516-A937-EF13B1968879}"/>
              </a:ext>
            </a:extLst>
          </p:cNvPr>
          <p:cNvSpPr>
            <a:spLocks noGrp="1"/>
          </p:cNvSpPr>
          <p:nvPr>
            <p:ph type="title"/>
          </p:nvPr>
        </p:nvSpPr>
        <p:spPr>
          <a:xfrm>
            <a:off x="685799" y="609601"/>
            <a:ext cx="4519247" cy="604259"/>
          </a:xfrm>
        </p:spPr>
        <p:txBody>
          <a:bodyPr>
            <a:noAutofit/>
          </a:bodyPr>
          <a:lstStyle/>
          <a:p>
            <a:r>
              <a:rPr lang="en-US" sz="3600" b="1" dirty="0"/>
              <a:t>Having a Real Body </a:t>
            </a:r>
            <a:endParaRPr lang="en-US" sz="3600" dirty="0"/>
          </a:p>
        </p:txBody>
      </p:sp>
      <p:sp>
        <p:nvSpPr>
          <p:cNvPr id="4" name="Text Placeholder 3">
            <a:extLst>
              <a:ext uri="{FF2B5EF4-FFF2-40B4-BE49-F238E27FC236}">
                <a16:creationId xmlns:a16="http://schemas.microsoft.com/office/drawing/2014/main" id="{C0DCAEC9-E411-47B1-8F7A-3FF736C1A00B}"/>
              </a:ext>
            </a:extLst>
          </p:cNvPr>
          <p:cNvSpPr>
            <a:spLocks noGrp="1"/>
          </p:cNvSpPr>
          <p:nvPr>
            <p:ph type="body" sz="half" idx="2"/>
          </p:nvPr>
        </p:nvSpPr>
        <p:spPr>
          <a:xfrm>
            <a:off x="685799" y="1800665"/>
            <a:ext cx="4364502" cy="4586067"/>
          </a:xfrm>
        </p:spPr>
        <p:txBody>
          <a:bodyPr>
            <a:noAutofit/>
          </a:bodyPr>
          <a:lstStyle/>
          <a:p>
            <a:r>
              <a:rPr lang="en-US" sz="2000" dirty="0"/>
              <a:t>The Risen Jesus invited the disciples to touch him and to share a meal. They could see that he was truly risen and that he had the very same body, marked by the wounds of his passion. This authentic, real body had the qualities of a glorious body (not limited by space and time) able to be present how and when Christ willed. Jesus' body was no longer confined to earth, but belonged to the heavenly realm. Jesus could appear to his disciples (as a gardener or in other forms familiar to the disciples) so that their faith would be awakened.</a:t>
            </a:r>
          </a:p>
        </p:txBody>
      </p:sp>
      <p:pic>
        <p:nvPicPr>
          <p:cNvPr id="6146" name="Picture 2" descr="Image result for jesus is risen">
            <a:extLst>
              <a:ext uri="{FF2B5EF4-FFF2-40B4-BE49-F238E27FC236}">
                <a16:creationId xmlns:a16="http://schemas.microsoft.com/office/drawing/2014/main" id="{5E94E3BA-BC25-46E4-89F3-779BFBD4D1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5999" y="596879"/>
            <a:ext cx="5410202" cy="5649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441004"/>
      </p:ext>
    </p:extLst>
  </p:cSld>
  <p:clrMapOvr>
    <a:masterClrMapping/>
  </p:clrMapOvr>
  <p:transition spd="med" advTm="24276">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28916-6670-46E5-A71B-06AE0609DE54}"/>
              </a:ext>
            </a:extLst>
          </p:cNvPr>
          <p:cNvSpPr>
            <a:spLocks noGrp="1"/>
          </p:cNvSpPr>
          <p:nvPr>
            <p:ph sz="half" idx="1"/>
          </p:nvPr>
        </p:nvSpPr>
        <p:spPr>
          <a:xfrm>
            <a:off x="323085" y="1310991"/>
            <a:ext cx="4995334" cy="4860035"/>
          </a:xfrm>
        </p:spPr>
        <p:txBody>
          <a:bodyPr>
            <a:noAutofit/>
          </a:bodyPr>
          <a:lstStyle/>
          <a:p>
            <a:r>
              <a:rPr lang="en-US" sz="2400" dirty="0">
                <a:solidFill>
                  <a:schemeClr val="bg1"/>
                </a:solidFill>
              </a:rPr>
              <a:t>Jesus had miraculously raised three people from the dead (Jairus' daughter, the widow's son, and Lazarus). These three returned to ordinary, earthly life and would eventually die again. Jesus' Resurrection is essentially different. He has passed from a state of death to another life, beyond time and space. Sharing in divine life, Jesus' body is filled with the Spirit. He is now "the man of heaven.”</a:t>
            </a:r>
          </a:p>
        </p:txBody>
      </p:sp>
      <p:sp>
        <p:nvSpPr>
          <p:cNvPr id="4" name="Content Placeholder 3">
            <a:extLst>
              <a:ext uri="{FF2B5EF4-FFF2-40B4-BE49-F238E27FC236}">
                <a16:creationId xmlns:a16="http://schemas.microsoft.com/office/drawing/2014/main" id="{214AB65D-EB5E-43B9-9E79-4AF8B512CF90}"/>
              </a:ext>
            </a:extLst>
          </p:cNvPr>
          <p:cNvSpPr>
            <a:spLocks noGrp="1"/>
          </p:cNvSpPr>
          <p:nvPr>
            <p:ph sz="half" idx="2"/>
          </p:nvPr>
        </p:nvSpPr>
        <p:spPr>
          <a:xfrm>
            <a:off x="5821895" y="1804443"/>
            <a:ext cx="5840222" cy="4075852"/>
          </a:xfrm>
        </p:spPr>
        <p:txBody>
          <a:bodyPr>
            <a:noAutofit/>
          </a:bodyPr>
          <a:lstStyle/>
          <a:p>
            <a:r>
              <a:rPr lang="en-US" sz="2400" dirty="0">
                <a:solidFill>
                  <a:schemeClr val="bg1"/>
                </a:solidFill>
              </a:rPr>
              <a:t>No one saw Jesus rise from the dead. No Gospel describes the event and no one can say how it came about physically. Although the Resurrection is an historical event (verified by the empty tomb and Jesus' appearances to his disciples) the Resurrection transcends history. Therefore, Jesus did not reveal himself to the whole world, but "to those who came up with him from Galilee to Jerusalem who are now his witnesses.”</a:t>
            </a:r>
          </a:p>
        </p:txBody>
      </p:sp>
      <p:sp>
        <p:nvSpPr>
          <p:cNvPr id="5" name="Rectangle 4">
            <a:extLst>
              <a:ext uri="{FF2B5EF4-FFF2-40B4-BE49-F238E27FC236}">
                <a16:creationId xmlns:a16="http://schemas.microsoft.com/office/drawing/2014/main" id="{2B33BEA0-5E6C-4AC3-AB26-8EF0632E30AF}"/>
              </a:ext>
            </a:extLst>
          </p:cNvPr>
          <p:cNvSpPr/>
          <p:nvPr/>
        </p:nvSpPr>
        <p:spPr>
          <a:xfrm>
            <a:off x="463762" y="346390"/>
            <a:ext cx="5358133" cy="584775"/>
          </a:xfrm>
          <a:prstGeom prst="rect">
            <a:avLst/>
          </a:prstGeom>
        </p:spPr>
        <p:txBody>
          <a:bodyPr wrap="none">
            <a:spAutoFit/>
          </a:bodyPr>
          <a:lstStyle/>
          <a:p>
            <a:r>
              <a:rPr lang="en-US" sz="3200" b="1" dirty="0">
                <a:solidFill>
                  <a:srgbClr val="333333"/>
                </a:solidFill>
                <a:latin typeface="-apple-system"/>
              </a:rPr>
              <a:t>A Life Beyond Time and Space </a:t>
            </a:r>
            <a:endParaRPr lang="en-US" sz="3200" b="1" i="0" dirty="0">
              <a:solidFill>
                <a:srgbClr val="333333"/>
              </a:solidFill>
              <a:effectLst/>
              <a:latin typeface="-apple-system"/>
            </a:endParaRPr>
          </a:p>
        </p:txBody>
      </p:sp>
      <p:sp>
        <p:nvSpPr>
          <p:cNvPr id="6" name="TextBox 5">
            <a:extLst>
              <a:ext uri="{FF2B5EF4-FFF2-40B4-BE49-F238E27FC236}">
                <a16:creationId xmlns:a16="http://schemas.microsoft.com/office/drawing/2014/main" id="{BFCE04DC-534A-45FE-AEEE-C06D228CBAA2}"/>
              </a:ext>
            </a:extLst>
          </p:cNvPr>
          <p:cNvSpPr txBox="1"/>
          <p:nvPr/>
        </p:nvSpPr>
        <p:spPr>
          <a:xfrm>
            <a:off x="6935372" y="346390"/>
            <a:ext cx="4614203" cy="1077218"/>
          </a:xfrm>
          <a:prstGeom prst="rect">
            <a:avLst/>
          </a:prstGeom>
          <a:noFill/>
        </p:spPr>
        <p:txBody>
          <a:bodyPr wrap="square" rtlCol="0">
            <a:spAutoFit/>
          </a:bodyPr>
          <a:lstStyle/>
          <a:p>
            <a:r>
              <a:rPr lang="en-US" sz="3200" b="1" dirty="0">
                <a:solidFill>
                  <a:schemeClr val="bg1"/>
                </a:solidFill>
              </a:rPr>
              <a:t>A Historical Event Surpassing History</a:t>
            </a:r>
          </a:p>
        </p:txBody>
      </p:sp>
    </p:spTree>
    <p:custDataLst>
      <p:tags r:id="rId1"/>
    </p:custDataLst>
    <p:extLst>
      <p:ext uri="{BB962C8B-B14F-4D97-AF65-F5344CB8AC3E}">
        <p14:creationId xmlns:p14="http://schemas.microsoft.com/office/powerpoint/2010/main" val="742962325"/>
      </p:ext>
    </p:extLst>
  </p:cSld>
  <p:clrMapOvr>
    <a:masterClrMapping/>
  </p:clrMapOvr>
  <p:transition spd="med" advTm="3091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CA95-38E3-420F-B1EF-7755678A2C24}"/>
              </a:ext>
            </a:extLst>
          </p:cNvPr>
          <p:cNvSpPr>
            <a:spLocks noGrp="1"/>
          </p:cNvSpPr>
          <p:nvPr>
            <p:ph type="title"/>
          </p:nvPr>
        </p:nvSpPr>
        <p:spPr>
          <a:xfrm>
            <a:off x="615420" y="196038"/>
            <a:ext cx="11214335" cy="923778"/>
          </a:xfrm>
        </p:spPr>
        <p:txBody>
          <a:bodyPr/>
          <a:lstStyle/>
          <a:p>
            <a:r>
              <a:rPr lang="en-US" b="1" dirty="0"/>
              <a:t>A Work of Three Persons      </a:t>
            </a:r>
            <a:endParaRPr lang="en-US" dirty="0"/>
          </a:p>
        </p:txBody>
      </p:sp>
      <p:sp>
        <p:nvSpPr>
          <p:cNvPr id="3" name="Content Placeholder 2">
            <a:extLst>
              <a:ext uri="{FF2B5EF4-FFF2-40B4-BE49-F238E27FC236}">
                <a16:creationId xmlns:a16="http://schemas.microsoft.com/office/drawing/2014/main" id="{8A75A29E-3939-4916-88D8-E21911C71F65}"/>
              </a:ext>
            </a:extLst>
          </p:cNvPr>
          <p:cNvSpPr>
            <a:spLocks noGrp="1"/>
          </p:cNvSpPr>
          <p:nvPr>
            <p:ph sz="half" idx="1"/>
          </p:nvPr>
        </p:nvSpPr>
        <p:spPr>
          <a:xfrm>
            <a:off x="362245" y="1143261"/>
            <a:ext cx="5915504" cy="5358356"/>
          </a:xfrm>
        </p:spPr>
        <p:txBody>
          <a:bodyPr>
            <a:noAutofit/>
          </a:bodyPr>
          <a:lstStyle/>
          <a:p>
            <a:r>
              <a:rPr lang="en-US" sz="2400" b="1" dirty="0"/>
              <a:t>Because God has intervened in history, the Resurrection is an object of faith. All three Divine Persons participated in this event. By his power, the Father raised up his Son and introduced his Son's humanity into the Trinity. By the Resurrection, Jesus was revealed as the "Son of God in power.” This manifestation came through the Spirit who gave life to Jesus' dead humanity.  As for the Son, he effected his own Resurrection by his divine power. "I have power to lay down my life and I have power to take it up again.”</a:t>
            </a:r>
          </a:p>
        </p:txBody>
      </p:sp>
      <p:sp>
        <p:nvSpPr>
          <p:cNvPr id="4" name="Content Placeholder 3">
            <a:extLst>
              <a:ext uri="{FF2B5EF4-FFF2-40B4-BE49-F238E27FC236}">
                <a16:creationId xmlns:a16="http://schemas.microsoft.com/office/drawing/2014/main" id="{E09D97F6-7A76-46CB-BA28-3A5476959C53}"/>
              </a:ext>
            </a:extLst>
          </p:cNvPr>
          <p:cNvSpPr>
            <a:spLocks noGrp="1"/>
          </p:cNvSpPr>
          <p:nvPr>
            <p:ph sz="half" idx="2"/>
          </p:nvPr>
        </p:nvSpPr>
        <p:spPr>
          <a:xfrm>
            <a:off x="6932897" y="1695677"/>
            <a:ext cx="4995332" cy="4543863"/>
          </a:xfrm>
        </p:spPr>
        <p:txBody>
          <a:bodyPr>
            <a:noAutofit/>
          </a:bodyPr>
          <a:lstStyle/>
          <a:p>
            <a:r>
              <a:rPr lang="en-US" sz="2800" dirty="0"/>
              <a:t>The Resurrection happened because the divine person of Christ remained united to both the separated body and to the separated soul. "By the unity of the divine nature, which remains present in each of these two components of man, these are reunited" (St. Gregory of Nyssa).</a:t>
            </a:r>
          </a:p>
        </p:txBody>
      </p:sp>
      <p:sp>
        <p:nvSpPr>
          <p:cNvPr id="5" name="Rectangle 4">
            <a:extLst>
              <a:ext uri="{FF2B5EF4-FFF2-40B4-BE49-F238E27FC236}">
                <a16:creationId xmlns:a16="http://schemas.microsoft.com/office/drawing/2014/main" id="{D314A02F-A435-41A1-BEEC-A50C705342FF}"/>
              </a:ext>
            </a:extLst>
          </p:cNvPr>
          <p:cNvSpPr/>
          <p:nvPr/>
        </p:nvSpPr>
        <p:spPr>
          <a:xfrm>
            <a:off x="6277749" y="356383"/>
            <a:ext cx="5298831" cy="1077218"/>
          </a:xfrm>
          <a:prstGeom prst="rect">
            <a:avLst/>
          </a:prstGeom>
        </p:spPr>
        <p:txBody>
          <a:bodyPr wrap="square">
            <a:spAutoFit/>
          </a:bodyPr>
          <a:lstStyle/>
          <a:p>
            <a:pPr algn="ctr"/>
            <a:r>
              <a:rPr lang="en-US" sz="3200" b="1" dirty="0">
                <a:latin typeface="-apple-system"/>
              </a:rPr>
              <a:t>Body and Soul United to Divine Person </a:t>
            </a:r>
            <a:endParaRPr lang="en-US" sz="3200" b="1" i="0" dirty="0">
              <a:effectLst/>
              <a:latin typeface="-apple-system"/>
            </a:endParaRPr>
          </a:p>
        </p:txBody>
      </p:sp>
    </p:spTree>
    <p:custDataLst>
      <p:tags r:id="rId1"/>
    </p:custDataLst>
    <p:extLst>
      <p:ext uri="{BB962C8B-B14F-4D97-AF65-F5344CB8AC3E}">
        <p14:creationId xmlns:p14="http://schemas.microsoft.com/office/powerpoint/2010/main" val="1425767925"/>
      </p:ext>
    </p:extLst>
  </p:cSld>
  <p:clrMapOvr>
    <a:masterClrMapping/>
  </p:clrMapOvr>
  <p:transition spd="med" advTm="3310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A396-9069-4929-B6DE-ECB8192B0CFE}"/>
              </a:ext>
            </a:extLst>
          </p:cNvPr>
          <p:cNvSpPr>
            <a:spLocks noGrp="1"/>
          </p:cNvSpPr>
          <p:nvPr>
            <p:ph type="title"/>
          </p:nvPr>
        </p:nvSpPr>
        <p:spPr>
          <a:xfrm>
            <a:off x="593036" y="265043"/>
            <a:ext cx="10131425" cy="1204476"/>
          </a:xfrm>
        </p:spPr>
        <p:txBody>
          <a:bodyPr>
            <a:normAutofit/>
          </a:bodyPr>
          <a:lstStyle/>
          <a:p>
            <a:r>
              <a:rPr lang="en-US" sz="4000" b="1" dirty="0"/>
              <a:t>Confirming His Own Teaching and Promise </a:t>
            </a:r>
            <a:endParaRPr lang="en-US" sz="4000" dirty="0"/>
          </a:p>
        </p:txBody>
      </p:sp>
      <p:sp>
        <p:nvSpPr>
          <p:cNvPr id="3" name="Content Placeholder 2">
            <a:extLst>
              <a:ext uri="{FF2B5EF4-FFF2-40B4-BE49-F238E27FC236}">
                <a16:creationId xmlns:a16="http://schemas.microsoft.com/office/drawing/2014/main" id="{DCF088B0-6CCD-4090-8F88-BC15765EF3C3}"/>
              </a:ext>
            </a:extLst>
          </p:cNvPr>
          <p:cNvSpPr>
            <a:spLocks noGrp="1"/>
          </p:cNvSpPr>
          <p:nvPr>
            <p:ph idx="1"/>
          </p:nvPr>
        </p:nvSpPr>
        <p:spPr>
          <a:xfrm>
            <a:off x="685802" y="1563758"/>
            <a:ext cx="6059556" cy="4585252"/>
          </a:xfrm>
        </p:spPr>
        <p:txBody>
          <a:bodyPr>
            <a:normAutofit fontScale="92500" lnSpcReduction="10000"/>
          </a:bodyPr>
          <a:lstStyle/>
          <a:p>
            <a:r>
              <a:rPr lang="en-US" sz="2800" dirty="0"/>
              <a:t>"If Christ has not been raised, then our preaching is in vain and your faith is in vain.” The Resurrection confirms Christ's teachings (even those not accessible to human reason). By rising, Christ has given definitive proof of his divine authority.</a:t>
            </a:r>
          </a:p>
          <a:p>
            <a:r>
              <a:rPr lang="en-US" sz="2800" dirty="0"/>
              <a:t>Christ fulfilled the Old Testament prophecies and all of his own promises. The Resurrection proves the divinity of Christ, showing that he is truly "I Am," the Son of God and God himself.</a:t>
            </a:r>
          </a:p>
          <a:p>
            <a:endParaRPr lang="en-US" dirty="0"/>
          </a:p>
        </p:txBody>
      </p:sp>
      <p:pic>
        <p:nvPicPr>
          <p:cNvPr id="1026" name="Picture 2" descr="Image result for christ teaching">
            <a:extLst>
              <a:ext uri="{FF2B5EF4-FFF2-40B4-BE49-F238E27FC236}">
                <a16:creationId xmlns:a16="http://schemas.microsoft.com/office/drawing/2014/main" id="{DAAACF64-179B-457F-B960-9736402CF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006" y="1563758"/>
            <a:ext cx="4746385" cy="40949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96946062"/>
      </p:ext>
    </p:extLst>
  </p:cSld>
  <p:clrMapOvr>
    <a:masterClrMapping/>
  </p:clrMapOvr>
  <p:transition spd="med" advTm="23589">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9ABE-E154-48F5-995D-EA0085300D18}"/>
              </a:ext>
            </a:extLst>
          </p:cNvPr>
          <p:cNvSpPr>
            <a:spLocks noGrp="1"/>
          </p:cNvSpPr>
          <p:nvPr>
            <p:ph type="title"/>
          </p:nvPr>
        </p:nvSpPr>
        <p:spPr>
          <a:xfrm>
            <a:off x="1729271" y="357809"/>
            <a:ext cx="10131425" cy="899676"/>
          </a:xfrm>
        </p:spPr>
        <p:txBody>
          <a:bodyPr>
            <a:normAutofit/>
          </a:bodyPr>
          <a:lstStyle/>
          <a:p>
            <a:r>
              <a:rPr lang="en-US" sz="4800" b="1" dirty="0">
                <a:solidFill>
                  <a:schemeClr val="accent5">
                    <a:lumMod val="20000"/>
                    <a:lumOff val="80000"/>
                  </a:schemeClr>
                </a:solidFill>
              </a:rPr>
              <a:t>Our Freeing and Our Receiving</a:t>
            </a:r>
            <a:endParaRPr lang="en-US" sz="4800" dirty="0">
              <a:solidFill>
                <a:schemeClr val="accent5">
                  <a:lumMod val="20000"/>
                  <a:lumOff val="80000"/>
                </a:schemeClr>
              </a:solidFill>
            </a:endParaRPr>
          </a:p>
        </p:txBody>
      </p:sp>
      <p:sp>
        <p:nvSpPr>
          <p:cNvPr id="3" name="Content Placeholder 2">
            <a:extLst>
              <a:ext uri="{FF2B5EF4-FFF2-40B4-BE49-F238E27FC236}">
                <a16:creationId xmlns:a16="http://schemas.microsoft.com/office/drawing/2014/main" id="{BB425950-04D2-4D92-B37A-7D4DEA251A7E}"/>
              </a:ext>
            </a:extLst>
          </p:cNvPr>
          <p:cNvSpPr>
            <a:spLocks noGrp="1"/>
          </p:cNvSpPr>
          <p:nvPr>
            <p:ph idx="1"/>
          </p:nvPr>
        </p:nvSpPr>
        <p:spPr>
          <a:xfrm>
            <a:off x="4939750" y="1466206"/>
            <a:ext cx="6920946" cy="5033985"/>
          </a:xfrm>
        </p:spPr>
        <p:txBody>
          <a:bodyPr>
            <a:normAutofit fontScale="92500" lnSpcReduction="10000"/>
          </a:bodyPr>
          <a:lstStyle/>
          <a:p>
            <a:r>
              <a:rPr lang="en-US" sz="2800" dirty="0">
                <a:solidFill>
                  <a:schemeClr val="accent5">
                    <a:lumMod val="20000"/>
                    <a:lumOff val="80000"/>
                  </a:schemeClr>
                </a:solidFill>
              </a:rPr>
              <a:t>The Paschal mystery has two aspects, first, our liberation from sin (by Christ's death) and second, our receiving new life (by his Resurrection). This new life (justification) is victory over death and a new participation in grace. After the Resurrection, Jesus called us brothers: "Go and tell my brethren.” We are not brothers by nature but by adoptive grace.</a:t>
            </a:r>
          </a:p>
          <a:p>
            <a:r>
              <a:rPr lang="en-US" sz="2800" dirty="0">
                <a:solidFill>
                  <a:schemeClr val="accent5">
                    <a:lumMod val="20000"/>
                    <a:lumOff val="80000"/>
                  </a:schemeClr>
                </a:solidFill>
              </a:rPr>
              <a:t>The Risen Christ is the source of our own future resurrection. "In Christ all shall be made alive.”  We have been swept up in Christ and "have tasted... the powers of the age to come.” "We live no longer for ourselves but for him.”</a:t>
            </a:r>
          </a:p>
          <a:p>
            <a:endParaRPr lang="en-US" dirty="0"/>
          </a:p>
        </p:txBody>
      </p:sp>
      <p:pic>
        <p:nvPicPr>
          <p:cNvPr id="2050" name="Picture 2" descr="Image result for christ teaching">
            <a:extLst>
              <a:ext uri="{FF2B5EF4-FFF2-40B4-BE49-F238E27FC236}">
                <a16:creationId xmlns:a16="http://schemas.microsoft.com/office/drawing/2014/main" id="{3866FBB6-94AE-491D-B758-96FC7073F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59" y="1466206"/>
            <a:ext cx="3722205" cy="4749064"/>
          </a:xfrm>
          <a:prstGeom prst="rect">
            <a:avLst/>
          </a:prstGeom>
          <a:noFill/>
          <a:ln w="47625">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780699"/>
      </p:ext>
    </p:extLst>
  </p:cSld>
  <p:clrMapOvr>
    <a:masterClrMapping/>
  </p:clrMapOvr>
  <p:transition spd="med" advTm="2617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B4D6A-951C-4A49-8C14-0467C2BD3F97}"/>
              </a:ext>
            </a:extLst>
          </p:cNvPr>
          <p:cNvSpPr>
            <a:spLocks noGrp="1"/>
          </p:cNvSpPr>
          <p:nvPr>
            <p:ph type="title"/>
          </p:nvPr>
        </p:nvSpPr>
        <p:spPr>
          <a:xfrm>
            <a:off x="615420" y="307143"/>
            <a:ext cx="10131425" cy="999068"/>
          </a:xfrm>
        </p:spPr>
        <p:txBody>
          <a:bodyPr>
            <a:normAutofit fontScale="90000"/>
          </a:bodyPr>
          <a:lstStyle/>
          <a:p>
            <a:r>
              <a:rPr lang="en-US" b="1" dirty="0">
                <a:solidFill>
                  <a:schemeClr val="bg1"/>
                </a:solidFill>
              </a:rPr>
              <a:t>Offending Some Teachers        Respect for the Temple</a:t>
            </a:r>
            <a:endParaRPr lang="en-US" dirty="0">
              <a:solidFill>
                <a:schemeClr val="bg1"/>
              </a:solidFill>
            </a:endParaRPr>
          </a:p>
        </p:txBody>
      </p:sp>
      <p:sp>
        <p:nvSpPr>
          <p:cNvPr id="5" name="Content Placeholder 4">
            <a:extLst>
              <a:ext uri="{FF2B5EF4-FFF2-40B4-BE49-F238E27FC236}">
                <a16:creationId xmlns:a16="http://schemas.microsoft.com/office/drawing/2014/main" id="{0936E2CF-8FCD-4FC0-9A96-C3541D0709F6}"/>
              </a:ext>
            </a:extLst>
          </p:cNvPr>
          <p:cNvSpPr>
            <a:spLocks noGrp="1"/>
          </p:cNvSpPr>
          <p:nvPr>
            <p:ph sz="half" idx="1"/>
          </p:nvPr>
        </p:nvSpPr>
        <p:spPr>
          <a:xfrm>
            <a:off x="685798" y="1309988"/>
            <a:ext cx="4995334" cy="5372165"/>
          </a:xfrm>
        </p:spPr>
        <p:txBody>
          <a:bodyPr>
            <a:normAutofit/>
          </a:bodyPr>
          <a:lstStyle/>
          <a:p>
            <a:r>
              <a:rPr lang="en-US" b="1" dirty="0">
                <a:solidFill>
                  <a:schemeClr val="bg1"/>
                </a:solidFill>
              </a:rPr>
              <a:t>Jesus (seen by the people as a rabbi) offended the Jewish teachers because he refused to put his teachings alongside theirs (as just another opinion). He spoke "as one who had authority and not as their scribes.” "You have heard it said.... But I say to you...” He also rejected the Pharisees' human traditions which made "void the Word of God.”</a:t>
            </a:r>
          </a:p>
          <a:p>
            <a:r>
              <a:rPr lang="en-US" b="1" dirty="0">
                <a:solidFill>
                  <a:schemeClr val="bg1"/>
                </a:solidFill>
              </a:rPr>
              <a:t>Concerning dietary laws, Jesus brought out their real meaning, showing that only what comes from the heart can defile a man . The other teachers did not accept Jesus even though his preaching was accompanied by miracles. They especially rejected his teaching that someone could help his neighbor on the Sabbath.</a:t>
            </a:r>
          </a:p>
          <a:p>
            <a:endParaRPr lang="en-US" dirty="0"/>
          </a:p>
        </p:txBody>
      </p:sp>
      <p:sp>
        <p:nvSpPr>
          <p:cNvPr id="6" name="Content Placeholder 5">
            <a:extLst>
              <a:ext uri="{FF2B5EF4-FFF2-40B4-BE49-F238E27FC236}">
                <a16:creationId xmlns:a16="http://schemas.microsoft.com/office/drawing/2014/main" id="{D5CD0ABC-1A64-4E97-BC36-DCDC3D4222A1}"/>
              </a:ext>
            </a:extLst>
          </p:cNvPr>
          <p:cNvSpPr>
            <a:spLocks noGrp="1"/>
          </p:cNvSpPr>
          <p:nvPr>
            <p:ph sz="half" idx="2"/>
          </p:nvPr>
        </p:nvSpPr>
        <p:spPr>
          <a:xfrm>
            <a:off x="5821891" y="1306211"/>
            <a:ext cx="4995332" cy="5372165"/>
          </a:xfrm>
        </p:spPr>
        <p:txBody>
          <a:bodyPr>
            <a:normAutofit/>
          </a:bodyPr>
          <a:lstStyle/>
          <a:p>
            <a:r>
              <a:rPr lang="en-US" sz="2000" b="1" dirty="0">
                <a:solidFill>
                  <a:schemeClr val="bg1"/>
                </a:solidFill>
              </a:rPr>
              <a:t>Jesus showed the deepest respect for the Temple, going there every year of his hidden life. When twelve years old, Jesus remained in the Temple to remind his parents that he must be about his Father's business. In John's Gospel, he patterned his public ministry according to his pilgrimages to Jerusalem.</a:t>
            </a:r>
          </a:p>
          <a:p>
            <a:r>
              <a:rPr lang="en-US" sz="2000" b="1" dirty="0">
                <a:solidFill>
                  <a:schemeClr val="bg1"/>
                </a:solidFill>
              </a:rPr>
              <a:t>For Jesus the Temple was a house for prayer and he was angered when its outer court was used for commerce . After the Resurrection, the apostles continued to revere the Temple.</a:t>
            </a:r>
          </a:p>
          <a:p>
            <a:endParaRPr lang="en-US" dirty="0"/>
          </a:p>
        </p:txBody>
      </p:sp>
    </p:spTree>
    <p:custDataLst>
      <p:tags r:id="rId1"/>
    </p:custDataLst>
    <p:extLst>
      <p:ext uri="{BB962C8B-B14F-4D97-AF65-F5344CB8AC3E}">
        <p14:creationId xmlns:p14="http://schemas.microsoft.com/office/powerpoint/2010/main" val="982746575"/>
      </p:ext>
    </p:extLst>
  </p:cSld>
  <p:clrMapOvr>
    <a:masterClrMapping/>
  </p:clrMapOvr>
  <p:transition spd="med" advTm="4303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1347-8C7F-4CA5-A351-D63858FE01F2}"/>
              </a:ext>
            </a:extLst>
          </p:cNvPr>
          <p:cNvSpPr>
            <a:spLocks noGrp="1"/>
          </p:cNvSpPr>
          <p:nvPr>
            <p:ph type="title"/>
          </p:nvPr>
        </p:nvSpPr>
        <p:spPr>
          <a:xfrm>
            <a:off x="349347" y="281354"/>
            <a:ext cx="11493305" cy="1233268"/>
          </a:xfrm>
        </p:spPr>
        <p:txBody>
          <a:bodyPr>
            <a:normAutofit fontScale="90000"/>
          </a:bodyPr>
          <a:lstStyle/>
          <a:p>
            <a:r>
              <a:rPr lang="en-US" sz="4400" b="1" dirty="0">
                <a:solidFill>
                  <a:schemeClr val="bg1"/>
                </a:solidFill>
              </a:rPr>
              <a:t>The Ascension - His Irreversible Entry into Glory</a:t>
            </a:r>
            <a:endParaRPr lang="en-US" dirty="0"/>
          </a:p>
        </p:txBody>
      </p:sp>
      <p:sp>
        <p:nvSpPr>
          <p:cNvPr id="3" name="Content Placeholder 2">
            <a:extLst>
              <a:ext uri="{FF2B5EF4-FFF2-40B4-BE49-F238E27FC236}">
                <a16:creationId xmlns:a16="http://schemas.microsoft.com/office/drawing/2014/main" id="{C4EE4F3F-0EA5-4527-B7DB-1748AE66CB30}"/>
              </a:ext>
            </a:extLst>
          </p:cNvPr>
          <p:cNvSpPr>
            <a:spLocks noGrp="1"/>
          </p:cNvSpPr>
          <p:nvPr>
            <p:ph idx="1"/>
          </p:nvPr>
        </p:nvSpPr>
        <p:spPr>
          <a:xfrm>
            <a:off x="643598" y="1406770"/>
            <a:ext cx="10131425" cy="5275383"/>
          </a:xfrm>
        </p:spPr>
        <p:txBody>
          <a:bodyPr/>
          <a:lstStyle/>
          <a:p>
            <a:r>
              <a:rPr lang="en-US" sz="2400" b="1" dirty="0">
                <a:solidFill>
                  <a:schemeClr val="bg1"/>
                </a:solidFill>
              </a:rPr>
              <a:t>Christ's body was glorified at the very moment of the Resurrection (as shown by the new powers he enjoyed). Yet, for forty days he appeared to his disciples while his glory remained veiled under the appearance of an ordinary humanity.</a:t>
            </a:r>
          </a:p>
          <a:p>
            <a:r>
              <a:rPr lang="en-US" sz="2400" b="1" dirty="0">
                <a:solidFill>
                  <a:schemeClr val="bg1"/>
                </a:solidFill>
              </a:rPr>
              <a:t>In his final apparition, Jesus "was taken up into heaven and sat down at the right hand of God.”. His Ascension is the irreversible entry of his humanity into divine glory. After his Ascension, Jesus did appear to Paul "as to one untimely born.”</a:t>
            </a:r>
          </a:p>
          <a:p>
            <a:r>
              <a:rPr lang="en-US" sz="2400" b="1" dirty="0">
                <a:solidFill>
                  <a:schemeClr val="bg1"/>
                </a:solidFill>
              </a:rPr>
              <a:t>Jesus spoke to Mary Magdalene of another stage of his glory: "I have not yet ascended to the Father.” Therefore, Christ's glory shown to the disciples is quite different from the glory of Christ exalted at God's right hand. The Ascension is an historical event marking a transition from risen glory to exalted glory.</a:t>
            </a:r>
          </a:p>
          <a:p>
            <a:endParaRPr lang="en-US" dirty="0"/>
          </a:p>
        </p:txBody>
      </p:sp>
    </p:spTree>
    <p:custDataLst>
      <p:tags r:id="rId1"/>
    </p:custDataLst>
    <p:extLst>
      <p:ext uri="{BB962C8B-B14F-4D97-AF65-F5344CB8AC3E}">
        <p14:creationId xmlns:p14="http://schemas.microsoft.com/office/powerpoint/2010/main" val="679187741"/>
      </p:ext>
    </p:extLst>
  </p:cSld>
  <p:clrMapOvr>
    <a:masterClrMapping/>
  </p:clrMapOvr>
  <p:transition spd="med" advTm="33062">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703F-3C94-48DC-8A82-B44A51BC79EC}"/>
              </a:ext>
            </a:extLst>
          </p:cNvPr>
          <p:cNvSpPr>
            <a:spLocks noGrp="1"/>
          </p:cNvSpPr>
          <p:nvPr>
            <p:ph type="title"/>
          </p:nvPr>
        </p:nvSpPr>
        <p:spPr>
          <a:xfrm>
            <a:off x="756179" y="452510"/>
            <a:ext cx="10131425" cy="614289"/>
          </a:xfrm>
        </p:spPr>
        <p:txBody>
          <a:bodyPr>
            <a:normAutofit fontScale="90000"/>
          </a:bodyPr>
          <a:lstStyle/>
          <a:p>
            <a:r>
              <a:rPr lang="en-US" sz="2800" b="1" dirty="0"/>
              <a:t>His Descending and Ascending                       </a:t>
            </a:r>
            <a:r>
              <a:rPr lang="en-US" b="1" dirty="0"/>
              <a:t>Seated in Glory</a:t>
            </a:r>
            <a:endParaRPr lang="en-US" sz="2800" dirty="0"/>
          </a:p>
        </p:txBody>
      </p:sp>
      <p:sp>
        <p:nvSpPr>
          <p:cNvPr id="3" name="Content Placeholder 2">
            <a:extLst>
              <a:ext uri="{FF2B5EF4-FFF2-40B4-BE49-F238E27FC236}">
                <a16:creationId xmlns:a16="http://schemas.microsoft.com/office/drawing/2014/main" id="{129BCBD3-1B52-4F32-A81E-006B4FC4ABDD}"/>
              </a:ext>
            </a:extLst>
          </p:cNvPr>
          <p:cNvSpPr>
            <a:spLocks noGrp="1"/>
          </p:cNvSpPr>
          <p:nvPr>
            <p:ph sz="half" idx="1"/>
          </p:nvPr>
        </p:nvSpPr>
        <p:spPr>
          <a:xfrm>
            <a:off x="545125" y="1269870"/>
            <a:ext cx="4995334" cy="5243472"/>
          </a:xfrm>
        </p:spPr>
        <p:txBody>
          <a:bodyPr>
            <a:normAutofit/>
          </a:bodyPr>
          <a:lstStyle/>
          <a:p>
            <a:r>
              <a:rPr lang="en-US" sz="2000" dirty="0"/>
              <a:t>The two events (Christ's coming down from heaven and his ascending up to heaven) are closely linked. Jesus said, "No one has ascended into heaven but he who descended from heaven, the Son of Man.” Human nature does not have "access to the Father's house." Only Christ can give us such access and give us confidence that we will be with him.</a:t>
            </a:r>
          </a:p>
          <a:p>
            <a:r>
              <a:rPr lang="en-US" sz="2000" dirty="0"/>
              <a:t>Jesus said he would "be lifted up from the earth.” This mystery (begun with the cross) is completed by the Ascension when Jesus entered "into heaven itself." In heaven, Jesus "makes intercession" for "those who draw near to God through him.”</a:t>
            </a:r>
          </a:p>
          <a:p>
            <a:endParaRPr lang="en-US" dirty="0"/>
          </a:p>
        </p:txBody>
      </p:sp>
      <p:sp>
        <p:nvSpPr>
          <p:cNvPr id="4" name="Content Placeholder 3">
            <a:extLst>
              <a:ext uri="{FF2B5EF4-FFF2-40B4-BE49-F238E27FC236}">
                <a16:creationId xmlns:a16="http://schemas.microsoft.com/office/drawing/2014/main" id="{8E75290B-319F-4E31-926E-A33FEC6900F6}"/>
              </a:ext>
            </a:extLst>
          </p:cNvPr>
          <p:cNvSpPr>
            <a:spLocks noGrp="1"/>
          </p:cNvSpPr>
          <p:nvPr>
            <p:ph sz="half" idx="2"/>
          </p:nvPr>
        </p:nvSpPr>
        <p:spPr>
          <a:xfrm>
            <a:off x="6525279" y="3011919"/>
            <a:ext cx="4995332" cy="3649133"/>
          </a:xfrm>
        </p:spPr>
        <p:txBody>
          <a:bodyPr>
            <a:normAutofit/>
          </a:bodyPr>
          <a:lstStyle/>
          <a:p>
            <a:r>
              <a:rPr lang="en-US" sz="2000" dirty="0"/>
              <a:t>Now seated at the Father's right hand means that Jesus Christ has the glory of his divinity which he had before all ages. Because his flesh is glorified, he now is seated bodily. This "being seated" signifies the inauguration of the Messianic kingdom. "His dominion is an everlasting dominion, which shall not pass away.”  After the Ascension, the apostles became witnesses that Christ's kingdom "will have no end" (Nicene Creed).</a:t>
            </a:r>
          </a:p>
        </p:txBody>
      </p:sp>
      <p:pic>
        <p:nvPicPr>
          <p:cNvPr id="3074" name="Picture 2" descr="Image result for christ seated in glory">
            <a:extLst>
              <a:ext uri="{FF2B5EF4-FFF2-40B4-BE49-F238E27FC236}">
                <a16:creationId xmlns:a16="http://schemas.microsoft.com/office/drawing/2014/main" id="{2BB6FA5D-0564-4BFB-A590-0C2042EBD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656" y="1182109"/>
            <a:ext cx="4250577" cy="1714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2639454"/>
      </p:ext>
    </p:extLst>
  </p:cSld>
  <p:clrMapOvr>
    <a:masterClrMapping/>
  </p:clrMapOvr>
  <p:transition spd="med" advTm="42045">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48E9D-3BAA-44C3-AE87-37BF80F9BA43}"/>
              </a:ext>
            </a:extLst>
          </p:cNvPr>
          <p:cNvSpPr>
            <a:spLocks noGrp="1"/>
          </p:cNvSpPr>
          <p:nvPr>
            <p:ph type="title"/>
          </p:nvPr>
        </p:nvSpPr>
        <p:spPr>
          <a:xfrm>
            <a:off x="685799" y="358075"/>
            <a:ext cx="3680885" cy="1371600"/>
          </a:xfrm>
        </p:spPr>
        <p:txBody>
          <a:bodyPr>
            <a:normAutofit/>
          </a:bodyPr>
          <a:lstStyle/>
          <a:p>
            <a:pPr algn="ctr"/>
            <a:r>
              <a:rPr lang="en-US" sz="3200" b="1" dirty="0">
                <a:solidFill>
                  <a:schemeClr val="accent1">
                    <a:lumMod val="40000"/>
                    <a:lumOff val="60000"/>
                  </a:schemeClr>
                </a:solidFill>
              </a:rPr>
              <a:t>All Power in Heaven and Earth</a:t>
            </a:r>
            <a:endParaRPr lang="en-US" sz="3200" dirty="0">
              <a:solidFill>
                <a:schemeClr val="accent1">
                  <a:lumMod val="40000"/>
                  <a:lumOff val="60000"/>
                </a:schemeClr>
              </a:solidFill>
            </a:endParaRPr>
          </a:p>
        </p:txBody>
      </p:sp>
      <p:sp>
        <p:nvSpPr>
          <p:cNvPr id="4" name="Text Placeholder 3">
            <a:extLst>
              <a:ext uri="{FF2B5EF4-FFF2-40B4-BE49-F238E27FC236}">
                <a16:creationId xmlns:a16="http://schemas.microsoft.com/office/drawing/2014/main" id="{FCBF4EE0-C8C4-48A1-BB48-A8ED6DD0BA3C}"/>
              </a:ext>
            </a:extLst>
          </p:cNvPr>
          <p:cNvSpPr>
            <a:spLocks noGrp="1"/>
          </p:cNvSpPr>
          <p:nvPr>
            <p:ph type="body" sz="half" idx="2"/>
          </p:nvPr>
        </p:nvSpPr>
        <p:spPr>
          <a:xfrm>
            <a:off x="487010" y="2285349"/>
            <a:ext cx="4744331" cy="4572651"/>
          </a:xfrm>
        </p:spPr>
        <p:txBody>
          <a:bodyPr>
            <a:noAutofit/>
          </a:bodyPr>
          <a:lstStyle/>
          <a:p>
            <a:r>
              <a:rPr lang="en-US" sz="2400" dirty="0">
                <a:solidFill>
                  <a:schemeClr val="accent1">
                    <a:lumMod val="40000"/>
                    <a:lumOff val="60000"/>
                  </a:schemeClr>
                </a:solidFill>
              </a:rPr>
              <a:t>By his Ascension, Christ's humanity participates in God's power and authority. He is "Lord both of the living and the dead.” He possesses all authority. All creation is fulfilled in him. Although taken up to heaven, Christ dwells on earth in his Church and has authority in the Spirit over the Church (the Kingdom of Christ already present in mystery).</a:t>
            </a:r>
          </a:p>
        </p:txBody>
      </p:sp>
      <p:pic>
        <p:nvPicPr>
          <p:cNvPr id="4098" name="Picture 2" descr="Image result for christ seated in glory">
            <a:extLst>
              <a:ext uri="{FF2B5EF4-FFF2-40B4-BE49-F238E27FC236}">
                <a16:creationId xmlns:a16="http://schemas.microsoft.com/office/drawing/2014/main" id="{B69C0D6D-6A5B-42AC-94EB-0D98F84128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32200" y="1041009"/>
            <a:ext cx="5521953" cy="48392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7246058"/>
      </p:ext>
    </p:extLst>
  </p:cSld>
  <p:clrMapOvr>
    <a:masterClrMapping/>
  </p:clrMapOvr>
  <p:transition spd="med" advTm="1797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62B8-A433-45C5-AB1A-21E56174C69B}"/>
              </a:ext>
            </a:extLst>
          </p:cNvPr>
          <p:cNvSpPr>
            <a:spLocks noGrp="1"/>
          </p:cNvSpPr>
          <p:nvPr>
            <p:ph type="title"/>
          </p:nvPr>
        </p:nvSpPr>
        <p:spPr>
          <a:xfrm>
            <a:off x="615423" y="690488"/>
            <a:ext cx="11285845" cy="1456267"/>
          </a:xfrm>
        </p:spPr>
        <p:txBody>
          <a:bodyPr>
            <a:normAutofit fontScale="90000"/>
          </a:bodyPr>
          <a:lstStyle/>
          <a:p>
            <a:r>
              <a:rPr lang="en-US" sz="4800" b="1" dirty="0"/>
              <a:t>The Last Hour                </a:t>
            </a:r>
            <a:r>
              <a:rPr lang="en-US" sz="4900" b="1" dirty="0"/>
              <a:t>Waiting for the King </a:t>
            </a:r>
            <a:endParaRPr lang="en-US" sz="4900" dirty="0"/>
          </a:p>
        </p:txBody>
      </p:sp>
      <p:sp>
        <p:nvSpPr>
          <p:cNvPr id="3" name="Content Placeholder 2">
            <a:extLst>
              <a:ext uri="{FF2B5EF4-FFF2-40B4-BE49-F238E27FC236}">
                <a16:creationId xmlns:a16="http://schemas.microsoft.com/office/drawing/2014/main" id="{14809164-2D1F-4921-A962-048DB16B89B8}"/>
              </a:ext>
            </a:extLst>
          </p:cNvPr>
          <p:cNvSpPr>
            <a:spLocks noGrp="1"/>
          </p:cNvSpPr>
          <p:nvPr>
            <p:ph sz="half" idx="1"/>
          </p:nvPr>
        </p:nvSpPr>
        <p:spPr>
          <a:xfrm>
            <a:off x="685802" y="2142066"/>
            <a:ext cx="4995334" cy="4258733"/>
          </a:xfrm>
        </p:spPr>
        <p:txBody>
          <a:bodyPr>
            <a:noAutofit/>
          </a:bodyPr>
          <a:lstStyle/>
          <a:p>
            <a:r>
              <a:rPr lang="en-US" sz="2400" dirty="0"/>
              <a:t>In Christ, we have entered into "the last hour.” The renewal of the world is irrevocably under way. The Church (endowed with a real but imperfect holiness) anticipates this renewal when Christ's kingdom is manifested through miraculous signs that accompany the Church's proclamation.</a:t>
            </a:r>
          </a:p>
        </p:txBody>
      </p:sp>
      <p:sp>
        <p:nvSpPr>
          <p:cNvPr id="4" name="Content Placeholder 3">
            <a:extLst>
              <a:ext uri="{FF2B5EF4-FFF2-40B4-BE49-F238E27FC236}">
                <a16:creationId xmlns:a16="http://schemas.microsoft.com/office/drawing/2014/main" id="{AE82A60D-7E99-4840-9486-9DC7E6078858}"/>
              </a:ext>
            </a:extLst>
          </p:cNvPr>
          <p:cNvSpPr>
            <a:spLocks noGrp="1"/>
          </p:cNvSpPr>
          <p:nvPr>
            <p:ph sz="half" idx="2"/>
          </p:nvPr>
        </p:nvSpPr>
        <p:spPr>
          <a:xfrm>
            <a:off x="5821894" y="2142067"/>
            <a:ext cx="5896493" cy="4483816"/>
          </a:xfrm>
        </p:spPr>
        <p:txBody>
          <a:bodyPr>
            <a:normAutofit/>
          </a:bodyPr>
          <a:lstStyle/>
          <a:p>
            <a:r>
              <a:rPr lang="en-US" sz="2000" dirty="0"/>
              <a:t>Jesus' reign will be perfectly fulfilled when he returns as King. "They will see the Son of Man coming in a cloud with power and great glory.” Although Christ's victory is definitive, his reign still suffers attack by evil powers. Someday there will be "new heavens and a new earth." Until then, the Church, (with sacraments and institutions) groans and travails. That is why Christians pray "Come, Lord Jesus.”</a:t>
            </a:r>
          </a:p>
          <a:p>
            <a:r>
              <a:rPr lang="en-US" sz="2000" dirty="0"/>
              <a:t>Jesus said that the hour of the glorious messianic kingdom had not yet come.   Therefore, the present age (a time of the Spirit and of witness) is also a time of distress, of evil, and of waiting and watching.</a:t>
            </a:r>
          </a:p>
          <a:p>
            <a:endParaRPr lang="en-US" dirty="0"/>
          </a:p>
        </p:txBody>
      </p:sp>
      <p:pic>
        <p:nvPicPr>
          <p:cNvPr id="5122" name="Picture 2" descr="Image result for christ seated in glory">
            <a:extLst>
              <a:ext uri="{FF2B5EF4-FFF2-40B4-BE49-F238E27FC236}">
                <a16:creationId xmlns:a16="http://schemas.microsoft.com/office/drawing/2014/main" id="{EC878833-3FC4-4393-BFBC-48A6FA502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433" y="457201"/>
            <a:ext cx="1600200" cy="1714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15247939"/>
      </p:ext>
    </p:extLst>
  </p:cSld>
  <p:clrMapOvr>
    <a:masterClrMapping/>
  </p:clrMapOvr>
  <p:transition spd="med" advTm="3685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EB1E-3EE6-46D7-ACB7-634E1671ACEB}"/>
              </a:ext>
            </a:extLst>
          </p:cNvPr>
          <p:cNvSpPr>
            <a:spLocks noGrp="1"/>
          </p:cNvSpPr>
          <p:nvPr>
            <p:ph type="title"/>
          </p:nvPr>
        </p:nvSpPr>
        <p:spPr>
          <a:xfrm>
            <a:off x="390378" y="429065"/>
            <a:ext cx="3680885" cy="1371600"/>
          </a:xfrm>
        </p:spPr>
        <p:txBody>
          <a:bodyPr>
            <a:noAutofit/>
          </a:bodyPr>
          <a:lstStyle/>
          <a:p>
            <a:pPr algn="ctr"/>
            <a:r>
              <a:rPr lang="en-US" sz="3200" b="1" dirty="0">
                <a:solidFill>
                  <a:schemeClr val="bg1"/>
                </a:solidFill>
              </a:rPr>
              <a:t>Awaiting Israel's Conversion</a:t>
            </a:r>
          </a:p>
        </p:txBody>
      </p:sp>
      <p:sp>
        <p:nvSpPr>
          <p:cNvPr id="4" name="Text Placeholder 3">
            <a:extLst>
              <a:ext uri="{FF2B5EF4-FFF2-40B4-BE49-F238E27FC236}">
                <a16:creationId xmlns:a16="http://schemas.microsoft.com/office/drawing/2014/main" id="{9ACB6EB9-266A-4757-8457-D6220C3448A1}"/>
              </a:ext>
            </a:extLst>
          </p:cNvPr>
          <p:cNvSpPr>
            <a:spLocks noGrp="1"/>
          </p:cNvSpPr>
          <p:nvPr>
            <p:ph type="body" sz="half" idx="2"/>
          </p:nvPr>
        </p:nvSpPr>
        <p:spPr>
          <a:xfrm>
            <a:off x="277837" y="2286001"/>
            <a:ext cx="4631788" cy="4142934"/>
          </a:xfrm>
        </p:spPr>
        <p:txBody>
          <a:bodyPr>
            <a:normAutofit/>
          </a:bodyPr>
          <a:lstStyle/>
          <a:p>
            <a:r>
              <a:rPr lang="en-US" sz="2000" b="1" dirty="0">
                <a:solidFill>
                  <a:schemeClr val="bg1"/>
                </a:solidFill>
              </a:rPr>
              <a:t>We do not know the time of Christ's coming "which the Father has fixed by his own authority.”  It could happen at any moment or it could be "delayed."</a:t>
            </a:r>
          </a:p>
          <a:p>
            <a:r>
              <a:rPr lang="en-US" sz="2000" b="1" dirty="0">
                <a:solidFill>
                  <a:schemeClr val="bg1"/>
                </a:solidFill>
              </a:rPr>
              <a:t>His coming is suspended until he is recognized by "all Israel." Peter said that heaven had to receive Jesus "until the time of universal restoration.”  Paul said that Israel's heart was hardened until "the full number of Gentiles comes.” Finally, there will be Israel's "full inclusion”  and God will be "all in all.”</a:t>
            </a:r>
          </a:p>
          <a:p>
            <a:endParaRPr lang="en-US" dirty="0"/>
          </a:p>
        </p:txBody>
      </p:sp>
      <p:pic>
        <p:nvPicPr>
          <p:cNvPr id="6146" name="Picture 2" descr="Image result for Israel's conversion">
            <a:extLst>
              <a:ext uri="{FF2B5EF4-FFF2-40B4-BE49-F238E27FC236}">
                <a16:creationId xmlns:a16="http://schemas.microsoft.com/office/drawing/2014/main" id="{B0F74173-EFB0-4896-B242-8AE913A8D0E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24829" y="863925"/>
            <a:ext cx="6311227" cy="51992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30600436"/>
      </p:ext>
    </p:extLst>
  </p:cSld>
  <p:clrMapOvr>
    <a:masterClrMapping/>
  </p:clrMapOvr>
  <p:transition spd="med" advTm="2235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87DE3-63E2-4C11-A6BF-7598C13DCD47}"/>
              </a:ext>
            </a:extLst>
          </p:cNvPr>
          <p:cNvSpPr>
            <a:spLocks noGrp="1"/>
          </p:cNvSpPr>
          <p:nvPr>
            <p:ph type="title"/>
          </p:nvPr>
        </p:nvSpPr>
        <p:spPr>
          <a:xfrm>
            <a:off x="685801" y="370449"/>
            <a:ext cx="10131425" cy="1064455"/>
          </a:xfrm>
        </p:spPr>
        <p:txBody>
          <a:bodyPr>
            <a:normAutofit/>
          </a:bodyPr>
          <a:lstStyle/>
          <a:p>
            <a:r>
              <a:rPr lang="en-US" sz="4800" b="1" dirty="0"/>
              <a:t>The Final Deception - The Antichrist</a:t>
            </a:r>
            <a:endParaRPr lang="en-US" sz="4800" dirty="0"/>
          </a:p>
        </p:txBody>
      </p:sp>
      <p:sp>
        <p:nvSpPr>
          <p:cNvPr id="6" name="Content Placeholder 5">
            <a:extLst>
              <a:ext uri="{FF2B5EF4-FFF2-40B4-BE49-F238E27FC236}">
                <a16:creationId xmlns:a16="http://schemas.microsoft.com/office/drawing/2014/main" id="{2DD9AD9A-3C43-4AD7-90AA-0428B0ECF3D1}"/>
              </a:ext>
            </a:extLst>
          </p:cNvPr>
          <p:cNvSpPr>
            <a:spLocks noGrp="1"/>
          </p:cNvSpPr>
          <p:nvPr>
            <p:ph idx="1"/>
          </p:nvPr>
        </p:nvSpPr>
        <p:spPr>
          <a:xfrm>
            <a:off x="559193" y="1604433"/>
            <a:ext cx="6924819" cy="4883118"/>
          </a:xfrm>
        </p:spPr>
        <p:txBody>
          <a:bodyPr>
            <a:normAutofit lnSpcReduction="10000"/>
          </a:bodyPr>
          <a:lstStyle/>
          <a:p>
            <a:r>
              <a:rPr lang="en-US" sz="2400" dirty="0"/>
              <a:t>Before Christ comes, the Church will pass through a final trial which will shake the faith of many.  This "mystery of inequity" will be a religious deception offering men a solution to all problems at the price of apostasy from the truth. The supreme deception will be the Antichrist, a pseudo-Messianism by which man glorifies himself in place of God.</a:t>
            </a:r>
          </a:p>
          <a:p>
            <a:r>
              <a:rPr lang="en-US" sz="2400" dirty="0"/>
              <a:t>This deception always happens when people claim to gain messianic hope within history, when really it can only come from "beyond history" and through the Final Judgment. The Church has rejected both millenarianism and its political form, secular messianism.</a:t>
            </a:r>
          </a:p>
          <a:p>
            <a:endParaRPr lang="en-US" dirty="0"/>
          </a:p>
        </p:txBody>
      </p:sp>
      <p:pic>
        <p:nvPicPr>
          <p:cNvPr id="7170" name="Picture 2" descr="See the source image">
            <a:extLst>
              <a:ext uri="{FF2B5EF4-FFF2-40B4-BE49-F238E27FC236}">
                <a16:creationId xmlns:a16="http://schemas.microsoft.com/office/drawing/2014/main" id="{483DC267-DA82-45DE-8227-33A8DD48D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321" y="1845375"/>
            <a:ext cx="3772486" cy="44012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93642862"/>
      </p:ext>
    </p:extLst>
  </p:cSld>
  <p:clrMapOvr>
    <a:masterClrMapping/>
  </p:clrMapOvr>
  <p:transition spd="med" advTm="2924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circle(in)">
                                      <p:cBhvr>
                                        <p:cTn id="1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D0B7-3737-4D0C-A0C6-260D45DB3D10}"/>
              </a:ext>
            </a:extLst>
          </p:cNvPr>
          <p:cNvSpPr>
            <a:spLocks noGrp="1"/>
          </p:cNvSpPr>
          <p:nvPr>
            <p:ph type="title"/>
          </p:nvPr>
        </p:nvSpPr>
        <p:spPr>
          <a:xfrm>
            <a:off x="695182" y="297566"/>
            <a:ext cx="4995335" cy="1109264"/>
          </a:xfrm>
        </p:spPr>
        <p:txBody>
          <a:bodyPr/>
          <a:lstStyle/>
          <a:p>
            <a:r>
              <a:rPr lang="en-US" sz="4800" b="1" dirty="0">
                <a:solidFill>
                  <a:schemeClr val="accent6"/>
                </a:solidFill>
              </a:rPr>
              <a:t>Coming in Glory</a:t>
            </a:r>
            <a:endParaRPr lang="en-US" dirty="0">
              <a:solidFill>
                <a:schemeClr val="accent6"/>
              </a:solidFill>
            </a:endParaRPr>
          </a:p>
        </p:txBody>
      </p:sp>
      <p:sp>
        <p:nvSpPr>
          <p:cNvPr id="3" name="Text Placeholder 2">
            <a:extLst>
              <a:ext uri="{FF2B5EF4-FFF2-40B4-BE49-F238E27FC236}">
                <a16:creationId xmlns:a16="http://schemas.microsoft.com/office/drawing/2014/main" id="{DCA6D5FD-9173-4E33-89EE-8CCAC15B277D}"/>
              </a:ext>
            </a:extLst>
          </p:cNvPr>
          <p:cNvSpPr>
            <a:spLocks noGrp="1"/>
          </p:cNvSpPr>
          <p:nvPr>
            <p:ph type="body" idx="1"/>
          </p:nvPr>
        </p:nvSpPr>
        <p:spPr>
          <a:xfrm>
            <a:off x="685801" y="1540080"/>
            <a:ext cx="4709054" cy="576262"/>
          </a:xfrm>
        </p:spPr>
        <p:txBody>
          <a:bodyPr/>
          <a:lstStyle/>
          <a:p>
            <a:r>
              <a:rPr lang="en-US" sz="3200" b="1" dirty="0">
                <a:solidFill>
                  <a:schemeClr val="accent6"/>
                </a:solidFill>
              </a:rPr>
              <a:t>Triumph after Trials </a:t>
            </a:r>
          </a:p>
        </p:txBody>
      </p:sp>
      <p:sp>
        <p:nvSpPr>
          <p:cNvPr id="4" name="Content Placeholder 3">
            <a:extLst>
              <a:ext uri="{FF2B5EF4-FFF2-40B4-BE49-F238E27FC236}">
                <a16:creationId xmlns:a16="http://schemas.microsoft.com/office/drawing/2014/main" id="{6EDD58B3-800A-4A9C-9B42-399F1C7970B5}"/>
              </a:ext>
            </a:extLst>
          </p:cNvPr>
          <p:cNvSpPr>
            <a:spLocks noGrp="1"/>
          </p:cNvSpPr>
          <p:nvPr>
            <p:ph sz="half" idx="2"/>
          </p:nvPr>
        </p:nvSpPr>
        <p:spPr>
          <a:xfrm>
            <a:off x="399520" y="2686535"/>
            <a:ext cx="5281616" cy="3091187"/>
          </a:xfrm>
        </p:spPr>
        <p:txBody>
          <a:bodyPr>
            <a:normAutofit fontScale="70000" lnSpcReduction="20000"/>
          </a:bodyPr>
          <a:lstStyle/>
          <a:p>
            <a:r>
              <a:rPr lang="en-US" sz="3300" dirty="0">
                <a:solidFill>
                  <a:schemeClr val="accent6">
                    <a:lumMod val="60000"/>
                    <a:lumOff val="40000"/>
                  </a:schemeClr>
                </a:solidFill>
              </a:rPr>
              <a:t>The Church will enter her final glory only by following her Lord in his death and Resurrection. This will not be an historic triumph of Church ascendancy, but a victory of God. A final unleashing of evil will cause Christ's Bride to come down from heaven. After worldwide cosmic upheavals, God will triumph over evil by the Last Judgment</a:t>
            </a:r>
            <a:r>
              <a:rPr lang="en-US" sz="2400" dirty="0">
                <a:solidFill>
                  <a:schemeClr val="accent6">
                    <a:lumMod val="60000"/>
                    <a:lumOff val="40000"/>
                  </a:schemeClr>
                </a:solidFill>
              </a:rPr>
              <a:t>.</a:t>
            </a:r>
          </a:p>
        </p:txBody>
      </p:sp>
      <p:sp>
        <p:nvSpPr>
          <p:cNvPr id="5" name="Text Placeholder 4">
            <a:extLst>
              <a:ext uri="{FF2B5EF4-FFF2-40B4-BE49-F238E27FC236}">
                <a16:creationId xmlns:a16="http://schemas.microsoft.com/office/drawing/2014/main" id="{5D102F3E-BDBF-433D-948F-9C034C599601}"/>
              </a:ext>
            </a:extLst>
          </p:cNvPr>
          <p:cNvSpPr>
            <a:spLocks noGrp="1"/>
          </p:cNvSpPr>
          <p:nvPr>
            <p:ph type="body" sz="quarter" idx="3"/>
          </p:nvPr>
        </p:nvSpPr>
        <p:spPr>
          <a:xfrm>
            <a:off x="6096000" y="519720"/>
            <a:ext cx="5341031" cy="576262"/>
          </a:xfrm>
        </p:spPr>
        <p:txBody>
          <a:bodyPr/>
          <a:lstStyle/>
          <a:p>
            <a:r>
              <a:rPr lang="en-US" b="1" dirty="0">
                <a:solidFill>
                  <a:schemeClr val="accent6"/>
                </a:solidFill>
              </a:rPr>
              <a:t>Then - All Gathered for Judgment </a:t>
            </a:r>
          </a:p>
        </p:txBody>
      </p:sp>
      <p:sp>
        <p:nvSpPr>
          <p:cNvPr id="6" name="Content Placeholder 5">
            <a:extLst>
              <a:ext uri="{FF2B5EF4-FFF2-40B4-BE49-F238E27FC236}">
                <a16:creationId xmlns:a16="http://schemas.microsoft.com/office/drawing/2014/main" id="{A7C52771-A465-4F3B-BC1B-7DEB7C8E11E0}"/>
              </a:ext>
            </a:extLst>
          </p:cNvPr>
          <p:cNvSpPr>
            <a:spLocks noGrp="1"/>
          </p:cNvSpPr>
          <p:nvPr>
            <p:ph sz="quarter" idx="4"/>
          </p:nvPr>
        </p:nvSpPr>
        <p:spPr>
          <a:xfrm>
            <a:off x="5681136" y="3471594"/>
            <a:ext cx="6220132" cy="3091187"/>
          </a:xfrm>
        </p:spPr>
        <p:txBody>
          <a:bodyPr>
            <a:normAutofit fontScale="70000" lnSpcReduction="20000"/>
          </a:bodyPr>
          <a:lstStyle/>
          <a:p>
            <a:r>
              <a:rPr lang="en-US" sz="2800" dirty="0">
                <a:solidFill>
                  <a:schemeClr val="accent6">
                    <a:lumMod val="60000"/>
                    <a:lumOff val="40000"/>
                  </a:schemeClr>
                </a:solidFill>
              </a:rPr>
              <a:t>Jesus announced the Final Judgment which will reveal the conduct of every person. Our attitude toward our neighbor will disclose our acceptance or rejection of God's grace. Jesus will say, "As you did it to one of the least of these my brethren, you did it to me.”</a:t>
            </a:r>
          </a:p>
          <a:p>
            <a:r>
              <a:rPr lang="en-US" sz="2800" dirty="0">
                <a:solidFill>
                  <a:schemeClr val="accent6">
                    <a:lumMod val="60000"/>
                    <a:lumOff val="40000"/>
                  </a:schemeClr>
                </a:solidFill>
              </a:rPr>
              <a:t>By his death, Jesus acquired the right to pass definitive judgment on all mankind. The Father gave "all judgment to the Son.” The Son came "to save and to give life.”  However, by rejecting Christ's gift, a person can condemn himself for all eternity.</a:t>
            </a:r>
          </a:p>
          <a:p>
            <a:endParaRPr lang="en-US" dirty="0"/>
          </a:p>
        </p:txBody>
      </p:sp>
      <p:pic>
        <p:nvPicPr>
          <p:cNvPr id="8194" name="Picture 2" descr="Image result for judgement day">
            <a:extLst>
              <a:ext uri="{FF2B5EF4-FFF2-40B4-BE49-F238E27FC236}">
                <a16:creationId xmlns:a16="http://schemas.microsoft.com/office/drawing/2014/main" id="{5D75B0B3-58CE-4DA0-A02B-2CFE5C406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558" y="1362483"/>
            <a:ext cx="5281616" cy="18426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7435807"/>
      </p:ext>
    </p:extLst>
  </p:cSld>
  <p:clrMapOvr>
    <a:masterClrMapping/>
  </p:clrMapOvr>
  <p:transition spd="med" advTm="40475">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circle(in)">
                                      <p:cBhvr>
                                        <p:cTn id="27" dur="2000"/>
                                        <p:tgtEl>
                                          <p:spTgt spid="819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378B-30A0-48FF-90FD-DFED84B72009}"/>
              </a:ext>
            </a:extLst>
          </p:cNvPr>
          <p:cNvSpPr>
            <a:spLocks noGrp="1"/>
          </p:cNvSpPr>
          <p:nvPr>
            <p:ph type="title"/>
          </p:nvPr>
        </p:nvSpPr>
        <p:spPr>
          <a:xfrm>
            <a:off x="685801" y="426720"/>
            <a:ext cx="7811085" cy="1456267"/>
          </a:xfrm>
        </p:spPr>
        <p:txBody>
          <a:bodyPr>
            <a:normAutofit/>
          </a:bodyPr>
          <a:lstStyle/>
          <a:p>
            <a:r>
              <a:rPr lang="en-US" sz="4800" b="1" dirty="0"/>
              <a:t>The Temple's Destruction</a:t>
            </a:r>
            <a:endParaRPr lang="en-US" sz="4800" dirty="0"/>
          </a:p>
        </p:txBody>
      </p:sp>
      <p:sp>
        <p:nvSpPr>
          <p:cNvPr id="3" name="Content Placeholder 2">
            <a:extLst>
              <a:ext uri="{FF2B5EF4-FFF2-40B4-BE49-F238E27FC236}">
                <a16:creationId xmlns:a16="http://schemas.microsoft.com/office/drawing/2014/main" id="{9207F6C5-2CA5-4BA1-BCBC-4DBC2A8D1864}"/>
              </a:ext>
            </a:extLst>
          </p:cNvPr>
          <p:cNvSpPr>
            <a:spLocks noGrp="1"/>
          </p:cNvSpPr>
          <p:nvPr>
            <p:ph idx="1"/>
          </p:nvPr>
        </p:nvSpPr>
        <p:spPr>
          <a:xfrm>
            <a:off x="685801" y="2142067"/>
            <a:ext cx="10131425" cy="4511951"/>
          </a:xfrm>
        </p:spPr>
        <p:txBody>
          <a:bodyPr>
            <a:normAutofit/>
          </a:bodyPr>
          <a:lstStyle/>
          <a:p>
            <a:r>
              <a:rPr lang="en-US" sz="2800" dirty="0"/>
              <a:t>Jesus predicted the Temple's destruction. Not one stone would remain "upon another.” This prophecy was distorted at his trial and used as an insult on the cross.</a:t>
            </a:r>
          </a:p>
          <a:p>
            <a:r>
              <a:rPr lang="en-US" sz="2800" dirty="0"/>
              <a:t>Jesus willingly paid the Temple tax for himself and Peter. He identified himself with the Temple by claiming it to be God's definitive dwelling-place among men. His death presaged the destruction of the Temple and began a new age when man "will worship the Father neither on this mountain nor in Jerusalem.”</a:t>
            </a:r>
          </a:p>
          <a:p>
            <a:endParaRPr lang="en-US" dirty="0"/>
          </a:p>
        </p:txBody>
      </p:sp>
      <p:pic>
        <p:nvPicPr>
          <p:cNvPr id="3074" name="Picture 2" descr="Image result for destruction of the temple">
            <a:extLst>
              <a:ext uri="{FF2B5EF4-FFF2-40B4-BE49-F238E27FC236}">
                <a16:creationId xmlns:a16="http://schemas.microsoft.com/office/drawing/2014/main" id="{7ED9E72D-7E35-49B7-9C6E-DC0DE3D48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443" y="203981"/>
            <a:ext cx="2995979" cy="21571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1391979"/>
      </p:ext>
    </p:extLst>
  </p:cSld>
  <p:clrMapOvr>
    <a:masterClrMapping/>
  </p:clrMapOvr>
  <p:transition spd="med" advTm="2265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6F7B-2F2B-4CCF-BCFC-BAB7451EB9C8}"/>
              </a:ext>
            </a:extLst>
          </p:cNvPr>
          <p:cNvSpPr>
            <a:spLocks noGrp="1"/>
          </p:cNvSpPr>
          <p:nvPr>
            <p:ph type="title"/>
          </p:nvPr>
        </p:nvSpPr>
        <p:spPr>
          <a:xfrm>
            <a:off x="685801" y="405619"/>
            <a:ext cx="10131425" cy="999067"/>
          </a:xfrm>
        </p:spPr>
        <p:txBody>
          <a:bodyPr>
            <a:normAutofit/>
          </a:bodyPr>
          <a:lstStyle/>
          <a:p>
            <a:r>
              <a:rPr lang="en-US" sz="4000" b="1" dirty="0">
                <a:solidFill>
                  <a:srgbClr val="002060"/>
                </a:solidFill>
              </a:rPr>
              <a:t>The Real Stumbling Block - Forgiving Sins</a:t>
            </a:r>
            <a:endParaRPr lang="en-US" sz="4000" dirty="0">
              <a:solidFill>
                <a:srgbClr val="002060"/>
              </a:solidFill>
            </a:endParaRPr>
          </a:p>
        </p:txBody>
      </p:sp>
      <p:sp>
        <p:nvSpPr>
          <p:cNvPr id="3" name="Content Placeholder 2">
            <a:extLst>
              <a:ext uri="{FF2B5EF4-FFF2-40B4-BE49-F238E27FC236}">
                <a16:creationId xmlns:a16="http://schemas.microsoft.com/office/drawing/2014/main" id="{CA069E0D-203B-4BB3-9574-BD2A4AD3ABD7}"/>
              </a:ext>
            </a:extLst>
          </p:cNvPr>
          <p:cNvSpPr>
            <a:spLocks noGrp="1"/>
          </p:cNvSpPr>
          <p:nvPr>
            <p:ph idx="1"/>
          </p:nvPr>
        </p:nvSpPr>
        <p:spPr>
          <a:xfrm>
            <a:off x="685801" y="1547447"/>
            <a:ext cx="10131425" cy="4783016"/>
          </a:xfrm>
        </p:spPr>
        <p:txBody>
          <a:bodyPr>
            <a:normAutofit/>
          </a:bodyPr>
          <a:lstStyle/>
          <a:p>
            <a:r>
              <a:rPr lang="en-US" sz="2400" dirty="0">
                <a:solidFill>
                  <a:srgbClr val="002060"/>
                </a:solidFill>
              </a:rPr>
              <a:t>The real stumbling block for Israel's religious authorities was Jesus' role in the redemption of sins.</a:t>
            </a:r>
          </a:p>
          <a:p>
            <a:r>
              <a:rPr lang="en-US" sz="2400" dirty="0">
                <a:solidFill>
                  <a:srgbClr val="002060"/>
                </a:solidFill>
              </a:rPr>
              <a:t>Jesus scandalized the Pharisees by eating with sinners, he had not come "to call the righteous, but sinners to repentance.”  He said that sin is universal and that anyone is blind who claims not to need forgiveness.</a:t>
            </a:r>
          </a:p>
          <a:p>
            <a:r>
              <a:rPr lang="en-US" sz="2400" dirty="0">
                <a:solidFill>
                  <a:srgbClr val="002060"/>
                </a:solidFill>
              </a:rPr>
              <a:t>Jesus gave scandal by saying that God the Father was also merciful and by hinting that he (Jesus) could admit sinners to the messianic banquet. However, the great dilemma was caused by Jesus' forgiving of the sins of the paralytic. The authorities correctly asked "Who can forgive sins but God alone?“  By forgiving sins Jesus was either blaspheming (making himself equal to God) or he was speaking the truth.</a:t>
            </a:r>
          </a:p>
          <a:p>
            <a:endParaRPr lang="en-US" dirty="0"/>
          </a:p>
        </p:txBody>
      </p:sp>
    </p:spTree>
    <p:custDataLst>
      <p:tags r:id="rId1"/>
    </p:custDataLst>
    <p:extLst>
      <p:ext uri="{BB962C8B-B14F-4D97-AF65-F5344CB8AC3E}">
        <p14:creationId xmlns:p14="http://schemas.microsoft.com/office/powerpoint/2010/main" val="631588710"/>
      </p:ext>
    </p:extLst>
  </p:cSld>
  <p:clrMapOvr>
    <a:masterClrMapping/>
  </p:clrMapOvr>
  <p:transition spd="med" advTm="29066">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83FD-EDBA-43BF-8121-5A95BE043912}"/>
              </a:ext>
            </a:extLst>
          </p:cNvPr>
          <p:cNvSpPr>
            <a:spLocks noGrp="1"/>
          </p:cNvSpPr>
          <p:nvPr>
            <p:ph type="title"/>
          </p:nvPr>
        </p:nvSpPr>
        <p:spPr>
          <a:xfrm>
            <a:off x="559191" y="304799"/>
            <a:ext cx="4730261" cy="590191"/>
          </a:xfrm>
        </p:spPr>
        <p:txBody>
          <a:bodyPr>
            <a:normAutofit/>
          </a:bodyPr>
          <a:lstStyle/>
          <a:p>
            <a:r>
              <a:rPr lang="en-US" sz="3200" b="1" dirty="0"/>
              <a:t>Believing His Claims </a:t>
            </a:r>
            <a:endParaRPr lang="en-US" sz="3200" dirty="0"/>
          </a:p>
        </p:txBody>
      </p:sp>
      <p:sp>
        <p:nvSpPr>
          <p:cNvPr id="4" name="Text Placeholder 3">
            <a:extLst>
              <a:ext uri="{FF2B5EF4-FFF2-40B4-BE49-F238E27FC236}">
                <a16:creationId xmlns:a16="http://schemas.microsoft.com/office/drawing/2014/main" id="{3E7133F3-C7A7-45B6-8536-BB898EEC6A33}"/>
              </a:ext>
            </a:extLst>
          </p:cNvPr>
          <p:cNvSpPr>
            <a:spLocks noGrp="1"/>
          </p:cNvSpPr>
          <p:nvPr>
            <p:ph type="body" sz="half" idx="2"/>
          </p:nvPr>
        </p:nvSpPr>
        <p:spPr>
          <a:xfrm>
            <a:off x="559191" y="1371601"/>
            <a:ext cx="5536809" cy="5181600"/>
          </a:xfrm>
        </p:spPr>
        <p:txBody>
          <a:bodyPr>
            <a:normAutofit lnSpcReduction="10000"/>
          </a:bodyPr>
          <a:lstStyle/>
          <a:p>
            <a:r>
              <a:rPr lang="en-US" sz="2400" dirty="0"/>
              <a:t>Jesus said that a person "greater than Jonah, greater than Solomon, greater than the temple is present.” These words are justified only if Jesus is God. This is true also of Jesus' other claims: "Before Abraham was, I am" and "I and the Father are one.”</a:t>
            </a:r>
          </a:p>
          <a:p>
            <a:r>
              <a:rPr lang="en-US" sz="2400" dirty="0"/>
              <a:t>Jesus asked the authorities to believe because he did the works of God. Such a demand for belief throws light upon the Sanhedrin's misunderstanding of Jesus. They condemned him as a "blasphemer"  due to ignorance and "hardness of unbelief.”</a:t>
            </a:r>
          </a:p>
          <a:p>
            <a:endParaRPr lang="en-US" dirty="0"/>
          </a:p>
        </p:txBody>
      </p:sp>
      <p:pic>
        <p:nvPicPr>
          <p:cNvPr id="4098" name="Picture 2" descr="Image result for Jesus as judge">
            <a:extLst>
              <a:ext uri="{FF2B5EF4-FFF2-40B4-BE49-F238E27FC236}">
                <a16:creationId xmlns:a16="http://schemas.microsoft.com/office/drawing/2014/main" id="{5FB046E0-9C7E-4F39-B011-9FAFC09867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52493" y="1266093"/>
            <a:ext cx="4740812" cy="49096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359095"/>
      </p:ext>
    </p:extLst>
  </p:cSld>
  <p:clrMapOvr>
    <a:masterClrMapping/>
  </p:clrMapOvr>
  <p:transition spd="med" advTm="3054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9595-EFE0-4AFA-A210-9361F8D970D2}"/>
              </a:ext>
            </a:extLst>
          </p:cNvPr>
          <p:cNvSpPr>
            <a:spLocks noGrp="1"/>
          </p:cNvSpPr>
          <p:nvPr>
            <p:ph type="title"/>
          </p:nvPr>
        </p:nvSpPr>
        <p:spPr>
          <a:xfrm>
            <a:off x="4596619" y="338666"/>
            <a:ext cx="6756009" cy="1456267"/>
          </a:xfrm>
        </p:spPr>
        <p:txBody>
          <a:bodyPr>
            <a:normAutofit/>
          </a:bodyPr>
          <a:lstStyle/>
          <a:p>
            <a:r>
              <a:rPr lang="en-US" sz="4800" b="1" dirty="0">
                <a:solidFill>
                  <a:srgbClr val="996633"/>
                </a:solidFill>
              </a:rPr>
              <a:t>Varied Jewish Opinions</a:t>
            </a:r>
            <a:endParaRPr lang="en-US" sz="4800" dirty="0">
              <a:solidFill>
                <a:srgbClr val="996633"/>
              </a:solidFill>
            </a:endParaRPr>
          </a:p>
        </p:txBody>
      </p:sp>
      <p:sp>
        <p:nvSpPr>
          <p:cNvPr id="3" name="Content Placeholder 2">
            <a:extLst>
              <a:ext uri="{FF2B5EF4-FFF2-40B4-BE49-F238E27FC236}">
                <a16:creationId xmlns:a16="http://schemas.microsoft.com/office/drawing/2014/main" id="{9D6E5E45-7942-44C6-B95C-F55F125245CE}"/>
              </a:ext>
            </a:extLst>
          </p:cNvPr>
          <p:cNvSpPr>
            <a:spLocks noGrp="1"/>
          </p:cNvSpPr>
          <p:nvPr>
            <p:ph idx="1"/>
          </p:nvPr>
        </p:nvSpPr>
        <p:spPr>
          <a:xfrm>
            <a:off x="868338" y="2465682"/>
            <a:ext cx="10131425" cy="4377267"/>
          </a:xfrm>
        </p:spPr>
        <p:txBody>
          <a:bodyPr>
            <a:normAutofit/>
          </a:bodyPr>
          <a:lstStyle/>
          <a:p>
            <a:r>
              <a:rPr lang="en-US" sz="2400" b="1" dirty="0">
                <a:solidFill>
                  <a:srgbClr val="996633"/>
                </a:solidFill>
              </a:rPr>
              <a:t>Besides Nicodemus and Joseph of </a:t>
            </a:r>
            <a:r>
              <a:rPr lang="en-US" sz="2400" b="1" dirty="0" err="1">
                <a:solidFill>
                  <a:srgbClr val="996633"/>
                </a:solidFill>
              </a:rPr>
              <a:t>Aramathea</a:t>
            </a:r>
            <a:r>
              <a:rPr lang="en-US" sz="2400" b="1" dirty="0">
                <a:solidFill>
                  <a:srgbClr val="996633"/>
                </a:solidFill>
              </a:rPr>
              <a:t> (both secretly disciples of Jesus), "many, even among the authorities, believed in him.”  After Pentecost, many priests and even some Pharisees became believers.   Years later, James told Paul that thousands who were zealous for the Law had become believers.</a:t>
            </a:r>
          </a:p>
          <a:p>
            <a:r>
              <a:rPr lang="en-US" sz="2400" b="1" dirty="0">
                <a:solidFill>
                  <a:srgbClr val="996633"/>
                </a:solidFill>
              </a:rPr>
              <a:t>The authorities were not unanimous in their stance toward Jesus. The Pharisees wanted to excommunicate Jesus' followers. Caiaphas, the high priest, thought that Jesus should die "that the whole nation should not perish.”   In asking Pilate to condemn Jesus, the Sanhedrin used the charge of "political revolt."</a:t>
            </a:r>
          </a:p>
          <a:p>
            <a:endParaRPr lang="en-US" dirty="0"/>
          </a:p>
        </p:txBody>
      </p:sp>
      <p:pic>
        <p:nvPicPr>
          <p:cNvPr id="5122" name="Picture 2" descr="Image result for Jesus passion and death">
            <a:extLst>
              <a:ext uri="{FF2B5EF4-FFF2-40B4-BE49-F238E27FC236}">
                <a16:creationId xmlns:a16="http://schemas.microsoft.com/office/drawing/2014/main" id="{0F6B7C25-038B-4CD3-8FA4-F1F91E572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237" y="338666"/>
            <a:ext cx="2788919" cy="18650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6618720"/>
      </p:ext>
    </p:extLst>
  </p:cSld>
  <p:clrMapOvr>
    <a:masterClrMapping/>
  </p:clrMapOvr>
  <p:transition spd="med" advTm="3711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FC0B-9AD7-4580-9DF7-A11CA20D1287}"/>
              </a:ext>
            </a:extLst>
          </p:cNvPr>
          <p:cNvSpPr>
            <a:spLocks noGrp="1"/>
          </p:cNvSpPr>
          <p:nvPr>
            <p:ph type="title"/>
          </p:nvPr>
        </p:nvSpPr>
        <p:spPr>
          <a:xfrm>
            <a:off x="685801" y="250875"/>
            <a:ext cx="3056205" cy="999066"/>
          </a:xfrm>
        </p:spPr>
        <p:txBody>
          <a:bodyPr>
            <a:normAutofit/>
          </a:bodyPr>
          <a:lstStyle/>
          <a:p>
            <a:r>
              <a:rPr lang="en-US" sz="4800" b="1" dirty="0"/>
              <a:t>The Trial</a:t>
            </a:r>
            <a:endParaRPr lang="en-US" sz="4800" dirty="0"/>
          </a:p>
        </p:txBody>
      </p:sp>
      <p:sp>
        <p:nvSpPr>
          <p:cNvPr id="3" name="Text Placeholder 2">
            <a:extLst>
              <a:ext uri="{FF2B5EF4-FFF2-40B4-BE49-F238E27FC236}">
                <a16:creationId xmlns:a16="http://schemas.microsoft.com/office/drawing/2014/main" id="{81427C4B-8C91-4D85-91AF-3F03A71B0909}"/>
              </a:ext>
            </a:extLst>
          </p:cNvPr>
          <p:cNvSpPr>
            <a:spLocks noGrp="1"/>
          </p:cNvSpPr>
          <p:nvPr>
            <p:ph type="body" idx="1"/>
          </p:nvPr>
        </p:nvSpPr>
        <p:spPr>
          <a:xfrm>
            <a:off x="587327" y="1227668"/>
            <a:ext cx="4709054" cy="999066"/>
          </a:xfrm>
        </p:spPr>
        <p:txBody>
          <a:bodyPr/>
          <a:lstStyle/>
          <a:p>
            <a:r>
              <a:rPr lang="en-US" b="1" dirty="0"/>
              <a:t>Jews are Not Collectively Responsible for Jesus' Death </a:t>
            </a:r>
          </a:p>
        </p:txBody>
      </p:sp>
      <p:sp>
        <p:nvSpPr>
          <p:cNvPr id="4" name="Content Placeholder 3">
            <a:extLst>
              <a:ext uri="{FF2B5EF4-FFF2-40B4-BE49-F238E27FC236}">
                <a16:creationId xmlns:a16="http://schemas.microsoft.com/office/drawing/2014/main" id="{7721B2A3-C982-435C-AEFA-CFED6346598D}"/>
              </a:ext>
            </a:extLst>
          </p:cNvPr>
          <p:cNvSpPr>
            <a:spLocks noGrp="1"/>
          </p:cNvSpPr>
          <p:nvPr>
            <p:ph sz="half" idx="2"/>
          </p:nvPr>
        </p:nvSpPr>
        <p:spPr>
          <a:xfrm>
            <a:off x="442503" y="2416783"/>
            <a:ext cx="5321104" cy="4026220"/>
          </a:xfrm>
        </p:spPr>
        <p:txBody>
          <a:bodyPr>
            <a:noAutofit/>
          </a:bodyPr>
          <a:lstStyle/>
          <a:p>
            <a:r>
              <a:rPr lang="en-US" sz="2400" dirty="0"/>
              <a:t>Jesus' trial is historically complex and we cannot place responsibility upon the Jews in Jerusalem. Jesus forgave them from the cross, and after the Resurrection, Peter says that the Jews and their leaders acted in "ignorance.” "Jews today cannot be charged with the crimes committed during Jesus' passion. They should not be spoken of as rejected or accursed" (Second Vatican Council).</a:t>
            </a:r>
          </a:p>
        </p:txBody>
      </p:sp>
      <p:sp>
        <p:nvSpPr>
          <p:cNvPr id="5" name="Text Placeholder 4">
            <a:extLst>
              <a:ext uri="{FF2B5EF4-FFF2-40B4-BE49-F238E27FC236}">
                <a16:creationId xmlns:a16="http://schemas.microsoft.com/office/drawing/2014/main" id="{5DAB64A0-7F7B-42B2-8500-240ED8A38DD0}"/>
              </a:ext>
            </a:extLst>
          </p:cNvPr>
          <p:cNvSpPr>
            <a:spLocks noGrp="1"/>
          </p:cNvSpPr>
          <p:nvPr>
            <p:ph type="body" sz="quarter" idx="3"/>
          </p:nvPr>
        </p:nvSpPr>
        <p:spPr>
          <a:xfrm>
            <a:off x="7080071" y="714312"/>
            <a:ext cx="4722813" cy="576262"/>
          </a:xfrm>
        </p:spPr>
        <p:txBody>
          <a:bodyPr/>
          <a:lstStyle/>
          <a:p>
            <a:r>
              <a:rPr lang="en-US" b="1" dirty="0"/>
              <a:t>We Sinners are Responsible</a:t>
            </a:r>
          </a:p>
        </p:txBody>
      </p:sp>
      <p:sp>
        <p:nvSpPr>
          <p:cNvPr id="6" name="Content Placeholder 5">
            <a:extLst>
              <a:ext uri="{FF2B5EF4-FFF2-40B4-BE49-F238E27FC236}">
                <a16:creationId xmlns:a16="http://schemas.microsoft.com/office/drawing/2014/main" id="{18884F77-17B0-44D7-A80B-328FD6694B9E}"/>
              </a:ext>
            </a:extLst>
          </p:cNvPr>
          <p:cNvSpPr>
            <a:spLocks noGrp="1"/>
          </p:cNvSpPr>
          <p:nvPr>
            <p:ph sz="quarter" idx="4"/>
          </p:nvPr>
        </p:nvSpPr>
        <p:spPr>
          <a:xfrm>
            <a:off x="6754163" y="1682661"/>
            <a:ext cx="4995334" cy="4501660"/>
          </a:xfrm>
        </p:spPr>
        <p:txBody>
          <a:bodyPr>
            <a:normAutofit fontScale="92500" lnSpcReduction="20000"/>
          </a:bodyPr>
          <a:lstStyle/>
          <a:p>
            <a:r>
              <a:rPr lang="en-US" sz="2400" dirty="0"/>
              <a:t>Really, "sinners were the authors and ministers" of all Jesus' suffering (Roman Catechism). Because of our sins, the Church places responsibility primarily upon Christians (a responsibility often given only to Jews).</a:t>
            </a:r>
          </a:p>
          <a:p>
            <a:r>
              <a:rPr lang="en-US" sz="2400" dirty="0"/>
              <a:t>"We must regard as guilty all those who relapse into their sins. Our crime in this case is greater in us than in the Jews. Because we profess to know him, when we deny him, we lay violent hands on him" (Roman Catechism). "Nor did the demons crucify him. You crucify him when you delight in your vices and sins" (St. Francis of Assisi).</a:t>
            </a:r>
          </a:p>
          <a:p>
            <a:endParaRPr lang="en-US" dirty="0"/>
          </a:p>
        </p:txBody>
      </p:sp>
      <p:pic>
        <p:nvPicPr>
          <p:cNvPr id="6146" name="Picture 2" descr="See the source image">
            <a:extLst>
              <a:ext uri="{FF2B5EF4-FFF2-40B4-BE49-F238E27FC236}">
                <a16:creationId xmlns:a16="http://schemas.microsoft.com/office/drawing/2014/main" id="{28EE4432-43A9-4281-A845-8BF25EAE6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041" y="502664"/>
            <a:ext cx="1567248" cy="19272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3684241"/>
      </p:ext>
    </p:extLst>
  </p:cSld>
  <p:clrMapOvr>
    <a:masterClrMapping/>
  </p:clrMapOvr>
  <p:transition spd="med" advTm="46776">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circle(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9269-B227-4F9D-B12B-0C719766918F}"/>
              </a:ext>
            </a:extLst>
          </p:cNvPr>
          <p:cNvSpPr>
            <a:spLocks noGrp="1"/>
          </p:cNvSpPr>
          <p:nvPr>
            <p:ph type="title"/>
          </p:nvPr>
        </p:nvSpPr>
        <p:spPr>
          <a:xfrm>
            <a:off x="671732" y="318868"/>
            <a:ext cx="3680885" cy="562708"/>
          </a:xfrm>
        </p:spPr>
        <p:txBody>
          <a:bodyPr>
            <a:normAutofit fontScale="90000"/>
          </a:bodyPr>
          <a:lstStyle/>
          <a:p>
            <a:r>
              <a:rPr lang="en-US" sz="3200" b="1" dirty="0">
                <a:solidFill>
                  <a:srgbClr val="FFC000"/>
                </a:solidFill>
              </a:rPr>
              <a:t>Not a Coincidence</a:t>
            </a:r>
            <a:endParaRPr lang="en-US" sz="3200" dirty="0">
              <a:solidFill>
                <a:srgbClr val="FFC000"/>
              </a:solidFill>
            </a:endParaRPr>
          </a:p>
        </p:txBody>
      </p:sp>
      <p:sp>
        <p:nvSpPr>
          <p:cNvPr id="4" name="Text Placeholder 3">
            <a:extLst>
              <a:ext uri="{FF2B5EF4-FFF2-40B4-BE49-F238E27FC236}">
                <a16:creationId xmlns:a16="http://schemas.microsoft.com/office/drawing/2014/main" id="{5F8CBA20-533C-462E-B422-E9D16D0BD4D8}"/>
              </a:ext>
            </a:extLst>
          </p:cNvPr>
          <p:cNvSpPr>
            <a:spLocks noGrp="1"/>
          </p:cNvSpPr>
          <p:nvPr>
            <p:ph type="body" sz="half" idx="2"/>
          </p:nvPr>
        </p:nvSpPr>
        <p:spPr>
          <a:xfrm>
            <a:off x="477116" y="1192236"/>
            <a:ext cx="5110091" cy="4376225"/>
          </a:xfrm>
        </p:spPr>
        <p:txBody>
          <a:bodyPr>
            <a:normAutofit fontScale="25000" lnSpcReduction="20000"/>
          </a:bodyPr>
          <a:lstStyle/>
          <a:p>
            <a:r>
              <a:rPr lang="en-US" sz="9600" dirty="0" err="1">
                <a:solidFill>
                  <a:srgbClr val="FFC000"/>
                </a:solidFill>
                <a:latin typeface="Helvetica Neue"/>
              </a:rPr>
              <a:t>Je</a:t>
            </a:r>
            <a:r>
              <a:rPr lang="en-US" sz="9600" dirty="0" err="1">
                <a:solidFill>
                  <a:srgbClr val="FFC000"/>
                </a:solidFill>
              </a:rPr>
              <a:t>Jesus</a:t>
            </a:r>
            <a:r>
              <a:rPr lang="en-US" sz="9600" dirty="0">
                <a:solidFill>
                  <a:srgbClr val="FFC000"/>
                </a:solidFill>
              </a:rPr>
              <a:t> didn't die from an unfortunate coincidence of circumstances. St. Peter said that he died "according to the definite plan and foreknowledge of God.” The people involved were not passive players in a script written by God.</a:t>
            </a:r>
          </a:p>
          <a:p>
            <a:r>
              <a:rPr lang="en-US" sz="9600" dirty="0">
                <a:solidFill>
                  <a:srgbClr val="FFC000"/>
                </a:solidFill>
              </a:rPr>
              <a:t>God's "predestination" includes each person's free response to grace. The Bible says that they "gathered together against your holy servant Jesus to do what your plan had predestined to take place.”  God permitted their acts of blindness to accomplish his plan of salvation.</a:t>
            </a:r>
          </a:p>
          <a:p>
            <a:endParaRPr lang="en-US" dirty="0"/>
          </a:p>
        </p:txBody>
      </p:sp>
      <p:pic>
        <p:nvPicPr>
          <p:cNvPr id="7170" name="Picture 2" descr="See the source image">
            <a:extLst>
              <a:ext uri="{FF2B5EF4-FFF2-40B4-BE49-F238E27FC236}">
                <a16:creationId xmlns:a16="http://schemas.microsoft.com/office/drawing/2014/main" id="{3DE30699-1131-4EEB-904E-7596FB7F003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970671"/>
            <a:ext cx="5618884" cy="45977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00287520"/>
      </p:ext>
    </p:extLst>
  </p:cSld>
  <p:clrMapOvr>
    <a:masterClrMapping/>
  </p:clrMapOvr>
  <p:transition spd="med" advTm="2552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2.6|2.3"/>
</p:tagLst>
</file>

<file path=ppt/tags/tag10.xml><?xml version="1.0" encoding="utf-8"?>
<p:tagLst xmlns:a="http://schemas.openxmlformats.org/drawingml/2006/main" xmlns:r="http://schemas.openxmlformats.org/officeDocument/2006/relationships" xmlns:p="http://schemas.openxmlformats.org/presentationml/2006/main">
  <p:tag name="TIMING" val="|0.5|11.9|20.4"/>
</p:tagLst>
</file>

<file path=ppt/tags/tag11.xml><?xml version="1.0" encoding="utf-8"?>
<p:tagLst xmlns:a="http://schemas.openxmlformats.org/drawingml/2006/main" xmlns:r="http://schemas.openxmlformats.org/officeDocument/2006/relationships" xmlns:p="http://schemas.openxmlformats.org/presentationml/2006/main">
  <p:tag name="TIMING" val="|0.5|2.4|17.6|10.4"/>
</p:tagLst>
</file>

<file path=ppt/tags/tag12.xml><?xml version="1.0" encoding="utf-8"?>
<p:tagLst xmlns:a="http://schemas.openxmlformats.org/drawingml/2006/main" xmlns:r="http://schemas.openxmlformats.org/officeDocument/2006/relationships" xmlns:p="http://schemas.openxmlformats.org/presentationml/2006/main">
  <p:tag name="TIMING" val="|0.5|1.6|1.2|1.8|8.7|1.5"/>
</p:tagLst>
</file>

<file path=ppt/tags/tag13.xml><?xml version="1.0" encoding="utf-8"?>
<p:tagLst xmlns:a="http://schemas.openxmlformats.org/drawingml/2006/main" xmlns:r="http://schemas.openxmlformats.org/officeDocument/2006/relationships" xmlns:p="http://schemas.openxmlformats.org/presentationml/2006/main">
  <p:tag name="TIMING" val="|0.2|1.4|10"/>
</p:tagLst>
</file>

<file path=ppt/tags/tag14.xml><?xml version="1.0" encoding="utf-8"?>
<p:tagLst xmlns:a="http://schemas.openxmlformats.org/drawingml/2006/main" xmlns:r="http://schemas.openxmlformats.org/officeDocument/2006/relationships" xmlns:p="http://schemas.openxmlformats.org/presentationml/2006/main">
  <p:tag name="TIMING" val="|0.4|2"/>
</p:tagLst>
</file>

<file path=ppt/tags/tag15.xml><?xml version="1.0" encoding="utf-8"?>
<p:tagLst xmlns:a="http://schemas.openxmlformats.org/drawingml/2006/main" xmlns:r="http://schemas.openxmlformats.org/officeDocument/2006/relationships" xmlns:p="http://schemas.openxmlformats.org/presentationml/2006/main">
  <p:tag name="TIMING" val="|0.7|1.5|12.5|1.4|11.6"/>
</p:tagLst>
</file>

<file path=ppt/tags/tag16.xml><?xml version="1.0" encoding="utf-8"?>
<p:tagLst xmlns:a="http://schemas.openxmlformats.org/drawingml/2006/main" xmlns:r="http://schemas.openxmlformats.org/officeDocument/2006/relationships" xmlns:p="http://schemas.openxmlformats.org/presentationml/2006/main">
  <p:tag name="TIMING" val="|0.5|1.5|2.1"/>
</p:tagLst>
</file>

<file path=ppt/tags/tag17.xml><?xml version="1.0" encoding="utf-8"?>
<p:tagLst xmlns:a="http://schemas.openxmlformats.org/drawingml/2006/main" xmlns:r="http://schemas.openxmlformats.org/officeDocument/2006/relationships" xmlns:p="http://schemas.openxmlformats.org/presentationml/2006/main">
  <p:tag name="TIMING" val="|1|2.7"/>
</p:tagLst>
</file>

<file path=ppt/tags/tag18.xml><?xml version="1.0" encoding="utf-8"?>
<p:tagLst xmlns:a="http://schemas.openxmlformats.org/drawingml/2006/main" xmlns:r="http://schemas.openxmlformats.org/officeDocument/2006/relationships" xmlns:p="http://schemas.openxmlformats.org/presentationml/2006/main">
  <p:tag name="TIMING" val="|1|2.1|11.2|1.9"/>
</p:tagLst>
</file>

<file path=ppt/tags/tag19.xml><?xml version="1.0" encoding="utf-8"?>
<p:tagLst xmlns:a="http://schemas.openxmlformats.org/drawingml/2006/main" xmlns:r="http://schemas.openxmlformats.org/officeDocument/2006/relationships" xmlns:p="http://schemas.openxmlformats.org/presentationml/2006/main">
  <p:tag name="TIMING" val="|0.3|1.2|15.1|2.2|16.4"/>
</p:tagLst>
</file>

<file path=ppt/tags/tag2.xml><?xml version="1.0" encoding="utf-8"?>
<p:tagLst xmlns:a="http://schemas.openxmlformats.org/drawingml/2006/main" xmlns:r="http://schemas.openxmlformats.org/officeDocument/2006/relationships" xmlns:p="http://schemas.openxmlformats.org/presentationml/2006/main">
  <p:tag name="TIMING" val="|1.6|1.6|2"/>
</p:tagLst>
</file>

<file path=ppt/tags/tag20.xml><?xml version="1.0" encoding="utf-8"?>
<p:tagLst xmlns:a="http://schemas.openxmlformats.org/drawingml/2006/main" xmlns:r="http://schemas.openxmlformats.org/officeDocument/2006/relationships" xmlns:p="http://schemas.openxmlformats.org/presentationml/2006/main">
  <p:tag name="TIMING" val="|0.5|2.6|19.2|2.1"/>
</p:tagLst>
</file>

<file path=ppt/tags/tag21.xml><?xml version="1.0" encoding="utf-8"?>
<p:tagLst xmlns:a="http://schemas.openxmlformats.org/drawingml/2006/main" xmlns:r="http://schemas.openxmlformats.org/officeDocument/2006/relationships" xmlns:p="http://schemas.openxmlformats.org/presentationml/2006/main">
  <p:tag name="TIMING" val="|0.6|1.9|1.9"/>
</p:tagLst>
</file>

<file path=ppt/tags/tag22.xml><?xml version="1.0" encoding="utf-8"?>
<p:tagLst xmlns:a="http://schemas.openxmlformats.org/drawingml/2006/main" xmlns:r="http://schemas.openxmlformats.org/officeDocument/2006/relationships" xmlns:p="http://schemas.openxmlformats.org/presentationml/2006/main">
  <p:tag name="TIMING" val="|0.4|2.1"/>
</p:tagLst>
</file>

<file path=ppt/tags/tag23.xml><?xml version="1.0" encoding="utf-8"?>
<p:tagLst xmlns:a="http://schemas.openxmlformats.org/drawingml/2006/main" xmlns:r="http://schemas.openxmlformats.org/officeDocument/2006/relationships" xmlns:p="http://schemas.openxmlformats.org/presentationml/2006/main">
  <p:tag name="TIMING" val="|0.3|2|1.9|9.5"/>
</p:tagLst>
</file>

<file path=ppt/tags/tag24.xml><?xml version="1.0" encoding="utf-8"?>
<p:tagLst xmlns:a="http://schemas.openxmlformats.org/drawingml/2006/main" xmlns:r="http://schemas.openxmlformats.org/officeDocument/2006/relationships" xmlns:p="http://schemas.openxmlformats.org/presentationml/2006/main">
  <p:tag name="TIMING" val="|0.4|1.6|25.6"/>
</p:tagLst>
</file>

<file path=ppt/tags/tag25.xml><?xml version="1.0" encoding="utf-8"?>
<p:tagLst xmlns:a="http://schemas.openxmlformats.org/drawingml/2006/main" xmlns:r="http://schemas.openxmlformats.org/officeDocument/2006/relationships" xmlns:p="http://schemas.openxmlformats.org/presentationml/2006/main">
  <p:tag name="TIMING" val="|0.9|1.9|2.1"/>
</p:tagLst>
</file>

<file path=ppt/tags/tag26.xml><?xml version="1.0" encoding="utf-8"?>
<p:tagLst xmlns:a="http://schemas.openxmlformats.org/drawingml/2006/main" xmlns:r="http://schemas.openxmlformats.org/officeDocument/2006/relationships" xmlns:p="http://schemas.openxmlformats.org/presentationml/2006/main">
  <p:tag name="TIMING" val="|0.9|1.6|13.4|1.3"/>
</p:tagLst>
</file>

<file path=ppt/tags/tag27.xml><?xml version="1.0" encoding="utf-8"?>
<p:tagLst xmlns:a="http://schemas.openxmlformats.org/drawingml/2006/main" xmlns:r="http://schemas.openxmlformats.org/officeDocument/2006/relationships" xmlns:p="http://schemas.openxmlformats.org/presentationml/2006/main">
  <p:tag name="TIMING" val="|0.4|1.7|18.5|1.2"/>
</p:tagLst>
</file>

<file path=ppt/tags/tag28.xml><?xml version="1.0" encoding="utf-8"?>
<p:tagLst xmlns:a="http://schemas.openxmlformats.org/drawingml/2006/main" xmlns:r="http://schemas.openxmlformats.org/officeDocument/2006/relationships" xmlns:p="http://schemas.openxmlformats.org/presentationml/2006/main">
  <p:tag name="TIMING" val="|0.2|1.9|16.2"/>
</p:tagLst>
</file>

<file path=ppt/tags/tag29.xml><?xml version="1.0" encoding="utf-8"?>
<p:tagLst xmlns:a="http://schemas.openxmlformats.org/drawingml/2006/main" xmlns:r="http://schemas.openxmlformats.org/officeDocument/2006/relationships" xmlns:p="http://schemas.openxmlformats.org/presentationml/2006/main">
  <p:tag name="TIMING" val="|0.9|1.7|2.8"/>
</p:tagLst>
</file>

<file path=ppt/tags/tag3.xml><?xml version="1.0" encoding="utf-8"?>
<p:tagLst xmlns:a="http://schemas.openxmlformats.org/drawingml/2006/main" xmlns:r="http://schemas.openxmlformats.org/officeDocument/2006/relationships" xmlns:p="http://schemas.openxmlformats.org/presentationml/2006/main">
  <p:tag name="TIMING" val="|0.6|2.6|24.1"/>
</p:tagLst>
</file>

<file path=ppt/tags/tag30.xml><?xml version="1.0" encoding="utf-8"?>
<p:tagLst xmlns:a="http://schemas.openxmlformats.org/drawingml/2006/main" xmlns:r="http://schemas.openxmlformats.org/officeDocument/2006/relationships" xmlns:p="http://schemas.openxmlformats.org/presentationml/2006/main">
  <p:tag name="TIMING" val="|0.3|2"/>
</p:tagLst>
</file>

<file path=ppt/tags/tag31.xml><?xml version="1.0" encoding="utf-8"?>
<p:tagLst xmlns:a="http://schemas.openxmlformats.org/drawingml/2006/main" xmlns:r="http://schemas.openxmlformats.org/officeDocument/2006/relationships" xmlns:p="http://schemas.openxmlformats.org/presentationml/2006/main">
  <p:tag name="TIMING" val="|0.2|1.7|21.8|1.5"/>
</p:tagLst>
</file>

<file path=ppt/tags/tag32.xml><?xml version="1.0" encoding="utf-8"?>
<p:tagLst xmlns:a="http://schemas.openxmlformats.org/drawingml/2006/main" xmlns:r="http://schemas.openxmlformats.org/officeDocument/2006/relationships" xmlns:p="http://schemas.openxmlformats.org/presentationml/2006/main">
  <p:tag name="TIMING" val="|0.3|2.1|10.5"/>
</p:tagLst>
</file>

<file path=ppt/tags/tag33.xml><?xml version="1.0" encoding="utf-8"?>
<p:tagLst xmlns:a="http://schemas.openxmlformats.org/drawingml/2006/main" xmlns:r="http://schemas.openxmlformats.org/officeDocument/2006/relationships" xmlns:p="http://schemas.openxmlformats.org/presentationml/2006/main">
  <p:tag name="TIMING" val="|0.7|3.1|9.4"/>
</p:tagLst>
</file>

<file path=ppt/tags/tag34.xml><?xml version="1.0" encoding="utf-8"?>
<p:tagLst xmlns:a="http://schemas.openxmlformats.org/drawingml/2006/main" xmlns:r="http://schemas.openxmlformats.org/officeDocument/2006/relationships" xmlns:p="http://schemas.openxmlformats.org/presentationml/2006/main">
  <p:tag name="TIMING" val="|0.6|1.5|2"/>
</p:tagLst>
</file>

<file path=ppt/tags/tag35.xml><?xml version="1.0" encoding="utf-8"?>
<p:tagLst xmlns:a="http://schemas.openxmlformats.org/drawingml/2006/main" xmlns:r="http://schemas.openxmlformats.org/officeDocument/2006/relationships" xmlns:p="http://schemas.openxmlformats.org/presentationml/2006/main">
  <p:tag name="TIMING" val="|0.1|1.6|20.9"/>
</p:tagLst>
</file>

<file path=ppt/tags/tag36.xml><?xml version="1.0" encoding="utf-8"?>
<p:tagLst xmlns:a="http://schemas.openxmlformats.org/drawingml/2006/main" xmlns:r="http://schemas.openxmlformats.org/officeDocument/2006/relationships" xmlns:p="http://schemas.openxmlformats.org/presentationml/2006/main">
  <p:tag name="TIMING" val="|0.6|1.8|1.8|13.5|1.6|1.6"/>
</p:tagLst>
</file>

<file path=ppt/tags/tag4.xml><?xml version="1.0" encoding="utf-8"?>
<p:tagLst xmlns:a="http://schemas.openxmlformats.org/drawingml/2006/main" xmlns:r="http://schemas.openxmlformats.org/officeDocument/2006/relationships" xmlns:p="http://schemas.openxmlformats.org/presentationml/2006/main">
  <p:tag name="TIMING" val="|0.9|1.6|2.1"/>
</p:tagLst>
</file>

<file path=ppt/tags/tag5.xml><?xml version="1.0" encoding="utf-8"?>
<p:tagLst xmlns:a="http://schemas.openxmlformats.org/drawingml/2006/main" xmlns:r="http://schemas.openxmlformats.org/officeDocument/2006/relationships" xmlns:p="http://schemas.openxmlformats.org/presentationml/2006/main">
  <p:tag name="TIMING" val="|0.9|2.6"/>
</p:tagLst>
</file>

<file path=ppt/tags/tag6.xml><?xml version="1.0" encoding="utf-8"?>
<p:tagLst xmlns:a="http://schemas.openxmlformats.org/drawingml/2006/main" xmlns:r="http://schemas.openxmlformats.org/officeDocument/2006/relationships" xmlns:p="http://schemas.openxmlformats.org/presentationml/2006/main">
  <p:tag name="TIMING" val="|1.9|1.8|22.6"/>
</p:tagLst>
</file>

<file path=ppt/tags/tag7.xml><?xml version="1.0" encoding="utf-8"?>
<p:tagLst xmlns:a="http://schemas.openxmlformats.org/drawingml/2006/main" xmlns:r="http://schemas.openxmlformats.org/officeDocument/2006/relationships" xmlns:p="http://schemas.openxmlformats.org/presentationml/2006/main">
  <p:tag name="TIMING" val="|9.4|1.5|2.2"/>
</p:tagLst>
</file>

<file path=ppt/tags/tag8.xml><?xml version="1.0" encoding="utf-8"?>
<p:tagLst xmlns:a="http://schemas.openxmlformats.org/drawingml/2006/main" xmlns:r="http://schemas.openxmlformats.org/officeDocument/2006/relationships" xmlns:p="http://schemas.openxmlformats.org/presentationml/2006/main">
  <p:tag name="TIMING" val="|1|1.6|2|1.6|18.1|1.3"/>
</p:tagLst>
</file>

<file path=ppt/tags/tag9.xml><?xml version="1.0" encoding="utf-8"?>
<p:tagLst xmlns:a="http://schemas.openxmlformats.org/drawingml/2006/main" xmlns:r="http://schemas.openxmlformats.org/officeDocument/2006/relationships" xmlns:p="http://schemas.openxmlformats.org/presentationml/2006/main">
  <p:tag name="TIMING" val="|0.7|1.9|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{4DB33748-FB51-419A-AF1D-1B7ECCFFB993}tf03457452</Template>
  <TotalTime>248</TotalTime>
  <Words>4844</Words>
  <Application>Microsoft Office PowerPoint</Application>
  <PresentationFormat>Widescreen</PresentationFormat>
  <Paragraphs>131</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-apple-system</vt:lpstr>
      <vt:lpstr>Arial</vt:lpstr>
      <vt:lpstr>Calibri</vt:lpstr>
      <vt:lpstr>Calibri Light</vt:lpstr>
      <vt:lpstr>Helvetica Neue</vt:lpstr>
      <vt:lpstr>Celestial</vt:lpstr>
      <vt:lpstr>Jesus, the law, and the temple</vt:lpstr>
      <vt:lpstr>Keeping the Law</vt:lpstr>
      <vt:lpstr>Offending Some Teachers        Respect for the Temple</vt:lpstr>
      <vt:lpstr>The Temple's Destruction</vt:lpstr>
      <vt:lpstr>The Real Stumbling Block - Forgiving Sins</vt:lpstr>
      <vt:lpstr>Believing His Claims </vt:lpstr>
      <vt:lpstr>Varied Jewish Opinions</vt:lpstr>
      <vt:lpstr>The Trial</vt:lpstr>
      <vt:lpstr>Not a Coincidence</vt:lpstr>
      <vt:lpstr>PowerPoint Presentation</vt:lpstr>
      <vt:lpstr>Jesus Embraced Plan of Salvation              The Suffering Lamb</vt:lpstr>
      <vt:lpstr>For our Sins</vt:lpstr>
      <vt:lpstr>Accepting the cup</vt:lpstr>
      <vt:lpstr>Surpassing All Other Sacrifices </vt:lpstr>
      <vt:lpstr>PowerPoint Presentation</vt:lpstr>
      <vt:lpstr>Mystery of the tomb</vt:lpstr>
      <vt:lpstr>The Link Between Mortal and Immortal State</vt:lpstr>
      <vt:lpstr>A Unique Corpse                           Our Burial in Baptism</vt:lpstr>
      <vt:lpstr>  Descent and Ascent                   Declaring the Just  </vt:lpstr>
      <vt:lpstr>     Preaching to the Dead      The Crowning Truth - He is Risen </vt:lpstr>
      <vt:lpstr>A Real Event </vt:lpstr>
      <vt:lpstr>Discovering the Tomb Empty</vt:lpstr>
      <vt:lpstr>Appearing to the Disciples     Making Them Witnesses </vt:lpstr>
      <vt:lpstr>Experiencing the Risen Jesus</vt:lpstr>
      <vt:lpstr>Having a Real Body </vt:lpstr>
      <vt:lpstr>PowerPoint Presentation</vt:lpstr>
      <vt:lpstr>A Work of Three Persons      </vt:lpstr>
      <vt:lpstr>Confirming His Own Teaching and Promise </vt:lpstr>
      <vt:lpstr>Our Freeing and Our Receiving</vt:lpstr>
      <vt:lpstr>The Ascension - His Irreversible Entry into Glory</vt:lpstr>
      <vt:lpstr>His Descending and Ascending                       Seated in Glory</vt:lpstr>
      <vt:lpstr>All Power in Heaven and Earth</vt:lpstr>
      <vt:lpstr>The Last Hour                Waiting for the King </vt:lpstr>
      <vt:lpstr>Awaiting Israel's Conversion</vt:lpstr>
      <vt:lpstr>The Final Deception - The Antichrist</vt:lpstr>
      <vt:lpstr>Coming in Glory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the law, and the temple</dc:title>
  <dc:creator>Teresa Manalac</dc:creator>
  <cp:lastModifiedBy>Teresa Manalac</cp:lastModifiedBy>
  <cp:revision>43</cp:revision>
  <dcterms:created xsi:type="dcterms:W3CDTF">2020-07-19T07:50:29Z</dcterms:created>
  <dcterms:modified xsi:type="dcterms:W3CDTF">2020-08-04T13:11:41Z</dcterms:modified>
</cp:coreProperties>
</file>