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sorterViewPr>
    <p:cViewPr>
      <p:scale>
        <a:sx n="100" d="100"/>
        <a:sy n="100" d="100"/>
      </p:scale>
      <p:origin x="0" y="-6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8711-5CC8-4F3E-8999-8EB1DF95253B}"/>
              </a:ext>
            </a:extLst>
          </p:cNvPr>
          <p:cNvSpPr>
            <a:spLocks noGrp="1"/>
          </p:cNvSpPr>
          <p:nvPr>
            <p:ph type="ctrTitle"/>
          </p:nvPr>
        </p:nvSpPr>
        <p:spPr/>
        <p:txBody>
          <a:bodyPr/>
          <a:lstStyle/>
          <a:p>
            <a:r>
              <a:rPr lang="en-US" dirty="0"/>
              <a:t>The Need for creeds</a:t>
            </a:r>
          </a:p>
        </p:txBody>
      </p:sp>
      <p:sp>
        <p:nvSpPr>
          <p:cNvPr id="3" name="Subtitle 2">
            <a:extLst>
              <a:ext uri="{FF2B5EF4-FFF2-40B4-BE49-F238E27FC236}">
                <a16:creationId xmlns:a16="http://schemas.microsoft.com/office/drawing/2014/main" id="{E0F27EED-1938-4A65-B43B-62E920AB36EC}"/>
              </a:ext>
            </a:extLst>
          </p:cNvPr>
          <p:cNvSpPr>
            <a:spLocks noGrp="1"/>
          </p:cNvSpPr>
          <p:nvPr>
            <p:ph type="subTitle" idx="1"/>
          </p:nvPr>
        </p:nvSpPr>
        <p:spPr>
          <a:xfrm>
            <a:off x="636105" y="3632201"/>
            <a:ext cx="10986052" cy="685800"/>
          </a:xfrm>
        </p:spPr>
        <p:txBody>
          <a:bodyPr>
            <a:noAutofit/>
          </a:bodyPr>
          <a:lstStyle/>
          <a:p>
            <a:r>
              <a:rPr lang="en-US" sz="3200" b="1" dirty="0">
                <a:solidFill>
                  <a:schemeClr val="accent5">
                    <a:lumMod val="60000"/>
                    <a:lumOff val="40000"/>
                  </a:schemeClr>
                </a:solidFill>
              </a:rPr>
              <a:t>A communion in faith requires a common language</a:t>
            </a:r>
            <a:r>
              <a:rPr lang="en-US" sz="3200" dirty="0"/>
              <a:t>.</a:t>
            </a:r>
          </a:p>
        </p:txBody>
      </p:sp>
    </p:spTree>
    <p:custDataLst>
      <p:tags r:id="rId1"/>
    </p:custDataLst>
    <p:extLst>
      <p:ext uri="{BB962C8B-B14F-4D97-AF65-F5344CB8AC3E}">
        <p14:creationId xmlns:p14="http://schemas.microsoft.com/office/powerpoint/2010/main" val="499811528"/>
      </p:ext>
    </p:extLst>
  </p:cSld>
  <p:clrMapOvr>
    <a:masterClrMapping/>
  </p:clrMapOvr>
  <p:transition spd="slow" advTm="1149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1B929C-A396-48DC-850A-E5051E8026DE}"/>
              </a:ext>
            </a:extLst>
          </p:cNvPr>
          <p:cNvSpPr>
            <a:spLocks noGrp="1"/>
          </p:cNvSpPr>
          <p:nvPr>
            <p:ph type="body" idx="1"/>
          </p:nvPr>
        </p:nvSpPr>
        <p:spPr>
          <a:xfrm>
            <a:off x="685800" y="639315"/>
            <a:ext cx="5079991" cy="823912"/>
          </a:xfrm>
        </p:spPr>
        <p:txBody>
          <a:bodyPr/>
          <a:lstStyle/>
          <a:p>
            <a:r>
              <a:rPr lang="en-US" b="1" dirty="0">
                <a:solidFill>
                  <a:schemeClr val="accent5"/>
                </a:solidFill>
              </a:rPr>
              <a:t>God Forgiving and Merciful</a:t>
            </a:r>
          </a:p>
        </p:txBody>
      </p:sp>
      <p:sp>
        <p:nvSpPr>
          <p:cNvPr id="7" name="Content Placeholder 6">
            <a:extLst>
              <a:ext uri="{FF2B5EF4-FFF2-40B4-BE49-F238E27FC236}">
                <a16:creationId xmlns:a16="http://schemas.microsoft.com/office/drawing/2014/main" id="{6C016707-660E-4FC4-99E0-BC421BA2C1CA}"/>
              </a:ext>
            </a:extLst>
          </p:cNvPr>
          <p:cNvSpPr>
            <a:spLocks noGrp="1"/>
          </p:cNvSpPr>
          <p:nvPr>
            <p:ph sz="half" idx="2"/>
          </p:nvPr>
        </p:nvSpPr>
        <p:spPr>
          <a:xfrm>
            <a:off x="454016" y="2218266"/>
            <a:ext cx="5311775" cy="4000419"/>
          </a:xfrm>
        </p:spPr>
        <p:txBody>
          <a:bodyPr>
            <a:noAutofit/>
          </a:bodyPr>
          <a:lstStyle/>
          <a:p>
            <a:r>
              <a:rPr lang="en-US" sz="2400" dirty="0"/>
              <a:t>After Israel sinned, God agreed to remain with them (Ex 32-33). He even showed that he was a forgiving God, "a God merciful and gracious" (Ex 34:6). God's name "I Am" shows his faithfulness. By sending his Son, God is "rich in mercy" (Eph 2:4). Jesus had the same divine name: "Then you will realize that ‘I Am'" (Jn 8:28).</a:t>
            </a:r>
          </a:p>
        </p:txBody>
      </p:sp>
      <p:sp>
        <p:nvSpPr>
          <p:cNvPr id="8" name="Text Placeholder 7">
            <a:extLst>
              <a:ext uri="{FF2B5EF4-FFF2-40B4-BE49-F238E27FC236}">
                <a16:creationId xmlns:a16="http://schemas.microsoft.com/office/drawing/2014/main" id="{4A549C48-90FB-4A72-8791-4F4BB7D202AD}"/>
              </a:ext>
            </a:extLst>
          </p:cNvPr>
          <p:cNvSpPr>
            <a:spLocks noGrp="1"/>
          </p:cNvSpPr>
          <p:nvPr>
            <p:ph type="body" sz="quarter" idx="3"/>
          </p:nvPr>
        </p:nvSpPr>
        <p:spPr>
          <a:xfrm>
            <a:off x="6400800" y="639315"/>
            <a:ext cx="5105400" cy="823912"/>
          </a:xfrm>
        </p:spPr>
        <p:txBody>
          <a:bodyPr/>
          <a:lstStyle/>
          <a:p>
            <a:r>
              <a:rPr lang="en-US" b="1" dirty="0">
                <a:solidFill>
                  <a:schemeClr val="accent5"/>
                </a:solidFill>
              </a:rPr>
              <a:t>No Beginning or End</a:t>
            </a:r>
          </a:p>
        </p:txBody>
      </p:sp>
      <p:sp>
        <p:nvSpPr>
          <p:cNvPr id="9" name="Content Placeholder 8">
            <a:extLst>
              <a:ext uri="{FF2B5EF4-FFF2-40B4-BE49-F238E27FC236}">
                <a16:creationId xmlns:a16="http://schemas.microsoft.com/office/drawing/2014/main" id="{5D31E739-B554-4E5C-8133-55570E8B5A12}"/>
              </a:ext>
            </a:extLst>
          </p:cNvPr>
          <p:cNvSpPr>
            <a:spLocks noGrp="1"/>
          </p:cNvSpPr>
          <p:nvPr>
            <p:ph sz="quarter" idx="4"/>
          </p:nvPr>
        </p:nvSpPr>
        <p:spPr>
          <a:xfrm>
            <a:off x="5933660" y="2390544"/>
            <a:ext cx="5334000" cy="3546430"/>
          </a:xfrm>
        </p:spPr>
        <p:txBody>
          <a:bodyPr>
            <a:noAutofit/>
          </a:bodyPr>
          <a:lstStyle/>
          <a:p>
            <a:r>
              <a:rPr lang="en-US" sz="2400" dirty="0"/>
              <a:t>Over the centuries, Israel realized that God had no end: "Your years have no end" (Ps 102:26-27). James writes that in the Father, there is "no variation or shadow due to change" (1:17). "I am" means that God alone "is." He has no beginning and no end and from him all creatures receive their existence.</a:t>
            </a:r>
          </a:p>
        </p:txBody>
      </p:sp>
    </p:spTree>
    <p:custDataLst>
      <p:tags r:id="rId1"/>
    </p:custDataLst>
    <p:extLst>
      <p:ext uri="{BB962C8B-B14F-4D97-AF65-F5344CB8AC3E}">
        <p14:creationId xmlns:p14="http://schemas.microsoft.com/office/powerpoint/2010/main" val="2096680530"/>
      </p:ext>
    </p:extLst>
  </p:cSld>
  <p:clrMapOvr>
    <a:masterClrMapping/>
  </p:clrMapOvr>
  <p:transition spd="slow" advTm="3443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D663-4DE9-431E-9561-6EA62CADA084}"/>
              </a:ext>
            </a:extLst>
          </p:cNvPr>
          <p:cNvSpPr>
            <a:spLocks noGrp="1"/>
          </p:cNvSpPr>
          <p:nvPr>
            <p:ph type="title"/>
          </p:nvPr>
        </p:nvSpPr>
        <p:spPr/>
        <p:txBody>
          <a:bodyPr/>
          <a:lstStyle/>
          <a:p>
            <a:r>
              <a:rPr lang="en-US" sz="5400" b="1" dirty="0"/>
              <a:t>God is Love</a:t>
            </a:r>
            <a:br>
              <a:rPr lang="en-US" b="1" dirty="0"/>
            </a:br>
            <a:endParaRPr lang="en-US" dirty="0"/>
          </a:p>
        </p:txBody>
      </p:sp>
      <p:sp>
        <p:nvSpPr>
          <p:cNvPr id="3" name="Text Placeholder 2">
            <a:extLst>
              <a:ext uri="{FF2B5EF4-FFF2-40B4-BE49-F238E27FC236}">
                <a16:creationId xmlns:a16="http://schemas.microsoft.com/office/drawing/2014/main" id="{A03CBAF4-9E3E-4D3A-9C7B-9CF91513C646}"/>
              </a:ext>
            </a:extLst>
          </p:cNvPr>
          <p:cNvSpPr>
            <a:spLocks noGrp="1"/>
          </p:cNvSpPr>
          <p:nvPr>
            <p:ph type="body" idx="1"/>
          </p:nvPr>
        </p:nvSpPr>
        <p:spPr>
          <a:xfrm>
            <a:off x="1024467" y="3641725"/>
            <a:ext cx="10490200" cy="2801935"/>
          </a:xfrm>
        </p:spPr>
        <p:txBody>
          <a:bodyPr>
            <a:noAutofit/>
          </a:bodyPr>
          <a:lstStyle/>
          <a:p>
            <a:pPr algn="ctr"/>
            <a:r>
              <a:rPr lang="en-US" sz="3600" dirty="0"/>
              <a:t>God revealed himself as "abounding in steadfast love and faithfulness.” Israel thanked God for this steadfast love and faithfulness.” John says "God is love.”</a:t>
            </a:r>
          </a:p>
        </p:txBody>
      </p:sp>
      <p:pic>
        <p:nvPicPr>
          <p:cNvPr id="1026" name="Picture 2" descr="Image result for god is love">
            <a:extLst>
              <a:ext uri="{FF2B5EF4-FFF2-40B4-BE49-F238E27FC236}">
                <a16:creationId xmlns:a16="http://schemas.microsoft.com/office/drawing/2014/main" id="{337B697C-4CFD-4201-96F3-EF265574C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96" y="308235"/>
            <a:ext cx="5823756" cy="30839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3570233"/>
      </p:ext>
    </p:extLst>
  </p:cSld>
  <p:clrMapOvr>
    <a:masterClrMapping/>
  </p:clrMapOvr>
  <p:transition spd="slow" advTm="1293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5034-E486-47D4-9E68-1096B01E7759}"/>
              </a:ext>
            </a:extLst>
          </p:cNvPr>
          <p:cNvSpPr>
            <a:spLocks noGrp="1"/>
          </p:cNvSpPr>
          <p:nvPr>
            <p:ph type="title"/>
          </p:nvPr>
        </p:nvSpPr>
        <p:spPr/>
        <p:txBody>
          <a:bodyPr>
            <a:normAutofit fontScale="90000"/>
          </a:bodyPr>
          <a:lstStyle/>
          <a:p>
            <a:r>
              <a:rPr lang="en-US" sz="6000" b="1" dirty="0">
                <a:solidFill>
                  <a:schemeClr val="accent2"/>
                </a:solidFill>
              </a:rPr>
              <a:t>God is Truth</a:t>
            </a:r>
            <a:br>
              <a:rPr lang="en-US" b="1"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B57D8E31-16AE-4519-8710-CBF56C8D37D0}"/>
              </a:ext>
            </a:extLst>
          </p:cNvPr>
          <p:cNvSpPr>
            <a:spLocks noGrp="1"/>
          </p:cNvSpPr>
          <p:nvPr>
            <p:ph sz="half" idx="1"/>
          </p:nvPr>
        </p:nvSpPr>
        <p:spPr>
          <a:xfrm>
            <a:off x="520908" y="3139689"/>
            <a:ext cx="5334000" cy="3321821"/>
          </a:xfrm>
        </p:spPr>
        <p:txBody>
          <a:bodyPr>
            <a:normAutofit lnSpcReduction="10000"/>
          </a:bodyPr>
          <a:lstStyle/>
          <a:p>
            <a:r>
              <a:rPr lang="en-US" sz="2800" dirty="0">
                <a:solidFill>
                  <a:schemeClr val="accent2"/>
                </a:solidFill>
              </a:rPr>
              <a:t>"You are God, and your words are true.” Because he is truth, we must abandon ourselves to God's Word. Our first parents committed sin because they were led into doubt about God's Word.</a:t>
            </a:r>
          </a:p>
        </p:txBody>
      </p:sp>
      <p:sp>
        <p:nvSpPr>
          <p:cNvPr id="4" name="Content Placeholder 3">
            <a:extLst>
              <a:ext uri="{FF2B5EF4-FFF2-40B4-BE49-F238E27FC236}">
                <a16:creationId xmlns:a16="http://schemas.microsoft.com/office/drawing/2014/main" id="{CB4594A8-5A2D-4036-AB87-15302D580149}"/>
              </a:ext>
            </a:extLst>
          </p:cNvPr>
          <p:cNvSpPr>
            <a:spLocks noGrp="1"/>
          </p:cNvSpPr>
          <p:nvPr>
            <p:ph sz="half" idx="2"/>
          </p:nvPr>
        </p:nvSpPr>
        <p:spPr/>
        <p:txBody>
          <a:bodyPr>
            <a:normAutofit lnSpcReduction="10000"/>
          </a:bodyPr>
          <a:lstStyle/>
          <a:p>
            <a:r>
              <a:rPr lang="en-US" sz="3600" dirty="0">
                <a:solidFill>
                  <a:schemeClr val="accent2"/>
                </a:solidFill>
              </a:rPr>
              <a:t>God alone can give us true knowledge about all creation. He is also truthful in revealing himself because he sent Jesus "to bear witness to the truth.”</a:t>
            </a:r>
            <a:endParaRPr lang="en-US" dirty="0">
              <a:solidFill>
                <a:schemeClr val="accent2"/>
              </a:solidFill>
            </a:endParaRPr>
          </a:p>
        </p:txBody>
      </p:sp>
      <p:pic>
        <p:nvPicPr>
          <p:cNvPr id="2050" name="Picture 2" descr="See the source image">
            <a:extLst>
              <a:ext uri="{FF2B5EF4-FFF2-40B4-BE49-F238E27FC236}">
                <a16:creationId xmlns:a16="http://schemas.microsoft.com/office/drawing/2014/main" id="{04885849-BD23-4A75-95D4-EA3F46AF3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08" y="639316"/>
            <a:ext cx="5498893" cy="19589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5196278"/>
      </p:ext>
    </p:extLst>
  </p:cSld>
  <p:clrMapOvr>
    <a:masterClrMapping/>
  </p:clrMapOvr>
  <p:transition spd="slow" advTm="2175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6F5FD-75A4-4CE0-B982-D1B87B71B1FF}"/>
              </a:ext>
            </a:extLst>
          </p:cNvPr>
          <p:cNvSpPr>
            <a:spLocks noGrp="1"/>
          </p:cNvSpPr>
          <p:nvPr>
            <p:ph idx="1"/>
          </p:nvPr>
        </p:nvSpPr>
        <p:spPr/>
        <p:txBody>
          <a:bodyPr/>
          <a:lstStyle/>
          <a:p>
            <a:r>
              <a:rPr lang="en-US" dirty="0"/>
              <a:t>Through the prophets, Israel discovered that love was God's only motive in revealing himself. God's love is as a father's love. His love is stronger than a mother's love for her children or a bridegroom's love for the bride. Even when the world sinned, "God so loved the world that he gave his only begotten Son" (Jn 3:16).</a:t>
            </a:r>
          </a:p>
          <a:p>
            <a:r>
              <a:rPr lang="en-US" dirty="0"/>
              <a:t>God's love is "everlasting" and will never be removed. "I have continued my faithfulness to you.” John reveals God's innermost secret, "God is love.” His inner being is an eternal exchange of love between Father, Son and Spirit.</a:t>
            </a:r>
          </a:p>
        </p:txBody>
      </p:sp>
      <p:sp>
        <p:nvSpPr>
          <p:cNvPr id="5" name="TextBox 4">
            <a:extLst>
              <a:ext uri="{FF2B5EF4-FFF2-40B4-BE49-F238E27FC236}">
                <a16:creationId xmlns:a16="http://schemas.microsoft.com/office/drawing/2014/main" id="{46D7DD19-95F6-4CD4-8402-CBE1B0DD204F}"/>
              </a:ext>
            </a:extLst>
          </p:cNvPr>
          <p:cNvSpPr txBox="1"/>
          <p:nvPr/>
        </p:nvSpPr>
        <p:spPr>
          <a:xfrm>
            <a:off x="685800" y="1019356"/>
            <a:ext cx="4114800" cy="1569660"/>
          </a:xfrm>
          <a:prstGeom prst="rect">
            <a:avLst/>
          </a:prstGeom>
          <a:noFill/>
        </p:spPr>
        <p:txBody>
          <a:bodyPr wrap="square" rtlCol="0">
            <a:spAutoFit/>
          </a:bodyPr>
          <a:lstStyle/>
          <a:p>
            <a:pPr algn="ctr"/>
            <a:r>
              <a:rPr lang="en-US" sz="4800" b="1" dirty="0"/>
              <a:t>God's Motive is Love</a:t>
            </a:r>
          </a:p>
        </p:txBody>
      </p:sp>
      <p:pic>
        <p:nvPicPr>
          <p:cNvPr id="9" name="Picture 4" descr="Image result for god is love">
            <a:extLst>
              <a:ext uri="{FF2B5EF4-FFF2-40B4-BE49-F238E27FC236}">
                <a16:creationId xmlns:a16="http://schemas.microsoft.com/office/drawing/2014/main" id="{C1F10420-04D3-4C42-8D19-2CC1CFD4A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93" y="3018026"/>
            <a:ext cx="3713814" cy="28206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0319896"/>
      </p:ext>
    </p:extLst>
  </p:cSld>
  <p:clrMapOvr>
    <a:masterClrMapping/>
  </p:clrMapOvr>
  <p:transition spd="slow" advTm="3266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A4DF-A11B-44CF-B15B-07E4E1FAAC46}"/>
              </a:ext>
            </a:extLst>
          </p:cNvPr>
          <p:cNvSpPr>
            <a:spLocks noGrp="1"/>
          </p:cNvSpPr>
          <p:nvPr>
            <p:ph type="title"/>
          </p:nvPr>
        </p:nvSpPr>
        <p:spPr>
          <a:xfrm>
            <a:off x="694268" y="414340"/>
            <a:ext cx="10820399" cy="2801935"/>
          </a:xfrm>
        </p:spPr>
        <p:txBody>
          <a:bodyPr>
            <a:normAutofit fontScale="90000"/>
          </a:bodyPr>
          <a:lstStyle/>
          <a:p>
            <a:pPr algn="ctr"/>
            <a:br>
              <a:rPr lang="en-US" b="1" dirty="0"/>
            </a:br>
            <a:r>
              <a:rPr lang="en-US" sz="3100" dirty="0">
                <a:solidFill>
                  <a:schemeClr val="accent1"/>
                </a:solidFill>
              </a:rPr>
              <a:t>Believing in one God has enormous consequences. "We must serve God first."  We must live in thanksgiving. We must recognize the dignity of every human person. We must use created things according to God's plan and we must trust in God in every circumstance. "God alone is enough.”</a:t>
            </a:r>
          </a:p>
        </p:txBody>
      </p:sp>
      <p:sp>
        <p:nvSpPr>
          <p:cNvPr id="3" name="Text Placeholder 2">
            <a:extLst>
              <a:ext uri="{FF2B5EF4-FFF2-40B4-BE49-F238E27FC236}">
                <a16:creationId xmlns:a16="http://schemas.microsoft.com/office/drawing/2014/main" id="{A01B724D-CDFF-49D5-B608-78CBC6C9686B}"/>
              </a:ext>
            </a:extLst>
          </p:cNvPr>
          <p:cNvSpPr>
            <a:spLocks noGrp="1"/>
          </p:cNvSpPr>
          <p:nvPr>
            <p:ph type="body" idx="1"/>
          </p:nvPr>
        </p:nvSpPr>
        <p:spPr/>
        <p:txBody>
          <a:bodyPr>
            <a:normAutofit/>
          </a:bodyPr>
          <a:lstStyle/>
          <a:p>
            <a:r>
              <a:rPr lang="en-US" sz="6000" b="1" dirty="0">
                <a:solidFill>
                  <a:schemeClr val="accent1"/>
                </a:solidFill>
              </a:rPr>
              <a:t>Our Duties      </a:t>
            </a:r>
            <a:endParaRPr lang="en-US" sz="6000" dirty="0">
              <a:solidFill>
                <a:schemeClr val="accent1"/>
              </a:solidFill>
            </a:endParaRPr>
          </a:p>
        </p:txBody>
      </p:sp>
      <p:pic>
        <p:nvPicPr>
          <p:cNvPr id="4098" name="Picture 2" descr="Image result for believing in god">
            <a:extLst>
              <a:ext uri="{FF2B5EF4-FFF2-40B4-BE49-F238E27FC236}">
                <a16:creationId xmlns:a16="http://schemas.microsoft.com/office/drawing/2014/main" id="{B04B96B1-8D39-4CA6-AD4A-5FCB5B8A6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65" y="3429000"/>
            <a:ext cx="4621654" cy="30905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2478030"/>
      </p:ext>
    </p:extLst>
  </p:cSld>
  <p:clrMapOvr>
    <a:masterClrMapping/>
  </p:clrMapOvr>
  <p:transition spd="slow" advTm="1794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C2E7-28ED-45B6-890F-89746E32E7CC}"/>
              </a:ext>
            </a:extLst>
          </p:cNvPr>
          <p:cNvSpPr>
            <a:spLocks noGrp="1"/>
          </p:cNvSpPr>
          <p:nvPr>
            <p:ph type="title"/>
          </p:nvPr>
        </p:nvSpPr>
        <p:spPr>
          <a:xfrm>
            <a:off x="894143" y="909403"/>
            <a:ext cx="6873240" cy="1600200"/>
          </a:xfrm>
        </p:spPr>
        <p:txBody>
          <a:bodyPr/>
          <a:lstStyle/>
          <a:p>
            <a:r>
              <a:rPr lang="en-US" sz="4000" b="1" dirty="0">
                <a:solidFill>
                  <a:schemeClr val="accent3">
                    <a:lumMod val="60000"/>
                    <a:lumOff val="40000"/>
                  </a:schemeClr>
                </a:solidFill>
              </a:rPr>
              <a:t>    Faith in the Trinity</a:t>
            </a:r>
            <a:br>
              <a:rPr lang="en-US" b="1" dirty="0">
                <a:solidFill>
                  <a:schemeClr val="accent3">
                    <a:lumMod val="60000"/>
                    <a:lumOff val="40000"/>
                  </a:schemeClr>
                </a:solidFill>
              </a:rPr>
            </a:br>
            <a:endParaRPr lang="en-US" dirty="0">
              <a:solidFill>
                <a:schemeClr val="accent3">
                  <a:lumMod val="60000"/>
                  <a:lumOff val="40000"/>
                </a:schemeClr>
              </a:solidFill>
            </a:endParaRPr>
          </a:p>
        </p:txBody>
      </p:sp>
      <p:sp>
        <p:nvSpPr>
          <p:cNvPr id="4" name="Text Placeholder 3">
            <a:extLst>
              <a:ext uri="{FF2B5EF4-FFF2-40B4-BE49-F238E27FC236}">
                <a16:creationId xmlns:a16="http://schemas.microsoft.com/office/drawing/2014/main" id="{1CC44B9F-2EFC-4AAA-94A5-21FC8337475F}"/>
              </a:ext>
            </a:extLst>
          </p:cNvPr>
          <p:cNvSpPr>
            <a:spLocks noGrp="1"/>
          </p:cNvSpPr>
          <p:nvPr>
            <p:ph type="body" sz="half" idx="2"/>
          </p:nvPr>
        </p:nvSpPr>
        <p:spPr>
          <a:xfrm>
            <a:off x="550889" y="2854112"/>
            <a:ext cx="6873240" cy="3094485"/>
          </a:xfrm>
        </p:spPr>
        <p:txBody>
          <a:bodyPr/>
          <a:lstStyle/>
          <a:p>
            <a:pPr algn="ctr"/>
            <a:r>
              <a:rPr lang="en-US" sz="2400" dirty="0">
                <a:solidFill>
                  <a:schemeClr val="accent3">
                    <a:lumMod val="60000"/>
                    <a:lumOff val="40000"/>
                  </a:schemeClr>
                </a:solidFill>
              </a:rPr>
              <a:t>Christians are baptized "in the name of the Father, and of the Son and of the Holy Spirit." They are not baptized "in the names" of the Father, Son and Spirit because there is only one God, the Most Holy Trinity. The baptismal confession of faith has three parts because "the faith of all Christians rests on the Trinity."</a:t>
            </a:r>
            <a:endParaRPr lang="en-US" dirty="0">
              <a:solidFill>
                <a:schemeClr val="accent3">
                  <a:lumMod val="60000"/>
                  <a:lumOff val="40000"/>
                </a:schemeClr>
              </a:solidFill>
            </a:endParaRPr>
          </a:p>
        </p:txBody>
      </p:sp>
      <p:pic>
        <p:nvPicPr>
          <p:cNvPr id="7" name="Picture Placeholder 6">
            <a:extLst>
              <a:ext uri="{FF2B5EF4-FFF2-40B4-BE49-F238E27FC236}">
                <a16:creationId xmlns:a16="http://schemas.microsoft.com/office/drawing/2014/main" id="{A331836A-8F81-4043-9F65-0EB4214902B2}"/>
              </a:ext>
            </a:extLst>
          </p:cNvPr>
          <p:cNvPicPr>
            <a:picLocks noGrp="1" noChangeAspect="1"/>
          </p:cNvPicPr>
          <p:nvPr>
            <p:ph type="pic" idx="1"/>
          </p:nvPr>
        </p:nvPicPr>
        <p:blipFill>
          <a:blip r:embed="rId3"/>
          <a:srcRect t="2083" b="2083"/>
          <a:stretch>
            <a:fillRect/>
          </a:stretch>
        </p:blipFill>
        <p:spPr/>
      </p:pic>
    </p:spTree>
    <p:custDataLst>
      <p:tags r:id="rId1"/>
    </p:custDataLst>
    <p:extLst>
      <p:ext uri="{BB962C8B-B14F-4D97-AF65-F5344CB8AC3E}">
        <p14:creationId xmlns:p14="http://schemas.microsoft.com/office/powerpoint/2010/main" val="3873109982"/>
      </p:ext>
    </p:extLst>
  </p:cSld>
  <p:clrMapOvr>
    <a:masterClrMapping/>
  </p:clrMapOvr>
  <p:transition spd="slow" advTm="1857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EB00-E89B-4983-8D04-0CD1027F2F50}"/>
              </a:ext>
            </a:extLst>
          </p:cNvPr>
          <p:cNvSpPr>
            <a:spLocks noGrp="1"/>
          </p:cNvSpPr>
          <p:nvPr>
            <p:ph type="title"/>
          </p:nvPr>
        </p:nvSpPr>
        <p:spPr>
          <a:xfrm>
            <a:off x="685800" y="408483"/>
            <a:ext cx="4114800" cy="1600200"/>
          </a:xfrm>
          <a:solidFill>
            <a:schemeClr val="tx1"/>
          </a:solidFill>
          <a:ln w="57150">
            <a:solidFill>
              <a:schemeClr val="bg1"/>
            </a:solidFill>
          </a:ln>
        </p:spPr>
        <p:txBody>
          <a:bodyPr>
            <a:normAutofit fontScale="90000"/>
          </a:bodyPr>
          <a:lstStyle/>
          <a:p>
            <a:pPr algn="ctr"/>
            <a:r>
              <a:rPr lang="en-US" sz="4000" b="1" dirty="0">
                <a:solidFill>
                  <a:srgbClr val="7030A0"/>
                </a:solidFill>
              </a:rPr>
              <a:t>The Central Mystery</a:t>
            </a:r>
            <a:br>
              <a:rPr lang="en-US" b="1" dirty="0"/>
            </a:br>
            <a:endParaRPr lang="en-US" dirty="0"/>
          </a:p>
        </p:txBody>
      </p:sp>
      <p:sp>
        <p:nvSpPr>
          <p:cNvPr id="4" name="Text Placeholder 3">
            <a:extLst>
              <a:ext uri="{FF2B5EF4-FFF2-40B4-BE49-F238E27FC236}">
                <a16:creationId xmlns:a16="http://schemas.microsoft.com/office/drawing/2014/main" id="{D182F95C-241A-451B-A826-408716994401}"/>
              </a:ext>
            </a:extLst>
          </p:cNvPr>
          <p:cNvSpPr>
            <a:spLocks noGrp="1"/>
          </p:cNvSpPr>
          <p:nvPr>
            <p:ph type="body" sz="half" idx="2"/>
          </p:nvPr>
        </p:nvSpPr>
        <p:spPr>
          <a:xfrm>
            <a:off x="685800" y="2239515"/>
            <a:ext cx="4114800" cy="4210002"/>
          </a:xfrm>
          <a:ln w="38100">
            <a:solidFill>
              <a:srgbClr val="7030A0"/>
            </a:solidFill>
          </a:ln>
        </p:spPr>
        <p:txBody>
          <a:bodyPr>
            <a:noAutofit/>
          </a:bodyPr>
          <a:lstStyle/>
          <a:p>
            <a:pPr algn="ctr"/>
            <a:r>
              <a:rPr lang="en-US" sz="2400" dirty="0"/>
              <a:t>The Trinity is the central mystery of Christian life, the source of all the other mysteries, and the most fundamental mystery in "the hierarchy of the truths of faith." The whole history of salvation is identical with the way God revealed himself as Father, Son and Spirit.</a:t>
            </a:r>
          </a:p>
        </p:txBody>
      </p:sp>
      <p:pic>
        <p:nvPicPr>
          <p:cNvPr id="6146" name="Picture 2" descr="Image result for the trinity">
            <a:extLst>
              <a:ext uri="{FF2B5EF4-FFF2-40B4-BE49-F238E27FC236}">
                <a16:creationId xmlns:a16="http://schemas.microsoft.com/office/drawing/2014/main" id="{27ADBD5C-C227-42D7-915E-07226CDC60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7840" y="639316"/>
            <a:ext cx="5938360" cy="5454187"/>
          </a:xfrm>
          <a:prstGeom prst="rect">
            <a:avLst/>
          </a:prstGeom>
          <a:noFill/>
          <a:ln w="73025">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87459"/>
      </p:ext>
    </p:extLst>
  </p:cSld>
  <p:clrMapOvr>
    <a:masterClrMapping/>
  </p:clrMapOvr>
  <p:transition spd="slow" advTm="1930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ircle(in)">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AF00-73C3-4178-8E3D-300689506F34}"/>
              </a:ext>
            </a:extLst>
          </p:cNvPr>
          <p:cNvSpPr>
            <a:spLocks noGrp="1"/>
          </p:cNvSpPr>
          <p:nvPr>
            <p:ph type="title"/>
          </p:nvPr>
        </p:nvSpPr>
        <p:spPr>
          <a:xfrm>
            <a:off x="1924929" y="781025"/>
            <a:ext cx="8610599" cy="1303867"/>
          </a:xfrm>
        </p:spPr>
        <p:txBody>
          <a:bodyPr>
            <a:normAutofit fontScale="90000"/>
          </a:bodyPr>
          <a:lstStyle/>
          <a:p>
            <a:r>
              <a:rPr lang="en-US" sz="6000" b="1" dirty="0"/>
              <a:t>Three Aspec</a:t>
            </a:r>
            <a:r>
              <a:rPr lang="en-US" sz="6700" b="1" dirty="0"/>
              <a:t>ts</a:t>
            </a:r>
            <a:r>
              <a:rPr lang="en-US" b="1" dirty="0"/>
              <a:t> </a:t>
            </a:r>
            <a:br>
              <a:rPr lang="en-US" b="1" dirty="0"/>
            </a:br>
            <a:endParaRPr lang="en-US" dirty="0"/>
          </a:p>
        </p:txBody>
      </p:sp>
      <p:sp>
        <p:nvSpPr>
          <p:cNvPr id="4" name="Text Placeholder 3">
            <a:extLst>
              <a:ext uri="{FF2B5EF4-FFF2-40B4-BE49-F238E27FC236}">
                <a16:creationId xmlns:a16="http://schemas.microsoft.com/office/drawing/2014/main" id="{6CC994EB-8730-45CB-B468-A83D42F282BA}"/>
              </a:ext>
            </a:extLst>
          </p:cNvPr>
          <p:cNvSpPr>
            <a:spLocks noGrp="1"/>
          </p:cNvSpPr>
          <p:nvPr>
            <p:ph type="body" sz="half" idx="15"/>
          </p:nvPr>
        </p:nvSpPr>
        <p:spPr>
          <a:xfrm>
            <a:off x="457289" y="3791721"/>
            <a:ext cx="3456432" cy="2295939"/>
          </a:xfrm>
        </p:spPr>
        <p:txBody>
          <a:bodyPr>
            <a:normAutofit/>
          </a:bodyPr>
          <a:lstStyle/>
          <a:p>
            <a:pPr algn="ctr"/>
            <a:r>
              <a:rPr lang="en-US" sz="4800" dirty="0"/>
              <a:t>How the Trinity was revealed</a:t>
            </a:r>
          </a:p>
        </p:txBody>
      </p:sp>
      <p:sp>
        <p:nvSpPr>
          <p:cNvPr id="6" name="Text Placeholder 5">
            <a:extLst>
              <a:ext uri="{FF2B5EF4-FFF2-40B4-BE49-F238E27FC236}">
                <a16:creationId xmlns:a16="http://schemas.microsoft.com/office/drawing/2014/main" id="{1629FEAF-3879-451D-B729-F2EFDCD73C8B}"/>
              </a:ext>
            </a:extLst>
          </p:cNvPr>
          <p:cNvSpPr>
            <a:spLocks noGrp="1"/>
          </p:cNvSpPr>
          <p:nvPr>
            <p:ph type="body" sz="half" idx="16"/>
          </p:nvPr>
        </p:nvSpPr>
        <p:spPr>
          <a:xfrm>
            <a:off x="4140200" y="2827624"/>
            <a:ext cx="3456432" cy="3314618"/>
          </a:xfrm>
        </p:spPr>
        <p:txBody>
          <a:bodyPr>
            <a:normAutofit/>
          </a:bodyPr>
          <a:lstStyle/>
          <a:p>
            <a:pPr algn="ctr"/>
            <a:r>
              <a:rPr lang="en-US" sz="4400" dirty="0"/>
              <a:t>How the Church has articulated this mystery</a:t>
            </a:r>
          </a:p>
        </p:txBody>
      </p:sp>
      <p:sp>
        <p:nvSpPr>
          <p:cNvPr id="8" name="Text Placeholder 7">
            <a:extLst>
              <a:ext uri="{FF2B5EF4-FFF2-40B4-BE49-F238E27FC236}">
                <a16:creationId xmlns:a16="http://schemas.microsoft.com/office/drawing/2014/main" id="{1D4FC101-F619-464E-936F-A50DB44BDA5A}"/>
              </a:ext>
            </a:extLst>
          </p:cNvPr>
          <p:cNvSpPr>
            <a:spLocks noGrp="1"/>
          </p:cNvSpPr>
          <p:nvPr>
            <p:ph type="body" sz="half" idx="17"/>
          </p:nvPr>
        </p:nvSpPr>
        <p:spPr>
          <a:xfrm>
            <a:off x="7823111" y="2904565"/>
            <a:ext cx="3685122" cy="3314132"/>
          </a:xfrm>
        </p:spPr>
        <p:txBody>
          <a:bodyPr>
            <a:noAutofit/>
          </a:bodyPr>
          <a:lstStyle/>
          <a:p>
            <a:pPr algn="ctr"/>
            <a:r>
              <a:rPr lang="en-US" sz="4000" dirty="0"/>
              <a:t>How God the Father fulfilled his plan by sending the Son and the Spirit</a:t>
            </a:r>
          </a:p>
        </p:txBody>
      </p:sp>
      <p:pic>
        <p:nvPicPr>
          <p:cNvPr id="7170" name="Picture 2" descr="Image result for the trinity">
            <a:extLst>
              <a:ext uri="{FF2B5EF4-FFF2-40B4-BE49-F238E27FC236}">
                <a16:creationId xmlns:a16="http://schemas.microsoft.com/office/drawing/2014/main" id="{FAC0DB20-75FA-4658-8434-DDAC19162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9" y="226713"/>
            <a:ext cx="3328812" cy="3202287"/>
          </a:xfrm>
          <a:prstGeom prst="rect">
            <a:avLst/>
          </a:prstGeom>
          <a:noFill/>
          <a:ln w="79375">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8814071"/>
      </p:ext>
    </p:extLst>
  </p:cSld>
  <p:clrMapOvr>
    <a:masterClrMapping/>
  </p:clrMapOvr>
  <p:transition spd="slow" advTm="1591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EBBCDC-5063-45FB-8436-C0DE1B59AF2E}"/>
              </a:ext>
            </a:extLst>
          </p:cNvPr>
          <p:cNvSpPr>
            <a:spLocks noGrp="1"/>
          </p:cNvSpPr>
          <p:nvPr>
            <p:ph type="title"/>
          </p:nvPr>
        </p:nvSpPr>
        <p:spPr/>
        <p:txBody>
          <a:bodyPr/>
          <a:lstStyle/>
          <a:p>
            <a:r>
              <a:rPr lang="en-US" b="1" dirty="0">
                <a:solidFill>
                  <a:schemeClr val="accent3">
                    <a:lumMod val="60000"/>
                    <a:lumOff val="40000"/>
                  </a:schemeClr>
                </a:solidFill>
              </a:rPr>
              <a:t>Inner Life and Exterior Work </a:t>
            </a:r>
            <a:br>
              <a:rPr lang="en-US" b="1" dirty="0">
                <a:solidFill>
                  <a:schemeClr val="accent3">
                    <a:lumMod val="60000"/>
                    <a:lumOff val="40000"/>
                  </a:schemeClr>
                </a:solidFill>
              </a:rPr>
            </a:br>
            <a:endParaRPr lang="en-US" dirty="0">
              <a:solidFill>
                <a:schemeClr val="accent3">
                  <a:lumMod val="60000"/>
                  <a:lumOff val="40000"/>
                </a:schemeClr>
              </a:solidFill>
            </a:endParaRPr>
          </a:p>
        </p:txBody>
      </p:sp>
      <p:sp>
        <p:nvSpPr>
          <p:cNvPr id="10" name="TextBox 9">
            <a:extLst>
              <a:ext uri="{FF2B5EF4-FFF2-40B4-BE49-F238E27FC236}">
                <a16:creationId xmlns:a16="http://schemas.microsoft.com/office/drawing/2014/main" id="{BF60C728-3E4A-4516-BE3D-C98A443F20BB}"/>
              </a:ext>
            </a:extLst>
          </p:cNvPr>
          <p:cNvSpPr txBox="1"/>
          <p:nvPr/>
        </p:nvSpPr>
        <p:spPr>
          <a:xfrm>
            <a:off x="590843" y="2321169"/>
            <a:ext cx="10915357" cy="4401205"/>
          </a:xfrm>
          <a:prstGeom prst="rect">
            <a:avLst/>
          </a:prstGeom>
          <a:noFill/>
        </p:spPr>
        <p:txBody>
          <a:bodyPr wrap="square" rtlCol="0">
            <a:spAutoFit/>
          </a:bodyPr>
          <a:lstStyle/>
          <a:p>
            <a:r>
              <a:rPr lang="en-US" sz="2800" dirty="0">
                <a:solidFill>
                  <a:schemeClr val="accent3">
                    <a:lumMod val="60000"/>
                    <a:lumOff val="40000"/>
                  </a:schemeClr>
                </a:solidFill>
              </a:rPr>
              <a:t>"Theology" refers to God's inner life and "economy" refers to God revealing and communicating his life to us. By God's actions in history (economy), he reveals his inner life (theology). Knowing God's inner life enlightens our understanding of his plan.</a:t>
            </a:r>
          </a:p>
          <a:p>
            <a:endParaRPr lang="en-US" sz="2800" dirty="0">
              <a:solidFill>
                <a:schemeClr val="accent3">
                  <a:lumMod val="60000"/>
                  <a:lumOff val="40000"/>
                </a:schemeClr>
              </a:solidFill>
            </a:endParaRPr>
          </a:p>
          <a:p>
            <a:r>
              <a:rPr lang="en-US" sz="2800" dirty="0">
                <a:solidFill>
                  <a:schemeClr val="accent3">
                    <a:lumMod val="60000"/>
                    <a:lumOff val="40000"/>
                  </a:schemeClr>
                </a:solidFill>
              </a:rPr>
              <a:t>The Trinity is a mystery which would not be known unless revealed. The mystery is inaccessible both to reason alone and to Israel before the sending of Jesus and the sending of the Holy Spirit.</a:t>
            </a:r>
          </a:p>
        </p:txBody>
      </p:sp>
      <p:pic>
        <p:nvPicPr>
          <p:cNvPr id="8194" name="Picture 2" descr="Image result for the trinity">
            <a:extLst>
              <a:ext uri="{FF2B5EF4-FFF2-40B4-BE49-F238E27FC236}">
                <a16:creationId xmlns:a16="http://schemas.microsoft.com/office/drawing/2014/main" id="{8A6685FE-3A74-45FA-8F81-380CD903E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34" y="135626"/>
            <a:ext cx="1883898" cy="20184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6813908"/>
      </p:ext>
    </p:extLst>
  </p:cSld>
  <p:clrMapOvr>
    <a:masterClrMapping/>
  </p:clrMapOvr>
  <p:transition spd="slow" advTm="2997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F743-B952-4972-9CDC-E0F7747CF689}"/>
              </a:ext>
            </a:extLst>
          </p:cNvPr>
          <p:cNvSpPr>
            <a:spLocks noGrp="1"/>
          </p:cNvSpPr>
          <p:nvPr>
            <p:ph type="title"/>
          </p:nvPr>
        </p:nvSpPr>
        <p:spPr/>
        <p:txBody>
          <a:bodyPr/>
          <a:lstStyle/>
          <a:p>
            <a:r>
              <a:rPr lang="en-US" sz="4400" b="1" dirty="0">
                <a:solidFill>
                  <a:schemeClr val="accent5"/>
                </a:solidFill>
              </a:rPr>
              <a:t>Two Meanings of Father</a:t>
            </a:r>
            <a:br>
              <a:rPr lang="en-US" b="1" dirty="0"/>
            </a:br>
            <a:endParaRPr lang="en-US" dirty="0"/>
          </a:p>
        </p:txBody>
      </p:sp>
      <p:sp>
        <p:nvSpPr>
          <p:cNvPr id="3" name="Content Placeholder 2">
            <a:extLst>
              <a:ext uri="{FF2B5EF4-FFF2-40B4-BE49-F238E27FC236}">
                <a16:creationId xmlns:a16="http://schemas.microsoft.com/office/drawing/2014/main" id="{4F3BABBF-9A99-48E9-B0E3-46F068B5EC4C}"/>
              </a:ext>
            </a:extLst>
          </p:cNvPr>
          <p:cNvSpPr>
            <a:spLocks noGrp="1"/>
          </p:cNvSpPr>
          <p:nvPr>
            <p:ph idx="1"/>
          </p:nvPr>
        </p:nvSpPr>
        <p:spPr/>
        <p:txBody>
          <a:bodyPr/>
          <a:lstStyle/>
          <a:p>
            <a:r>
              <a:rPr lang="en-US" sz="2800" dirty="0">
                <a:solidFill>
                  <a:schemeClr val="accent5"/>
                </a:solidFill>
              </a:rPr>
              <a:t>Many religions call God "Father" meaning "Creator of the world." God was also "Father" as the giver of the Covenant and of the law to Israel, "his first-born Son.“  He was "Father to the king" and "Father of the poor."</a:t>
            </a:r>
          </a:p>
          <a:p>
            <a:r>
              <a:rPr lang="en-US" sz="2800" dirty="0">
                <a:solidFill>
                  <a:schemeClr val="accent5"/>
                </a:solidFill>
              </a:rPr>
              <a:t>God as Father means two things. He created everything and has loving care for all. In the Bible, motherhood also expresses God's tenderness. Although God uses the image of human parents, God is neither man nor woman. No one is father as God is Father.</a:t>
            </a:r>
          </a:p>
          <a:p>
            <a:endParaRPr lang="en-US" dirty="0"/>
          </a:p>
        </p:txBody>
      </p:sp>
      <p:pic>
        <p:nvPicPr>
          <p:cNvPr id="1026" name="Picture 2" descr="Image result for god the father">
            <a:extLst>
              <a:ext uri="{FF2B5EF4-FFF2-40B4-BE49-F238E27FC236}">
                <a16:creationId xmlns:a16="http://schemas.microsoft.com/office/drawing/2014/main" id="{70E7E1E6-0795-4C5C-B84F-4515C8145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99" y="179882"/>
            <a:ext cx="3355653" cy="18775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2778957"/>
      </p:ext>
    </p:extLst>
  </p:cSld>
  <p:clrMapOvr>
    <a:masterClrMapping/>
  </p:clrMapOvr>
  <p:transition spd="slow" advTm="2869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3F23-01D9-42D9-BCD1-2C35DB40AC2E}"/>
              </a:ext>
            </a:extLst>
          </p:cNvPr>
          <p:cNvSpPr>
            <a:spLocks noGrp="1"/>
          </p:cNvSpPr>
          <p:nvPr>
            <p:ph type="title"/>
          </p:nvPr>
        </p:nvSpPr>
        <p:spPr>
          <a:xfrm>
            <a:off x="1553325" y="631851"/>
            <a:ext cx="4618383" cy="1293028"/>
          </a:xfrm>
        </p:spPr>
        <p:txBody>
          <a:bodyPr>
            <a:normAutofit fontScale="90000"/>
          </a:bodyPr>
          <a:lstStyle/>
          <a:p>
            <a:pPr algn="ctr"/>
            <a:r>
              <a:rPr lang="en-US" sz="6000" dirty="0">
                <a:solidFill>
                  <a:schemeClr val="accent5"/>
                </a:solidFill>
              </a:rPr>
              <a:t>Parts of </a:t>
            </a:r>
            <a:br>
              <a:rPr lang="en-US" sz="6000" dirty="0">
                <a:solidFill>
                  <a:schemeClr val="accent5"/>
                </a:solidFill>
              </a:rPr>
            </a:br>
            <a:r>
              <a:rPr lang="en-US" sz="6000" dirty="0">
                <a:solidFill>
                  <a:schemeClr val="accent5"/>
                </a:solidFill>
              </a:rPr>
              <a:t>the creed</a:t>
            </a:r>
          </a:p>
        </p:txBody>
      </p:sp>
      <p:sp>
        <p:nvSpPr>
          <p:cNvPr id="3" name="TextBox 2">
            <a:extLst>
              <a:ext uri="{FF2B5EF4-FFF2-40B4-BE49-F238E27FC236}">
                <a16:creationId xmlns:a16="http://schemas.microsoft.com/office/drawing/2014/main" id="{159ADCE0-E406-4CEA-A1FA-241745C0A5EF}"/>
              </a:ext>
            </a:extLst>
          </p:cNvPr>
          <p:cNvSpPr txBox="1"/>
          <p:nvPr/>
        </p:nvSpPr>
        <p:spPr>
          <a:xfrm>
            <a:off x="675861" y="2928730"/>
            <a:ext cx="8680174" cy="3170099"/>
          </a:xfrm>
          <a:prstGeom prst="rect">
            <a:avLst/>
          </a:prstGeom>
          <a:noFill/>
        </p:spPr>
        <p:txBody>
          <a:bodyPr wrap="square" rtlCol="0">
            <a:spAutoFit/>
          </a:bodyPr>
          <a:lstStyle/>
          <a:p>
            <a:pPr marL="400050" indent="-400050">
              <a:buAutoNum type="romanUcPeriod"/>
            </a:pPr>
            <a:r>
              <a:rPr lang="en-US" sz="4000" b="1" dirty="0">
                <a:solidFill>
                  <a:schemeClr val="accent2"/>
                </a:solidFill>
              </a:rPr>
              <a:t>Of the Father and Creation</a:t>
            </a:r>
          </a:p>
          <a:p>
            <a:endParaRPr lang="en-US" sz="4000" b="1" dirty="0">
              <a:solidFill>
                <a:schemeClr val="accent2"/>
              </a:solidFill>
            </a:endParaRPr>
          </a:p>
          <a:p>
            <a:r>
              <a:rPr lang="en-US" sz="4000" b="1" dirty="0">
                <a:solidFill>
                  <a:schemeClr val="accent2"/>
                </a:solidFill>
              </a:rPr>
              <a:t>II. Of the Son and Redemption</a:t>
            </a:r>
          </a:p>
          <a:p>
            <a:endParaRPr lang="en-US" sz="4000" b="1" dirty="0">
              <a:solidFill>
                <a:schemeClr val="accent2"/>
              </a:solidFill>
            </a:endParaRPr>
          </a:p>
          <a:p>
            <a:r>
              <a:rPr lang="en-US" sz="4000" b="1" dirty="0">
                <a:solidFill>
                  <a:schemeClr val="accent2"/>
                </a:solidFill>
              </a:rPr>
              <a:t>III. Of the Spirit and Sanctification</a:t>
            </a:r>
          </a:p>
        </p:txBody>
      </p:sp>
      <p:pic>
        <p:nvPicPr>
          <p:cNvPr id="1026" name="Picture 2" descr="See the source image">
            <a:extLst>
              <a:ext uri="{FF2B5EF4-FFF2-40B4-BE49-F238E27FC236}">
                <a16:creationId xmlns:a16="http://schemas.microsoft.com/office/drawing/2014/main" id="{33C39ABF-9B57-426F-B278-AACF7B3DA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484" y="459572"/>
            <a:ext cx="3482758" cy="37546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333478"/>
      </p:ext>
    </p:extLst>
  </p:cSld>
  <p:clrMapOvr>
    <a:masterClrMapping/>
  </p:clrMapOvr>
  <mc:AlternateContent xmlns:mc="http://schemas.openxmlformats.org/markup-compatibility/2006">
    <mc:Choice xmlns:p14="http://schemas.microsoft.com/office/powerpoint/2010/main" Requires="p14">
      <p:transition spd="slow" p14:dur="800" advTm="17327">
        <p:circle/>
      </p:transition>
    </mc:Choice>
    <mc:Fallback>
      <p:transition spd="slow" advTm="1732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BBF628-C470-4FF0-B455-9BBDE1F589CF}"/>
              </a:ext>
            </a:extLst>
          </p:cNvPr>
          <p:cNvSpPr>
            <a:spLocks noGrp="1"/>
          </p:cNvSpPr>
          <p:nvPr>
            <p:ph type="title"/>
          </p:nvPr>
        </p:nvSpPr>
        <p:spPr>
          <a:xfrm>
            <a:off x="685800" y="753532"/>
            <a:ext cx="10820400" cy="3593616"/>
          </a:xfrm>
          <a:ln w="38100">
            <a:solidFill>
              <a:schemeClr val="accent1"/>
            </a:solidFill>
          </a:ln>
        </p:spPr>
        <p:txBody>
          <a:bodyPr>
            <a:normAutofit fontScale="90000"/>
          </a:bodyPr>
          <a:lstStyle/>
          <a:p>
            <a:r>
              <a:rPr lang="en-US" sz="2200" b="1" dirty="0">
                <a:solidFill>
                  <a:schemeClr val="accent3"/>
                </a:solidFill>
              </a:rPr>
              <a:t>Jesus further revealed God as Father not just as Creator but as eternally Father to Jesus, the only-begotten Son. "No one knows the Son except the Father and no one knows the Father except the Son and anyone to whom the Son chooses to reveal him.” Jesus is the "Word" who was "in the beginning with God" and "was God.” He is "the image of the invisible God.”</a:t>
            </a:r>
            <a:br>
              <a:rPr lang="en-US" sz="2200" b="1" dirty="0">
                <a:solidFill>
                  <a:schemeClr val="accent3"/>
                </a:solidFill>
              </a:rPr>
            </a:br>
            <a:br>
              <a:rPr lang="en-US" sz="2200" b="1" dirty="0">
                <a:solidFill>
                  <a:schemeClr val="accent3"/>
                </a:solidFill>
              </a:rPr>
            </a:br>
            <a:r>
              <a:rPr lang="en-US" sz="2200" b="1" dirty="0">
                <a:solidFill>
                  <a:schemeClr val="accent3"/>
                </a:solidFill>
              </a:rPr>
              <a:t>The Church declared that Jesus was "consubstantial" with the Father (</a:t>
            </a:r>
            <a:r>
              <a:rPr lang="en-US" sz="2200" b="1" dirty="0" err="1">
                <a:solidFill>
                  <a:schemeClr val="accent3"/>
                </a:solidFill>
              </a:rPr>
              <a:t>Nicea</a:t>
            </a:r>
            <a:r>
              <a:rPr lang="en-US" sz="2200" b="1" dirty="0">
                <a:solidFill>
                  <a:schemeClr val="accent3"/>
                </a:solidFill>
              </a:rPr>
              <a:t>). Jesus is "the only begotten Son of God, eternally begotten of the Father, light from light, true God from true God, begotten not made, consubstantial with the Father" (Constantinople).</a:t>
            </a:r>
            <a:br>
              <a:rPr lang="en-US" sz="2200" b="1" dirty="0">
                <a:solidFill>
                  <a:schemeClr val="accent3"/>
                </a:solidFill>
              </a:rPr>
            </a:br>
            <a:endParaRPr lang="en-US" sz="2200" b="1" dirty="0">
              <a:solidFill>
                <a:schemeClr val="accent3"/>
              </a:solidFill>
            </a:endParaRPr>
          </a:p>
        </p:txBody>
      </p:sp>
      <p:sp>
        <p:nvSpPr>
          <p:cNvPr id="5" name="Text Placeholder 4">
            <a:extLst>
              <a:ext uri="{FF2B5EF4-FFF2-40B4-BE49-F238E27FC236}">
                <a16:creationId xmlns:a16="http://schemas.microsoft.com/office/drawing/2014/main" id="{6A6B57DD-ABAF-4F73-987A-1D2598802BF7}"/>
              </a:ext>
            </a:extLst>
          </p:cNvPr>
          <p:cNvSpPr>
            <a:spLocks noGrp="1"/>
          </p:cNvSpPr>
          <p:nvPr>
            <p:ph type="body" sz="half" idx="2"/>
          </p:nvPr>
        </p:nvSpPr>
        <p:spPr>
          <a:xfrm>
            <a:off x="904546" y="4938287"/>
            <a:ext cx="6860359" cy="999067"/>
          </a:xfrm>
        </p:spPr>
        <p:txBody>
          <a:bodyPr/>
          <a:lstStyle/>
          <a:p>
            <a:r>
              <a:rPr lang="en-US" sz="4400" b="1" dirty="0">
                <a:solidFill>
                  <a:schemeClr val="accent3"/>
                </a:solidFill>
              </a:rPr>
              <a:t>Jesus' Unique Revealing</a:t>
            </a:r>
          </a:p>
          <a:p>
            <a:endParaRPr lang="en-US" dirty="0"/>
          </a:p>
        </p:txBody>
      </p:sp>
      <p:pic>
        <p:nvPicPr>
          <p:cNvPr id="2050" name="Picture 2" descr="Image result for jesus">
            <a:extLst>
              <a:ext uri="{FF2B5EF4-FFF2-40B4-BE49-F238E27FC236}">
                <a16:creationId xmlns:a16="http://schemas.microsoft.com/office/drawing/2014/main" id="{ADA18D09-AC11-46A5-AB94-7EE84E63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25" y="4698444"/>
            <a:ext cx="2887229" cy="18803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7755412"/>
      </p:ext>
    </p:extLst>
  </p:cSld>
  <p:clrMapOvr>
    <a:masterClrMapping/>
  </p:clrMapOvr>
  <p:transition spd="slow" advTm="3260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246E-DB1A-4DB9-9B9F-1A1BF9430CFA}"/>
              </a:ext>
            </a:extLst>
          </p:cNvPr>
          <p:cNvSpPr>
            <a:spLocks noGrp="1"/>
          </p:cNvSpPr>
          <p:nvPr>
            <p:ph type="title"/>
          </p:nvPr>
        </p:nvSpPr>
        <p:spPr/>
        <p:txBody>
          <a:bodyPr/>
          <a:lstStyle/>
          <a:p>
            <a:r>
              <a:rPr lang="en-US" sz="4400" b="1" dirty="0"/>
              <a:t>The Revealing of the Spirit </a:t>
            </a:r>
            <a:br>
              <a:rPr lang="en-US" b="1" dirty="0"/>
            </a:br>
            <a:endParaRPr lang="en-US" dirty="0"/>
          </a:p>
        </p:txBody>
      </p:sp>
      <p:sp>
        <p:nvSpPr>
          <p:cNvPr id="9" name="Text Placeholder 8">
            <a:extLst>
              <a:ext uri="{FF2B5EF4-FFF2-40B4-BE49-F238E27FC236}">
                <a16:creationId xmlns:a16="http://schemas.microsoft.com/office/drawing/2014/main" id="{84D9A797-94B6-456C-A2DD-4085BEC0CA5F}"/>
              </a:ext>
            </a:extLst>
          </p:cNvPr>
          <p:cNvSpPr>
            <a:spLocks noGrp="1"/>
          </p:cNvSpPr>
          <p:nvPr>
            <p:ph type="body" sz="half" idx="15"/>
          </p:nvPr>
        </p:nvSpPr>
        <p:spPr/>
        <p:txBody>
          <a:bodyPr>
            <a:normAutofit/>
          </a:bodyPr>
          <a:lstStyle/>
          <a:p>
            <a:r>
              <a:rPr lang="en-US" sz="2000" b="1" dirty="0"/>
              <a:t>Jesus said he would send "another Paraclete, “and revealed the Spirit as a third person together with the Father and Son. When the Spirit was sent to the Church in person by the Father and the Son (after Jesus' glorification) the mystery of the Trinity was revealed in its fullness</a:t>
            </a:r>
            <a:endParaRPr lang="en-US" sz="2000" dirty="0"/>
          </a:p>
          <a:p>
            <a:endParaRPr lang="en-US" dirty="0"/>
          </a:p>
        </p:txBody>
      </p:sp>
      <p:sp>
        <p:nvSpPr>
          <p:cNvPr id="10" name="Text Placeholder 9">
            <a:extLst>
              <a:ext uri="{FF2B5EF4-FFF2-40B4-BE49-F238E27FC236}">
                <a16:creationId xmlns:a16="http://schemas.microsoft.com/office/drawing/2014/main" id="{42B4844C-AC53-4B50-9870-291FE3A68A64}"/>
              </a:ext>
            </a:extLst>
          </p:cNvPr>
          <p:cNvSpPr>
            <a:spLocks noGrp="1"/>
          </p:cNvSpPr>
          <p:nvPr>
            <p:ph type="body" sz="half" idx="16"/>
          </p:nvPr>
        </p:nvSpPr>
        <p:spPr/>
        <p:txBody>
          <a:bodyPr/>
          <a:lstStyle/>
          <a:p>
            <a:r>
              <a:rPr lang="en-US" sz="2800" dirty="0"/>
              <a:t>"We believe in the Holy Spirit, the Lord and giver of life, who proceeds from the Father" (Constantinople).</a:t>
            </a:r>
          </a:p>
          <a:p>
            <a:endParaRPr lang="en-US" dirty="0"/>
          </a:p>
        </p:txBody>
      </p:sp>
      <p:sp>
        <p:nvSpPr>
          <p:cNvPr id="11" name="Text Placeholder 10">
            <a:extLst>
              <a:ext uri="{FF2B5EF4-FFF2-40B4-BE49-F238E27FC236}">
                <a16:creationId xmlns:a16="http://schemas.microsoft.com/office/drawing/2014/main" id="{DEB48F65-48B9-4A35-80AD-2FB9C2085CAC}"/>
              </a:ext>
            </a:extLst>
          </p:cNvPr>
          <p:cNvSpPr>
            <a:spLocks noGrp="1"/>
          </p:cNvSpPr>
          <p:nvPr>
            <p:ph type="body" sz="half" idx="17"/>
          </p:nvPr>
        </p:nvSpPr>
        <p:spPr>
          <a:xfrm>
            <a:off x="7823290" y="1874205"/>
            <a:ext cx="3907535" cy="3731465"/>
          </a:xfrm>
        </p:spPr>
        <p:txBody>
          <a:bodyPr>
            <a:noAutofit/>
          </a:bodyPr>
          <a:lstStyle/>
          <a:p>
            <a:pPr algn="ctr"/>
            <a:r>
              <a:rPr lang="en-US" sz="2000" dirty="0"/>
              <a:t>The Sixth Council of Toledo said that the Father is "the source and origin of the whole divinity." The eternal origin of the Spirit is connected with the Son's origin. "Yet he is not called the Spirit of the Father alone, but the Spirit of both the Father and the Son" (Toledo XI). "With the Father and the Son, he is worshipped and glorified" (Nicene Creed).</a:t>
            </a:r>
          </a:p>
          <a:p>
            <a:endParaRPr lang="en-US" sz="2400" dirty="0"/>
          </a:p>
        </p:txBody>
      </p:sp>
      <p:pic>
        <p:nvPicPr>
          <p:cNvPr id="3074" name="Picture 2" descr="Image result for holy spirit">
            <a:extLst>
              <a:ext uri="{FF2B5EF4-FFF2-40B4-BE49-F238E27FC236}">
                <a16:creationId xmlns:a16="http://schemas.microsoft.com/office/drawing/2014/main" id="{348F9CE7-B850-4066-B80C-4CE54DB4F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63432"/>
            <a:ext cx="2604567" cy="22981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9591295"/>
      </p:ext>
    </p:extLst>
  </p:cSld>
  <p:clrMapOvr>
    <a:masterClrMapping/>
  </p:clrMapOvr>
  <p:transition spd="slow" advTm="351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5359AA-2374-4E94-9B74-EBD6F77198DD}"/>
              </a:ext>
            </a:extLst>
          </p:cNvPr>
          <p:cNvSpPr>
            <a:spLocks noGrp="1"/>
          </p:cNvSpPr>
          <p:nvPr>
            <p:ph type="title"/>
          </p:nvPr>
        </p:nvSpPr>
        <p:spPr>
          <a:xfrm>
            <a:off x="959371" y="824208"/>
            <a:ext cx="9992193" cy="1229444"/>
          </a:xfrm>
        </p:spPr>
        <p:txBody>
          <a:bodyPr>
            <a:normAutofit fontScale="90000"/>
          </a:bodyPr>
          <a:lstStyle/>
          <a:p>
            <a:r>
              <a:rPr lang="en-US" sz="4900" b="1" dirty="0">
                <a:solidFill>
                  <a:schemeClr val="accent2"/>
                </a:solidFill>
              </a:rPr>
              <a:t>Relationship to Father and Son</a:t>
            </a:r>
            <a:br>
              <a:rPr lang="en-US" b="1" dirty="0"/>
            </a:br>
            <a:endParaRPr lang="en-US" dirty="0"/>
          </a:p>
        </p:txBody>
      </p:sp>
      <p:sp>
        <p:nvSpPr>
          <p:cNvPr id="10" name="Content Placeholder 9">
            <a:extLst>
              <a:ext uri="{FF2B5EF4-FFF2-40B4-BE49-F238E27FC236}">
                <a16:creationId xmlns:a16="http://schemas.microsoft.com/office/drawing/2014/main" id="{110F78EA-BBA9-4A75-B70E-C0782742A8AF}"/>
              </a:ext>
            </a:extLst>
          </p:cNvPr>
          <p:cNvSpPr>
            <a:spLocks noGrp="1"/>
          </p:cNvSpPr>
          <p:nvPr>
            <p:ph idx="1"/>
          </p:nvPr>
        </p:nvSpPr>
        <p:spPr>
          <a:xfrm>
            <a:off x="685800" y="2711846"/>
            <a:ext cx="10820400" cy="3381781"/>
          </a:xfrm>
        </p:spPr>
        <p:txBody>
          <a:bodyPr>
            <a:normAutofit lnSpcReduction="10000"/>
          </a:bodyPr>
          <a:lstStyle/>
          <a:p>
            <a:pPr marL="0" indent="0" algn="ctr">
              <a:buNone/>
            </a:pPr>
            <a:r>
              <a:rPr lang="en-US" sz="3600" dirty="0">
                <a:solidFill>
                  <a:schemeClr val="accent2"/>
                </a:solidFill>
              </a:rPr>
              <a:t>The Nicene Creed says the "Spirit proceeds from the Father and the Son." The Council of Florence says "the Spirit has his nature and subsistence at the same time from the Father and the Son. He proceeds eternally from both as from one principle and through one spiration."</a:t>
            </a:r>
          </a:p>
        </p:txBody>
      </p:sp>
    </p:spTree>
    <p:custDataLst>
      <p:tags r:id="rId1"/>
    </p:custDataLst>
    <p:extLst>
      <p:ext uri="{BB962C8B-B14F-4D97-AF65-F5344CB8AC3E}">
        <p14:creationId xmlns:p14="http://schemas.microsoft.com/office/powerpoint/2010/main" val="17607717"/>
      </p:ext>
    </p:extLst>
  </p:cSld>
  <p:clrMapOvr>
    <a:masterClrMapping/>
  </p:clrMapOvr>
  <p:transition spd="slow" advTm="1515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61EE-C925-4D47-B9F9-31DF16653702}"/>
              </a:ext>
            </a:extLst>
          </p:cNvPr>
          <p:cNvSpPr>
            <a:spLocks noGrp="1"/>
          </p:cNvSpPr>
          <p:nvPr>
            <p:ph type="title"/>
          </p:nvPr>
        </p:nvSpPr>
        <p:spPr>
          <a:xfrm>
            <a:off x="5501390" y="764373"/>
            <a:ext cx="6004810" cy="1293028"/>
          </a:xfrm>
        </p:spPr>
        <p:txBody>
          <a:bodyPr/>
          <a:lstStyle/>
          <a:p>
            <a:r>
              <a:rPr lang="en-US" sz="4400" b="1" dirty="0">
                <a:solidFill>
                  <a:schemeClr val="accent5"/>
                </a:solidFill>
              </a:rPr>
              <a:t>Different Formulas</a:t>
            </a:r>
            <a:br>
              <a:rPr lang="en-US" b="1" dirty="0">
                <a:solidFill>
                  <a:schemeClr val="accent5"/>
                </a:solidFill>
              </a:rPr>
            </a:br>
            <a:endParaRPr lang="en-US" dirty="0">
              <a:solidFill>
                <a:schemeClr val="accent5"/>
              </a:solidFill>
            </a:endParaRPr>
          </a:p>
        </p:txBody>
      </p:sp>
      <p:sp>
        <p:nvSpPr>
          <p:cNvPr id="3" name="Content Placeholder 2">
            <a:extLst>
              <a:ext uri="{FF2B5EF4-FFF2-40B4-BE49-F238E27FC236}">
                <a16:creationId xmlns:a16="http://schemas.microsoft.com/office/drawing/2014/main" id="{AB3BE871-3DAD-4CB5-899B-58713A6F7BE0}"/>
              </a:ext>
            </a:extLst>
          </p:cNvPr>
          <p:cNvSpPr>
            <a:spLocks noGrp="1"/>
          </p:cNvSpPr>
          <p:nvPr>
            <p:ph sz="half" idx="1"/>
          </p:nvPr>
        </p:nvSpPr>
        <p:spPr>
          <a:xfrm>
            <a:off x="475938" y="1753849"/>
            <a:ext cx="5334000" cy="4599746"/>
          </a:xfrm>
          <a:ln w="38100">
            <a:solidFill>
              <a:schemeClr val="accent2">
                <a:lumMod val="75000"/>
              </a:schemeClr>
            </a:solidFill>
          </a:ln>
        </p:spPr>
        <p:txBody>
          <a:bodyPr>
            <a:normAutofit/>
          </a:bodyPr>
          <a:lstStyle/>
          <a:p>
            <a:r>
              <a:rPr lang="en-US" sz="2400" dirty="0">
                <a:solidFill>
                  <a:schemeClr val="accent5"/>
                </a:solidFill>
              </a:rPr>
              <a:t>The Latin liturgy between 700 and 1200 began to say, "the Holy Spirit who proceeds from the Father and the Son." The earlier Council of Constantinople had used a different formula, "the Holy Spirit proceeded from the Father through the Son." Unfortunately, these different expressions of the same truth have constituted a point of disagreement with the Orthodox Churches.</a:t>
            </a:r>
          </a:p>
        </p:txBody>
      </p:sp>
      <p:sp>
        <p:nvSpPr>
          <p:cNvPr id="4" name="Content Placeholder 3">
            <a:extLst>
              <a:ext uri="{FF2B5EF4-FFF2-40B4-BE49-F238E27FC236}">
                <a16:creationId xmlns:a16="http://schemas.microsoft.com/office/drawing/2014/main" id="{60DA79F4-3137-4CB6-83A2-C88A0C3F1BC6}"/>
              </a:ext>
            </a:extLst>
          </p:cNvPr>
          <p:cNvSpPr>
            <a:spLocks noGrp="1"/>
          </p:cNvSpPr>
          <p:nvPr>
            <p:ph sz="half" idx="2"/>
          </p:nvPr>
        </p:nvSpPr>
        <p:spPr>
          <a:xfrm>
            <a:off x="6172200" y="2194559"/>
            <a:ext cx="5744980" cy="4024125"/>
          </a:xfrm>
          <a:ln w="38100">
            <a:solidFill>
              <a:schemeClr val="accent2">
                <a:lumMod val="75000"/>
              </a:schemeClr>
            </a:solidFill>
          </a:ln>
        </p:spPr>
        <p:txBody>
          <a:bodyPr>
            <a:noAutofit/>
          </a:bodyPr>
          <a:lstStyle/>
          <a:p>
            <a:r>
              <a:rPr lang="en-US" sz="2800" dirty="0">
                <a:solidFill>
                  <a:schemeClr val="accent5"/>
                </a:solidFill>
              </a:rPr>
              <a:t>The Orthodox formula ("through the Son") stresses the Father as the first origin of the Spirit. The Latin formula ("and the Son") stresses the oneness of the Father and the Son. This Latin formula is valid. The Father and the Son are the single principle from which the Spirit proceeds.</a:t>
            </a:r>
          </a:p>
        </p:txBody>
      </p:sp>
      <p:pic>
        <p:nvPicPr>
          <p:cNvPr id="4098" name="Picture 2" descr="Image result for the liturgy">
            <a:extLst>
              <a:ext uri="{FF2B5EF4-FFF2-40B4-BE49-F238E27FC236}">
                <a16:creationId xmlns:a16="http://schemas.microsoft.com/office/drawing/2014/main" id="{5AFFC34F-D932-4DB9-AA36-5A917FC14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8" y="218294"/>
            <a:ext cx="4096062" cy="12930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8262450"/>
      </p:ext>
    </p:extLst>
  </p:cSld>
  <p:clrMapOvr>
    <a:masterClrMapping/>
  </p:clrMapOvr>
  <p:transition spd="slow" advTm="3184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EFE8-2782-4FF5-9A95-ABE08F493FC9}"/>
              </a:ext>
            </a:extLst>
          </p:cNvPr>
          <p:cNvSpPr>
            <a:spLocks noGrp="1"/>
          </p:cNvSpPr>
          <p:nvPr>
            <p:ph type="title"/>
          </p:nvPr>
        </p:nvSpPr>
        <p:spPr>
          <a:xfrm>
            <a:off x="4946754" y="753533"/>
            <a:ext cx="6559445" cy="2236334"/>
          </a:xfrm>
        </p:spPr>
        <p:txBody>
          <a:bodyPr/>
          <a:lstStyle/>
          <a:p>
            <a:r>
              <a:rPr lang="en-US" sz="6000" b="1" dirty="0"/>
              <a:t>Root of Faith</a:t>
            </a:r>
            <a:br>
              <a:rPr lang="en-US" b="1" dirty="0"/>
            </a:br>
            <a:endParaRPr lang="en-US" dirty="0"/>
          </a:p>
        </p:txBody>
      </p:sp>
      <p:sp>
        <p:nvSpPr>
          <p:cNvPr id="3" name="Text Placeholder 2">
            <a:extLst>
              <a:ext uri="{FF2B5EF4-FFF2-40B4-BE49-F238E27FC236}">
                <a16:creationId xmlns:a16="http://schemas.microsoft.com/office/drawing/2014/main" id="{61EF9D43-C38D-465A-9EA8-29436C195F2C}"/>
              </a:ext>
            </a:extLst>
          </p:cNvPr>
          <p:cNvSpPr>
            <a:spLocks noGrp="1"/>
          </p:cNvSpPr>
          <p:nvPr>
            <p:ph type="body" idx="1"/>
          </p:nvPr>
        </p:nvSpPr>
        <p:spPr>
          <a:xfrm>
            <a:off x="1024467" y="3641725"/>
            <a:ext cx="10490200" cy="2462742"/>
          </a:xfrm>
        </p:spPr>
        <p:txBody>
          <a:bodyPr>
            <a:normAutofit fontScale="62500" lnSpcReduction="20000"/>
          </a:bodyPr>
          <a:lstStyle/>
          <a:p>
            <a:pPr algn="ctr"/>
            <a:r>
              <a:rPr lang="en-US" sz="5800" dirty="0"/>
              <a:t>The Trinity has always been the very root of the Church's faith (expressed in the baptismal liturgy). Paul summarized this apostolic faith in saying "The grace of the Lord Jesus Christ and the love of God and the fellowship of the Holy Spirit be with all of you.”</a:t>
            </a:r>
            <a:endParaRPr lang="en-US" dirty="0"/>
          </a:p>
        </p:txBody>
      </p:sp>
      <p:pic>
        <p:nvPicPr>
          <p:cNvPr id="5124" name="Picture 4" descr="Image result for faith">
            <a:extLst>
              <a:ext uri="{FF2B5EF4-FFF2-40B4-BE49-F238E27FC236}">
                <a16:creationId xmlns:a16="http://schemas.microsoft.com/office/drawing/2014/main" id="{E5C9221A-CCCC-46E0-BDF6-347BB9A3E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51" y="413166"/>
            <a:ext cx="4391025" cy="28027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1506597"/>
      </p:ext>
    </p:extLst>
  </p:cSld>
  <p:clrMapOvr>
    <a:masterClrMapping/>
  </p:clrMapOvr>
  <p:transition spd="slow" advTm="1554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D2A077-B7E6-4FFA-BAC4-0A62977FC27D}"/>
              </a:ext>
            </a:extLst>
          </p:cNvPr>
          <p:cNvSpPr>
            <a:spLocks noGrp="1"/>
          </p:cNvSpPr>
          <p:nvPr>
            <p:ph type="title"/>
          </p:nvPr>
        </p:nvSpPr>
        <p:spPr>
          <a:xfrm>
            <a:off x="2041161" y="884420"/>
            <a:ext cx="8610599" cy="523912"/>
          </a:xfrm>
        </p:spPr>
        <p:txBody>
          <a:bodyPr>
            <a:noAutofit/>
          </a:bodyPr>
          <a:lstStyle/>
          <a:p>
            <a:r>
              <a:rPr lang="en-US" sz="4800" b="1" dirty="0">
                <a:solidFill>
                  <a:schemeClr val="accent3"/>
                </a:solidFill>
              </a:rPr>
              <a:t>Three Important Terms </a:t>
            </a:r>
            <a:br>
              <a:rPr lang="en-US" sz="4800" b="1" dirty="0"/>
            </a:br>
            <a:endParaRPr lang="en-US" sz="4800" dirty="0"/>
          </a:p>
        </p:txBody>
      </p:sp>
      <p:sp>
        <p:nvSpPr>
          <p:cNvPr id="13" name="Text Placeholder 12">
            <a:extLst>
              <a:ext uri="{FF2B5EF4-FFF2-40B4-BE49-F238E27FC236}">
                <a16:creationId xmlns:a16="http://schemas.microsoft.com/office/drawing/2014/main" id="{0E576C80-1F87-4BBB-B70D-A565589CE092}"/>
              </a:ext>
            </a:extLst>
          </p:cNvPr>
          <p:cNvSpPr>
            <a:spLocks noGrp="1"/>
          </p:cNvSpPr>
          <p:nvPr>
            <p:ph type="body" sz="half" idx="15"/>
          </p:nvPr>
        </p:nvSpPr>
        <p:spPr>
          <a:xfrm>
            <a:off x="445956" y="3288824"/>
            <a:ext cx="3456432" cy="2545103"/>
          </a:xfrm>
          <a:ln w="28575">
            <a:solidFill>
              <a:schemeClr val="accent3"/>
            </a:solidFill>
          </a:ln>
        </p:spPr>
        <p:txBody>
          <a:bodyPr>
            <a:normAutofit/>
          </a:bodyPr>
          <a:lstStyle/>
          <a:p>
            <a:pPr algn="ctr"/>
            <a:r>
              <a:rPr lang="en-US" sz="2800" dirty="0">
                <a:solidFill>
                  <a:schemeClr val="accent5"/>
                </a:solidFill>
              </a:rPr>
              <a:t>1. Substance, (also called essence or nature) which designates the divine being in its unity</a:t>
            </a:r>
          </a:p>
        </p:txBody>
      </p:sp>
      <p:sp>
        <p:nvSpPr>
          <p:cNvPr id="14" name="Text Placeholder 13">
            <a:extLst>
              <a:ext uri="{FF2B5EF4-FFF2-40B4-BE49-F238E27FC236}">
                <a16:creationId xmlns:a16="http://schemas.microsoft.com/office/drawing/2014/main" id="{2D0D97ED-6707-4D68-BE87-CF1F3A3DB073}"/>
              </a:ext>
            </a:extLst>
          </p:cNvPr>
          <p:cNvSpPr>
            <a:spLocks noGrp="1"/>
          </p:cNvSpPr>
          <p:nvPr>
            <p:ph type="body" sz="half" idx="16"/>
          </p:nvPr>
        </p:nvSpPr>
        <p:spPr>
          <a:xfrm>
            <a:off x="4367784" y="3096445"/>
            <a:ext cx="3456432" cy="2929860"/>
          </a:xfrm>
          <a:ln w="28575">
            <a:solidFill>
              <a:schemeClr val="accent3"/>
            </a:solidFill>
          </a:ln>
        </p:spPr>
        <p:txBody>
          <a:bodyPr>
            <a:normAutofit/>
          </a:bodyPr>
          <a:lstStyle/>
          <a:p>
            <a:pPr algn="ctr"/>
            <a:r>
              <a:rPr lang="en-US" sz="3200" dirty="0">
                <a:solidFill>
                  <a:schemeClr val="accent5"/>
                </a:solidFill>
              </a:rPr>
              <a:t>2. Person, which designates the Father, Son and Spirit in the real distinction among them</a:t>
            </a:r>
          </a:p>
        </p:txBody>
      </p:sp>
      <p:sp>
        <p:nvSpPr>
          <p:cNvPr id="15" name="Text Placeholder 14">
            <a:extLst>
              <a:ext uri="{FF2B5EF4-FFF2-40B4-BE49-F238E27FC236}">
                <a16:creationId xmlns:a16="http://schemas.microsoft.com/office/drawing/2014/main" id="{3BE4E2BE-A42D-45DB-B35F-19E32BBA95E9}"/>
              </a:ext>
            </a:extLst>
          </p:cNvPr>
          <p:cNvSpPr>
            <a:spLocks noGrp="1"/>
          </p:cNvSpPr>
          <p:nvPr>
            <p:ph type="body" sz="half" idx="17"/>
          </p:nvPr>
        </p:nvSpPr>
        <p:spPr>
          <a:xfrm>
            <a:off x="8051800" y="2904565"/>
            <a:ext cx="3805419" cy="3314132"/>
          </a:xfrm>
          <a:ln w="38100">
            <a:solidFill>
              <a:schemeClr val="accent3"/>
            </a:solidFill>
          </a:ln>
        </p:spPr>
        <p:txBody>
          <a:bodyPr>
            <a:noAutofit/>
          </a:bodyPr>
          <a:lstStyle/>
          <a:p>
            <a:pPr algn="ctr"/>
            <a:r>
              <a:rPr lang="en-US" sz="3200" dirty="0">
                <a:solidFill>
                  <a:schemeClr val="accent5"/>
                </a:solidFill>
              </a:rPr>
              <a:t>3. Relation, which designates that their distinction lies in the relationship of each to the others</a:t>
            </a:r>
          </a:p>
        </p:txBody>
      </p:sp>
      <p:sp>
        <p:nvSpPr>
          <p:cNvPr id="16" name="TextBox 15">
            <a:extLst>
              <a:ext uri="{FF2B5EF4-FFF2-40B4-BE49-F238E27FC236}">
                <a16:creationId xmlns:a16="http://schemas.microsoft.com/office/drawing/2014/main" id="{D4CEF16C-7186-47D7-9608-EB9E07388B4E}"/>
              </a:ext>
            </a:extLst>
          </p:cNvPr>
          <p:cNvSpPr txBox="1"/>
          <p:nvPr/>
        </p:nvSpPr>
        <p:spPr>
          <a:xfrm>
            <a:off x="1309140" y="1408332"/>
            <a:ext cx="9818557" cy="1200329"/>
          </a:xfrm>
          <a:prstGeom prst="rect">
            <a:avLst/>
          </a:prstGeom>
          <a:noFill/>
        </p:spPr>
        <p:txBody>
          <a:bodyPr wrap="square" rtlCol="0">
            <a:spAutoFit/>
          </a:bodyPr>
          <a:lstStyle/>
          <a:p>
            <a:pPr algn="ctr"/>
            <a:r>
              <a:rPr lang="en-US" sz="2400" b="1" dirty="0">
                <a:solidFill>
                  <a:schemeClr val="accent5"/>
                </a:solidFill>
              </a:rPr>
              <a:t>In the early Ecumenical Councils, the Church clarified its understanding of the Trinity in order to respond to heresies. The Church developed three important terms:</a:t>
            </a:r>
          </a:p>
        </p:txBody>
      </p:sp>
    </p:spTree>
    <p:custDataLst>
      <p:tags r:id="rId1"/>
    </p:custDataLst>
    <p:extLst>
      <p:ext uri="{BB962C8B-B14F-4D97-AF65-F5344CB8AC3E}">
        <p14:creationId xmlns:p14="http://schemas.microsoft.com/office/powerpoint/2010/main" val="25687576"/>
      </p:ext>
    </p:extLst>
  </p:cSld>
  <p:clrMapOvr>
    <a:masterClrMapping/>
  </p:clrMapOvr>
  <p:transition spd="slow" advTm="2566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1F6F-7F24-4FBA-A54F-51F912B3176A}"/>
              </a:ext>
            </a:extLst>
          </p:cNvPr>
          <p:cNvSpPr>
            <a:spLocks noGrp="1"/>
          </p:cNvSpPr>
          <p:nvPr>
            <p:ph type="title"/>
          </p:nvPr>
        </p:nvSpPr>
        <p:spPr>
          <a:xfrm>
            <a:off x="6930887" y="623225"/>
            <a:ext cx="3992216" cy="2071442"/>
          </a:xfrm>
        </p:spPr>
        <p:txBody>
          <a:bodyPr/>
          <a:lstStyle/>
          <a:p>
            <a:r>
              <a:rPr lang="en-US" sz="5400" b="1" dirty="0">
                <a:solidFill>
                  <a:schemeClr val="accent6"/>
                </a:solidFill>
              </a:rPr>
              <a:t>One God</a:t>
            </a:r>
            <a:br>
              <a:rPr lang="en-US" b="1" dirty="0"/>
            </a:br>
            <a:endParaRPr lang="en-US" dirty="0"/>
          </a:p>
        </p:txBody>
      </p:sp>
      <p:sp>
        <p:nvSpPr>
          <p:cNvPr id="3" name="Text Placeholder 2">
            <a:extLst>
              <a:ext uri="{FF2B5EF4-FFF2-40B4-BE49-F238E27FC236}">
                <a16:creationId xmlns:a16="http://schemas.microsoft.com/office/drawing/2014/main" id="{CFA91892-0D41-48B5-B3F5-1106BC47E419}"/>
              </a:ext>
            </a:extLst>
          </p:cNvPr>
          <p:cNvSpPr>
            <a:spLocks noGrp="1"/>
          </p:cNvSpPr>
          <p:nvPr>
            <p:ph type="body" idx="1"/>
          </p:nvPr>
        </p:nvSpPr>
        <p:spPr>
          <a:xfrm>
            <a:off x="1015999" y="3429000"/>
            <a:ext cx="10490200" cy="2459272"/>
          </a:xfrm>
        </p:spPr>
        <p:txBody>
          <a:bodyPr>
            <a:noAutofit/>
          </a:bodyPr>
          <a:lstStyle/>
          <a:p>
            <a:pPr algn="ctr"/>
            <a:r>
              <a:rPr lang="en-US" sz="2400" b="1" dirty="0">
                <a:solidFill>
                  <a:schemeClr val="accent6"/>
                </a:solidFill>
              </a:rPr>
              <a:t>The Trinity is one. The Church does not believe in three Gods but in one God in three persons (the "consubstantial Trinity)." The divine persons do not share the one divinity among themselves. Each of them is God, whole and entire. "Each of the persons is that supreme reality, namely, the divine substance, essence or nature" (Fourth Lateran Council).</a:t>
            </a:r>
          </a:p>
        </p:txBody>
      </p:sp>
      <p:pic>
        <p:nvPicPr>
          <p:cNvPr id="7170" name="Picture 2" descr="Image result for holy trinity">
            <a:extLst>
              <a:ext uri="{FF2B5EF4-FFF2-40B4-BE49-F238E27FC236}">
                <a16:creationId xmlns:a16="http://schemas.microsoft.com/office/drawing/2014/main" id="{466C72F1-4104-4ECF-97B3-0FA9718D4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597" y="269891"/>
            <a:ext cx="4200608" cy="2778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9039530"/>
      </p:ext>
    </p:extLst>
  </p:cSld>
  <p:clrMapOvr>
    <a:masterClrMapping/>
  </p:clrMapOvr>
  <p:transition spd="slow" advTm="2053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5FD4-3CB1-42EB-9034-6A39B48992E0}"/>
              </a:ext>
            </a:extLst>
          </p:cNvPr>
          <p:cNvSpPr>
            <a:spLocks noGrp="1"/>
          </p:cNvSpPr>
          <p:nvPr>
            <p:ph type="title"/>
          </p:nvPr>
        </p:nvSpPr>
        <p:spPr>
          <a:xfrm>
            <a:off x="344773" y="1499017"/>
            <a:ext cx="5630056" cy="1079292"/>
          </a:xfrm>
        </p:spPr>
        <p:txBody>
          <a:bodyPr>
            <a:noAutofit/>
          </a:bodyPr>
          <a:lstStyle/>
          <a:p>
            <a:r>
              <a:rPr lang="en-US" sz="4400" b="1" dirty="0">
                <a:solidFill>
                  <a:schemeClr val="accent1">
                    <a:lumMod val="60000"/>
                    <a:lumOff val="40000"/>
                  </a:schemeClr>
                </a:solidFill>
              </a:rPr>
              <a:t>Distinct Persons </a:t>
            </a:r>
            <a:br>
              <a:rPr lang="en-US" sz="4400" b="1" dirty="0"/>
            </a:br>
            <a:endParaRPr lang="en-US" sz="4400" dirty="0"/>
          </a:p>
        </p:txBody>
      </p:sp>
      <p:sp>
        <p:nvSpPr>
          <p:cNvPr id="3" name="TextBox 2">
            <a:extLst>
              <a:ext uri="{FF2B5EF4-FFF2-40B4-BE49-F238E27FC236}">
                <a16:creationId xmlns:a16="http://schemas.microsoft.com/office/drawing/2014/main" id="{DDFAE9C7-9184-4F40-967D-A84EA61997F1}"/>
              </a:ext>
            </a:extLst>
          </p:cNvPr>
          <p:cNvSpPr txBox="1"/>
          <p:nvPr/>
        </p:nvSpPr>
        <p:spPr>
          <a:xfrm>
            <a:off x="699541" y="3046752"/>
            <a:ext cx="10792918" cy="3416320"/>
          </a:xfrm>
          <a:prstGeom prst="rect">
            <a:avLst/>
          </a:prstGeom>
          <a:noFill/>
        </p:spPr>
        <p:txBody>
          <a:bodyPr wrap="square" rtlCol="0">
            <a:spAutoFit/>
          </a:bodyPr>
          <a:lstStyle/>
          <a:p>
            <a:pPr algn="ctr"/>
            <a:r>
              <a:rPr lang="en-US" sz="3600" b="1" dirty="0">
                <a:solidFill>
                  <a:schemeClr val="accent3">
                    <a:lumMod val="60000"/>
                    <a:lumOff val="40000"/>
                  </a:schemeClr>
                </a:solidFill>
              </a:rPr>
              <a:t>Father, Son and Spirit are not just three names for three modalities of the one God. They are really distinct from one another in their relations of origin. "It is the Father who generates, the Son who is begotten and the Holy Spirit who proceeds" (Fourth Lateran Council).</a:t>
            </a:r>
          </a:p>
        </p:txBody>
      </p:sp>
      <p:pic>
        <p:nvPicPr>
          <p:cNvPr id="8194" name="Picture 2" descr="Image result for holy trinity">
            <a:extLst>
              <a:ext uri="{FF2B5EF4-FFF2-40B4-BE49-F238E27FC236}">
                <a16:creationId xmlns:a16="http://schemas.microsoft.com/office/drawing/2014/main" id="{B3D6A28D-EA5B-4FB5-9C60-944EBA887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24" y="245676"/>
            <a:ext cx="4920520" cy="26324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3037077"/>
      </p:ext>
    </p:extLst>
  </p:cSld>
  <p:clrMapOvr>
    <a:masterClrMapping/>
  </p:clrMapOvr>
  <p:transition spd="slow" advTm="1726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1DFC-6ABD-43E3-8450-D7184C3FEA69}"/>
              </a:ext>
            </a:extLst>
          </p:cNvPr>
          <p:cNvSpPr>
            <a:spLocks noGrp="1"/>
          </p:cNvSpPr>
          <p:nvPr>
            <p:ph type="title"/>
          </p:nvPr>
        </p:nvSpPr>
        <p:spPr>
          <a:xfrm>
            <a:off x="4646952" y="1438368"/>
            <a:ext cx="7263983" cy="704663"/>
          </a:xfrm>
        </p:spPr>
        <p:txBody>
          <a:bodyPr>
            <a:normAutofit fontScale="90000"/>
          </a:bodyPr>
          <a:lstStyle/>
          <a:p>
            <a:r>
              <a:rPr lang="en-US" b="1" dirty="0"/>
              <a:t>Based on Relationships </a:t>
            </a:r>
            <a:br>
              <a:rPr lang="en-US" b="1" dirty="0"/>
            </a:br>
            <a:endParaRPr lang="en-US" dirty="0"/>
          </a:p>
        </p:txBody>
      </p:sp>
      <p:sp>
        <p:nvSpPr>
          <p:cNvPr id="3" name="TextBox 2">
            <a:extLst>
              <a:ext uri="{FF2B5EF4-FFF2-40B4-BE49-F238E27FC236}">
                <a16:creationId xmlns:a16="http://schemas.microsoft.com/office/drawing/2014/main" id="{1760FEA9-6080-416A-BF9F-370C758944FA}"/>
              </a:ext>
            </a:extLst>
          </p:cNvPr>
          <p:cNvSpPr txBox="1"/>
          <p:nvPr/>
        </p:nvSpPr>
        <p:spPr>
          <a:xfrm>
            <a:off x="784485" y="2857189"/>
            <a:ext cx="10598046" cy="3046988"/>
          </a:xfrm>
          <a:prstGeom prst="rect">
            <a:avLst/>
          </a:prstGeom>
          <a:noFill/>
        </p:spPr>
        <p:txBody>
          <a:bodyPr wrap="square" rtlCol="0">
            <a:spAutoFit/>
          </a:bodyPr>
          <a:lstStyle/>
          <a:p>
            <a:r>
              <a:rPr lang="en-US" sz="2400" b="1" dirty="0"/>
              <a:t>The real distinction of each Person lies in their relationship to one another. "In the relational names of the persons, the Father is related to the Son, the Son to the Father and the Spirit to both"(Eleventh Council of Toledo). The Father is wholly in the Son and in the Spirit. The Son is wholly in the Father and the Spirit. The Spirit is wholly in the Father and the Son (Council of Florence).</a:t>
            </a:r>
          </a:p>
          <a:p>
            <a:r>
              <a:rPr lang="en-US" sz="2400" b="1" dirty="0"/>
              <a:t>"I entrust to you today the profession of faith in the Father and the Son and the Holy Spirit. Each person considered in himself is entirely God.”</a:t>
            </a:r>
          </a:p>
        </p:txBody>
      </p:sp>
      <p:pic>
        <p:nvPicPr>
          <p:cNvPr id="9218" name="Picture 2" descr="Image result for holy trinity">
            <a:extLst>
              <a:ext uri="{FF2B5EF4-FFF2-40B4-BE49-F238E27FC236}">
                <a16:creationId xmlns:a16="http://schemas.microsoft.com/office/drawing/2014/main" id="{765B6F58-6ABC-4FA0-B4C7-7ACB35B19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84" y="268447"/>
            <a:ext cx="4192249" cy="23398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8483633"/>
      </p:ext>
    </p:extLst>
  </p:cSld>
  <p:clrMapOvr>
    <a:masterClrMapping/>
  </p:clrMapOvr>
  <p:transition spd="slow" advTm="2432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167E-803D-4652-BD71-F9BA8B59B1B7}"/>
              </a:ext>
            </a:extLst>
          </p:cNvPr>
          <p:cNvSpPr>
            <a:spLocks noGrp="1"/>
          </p:cNvSpPr>
          <p:nvPr>
            <p:ph type="title"/>
          </p:nvPr>
        </p:nvSpPr>
        <p:spPr>
          <a:xfrm>
            <a:off x="1790700" y="899284"/>
            <a:ext cx="8610600" cy="1293028"/>
          </a:xfrm>
        </p:spPr>
        <p:txBody>
          <a:bodyPr>
            <a:normAutofit fontScale="90000"/>
          </a:bodyPr>
          <a:lstStyle/>
          <a:p>
            <a:br>
              <a:rPr lang="en-US" b="1" dirty="0"/>
            </a:br>
            <a:br>
              <a:rPr lang="en-US" b="1" dirty="0"/>
            </a:br>
            <a:r>
              <a:rPr lang="en-US" sz="6000" b="1" dirty="0"/>
              <a:t>God's Plan Unfolds</a:t>
            </a:r>
            <a:br>
              <a:rPr lang="en-US" sz="6000" b="1" dirty="0"/>
            </a:br>
            <a:br>
              <a:rPr lang="en-US" sz="6000" b="1" dirty="0"/>
            </a:br>
            <a:endParaRPr lang="en-US" sz="6000" dirty="0"/>
          </a:p>
        </p:txBody>
      </p:sp>
      <p:sp>
        <p:nvSpPr>
          <p:cNvPr id="3" name="TextBox 2">
            <a:extLst>
              <a:ext uri="{FF2B5EF4-FFF2-40B4-BE49-F238E27FC236}">
                <a16:creationId xmlns:a16="http://schemas.microsoft.com/office/drawing/2014/main" id="{2D0C5392-4C26-4E3D-8032-9CC736BAE24E}"/>
              </a:ext>
            </a:extLst>
          </p:cNvPr>
          <p:cNvSpPr txBox="1"/>
          <p:nvPr/>
        </p:nvSpPr>
        <p:spPr>
          <a:xfrm>
            <a:off x="588364" y="2537086"/>
            <a:ext cx="10822898" cy="3170099"/>
          </a:xfrm>
          <a:prstGeom prst="rect">
            <a:avLst/>
          </a:prstGeom>
          <a:noFill/>
        </p:spPr>
        <p:txBody>
          <a:bodyPr wrap="square" rtlCol="0">
            <a:spAutoFit/>
          </a:bodyPr>
          <a:lstStyle/>
          <a:p>
            <a:pPr algn="ctr"/>
            <a:r>
              <a:rPr lang="en-US" sz="4000" dirty="0"/>
              <a:t>The Father "destined us in love to be his sons" through "the spirit of sonship.” This plan comes from the Trinity and unfolds in creation in the missions of the Son and the Spirit, and in the mission of the Church.</a:t>
            </a:r>
          </a:p>
        </p:txBody>
      </p:sp>
    </p:spTree>
    <p:custDataLst>
      <p:tags r:id="rId1"/>
    </p:custDataLst>
    <p:extLst>
      <p:ext uri="{BB962C8B-B14F-4D97-AF65-F5344CB8AC3E}">
        <p14:creationId xmlns:p14="http://schemas.microsoft.com/office/powerpoint/2010/main" val="1106269383"/>
      </p:ext>
    </p:extLst>
  </p:cSld>
  <p:clrMapOvr>
    <a:masterClrMapping/>
  </p:clrMapOvr>
  <p:transition spd="slow" advTm="1216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CF70-E5BD-4197-BB00-696466A503D6}"/>
              </a:ext>
            </a:extLst>
          </p:cNvPr>
          <p:cNvSpPr>
            <a:spLocks noGrp="1"/>
          </p:cNvSpPr>
          <p:nvPr>
            <p:ph type="title"/>
          </p:nvPr>
        </p:nvSpPr>
        <p:spPr>
          <a:xfrm>
            <a:off x="2663687" y="366807"/>
            <a:ext cx="6589644" cy="1293028"/>
          </a:xfrm>
        </p:spPr>
        <p:txBody>
          <a:bodyPr>
            <a:normAutofit/>
          </a:bodyPr>
          <a:lstStyle/>
          <a:p>
            <a:r>
              <a:rPr lang="en-US" sz="4800" b="1" dirty="0">
                <a:solidFill>
                  <a:schemeClr val="accent1"/>
                </a:solidFill>
              </a:rPr>
              <a:t>Numerous Creeds</a:t>
            </a:r>
          </a:p>
        </p:txBody>
      </p:sp>
      <p:sp>
        <p:nvSpPr>
          <p:cNvPr id="3" name="Content Placeholder 2">
            <a:extLst>
              <a:ext uri="{FF2B5EF4-FFF2-40B4-BE49-F238E27FC236}">
                <a16:creationId xmlns:a16="http://schemas.microsoft.com/office/drawing/2014/main" id="{E79147D9-F602-471C-906D-FF3E855EB753}"/>
              </a:ext>
            </a:extLst>
          </p:cNvPr>
          <p:cNvSpPr>
            <a:spLocks noGrp="1"/>
          </p:cNvSpPr>
          <p:nvPr>
            <p:ph idx="1"/>
          </p:nvPr>
        </p:nvSpPr>
        <p:spPr>
          <a:xfrm>
            <a:off x="818322" y="1659835"/>
            <a:ext cx="10820400" cy="4403137"/>
          </a:xfrm>
          <a:solidFill>
            <a:schemeClr val="accent5">
              <a:lumMod val="50000"/>
            </a:schemeClr>
          </a:solidFill>
          <a:ln w="38100">
            <a:solidFill>
              <a:schemeClr val="accent1"/>
            </a:solidFill>
          </a:ln>
        </p:spPr>
        <p:txBody>
          <a:bodyPr>
            <a:normAutofit lnSpcReduction="10000"/>
          </a:bodyPr>
          <a:lstStyle/>
          <a:p>
            <a:r>
              <a:rPr lang="en-US" b="1" dirty="0"/>
              <a:t>There have been numerous church creeds which respond to special needs, such as the </a:t>
            </a:r>
            <a:r>
              <a:rPr lang="en-US" b="1" dirty="0" err="1"/>
              <a:t>Athenasian</a:t>
            </a:r>
            <a:r>
              <a:rPr lang="en-US" b="1" dirty="0"/>
              <a:t> Creed, the symbol of the Council of Trent, and the Credo of the People of God (Pope Paul VI).  Although no creed is ever superseded, two creeds have a special place in the Church.</a:t>
            </a:r>
          </a:p>
          <a:p>
            <a:endParaRPr lang="en-US" b="1" dirty="0"/>
          </a:p>
          <a:p>
            <a:r>
              <a:rPr lang="en-US" b="1" dirty="0"/>
              <a:t>The Apostles Creed is  the ancient baptismal symbol of the Church or Rome.</a:t>
            </a:r>
          </a:p>
          <a:p>
            <a:pPr marL="0" indent="0">
              <a:buNone/>
            </a:pPr>
            <a:endParaRPr lang="en-US" b="1" dirty="0"/>
          </a:p>
          <a:p>
            <a:r>
              <a:rPr lang="en-US" b="1" dirty="0"/>
              <a:t>The Nicene Creed has its authority from the first two ecumenical councils</a:t>
            </a:r>
          </a:p>
          <a:p>
            <a:pPr marL="0" indent="0">
              <a:buNone/>
            </a:pPr>
            <a:r>
              <a:rPr lang="en-US" b="1" dirty="0"/>
              <a:t>   (</a:t>
            </a:r>
            <a:r>
              <a:rPr lang="en-US" b="1" dirty="0" err="1"/>
              <a:t>Nicea</a:t>
            </a:r>
            <a:r>
              <a:rPr lang="en-US" b="1" dirty="0"/>
              <a:t> and Constantinople)</a:t>
            </a:r>
          </a:p>
          <a:p>
            <a:pPr marL="0" indent="0">
              <a:buNone/>
            </a:pPr>
            <a:endParaRPr lang="en-US" b="1" dirty="0"/>
          </a:p>
          <a:p>
            <a:r>
              <a:rPr lang="en-US" b="1" dirty="0"/>
              <a:t>The catechism will follow the Apostles Creed but will refer frequently to the often more explicit Nicene Creed.</a:t>
            </a:r>
          </a:p>
        </p:txBody>
      </p:sp>
    </p:spTree>
    <p:custDataLst>
      <p:tags r:id="rId1"/>
    </p:custDataLst>
    <p:extLst>
      <p:ext uri="{BB962C8B-B14F-4D97-AF65-F5344CB8AC3E}">
        <p14:creationId xmlns:p14="http://schemas.microsoft.com/office/powerpoint/2010/main" val="2368167315"/>
      </p:ext>
    </p:extLst>
  </p:cSld>
  <p:clrMapOvr>
    <a:masterClrMapping/>
  </p:clrMapOvr>
  <p:transition spd="slow" advTm="2777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30B066-EF2A-476B-A4E1-5A1B40B530DC}"/>
              </a:ext>
            </a:extLst>
          </p:cNvPr>
          <p:cNvSpPr>
            <a:spLocks noGrp="1"/>
          </p:cNvSpPr>
          <p:nvPr>
            <p:ph type="title"/>
          </p:nvPr>
        </p:nvSpPr>
        <p:spPr>
          <a:xfrm>
            <a:off x="682625" y="1182313"/>
            <a:ext cx="3677791" cy="823912"/>
          </a:xfrm>
        </p:spPr>
        <p:txBody>
          <a:bodyPr>
            <a:normAutofit fontScale="90000"/>
          </a:bodyPr>
          <a:lstStyle/>
          <a:p>
            <a:pPr algn="ctr"/>
            <a:r>
              <a:rPr lang="en-US" b="1" dirty="0">
                <a:solidFill>
                  <a:schemeClr val="accent3"/>
                </a:solidFill>
              </a:rPr>
              <a:t>The Trinitarian Missions</a:t>
            </a:r>
            <a:br>
              <a:rPr lang="en-US" b="1" dirty="0">
                <a:solidFill>
                  <a:schemeClr val="accent3"/>
                </a:solidFill>
              </a:rPr>
            </a:br>
            <a:endParaRPr lang="en-US" dirty="0">
              <a:solidFill>
                <a:schemeClr val="accent3"/>
              </a:solidFill>
            </a:endParaRPr>
          </a:p>
        </p:txBody>
      </p:sp>
      <p:sp>
        <p:nvSpPr>
          <p:cNvPr id="6" name="Text Placeholder 5">
            <a:extLst>
              <a:ext uri="{FF2B5EF4-FFF2-40B4-BE49-F238E27FC236}">
                <a16:creationId xmlns:a16="http://schemas.microsoft.com/office/drawing/2014/main" id="{AF65196E-7BCC-4471-8127-299C24918B19}"/>
              </a:ext>
            </a:extLst>
          </p:cNvPr>
          <p:cNvSpPr>
            <a:spLocks noGrp="1"/>
          </p:cNvSpPr>
          <p:nvPr>
            <p:ph type="body" idx="1"/>
          </p:nvPr>
        </p:nvSpPr>
        <p:spPr>
          <a:xfrm>
            <a:off x="914409" y="2367979"/>
            <a:ext cx="5079991" cy="823912"/>
          </a:xfrm>
        </p:spPr>
        <p:txBody>
          <a:bodyPr/>
          <a:lstStyle/>
          <a:p>
            <a:r>
              <a:rPr lang="en-US" b="1" dirty="0">
                <a:solidFill>
                  <a:schemeClr val="accent5"/>
                </a:solidFill>
              </a:rPr>
              <a:t>The Work of All Three </a:t>
            </a:r>
          </a:p>
        </p:txBody>
      </p:sp>
      <p:sp>
        <p:nvSpPr>
          <p:cNvPr id="7" name="Content Placeholder 6">
            <a:extLst>
              <a:ext uri="{FF2B5EF4-FFF2-40B4-BE49-F238E27FC236}">
                <a16:creationId xmlns:a16="http://schemas.microsoft.com/office/drawing/2014/main" id="{FCFD5CD8-9996-4B62-9709-6DFEA292B688}"/>
              </a:ext>
            </a:extLst>
          </p:cNvPr>
          <p:cNvSpPr>
            <a:spLocks noGrp="1"/>
          </p:cNvSpPr>
          <p:nvPr>
            <p:ph sz="half" idx="2"/>
          </p:nvPr>
        </p:nvSpPr>
        <p:spPr>
          <a:xfrm>
            <a:off x="304540" y="3429000"/>
            <a:ext cx="5311775" cy="2910667"/>
          </a:xfrm>
        </p:spPr>
        <p:txBody>
          <a:bodyPr>
            <a:normAutofit fontScale="92500" lnSpcReduction="10000"/>
          </a:bodyPr>
          <a:lstStyle/>
          <a:p>
            <a:r>
              <a:rPr lang="en-US" dirty="0">
                <a:solidFill>
                  <a:schemeClr val="accent3"/>
                </a:solidFill>
              </a:rPr>
              <a:t>This divine plan is the common work of the three divine persons. However, each person does the work according to his unique personal qualities. "One God and Father from whom all things are and one Lord Jesus Christ, through whom all things are, and one Holy Spirit in whom all things are (Council of Constantinople II). The qualities of the three divine persons are revealed in the missions of Jesus and the Spirit.</a:t>
            </a:r>
          </a:p>
        </p:txBody>
      </p:sp>
      <p:sp>
        <p:nvSpPr>
          <p:cNvPr id="8" name="Text Placeholder 7">
            <a:extLst>
              <a:ext uri="{FF2B5EF4-FFF2-40B4-BE49-F238E27FC236}">
                <a16:creationId xmlns:a16="http://schemas.microsoft.com/office/drawing/2014/main" id="{D32FF01F-15E3-4974-81BF-E477AAA80C39}"/>
              </a:ext>
            </a:extLst>
          </p:cNvPr>
          <p:cNvSpPr>
            <a:spLocks noGrp="1"/>
          </p:cNvSpPr>
          <p:nvPr>
            <p:ph type="body" sz="quarter" idx="3"/>
          </p:nvPr>
        </p:nvSpPr>
        <p:spPr>
          <a:xfrm>
            <a:off x="6400800" y="3263094"/>
            <a:ext cx="5105400" cy="823912"/>
          </a:xfrm>
        </p:spPr>
        <p:txBody>
          <a:bodyPr/>
          <a:lstStyle/>
          <a:p>
            <a:r>
              <a:rPr lang="en-US" b="1" dirty="0">
                <a:solidFill>
                  <a:schemeClr val="accent5"/>
                </a:solidFill>
              </a:rPr>
              <a:t>Revealing Each Person</a:t>
            </a:r>
          </a:p>
        </p:txBody>
      </p:sp>
      <p:sp>
        <p:nvSpPr>
          <p:cNvPr id="9" name="Content Placeholder 8">
            <a:extLst>
              <a:ext uri="{FF2B5EF4-FFF2-40B4-BE49-F238E27FC236}">
                <a16:creationId xmlns:a16="http://schemas.microsoft.com/office/drawing/2014/main" id="{D092116A-E66E-4270-9D13-70218325CE2E}"/>
              </a:ext>
            </a:extLst>
          </p:cNvPr>
          <p:cNvSpPr>
            <a:spLocks noGrp="1"/>
          </p:cNvSpPr>
          <p:nvPr>
            <p:ph sz="quarter" idx="4"/>
          </p:nvPr>
        </p:nvSpPr>
        <p:spPr>
          <a:xfrm>
            <a:off x="6172200" y="4257207"/>
            <a:ext cx="5334000" cy="1961478"/>
          </a:xfrm>
        </p:spPr>
        <p:txBody>
          <a:bodyPr>
            <a:normAutofit fontScale="92500" lnSpcReduction="10000"/>
          </a:bodyPr>
          <a:lstStyle/>
          <a:p>
            <a:r>
              <a:rPr lang="en-US" dirty="0">
                <a:solidFill>
                  <a:schemeClr val="accent3"/>
                </a:solidFill>
              </a:rPr>
              <a:t>God's work in history reveals the Trinity (what is proper to each divine person and what is proper to their one divine nature). The Christian life is a communion with all three persons. Whoever glorifies the Father glorifies also the Son and Spirit.</a:t>
            </a:r>
          </a:p>
        </p:txBody>
      </p:sp>
      <p:pic>
        <p:nvPicPr>
          <p:cNvPr id="10242" name="Picture 2" descr="Image result for holy trinity">
            <a:extLst>
              <a:ext uri="{FF2B5EF4-FFF2-40B4-BE49-F238E27FC236}">
                <a16:creationId xmlns:a16="http://schemas.microsoft.com/office/drawing/2014/main" id="{87882501-3A61-47DC-8A9F-A5C586C2C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22034"/>
            <a:ext cx="5311775" cy="31518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78942"/>
      </p:ext>
    </p:extLst>
  </p:cSld>
  <p:clrMapOvr>
    <a:masterClrMapping/>
  </p:clrMapOvr>
  <p:transition spd="slow" advTm="3849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ircle(in)">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P spid="8"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EE73A0-8040-40DB-9EB1-EDDC8B401FEB}"/>
              </a:ext>
            </a:extLst>
          </p:cNvPr>
          <p:cNvSpPr>
            <a:spLocks noGrp="1"/>
          </p:cNvSpPr>
          <p:nvPr>
            <p:ph type="title"/>
          </p:nvPr>
        </p:nvSpPr>
        <p:spPr>
          <a:xfrm>
            <a:off x="490818" y="414464"/>
            <a:ext cx="4114800" cy="1600200"/>
          </a:xfrm>
        </p:spPr>
        <p:txBody>
          <a:bodyPr>
            <a:normAutofit/>
          </a:bodyPr>
          <a:lstStyle/>
          <a:p>
            <a:r>
              <a:rPr lang="en-US" sz="4400" b="1" dirty="0"/>
              <a:t>Inviting All</a:t>
            </a:r>
            <a:br>
              <a:rPr lang="en-US" sz="4400" b="1" dirty="0"/>
            </a:br>
            <a:endParaRPr lang="en-US" sz="4400" b="1" dirty="0"/>
          </a:p>
        </p:txBody>
      </p:sp>
      <p:sp>
        <p:nvSpPr>
          <p:cNvPr id="7" name="Text Placeholder 6">
            <a:extLst>
              <a:ext uri="{FF2B5EF4-FFF2-40B4-BE49-F238E27FC236}">
                <a16:creationId xmlns:a16="http://schemas.microsoft.com/office/drawing/2014/main" id="{0269AD4B-54D0-4D31-B6B8-A9C5A7DFAD40}"/>
              </a:ext>
            </a:extLst>
          </p:cNvPr>
          <p:cNvSpPr>
            <a:spLocks noGrp="1"/>
          </p:cNvSpPr>
          <p:nvPr>
            <p:ph type="body" sz="half" idx="2"/>
          </p:nvPr>
        </p:nvSpPr>
        <p:spPr>
          <a:xfrm>
            <a:off x="490818" y="1670153"/>
            <a:ext cx="4114800" cy="4548531"/>
          </a:xfrm>
        </p:spPr>
        <p:txBody>
          <a:bodyPr>
            <a:normAutofit/>
          </a:bodyPr>
          <a:lstStyle/>
          <a:p>
            <a:r>
              <a:rPr lang="en-US" sz="2000" b="1" dirty="0"/>
              <a:t>God wants every creature to enter into the unity of the Trinity. Jesus promised, "If a man loves me, he will keep my word, and my Father will love him, and we will come to him, and make our home with him.”</a:t>
            </a:r>
          </a:p>
          <a:p>
            <a:endParaRPr lang="en-US" sz="2000" b="1" dirty="0"/>
          </a:p>
          <a:p>
            <a:r>
              <a:rPr lang="en-US" sz="2000" b="1" dirty="0"/>
              <a:t>"O my God, Trinity, help me to forget myself entirely so to establish myself in you, unmovable and peaceful as if my soul were already in eternity.”</a:t>
            </a:r>
          </a:p>
          <a:p>
            <a:endParaRPr lang="en-US" dirty="0"/>
          </a:p>
        </p:txBody>
      </p:sp>
      <p:pic>
        <p:nvPicPr>
          <p:cNvPr id="11268" name="Picture 4" descr="Image result for holy trinity">
            <a:extLst>
              <a:ext uri="{FF2B5EF4-FFF2-40B4-BE49-F238E27FC236}">
                <a16:creationId xmlns:a16="http://schemas.microsoft.com/office/drawing/2014/main" id="{9302C953-AB12-488C-AFB1-C2717C262E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1646" y="433552"/>
            <a:ext cx="6415790" cy="6037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5893066"/>
      </p:ext>
    </p:extLst>
  </p:cSld>
  <p:clrMapOvr>
    <a:masterClrMapping/>
  </p:clrMapOvr>
  <p:transition spd="slow" advTm="2047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8D4F-EEA8-475D-93BA-BEC992956206}"/>
              </a:ext>
            </a:extLst>
          </p:cNvPr>
          <p:cNvSpPr>
            <a:spLocks noGrp="1"/>
          </p:cNvSpPr>
          <p:nvPr>
            <p:ph type="title"/>
          </p:nvPr>
        </p:nvSpPr>
        <p:spPr/>
        <p:txBody>
          <a:bodyPr>
            <a:normAutofit fontScale="90000"/>
          </a:bodyPr>
          <a:lstStyle/>
          <a:p>
            <a:r>
              <a:rPr lang="en-US" sz="6700" b="1" dirty="0">
                <a:solidFill>
                  <a:schemeClr val="accent3"/>
                </a:solidFill>
              </a:rPr>
              <a:t>Almighty</a:t>
            </a:r>
            <a:br>
              <a:rPr lang="en-US" b="1" dirty="0"/>
            </a:br>
            <a:endParaRPr lang="en-US" dirty="0"/>
          </a:p>
        </p:txBody>
      </p:sp>
      <p:sp>
        <p:nvSpPr>
          <p:cNvPr id="3" name="Text Placeholder 2">
            <a:extLst>
              <a:ext uri="{FF2B5EF4-FFF2-40B4-BE49-F238E27FC236}">
                <a16:creationId xmlns:a16="http://schemas.microsoft.com/office/drawing/2014/main" id="{CB8632A3-BFB8-49C6-9AD0-DE38404FB90C}"/>
              </a:ext>
            </a:extLst>
          </p:cNvPr>
          <p:cNvSpPr>
            <a:spLocks noGrp="1"/>
          </p:cNvSpPr>
          <p:nvPr>
            <p:ph type="body" idx="1"/>
          </p:nvPr>
        </p:nvSpPr>
        <p:spPr>
          <a:xfrm>
            <a:off x="801691" y="1120125"/>
            <a:ext cx="5079991" cy="823912"/>
          </a:xfrm>
        </p:spPr>
        <p:txBody>
          <a:bodyPr>
            <a:normAutofit/>
          </a:bodyPr>
          <a:lstStyle/>
          <a:p>
            <a:r>
              <a:rPr lang="en-US" sz="3600" b="1" dirty="0">
                <a:solidFill>
                  <a:schemeClr val="accent1"/>
                </a:solidFill>
              </a:rPr>
              <a:t>His Almighty Power </a:t>
            </a:r>
          </a:p>
        </p:txBody>
      </p:sp>
      <p:sp>
        <p:nvSpPr>
          <p:cNvPr id="4" name="Content Placeholder 3">
            <a:extLst>
              <a:ext uri="{FF2B5EF4-FFF2-40B4-BE49-F238E27FC236}">
                <a16:creationId xmlns:a16="http://schemas.microsoft.com/office/drawing/2014/main" id="{872E104C-1084-4C6B-B969-CD88CF681F6D}"/>
              </a:ext>
            </a:extLst>
          </p:cNvPr>
          <p:cNvSpPr>
            <a:spLocks noGrp="1"/>
          </p:cNvSpPr>
          <p:nvPr>
            <p:ph sz="half" idx="2"/>
          </p:nvPr>
        </p:nvSpPr>
        <p:spPr>
          <a:xfrm>
            <a:off x="685800" y="2183802"/>
            <a:ext cx="5311775" cy="4034883"/>
          </a:xfrm>
        </p:spPr>
        <p:txBody>
          <a:bodyPr>
            <a:normAutofit/>
          </a:bodyPr>
          <a:lstStyle/>
          <a:p>
            <a:r>
              <a:rPr lang="en-US" b="1" dirty="0">
                <a:solidFill>
                  <a:schemeClr val="accent3"/>
                </a:solidFill>
              </a:rPr>
              <a:t>Of all God's attributes, the Creed speaks only of his almighty power. This power is universal (creating and ruling everything), loving, and mysterious (known only by faith).</a:t>
            </a:r>
          </a:p>
          <a:p>
            <a:endParaRPr lang="en-US" b="1" dirty="0">
              <a:solidFill>
                <a:schemeClr val="accent3"/>
              </a:solidFill>
            </a:endParaRPr>
          </a:p>
          <a:p>
            <a:r>
              <a:rPr lang="en-US" b="1" dirty="0">
                <a:solidFill>
                  <a:schemeClr val="accent3"/>
                </a:solidFill>
              </a:rPr>
              <a:t>God is the "Mighty One of Jacob.” "Whatever God wills is done.” He can do everything in heaven and earth. He is the Lord of the universe governing all events by his will.</a:t>
            </a:r>
          </a:p>
          <a:p>
            <a:endParaRPr lang="en-US" dirty="0"/>
          </a:p>
        </p:txBody>
      </p:sp>
      <p:sp>
        <p:nvSpPr>
          <p:cNvPr id="5" name="Text Placeholder 4">
            <a:extLst>
              <a:ext uri="{FF2B5EF4-FFF2-40B4-BE49-F238E27FC236}">
                <a16:creationId xmlns:a16="http://schemas.microsoft.com/office/drawing/2014/main" id="{4DC0B552-7AF8-409F-9CAB-F0E0F7C75DA7}"/>
              </a:ext>
            </a:extLst>
          </p:cNvPr>
          <p:cNvSpPr>
            <a:spLocks noGrp="1"/>
          </p:cNvSpPr>
          <p:nvPr>
            <p:ph type="body" sz="quarter" idx="3"/>
          </p:nvPr>
        </p:nvSpPr>
        <p:spPr/>
        <p:txBody>
          <a:bodyPr>
            <a:normAutofit/>
          </a:bodyPr>
          <a:lstStyle/>
          <a:p>
            <a:r>
              <a:rPr lang="en-US" sz="3600" b="1" dirty="0">
                <a:solidFill>
                  <a:schemeClr val="accent1"/>
                </a:solidFill>
              </a:rPr>
              <a:t>A Fatherly Care</a:t>
            </a:r>
          </a:p>
        </p:txBody>
      </p:sp>
      <p:sp>
        <p:nvSpPr>
          <p:cNvPr id="6" name="Content Placeholder 5">
            <a:extLst>
              <a:ext uri="{FF2B5EF4-FFF2-40B4-BE49-F238E27FC236}">
                <a16:creationId xmlns:a16="http://schemas.microsoft.com/office/drawing/2014/main" id="{26BB46DF-424D-44A2-87FA-7ED4B246EBAE}"/>
              </a:ext>
            </a:extLst>
          </p:cNvPr>
          <p:cNvSpPr>
            <a:spLocks noGrp="1"/>
          </p:cNvSpPr>
          <p:nvPr>
            <p:ph sz="quarter" idx="4"/>
          </p:nvPr>
        </p:nvSpPr>
        <p:spPr/>
        <p:txBody>
          <a:bodyPr>
            <a:normAutofit/>
          </a:bodyPr>
          <a:lstStyle/>
          <a:p>
            <a:r>
              <a:rPr lang="en-US" sz="2400" b="1" dirty="0">
                <a:solidFill>
                  <a:schemeClr val="accent3"/>
                </a:solidFill>
              </a:rPr>
              <a:t>God's almighty power is also fatherly. "I will be a father to you, and you shall be my sons and daughters.” God's power is not arbitrary. "Nothing can be in God's power which could not be in his just will or his wise intellect.”</a:t>
            </a:r>
          </a:p>
        </p:txBody>
      </p:sp>
    </p:spTree>
    <p:custDataLst>
      <p:tags r:id="rId1"/>
    </p:custDataLst>
    <p:extLst>
      <p:ext uri="{BB962C8B-B14F-4D97-AF65-F5344CB8AC3E}">
        <p14:creationId xmlns:p14="http://schemas.microsoft.com/office/powerpoint/2010/main" val="429116525"/>
      </p:ext>
    </p:extLst>
  </p:cSld>
  <p:clrMapOvr>
    <a:masterClrMapping/>
  </p:clrMapOvr>
  <p:transition spd="slow" advTm="3083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ircle(in)">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3C25-7E15-4C62-A363-868D6AE41D40}"/>
              </a:ext>
            </a:extLst>
          </p:cNvPr>
          <p:cNvSpPr>
            <a:spLocks noGrp="1"/>
          </p:cNvSpPr>
          <p:nvPr>
            <p:ph type="title"/>
          </p:nvPr>
        </p:nvSpPr>
        <p:spPr>
          <a:xfrm>
            <a:off x="341027" y="269823"/>
            <a:ext cx="6873240" cy="1295136"/>
          </a:xfrm>
        </p:spPr>
        <p:txBody>
          <a:bodyPr>
            <a:normAutofit/>
          </a:bodyPr>
          <a:lstStyle/>
          <a:p>
            <a:r>
              <a:rPr lang="en-US" sz="4000" b="1" dirty="0"/>
              <a:t>God's Mysterious Ways </a:t>
            </a:r>
            <a:br>
              <a:rPr lang="en-US" sz="4000" b="1" dirty="0"/>
            </a:br>
            <a:endParaRPr lang="en-US" sz="4000" dirty="0"/>
          </a:p>
        </p:txBody>
      </p:sp>
      <p:sp>
        <p:nvSpPr>
          <p:cNvPr id="4" name="Text Placeholder 3">
            <a:extLst>
              <a:ext uri="{FF2B5EF4-FFF2-40B4-BE49-F238E27FC236}">
                <a16:creationId xmlns:a16="http://schemas.microsoft.com/office/drawing/2014/main" id="{6D980B46-3075-4516-ACD6-C96598800CA6}"/>
              </a:ext>
            </a:extLst>
          </p:cNvPr>
          <p:cNvSpPr>
            <a:spLocks noGrp="1"/>
          </p:cNvSpPr>
          <p:nvPr>
            <p:ph type="body" sz="half" idx="2"/>
          </p:nvPr>
        </p:nvSpPr>
        <p:spPr>
          <a:xfrm>
            <a:off x="445958" y="1564959"/>
            <a:ext cx="6873240" cy="4593994"/>
          </a:xfrm>
        </p:spPr>
        <p:txBody>
          <a:bodyPr>
            <a:normAutofit/>
          </a:bodyPr>
          <a:lstStyle/>
          <a:p>
            <a:r>
              <a:rPr lang="en-US" sz="2000" dirty="0"/>
              <a:t>In our trials God does seem to be absent and powerless. However. God's power is fully revealed in the death and Resurrection of Jesus. "For the foolishness of God is wiser than men, and the weakness of God is stronger than men.” In Jesus' death and Resurrection, God has revealed the "immeasurable greatness of his power in us who believe.”</a:t>
            </a:r>
          </a:p>
          <a:p>
            <a:r>
              <a:rPr lang="en-US" sz="2000" dirty="0"/>
              <a:t>Only faith can embrace these mysterious ways of God's power. Mary believed the angel's words that "nothing will be impossible with God"  and she proclaimed that "he who is mighty has done great things for me.” Knowing that nothing is impossible for God, we can accept everything in the Creed without any hesitation.</a:t>
            </a:r>
          </a:p>
          <a:p>
            <a:endParaRPr lang="en-US" dirty="0"/>
          </a:p>
        </p:txBody>
      </p:sp>
      <p:pic>
        <p:nvPicPr>
          <p:cNvPr id="12290" name="Picture 2" descr="Image result for holy trinity">
            <a:extLst>
              <a:ext uri="{FF2B5EF4-FFF2-40B4-BE49-F238E27FC236}">
                <a16:creationId xmlns:a16="http://schemas.microsoft.com/office/drawing/2014/main" id="{5F966B2E-8852-47D6-B161-4CE817C6142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3415" r="13415"/>
          <a:stretch>
            <a:fillRect/>
          </a:stretch>
        </p:blipFill>
        <p:spPr bwMode="auto">
          <a:xfrm>
            <a:off x="7704944" y="476874"/>
            <a:ext cx="3936167" cy="59042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7279036"/>
      </p:ext>
    </p:extLst>
  </p:cSld>
  <p:clrMapOvr>
    <a:masterClrMapping/>
  </p:clrMapOvr>
  <p:transition spd="slow" advTm="3276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circle(in)">
                                      <p:cBhvr>
                                        <p:cTn id="1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AADD-922A-4943-B02A-45CAA05D8E61}"/>
              </a:ext>
            </a:extLst>
          </p:cNvPr>
          <p:cNvSpPr>
            <a:spLocks noGrp="1"/>
          </p:cNvSpPr>
          <p:nvPr>
            <p:ph type="ctrTitle"/>
          </p:nvPr>
        </p:nvSpPr>
        <p:spPr>
          <a:xfrm>
            <a:off x="502171" y="4891379"/>
            <a:ext cx="11992131" cy="1825096"/>
          </a:xfrm>
        </p:spPr>
        <p:txBody>
          <a:bodyPr>
            <a:normAutofit fontScale="90000"/>
          </a:bodyPr>
          <a:lstStyle/>
          <a:p>
            <a:r>
              <a:rPr lang="en-US" b="1" dirty="0"/>
              <a:t>Creation of Heaven and Earth</a:t>
            </a:r>
            <a:br>
              <a:rPr lang="en-US" b="1" dirty="0"/>
            </a:br>
            <a:endParaRPr lang="en-US" dirty="0"/>
          </a:p>
        </p:txBody>
      </p:sp>
      <p:pic>
        <p:nvPicPr>
          <p:cNvPr id="13314" name="Picture 2" descr="Image result for the creation of heaven and earth">
            <a:extLst>
              <a:ext uri="{FF2B5EF4-FFF2-40B4-BE49-F238E27FC236}">
                <a16:creationId xmlns:a16="http://schemas.microsoft.com/office/drawing/2014/main" id="{E60A1DD3-A4D8-431D-960A-BA3F7B79D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339" y="636272"/>
            <a:ext cx="7929796" cy="36500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8239841"/>
      </p:ext>
    </p:extLst>
  </p:cSld>
  <p:clrMapOvr>
    <a:masterClrMapping/>
  </p:clrMapOvr>
  <p:transition spd="slow" advTm="671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DCDB-F05C-4CDE-8504-3BF2A4267D8F}"/>
              </a:ext>
            </a:extLst>
          </p:cNvPr>
          <p:cNvSpPr>
            <a:spLocks noGrp="1"/>
          </p:cNvSpPr>
          <p:nvPr>
            <p:ph type="ctrTitle"/>
          </p:nvPr>
        </p:nvSpPr>
        <p:spPr>
          <a:xfrm>
            <a:off x="1371600" y="874015"/>
            <a:ext cx="9448800" cy="1825096"/>
          </a:xfrm>
        </p:spPr>
        <p:txBody>
          <a:bodyPr>
            <a:normAutofit fontScale="90000"/>
          </a:bodyPr>
          <a:lstStyle/>
          <a:p>
            <a:r>
              <a:rPr lang="en-US" b="1" dirty="0">
                <a:solidFill>
                  <a:schemeClr val="accent5"/>
                </a:solidFill>
              </a:rPr>
              <a:t>The First Act of Creation</a:t>
            </a:r>
            <a:br>
              <a:rPr lang="en-US" b="1" dirty="0">
                <a:solidFill>
                  <a:schemeClr val="accent5"/>
                </a:solidFill>
              </a:rPr>
            </a:br>
            <a:endParaRPr lang="en-US" dirty="0">
              <a:solidFill>
                <a:schemeClr val="accent5"/>
              </a:solidFill>
            </a:endParaRPr>
          </a:p>
        </p:txBody>
      </p:sp>
      <p:sp>
        <p:nvSpPr>
          <p:cNvPr id="3" name="Subtitle 2">
            <a:extLst>
              <a:ext uri="{FF2B5EF4-FFF2-40B4-BE49-F238E27FC236}">
                <a16:creationId xmlns:a16="http://schemas.microsoft.com/office/drawing/2014/main" id="{E19B378A-3074-4C7B-9A3B-A216E6BBF3E6}"/>
              </a:ext>
            </a:extLst>
          </p:cNvPr>
          <p:cNvSpPr>
            <a:spLocks noGrp="1"/>
          </p:cNvSpPr>
          <p:nvPr>
            <p:ph type="subTitle" idx="1"/>
          </p:nvPr>
        </p:nvSpPr>
        <p:spPr>
          <a:xfrm>
            <a:off x="1371600" y="2904344"/>
            <a:ext cx="9448800" cy="2873530"/>
          </a:xfrm>
        </p:spPr>
        <p:txBody>
          <a:bodyPr>
            <a:normAutofit fontScale="40000" lnSpcReduction="20000"/>
          </a:bodyPr>
          <a:lstStyle/>
          <a:p>
            <a:r>
              <a:rPr lang="en-US" dirty="0"/>
              <a:t>"</a:t>
            </a:r>
            <a:r>
              <a:rPr lang="en-US" sz="6700" b="1" dirty="0">
                <a:solidFill>
                  <a:schemeClr val="accent3"/>
                </a:solidFill>
              </a:rPr>
              <a:t>In the beginning God created the heavens and the earth.” The Church says that God is the "Creator of heaven and earth" and "of all that is seen and unseen.“</a:t>
            </a:r>
          </a:p>
          <a:p>
            <a:endParaRPr lang="en-US" sz="6700" b="1" dirty="0">
              <a:solidFill>
                <a:schemeClr val="accent3"/>
              </a:solidFill>
            </a:endParaRPr>
          </a:p>
          <a:p>
            <a:r>
              <a:rPr lang="en-US" sz="6700" b="1" dirty="0">
                <a:solidFill>
                  <a:schemeClr val="accent3"/>
                </a:solidFill>
              </a:rPr>
              <a:t>God's saving plan begins with creation and culminates in Christ who reveals God's plan the glory of a new creation in Christ.</a:t>
            </a:r>
          </a:p>
          <a:p>
            <a:endParaRPr lang="en-US" dirty="0"/>
          </a:p>
        </p:txBody>
      </p:sp>
    </p:spTree>
    <p:custDataLst>
      <p:tags r:id="rId1"/>
    </p:custDataLst>
    <p:extLst>
      <p:ext uri="{BB962C8B-B14F-4D97-AF65-F5344CB8AC3E}">
        <p14:creationId xmlns:p14="http://schemas.microsoft.com/office/powerpoint/2010/main" val="1503873492"/>
      </p:ext>
    </p:extLst>
  </p:cSld>
  <p:clrMapOvr>
    <a:masterClrMapping/>
  </p:clrMapOvr>
  <p:transition spd="slow" advTm="1520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58760-1B65-434D-9ED1-A6A3312898FF}"/>
              </a:ext>
            </a:extLst>
          </p:cNvPr>
          <p:cNvSpPr>
            <a:spLocks noGrp="1"/>
          </p:cNvSpPr>
          <p:nvPr>
            <p:ph type="title"/>
          </p:nvPr>
        </p:nvSpPr>
        <p:spPr>
          <a:xfrm>
            <a:off x="1576466" y="567231"/>
            <a:ext cx="8610599" cy="905433"/>
          </a:xfrm>
        </p:spPr>
        <p:txBody>
          <a:bodyPr>
            <a:normAutofit fontScale="90000"/>
          </a:bodyPr>
          <a:lstStyle/>
          <a:p>
            <a:r>
              <a:rPr lang="en-US" sz="5400" b="1" dirty="0">
                <a:solidFill>
                  <a:schemeClr val="accent1"/>
                </a:solidFill>
              </a:rPr>
              <a:t>Catechesis on Creation</a:t>
            </a:r>
            <a:br>
              <a:rPr lang="en-US" b="1" dirty="0"/>
            </a:br>
            <a:endParaRPr lang="en-US" dirty="0"/>
          </a:p>
        </p:txBody>
      </p:sp>
      <p:sp>
        <p:nvSpPr>
          <p:cNvPr id="5" name="Text Placeholder 4">
            <a:extLst>
              <a:ext uri="{FF2B5EF4-FFF2-40B4-BE49-F238E27FC236}">
                <a16:creationId xmlns:a16="http://schemas.microsoft.com/office/drawing/2014/main" id="{354F1654-5B8B-4321-B0E5-DA1CA19E1764}"/>
              </a:ext>
            </a:extLst>
          </p:cNvPr>
          <p:cNvSpPr>
            <a:spLocks noGrp="1"/>
          </p:cNvSpPr>
          <p:nvPr>
            <p:ph type="body" idx="1"/>
          </p:nvPr>
        </p:nvSpPr>
        <p:spPr>
          <a:xfrm>
            <a:off x="685799" y="1304542"/>
            <a:ext cx="3456432" cy="617320"/>
          </a:xfrm>
        </p:spPr>
        <p:txBody>
          <a:bodyPr/>
          <a:lstStyle/>
          <a:p>
            <a:r>
              <a:rPr lang="en-US" b="1" dirty="0"/>
              <a:t>Finding Our Origins</a:t>
            </a:r>
          </a:p>
        </p:txBody>
      </p:sp>
      <p:sp>
        <p:nvSpPr>
          <p:cNvPr id="8" name="Text Placeholder 7">
            <a:extLst>
              <a:ext uri="{FF2B5EF4-FFF2-40B4-BE49-F238E27FC236}">
                <a16:creationId xmlns:a16="http://schemas.microsoft.com/office/drawing/2014/main" id="{5C8B01AE-CFA5-422B-A96F-5FB649CDD640}"/>
              </a:ext>
            </a:extLst>
          </p:cNvPr>
          <p:cNvSpPr>
            <a:spLocks noGrp="1"/>
          </p:cNvSpPr>
          <p:nvPr>
            <p:ph type="body" sz="half" idx="15"/>
          </p:nvPr>
        </p:nvSpPr>
        <p:spPr>
          <a:xfrm>
            <a:off x="685799" y="2201333"/>
            <a:ext cx="3456432" cy="4017364"/>
          </a:xfrm>
        </p:spPr>
        <p:txBody>
          <a:bodyPr>
            <a:normAutofit lnSpcReduction="10000"/>
          </a:bodyPr>
          <a:lstStyle/>
          <a:p>
            <a:r>
              <a:rPr lang="en-US" sz="2000" b="1" dirty="0"/>
              <a:t>A catechesis on creation lays the foundation for all catechesis by answering the questions, "Where do we come from?" and "Where are we going?" These questions are decisive for life's meaning.</a:t>
            </a:r>
          </a:p>
          <a:p>
            <a:r>
              <a:rPr lang="en-US" sz="2000" b="1" dirty="0"/>
              <a:t>.</a:t>
            </a:r>
          </a:p>
          <a:p>
            <a:r>
              <a:rPr lang="en-US" sz="2000" b="1" dirty="0"/>
              <a:t>Certainly scientific studies have enriched our knowledge of the cosmos. These discoveries should lead us to thank God for revealing this wisdom.</a:t>
            </a:r>
          </a:p>
          <a:p>
            <a:endParaRPr lang="en-US" dirty="0"/>
          </a:p>
        </p:txBody>
      </p:sp>
      <p:sp>
        <p:nvSpPr>
          <p:cNvPr id="6" name="Text Placeholder 5">
            <a:extLst>
              <a:ext uri="{FF2B5EF4-FFF2-40B4-BE49-F238E27FC236}">
                <a16:creationId xmlns:a16="http://schemas.microsoft.com/office/drawing/2014/main" id="{2C59C793-F0FF-43B2-AB2B-C1C23F625432}"/>
              </a:ext>
            </a:extLst>
          </p:cNvPr>
          <p:cNvSpPr>
            <a:spLocks noGrp="1"/>
          </p:cNvSpPr>
          <p:nvPr>
            <p:ph type="body" sz="quarter" idx="3"/>
          </p:nvPr>
        </p:nvSpPr>
        <p:spPr/>
        <p:txBody>
          <a:bodyPr/>
          <a:lstStyle/>
          <a:p>
            <a:pPr algn="ctr"/>
            <a:r>
              <a:rPr lang="en-US" b="1" dirty="0"/>
              <a:t>Questions Beyond Science </a:t>
            </a:r>
          </a:p>
        </p:txBody>
      </p:sp>
      <p:sp>
        <p:nvSpPr>
          <p:cNvPr id="9" name="Text Placeholder 8">
            <a:extLst>
              <a:ext uri="{FF2B5EF4-FFF2-40B4-BE49-F238E27FC236}">
                <a16:creationId xmlns:a16="http://schemas.microsoft.com/office/drawing/2014/main" id="{17053193-5C4D-43C0-90DB-8C805C2A3B21}"/>
              </a:ext>
            </a:extLst>
          </p:cNvPr>
          <p:cNvSpPr>
            <a:spLocks noGrp="1"/>
          </p:cNvSpPr>
          <p:nvPr>
            <p:ph type="body" sz="half" idx="16"/>
          </p:nvPr>
        </p:nvSpPr>
        <p:spPr/>
        <p:txBody>
          <a:bodyPr>
            <a:normAutofit/>
          </a:bodyPr>
          <a:lstStyle/>
          <a:p>
            <a:pPr algn="ctr"/>
            <a:r>
              <a:rPr lang="en-US" sz="2000" b="1" dirty="0"/>
              <a:t>However, some questions go beyond these scientific studies and try to discover the meaning of all creation. Is the universe governed by fate or by an intelligent and good Being called God? Why is there evil and where does it come from?</a:t>
            </a:r>
          </a:p>
        </p:txBody>
      </p:sp>
      <p:sp>
        <p:nvSpPr>
          <p:cNvPr id="7" name="Text Placeholder 6">
            <a:extLst>
              <a:ext uri="{FF2B5EF4-FFF2-40B4-BE49-F238E27FC236}">
                <a16:creationId xmlns:a16="http://schemas.microsoft.com/office/drawing/2014/main" id="{A43F9966-4045-4FC7-9D8D-68DCB4CEE358}"/>
              </a:ext>
            </a:extLst>
          </p:cNvPr>
          <p:cNvSpPr>
            <a:spLocks noGrp="1"/>
          </p:cNvSpPr>
          <p:nvPr>
            <p:ph type="body" sz="quarter" idx="13"/>
          </p:nvPr>
        </p:nvSpPr>
        <p:spPr>
          <a:xfrm>
            <a:off x="7869885" y="1185083"/>
            <a:ext cx="3456432" cy="626534"/>
          </a:xfrm>
        </p:spPr>
        <p:txBody>
          <a:bodyPr/>
          <a:lstStyle/>
          <a:p>
            <a:r>
              <a:rPr lang="en-US" b="1" dirty="0"/>
              <a:t>Challenges to Faith</a:t>
            </a:r>
          </a:p>
        </p:txBody>
      </p:sp>
      <p:sp>
        <p:nvSpPr>
          <p:cNvPr id="10" name="Text Placeholder 9">
            <a:extLst>
              <a:ext uri="{FF2B5EF4-FFF2-40B4-BE49-F238E27FC236}">
                <a16:creationId xmlns:a16="http://schemas.microsoft.com/office/drawing/2014/main" id="{9FC3B173-1F74-4A97-BB10-052BF171D400}"/>
              </a:ext>
            </a:extLst>
          </p:cNvPr>
          <p:cNvSpPr>
            <a:spLocks noGrp="1"/>
          </p:cNvSpPr>
          <p:nvPr>
            <p:ph type="body" sz="half" idx="17"/>
          </p:nvPr>
        </p:nvSpPr>
        <p:spPr>
          <a:xfrm>
            <a:off x="7869885" y="2065116"/>
            <a:ext cx="3456432" cy="3314132"/>
          </a:xfrm>
        </p:spPr>
        <p:txBody>
          <a:bodyPr>
            <a:noAutofit/>
          </a:bodyPr>
          <a:lstStyle/>
          <a:p>
            <a:pPr algn="ctr"/>
            <a:r>
              <a:rPr lang="en-US" sz="1800" b="1" dirty="0"/>
              <a:t>The Christian faith faces a challenge from those philosophers who say that the world is God (Pantheism); from those who say the world comes from two sources, good and evil (Dualists and </a:t>
            </a:r>
            <a:r>
              <a:rPr lang="en-US" sz="1800" b="1" dirty="0" err="1"/>
              <a:t>Manicheists</a:t>
            </a:r>
            <a:r>
              <a:rPr lang="en-US" sz="1800" b="1" dirty="0"/>
              <a:t>); from those who say the world comes from evil (Gnostics); from those who think God created but has no continued interest in the world (Deists); and from those who say there is only the material universe (Materialists).</a:t>
            </a:r>
          </a:p>
        </p:txBody>
      </p:sp>
    </p:spTree>
    <p:custDataLst>
      <p:tags r:id="rId1"/>
    </p:custDataLst>
    <p:extLst>
      <p:ext uri="{BB962C8B-B14F-4D97-AF65-F5344CB8AC3E}">
        <p14:creationId xmlns:p14="http://schemas.microsoft.com/office/powerpoint/2010/main" val="1425538181"/>
      </p:ext>
    </p:extLst>
  </p:cSld>
  <p:clrMapOvr>
    <a:masterClrMapping/>
  </p:clrMapOvr>
  <p:transition spd="slow" advTm="4939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circle(in)">
                                      <p:cBhvr>
                                        <p:cTn id="3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p:bldP spid="6" grpId="0" build="p"/>
      <p:bldP spid="9" grpId="0" build="p"/>
      <p:bldP spid="7" grpId="0" build="p"/>
      <p:bldP spid="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0C262D-445B-4B4F-A70D-32C0D7C71D04}"/>
              </a:ext>
            </a:extLst>
          </p:cNvPr>
          <p:cNvSpPr>
            <a:spLocks noGrp="1"/>
          </p:cNvSpPr>
          <p:nvPr>
            <p:ph type="body" idx="1"/>
          </p:nvPr>
        </p:nvSpPr>
        <p:spPr>
          <a:xfrm>
            <a:off x="685799" y="639303"/>
            <a:ext cx="3456432" cy="617320"/>
          </a:xfrm>
        </p:spPr>
        <p:txBody>
          <a:bodyPr/>
          <a:lstStyle/>
          <a:p>
            <a:r>
              <a:rPr lang="en-US" sz="3600" b="1" dirty="0">
                <a:solidFill>
                  <a:schemeClr val="accent5"/>
                </a:solidFill>
              </a:rPr>
              <a:t>Responses</a:t>
            </a:r>
          </a:p>
        </p:txBody>
      </p:sp>
      <p:sp>
        <p:nvSpPr>
          <p:cNvPr id="4" name="Text Placeholder 3">
            <a:extLst>
              <a:ext uri="{FF2B5EF4-FFF2-40B4-BE49-F238E27FC236}">
                <a16:creationId xmlns:a16="http://schemas.microsoft.com/office/drawing/2014/main" id="{A057FDD4-757B-4224-B9BD-235F2A625E65}"/>
              </a:ext>
            </a:extLst>
          </p:cNvPr>
          <p:cNvSpPr>
            <a:spLocks noGrp="1"/>
          </p:cNvSpPr>
          <p:nvPr>
            <p:ph type="body" sz="half" idx="15"/>
          </p:nvPr>
        </p:nvSpPr>
        <p:spPr>
          <a:xfrm>
            <a:off x="535898" y="1960185"/>
            <a:ext cx="3456432" cy="4258500"/>
          </a:xfrm>
        </p:spPr>
        <p:txBody>
          <a:bodyPr>
            <a:normAutofit/>
          </a:bodyPr>
          <a:lstStyle/>
          <a:p>
            <a:pPr algn="ctr"/>
            <a:r>
              <a:rPr lang="en-US" sz="2000" b="1" dirty="0"/>
              <a:t>To  these questions, human intelligence can give some response. Man can know God's existence with certainty even if this knowing is obscured by error. However, a full understanding comes when reason is helped by faith. "By faith we understand that the world was created by the Word of God.”</a:t>
            </a:r>
          </a:p>
        </p:txBody>
      </p:sp>
      <p:sp>
        <p:nvSpPr>
          <p:cNvPr id="5" name="Text Placeholder 4">
            <a:extLst>
              <a:ext uri="{FF2B5EF4-FFF2-40B4-BE49-F238E27FC236}">
                <a16:creationId xmlns:a16="http://schemas.microsoft.com/office/drawing/2014/main" id="{D0DB3836-6C76-4421-A7EC-B50132A1B12C}"/>
              </a:ext>
            </a:extLst>
          </p:cNvPr>
          <p:cNvSpPr>
            <a:spLocks noGrp="1"/>
          </p:cNvSpPr>
          <p:nvPr>
            <p:ph type="body" sz="quarter" idx="3"/>
          </p:nvPr>
        </p:nvSpPr>
        <p:spPr>
          <a:xfrm>
            <a:off x="4142231" y="269823"/>
            <a:ext cx="3456432" cy="1203326"/>
          </a:xfrm>
        </p:spPr>
        <p:txBody>
          <a:bodyPr/>
          <a:lstStyle/>
          <a:p>
            <a:pPr algn="ctr"/>
            <a:r>
              <a:rPr lang="en-US" sz="3600" b="1" dirty="0">
                <a:solidFill>
                  <a:schemeClr val="accent5"/>
                </a:solidFill>
              </a:rPr>
              <a:t>Need for Revelation </a:t>
            </a:r>
          </a:p>
        </p:txBody>
      </p:sp>
      <p:sp>
        <p:nvSpPr>
          <p:cNvPr id="6" name="Text Placeholder 5">
            <a:extLst>
              <a:ext uri="{FF2B5EF4-FFF2-40B4-BE49-F238E27FC236}">
                <a16:creationId xmlns:a16="http://schemas.microsoft.com/office/drawing/2014/main" id="{A30E013F-9BBB-4DE4-A93D-9EB1659482B3}"/>
              </a:ext>
            </a:extLst>
          </p:cNvPr>
          <p:cNvSpPr>
            <a:spLocks noGrp="1"/>
          </p:cNvSpPr>
          <p:nvPr>
            <p:ph type="body" sz="half" idx="16"/>
          </p:nvPr>
        </p:nvSpPr>
        <p:spPr>
          <a:xfrm>
            <a:off x="4293849" y="2016121"/>
            <a:ext cx="3456432" cy="4202564"/>
          </a:xfrm>
        </p:spPr>
        <p:txBody>
          <a:bodyPr>
            <a:noAutofit/>
          </a:bodyPr>
          <a:lstStyle/>
          <a:p>
            <a:pPr algn="ctr"/>
            <a:r>
              <a:rPr lang="en-US" sz="1800" b="1" dirty="0"/>
              <a:t>God progressively revealed the mystery of creation in his revelation to Israel. God formed Israel and revealed himself as the Creator. "I am the Lord, who made all things.” This revelation about creation and about God's Covenant with Israel are inseparable because creation is God's first step toward the Covenant. The Jewish prophets, liturgy, and wisdom sayings express this witness of God's creation.</a:t>
            </a:r>
          </a:p>
        </p:txBody>
      </p:sp>
      <p:sp>
        <p:nvSpPr>
          <p:cNvPr id="7" name="Text Placeholder 6">
            <a:extLst>
              <a:ext uri="{FF2B5EF4-FFF2-40B4-BE49-F238E27FC236}">
                <a16:creationId xmlns:a16="http://schemas.microsoft.com/office/drawing/2014/main" id="{C76E3D59-0347-437E-89D8-1551784198D8}"/>
              </a:ext>
            </a:extLst>
          </p:cNvPr>
          <p:cNvSpPr>
            <a:spLocks noGrp="1"/>
          </p:cNvSpPr>
          <p:nvPr>
            <p:ph type="body" sz="quarter" idx="13"/>
          </p:nvPr>
        </p:nvSpPr>
        <p:spPr>
          <a:xfrm>
            <a:off x="7823290" y="269823"/>
            <a:ext cx="3456432" cy="1203326"/>
          </a:xfrm>
        </p:spPr>
        <p:txBody>
          <a:bodyPr/>
          <a:lstStyle/>
          <a:p>
            <a:pPr algn="ctr"/>
            <a:r>
              <a:rPr lang="en-US" sz="3600" b="1" dirty="0">
                <a:solidFill>
                  <a:schemeClr val="accent5"/>
                </a:solidFill>
              </a:rPr>
              <a:t>First Three Chapters</a:t>
            </a:r>
          </a:p>
        </p:txBody>
      </p:sp>
      <p:sp>
        <p:nvSpPr>
          <p:cNvPr id="8" name="Text Placeholder 7">
            <a:extLst>
              <a:ext uri="{FF2B5EF4-FFF2-40B4-BE49-F238E27FC236}">
                <a16:creationId xmlns:a16="http://schemas.microsoft.com/office/drawing/2014/main" id="{6DD44E7D-B17E-49B0-A3FC-8C3C3B99F0F4}"/>
              </a:ext>
            </a:extLst>
          </p:cNvPr>
          <p:cNvSpPr>
            <a:spLocks noGrp="1"/>
          </p:cNvSpPr>
          <p:nvPr>
            <p:ph type="body" sz="half" idx="17"/>
          </p:nvPr>
        </p:nvSpPr>
        <p:spPr>
          <a:xfrm>
            <a:off x="8199672" y="2228891"/>
            <a:ext cx="3604302" cy="3721088"/>
          </a:xfrm>
        </p:spPr>
        <p:txBody>
          <a:bodyPr>
            <a:noAutofit/>
          </a:bodyPr>
          <a:lstStyle/>
          <a:p>
            <a:pPr algn="ctr"/>
            <a:r>
              <a:rPr lang="en-US" sz="2000" b="1" dirty="0"/>
              <a:t>The first three chapters of Genesis express the truths of creation, its origin, order, and goodness. Genesis shows man's vocation, the drama of sin, and the hope of salvation. These texts are the prime source of catechesis about the beginning mysteries (the creation, the fall, and the promise of salvation).</a:t>
            </a:r>
          </a:p>
        </p:txBody>
      </p:sp>
    </p:spTree>
    <p:custDataLst>
      <p:tags r:id="rId1"/>
    </p:custDataLst>
    <p:extLst>
      <p:ext uri="{BB962C8B-B14F-4D97-AF65-F5344CB8AC3E}">
        <p14:creationId xmlns:p14="http://schemas.microsoft.com/office/powerpoint/2010/main" val="2887610779"/>
      </p:ext>
    </p:extLst>
  </p:cSld>
  <p:clrMapOvr>
    <a:masterClrMapping/>
  </p:clrMapOvr>
  <p:transition spd="slow" advTm="4877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ircle(in)">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ircle(in)">
                                      <p:cBhvr>
                                        <p:cTn id="3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57A4-86F0-4823-B98F-D264D756C499}"/>
              </a:ext>
            </a:extLst>
          </p:cNvPr>
          <p:cNvSpPr>
            <a:spLocks noGrp="1"/>
          </p:cNvSpPr>
          <p:nvPr>
            <p:ph type="title"/>
          </p:nvPr>
        </p:nvSpPr>
        <p:spPr>
          <a:xfrm>
            <a:off x="4970213" y="198897"/>
            <a:ext cx="6334592" cy="2801935"/>
          </a:xfrm>
        </p:spPr>
        <p:txBody>
          <a:bodyPr/>
          <a:lstStyle/>
          <a:p>
            <a:r>
              <a:rPr lang="en-US" sz="6000" b="1" dirty="0">
                <a:solidFill>
                  <a:schemeClr val="accent2"/>
                </a:solidFill>
              </a:rPr>
              <a:t>Three Truths</a:t>
            </a:r>
            <a:br>
              <a:rPr lang="en-US" b="1" dirty="0"/>
            </a:br>
            <a:endParaRPr lang="en-US" dirty="0"/>
          </a:p>
        </p:txBody>
      </p:sp>
      <p:sp>
        <p:nvSpPr>
          <p:cNvPr id="3" name="Text Placeholder 2">
            <a:extLst>
              <a:ext uri="{FF2B5EF4-FFF2-40B4-BE49-F238E27FC236}">
                <a16:creationId xmlns:a16="http://schemas.microsoft.com/office/drawing/2014/main" id="{E4DF6659-9570-40E0-8B27-B8462DFBCD13}"/>
              </a:ext>
            </a:extLst>
          </p:cNvPr>
          <p:cNvSpPr>
            <a:spLocks noGrp="1"/>
          </p:cNvSpPr>
          <p:nvPr>
            <p:ph type="body" idx="1"/>
          </p:nvPr>
        </p:nvSpPr>
        <p:spPr>
          <a:xfrm>
            <a:off x="679693" y="3000832"/>
            <a:ext cx="10490200" cy="2414301"/>
          </a:xfrm>
        </p:spPr>
        <p:txBody>
          <a:bodyPr>
            <a:normAutofit/>
          </a:bodyPr>
          <a:lstStyle/>
          <a:p>
            <a:pPr algn="ctr"/>
            <a:r>
              <a:rPr lang="en-US" sz="3200" b="1" dirty="0">
                <a:solidFill>
                  <a:schemeClr val="accent2"/>
                </a:solidFill>
              </a:rPr>
              <a:t>"In the beginning God created the heavens and the earth" (Gen 1:1). This sentence shows three truths. First, God gave a beginning to all that exists. Second, he alone is Creator. Third, everything depends on God</a:t>
            </a:r>
            <a:r>
              <a:rPr lang="en-US" b="1" dirty="0">
                <a:solidFill>
                  <a:schemeClr val="accent2"/>
                </a:solidFill>
              </a:rPr>
              <a:t>.</a:t>
            </a:r>
          </a:p>
        </p:txBody>
      </p:sp>
      <p:pic>
        <p:nvPicPr>
          <p:cNvPr id="14338" name="Picture 2" descr="Image result for the creation of heaven and earth">
            <a:extLst>
              <a:ext uri="{FF2B5EF4-FFF2-40B4-BE49-F238E27FC236}">
                <a16:creationId xmlns:a16="http://schemas.microsoft.com/office/drawing/2014/main" id="{3EC36714-0FDF-470B-88AD-2A97C8B95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61" y="438261"/>
            <a:ext cx="5226432" cy="2323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7198085"/>
      </p:ext>
    </p:extLst>
  </p:cSld>
  <p:clrMapOvr>
    <a:masterClrMapping/>
  </p:clrMapOvr>
  <p:transition spd="slow" advTm="1338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FAB4-A038-47E2-BD71-3F30BEC19D78}"/>
              </a:ext>
            </a:extLst>
          </p:cNvPr>
          <p:cNvSpPr>
            <a:spLocks noGrp="1"/>
          </p:cNvSpPr>
          <p:nvPr>
            <p:ph type="title"/>
          </p:nvPr>
        </p:nvSpPr>
        <p:spPr>
          <a:xfrm>
            <a:off x="419724" y="629462"/>
            <a:ext cx="10127105" cy="1293028"/>
          </a:xfrm>
        </p:spPr>
        <p:txBody>
          <a:bodyPr>
            <a:noAutofit/>
          </a:bodyPr>
          <a:lstStyle/>
          <a:p>
            <a:r>
              <a:rPr lang="en-US" sz="4800" b="1" dirty="0"/>
              <a:t>The Work of Three Persons </a:t>
            </a:r>
            <a:br>
              <a:rPr lang="en-US" sz="4800" b="1" dirty="0"/>
            </a:br>
            <a:endParaRPr lang="en-US" sz="4800" dirty="0"/>
          </a:p>
        </p:txBody>
      </p:sp>
      <p:sp>
        <p:nvSpPr>
          <p:cNvPr id="3" name="TextBox 2">
            <a:extLst>
              <a:ext uri="{FF2B5EF4-FFF2-40B4-BE49-F238E27FC236}">
                <a16:creationId xmlns:a16="http://schemas.microsoft.com/office/drawing/2014/main" id="{2BF372A4-20D9-4700-9EB3-FE8996B8D74E}"/>
              </a:ext>
            </a:extLst>
          </p:cNvPr>
          <p:cNvSpPr txBox="1"/>
          <p:nvPr/>
        </p:nvSpPr>
        <p:spPr>
          <a:xfrm>
            <a:off x="1089285" y="1663909"/>
            <a:ext cx="10013429" cy="4832092"/>
          </a:xfrm>
          <a:prstGeom prst="rect">
            <a:avLst/>
          </a:prstGeom>
          <a:noFill/>
        </p:spPr>
        <p:txBody>
          <a:bodyPr wrap="square" rtlCol="0">
            <a:spAutoFit/>
          </a:bodyPr>
          <a:lstStyle/>
          <a:p>
            <a:r>
              <a:rPr lang="en-US" sz="2800" dirty="0"/>
              <a:t>John's Gospel says that all things were made through God's Word "and without him nothing was made.” The Church also confesses the Holy Spirit's creative action. He is "the giver of life." The Old Testament suggests and the New Testament reveals this creative activity of both the Son and the Spirit.</a:t>
            </a:r>
          </a:p>
          <a:p>
            <a:endParaRPr lang="en-US" sz="2800" dirty="0"/>
          </a:p>
          <a:p>
            <a:r>
              <a:rPr lang="en-US" sz="2800" dirty="0"/>
              <a:t>This creative cooperation of the three Persons is confirmed by the Church's rule of faith. "He made all things by himself, that is, by his Word and by his Wisdom, by the Son and the Spirit" who are "the Father's hands.”</a:t>
            </a:r>
          </a:p>
        </p:txBody>
      </p:sp>
    </p:spTree>
    <p:custDataLst>
      <p:tags r:id="rId1"/>
    </p:custDataLst>
    <p:extLst>
      <p:ext uri="{BB962C8B-B14F-4D97-AF65-F5344CB8AC3E}">
        <p14:creationId xmlns:p14="http://schemas.microsoft.com/office/powerpoint/2010/main" val="1000380068"/>
      </p:ext>
    </p:extLst>
  </p:cSld>
  <p:clrMapOvr>
    <a:masterClrMapping/>
  </p:clrMapOvr>
  <p:transition spd="slow" advTm="2547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32C9-D477-4F01-A33E-1955E9193B99}"/>
              </a:ext>
            </a:extLst>
          </p:cNvPr>
          <p:cNvSpPr>
            <a:spLocks noGrp="1"/>
          </p:cNvSpPr>
          <p:nvPr>
            <p:ph type="title"/>
          </p:nvPr>
        </p:nvSpPr>
        <p:spPr>
          <a:xfrm>
            <a:off x="5698434" y="764373"/>
            <a:ext cx="5807765" cy="1293028"/>
          </a:xfrm>
        </p:spPr>
        <p:txBody>
          <a:bodyPr>
            <a:normAutofit fontScale="90000"/>
          </a:bodyPr>
          <a:lstStyle/>
          <a:p>
            <a:pPr algn="ctr"/>
            <a:r>
              <a:rPr lang="en-US" sz="6000" b="1" dirty="0">
                <a:solidFill>
                  <a:schemeClr val="accent2"/>
                </a:solidFill>
              </a:rPr>
              <a:t>The articles of faith</a:t>
            </a:r>
          </a:p>
        </p:txBody>
      </p:sp>
      <p:sp>
        <p:nvSpPr>
          <p:cNvPr id="4" name="Content Placeholder 3">
            <a:extLst>
              <a:ext uri="{FF2B5EF4-FFF2-40B4-BE49-F238E27FC236}">
                <a16:creationId xmlns:a16="http://schemas.microsoft.com/office/drawing/2014/main" id="{1F74AD15-07ED-4879-964F-F6CC3B2D80CC}"/>
              </a:ext>
            </a:extLst>
          </p:cNvPr>
          <p:cNvSpPr>
            <a:spLocks noGrp="1"/>
          </p:cNvSpPr>
          <p:nvPr>
            <p:ph sz="half" idx="1"/>
          </p:nvPr>
        </p:nvSpPr>
        <p:spPr>
          <a:xfrm>
            <a:off x="593035" y="2896924"/>
            <a:ext cx="5334000" cy="3570137"/>
          </a:xfrm>
          <a:ln w="38100">
            <a:solidFill>
              <a:schemeClr val="accent2"/>
            </a:solidFill>
          </a:ln>
        </p:spPr>
        <p:txBody>
          <a:bodyPr>
            <a:normAutofit/>
          </a:bodyPr>
          <a:lstStyle/>
          <a:p>
            <a:pPr marL="0" indent="0" algn="ctr">
              <a:buNone/>
            </a:pPr>
            <a:r>
              <a:rPr lang="en-US" sz="4000" dirty="0"/>
              <a:t>An early tradition speaks of the creed containing twelve articles, symbolizing the number of the apostles.</a:t>
            </a:r>
          </a:p>
        </p:txBody>
      </p:sp>
      <p:sp>
        <p:nvSpPr>
          <p:cNvPr id="3" name="Content Placeholder 2">
            <a:extLst>
              <a:ext uri="{FF2B5EF4-FFF2-40B4-BE49-F238E27FC236}">
                <a16:creationId xmlns:a16="http://schemas.microsoft.com/office/drawing/2014/main" id="{FACD8315-C1DD-436C-A573-AD24A382723E}"/>
              </a:ext>
            </a:extLst>
          </p:cNvPr>
          <p:cNvSpPr>
            <a:spLocks noGrp="1"/>
          </p:cNvSpPr>
          <p:nvPr>
            <p:ph sz="half" idx="2"/>
          </p:nvPr>
        </p:nvSpPr>
        <p:spPr>
          <a:xfrm>
            <a:off x="6096000" y="2896924"/>
            <a:ext cx="5334000" cy="3238832"/>
          </a:xfrm>
          <a:ln w="38100">
            <a:solidFill>
              <a:schemeClr val="accent2"/>
            </a:solidFill>
          </a:ln>
        </p:spPr>
        <p:txBody>
          <a:bodyPr>
            <a:normAutofit/>
          </a:bodyPr>
          <a:lstStyle/>
          <a:p>
            <a:pPr marL="0" indent="0" algn="ctr">
              <a:buNone/>
            </a:pPr>
            <a:r>
              <a:rPr lang="en-US" sz="4000" dirty="0"/>
              <a:t>Church Fathers called these truths the articles of faith joined together as members of a body</a:t>
            </a:r>
          </a:p>
        </p:txBody>
      </p:sp>
      <p:pic>
        <p:nvPicPr>
          <p:cNvPr id="2050" name="Picture 2" descr="Image result for the apostles creed">
            <a:extLst>
              <a:ext uri="{FF2B5EF4-FFF2-40B4-BE49-F238E27FC236}">
                <a16:creationId xmlns:a16="http://schemas.microsoft.com/office/drawing/2014/main" id="{6DB5448C-4A0E-43D0-A054-1A4172F9A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614" y="113679"/>
            <a:ext cx="2875308" cy="2656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7539719"/>
      </p:ext>
    </p:extLst>
  </p:cSld>
  <p:clrMapOvr>
    <a:masterClrMapping/>
  </p:clrMapOvr>
  <p:transition spd="slow" advTm="2123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ircle(in)">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circle(in)">
                                      <p:cBhvr>
                                        <p:cTn id="27" dur="20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circle(in)">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DE74-E562-413F-8BD1-51038247BE38}"/>
              </a:ext>
            </a:extLst>
          </p:cNvPr>
          <p:cNvSpPr>
            <a:spLocks noGrp="1"/>
          </p:cNvSpPr>
          <p:nvPr>
            <p:ph type="title"/>
          </p:nvPr>
        </p:nvSpPr>
        <p:spPr>
          <a:xfrm>
            <a:off x="-149902" y="569501"/>
            <a:ext cx="11776023" cy="1293028"/>
          </a:xfrm>
        </p:spPr>
        <p:txBody>
          <a:bodyPr>
            <a:normAutofit fontScale="90000"/>
          </a:bodyPr>
          <a:lstStyle/>
          <a:p>
            <a:r>
              <a:rPr lang="en-US" b="1" dirty="0">
                <a:solidFill>
                  <a:schemeClr val="accent5"/>
                </a:solidFill>
              </a:rPr>
              <a:t>Manifesting and Communicating the Glory </a:t>
            </a:r>
            <a:br>
              <a:rPr lang="en-US" b="1" dirty="0">
                <a:solidFill>
                  <a:schemeClr val="accent5"/>
                </a:solidFill>
              </a:rPr>
            </a:br>
            <a:endParaRPr lang="en-US" dirty="0">
              <a:solidFill>
                <a:schemeClr val="accent5"/>
              </a:solidFill>
            </a:endParaRPr>
          </a:p>
        </p:txBody>
      </p:sp>
      <p:sp>
        <p:nvSpPr>
          <p:cNvPr id="3" name="TextBox 2">
            <a:extLst>
              <a:ext uri="{FF2B5EF4-FFF2-40B4-BE49-F238E27FC236}">
                <a16:creationId xmlns:a16="http://schemas.microsoft.com/office/drawing/2014/main" id="{36A50989-C903-49E0-8439-60413172D8C5}"/>
              </a:ext>
            </a:extLst>
          </p:cNvPr>
          <p:cNvSpPr txBox="1"/>
          <p:nvPr/>
        </p:nvSpPr>
        <p:spPr>
          <a:xfrm>
            <a:off x="509666" y="1708879"/>
            <a:ext cx="10777927" cy="4031873"/>
          </a:xfrm>
          <a:prstGeom prst="rect">
            <a:avLst/>
          </a:prstGeom>
          <a:noFill/>
        </p:spPr>
        <p:txBody>
          <a:bodyPr wrap="square" rtlCol="0">
            <a:spAutoFit/>
          </a:bodyPr>
          <a:lstStyle/>
          <a:p>
            <a:pPr algn="ctr"/>
            <a:r>
              <a:rPr lang="en-US" sz="3200" dirty="0">
                <a:solidFill>
                  <a:schemeClr val="accent5"/>
                </a:solidFill>
              </a:rPr>
              <a:t>The world was made for the glory of God, "not to increase it but to show it forth and communicate it.” Love is the only reason God created. "God created to manifest his goodness" (First Vatican Council).</a:t>
            </a:r>
          </a:p>
          <a:p>
            <a:pPr algn="ctr"/>
            <a:r>
              <a:rPr lang="en-US" sz="3200" dirty="0">
                <a:solidFill>
                  <a:schemeClr val="accent5"/>
                </a:solidFill>
              </a:rPr>
              <a:t>God's glory is the communicating of his goodness to us. "The glory of God is man fully alive" and man's life is the "vision of God.” Creation exists "so God can bring about his own glory and our happiness."</a:t>
            </a:r>
          </a:p>
        </p:txBody>
      </p:sp>
    </p:spTree>
    <p:custDataLst>
      <p:tags r:id="rId1"/>
    </p:custDataLst>
    <p:extLst>
      <p:ext uri="{BB962C8B-B14F-4D97-AF65-F5344CB8AC3E}">
        <p14:creationId xmlns:p14="http://schemas.microsoft.com/office/powerpoint/2010/main" val="1328063523"/>
      </p:ext>
    </p:extLst>
  </p:cSld>
  <p:clrMapOvr>
    <a:masterClrMapping/>
  </p:clrMapOvr>
  <p:transition spd="slow" advTm="2055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3C92-FACC-4CDC-AD64-B2361A035BF9}"/>
              </a:ext>
            </a:extLst>
          </p:cNvPr>
          <p:cNvSpPr>
            <a:spLocks noGrp="1"/>
          </p:cNvSpPr>
          <p:nvPr>
            <p:ph type="title"/>
          </p:nvPr>
        </p:nvSpPr>
        <p:spPr>
          <a:xfrm>
            <a:off x="413752" y="636370"/>
            <a:ext cx="8610599" cy="682764"/>
          </a:xfrm>
        </p:spPr>
        <p:txBody>
          <a:bodyPr>
            <a:normAutofit fontScale="90000"/>
          </a:bodyPr>
          <a:lstStyle/>
          <a:p>
            <a:r>
              <a:rPr lang="en-US" b="1" dirty="0"/>
              <a:t>The Mystery of Creation</a:t>
            </a:r>
            <a:br>
              <a:rPr lang="en-US" b="1" dirty="0"/>
            </a:br>
            <a:endParaRPr lang="en-US" dirty="0"/>
          </a:p>
        </p:txBody>
      </p:sp>
      <p:sp>
        <p:nvSpPr>
          <p:cNvPr id="3" name="Text Placeholder 2">
            <a:extLst>
              <a:ext uri="{FF2B5EF4-FFF2-40B4-BE49-F238E27FC236}">
                <a16:creationId xmlns:a16="http://schemas.microsoft.com/office/drawing/2014/main" id="{A3EA40A5-B0BD-4783-AC55-FEE372D65CF9}"/>
              </a:ext>
            </a:extLst>
          </p:cNvPr>
          <p:cNvSpPr>
            <a:spLocks noGrp="1"/>
          </p:cNvSpPr>
          <p:nvPr>
            <p:ph type="body" idx="1"/>
          </p:nvPr>
        </p:nvSpPr>
        <p:spPr>
          <a:xfrm>
            <a:off x="98360" y="1319134"/>
            <a:ext cx="3451582" cy="5291527"/>
          </a:xfrm>
        </p:spPr>
        <p:txBody>
          <a:bodyPr/>
          <a:lstStyle/>
          <a:p>
            <a:endParaRPr lang="en-US" b="1" dirty="0"/>
          </a:p>
          <a:p>
            <a:endParaRPr lang="en-US" b="1" dirty="0"/>
          </a:p>
          <a:p>
            <a:endParaRPr lang="en-US" b="1" dirty="0"/>
          </a:p>
          <a:p>
            <a:r>
              <a:rPr lang="en-US" b="1" dirty="0"/>
              <a:t>Freely Willed by God </a:t>
            </a:r>
          </a:p>
          <a:p>
            <a:r>
              <a:rPr lang="en-US" dirty="0"/>
              <a:t>The created world did not happen by necessity, nor by blind chance. God freely willed to create so that every creature would share in his life and goodness. "By your will they existed and were created“</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EF2518A4-B8F7-4F58-BD4F-1E40BA2FFCE7}"/>
              </a:ext>
            </a:extLst>
          </p:cNvPr>
          <p:cNvSpPr>
            <a:spLocks noGrp="1"/>
          </p:cNvSpPr>
          <p:nvPr>
            <p:ph type="body" sz="quarter" idx="3"/>
          </p:nvPr>
        </p:nvSpPr>
        <p:spPr>
          <a:xfrm>
            <a:off x="3712550" y="1319134"/>
            <a:ext cx="4446620" cy="5291527"/>
          </a:xfrm>
        </p:spPr>
        <p:txBody>
          <a:bodyPr/>
          <a:lstStyle/>
          <a:p>
            <a:r>
              <a:rPr lang="en-US" b="1" dirty="0"/>
              <a:t>      Starting from Nothing </a:t>
            </a:r>
          </a:p>
          <a:p>
            <a:r>
              <a:rPr lang="en-US" sz="2000" dirty="0"/>
              <a:t>No created thing "pre-existed" nor did creation just emanate from God. "God shows his power by starting from nothing to make all he wants.”</a:t>
            </a:r>
          </a:p>
          <a:p>
            <a:r>
              <a:rPr lang="en-US" sz="2000" dirty="0"/>
              <a:t>By creating from nothing, God gives us hope that there is more than a material world. At their martyrdom, the valiant mother told her seven sons, "Look at the heaven and the earth and see everything that is in them, and recognize that God did not make them out of things that existed." </a:t>
            </a:r>
          </a:p>
          <a:p>
            <a:endParaRPr lang="en-US" dirty="0"/>
          </a:p>
        </p:txBody>
      </p:sp>
      <p:sp>
        <p:nvSpPr>
          <p:cNvPr id="9" name="Text Placeholder 8">
            <a:extLst>
              <a:ext uri="{FF2B5EF4-FFF2-40B4-BE49-F238E27FC236}">
                <a16:creationId xmlns:a16="http://schemas.microsoft.com/office/drawing/2014/main" id="{CCBF4DEF-1616-429E-BAC9-36760709EE77}"/>
              </a:ext>
            </a:extLst>
          </p:cNvPr>
          <p:cNvSpPr>
            <a:spLocks noGrp="1"/>
          </p:cNvSpPr>
          <p:nvPr>
            <p:ph type="body" sz="quarter" idx="13"/>
          </p:nvPr>
        </p:nvSpPr>
        <p:spPr>
          <a:xfrm>
            <a:off x="8321779" y="1114763"/>
            <a:ext cx="3456469" cy="5243830"/>
          </a:xfrm>
        </p:spPr>
        <p:txBody>
          <a:bodyPr/>
          <a:lstStyle/>
          <a:p>
            <a:r>
              <a:rPr lang="en-US" b="1" dirty="0"/>
              <a:t>Beyond Bodily Life </a:t>
            </a:r>
          </a:p>
          <a:p>
            <a:r>
              <a:rPr lang="en-US" dirty="0"/>
              <a:t>Because God created out of nothing, he can give spiritual life to sinners and bodily life to the dead through the Resurrection. God "gives life to the dead and calls into existence those things that do not exist.”</a:t>
            </a:r>
          </a:p>
          <a:p>
            <a:endParaRPr lang="en-US" dirty="0"/>
          </a:p>
        </p:txBody>
      </p:sp>
    </p:spTree>
    <p:custDataLst>
      <p:tags r:id="rId1"/>
    </p:custDataLst>
    <p:extLst>
      <p:ext uri="{BB962C8B-B14F-4D97-AF65-F5344CB8AC3E}">
        <p14:creationId xmlns:p14="http://schemas.microsoft.com/office/powerpoint/2010/main" val="2483414140"/>
      </p:ext>
    </p:extLst>
  </p:cSld>
  <p:clrMapOvr>
    <a:masterClrMapping/>
  </p:clrMapOvr>
  <p:transition spd="slow" advTm="4284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9C83A2F-26FF-4093-B14C-2E769C334E5B}"/>
              </a:ext>
            </a:extLst>
          </p:cNvPr>
          <p:cNvSpPr txBox="1">
            <a:spLocks/>
          </p:cNvSpPr>
          <p:nvPr/>
        </p:nvSpPr>
        <p:spPr>
          <a:xfrm>
            <a:off x="570981" y="573374"/>
            <a:ext cx="3451582" cy="57112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300" b="1" dirty="0">
                <a:solidFill>
                  <a:schemeClr val="accent5"/>
                </a:solidFill>
              </a:rPr>
              <a:t>Sharing in God's Goodness </a:t>
            </a:r>
          </a:p>
          <a:p>
            <a:r>
              <a:rPr lang="en-US" sz="2300" dirty="0">
                <a:solidFill>
                  <a:schemeClr val="accent5"/>
                </a:solidFill>
              </a:rPr>
              <a:t>Through wisdom, God ordered the universe, especially human persons who are "called into a personal relationship with him.”</a:t>
            </a:r>
          </a:p>
          <a:p>
            <a:r>
              <a:rPr lang="en-US" sz="2300" dirty="0">
                <a:solidFill>
                  <a:schemeClr val="accent5"/>
                </a:solidFill>
              </a:rPr>
              <a:t>The human intellect can grasp what God tells us through material creation, but only with great effort. Creation is God's gift to man and shares in his goodness.</a:t>
            </a:r>
          </a:p>
          <a:p>
            <a:endParaRPr lang="en-US" dirty="0"/>
          </a:p>
        </p:txBody>
      </p:sp>
      <p:sp>
        <p:nvSpPr>
          <p:cNvPr id="3" name="Text Placeholder 7">
            <a:extLst>
              <a:ext uri="{FF2B5EF4-FFF2-40B4-BE49-F238E27FC236}">
                <a16:creationId xmlns:a16="http://schemas.microsoft.com/office/drawing/2014/main" id="{77D8FD82-075C-41BC-B4E4-C11668E9EB80}"/>
              </a:ext>
            </a:extLst>
          </p:cNvPr>
          <p:cNvSpPr txBox="1">
            <a:spLocks/>
          </p:cNvSpPr>
          <p:nvPr/>
        </p:nvSpPr>
        <p:spPr>
          <a:xfrm>
            <a:off x="4514040" y="1384800"/>
            <a:ext cx="3448935" cy="3796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solidFill>
                  <a:schemeClr val="accent5"/>
                </a:solidFill>
              </a:rPr>
              <a:t>Above Yet Present </a:t>
            </a:r>
          </a:p>
          <a:p>
            <a:r>
              <a:rPr lang="en-US" dirty="0">
                <a:solidFill>
                  <a:schemeClr val="accent5"/>
                </a:solidFill>
              </a:rPr>
              <a:t>Although God's greatness is unsearchable, he is always present to his creation. "In him, we live and move and have our being.” God is "more inward than my most innermost self.”</a:t>
            </a:r>
          </a:p>
          <a:p>
            <a:endParaRPr lang="en-US" dirty="0"/>
          </a:p>
        </p:txBody>
      </p:sp>
      <p:sp>
        <p:nvSpPr>
          <p:cNvPr id="4" name="TextBox 3">
            <a:extLst>
              <a:ext uri="{FF2B5EF4-FFF2-40B4-BE49-F238E27FC236}">
                <a16:creationId xmlns:a16="http://schemas.microsoft.com/office/drawing/2014/main" id="{E97387BD-F92F-4499-8B13-F75720D11A31}"/>
              </a:ext>
            </a:extLst>
          </p:cNvPr>
          <p:cNvSpPr txBox="1"/>
          <p:nvPr/>
        </p:nvSpPr>
        <p:spPr>
          <a:xfrm>
            <a:off x="8454452" y="828207"/>
            <a:ext cx="3166567" cy="4278094"/>
          </a:xfrm>
          <a:prstGeom prst="rect">
            <a:avLst/>
          </a:prstGeom>
          <a:noFill/>
        </p:spPr>
        <p:txBody>
          <a:bodyPr wrap="square" rtlCol="0">
            <a:spAutoFit/>
          </a:bodyPr>
          <a:lstStyle/>
          <a:p>
            <a:pPr algn="ctr"/>
            <a:r>
              <a:rPr lang="en-US" sz="2400" b="1" dirty="0">
                <a:solidFill>
                  <a:schemeClr val="accent5"/>
                </a:solidFill>
              </a:rPr>
              <a:t>Bringing to Completion </a:t>
            </a:r>
          </a:p>
          <a:p>
            <a:pPr algn="ctr"/>
            <a:endParaRPr lang="en-US" sz="2400" b="1" dirty="0">
              <a:solidFill>
                <a:schemeClr val="accent5"/>
              </a:solidFill>
            </a:endParaRPr>
          </a:p>
          <a:p>
            <a:pPr algn="ctr"/>
            <a:r>
              <a:rPr lang="en-US" sz="2000" dirty="0">
                <a:solidFill>
                  <a:schemeClr val="accent5"/>
                </a:solidFill>
              </a:rPr>
              <a:t>God always sustains the whole world and will bring human history to its final goal. Recognizing this total dependence on God is the source of wisdom. "How would anything have endured if you did not will it?”</a:t>
            </a:r>
          </a:p>
        </p:txBody>
      </p:sp>
    </p:spTree>
    <p:custDataLst>
      <p:tags r:id="rId1"/>
    </p:custDataLst>
    <p:extLst>
      <p:ext uri="{BB962C8B-B14F-4D97-AF65-F5344CB8AC3E}">
        <p14:creationId xmlns:p14="http://schemas.microsoft.com/office/powerpoint/2010/main" val="3604447632"/>
      </p:ext>
    </p:extLst>
  </p:cSld>
  <p:clrMapOvr>
    <a:masterClrMapping/>
  </p:clrMapOvr>
  <p:transition spd="slow" advTm="4013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73C-7CBB-4578-9B2B-1BEFBB593301}"/>
              </a:ext>
            </a:extLst>
          </p:cNvPr>
          <p:cNvSpPr>
            <a:spLocks noGrp="1"/>
          </p:cNvSpPr>
          <p:nvPr>
            <p:ph type="title"/>
          </p:nvPr>
        </p:nvSpPr>
        <p:spPr/>
        <p:txBody>
          <a:bodyPr/>
          <a:lstStyle/>
          <a:p>
            <a:r>
              <a:rPr lang="en-US" dirty="0"/>
              <a:t>God the father</a:t>
            </a:r>
          </a:p>
        </p:txBody>
      </p:sp>
      <p:sp>
        <p:nvSpPr>
          <p:cNvPr id="3" name="Text Placeholder 2">
            <a:extLst>
              <a:ext uri="{FF2B5EF4-FFF2-40B4-BE49-F238E27FC236}">
                <a16:creationId xmlns:a16="http://schemas.microsoft.com/office/drawing/2014/main" id="{1A7F437C-AF01-42F1-8BF4-029A46100375}"/>
              </a:ext>
            </a:extLst>
          </p:cNvPr>
          <p:cNvSpPr>
            <a:spLocks noGrp="1"/>
          </p:cNvSpPr>
          <p:nvPr>
            <p:ph type="body" idx="1"/>
          </p:nvPr>
        </p:nvSpPr>
        <p:spPr>
          <a:xfrm>
            <a:off x="1627354" y="2930831"/>
            <a:ext cx="2209800" cy="617320"/>
          </a:xfrm>
        </p:spPr>
        <p:txBody>
          <a:bodyPr/>
          <a:lstStyle/>
          <a:p>
            <a:r>
              <a:rPr lang="en-US" sz="3600" b="1" dirty="0"/>
              <a:t>Creation</a:t>
            </a:r>
          </a:p>
        </p:txBody>
      </p:sp>
      <p:sp>
        <p:nvSpPr>
          <p:cNvPr id="4" name="Text Placeholder 3">
            <a:extLst>
              <a:ext uri="{FF2B5EF4-FFF2-40B4-BE49-F238E27FC236}">
                <a16:creationId xmlns:a16="http://schemas.microsoft.com/office/drawing/2014/main" id="{A95A8938-AD26-4377-A4D9-8E468E773A1D}"/>
              </a:ext>
            </a:extLst>
          </p:cNvPr>
          <p:cNvSpPr>
            <a:spLocks noGrp="1"/>
          </p:cNvSpPr>
          <p:nvPr>
            <p:ph type="body" sz="half" idx="15"/>
          </p:nvPr>
        </p:nvSpPr>
        <p:spPr>
          <a:xfrm>
            <a:off x="683767" y="3731704"/>
            <a:ext cx="3886200" cy="2486993"/>
          </a:xfrm>
        </p:spPr>
        <p:txBody>
          <a:bodyPr>
            <a:normAutofit/>
          </a:bodyPr>
          <a:lstStyle/>
          <a:p>
            <a:pPr algn="ctr"/>
            <a:r>
              <a:rPr lang="en-US" sz="2400" b="1" dirty="0"/>
              <a:t>The Creed begins with God (the beginning and the end of all creation), with the Father (the First Divine Person), and with creation (the first of God’s works.</a:t>
            </a:r>
          </a:p>
        </p:txBody>
      </p:sp>
      <p:sp>
        <p:nvSpPr>
          <p:cNvPr id="5" name="Text Placeholder 4">
            <a:extLst>
              <a:ext uri="{FF2B5EF4-FFF2-40B4-BE49-F238E27FC236}">
                <a16:creationId xmlns:a16="http://schemas.microsoft.com/office/drawing/2014/main" id="{3C475352-F802-468E-8FA9-F00B175735EC}"/>
              </a:ext>
            </a:extLst>
          </p:cNvPr>
          <p:cNvSpPr>
            <a:spLocks noGrp="1"/>
          </p:cNvSpPr>
          <p:nvPr>
            <p:ph type="body" sz="quarter" idx="3"/>
          </p:nvPr>
        </p:nvSpPr>
        <p:spPr>
          <a:xfrm>
            <a:off x="5185020" y="2605658"/>
            <a:ext cx="2380848" cy="626534"/>
          </a:xfrm>
        </p:spPr>
        <p:txBody>
          <a:bodyPr/>
          <a:lstStyle/>
          <a:p>
            <a:r>
              <a:rPr lang="en-US" sz="3600" b="1" dirty="0"/>
              <a:t>First Truth</a:t>
            </a:r>
          </a:p>
        </p:txBody>
      </p:sp>
      <p:sp>
        <p:nvSpPr>
          <p:cNvPr id="6" name="Text Placeholder 5">
            <a:extLst>
              <a:ext uri="{FF2B5EF4-FFF2-40B4-BE49-F238E27FC236}">
                <a16:creationId xmlns:a16="http://schemas.microsoft.com/office/drawing/2014/main" id="{954D5EFD-DB45-4F3B-8F93-ABC695B6B8E7}"/>
              </a:ext>
            </a:extLst>
          </p:cNvPr>
          <p:cNvSpPr>
            <a:spLocks noGrp="1"/>
          </p:cNvSpPr>
          <p:nvPr>
            <p:ph type="body" sz="half" idx="16"/>
          </p:nvPr>
        </p:nvSpPr>
        <p:spPr>
          <a:xfrm>
            <a:off x="4699089" y="3400152"/>
            <a:ext cx="3456432" cy="2728107"/>
          </a:xfrm>
        </p:spPr>
        <p:txBody>
          <a:bodyPr>
            <a:normAutofit/>
          </a:bodyPr>
          <a:lstStyle/>
          <a:p>
            <a:pPr algn="ctr"/>
            <a:r>
              <a:rPr lang="en-US" sz="2400" b="1" dirty="0"/>
              <a:t>“I believe in God” is the most fundamental affirmation, because the whole Creed speaks of God, and man’s relationship to Him.</a:t>
            </a:r>
          </a:p>
        </p:txBody>
      </p:sp>
      <p:sp>
        <p:nvSpPr>
          <p:cNvPr id="7" name="Text Placeholder 6">
            <a:extLst>
              <a:ext uri="{FF2B5EF4-FFF2-40B4-BE49-F238E27FC236}">
                <a16:creationId xmlns:a16="http://schemas.microsoft.com/office/drawing/2014/main" id="{2B158476-0A6F-4F2B-9F70-A23CDDE7B0A2}"/>
              </a:ext>
            </a:extLst>
          </p:cNvPr>
          <p:cNvSpPr>
            <a:spLocks noGrp="1"/>
          </p:cNvSpPr>
          <p:nvPr>
            <p:ph type="body" sz="quarter" idx="13"/>
          </p:nvPr>
        </p:nvSpPr>
        <p:spPr/>
        <p:txBody>
          <a:bodyPr/>
          <a:lstStyle/>
          <a:p>
            <a:r>
              <a:rPr lang="en-US" sz="3600" b="1" dirty="0"/>
              <a:t>God Is One</a:t>
            </a:r>
          </a:p>
        </p:txBody>
      </p:sp>
      <p:sp>
        <p:nvSpPr>
          <p:cNvPr id="8" name="Text Placeholder 7">
            <a:extLst>
              <a:ext uri="{FF2B5EF4-FFF2-40B4-BE49-F238E27FC236}">
                <a16:creationId xmlns:a16="http://schemas.microsoft.com/office/drawing/2014/main" id="{461C4174-DB94-44ED-8830-5BBD4FE7581C}"/>
              </a:ext>
            </a:extLst>
          </p:cNvPr>
          <p:cNvSpPr>
            <a:spLocks noGrp="1"/>
          </p:cNvSpPr>
          <p:nvPr>
            <p:ph type="body" sz="half" idx="17"/>
          </p:nvPr>
        </p:nvSpPr>
        <p:spPr/>
        <p:txBody>
          <a:bodyPr>
            <a:normAutofit lnSpcReduction="10000"/>
          </a:bodyPr>
          <a:lstStyle/>
          <a:p>
            <a:pPr algn="ctr"/>
            <a:r>
              <a:rPr lang="en-US" sz="2400" b="1" dirty="0"/>
              <a:t>“I believe in one God.”  The Nicene Creed shows that belief in God’s oneness and God’s existence are inseparable and fundamental.  God is one in nature, substance, and essence</a:t>
            </a:r>
            <a:r>
              <a:rPr lang="en-US" dirty="0"/>
              <a:t>.</a:t>
            </a:r>
          </a:p>
        </p:txBody>
      </p:sp>
      <p:pic>
        <p:nvPicPr>
          <p:cNvPr id="3074" name="Picture 2" descr="Image result for the holy trinity">
            <a:extLst>
              <a:ext uri="{FF2B5EF4-FFF2-40B4-BE49-F238E27FC236}">
                <a16:creationId xmlns:a16="http://schemas.microsoft.com/office/drawing/2014/main" id="{46A03C2A-B2BD-4861-815B-9CBBCCAFE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80" y="201856"/>
            <a:ext cx="3456431" cy="24831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6236578"/>
      </p:ext>
    </p:extLst>
  </p:cSld>
  <p:clrMapOvr>
    <a:masterClrMapping/>
  </p:clrMapOvr>
  <p:transition spd="slow" advTm="3218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ircle(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A4C58-99CD-4A8C-AC46-2BAA765E8282}"/>
              </a:ext>
            </a:extLst>
          </p:cNvPr>
          <p:cNvSpPr>
            <a:spLocks noGrp="1"/>
          </p:cNvSpPr>
          <p:nvPr>
            <p:ph sz="half" idx="1"/>
          </p:nvPr>
        </p:nvSpPr>
        <p:spPr>
          <a:xfrm>
            <a:off x="685800" y="556591"/>
            <a:ext cx="5334000" cy="5662093"/>
          </a:xfrm>
          <a:ln w="38100">
            <a:solidFill>
              <a:schemeClr val="accent5"/>
            </a:solidFill>
          </a:ln>
        </p:spPr>
        <p:txBody>
          <a:bodyPr/>
          <a:lstStyle/>
          <a:p>
            <a:pPr marL="0" indent="0">
              <a:buNone/>
            </a:pPr>
            <a:r>
              <a:rPr lang="en-US" sz="4000" b="1" dirty="0"/>
              <a:t>NO  DIVISION</a:t>
            </a:r>
          </a:p>
          <a:p>
            <a:endParaRPr lang="en-US" dirty="0"/>
          </a:p>
          <a:p>
            <a:r>
              <a:rPr lang="en-US" sz="2400" b="1" dirty="0"/>
              <a:t>Jesus says there is one Lord and yet, that he is “the Lord.”  Therefore, Christian faith confesses that Jesus is Lord, and the Holy Spirit is the Lord and Giver of Life.  Yet, there is no division in God.  There is only one true God, eternal, infinite, and unchangeable, the Father, the Son, and the Holy Spirit, three persons but one essence.</a:t>
            </a:r>
          </a:p>
        </p:txBody>
      </p:sp>
      <p:sp>
        <p:nvSpPr>
          <p:cNvPr id="4" name="Content Placeholder 3">
            <a:extLst>
              <a:ext uri="{FF2B5EF4-FFF2-40B4-BE49-F238E27FC236}">
                <a16:creationId xmlns:a16="http://schemas.microsoft.com/office/drawing/2014/main" id="{1E5D1397-2655-477A-A8E8-0E7291C418E3}"/>
              </a:ext>
            </a:extLst>
          </p:cNvPr>
          <p:cNvSpPr>
            <a:spLocks noGrp="1"/>
          </p:cNvSpPr>
          <p:nvPr>
            <p:ph sz="half" idx="2"/>
          </p:nvPr>
        </p:nvSpPr>
        <p:spPr>
          <a:xfrm>
            <a:off x="6172200" y="556591"/>
            <a:ext cx="5334000" cy="5662093"/>
          </a:xfrm>
          <a:ln w="38100">
            <a:solidFill>
              <a:schemeClr val="accent5"/>
            </a:solidFill>
          </a:ln>
        </p:spPr>
        <p:txBody>
          <a:bodyPr/>
          <a:lstStyle/>
          <a:p>
            <a:pPr marL="0" indent="0">
              <a:buNone/>
            </a:pPr>
            <a:r>
              <a:rPr lang="en-US" sz="4000" b="1" dirty="0"/>
              <a:t>THE NAME REVEALED</a:t>
            </a:r>
          </a:p>
          <a:p>
            <a:pPr marL="0" indent="0">
              <a:buNone/>
            </a:pPr>
            <a:endParaRPr lang="en-US" sz="4000" b="1" dirty="0"/>
          </a:p>
          <a:p>
            <a:r>
              <a:rPr lang="en-US" sz="2400" b="1" dirty="0"/>
              <a:t>In the Old Testament, God revealed His name.  By doing this, God made Himself more accessible and invited us to know Him better.</a:t>
            </a:r>
          </a:p>
          <a:p>
            <a:pPr marL="0" indent="0">
              <a:buNone/>
            </a:pPr>
            <a:endParaRPr lang="en-US" sz="2400" b="1" dirty="0"/>
          </a:p>
          <a:p>
            <a:r>
              <a:rPr lang="en-US" sz="2400" b="1" dirty="0"/>
              <a:t>Although God revealed many names to Israel, the name He used when speaking to Moses was “Yahweh”  I AM WHO AM.</a:t>
            </a:r>
          </a:p>
        </p:txBody>
      </p:sp>
    </p:spTree>
    <p:custDataLst>
      <p:tags r:id="rId1"/>
    </p:custDataLst>
    <p:extLst>
      <p:ext uri="{BB962C8B-B14F-4D97-AF65-F5344CB8AC3E}">
        <p14:creationId xmlns:p14="http://schemas.microsoft.com/office/powerpoint/2010/main" val="3376635148"/>
      </p:ext>
    </p:extLst>
  </p:cSld>
  <p:clrMapOvr>
    <a:masterClrMapping/>
  </p:clrMapOvr>
  <p:transition spd="slow" advTm="2781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F24A-1FDD-4EEC-8C6B-450D5E421B4E}"/>
              </a:ext>
            </a:extLst>
          </p:cNvPr>
          <p:cNvSpPr>
            <a:spLocks noGrp="1"/>
          </p:cNvSpPr>
          <p:nvPr>
            <p:ph type="ctrTitle"/>
          </p:nvPr>
        </p:nvSpPr>
        <p:spPr>
          <a:xfrm>
            <a:off x="1849902" y="3540348"/>
            <a:ext cx="8729003" cy="1095317"/>
          </a:xfrm>
        </p:spPr>
        <p:txBody>
          <a:bodyPr/>
          <a:lstStyle/>
          <a:p>
            <a:r>
              <a:rPr lang="en-US" dirty="0"/>
              <a:t>The God of History</a:t>
            </a:r>
          </a:p>
        </p:txBody>
      </p:sp>
      <p:sp>
        <p:nvSpPr>
          <p:cNvPr id="3" name="Subtitle 2">
            <a:extLst>
              <a:ext uri="{FF2B5EF4-FFF2-40B4-BE49-F238E27FC236}">
                <a16:creationId xmlns:a16="http://schemas.microsoft.com/office/drawing/2014/main" id="{A29ECF2D-22E9-4F95-9E1C-E04B43F357E3}"/>
              </a:ext>
            </a:extLst>
          </p:cNvPr>
          <p:cNvSpPr>
            <a:spLocks noGrp="1"/>
          </p:cNvSpPr>
          <p:nvPr>
            <p:ph type="subTitle" idx="1"/>
          </p:nvPr>
        </p:nvSpPr>
        <p:spPr>
          <a:xfrm>
            <a:off x="1371600" y="5000232"/>
            <a:ext cx="9448800" cy="1257851"/>
          </a:xfrm>
        </p:spPr>
        <p:txBody>
          <a:bodyPr>
            <a:noAutofit/>
          </a:bodyPr>
          <a:lstStyle/>
          <a:p>
            <a:pPr algn="ctr"/>
            <a:r>
              <a:rPr lang="en-US" sz="2400" b="1" dirty="0"/>
              <a:t>God identified himself to Moses as the God who guided the Patriarchs (Abraham, Isaac, and Jacob). God keeps his promises that he would act within human history.</a:t>
            </a:r>
          </a:p>
        </p:txBody>
      </p:sp>
      <p:pic>
        <p:nvPicPr>
          <p:cNvPr id="4098" name="Picture 2" descr="Image result for the living god">
            <a:extLst>
              <a:ext uri="{FF2B5EF4-FFF2-40B4-BE49-F238E27FC236}">
                <a16:creationId xmlns:a16="http://schemas.microsoft.com/office/drawing/2014/main" id="{D44356EF-A7F4-4B85-A232-4C20D0CB1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061" y="192365"/>
            <a:ext cx="3824304" cy="3236634"/>
          </a:xfrm>
          <a:prstGeom prst="rect">
            <a:avLst/>
          </a:prstGeom>
          <a:noFill/>
          <a:ln w="73025">
            <a:solidFill>
              <a:schemeClr val="accent5"/>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44877129"/>
      </p:ext>
    </p:extLst>
  </p:cSld>
  <p:clrMapOvr>
    <a:masterClrMapping/>
  </p:clrMapOvr>
  <p:transition spd="slow" advTm="1320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87E4-9AC4-43E5-B080-4F9C15578F26}"/>
              </a:ext>
            </a:extLst>
          </p:cNvPr>
          <p:cNvSpPr>
            <a:spLocks noGrp="1"/>
          </p:cNvSpPr>
          <p:nvPr>
            <p:ph type="title"/>
          </p:nvPr>
        </p:nvSpPr>
        <p:spPr/>
        <p:txBody>
          <a:bodyPr>
            <a:normAutofit/>
          </a:bodyPr>
          <a:lstStyle/>
          <a:p>
            <a:r>
              <a:rPr lang="en-US" sz="4400" dirty="0"/>
              <a:t> </a:t>
            </a:r>
            <a:r>
              <a:rPr lang="en-US" sz="4400" b="1" dirty="0"/>
              <a:t>The mysterious name</a:t>
            </a:r>
          </a:p>
        </p:txBody>
      </p:sp>
      <p:sp>
        <p:nvSpPr>
          <p:cNvPr id="3" name="TextBox 2">
            <a:extLst>
              <a:ext uri="{FF2B5EF4-FFF2-40B4-BE49-F238E27FC236}">
                <a16:creationId xmlns:a16="http://schemas.microsoft.com/office/drawing/2014/main" id="{927DA60C-950F-4B9A-9E51-80F15D7CCB70}"/>
              </a:ext>
            </a:extLst>
          </p:cNvPr>
          <p:cNvSpPr txBox="1"/>
          <p:nvPr/>
        </p:nvSpPr>
        <p:spPr>
          <a:xfrm>
            <a:off x="900332" y="2942841"/>
            <a:ext cx="10605868" cy="3539430"/>
          </a:xfrm>
          <a:prstGeom prst="rect">
            <a:avLst/>
          </a:prstGeom>
          <a:noFill/>
        </p:spPr>
        <p:txBody>
          <a:bodyPr wrap="square" rtlCol="0">
            <a:spAutoFit/>
          </a:bodyPr>
          <a:lstStyle/>
          <a:p>
            <a:r>
              <a:rPr lang="en-US" sz="2800" b="1" dirty="0"/>
              <a:t>Moses said, "If the people of Israel ask me ‘What is his name?' what shall I say to them?" God said to Moses, "I AM WHO AM" and "Say to this people of Israel, ‘I Am has sent me to you'" (Ex 3:13-15). Although clearly revealed, this name shows that God is hidden yet always close to men. His name shows faithfulness because he was there in the past (the God of your fathers) and he will always be there. "I will be with you" (Ex 3:6, 12).</a:t>
            </a:r>
          </a:p>
        </p:txBody>
      </p:sp>
      <p:pic>
        <p:nvPicPr>
          <p:cNvPr id="5122" name="Picture 2" descr="Image result for the name of god">
            <a:extLst>
              <a:ext uri="{FF2B5EF4-FFF2-40B4-BE49-F238E27FC236}">
                <a16:creationId xmlns:a16="http://schemas.microsoft.com/office/drawing/2014/main" id="{5B43C9E9-A165-4E7A-A6A6-FE9A9AE28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614" y="237247"/>
            <a:ext cx="3331252" cy="22245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9811453"/>
      </p:ext>
    </p:extLst>
  </p:cSld>
  <p:clrMapOvr>
    <a:masterClrMapping/>
  </p:clrMapOvr>
  <p:transition spd="slow" advTm="2778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FA9207-E1B6-40CD-9AC9-430122F4463A}"/>
              </a:ext>
            </a:extLst>
          </p:cNvPr>
          <p:cNvSpPr>
            <a:spLocks noGrp="1"/>
          </p:cNvSpPr>
          <p:nvPr>
            <p:ph type="title"/>
          </p:nvPr>
        </p:nvSpPr>
        <p:spPr/>
        <p:txBody>
          <a:bodyPr>
            <a:normAutofit fontScale="90000"/>
          </a:bodyPr>
          <a:lstStyle/>
          <a:p>
            <a:r>
              <a:rPr lang="en-US" sz="5400" b="1" dirty="0"/>
              <a:t>Awe and Respect</a:t>
            </a:r>
            <a:br>
              <a:rPr lang="en-US" b="1" dirty="0"/>
            </a:br>
            <a:endParaRPr lang="en-US" dirty="0"/>
          </a:p>
        </p:txBody>
      </p:sp>
      <p:sp>
        <p:nvSpPr>
          <p:cNvPr id="4" name="Content Placeholder 3">
            <a:extLst>
              <a:ext uri="{FF2B5EF4-FFF2-40B4-BE49-F238E27FC236}">
                <a16:creationId xmlns:a16="http://schemas.microsoft.com/office/drawing/2014/main" id="{CBC86DB4-0646-431F-9A7D-5D091E3D1248}"/>
              </a:ext>
            </a:extLst>
          </p:cNvPr>
          <p:cNvSpPr>
            <a:spLocks noGrp="1"/>
          </p:cNvSpPr>
          <p:nvPr>
            <p:ph sz="half" idx="1"/>
          </p:nvPr>
        </p:nvSpPr>
        <p:spPr>
          <a:xfrm>
            <a:off x="713931" y="2743199"/>
            <a:ext cx="5334000" cy="3727939"/>
          </a:xfrm>
        </p:spPr>
        <p:txBody>
          <a:bodyPr>
            <a:normAutofit/>
          </a:bodyPr>
          <a:lstStyle/>
          <a:p>
            <a:r>
              <a:rPr lang="en-US" sz="2800" b="1" dirty="0"/>
              <a:t>In God's mysterious presence, Moses saw his own insignificance. Others, like Isaiah ("Woe is me! I am lost" - Isa 6:5) and Peter ("Depart from me, O Lord, I am a sinful man" - Lk 5:8) had the same experience of awe in God's presence.</a:t>
            </a:r>
          </a:p>
        </p:txBody>
      </p:sp>
      <p:sp>
        <p:nvSpPr>
          <p:cNvPr id="5" name="Content Placeholder 4">
            <a:extLst>
              <a:ext uri="{FF2B5EF4-FFF2-40B4-BE49-F238E27FC236}">
                <a16:creationId xmlns:a16="http://schemas.microsoft.com/office/drawing/2014/main" id="{EDCFCBC3-7A4D-41D5-932D-6482EF7DFF0E}"/>
              </a:ext>
            </a:extLst>
          </p:cNvPr>
          <p:cNvSpPr>
            <a:spLocks noGrp="1"/>
          </p:cNvSpPr>
          <p:nvPr>
            <p:ph sz="half" idx="2"/>
          </p:nvPr>
        </p:nvSpPr>
        <p:spPr>
          <a:xfrm>
            <a:off x="6172204" y="2630658"/>
            <a:ext cx="5334000" cy="3305909"/>
          </a:xfrm>
        </p:spPr>
        <p:txBody>
          <a:bodyPr>
            <a:noAutofit/>
          </a:bodyPr>
          <a:lstStyle/>
          <a:p>
            <a:r>
              <a:rPr lang="en-US" sz="2800" b="1" dirty="0"/>
              <a:t>Out of respect, Israel did not pronounce the word "Yahweh" but used instead "Adonai" meaning "Lord." Christians used this word "Lord" to affirm Jesus' divinity. "Jesus Christ is Lord" (Phil 2:11).</a:t>
            </a:r>
          </a:p>
        </p:txBody>
      </p:sp>
      <p:pic>
        <p:nvPicPr>
          <p:cNvPr id="6146" name="Picture 2" descr="Image result for the name of god">
            <a:extLst>
              <a:ext uri="{FF2B5EF4-FFF2-40B4-BE49-F238E27FC236}">
                <a16:creationId xmlns:a16="http://schemas.microsoft.com/office/drawing/2014/main" id="{31C26E66-4B66-45CC-A10E-0132299CC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99" y="228044"/>
            <a:ext cx="3007745" cy="22338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3441541"/>
      </p:ext>
    </p:extLst>
  </p:cSld>
  <p:clrMapOvr>
    <a:masterClrMapping/>
  </p:clrMapOvr>
  <p:transition spd="slow" advTm="2689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
</p:tagLst>
</file>

<file path=ppt/tags/tag10.xml><?xml version="1.0" encoding="utf-8"?>
<p:tagLst xmlns:a="http://schemas.openxmlformats.org/drawingml/2006/main" xmlns:r="http://schemas.openxmlformats.org/officeDocument/2006/relationships" xmlns:p="http://schemas.openxmlformats.org/presentationml/2006/main">
  <p:tag name="TIMING" val="|0.6|2.5|2.1|14"/>
</p:tagLst>
</file>

<file path=ppt/tags/tag11.xml><?xml version="1.0" encoding="utf-8"?>
<p:tagLst xmlns:a="http://schemas.openxmlformats.org/drawingml/2006/main" xmlns:r="http://schemas.openxmlformats.org/officeDocument/2006/relationships" xmlns:p="http://schemas.openxmlformats.org/presentationml/2006/main">
  <p:tag name="TIMING" val="|1.4|2.2|1.9"/>
</p:tagLst>
</file>

<file path=ppt/tags/tag12.xml><?xml version="1.0" encoding="utf-8"?>
<p:tagLst xmlns:a="http://schemas.openxmlformats.org/drawingml/2006/main" xmlns:r="http://schemas.openxmlformats.org/officeDocument/2006/relationships" xmlns:p="http://schemas.openxmlformats.org/presentationml/2006/main">
  <p:tag name="TIMING" val="|1|2|2.3|7.9"/>
</p:tagLst>
</file>

<file path=ppt/tags/tag13.xml><?xml version="1.0" encoding="utf-8"?>
<p:tagLst xmlns:a="http://schemas.openxmlformats.org/drawingml/2006/main" xmlns:r="http://schemas.openxmlformats.org/officeDocument/2006/relationships" xmlns:p="http://schemas.openxmlformats.org/presentationml/2006/main">
  <p:tag name="TIMING" val="|1.2|2.1|24.5"/>
</p:tagLst>
</file>

<file path=ppt/tags/tag14.xml><?xml version="1.0" encoding="utf-8"?>
<p:tagLst xmlns:a="http://schemas.openxmlformats.org/drawingml/2006/main" xmlns:r="http://schemas.openxmlformats.org/officeDocument/2006/relationships" xmlns:p="http://schemas.openxmlformats.org/presentationml/2006/main">
  <p:tag name="TIMING" val="|0.8|2.3|11.4"/>
</p:tagLst>
</file>

<file path=ppt/tags/tag15.xml><?xml version="1.0" encoding="utf-8"?>
<p:tagLst xmlns:a="http://schemas.openxmlformats.org/drawingml/2006/main" xmlns:r="http://schemas.openxmlformats.org/officeDocument/2006/relationships" xmlns:p="http://schemas.openxmlformats.org/presentationml/2006/main">
  <p:tag name="TIMING" val="|1.1|2.4|2.3"/>
</p:tagLst>
</file>

<file path=ppt/tags/tag16.xml><?xml version="1.0" encoding="utf-8"?>
<p:tagLst xmlns:a="http://schemas.openxmlformats.org/drawingml/2006/main" xmlns:r="http://schemas.openxmlformats.org/officeDocument/2006/relationships" xmlns:p="http://schemas.openxmlformats.org/presentationml/2006/main">
  <p:tag name="TIMING" val="|1.1|2.1|1.9|2.7"/>
</p:tagLst>
</file>

<file path=ppt/tags/tag17.xml><?xml version="1.0" encoding="utf-8"?>
<p:tagLst xmlns:a="http://schemas.openxmlformats.org/drawingml/2006/main" xmlns:r="http://schemas.openxmlformats.org/officeDocument/2006/relationships" xmlns:p="http://schemas.openxmlformats.org/presentationml/2006/main">
  <p:tag name="TIMING" val="|1.2|2.1|2.1|1.9|2.4"/>
</p:tagLst>
</file>

<file path=ppt/tags/tag18.xml><?xml version="1.0" encoding="utf-8"?>
<p:tagLst xmlns:a="http://schemas.openxmlformats.org/drawingml/2006/main" xmlns:r="http://schemas.openxmlformats.org/officeDocument/2006/relationships" xmlns:p="http://schemas.openxmlformats.org/presentationml/2006/main">
  <p:tag name="TIMING" val="|0.7|2.7|2.5"/>
</p:tagLst>
</file>

<file path=ppt/tags/tag19.xml><?xml version="1.0" encoding="utf-8"?>
<p:tagLst xmlns:a="http://schemas.openxmlformats.org/drawingml/2006/main" xmlns:r="http://schemas.openxmlformats.org/officeDocument/2006/relationships" xmlns:p="http://schemas.openxmlformats.org/presentationml/2006/main">
  <p:tag name="TIMING" val="|1.9|2.3|2.2"/>
</p:tagLst>
</file>

<file path=ppt/tags/tag2.xml><?xml version="1.0" encoding="utf-8"?>
<p:tagLst xmlns:a="http://schemas.openxmlformats.org/drawingml/2006/main" xmlns:r="http://schemas.openxmlformats.org/officeDocument/2006/relationships" xmlns:p="http://schemas.openxmlformats.org/presentationml/2006/main">
  <p:tag name="TIMING" val="|1.5|2.4|6.6"/>
</p:tagLst>
</file>

<file path=ppt/tags/tag20.xml><?xml version="1.0" encoding="utf-8"?>
<p:tagLst xmlns:a="http://schemas.openxmlformats.org/drawingml/2006/main" xmlns:r="http://schemas.openxmlformats.org/officeDocument/2006/relationships" xmlns:p="http://schemas.openxmlformats.org/presentationml/2006/main">
  <p:tag name="TIMING" val="|0.7|24.8|4.1"/>
</p:tagLst>
</file>

<file path=ppt/tags/tag21.xml><?xml version="1.0" encoding="utf-8"?>
<p:tagLst xmlns:a="http://schemas.openxmlformats.org/drawingml/2006/main" xmlns:r="http://schemas.openxmlformats.org/officeDocument/2006/relationships" xmlns:p="http://schemas.openxmlformats.org/presentationml/2006/main">
  <p:tag name="TIMING" val="|0.9|2|2.3|11.4|4.5"/>
</p:tagLst>
</file>

<file path=ppt/tags/tag22.xml><?xml version="1.0" encoding="utf-8"?>
<p:tagLst xmlns:a="http://schemas.openxmlformats.org/drawingml/2006/main" xmlns:r="http://schemas.openxmlformats.org/officeDocument/2006/relationships" xmlns:p="http://schemas.openxmlformats.org/presentationml/2006/main">
  <p:tag name="TIMING" val="|1.5|2.4"/>
</p:tagLst>
</file>

<file path=ppt/tags/tag23.xml><?xml version="1.0" encoding="utf-8"?>
<p:tagLst xmlns:a="http://schemas.openxmlformats.org/drawingml/2006/main" xmlns:r="http://schemas.openxmlformats.org/officeDocument/2006/relationships" xmlns:p="http://schemas.openxmlformats.org/presentationml/2006/main">
  <p:tag name="TIMING" val="|2.1|1.9|2|13.9"/>
</p:tagLst>
</file>

<file path=ppt/tags/tag24.xml><?xml version="1.0" encoding="utf-8"?>
<p:tagLst xmlns:a="http://schemas.openxmlformats.org/drawingml/2006/main" xmlns:r="http://schemas.openxmlformats.org/officeDocument/2006/relationships" xmlns:p="http://schemas.openxmlformats.org/presentationml/2006/main">
  <p:tag name="TIMING" val="|0.2|1.9|2"/>
</p:tagLst>
</file>

<file path=ppt/tags/tag25.xml><?xml version="1.0" encoding="utf-8"?>
<p:tagLst xmlns:a="http://schemas.openxmlformats.org/drawingml/2006/main" xmlns:r="http://schemas.openxmlformats.org/officeDocument/2006/relationships" xmlns:p="http://schemas.openxmlformats.org/presentationml/2006/main">
  <p:tag name="TIMING" val="|0.7|2.1|5.7|5.3|4.9"/>
</p:tagLst>
</file>

<file path=ppt/tags/tag26.xml><?xml version="1.0" encoding="utf-8"?>
<p:tagLst xmlns:a="http://schemas.openxmlformats.org/drawingml/2006/main" xmlns:r="http://schemas.openxmlformats.org/officeDocument/2006/relationships" xmlns:p="http://schemas.openxmlformats.org/presentationml/2006/main">
  <p:tag name="TIMING" val="|0.7|2.3|2.1"/>
</p:tagLst>
</file>

<file path=ppt/tags/tag27.xml><?xml version="1.0" encoding="utf-8"?>
<p:tagLst xmlns:a="http://schemas.openxmlformats.org/drawingml/2006/main" xmlns:r="http://schemas.openxmlformats.org/officeDocument/2006/relationships" xmlns:p="http://schemas.openxmlformats.org/presentationml/2006/main">
  <p:tag name="TIMING" val="|0.7|1.8|10.7"/>
</p:tagLst>
</file>

<file path=ppt/tags/tag28.xml><?xml version="1.0" encoding="utf-8"?>
<p:tagLst xmlns:a="http://schemas.openxmlformats.org/drawingml/2006/main" xmlns:r="http://schemas.openxmlformats.org/officeDocument/2006/relationships" xmlns:p="http://schemas.openxmlformats.org/presentationml/2006/main">
  <p:tag name="TIMING" val="|0.7|2|2.3"/>
</p:tagLst>
</file>

<file path=ppt/tags/tag29.xml><?xml version="1.0" encoding="utf-8"?>
<p:tagLst xmlns:a="http://schemas.openxmlformats.org/drawingml/2006/main" xmlns:r="http://schemas.openxmlformats.org/officeDocument/2006/relationships" xmlns:p="http://schemas.openxmlformats.org/presentationml/2006/main">
  <p:tag name="TIMING" val="|0.7|2.3"/>
</p:tagLst>
</file>

<file path=ppt/tags/tag3.xml><?xml version="1.0" encoding="utf-8"?>
<p:tagLst xmlns:a="http://schemas.openxmlformats.org/drawingml/2006/main" xmlns:r="http://schemas.openxmlformats.org/officeDocument/2006/relationships" xmlns:p="http://schemas.openxmlformats.org/presentationml/2006/main">
  <p:tag name="TIMING" val="|1.3|2.6"/>
</p:tagLst>
</file>

<file path=ppt/tags/tag30.xml><?xml version="1.0" encoding="utf-8"?>
<p:tagLst xmlns:a="http://schemas.openxmlformats.org/drawingml/2006/main" xmlns:r="http://schemas.openxmlformats.org/officeDocument/2006/relationships" xmlns:p="http://schemas.openxmlformats.org/presentationml/2006/main">
  <p:tag name="TIMING" val="|0.3|2.7|2.9|2.3|18.5|2.2"/>
</p:tagLst>
</file>

<file path=ppt/tags/tag31.xml><?xml version="1.0" encoding="utf-8"?>
<p:tagLst xmlns:a="http://schemas.openxmlformats.org/drawingml/2006/main" xmlns:r="http://schemas.openxmlformats.org/officeDocument/2006/relationships" xmlns:p="http://schemas.openxmlformats.org/presentationml/2006/main">
  <p:tag name="TIMING" val="|1.2|2.1|1.9"/>
</p:tagLst>
</file>

<file path=ppt/tags/tag32.xml><?xml version="1.0" encoding="utf-8"?>
<p:tagLst xmlns:a="http://schemas.openxmlformats.org/drawingml/2006/main" xmlns:r="http://schemas.openxmlformats.org/officeDocument/2006/relationships" xmlns:p="http://schemas.openxmlformats.org/presentationml/2006/main">
  <p:tag name="TIMING" val="|0.5|2.3|2.3|14.1|2.1"/>
</p:tagLst>
</file>

<file path=ppt/tags/tag33.xml><?xml version="1.0" encoding="utf-8"?>
<p:tagLst xmlns:a="http://schemas.openxmlformats.org/drawingml/2006/main" xmlns:r="http://schemas.openxmlformats.org/officeDocument/2006/relationships" xmlns:p="http://schemas.openxmlformats.org/presentationml/2006/main">
  <p:tag name="TIMING" val="|2.1|2.5|23.4"/>
</p:tagLst>
</file>

<file path=ppt/tags/tag34.xml><?xml version="1.0" encoding="utf-8"?>
<p:tagLst xmlns:a="http://schemas.openxmlformats.org/drawingml/2006/main" xmlns:r="http://schemas.openxmlformats.org/officeDocument/2006/relationships" xmlns:p="http://schemas.openxmlformats.org/presentationml/2006/main">
  <p:tag name="TIMING" val="|0.4|2"/>
</p:tagLst>
</file>

<file path=ppt/tags/tag35.xml><?xml version="1.0" encoding="utf-8"?>
<p:tagLst xmlns:a="http://schemas.openxmlformats.org/drawingml/2006/main" xmlns:r="http://schemas.openxmlformats.org/officeDocument/2006/relationships" xmlns:p="http://schemas.openxmlformats.org/presentationml/2006/main">
  <p:tag name="TIMING" val="|0.6|1.9"/>
</p:tagLst>
</file>

<file path=ppt/tags/tag36.xml><?xml version="1.0" encoding="utf-8"?>
<p:tagLst xmlns:a="http://schemas.openxmlformats.org/drawingml/2006/main" xmlns:r="http://schemas.openxmlformats.org/officeDocument/2006/relationships" xmlns:p="http://schemas.openxmlformats.org/presentationml/2006/main">
  <p:tag name="TIMING" val="|0.7|2.3|2|14|2|8.7|2"/>
</p:tagLst>
</file>

<file path=ppt/tags/tag37.xml><?xml version="1.0" encoding="utf-8"?>
<p:tagLst xmlns:a="http://schemas.openxmlformats.org/drawingml/2006/main" xmlns:r="http://schemas.openxmlformats.org/officeDocument/2006/relationships" xmlns:p="http://schemas.openxmlformats.org/presentationml/2006/main">
  <p:tag name="TIMING" val="|0.3|2|11|1.8|18.1|2"/>
</p:tagLst>
</file>

<file path=ppt/tags/tag38.xml><?xml version="1.0" encoding="utf-8"?>
<p:tagLst xmlns:a="http://schemas.openxmlformats.org/drawingml/2006/main" xmlns:r="http://schemas.openxmlformats.org/officeDocument/2006/relationships" xmlns:p="http://schemas.openxmlformats.org/presentationml/2006/main">
  <p:tag name="TIMING" val="|0.8|1.9|2.2"/>
</p:tagLst>
</file>

<file path=ppt/tags/tag39.xml><?xml version="1.0" encoding="utf-8"?>
<p:tagLst xmlns:a="http://schemas.openxmlformats.org/drawingml/2006/main" xmlns:r="http://schemas.openxmlformats.org/officeDocument/2006/relationships" xmlns:p="http://schemas.openxmlformats.org/presentationml/2006/main">
  <p:tag name="TIMING" val="|0.5|2.2"/>
</p:tagLst>
</file>

<file path=ppt/tags/tag4.xml><?xml version="1.0" encoding="utf-8"?>
<p:tagLst xmlns:a="http://schemas.openxmlformats.org/drawingml/2006/main" xmlns:r="http://schemas.openxmlformats.org/officeDocument/2006/relationships" xmlns:p="http://schemas.openxmlformats.org/presentationml/2006/main">
  <p:tag name="TIMING" val="|0.8|2.7|2.3|2.1|4.6|2"/>
</p:tagLst>
</file>

<file path=ppt/tags/tag40.xml><?xml version="1.0" encoding="utf-8"?>
<p:tagLst xmlns:a="http://schemas.openxmlformats.org/drawingml/2006/main" xmlns:r="http://schemas.openxmlformats.org/officeDocument/2006/relationships" xmlns:p="http://schemas.openxmlformats.org/presentationml/2006/main">
  <p:tag name="TIMING" val="|0.6|2.3"/>
</p:tagLst>
</file>

<file path=ppt/tags/tag41.xml><?xml version="1.0" encoding="utf-8"?>
<p:tagLst xmlns:a="http://schemas.openxmlformats.org/drawingml/2006/main" xmlns:r="http://schemas.openxmlformats.org/officeDocument/2006/relationships" xmlns:p="http://schemas.openxmlformats.org/presentationml/2006/main">
  <p:tag name="TIMING" val="|0.6|2.4|10.8|18.8"/>
</p:tagLst>
</file>

<file path=ppt/tags/tag42.xml><?xml version="1.0" encoding="utf-8"?>
<p:tagLst xmlns:a="http://schemas.openxmlformats.org/drawingml/2006/main" xmlns:r="http://schemas.openxmlformats.org/officeDocument/2006/relationships" xmlns:p="http://schemas.openxmlformats.org/presentationml/2006/main">
  <p:tag name="TIMING" val="|0.5|14|9.7"/>
</p:tagLst>
</file>

<file path=ppt/tags/tag5.xml><?xml version="1.0" encoding="utf-8"?>
<p:tagLst xmlns:a="http://schemas.openxmlformats.org/drawingml/2006/main" xmlns:r="http://schemas.openxmlformats.org/officeDocument/2006/relationships" xmlns:p="http://schemas.openxmlformats.org/presentationml/2006/main">
  <p:tag name="TIMING" val="|1|2.4|2.3|7|3.2|5|2.7"/>
</p:tagLst>
</file>

<file path=ppt/tags/tag6.xml><?xml version="1.0" encoding="utf-8"?>
<p:tagLst xmlns:a="http://schemas.openxmlformats.org/drawingml/2006/main" xmlns:r="http://schemas.openxmlformats.org/officeDocument/2006/relationships" xmlns:p="http://schemas.openxmlformats.org/presentationml/2006/main">
  <p:tag name="TIMING" val="|1.5|13.9"/>
</p:tagLst>
</file>

<file path=ppt/tags/tag7.xml><?xml version="1.0" encoding="utf-8"?>
<p:tagLst xmlns:a="http://schemas.openxmlformats.org/drawingml/2006/main" xmlns:r="http://schemas.openxmlformats.org/officeDocument/2006/relationships" xmlns:p="http://schemas.openxmlformats.org/presentationml/2006/main">
  <p:tag name="TIMING" val="|1.2|1.8|2.8"/>
</p:tagLst>
</file>

<file path=ppt/tags/tag8.xml><?xml version="1.0" encoding="utf-8"?>
<p:tagLst xmlns:a="http://schemas.openxmlformats.org/drawingml/2006/main" xmlns:r="http://schemas.openxmlformats.org/officeDocument/2006/relationships" xmlns:p="http://schemas.openxmlformats.org/presentationml/2006/main">
  <p:tag name="TIMING" val="|1.6|2.4|20.1"/>
</p:tagLst>
</file>

<file path=ppt/tags/tag9.xml><?xml version="1.0" encoding="utf-8"?>
<p:tagLst xmlns:a="http://schemas.openxmlformats.org/drawingml/2006/main" xmlns:r="http://schemas.openxmlformats.org/officeDocument/2006/relationships" xmlns:p="http://schemas.openxmlformats.org/presentationml/2006/main">
  <p:tag name="TIMING" val="|1.1|2.6|2.3|11.2"/>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513</TotalTime>
  <Words>3986</Words>
  <Application>Microsoft Office PowerPoint</Application>
  <PresentationFormat>Widescreen</PresentationFormat>
  <Paragraphs>166</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Century Gothic</vt:lpstr>
      <vt:lpstr>Vapor Trail</vt:lpstr>
      <vt:lpstr>The Need for creeds</vt:lpstr>
      <vt:lpstr>Parts of  the creed</vt:lpstr>
      <vt:lpstr>Numerous Creeds</vt:lpstr>
      <vt:lpstr>The articles of faith</vt:lpstr>
      <vt:lpstr>God the father</vt:lpstr>
      <vt:lpstr>PowerPoint Presentation</vt:lpstr>
      <vt:lpstr>The God of History</vt:lpstr>
      <vt:lpstr> The mysterious name</vt:lpstr>
      <vt:lpstr>Awe and Respect </vt:lpstr>
      <vt:lpstr>PowerPoint Presentation</vt:lpstr>
      <vt:lpstr>God is Love </vt:lpstr>
      <vt:lpstr>God is Truth </vt:lpstr>
      <vt:lpstr>PowerPoint Presentation</vt:lpstr>
      <vt:lpstr> Believing in one God has enormous consequences. "We must serve God first."  We must live in thanksgiving. We must recognize the dignity of every human person. We must use created things according to God's plan and we must trust in God in every circumstance. "God alone is enough.”</vt:lpstr>
      <vt:lpstr>    Faith in the Trinity </vt:lpstr>
      <vt:lpstr>The Central Mystery </vt:lpstr>
      <vt:lpstr>Three Aspects  </vt:lpstr>
      <vt:lpstr>Inner Life and Exterior Work  </vt:lpstr>
      <vt:lpstr>Two Meanings of Father </vt:lpstr>
      <vt:lpstr>Jesus further revealed God as Father not just as Creator but as eternally Father to Jesus, the only-begotten Son. "No one knows the Son except the Father and no one knows the Father except the Son and anyone to whom the Son chooses to reveal him.” Jesus is the "Word" who was "in the beginning with God" and "was God.” He is "the image of the invisible God.”  The Church declared that Jesus was "consubstantial" with the Father (Nicea). Jesus is "the only begotten Son of God, eternally begotten of the Father, light from light, true God from true God, begotten not made, consubstantial with the Father" (Constantinople). </vt:lpstr>
      <vt:lpstr>The Revealing of the Spirit  </vt:lpstr>
      <vt:lpstr>Relationship to Father and Son </vt:lpstr>
      <vt:lpstr>Different Formulas </vt:lpstr>
      <vt:lpstr>Root of Faith </vt:lpstr>
      <vt:lpstr>Three Important Terms  </vt:lpstr>
      <vt:lpstr>One God </vt:lpstr>
      <vt:lpstr>Distinct Persons  </vt:lpstr>
      <vt:lpstr>Based on Relationships  </vt:lpstr>
      <vt:lpstr>  God's Plan Unfolds  </vt:lpstr>
      <vt:lpstr>The Trinitarian Missions </vt:lpstr>
      <vt:lpstr>Inviting All </vt:lpstr>
      <vt:lpstr>Almighty </vt:lpstr>
      <vt:lpstr>God's Mysterious Ways  </vt:lpstr>
      <vt:lpstr>Creation of Heaven and Earth </vt:lpstr>
      <vt:lpstr>The First Act of Creation </vt:lpstr>
      <vt:lpstr>Catechesis on Creation </vt:lpstr>
      <vt:lpstr>PowerPoint Presentation</vt:lpstr>
      <vt:lpstr>Three Truths </vt:lpstr>
      <vt:lpstr>The Work of Three Persons  </vt:lpstr>
      <vt:lpstr>Manifesting and Communicating the Glory  </vt:lpstr>
      <vt:lpstr>The Mystery of Creation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creeds</dc:title>
  <dc:creator>Teresa Manalac</dc:creator>
  <cp:lastModifiedBy>Teresa Manalac</cp:lastModifiedBy>
  <cp:revision>51</cp:revision>
  <dcterms:created xsi:type="dcterms:W3CDTF">2020-06-15T02:58:38Z</dcterms:created>
  <dcterms:modified xsi:type="dcterms:W3CDTF">2020-06-22T09:56:59Z</dcterms:modified>
</cp:coreProperties>
</file>