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73" r:id="rId5"/>
    <p:sldId id="289" r:id="rId6"/>
    <p:sldId id="292" r:id="rId7"/>
    <p:sldId id="290" r:id="rId8"/>
    <p:sldId id="293" r:id="rId9"/>
    <p:sldId id="291"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3619"/>
    <a:srgbClr val="EA8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6/7/2020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6/7/2020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6/7/2020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6/7/2020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6/7/2020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AD5EFA86-59D3-41A9-819E-C704FF32C5AD}"/>
              </a:ext>
            </a:extLst>
          </p:cNvPr>
          <p:cNvPicPr>
            <a:picLocks noChangeAspect="1"/>
          </p:cNvPicPr>
          <p:nvPr/>
        </p:nvPicPr>
        <p:blipFill>
          <a:blip r:embed="rId3"/>
          <a:srcRect/>
          <a:stretch/>
        </p:blipFill>
        <p:spPr>
          <a:xfrm>
            <a:off x="453302" y="457199"/>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19870" y="457198"/>
            <a:ext cx="3618827" cy="4822467"/>
          </a:xfrm>
          <a:solidFill>
            <a:schemeClr val="bg2">
              <a:lumMod val="90000"/>
            </a:schemeClr>
          </a:solidFill>
        </p:spPr>
        <p:txBody>
          <a:bodyPr anchor="ctr">
            <a:normAutofit/>
          </a:bodyPr>
          <a:lstStyle/>
          <a:p>
            <a:pPr algn="ctr"/>
            <a:r>
              <a:rPr lang="en-US" b="1" dirty="0">
                <a:solidFill>
                  <a:schemeClr val="bg2">
                    <a:lumMod val="25000"/>
                  </a:schemeClr>
                </a:solidFill>
                <a:latin typeface="Arial Rounded MT Bold" panose="020F0704030504030204" pitchFamily="34" charset="0"/>
              </a:rPr>
              <a:t>Scripture must be interpreted in light of the Spirit who wrote the Scriptures</a:t>
            </a:r>
            <a:r>
              <a:rPr lang="en-US" dirty="0"/>
              <a:t>. </a:t>
            </a:r>
            <a:endParaRPr lang="en-US" sz="36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119870" y="5367336"/>
            <a:ext cx="3618827" cy="989513"/>
          </a:xfrm>
          <a:solidFill>
            <a:schemeClr val="bg2">
              <a:lumMod val="10000"/>
            </a:schemeClr>
          </a:solidFill>
        </p:spPr>
        <p:txBody>
          <a:bodyPr anchor="ctr">
            <a:noAutofit/>
          </a:bodyPr>
          <a:lstStyle/>
          <a:p>
            <a:pPr algn="ctr"/>
            <a:r>
              <a:rPr lang="en-US" sz="2400" b="1" dirty="0">
                <a:solidFill>
                  <a:srgbClr val="FFC000">
                    <a:alpha val="75000"/>
                  </a:srgbClr>
                </a:solidFill>
              </a:rPr>
              <a:t>INTERPRETER OF SCRIPTURE</a:t>
            </a:r>
          </a:p>
        </p:txBody>
      </p:sp>
    </p:spTree>
    <p:custDataLst>
      <p:tags r:id="rId1"/>
    </p:custDataLst>
    <p:extLst>
      <p:ext uri="{BB962C8B-B14F-4D97-AF65-F5344CB8AC3E}">
        <p14:creationId xmlns:p14="http://schemas.microsoft.com/office/powerpoint/2010/main" val="2424003712"/>
      </p:ext>
    </p:extLst>
  </p:cSld>
  <p:clrMapOvr>
    <a:masterClrMapping/>
  </p:clrMapOvr>
  <p:transition spd="slow" advTm="1628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2000"/>
                                        <p:tgtEl>
                                          <p:spTgt spid="3">
                                            <p:bg/>
                                          </p:spTgt>
                                        </p:tgtEl>
                                      </p:cBhvr>
                                    </p:animEffect>
                                    <p:anim calcmode="lin" valueType="num">
                                      <p:cBhvr>
                                        <p:cTn id="22" dur="2000" fill="hold"/>
                                        <p:tgtEl>
                                          <p:spTgt spid="3">
                                            <p:bg/>
                                          </p:spTgt>
                                        </p:tgtEl>
                                        <p:attrNameLst>
                                          <p:attrName>ppt_x</p:attrName>
                                        </p:attrNameLst>
                                      </p:cBhvr>
                                      <p:tavLst>
                                        <p:tav tm="0">
                                          <p:val>
                                            <p:strVal val="#ppt_x"/>
                                          </p:val>
                                        </p:tav>
                                        <p:tav tm="100000">
                                          <p:val>
                                            <p:strVal val="#ppt_x"/>
                                          </p:val>
                                        </p:tav>
                                      </p:tavLst>
                                    </p:anim>
                                    <p:anim calcmode="lin" valueType="num">
                                      <p:cBhvr>
                                        <p:cTn id="23" dur="2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2000"/>
                                        <p:tgtEl>
                                          <p:spTgt spid="3">
                                            <p:txEl>
                                              <p:pRg st="0" end="0"/>
                                            </p:txEl>
                                          </p:spTgt>
                                        </p:tgtEl>
                                      </p:cBhvr>
                                    </p:animEffect>
                                    <p:anim calcmode="lin" valueType="num">
                                      <p:cBhvr>
                                        <p:cTn id="2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04CC9-EC95-4F10-8C1B-753412A5F288}"/>
              </a:ext>
            </a:extLst>
          </p:cNvPr>
          <p:cNvSpPr/>
          <p:nvPr/>
        </p:nvSpPr>
        <p:spPr>
          <a:xfrm>
            <a:off x="349347" y="1557784"/>
            <a:ext cx="11138497" cy="923330"/>
          </a:xfrm>
          <a:prstGeom prst="rect">
            <a:avLst/>
          </a:prstGeom>
          <a:noFill/>
        </p:spPr>
        <p:txBody>
          <a:bodyPr wrap="none" lIns="91440" tIns="45720" rIns="91440" bIns="45720">
            <a:spAutoFit/>
          </a:bodyPr>
          <a:lstStyle/>
          <a:p>
            <a:pPr algn="ctr"/>
            <a:r>
              <a:rPr lang="en-US" sz="5400" b="1" dirty="0">
                <a:solidFill>
                  <a:schemeClr val="bg2">
                    <a:lumMod val="25000"/>
                  </a:schemeClr>
                </a:solidFill>
                <a:latin typeface="Arial Rounded MT Bold" panose="020F0704030504030204" pitchFamily="34" charset="0"/>
              </a:rPr>
              <a:t>Attentiveness and Study Needed</a:t>
            </a:r>
            <a:endParaRPr lang="en-US" sz="5400" b="1" cap="none" spc="0" dirty="0">
              <a:ln w="12700">
                <a:solidFill>
                  <a:schemeClr val="accent3">
                    <a:lumMod val="50000"/>
                  </a:schemeClr>
                </a:solidFill>
                <a:prstDash val="solid"/>
              </a:ln>
              <a:solidFill>
                <a:schemeClr val="bg2">
                  <a:lumMod val="25000"/>
                </a:schemeClr>
              </a:solidFill>
              <a:effectLst>
                <a:innerShdw blurRad="177800">
                  <a:schemeClr val="accent3">
                    <a:lumMod val="50000"/>
                  </a:schemeClr>
                </a:innerShdw>
              </a:effectLst>
              <a:latin typeface="Arial Rounded MT Bold" panose="020F0704030504030204" pitchFamily="34" charset="0"/>
            </a:endParaRPr>
          </a:p>
        </p:txBody>
      </p:sp>
      <p:sp>
        <p:nvSpPr>
          <p:cNvPr id="3" name="TextBox 2">
            <a:extLst>
              <a:ext uri="{FF2B5EF4-FFF2-40B4-BE49-F238E27FC236}">
                <a16:creationId xmlns:a16="http://schemas.microsoft.com/office/drawing/2014/main" id="{96253389-C13F-4B88-9DDA-8B40ED7A53C3}"/>
              </a:ext>
            </a:extLst>
          </p:cNvPr>
          <p:cNvSpPr txBox="1"/>
          <p:nvPr/>
        </p:nvSpPr>
        <p:spPr>
          <a:xfrm>
            <a:off x="349347" y="2832236"/>
            <a:ext cx="11493305" cy="3539430"/>
          </a:xfrm>
          <a:prstGeom prst="rect">
            <a:avLst/>
          </a:prstGeom>
          <a:noFill/>
        </p:spPr>
        <p:txBody>
          <a:bodyPr wrap="square" rtlCol="0">
            <a:spAutoFit/>
          </a:bodyPr>
          <a:lstStyle/>
          <a:p>
            <a:r>
              <a:rPr lang="en-US" sz="3200" b="1" dirty="0">
                <a:solidFill>
                  <a:schemeClr val="accent2">
                    <a:lumMod val="50000"/>
                  </a:schemeClr>
                </a:solidFill>
                <a:latin typeface="Arial Rounded MT Bold" panose="020F0704030504030204" pitchFamily="34" charset="0"/>
              </a:rPr>
              <a:t>The correct interpretation of Scripture demands attentiveness to what the human author wanted to say and to what God wanted to reveal. </a:t>
            </a:r>
          </a:p>
          <a:p>
            <a:endParaRPr lang="en-US" sz="3200" b="1" dirty="0">
              <a:solidFill>
                <a:schemeClr val="accent2">
                  <a:lumMod val="50000"/>
                </a:schemeClr>
              </a:solidFill>
              <a:latin typeface="Arial Rounded MT Bold" panose="020F0704030504030204" pitchFamily="34" charset="0"/>
            </a:endParaRPr>
          </a:p>
          <a:p>
            <a:r>
              <a:rPr lang="en-US" sz="3200" b="1" dirty="0">
                <a:solidFill>
                  <a:schemeClr val="accent2">
                    <a:lumMod val="50000"/>
                  </a:schemeClr>
                </a:solidFill>
                <a:latin typeface="Arial Rounded MT Bold" panose="020F0704030504030204" pitchFamily="34" charset="0"/>
              </a:rPr>
              <a:t>Discovering the human author's intention demands a study of the culture, the modes of narrating, and the different forms of writing (history, poetry, prophecy, etc.).</a:t>
            </a:r>
          </a:p>
        </p:txBody>
      </p:sp>
      <p:pic>
        <p:nvPicPr>
          <p:cNvPr id="5" name="Picture 4">
            <a:extLst>
              <a:ext uri="{FF2B5EF4-FFF2-40B4-BE49-F238E27FC236}">
                <a16:creationId xmlns:a16="http://schemas.microsoft.com/office/drawing/2014/main" id="{7C9F5C1B-CF7A-4503-94BB-35522142147D}"/>
              </a:ext>
            </a:extLst>
          </p:cNvPr>
          <p:cNvPicPr>
            <a:picLocks noChangeAspect="1"/>
          </p:cNvPicPr>
          <p:nvPr/>
        </p:nvPicPr>
        <p:blipFill>
          <a:blip r:embed="rId3"/>
          <a:stretch>
            <a:fillRect/>
          </a:stretch>
        </p:blipFill>
        <p:spPr>
          <a:xfrm>
            <a:off x="4023359" y="165653"/>
            <a:ext cx="4712677" cy="1041009"/>
          </a:xfrm>
          <a:prstGeom prst="rect">
            <a:avLst/>
          </a:prstGeom>
        </p:spPr>
      </p:pic>
    </p:spTree>
    <p:custDataLst>
      <p:tags r:id="rId1"/>
    </p:custDataLst>
    <p:extLst>
      <p:ext uri="{BB962C8B-B14F-4D97-AF65-F5344CB8AC3E}">
        <p14:creationId xmlns:p14="http://schemas.microsoft.com/office/powerpoint/2010/main" val="1933988654"/>
      </p:ext>
    </p:extLst>
  </p:cSld>
  <p:clrMapOvr>
    <a:masterClrMapping/>
  </p:clrMapOvr>
  <p:transition spd="slow" advTm="1922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0-#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3B90-EA4A-4E90-B275-3DA47DB50371}"/>
              </a:ext>
            </a:extLst>
          </p:cNvPr>
          <p:cNvSpPr>
            <a:spLocks noGrp="1"/>
          </p:cNvSpPr>
          <p:nvPr>
            <p:ph type="title"/>
          </p:nvPr>
        </p:nvSpPr>
        <p:spPr>
          <a:xfrm>
            <a:off x="921298" y="1465303"/>
            <a:ext cx="10349404" cy="845793"/>
          </a:xfrm>
        </p:spPr>
        <p:txBody>
          <a:bodyPr>
            <a:normAutofit/>
          </a:bodyPr>
          <a:lstStyle/>
          <a:p>
            <a:r>
              <a:rPr lang="en-US" sz="4000" b="1" dirty="0">
                <a:solidFill>
                  <a:schemeClr val="bg2">
                    <a:lumMod val="25000"/>
                  </a:schemeClr>
                </a:solidFill>
                <a:latin typeface="Arial Rounded MT Bold" panose="020F0704030504030204" pitchFamily="34" charset="0"/>
              </a:rPr>
              <a:t>Attentiveness and Study Needed</a:t>
            </a:r>
            <a:endParaRPr lang="en-US" sz="4000" dirty="0"/>
          </a:p>
        </p:txBody>
      </p:sp>
      <p:sp>
        <p:nvSpPr>
          <p:cNvPr id="3" name="Content Placeholder 2">
            <a:extLst>
              <a:ext uri="{FF2B5EF4-FFF2-40B4-BE49-F238E27FC236}">
                <a16:creationId xmlns:a16="http://schemas.microsoft.com/office/drawing/2014/main" id="{4217CBBB-05B8-47BD-86AF-11663AB0AA6E}"/>
              </a:ext>
            </a:extLst>
          </p:cNvPr>
          <p:cNvSpPr>
            <a:spLocks noGrp="1"/>
          </p:cNvSpPr>
          <p:nvPr>
            <p:ph sz="half" idx="1"/>
          </p:nvPr>
        </p:nvSpPr>
        <p:spPr>
          <a:xfrm>
            <a:off x="581195" y="2467153"/>
            <a:ext cx="5194767" cy="3633047"/>
          </a:xfrm>
        </p:spPr>
        <p:txBody>
          <a:bodyPr>
            <a:normAutofit lnSpcReduction="10000"/>
          </a:bodyPr>
          <a:lstStyle/>
          <a:p>
            <a:pPr marL="0" indent="0">
              <a:buNone/>
            </a:pPr>
            <a:r>
              <a:rPr lang="en-US" sz="2000" b="1" dirty="0">
                <a:solidFill>
                  <a:schemeClr val="accent2">
                    <a:lumMod val="75000"/>
                  </a:schemeClr>
                </a:solidFill>
                <a:latin typeface="Arial Rounded MT Bold" panose="020F0704030504030204" pitchFamily="34" charset="0"/>
              </a:rPr>
              <a:t>My Reflection</a:t>
            </a:r>
            <a:r>
              <a:rPr lang="en-US" sz="2000" b="1" dirty="0">
                <a:solidFill>
                  <a:schemeClr val="bg2">
                    <a:lumMod val="25000"/>
                  </a:schemeClr>
                </a:solidFill>
                <a:latin typeface="Arial Rounded MT Bold" panose="020F0704030504030204" pitchFamily="34" charset="0"/>
              </a:rPr>
              <a:t>:  Attentiveness is crucial to the correct interpretation of Scripture.  I think attentiveness means more than awareness;  it means a serious focus on study of Scripture must be developed.</a:t>
            </a:r>
          </a:p>
          <a:p>
            <a:pPr marL="0" indent="0">
              <a:buNone/>
            </a:pPr>
            <a:r>
              <a:rPr lang="en-US" sz="2000" b="1" dirty="0">
                <a:solidFill>
                  <a:schemeClr val="accent2">
                    <a:lumMod val="75000"/>
                  </a:schemeClr>
                </a:solidFill>
                <a:latin typeface="Arial Rounded MT Bold" panose="020F0704030504030204" pitchFamily="34" charset="0"/>
              </a:rPr>
              <a:t>Your Reflection:</a:t>
            </a:r>
          </a:p>
          <a:p>
            <a:endParaRPr lang="en-US" sz="2000" b="1" dirty="0">
              <a:latin typeface="Arial Rounded MT Bold" panose="020F0704030504030204" pitchFamily="34" charset="0"/>
            </a:endParaRPr>
          </a:p>
          <a:p>
            <a:endParaRPr lang="en-US" dirty="0"/>
          </a:p>
          <a:p>
            <a:r>
              <a:rPr lang="en-US" dirty="0"/>
              <a:t>  </a:t>
            </a:r>
          </a:p>
        </p:txBody>
      </p:sp>
      <p:sp>
        <p:nvSpPr>
          <p:cNvPr id="4" name="Content Placeholder 3">
            <a:extLst>
              <a:ext uri="{FF2B5EF4-FFF2-40B4-BE49-F238E27FC236}">
                <a16:creationId xmlns:a16="http://schemas.microsoft.com/office/drawing/2014/main" id="{4A60E8B8-1288-45FE-86DB-363BF72CEB74}"/>
              </a:ext>
            </a:extLst>
          </p:cNvPr>
          <p:cNvSpPr>
            <a:spLocks noGrp="1"/>
          </p:cNvSpPr>
          <p:nvPr>
            <p:ph sz="half" idx="2"/>
          </p:nvPr>
        </p:nvSpPr>
        <p:spPr>
          <a:xfrm>
            <a:off x="6416040" y="2467153"/>
            <a:ext cx="5194769" cy="3633047"/>
          </a:xfrm>
        </p:spPr>
        <p:txBody>
          <a:bodyPr>
            <a:normAutofit lnSpcReduction="10000"/>
          </a:bodyPr>
          <a:lstStyle/>
          <a:p>
            <a:endParaRPr lang="en-US" sz="2000" b="1" dirty="0">
              <a:solidFill>
                <a:schemeClr val="bg2">
                  <a:lumMod val="25000"/>
                </a:schemeClr>
              </a:solidFill>
              <a:latin typeface="Arial Rounded MT Bold" panose="020F0704030504030204" pitchFamily="34" charset="0"/>
            </a:endParaRPr>
          </a:p>
          <a:p>
            <a:pPr marL="0" indent="0">
              <a:buNone/>
            </a:pPr>
            <a:r>
              <a:rPr lang="en-US" sz="2000" b="1" dirty="0">
                <a:solidFill>
                  <a:schemeClr val="accent2">
                    <a:lumMod val="75000"/>
                  </a:schemeClr>
                </a:solidFill>
                <a:latin typeface="Arial Rounded MT Bold" panose="020F0704030504030204" pitchFamily="34" charset="0"/>
              </a:rPr>
              <a:t>My Reflection</a:t>
            </a:r>
            <a:r>
              <a:rPr lang="en-US" sz="2000" b="1" dirty="0">
                <a:solidFill>
                  <a:schemeClr val="bg2">
                    <a:lumMod val="25000"/>
                  </a:schemeClr>
                </a:solidFill>
                <a:latin typeface="Arial Rounded MT Bold" panose="020F0704030504030204" pitchFamily="34" charset="0"/>
              </a:rPr>
              <a:t>:  It seems to require a kind of pre-study of the pervading culture and language of the time when Scripture was written.  Or do we depend on the clergy to have established this pre-study for us?</a:t>
            </a:r>
          </a:p>
          <a:p>
            <a:pPr marL="0" indent="0">
              <a:buNone/>
            </a:pPr>
            <a:r>
              <a:rPr lang="en-US" sz="2000" b="1" dirty="0">
                <a:solidFill>
                  <a:schemeClr val="accent2">
                    <a:lumMod val="75000"/>
                  </a:schemeClr>
                </a:solidFill>
                <a:latin typeface="Arial Rounded MT Bold" panose="020F0704030504030204" pitchFamily="34" charset="0"/>
              </a:rPr>
              <a:t>Your Reflection:</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FF598536-C6EF-4D71-9A7F-7C04408C0D9A}"/>
              </a:ext>
            </a:extLst>
          </p:cNvPr>
          <p:cNvPicPr>
            <a:picLocks noChangeAspect="1"/>
          </p:cNvPicPr>
          <p:nvPr/>
        </p:nvPicPr>
        <p:blipFill>
          <a:blip r:embed="rId3"/>
          <a:stretch>
            <a:fillRect/>
          </a:stretch>
        </p:blipFill>
        <p:spPr>
          <a:xfrm>
            <a:off x="3587263" y="118622"/>
            <a:ext cx="4825218" cy="1190625"/>
          </a:xfrm>
          <a:prstGeom prst="rect">
            <a:avLst/>
          </a:prstGeom>
        </p:spPr>
      </p:pic>
    </p:spTree>
    <p:custDataLst>
      <p:tags r:id="rId1"/>
    </p:custDataLst>
    <p:extLst>
      <p:ext uri="{BB962C8B-B14F-4D97-AF65-F5344CB8AC3E}">
        <p14:creationId xmlns:p14="http://schemas.microsoft.com/office/powerpoint/2010/main" val="2783572845"/>
      </p:ext>
    </p:extLst>
  </p:cSld>
  <p:clrMapOvr>
    <a:masterClrMapping/>
  </p:clrMapOvr>
  <p:transition spd="slow" advTm="3692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Vertical)">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outVertical)">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inVertical)">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arn(inVertical)">
                                      <p:cBhvr>
                                        <p:cTn id="3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9360-B1E9-4EA7-9627-C7D17B044452}"/>
              </a:ext>
            </a:extLst>
          </p:cNvPr>
          <p:cNvSpPr>
            <a:spLocks noGrp="1"/>
          </p:cNvSpPr>
          <p:nvPr>
            <p:ph type="title"/>
          </p:nvPr>
        </p:nvSpPr>
        <p:spPr>
          <a:xfrm>
            <a:off x="750003" y="1320940"/>
            <a:ext cx="11029616" cy="1188720"/>
          </a:xfrm>
          <a:solidFill>
            <a:schemeClr val="bg2">
              <a:lumMod val="75000"/>
            </a:schemeClr>
          </a:solidFill>
          <a:ln w="38100">
            <a:solidFill>
              <a:schemeClr val="bg2">
                <a:lumMod val="10000"/>
              </a:schemeClr>
            </a:solidFill>
          </a:ln>
        </p:spPr>
        <p:txBody>
          <a:bodyPr>
            <a:normAutofit/>
          </a:bodyPr>
          <a:lstStyle/>
          <a:p>
            <a:pPr algn="ctr"/>
            <a:r>
              <a:rPr lang="en-US" sz="3600" dirty="0">
                <a:latin typeface="Arial Rounded MT Bold" panose="020F0704030504030204" pitchFamily="34" charset="0"/>
              </a:rPr>
              <a:t>         Correct interpretation </a:t>
            </a:r>
            <a:br>
              <a:rPr lang="en-US" sz="3600" dirty="0">
                <a:latin typeface="Arial Rounded MT Bold" panose="020F0704030504030204" pitchFamily="34" charset="0"/>
              </a:rPr>
            </a:br>
            <a:r>
              <a:rPr lang="en-US" sz="3600" dirty="0">
                <a:latin typeface="Arial Rounded MT Bold" panose="020F0704030504030204" pitchFamily="34" charset="0"/>
              </a:rPr>
              <a:t>           requires that the reader:</a:t>
            </a:r>
          </a:p>
        </p:txBody>
      </p:sp>
      <p:sp>
        <p:nvSpPr>
          <p:cNvPr id="3" name="Content Placeholder 2">
            <a:extLst>
              <a:ext uri="{FF2B5EF4-FFF2-40B4-BE49-F238E27FC236}">
                <a16:creationId xmlns:a16="http://schemas.microsoft.com/office/drawing/2014/main" id="{56519F04-6E84-405E-8D60-B962F2994A74}"/>
              </a:ext>
            </a:extLst>
          </p:cNvPr>
          <p:cNvSpPr>
            <a:spLocks noGrp="1"/>
          </p:cNvSpPr>
          <p:nvPr>
            <p:ph idx="1"/>
          </p:nvPr>
        </p:nvSpPr>
        <p:spPr>
          <a:xfrm>
            <a:off x="750004" y="2819165"/>
            <a:ext cx="11029615" cy="3634486"/>
          </a:xfrm>
          <a:solidFill>
            <a:schemeClr val="bg2">
              <a:lumMod val="90000"/>
            </a:schemeClr>
          </a:solidFill>
          <a:ln w="38100">
            <a:solidFill>
              <a:schemeClr val="bg2">
                <a:lumMod val="10000"/>
              </a:schemeClr>
            </a:solidFill>
          </a:ln>
        </p:spPr>
        <p:txBody>
          <a:bodyPr>
            <a:normAutofit lnSpcReduction="10000"/>
          </a:bodyPr>
          <a:lstStyle/>
          <a:p>
            <a:pPr marL="0" indent="0">
              <a:buNone/>
            </a:pPr>
            <a:r>
              <a:rPr lang="en-US" sz="2400" b="1" dirty="0">
                <a:solidFill>
                  <a:schemeClr val="bg2">
                    <a:lumMod val="25000"/>
                  </a:schemeClr>
                </a:solidFill>
                <a:latin typeface="Arial Rounded MT Bold" panose="020F0704030504030204" pitchFamily="34" charset="0"/>
              </a:rPr>
              <a:t>     Be attentive to the "content and unity of the whole Scripture." God's plan (in the Old and New Testament) has a unity in Christ. "Sacred Scripture, like the ‘heart of Christ' was closed before the Passion. Since the Passion, the Scriptures have been opened" (St. Thomas Aquinas).</a:t>
            </a:r>
          </a:p>
          <a:p>
            <a:pPr marL="0" indent="0">
              <a:buNone/>
            </a:pPr>
            <a:r>
              <a:rPr lang="en-US" sz="2400" b="1" dirty="0">
                <a:solidFill>
                  <a:schemeClr val="bg2">
                    <a:lumMod val="25000"/>
                  </a:schemeClr>
                </a:solidFill>
                <a:latin typeface="Arial Rounded MT Bold" panose="020F0704030504030204" pitchFamily="34" charset="0"/>
              </a:rPr>
              <a:t>     Read the Scriptures within the Church's living Tradition. "According to the spiritual meaning which the Spirit grants to the Church" (Origin).</a:t>
            </a:r>
          </a:p>
          <a:p>
            <a:pPr marL="0" indent="0">
              <a:buNone/>
            </a:pPr>
            <a:r>
              <a:rPr lang="en-US" sz="2400" b="1" dirty="0">
                <a:solidFill>
                  <a:schemeClr val="bg2">
                    <a:lumMod val="25000"/>
                  </a:schemeClr>
                </a:solidFill>
                <a:latin typeface="Arial Rounded MT Bold" panose="020F0704030504030204" pitchFamily="34" charset="0"/>
              </a:rPr>
              <a:t>     Apply the "analogy of faith" (the coherence of all truths among themselves and within God's plan).</a:t>
            </a:r>
          </a:p>
          <a:p>
            <a:endParaRPr lang="en-US" dirty="0"/>
          </a:p>
        </p:txBody>
      </p:sp>
      <p:pic>
        <p:nvPicPr>
          <p:cNvPr id="5" name="Picture 4">
            <a:extLst>
              <a:ext uri="{FF2B5EF4-FFF2-40B4-BE49-F238E27FC236}">
                <a16:creationId xmlns:a16="http://schemas.microsoft.com/office/drawing/2014/main" id="{BA1AB000-9DA4-4968-B158-ED809ECBFDA3}"/>
              </a:ext>
            </a:extLst>
          </p:cNvPr>
          <p:cNvPicPr>
            <a:picLocks noChangeAspect="1"/>
          </p:cNvPicPr>
          <p:nvPr/>
        </p:nvPicPr>
        <p:blipFill>
          <a:blip r:embed="rId3"/>
          <a:stretch>
            <a:fillRect/>
          </a:stretch>
        </p:blipFill>
        <p:spPr>
          <a:xfrm>
            <a:off x="4242581" y="132220"/>
            <a:ext cx="3706837" cy="1188720"/>
          </a:xfrm>
          <a:prstGeom prst="rect">
            <a:avLst/>
          </a:prstGeom>
        </p:spPr>
      </p:pic>
    </p:spTree>
    <p:custDataLst>
      <p:tags r:id="rId1"/>
    </p:custDataLst>
    <p:extLst>
      <p:ext uri="{BB962C8B-B14F-4D97-AF65-F5344CB8AC3E}">
        <p14:creationId xmlns:p14="http://schemas.microsoft.com/office/powerpoint/2010/main" val="3430924795"/>
      </p:ext>
    </p:extLst>
  </p:cSld>
  <p:clrMapOvr>
    <a:masterClrMapping/>
  </p:clrMapOvr>
  <p:transition spd="slow" advTm="3274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ircle(out)">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out)">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out)">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out)">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746F-D471-4BB8-BBA0-6A0C82C070A8}"/>
              </a:ext>
            </a:extLst>
          </p:cNvPr>
          <p:cNvSpPr>
            <a:spLocks noGrp="1"/>
          </p:cNvSpPr>
          <p:nvPr>
            <p:ph type="title"/>
          </p:nvPr>
        </p:nvSpPr>
        <p:spPr>
          <a:xfrm>
            <a:off x="575894" y="562708"/>
            <a:ext cx="3180180" cy="1310027"/>
          </a:xfrm>
        </p:spPr>
        <p:txBody>
          <a:bodyPr>
            <a:normAutofit fontScale="90000"/>
          </a:bodyPr>
          <a:lstStyle/>
          <a:p>
            <a:r>
              <a:rPr lang="en-US" sz="4800" dirty="0">
                <a:solidFill>
                  <a:schemeClr val="accent2">
                    <a:lumMod val="75000"/>
                  </a:schemeClr>
                </a:solidFill>
                <a:latin typeface="Arial Rounded MT Bold" panose="020F0704030504030204" pitchFamily="34" charset="0"/>
              </a:rPr>
              <a:t>THE </a:t>
            </a:r>
            <a:br>
              <a:rPr lang="en-US" sz="4800" dirty="0">
                <a:solidFill>
                  <a:schemeClr val="accent2">
                    <a:lumMod val="75000"/>
                  </a:schemeClr>
                </a:solidFill>
                <a:latin typeface="Arial Rounded MT Bold" panose="020F0704030504030204" pitchFamily="34" charset="0"/>
              </a:rPr>
            </a:br>
            <a:r>
              <a:rPr lang="en-US" sz="4800" dirty="0">
                <a:solidFill>
                  <a:schemeClr val="accent2">
                    <a:lumMod val="75000"/>
                  </a:schemeClr>
                </a:solidFill>
                <a:latin typeface="Arial Rounded MT Bold" panose="020F0704030504030204" pitchFamily="34" charset="0"/>
              </a:rPr>
              <a:t>READER</a:t>
            </a:r>
          </a:p>
        </p:txBody>
      </p:sp>
      <p:sp>
        <p:nvSpPr>
          <p:cNvPr id="3" name="TextBox 2">
            <a:extLst>
              <a:ext uri="{FF2B5EF4-FFF2-40B4-BE49-F238E27FC236}">
                <a16:creationId xmlns:a16="http://schemas.microsoft.com/office/drawing/2014/main" id="{ACCC0912-71A7-4AB0-83BA-58757D582AB4}"/>
              </a:ext>
            </a:extLst>
          </p:cNvPr>
          <p:cNvSpPr txBox="1"/>
          <p:nvPr/>
        </p:nvSpPr>
        <p:spPr>
          <a:xfrm>
            <a:off x="759656" y="2194559"/>
            <a:ext cx="3305908" cy="4247317"/>
          </a:xfrm>
          <a:prstGeom prst="rect">
            <a:avLst/>
          </a:prstGeom>
          <a:noFill/>
          <a:ln w="38100">
            <a:solidFill>
              <a:schemeClr val="accent2">
                <a:lumMod val="75000"/>
              </a:schemeClr>
            </a:solidFill>
          </a:ln>
        </p:spPr>
        <p:txBody>
          <a:bodyPr wrap="square" rtlCol="0">
            <a:spAutoFit/>
          </a:bodyPr>
          <a:lstStyle/>
          <a:p>
            <a:r>
              <a:rPr lang="en-US" b="1" u="sng" dirty="0">
                <a:solidFill>
                  <a:schemeClr val="bg2">
                    <a:lumMod val="10000"/>
                  </a:schemeClr>
                </a:solidFill>
                <a:latin typeface="Arial Rounded MT Bold" panose="020F0704030504030204" pitchFamily="34" charset="0"/>
              </a:rPr>
              <a:t>My Reflection</a:t>
            </a:r>
            <a:r>
              <a:rPr lang="en-US" dirty="0">
                <a:solidFill>
                  <a:schemeClr val="bg2">
                    <a:lumMod val="10000"/>
                  </a:schemeClr>
                </a:solidFill>
                <a:latin typeface="Arial Rounded MT Bold" panose="020F0704030504030204" pitchFamily="34" charset="0"/>
              </a:rPr>
              <a:t>:  Content and unity seem to be imperative in studying Scripture, realizing that the Old and New Testaments are united in Christ and that the Passion of Christ reopened Scripture for us.</a:t>
            </a:r>
          </a:p>
          <a:p>
            <a:endParaRPr lang="en-US" dirty="0">
              <a:solidFill>
                <a:schemeClr val="bg2">
                  <a:lumMod val="10000"/>
                </a:schemeClr>
              </a:solidFill>
              <a:latin typeface="Arial Rounded MT Bold" panose="020F0704030504030204" pitchFamily="34" charset="0"/>
            </a:endParaRPr>
          </a:p>
          <a:p>
            <a:r>
              <a:rPr lang="en-US" b="1" u="sng" dirty="0">
                <a:solidFill>
                  <a:schemeClr val="bg2">
                    <a:lumMod val="10000"/>
                  </a:schemeClr>
                </a:solidFill>
                <a:latin typeface="Arial Rounded MT Bold" panose="020F0704030504030204" pitchFamily="34" charset="0"/>
              </a:rPr>
              <a:t>Your Reflection:</a:t>
            </a:r>
          </a:p>
          <a:p>
            <a:endParaRPr lang="en-US" dirty="0">
              <a:solidFill>
                <a:schemeClr val="bg2">
                  <a:lumMod val="10000"/>
                </a:schemeClr>
              </a:solidFill>
              <a:latin typeface="Arial Rounded MT Bold" panose="020F0704030504030204" pitchFamily="34" charset="0"/>
            </a:endParaRP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2A42D6DB-95C9-44CB-9BE0-0CCA7785F2F5}"/>
              </a:ext>
            </a:extLst>
          </p:cNvPr>
          <p:cNvSpPr txBox="1"/>
          <p:nvPr/>
        </p:nvSpPr>
        <p:spPr>
          <a:xfrm>
            <a:off x="4740812" y="2194558"/>
            <a:ext cx="3165231" cy="4247317"/>
          </a:xfrm>
          <a:prstGeom prst="rect">
            <a:avLst/>
          </a:prstGeom>
          <a:noFill/>
          <a:ln w="38100">
            <a:solidFill>
              <a:srgbClr val="FF0000"/>
            </a:solidFill>
          </a:ln>
        </p:spPr>
        <p:txBody>
          <a:bodyPr wrap="square" rtlCol="0">
            <a:spAutoFit/>
          </a:bodyPr>
          <a:lstStyle/>
          <a:p>
            <a:r>
              <a:rPr lang="en-US" b="1" u="sng" dirty="0">
                <a:solidFill>
                  <a:schemeClr val="bg2">
                    <a:lumMod val="10000"/>
                  </a:schemeClr>
                </a:solidFill>
                <a:latin typeface="Arial Rounded MT Bold" panose="020F0704030504030204" pitchFamily="34" charset="0"/>
              </a:rPr>
              <a:t>My Reflection</a:t>
            </a:r>
            <a:r>
              <a:rPr lang="en-US" dirty="0">
                <a:solidFill>
                  <a:schemeClr val="bg2">
                    <a:lumMod val="10000"/>
                  </a:schemeClr>
                </a:solidFill>
                <a:latin typeface="Arial Rounded MT Bold" panose="020F0704030504030204" pitchFamily="34" charset="0"/>
              </a:rPr>
              <a:t>:  We must read Scripture in the light of Tradition which was inspired by the Holy Spirit.</a:t>
            </a:r>
          </a:p>
          <a:p>
            <a:endParaRPr lang="en-US" dirty="0">
              <a:solidFill>
                <a:schemeClr val="bg2">
                  <a:lumMod val="10000"/>
                </a:schemeClr>
              </a:solidFill>
              <a:latin typeface="Arial Rounded MT Bold" panose="020F0704030504030204" pitchFamily="34" charset="0"/>
            </a:endParaRPr>
          </a:p>
          <a:p>
            <a:r>
              <a:rPr lang="en-US" b="1" u="sng" dirty="0">
                <a:solidFill>
                  <a:schemeClr val="bg2">
                    <a:lumMod val="10000"/>
                  </a:schemeClr>
                </a:solidFill>
                <a:latin typeface="Arial Rounded MT Bold" panose="020F0704030504030204" pitchFamily="34" charset="0"/>
              </a:rPr>
              <a:t>Your Reflection:</a:t>
            </a:r>
          </a:p>
          <a:p>
            <a:endParaRPr lang="en-US" dirty="0">
              <a:solidFill>
                <a:schemeClr val="bg2">
                  <a:lumMod val="10000"/>
                </a:schemeClr>
              </a:solidFill>
              <a:latin typeface="Arial Rounded MT Bold" panose="020F07040305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D0DD8277-8923-4F91-AC85-E0DC0DAEA669}"/>
              </a:ext>
            </a:extLst>
          </p:cNvPr>
          <p:cNvSpPr txBox="1"/>
          <p:nvPr/>
        </p:nvSpPr>
        <p:spPr>
          <a:xfrm>
            <a:off x="8267116" y="2194560"/>
            <a:ext cx="3165230" cy="4247317"/>
          </a:xfrm>
          <a:prstGeom prst="rect">
            <a:avLst/>
          </a:prstGeom>
          <a:noFill/>
          <a:ln w="38100">
            <a:solidFill>
              <a:schemeClr val="accent2">
                <a:lumMod val="75000"/>
              </a:schemeClr>
            </a:solidFill>
          </a:ln>
        </p:spPr>
        <p:txBody>
          <a:bodyPr wrap="square" rtlCol="0">
            <a:spAutoFit/>
          </a:bodyPr>
          <a:lstStyle/>
          <a:p>
            <a:r>
              <a:rPr lang="en-US" b="1" u="sng" dirty="0">
                <a:latin typeface="Arial Rounded MT Bold" panose="020F0704030504030204" pitchFamily="34" charset="0"/>
              </a:rPr>
              <a:t>My Reflection</a:t>
            </a:r>
            <a:r>
              <a:rPr lang="en-US" dirty="0">
                <a:latin typeface="Arial Rounded MT Bold" panose="020F0704030504030204" pitchFamily="34" charset="0"/>
              </a:rPr>
              <a:t>:  I must learn to understand what is meant by “the analogy of faith,” a concept I am unfamiliar with, but which has something to do with the coherence of all truths according to God’s plan.</a:t>
            </a:r>
          </a:p>
          <a:p>
            <a:endParaRPr lang="en-US" dirty="0">
              <a:latin typeface="Arial Rounded MT Bold" panose="020F0704030504030204" pitchFamily="34" charset="0"/>
            </a:endParaRPr>
          </a:p>
          <a:p>
            <a:r>
              <a:rPr lang="en-US" b="1" u="sng" dirty="0">
                <a:latin typeface="Arial Rounded MT Bold" panose="020F0704030504030204" pitchFamily="34" charset="0"/>
              </a:rPr>
              <a:t>Your Reflection:</a:t>
            </a:r>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C79CF8EB-9413-4B60-A833-E2D98317EE9E}"/>
              </a:ext>
            </a:extLst>
          </p:cNvPr>
          <p:cNvPicPr>
            <a:picLocks noChangeAspect="1"/>
          </p:cNvPicPr>
          <p:nvPr/>
        </p:nvPicPr>
        <p:blipFill>
          <a:blip r:embed="rId3"/>
          <a:stretch>
            <a:fillRect/>
          </a:stretch>
        </p:blipFill>
        <p:spPr>
          <a:xfrm>
            <a:off x="4224118" y="360487"/>
            <a:ext cx="3836669" cy="1600200"/>
          </a:xfrm>
          <a:prstGeom prst="rect">
            <a:avLst/>
          </a:prstGeom>
          <a:ln w="85725">
            <a:solidFill>
              <a:schemeClr val="accent2">
                <a:lumMod val="75000"/>
              </a:schemeClr>
            </a:solidFill>
          </a:ln>
        </p:spPr>
      </p:pic>
    </p:spTree>
    <p:custDataLst>
      <p:tags r:id="rId1"/>
    </p:custDataLst>
    <p:extLst>
      <p:ext uri="{BB962C8B-B14F-4D97-AF65-F5344CB8AC3E}">
        <p14:creationId xmlns:p14="http://schemas.microsoft.com/office/powerpoint/2010/main" val="2402593767"/>
      </p:ext>
    </p:extLst>
  </p:cSld>
  <p:clrMapOvr>
    <a:masterClrMapping/>
  </p:clrMapOvr>
  <p:transition spd="slow" advTm="4012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FE1A-4729-4428-8F4A-F9E325AE9D88}"/>
              </a:ext>
            </a:extLst>
          </p:cNvPr>
          <p:cNvSpPr>
            <a:spLocks noGrp="1"/>
          </p:cNvSpPr>
          <p:nvPr>
            <p:ph type="title"/>
          </p:nvPr>
        </p:nvSpPr>
        <p:spPr>
          <a:xfrm>
            <a:off x="1786597" y="1266092"/>
            <a:ext cx="8173329" cy="817658"/>
          </a:xfrm>
        </p:spPr>
        <p:txBody>
          <a:bodyPr>
            <a:normAutofit fontScale="90000"/>
          </a:bodyPr>
          <a:lstStyle/>
          <a:p>
            <a:r>
              <a:rPr lang="en-US" sz="4800" b="1" dirty="0">
                <a:solidFill>
                  <a:srgbClr val="FFC000"/>
                </a:solidFill>
                <a:latin typeface="Arial Rounded MT Bold" panose="020F0704030504030204" pitchFamily="34" charset="0"/>
              </a:rPr>
              <a:t>Three Spiritual Senses</a:t>
            </a:r>
          </a:p>
        </p:txBody>
      </p:sp>
      <p:sp>
        <p:nvSpPr>
          <p:cNvPr id="3" name="TextBox 2">
            <a:extLst>
              <a:ext uri="{FF2B5EF4-FFF2-40B4-BE49-F238E27FC236}">
                <a16:creationId xmlns:a16="http://schemas.microsoft.com/office/drawing/2014/main" id="{0CBFA01A-07A6-473C-BF40-CFA32A5DB56F}"/>
              </a:ext>
            </a:extLst>
          </p:cNvPr>
          <p:cNvSpPr txBox="1"/>
          <p:nvPr/>
        </p:nvSpPr>
        <p:spPr>
          <a:xfrm>
            <a:off x="575894" y="2389776"/>
            <a:ext cx="11029616" cy="4154984"/>
          </a:xfrm>
          <a:prstGeom prst="rect">
            <a:avLst/>
          </a:prstGeom>
          <a:noFill/>
        </p:spPr>
        <p:txBody>
          <a:bodyPr wrap="square" rtlCol="0">
            <a:spAutoFit/>
          </a:bodyPr>
          <a:lstStyle/>
          <a:p>
            <a:r>
              <a:rPr lang="en-US" sz="2400" b="1" dirty="0">
                <a:solidFill>
                  <a:srgbClr val="FFC000"/>
                </a:solidFill>
                <a:latin typeface="Arial Rounded MT Bold" panose="020F0704030504030204" pitchFamily="34" charset="0"/>
              </a:rPr>
              <a:t>Scripture has both a literal sense (the words themselves) and three different spiritual senses:</a:t>
            </a:r>
          </a:p>
          <a:p>
            <a:endParaRPr lang="en-US" sz="2400" b="1" dirty="0">
              <a:solidFill>
                <a:srgbClr val="FFC000"/>
              </a:solidFill>
              <a:latin typeface="Arial Rounded MT Bold" panose="020F0704030504030204" pitchFamily="34" charset="0"/>
            </a:endParaRPr>
          </a:p>
          <a:p>
            <a:pPr marL="457200" indent="-457200">
              <a:buAutoNum type="arabicPeriod"/>
            </a:pPr>
            <a:r>
              <a:rPr lang="en-US" sz="2400" b="1" dirty="0">
                <a:solidFill>
                  <a:srgbClr val="FFC000"/>
                </a:solidFill>
                <a:latin typeface="Arial Rounded MT Bold" panose="020F0704030504030204" pitchFamily="34" charset="0"/>
              </a:rPr>
              <a:t>Allegorical sense - Recognizing events in the light of Christ (the parting  of the Red Sea) as a sign of Baptism</a:t>
            </a:r>
          </a:p>
          <a:p>
            <a:r>
              <a:rPr lang="en-US" sz="2400" b="1" dirty="0">
                <a:solidFill>
                  <a:srgbClr val="FFC000"/>
                </a:solidFill>
                <a:latin typeface="Arial Rounded MT Bold" panose="020F0704030504030204" pitchFamily="34" charset="0"/>
              </a:rPr>
              <a:t>2. Moral sense - Using as a help to act justly</a:t>
            </a:r>
          </a:p>
          <a:p>
            <a:r>
              <a:rPr lang="en-US" sz="2400" b="1" dirty="0">
                <a:solidFill>
                  <a:srgbClr val="FFC000"/>
                </a:solidFill>
                <a:latin typeface="Arial Rounded MT Bold" panose="020F0704030504030204" pitchFamily="34" charset="0"/>
              </a:rPr>
              <a:t>3. Anagogical sense - Seeing the truths in light of eternal happiness</a:t>
            </a:r>
          </a:p>
          <a:p>
            <a:endParaRPr lang="en-US" sz="2400" b="1" dirty="0">
              <a:solidFill>
                <a:srgbClr val="FFC000"/>
              </a:solidFill>
              <a:latin typeface="Arial Rounded MT Bold" panose="020F0704030504030204" pitchFamily="34" charset="0"/>
            </a:endParaRPr>
          </a:p>
          <a:p>
            <a:r>
              <a:rPr lang="en-US" sz="2400" b="1" dirty="0">
                <a:solidFill>
                  <a:srgbClr val="FFC000"/>
                </a:solidFill>
                <a:latin typeface="Arial Rounded MT Bold" panose="020F0704030504030204" pitchFamily="34" charset="0"/>
              </a:rPr>
              <a:t>All interpretation is subject to the Church and exegetes must help the Church form a firmer judgment. "I believe in the Gospel because of the authority of the Church" (St. Augustine).</a:t>
            </a:r>
          </a:p>
        </p:txBody>
      </p:sp>
      <p:pic>
        <p:nvPicPr>
          <p:cNvPr id="5" name="Picture 4">
            <a:extLst>
              <a:ext uri="{FF2B5EF4-FFF2-40B4-BE49-F238E27FC236}">
                <a16:creationId xmlns:a16="http://schemas.microsoft.com/office/drawing/2014/main" id="{81248DC8-72A0-4019-A601-0C2DA7E84672}"/>
              </a:ext>
            </a:extLst>
          </p:cNvPr>
          <p:cNvPicPr>
            <a:picLocks noChangeAspect="1"/>
          </p:cNvPicPr>
          <p:nvPr/>
        </p:nvPicPr>
        <p:blipFill>
          <a:blip r:embed="rId3"/>
          <a:stretch>
            <a:fillRect/>
          </a:stretch>
        </p:blipFill>
        <p:spPr>
          <a:xfrm>
            <a:off x="3784210" y="313241"/>
            <a:ext cx="4403188" cy="952852"/>
          </a:xfrm>
          <a:prstGeom prst="rect">
            <a:avLst/>
          </a:prstGeom>
        </p:spPr>
      </p:pic>
    </p:spTree>
    <p:custDataLst>
      <p:tags r:id="rId1"/>
    </p:custDataLst>
    <p:extLst>
      <p:ext uri="{BB962C8B-B14F-4D97-AF65-F5344CB8AC3E}">
        <p14:creationId xmlns:p14="http://schemas.microsoft.com/office/powerpoint/2010/main" val="378415533"/>
      </p:ext>
    </p:extLst>
  </p:cSld>
  <p:clrMapOvr>
    <a:masterClrMapping/>
  </p:clrMapOvr>
  <p:transition spd="slow" advTm="3196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anim calcmode="lin" valueType="num">
                                      <p:cBhvr>
                                        <p:cTn id="17" dur="2000" fill="hold"/>
                                        <p:tgtEl>
                                          <p:spTgt spid="2"/>
                                        </p:tgtEl>
                                        <p:attrNameLst>
                                          <p:attrName>ppt_x</p:attrName>
                                        </p:attrNameLst>
                                      </p:cBhvr>
                                      <p:tavLst>
                                        <p:tav tm="0">
                                          <p:val>
                                            <p:fltVal val="0.5"/>
                                          </p:val>
                                        </p:tav>
                                        <p:tav tm="100000">
                                          <p:val>
                                            <p:strVal val="#ppt_x"/>
                                          </p:val>
                                        </p:tav>
                                      </p:tavLst>
                                    </p:anim>
                                    <p:anim calcmode="lin" valueType="num">
                                      <p:cBhvr>
                                        <p:cTn id="18" dur="2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7491-E5B8-4910-9089-1BF80CB69774}"/>
              </a:ext>
            </a:extLst>
          </p:cNvPr>
          <p:cNvSpPr>
            <a:spLocks noGrp="1"/>
          </p:cNvSpPr>
          <p:nvPr>
            <p:ph type="title"/>
          </p:nvPr>
        </p:nvSpPr>
        <p:spPr>
          <a:xfrm>
            <a:off x="2777319" y="1167617"/>
            <a:ext cx="7203540" cy="761387"/>
          </a:xfrm>
        </p:spPr>
        <p:txBody>
          <a:bodyPr>
            <a:normAutofit fontScale="90000"/>
          </a:bodyPr>
          <a:lstStyle/>
          <a:p>
            <a:r>
              <a:rPr lang="en-US" sz="4400" b="1" dirty="0">
                <a:solidFill>
                  <a:srgbClr val="FFC000"/>
                </a:solidFill>
                <a:latin typeface="Arial Rounded MT Bold" panose="020F0704030504030204" pitchFamily="34" charset="0"/>
              </a:rPr>
              <a:t>Three Spiritual Senses</a:t>
            </a:r>
            <a:endParaRPr lang="en-US" sz="4400" dirty="0"/>
          </a:p>
        </p:txBody>
      </p:sp>
      <p:sp>
        <p:nvSpPr>
          <p:cNvPr id="3" name="TextBox 2">
            <a:extLst>
              <a:ext uri="{FF2B5EF4-FFF2-40B4-BE49-F238E27FC236}">
                <a16:creationId xmlns:a16="http://schemas.microsoft.com/office/drawing/2014/main" id="{F18D6888-BDF0-4756-8F80-8516EC6E0B50}"/>
              </a:ext>
            </a:extLst>
          </p:cNvPr>
          <p:cNvSpPr txBox="1"/>
          <p:nvPr/>
        </p:nvSpPr>
        <p:spPr>
          <a:xfrm>
            <a:off x="703385" y="2124222"/>
            <a:ext cx="3545058" cy="3970318"/>
          </a:xfrm>
          <a:prstGeom prst="rect">
            <a:avLst/>
          </a:prstGeom>
          <a:noFill/>
          <a:ln w="57150">
            <a:solidFill>
              <a:srgbClr val="FFC000"/>
            </a:solidFill>
          </a:ln>
        </p:spPr>
        <p:txBody>
          <a:bodyPr wrap="square" rtlCol="0">
            <a:spAutoFit/>
          </a:bodyPr>
          <a:lstStyle/>
          <a:p>
            <a:r>
              <a:rPr lang="en-US" b="1" u="sng" dirty="0">
                <a:solidFill>
                  <a:schemeClr val="bg1"/>
                </a:solidFill>
              </a:rPr>
              <a:t>My Reflection</a:t>
            </a:r>
            <a:r>
              <a:rPr lang="en-US" b="1" dirty="0">
                <a:solidFill>
                  <a:schemeClr val="bg1"/>
                </a:solidFill>
              </a:rPr>
              <a:t>:  </a:t>
            </a:r>
            <a:r>
              <a:rPr lang="en-US" dirty="0">
                <a:solidFill>
                  <a:schemeClr val="bg1"/>
                </a:solidFill>
              </a:rPr>
              <a:t>The Allegorical meaning I think, would be the most difficult to absorb unless we have some idea about the images popular during the author’s time</a:t>
            </a:r>
            <a:r>
              <a:rPr lang="en-US" b="1" dirty="0">
                <a:solidFill>
                  <a:schemeClr val="bg1"/>
                </a:solidFill>
              </a:rPr>
              <a:t>.</a:t>
            </a:r>
          </a:p>
          <a:p>
            <a:endParaRPr lang="en-US" b="1" dirty="0">
              <a:solidFill>
                <a:schemeClr val="bg1"/>
              </a:solidFill>
            </a:endParaRPr>
          </a:p>
          <a:p>
            <a:r>
              <a:rPr lang="en-US" b="1" u="sng" dirty="0">
                <a:solidFill>
                  <a:schemeClr val="bg1"/>
                </a:solidFill>
              </a:rPr>
              <a:t>Your Reflection:</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
        <p:nvSpPr>
          <p:cNvPr id="4" name="TextBox 3">
            <a:extLst>
              <a:ext uri="{FF2B5EF4-FFF2-40B4-BE49-F238E27FC236}">
                <a16:creationId xmlns:a16="http://schemas.microsoft.com/office/drawing/2014/main" id="{C1D86457-84A6-4135-A51D-2D6C78B15BAB}"/>
              </a:ext>
            </a:extLst>
          </p:cNvPr>
          <p:cNvSpPr txBox="1"/>
          <p:nvPr/>
        </p:nvSpPr>
        <p:spPr>
          <a:xfrm>
            <a:off x="4642338" y="2124222"/>
            <a:ext cx="3376247" cy="3970318"/>
          </a:xfrm>
          <a:prstGeom prst="rect">
            <a:avLst/>
          </a:prstGeom>
          <a:noFill/>
          <a:ln w="57150">
            <a:solidFill>
              <a:srgbClr val="FFC000"/>
            </a:solidFill>
          </a:ln>
        </p:spPr>
        <p:txBody>
          <a:bodyPr wrap="square" rtlCol="0">
            <a:spAutoFit/>
          </a:bodyPr>
          <a:lstStyle/>
          <a:p>
            <a:r>
              <a:rPr lang="en-US" b="1" u="sng" dirty="0">
                <a:solidFill>
                  <a:schemeClr val="bg1"/>
                </a:solidFill>
              </a:rPr>
              <a:t>My Reflection</a:t>
            </a:r>
            <a:r>
              <a:rPr lang="en-US" dirty="0">
                <a:solidFill>
                  <a:schemeClr val="bg1"/>
                </a:solidFill>
              </a:rPr>
              <a:t>:  The moral sense although sometimes difficult to implement in real life, would be the simplest  to understand and apply.</a:t>
            </a:r>
          </a:p>
          <a:p>
            <a:endParaRPr lang="en-US" dirty="0">
              <a:solidFill>
                <a:schemeClr val="bg1"/>
              </a:solidFill>
            </a:endParaRPr>
          </a:p>
          <a:p>
            <a:r>
              <a:rPr lang="en-US" b="1" u="sng" dirty="0">
                <a:solidFill>
                  <a:schemeClr val="bg1"/>
                </a:solidFill>
              </a:rPr>
              <a:t>Your Reflection</a:t>
            </a:r>
            <a:r>
              <a:rPr lang="en-US" dirty="0">
                <a:solidFill>
                  <a:schemeClr val="bg1"/>
                </a:solidFill>
              </a:rPr>
              <a: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TextBox 4">
            <a:extLst>
              <a:ext uri="{FF2B5EF4-FFF2-40B4-BE49-F238E27FC236}">
                <a16:creationId xmlns:a16="http://schemas.microsoft.com/office/drawing/2014/main" id="{222DDCE9-F074-43F2-A9F0-3BED9CF4BBA4}"/>
              </a:ext>
            </a:extLst>
          </p:cNvPr>
          <p:cNvSpPr txBox="1"/>
          <p:nvPr/>
        </p:nvSpPr>
        <p:spPr>
          <a:xfrm>
            <a:off x="8356209" y="2124222"/>
            <a:ext cx="3249301" cy="3970318"/>
          </a:xfrm>
          <a:prstGeom prst="rect">
            <a:avLst/>
          </a:prstGeom>
          <a:noFill/>
          <a:ln w="57150">
            <a:solidFill>
              <a:srgbClr val="FFC000"/>
            </a:solidFill>
          </a:ln>
        </p:spPr>
        <p:txBody>
          <a:bodyPr wrap="square" rtlCol="0">
            <a:spAutoFit/>
          </a:bodyPr>
          <a:lstStyle/>
          <a:p>
            <a:r>
              <a:rPr lang="en-US" b="1" u="sng" dirty="0">
                <a:solidFill>
                  <a:schemeClr val="bg1"/>
                </a:solidFill>
              </a:rPr>
              <a:t>My Reflection</a:t>
            </a:r>
            <a:r>
              <a:rPr lang="en-US" dirty="0">
                <a:solidFill>
                  <a:schemeClr val="bg1"/>
                </a:solidFill>
              </a:rPr>
              <a:t>:  I have never had experience with interpreting anything using the anagogical sense.  I have to familiarize myself with this concept before I can apply it to the study of Scripture.</a:t>
            </a:r>
          </a:p>
          <a:p>
            <a:endParaRPr lang="en-US" dirty="0">
              <a:solidFill>
                <a:schemeClr val="bg1"/>
              </a:solidFill>
            </a:endParaRPr>
          </a:p>
          <a:p>
            <a:r>
              <a:rPr lang="en-US" b="1" u="sng" dirty="0">
                <a:solidFill>
                  <a:schemeClr val="bg1"/>
                </a:solidFill>
              </a:rPr>
              <a:t>Your Reflection:</a:t>
            </a: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p:txBody>
      </p:sp>
      <p:pic>
        <p:nvPicPr>
          <p:cNvPr id="7" name="Picture 6">
            <a:extLst>
              <a:ext uri="{FF2B5EF4-FFF2-40B4-BE49-F238E27FC236}">
                <a16:creationId xmlns:a16="http://schemas.microsoft.com/office/drawing/2014/main" id="{0B2A646F-FB0C-496C-BD5A-62E142E54C3F}"/>
              </a:ext>
            </a:extLst>
          </p:cNvPr>
          <p:cNvPicPr>
            <a:picLocks noChangeAspect="1"/>
          </p:cNvPicPr>
          <p:nvPr/>
        </p:nvPicPr>
        <p:blipFill>
          <a:blip r:embed="rId3"/>
          <a:stretch>
            <a:fillRect/>
          </a:stretch>
        </p:blipFill>
        <p:spPr>
          <a:xfrm>
            <a:off x="3903784" y="216262"/>
            <a:ext cx="4384431" cy="1065628"/>
          </a:xfrm>
          <a:prstGeom prst="rect">
            <a:avLst/>
          </a:prstGeom>
        </p:spPr>
      </p:pic>
    </p:spTree>
    <p:custDataLst>
      <p:tags r:id="rId1"/>
    </p:custDataLst>
    <p:extLst>
      <p:ext uri="{BB962C8B-B14F-4D97-AF65-F5344CB8AC3E}">
        <p14:creationId xmlns:p14="http://schemas.microsoft.com/office/powerpoint/2010/main" val="3641839135"/>
      </p:ext>
    </p:extLst>
  </p:cSld>
  <p:clrMapOvr>
    <a:masterClrMapping/>
  </p:clrMapOvr>
  <p:transition spd="slow" advTm="3775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style.rotation</p:attrName>
                                        </p:attrNameLst>
                                      </p:cBhvr>
                                      <p:tavLst>
                                        <p:tav tm="0">
                                          <p:val>
                                            <p:fltVal val="90"/>
                                          </p:val>
                                        </p:tav>
                                        <p:tav tm="100000">
                                          <p:val>
                                            <p:fltVal val="0"/>
                                          </p:val>
                                        </p:tav>
                                      </p:tavLst>
                                    </p:anim>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0" fill="hold"/>
                                        <p:tgtEl>
                                          <p:spTgt spid="4"/>
                                        </p:tgtEl>
                                        <p:attrNameLst>
                                          <p:attrName>ppt_w</p:attrName>
                                        </p:attrNameLst>
                                      </p:cBhvr>
                                      <p:tavLst>
                                        <p:tav tm="0">
                                          <p:val>
                                            <p:fltVal val="0"/>
                                          </p:val>
                                        </p:tav>
                                        <p:tav tm="100000">
                                          <p:val>
                                            <p:strVal val="#ppt_w"/>
                                          </p:val>
                                        </p:tav>
                                      </p:tavLst>
                                    </p:anim>
                                    <p:anim calcmode="lin" valueType="num">
                                      <p:cBhvr>
                                        <p:cTn id="24" dur="2000" fill="hold"/>
                                        <p:tgtEl>
                                          <p:spTgt spid="4"/>
                                        </p:tgtEl>
                                        <p:attrNameLst>
                                          <p:attrName>ppt_h</p:attrName>
                                        </p:attrNameLst>
                                      </p:cBhvr>
                                      <p:tavLst>
                                        <p:tav tm="0">
                                          <p:val>
                                            <p:fltVal val="0"/>
                                          </p:val>
                                        </p:tav>
                                        <p:tav tm="100000">
                                          <p:val>
                                            <p:strVal val="#ppt_h"/>
                                          </p:val>
                                        </p:tav>
                                      </p:tavLst>
                                    </p:anim>
                                    <p:anim calcmode="lin" valueType="num">
                                      <p:cBhvr>
                                        <p:cTn id="25" dur="2000" fill="hold"/>
                                        <p:tgtEl>
                                          <p:spTgt spid="4"/>
                                        </p:tgtEl>
                                        <p:attrNameLst>
                                          <p:attrName>style.rotation</p:attrName>
                                        </p:attrNameLst>
                                      </p:cBhvr>
                                      <p:tavLst>
                                        <p:tav tm="0">
                                          <p:val>
                                            <p:fltVal val="90"/>
                                          </p:val>
                                        </p:tav>
                                        <p:tav tm="100000">
                                          <p:val>
                                            <p:fltVal val="0"/>
                                          </p:val>
                                        </p:tav>
                                      </p:tavLst>
                                    </p:anim>
                                    <p:animEffect transition="in" filter="fad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style.rotation</p:attrName>
                                        </p:attrNameLst>
                                      </p:cBhvr>
                                      <p:tavLst>
                                        <p:tav tm="0">
                                          <p:val>
                                            <p:fltVal val="90"/>
                                          </p:val>
                                        </p:tav>
                                        <p:tav tm="100000">
                                          <p:val>
                                            <p:fltVal val="0"/>
                                          </p:val>
                                        </p:tav>
                                      </p:tavLst>
                                    </p:anim>
                                    <p:animEffect transition="in" filter="fade">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2.6|3.1|2.4"/>
</p:tagLst>
</file>

<file path=ppt/tags/tag2.xml><?xml version="1.0" encoding="utf-8"?>
<p:tagLst xmlns:a="http://schemas.openxmlformats.org/drawingml/2006/main" xmlns:r="http://schemas.openxmlformats.org/officeDocument/2006/relationships" xmlns:p="http://schemas.openxmlformats.org/presentationml/2006/main">
  <p:tag name="TIMING" val="|1.5|2.6|3.5"/>
</p:tagLst>
</file>

<file path=ppt/tags/tag3.xml><?xml version="1.0" encoding="utf-8"?>
<p:tagLst xmlns:a="http://schemas.openxmlformats.org/drawingml/2006/main" xmlns:r="http://schemas.openxmlformats.org/officeDocument/2006/relationships" xmlns:p="http://schemas.openxmlformats.org/presentationml/2006/main">
  <p:tag name="TIMING" val="|1.7|2.2|8.3|2.4|2.8|11.5"/>
</p:tagLst>
</file>

<file path=ppt/tags/tag4.xml><?xml version="1.0" encoding="utf-8"?>
<p:tagLst xmlns:a="http://schemas.openxmlformats.org/drawingml/2006/main" xmlns:r="http://schemas.openxmlformats.org/officeDocument/2006/relationships" xmlns:p="http://schemas.openxmlformats.org/presentationml/2006/main">
  <p:tag name="TIMING" val="|0.9|2.1|3.8|2.2|11|6.9"/>
</p:tagLst>
</file>

<file path=ppt/tags/tag5.xml><?xml version="1.0" encoding="utf-8"?>
<p:tagLst xmlns:a="http://schemas.openxmlformats.org/drawingml/2006/main" xmlns:r="http://schemas.openxmlformats.org/officeDocument/2006/relationships" xmlns:p="http://schemas.openxmlformats.org/presentationml/2006/main">
  <p:tag name="TIMING" val="|1.2|2|10.5|8.1|11.2"/>
</p:tagLst>
</file>

<file path=ppt/tags/tag6.xml><?xml version="1.0" encoding="utf-8"?>
<p:tagLst xmlns:a="http://schemas.openxmlformats.org/drawingml/2006/main" xmlns:r="http://schemas.openxmlformats.org/officeDocument/2006/relationships" xmlns:p="http://schemas.openxmlformats.org/presentationml/2006/main">
  <p:tag name="TIMING" val="|1.1|2.5|2.6"/>
</p:tagLst>
</file>

<file path=ppt/tags/tag7.xml><?xml version="1.0" encoding="utf-8"?>
<p:tagLst xmlns:a="http://schemas.openxmlformats.org/drawingml/2006/main" xmlns:r="http://schemas.openxmlformats.org/officeDocument/2006/relationships" xmlns:p="http://schemas.openxmlformats.org/presentationml/2006/main">
  <p:tag name="TIMING" val="|0.9|2.3|10.5|8.3"/>
</p:tagLst>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{10321B89-656A-4513-8F18-8DB93C554586}tf67061901</Template>
  <TotalTime>0</TotalTime>
  <Words>598</Words>
  <Application>Microsoft Office PowerPoint</Application>
  <PresentationFormat>Widescreen</PresentationFormat>
  <Paragraphs>75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 Rounded MT Bold</vt:lpstr>
      <vt:lpstr>Franklin Gothic Book</vt:lpstr>
      <vt:lpstr>Franklin Gothic Demi</vt:lpstr>
      <vt:lpstr>Gill Sans MT</vt:lpstr>
      <vt:lpstr>Wingdings 2</vt:lpstr>
      <vt:lpstr>DividendVTI</vt:lpstr>
      <vt:lpstr>Scripture must be interpreted in light of the Spirit who wrote the Scriptures. </vt:lpstr>
      <vt:lpstr>PowerPoint Presentation</vt:lpstr>
      <vt:lpstr>Attentiveness and Study Needed</vt:lpstr>
      <vt:lpstr>         Correct interpretation             requires that the reader:</vt:lpstr>
      <vt:lpstr>THE  READER</vt:lpstr>
      <vt:lpstr>Three Spiritual Senses</vt:lpstr>
      <vt:lpstr>Three Spiritual Senses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2020-06-07T06:24:30Z</dcterms:created>
  <dcterms:modified xsi:type="dcterms:W3CDTF">2020-06-07T11:08:26Z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