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2" d="100"/>
          <a:sy n="72" d="100"/>
        </p:scale>
        <p:origin x="6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6/5/2020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6/5/2020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6/5/2020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6/5/2020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6/5/2020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6/5/2020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6/5/2020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B90B-B554-4FFC-B078-AC3FF116D79C}"/>
              </a:ext>
            </a:extLst>
          </p:cNvPr>
          <p:cNvSpPr>
            <a:spLocks noGrp="1"/>
          </p:cNvSpPr>
          <p:nvPr>
            <p:ph type="ctrTitle"/>
          </p:nvPr>
        </p:nvSpPr>
        <p:spPr>
          <a:xfrm>
            <a:off x="1893570" y="2742465"/>
            <a:ext cx="6930886" cy="1373070"/>
          </a:xfrm>
        </p:spPr>
        <p:txBody>
          <a:bodyPr/>
          <a:lstStyle/>
          <a:p>
            <a:r>
              <a:rPr lang="en-US" b="1" dirty="0">
                <a:latin typeface="Eras Demi ITC" panose="020B0805030504020804" pitchFamily="34" charset="0"/>
              </a:rPr>
              <a:t>Interpretation of the Faith Heritage</a:t>
            </a:r>
          </a:p>
        </p:txBody>
      </p:sp>
      <p:sp>
        <p:nvSpPr>
          <p:cNvPr id="3" name="Subtitle 2">
            <a:extLst>
              <a:ext uri="{FF2B5EF4-FFF2-40B4-BE49-F238E27FC236}">
                <a16:creationId xmlns:a16="http://schemas.microsoft.com/office/drawing/2014/main" id="{F7197965-7D96-47A6-B9D5-5688CF8EB14D}"/>
              </a:ext>
            </a:extLst>
          </p:cNvPr>
          <p:cNvSpPr>
            <a:spLocks noGrp="1"/>
          </p:cNvSpPr>
          <p:nvPr>
            <p:ph type="subTitle" idx="1"/>
          </p:nvPr>
        </p:nvSpPr>
        <p:spPr/>
        <p:txBody>
          <a:bodyPr>
            <a:normAutofit/>
          </a:bodyPr>
          <a:lstStyle/>
          <a:p>
            <a:r>
              <a:rPr lang="en-US" sz="4400" b="1" dirty="0">
                <a:latin typeface="Eras Demi ITC" panose="020B0805030504020804" pitchFamily="34" charset="0"/>
              </a:rPr>
              <a:t>The Apostolic Teaching</a:t>
            </a:r>
          </a:p>
        </p:txBody>
      </p:sp>
      <p:pic>
        <p:nvPicPr>
          <p:cNvPr id="2050" name="Picture 2" descr="Image result for symbols of the catholic church">
            <a:extLst>
              <a:ext uri="{FF2B5EF4-FFF2-40B4-BE49-F238E27FC236}">
                <a16:creationId xmlns:a16="http://schemas.microsoft.com/office/drawing/2014/main" id="{3FA2AEE9-9EEC-405A-9DFD-B048E88D1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9383" y="1425547"/>
            <a:ext cx="3042617" cy="35273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09597433"/>
      </p:ext>
    </p:extLst>
  </p:cSld>
  <p:clrMapOvr>
    <a:masterClrMapping/>
  </p:clrMapOvr>
  <p:transition spd="slow" advTm="13811">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2000"/>
                                        <p:tgtEl>
                                          <p:spTgt spid="2050"/>
                                        </p:tgtEl>
                                      </p:cBhvr>
                                    </p:animEffect>
                                    <p:anim calcmode="lin" valueType="num">
                                      <p:cBhvr>
                                        <p:cTn id="15" dur="2000" fill="hold"/>
                                        <p:tgtEl>
                                          <p:spTgt spid="2050"/>
                                        </p:tgtEl>
                                        <p:attrNameLst>
                                          <p:attrName>ppt_x</p:attrName>
                                        </p:attrNameLst>
                                      </p:cBhvr>
                                      <p:tavLst>
                                        <p:tav tm="0">
                                          <p:val>
                                            <p:strVal val="#ppt_x"/>
                                          </p:val>
                                        </p:tav>
                                        <p:tav tm="100000">
                                          <p:val>
                                            <p:strVal val="#ppt_x"/>
                                          </p:val>
                                        </p:tav>
                                      </p:tavLst>
                                    </p:anim>
                                    <p:anim calcmode="lin" valueType="num">
                                      <p:cBhvr>
                                        <p:cTn id="16" dur="2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2000"/>
                                        <p:tgtEl>
                                          <p:spTgt spid="3">
                                            <p:txEl>
                                              <p:pRg st="0" end="0"/>
                                            </p:txEl>
                                          </p:spTgt>
                                        </p:tgtEl>
                                      </p:cBhvr>
                                    </p:animEffect>
                                    <p:anim calcmode="lin" valueType="num">
                                      <p:cBhvr>
                                        <p:cTn id="2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7965-7D96-47A6-B9D5-5688CF8EB14D}"/>
              </a:ext>
            </a:extLst>
          </p:cNvPr>
          <p:cNvSpPr>
            <a:spLocks noGrp="1"/>
          </p:cNvSpPr>
          <p:nvPr>
            <p:ph type="subTitle" idx="1"/>
          </p:nvPr>
        </p:nvSpPr>
        <p:spPr>
          <a:xfrm>
            <a:off x="587556" y="466796"/>
            <a:ext cx="10411747" cy="1741717"/>
          </a:xfrm>
        </p:spPr>
        <p:txBody>
          <a:bodyPr>
            <a:noAutofit/>
          </a:bodyPr>
          <a:lstStyle/>
          <a:p>
            <a:pPr algn="ctr"/>
            <a:r>
              <a:rPr lang="en-US" sz="2800" b="1" dirty="0">
                <a:latin typeface="Eras Demi ITC" panose="020B0805030504020804" pitchFamily="34" charset="0"/>
              </a:rPr>
              <a:t>Giving an authentic interpretation of God's Word (written or oral) belongs to the teaching office of the Church, that is, to the bishops in communion with the Pope, who exercise their authority in Jesus' name.</a:t>
            </a:r>
          </a:p>
        </p:txBody>
      </p:sp>
      <p:sp>
        <p:nvSpPr>
          <p:cNvPr id="6" name="TextBox 5">
            <a:extLst>
              <a:ext uri="{FF2B5EF4-FFF2-40B4-BE49-F238E27FC236}">
                <a16:creationId xmlns:a16="http://schemas.microsoft.com/office/drawing/2014/main" id="{67F45527-6147-4C5D-A092-09A4FBD427C0}"/>
              </a:ext>
            </a:extLst>
          </p:cNvPr>
          <p:cNvSpPr txBox="1"/>
          <p:nvPr/>
        </p:nvSpPr>
        <p:spPr>
          <a:xfrm>
            <a:off x="680322" y="2866255"/>
            <a:ext cx="8144134" cy="769441"/>
          </a:xfrm>
          <a:prstGeom prst="rect">
            <a:avLst/>
          </a:prstGeom>
          <a:noFill/>
        </p:spPr>
        <p:txBody>
          <a:bodyPr wrap="square" rtlCol="0">
            <a:spAutoFit/>
          </a:bodyPr>
          <a:lstStyle/>
          <a:p>
            <a:r>
              <a:rPr lang="en-US" sz="4400" b="1" dirty="0">
                <a:latin typeface="Eras Demi ITC" panose="020B0805030504020804" pitchFamily="34" charset="0"/>
              </a:rPr>
              <a:t>An Authentic Interpretation</a:t>
            </a:r>
          </a:p>
        </p:txBody>
      </p:sp>
      <p:sp>
        <p:nvSpPr>
          <p:cNvPr id="7" name="TextBox 6">
            <a:extLst>
              <a:ext uri="{FF2B5EF4-FFF2-40B4-BE49-F238E27FC236}">
                <a16:creationId xmlns:a16="http://schemas.microsoft.com/office/drawing/2014/main" id="{5FDA350C-6AE8-45FB-A273-9DD8133B34A5}"/>
              </a:ext>
            </a:extLst>
          </p:cNvPr>
          <p:cNvSpPr txBox="1"/>
          <p:nvPr/>
        </p:nvSpPr>
        <p:spPr>
          <a:xfrm>
            <a:off x="587556" y="4797288"/>
            <a:ext cx="10296939" cy="1384995"/>
          </a:xfrm>
          <a:prstGeom prst="rect">
            <a:avLst/>
          </a:prstGeom>
          <a:noFill/>
        </p:spPr>
        <p:txBody>
          <a:bodyPr wrap="square" rtlCol="0">
            <a:spAutoFit/>
          </a:bodyPr>
          <a:lstStyle/>
          <a:p>
            <a:pPr algn="ctr"/>
            <a:r>
              <a:rPr lang="en-US" sz="2800" b="1" dirty="0">
                <a:latin typeface="Eras Demi ITC" panose="020B0805030504020804" pitchFamily="34" charset="0"/>
              </a:rPr>
              <a:t>This Magisterium is not superior to God's Word, because the Church teaches what has been handed down by the Spirit, expounding God's Word from the single deposit of faith. </a:t>
            </a:r>
          </a:p>
        </p:txBody>
      </p:sp>
      <p:pic>
        <p:nvPicPr>
          <p:cNvPr id="13" name="Picture 12">
            <a:extLst>
              <a:ext uri="{FF2B5EF4-FFF2-40B4-BE49-F238E27FC236}">
                <a16:creationId xmlns:a16="http://schemas.microsoft.com/office/drawing/2014/main" id="{5BF8820E-FAB8-476D-899E-F0E64DF4AE9D}"/>
              </a:ext>
            </a:extLst>
          </p:cNvPr>
          <p:cNvPicPr>
            <a:picLocks noChangeAspect="1"/>
          </p:cNvPicPr>
          <p:nvPr/>
        </p:nvPicPr>
        <p:blipFill>
          <a:blip r:embed="rId3"/>
          <a:stretch>
            <a:fillRect/>
          </a:stretch>
        </p:blipFill>
        <p:spPr>
          <a:xfrm>
            <a:off x="9117496" y="2574767"/>
            <a:ext cx="3074504" cy="1639424"/>
          </a:xfrm>
          <a:prstGeom prst="rect">
            <a:avLst/>
          </a:prstGeom>
        </p:spPr>
      </p:pic>
    </p:spTree>
    <p:custDataLst>
      <p:tags r:id="rId1"/>
    </p:custDataLst>
    <p:extLst>
      <p:ext uri="{BB962C8B-B14F-4D97-AF65-F5344CB8AC3E}">
        <p14:creationId xmlns:p14="http://schemas.microsoft.com/office/powerpoint/2010/main" val="986090636"/>
      </p:ext>
    </p:extLst>
  </p:cSld>
  <p:clrMapOvr>
    <a:masterClrMapping/>
  </p:clrMapOvr>
  <p:transition spd="slow" advTm="21035">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ppt_x"/>
                                          </p:val>
                                        </p:tav>
                                        <p:tav tm="100000">
                                          <p:val>
                                            <p:strVal val="#ppt_x"/>
                                          </p:val>
                                        </p:tav>
                                      </p:tavLst>
                                    </p:anim>
                                    <p:anim calcmode="lin" valueType="num">
                                      <p:cBhvr additive="base">
                                        <p:cTn id="8"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ppt_x"/>
                                          </p:val>
                                        </p:tav>
                                        <p:tav tm="100000">
                                          <p:val>
                                            <p:strVal val="#ppt_x"/>
                                          </p:val>
                                        </p:tav>
                                      </p:tavLst>
                                    </p:anim>
                                    <p:anim calcmode="lin" valueType="num">
                                      <p:cBhvr additive="base">
                                        <p:cTn id="14"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2000" fill="hold"/>
                                        <p:tgtEl>
                                          <p:spTgt spid="7"/>
                                        </p:tgtEl>
                                        <p:attrNameLst>
                                          <p:attrName>ppt_x</p:attrName>
                                        </p:attrNameLst>
                                      </p:cBhvr>
                                      <p:tavLst>
                                        <p:tav tm="0">
                                          <p:val>
                                            <p:strVal val="1+#ppt_w/2"/>
                                          </p:val>
                                        </p:tav>
                                        <p:tav tm="100000">
                                          <p:val>
                                            <p:strVal val="#ppt_x"/>
                                          </p:val>
                                        </p:tav>
                                      </p:tavLst>
                                    </p:anim>
                                    <p:anim calcmode="lin" valueType="num">
                                      <p:cBhvr additive="base">
                                        <p:cTn id="26"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D79D-E7FD-473F-B961-DBDC7DAAC30F}"/>
              </a:ext>
            </a:extLst>
          </p:cNvPr>
          <p:cNvSpPr>
            <a:spLocks noGrp="1"/>
          </p:cNvSpPr>
          <p:nvPr>
            <p:ph type="title"/>
          </p:nvPr>
        </p:nvSpPr>
        <p:spPr/>
        <p:txBody>
          <a:bodyPr>
            <a:normAutofit/>
          </a:bodyPr>
          <a:lstStyle/>
          <a:p>
            <a:r>
              <a:rPr lang="en-US" sz="4400" dirty="0">
                <a:latin typeface="Eras Demi ITC" panose="020B0805030504020804" pitchFamily="34" charset="0"/>
              </a:rPr>
              <a:t>Dogmas - Proposed Truths</a:t>
            </a:r>
          </a:p>
        </p:txBody>
      </p:sp>
      <p:sp>
        <p:nvSpPr>
          <p:cNvPr id="4" name="Content Placeholder 3">
            <a:extLst>
              <a:ext uri="{FF2B5EF4-FFF2-40B4-BE49-F238E27FC236}">
                <a16:creationId xmlns:a16="http://schemas.microsoft.com/office/drawing/2014/main" id="{D9AEE1B9-DA3F-4555-9230-8329C882EED4}"/>
              </a:ext>
            </a:extLst>
          </p:cNvPr>
          <p:cNvSpPr>
            <a:spLocks noGrp="1"/>
          </p:cNvSpPr>
          <p:nvPr>
            <p:ph sz="half" idx="2"/>
          </p:nvPr>
        </p:nvSpPr>
        <p:spPr>
          <a:xfrm>
            <a:off x="371062" y="2336874"/>
            <a:ext cx="5007616" cy="4222952"/>
          </a:xfrm>
        </p:spPr>
        <p:txBody>
          <a:bodyPr>
            <a:normAutofit fontScale="92500" lnSpcReduction="20000"/>
          </a:bodyPr>
          <a:lstStyle/>
          <a:p>
            <a:r>
              <a:rPr lang="en-US" b="1" dirty="0">
                <a:latin typeface="Arial" panose="020B0604020202020204" pitchFamily="34" charset="0"/>
                <a:cs typeface="Arial" panose="020B0604020202020204" pitchFamily="34" charset="0"/>
              </a:rPr>
              <a:t>The Church proposes truths which are actually contained in or have a necessary connection with Divine Revelation. The faithful must adhere to these dogmas by faith.</a:t>
            </a:r>
          </a:p>
          <a:p>
            <a:r>
              <a:rPr lang="en-US" b="1" dirty="0">
                <a:latin typeface="Arial" panose="020B0604020202020204" pitchFamily="34" charset="0"/>
                <a:cs typeface="Arial" panose="020B0604020202020204" pitchFamily="34" charset="0"/>
              </a:rPr>
              <a:t>Dogmas and the spiritual life are connected because dogma illuminates the path of holiness. The person should welcome this light.</a:t>
            </a:r>
          </a:p>
          <a:p>
            <a:r>
              <a:rPr lang="en-US" b="1" dirty="0">
                <a:latin typeface="Arial" panose="020B0604020202020204" pitchFamily="34" charset="0"/>
                <a:cs typeface="Arial" panose="020B0604020202020204" pitchFamily="34" charset="0"/>
              </a:rPr>
              <a:t>All dogmas are connected and coherent. They have a "hierarchy" since they vary in their relationship to the Church's foundation.</a:t>
            </a:r>
          </a:p>
          <a:p>
            <a:endParaRPr lang="en-US" dirty="0"/>
          </a:p>
        </p:txBody>
      </p:sp>
      <p:sp>
        <p:nvSpPr>
          <p:cNvPr id="6" name="Content Placeholder 5">
            <a:extLst>
              <a:ext uri="{FF2B5EF4-FFF2-40B4-BE49-F238E27FC236}">
                <a16:creationId xmlns:a16="http://schemas.microsoft.com/office/drawing/2014/main" id="{D8DFFFE8-AE1B-4A11-8569-E571A2C09940}"/>
              </a:ext>
            </a:extLst>
          </p:cNvPr>
          <p:cNvSpPr>
            <a:spLocks noGrp="1"/>
          </p:cNvSpPr>
          <p:nvPr>
            <p:ph sz="quarter" idx="4"/>
          </p:nvPr>
        </p:nvSpPr>
        <p:spPr>
          <a:xfrm>
            <a:off x="5594123" y="2336874"/>
            <a:ext cx="5762990" cy="3997665"/>
          </a:xfrm>
        </p:spPr>
        <p:txBody>
          <a:bodyPr>
            <a:normAutofit fontScale="92500" lnSpcReduction="20000"/>
          </a:bodyPr>
          <a:lstStyle/>
          <a:p>
            <a:r>
              <a:rPr lang="en-US" b="1" i="1" dirty="0">
                <a:solidFill>
                  <a:srgbClr val="FFC000"/>
                </a:solidFill>
                <a:latin typeface="Arial" panose="020B0604020202020204" pitchFamily="34" charset="0"/>
                <a:cs typeface="Arial" panose="020B0604020202020204" pitchFamily="34" charset="0"/>
              </a:rPr>
              <a:t>The dogmas of the Church are to be believed by faith alone.  Please grant me the gift of </a:t>
            </a:r>
            <a:r>
              <a:rPr lang="en-US" b="1" i="1" dirty="0" err="1">
                <a:solidFill>
                  <a:srgbClr val="FFC000"/>
                </a:solidFill>
                <a:latin typeface="Arial" panose="020B0604020202020204" pitchFamily="34" charset="0"/>
                <a:cs typeface="Arial" panose="020B0604020202020204" pitchFamily="34" charset="0"/>
              </a:rPr>
              <a:t>faith,Lord</a:t>
            </a:r>
            <a:r>
              <a:rPr lang="en-US" b="1" i="1" dirty="0">
                <a:solidFill>
                  <a:srgbClr val="FFC000"/>
                </a:solidFill>
                <a:latin typeface="Arial" panose="020B0604020202020204" pitchFamily="34" charset="0"/>
                <a:cs typeface="Arial" panose="020B0604020202020204" pitchFamily="34" charset="0"/>
              </a:rPr>
              <a:t>, and allow me to appreciate the divine truths of your Church on earth.</a:t>
            </a:r>
          </a:p>
          <a:p>
            <a:r>
              <a:rPr lang="en-US" b="1" i="1" dirty="0">
                <a:solidFill>
                  <a:srgbClr val="FFC000"/>
                </a:solidFill>
                <a:latin typeface="Arial" panose="020B0604020202020204" pitchFamily="34" charset="0"/>
                <a:cs typeface="Arial" panose="020B0604020202020204" pitchFamily="34" charset="0"/>
              </a:rPr>
              <a:t>That dogma illuminates the path to holiness is a profound truth.  Studying the dogmas more fully, will I hope grant me the grace to use the lessons they teach to improve my spiritual life.</a:t>
            </a:r>
          </a:p>
          <a:p>
            <a:r>
              <a:rPr lang="en-US" b="1" i="1" dirty="0">
                <a:solidFill>
                  <a:srgbClr val="FFC000"/>
                </a:solidFill>
                <a:latin typeface="Arial" panose="020B0604020202020204" pitchFamily="34" charset="0"/>
                <a:cs typeface="Arial" panose="020B0604020202020204" pitchFamily="34" charset="0"/>
              </a:rPr>
              <a:t>The hierarchy of the dogmas is not within my current knowledge, but I hope to read about them more diligently in order to comprehend their coherence.</a:t>
            </a:r>
          </a:p>
        </p:txBody>
      </p:sp>
      <p:pic>
        <p:nvPicPr>
          <p:cNvPr id="1026" name="Picture 2" descr="Image result for symbols of the catholic church">
            <a:extLst>
              <a:ext uri="{FF2B5EF4-FFF2-40B4-BE49-F238E27FC236}">
                <a16:creationId xmlns:a16="http://schemas.microsoft.com/office/drawing/2014/main" id="{3B269262-1253-4384-A065-644F572A1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900" y="549096"/>
            <a:ext cx="1603099" cy="142547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34057046"/>
      </p:ext>
    </p:extLst>
  </p:cSld>
  <p:clrMapOvr>
    <a:masterClrMapping/>
  </p:clrMapOvr>
  <p:transition spd="slow" advTm="53163">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right)">
                                      <p:cBhvr>
                                        <p:cTn id="32" dur="20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right)">
                                      <p:cBhvr>
                                        <p:cTn id="37" dur="20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right)">
                                      <p:cBhvr>
                                        <p:cTn id="4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D79D-E7FD-473F-B961-DBDC7DAAC30F}"/>
              </a:ext>
            </a:extLst>
          </p:cNvPr>
          <p:cNvSpPr>
            <a:spLocks noGrp="1"/>
          </p:cNvSpPr>
          <p:nvPr>
            <p:ph type="title"/>
          </p:nvPr>
        </p:nvSpPr>
        <p:spPr/>
        <p:txBody>
          <a:bodyPr>
            <a:normAutofit/>
          </a:bodyPr>
          <a:lstStyle/>
          <a:p>
            <a:r>
              <a:rPr lang="en-US" sz="4400" dirty="0">
                <a:latin typeface="Eras Demi ITC" panose="020B0805030504020804" pitchFamily="34" charset="0"/>
              </a:rPr>
              <a:t>Dogmas - Proposed Truths</a:t>
            </a:r>
          </a:p>
        </p:txBody>
      </p:sp>
      <p:sp>
        <p:nvSpPr>
          <p:cNvPr id="4" name="Content Placeholder 3">
            <a:extLst>
              <a:ext uri="{FF2B5EF4-FFF2-40B4-BE49-F238E27FC236}">
                <a16:creationId xmlns:a16="http://schemas.microsoft.com/office/drawing/2014/main" id="{D9AEE1B9-DA3F-4555-9230-8329C882EED4}"/>
              </a:ext>
            </a:extLst>
          </p:cNvPr>
          <p:cNvSpPr>
            <a:spLocks noGrp="1"/>
          </p:cNvSpPr>
          <p:nvPr>
            <p:ph sz="half" idx="2"/>
          </p:nvPr>
        </p:nvSpPr>
        <p:spPr>
          <a:xfrm>
            <a:off x="371062" y="2336874"/>
            <a:ext cx="5007616" cy="4222952"/>
          </a:xfrm>
        </p:spPr>
        <p:txBody>
          <a:bodyPr>
            <a:normAutofit fontScale="92500" lnSpcReduction="20000"/>
          </a:bodyPr>
          <a:lstStyle/>
          <a:p>
            <a:r>
              <a:rPr lang="en-US" b="1" dirty="0">
                <a:latin typeface="Arial" panose="020B0604020202020204" pitchFamily="34" charset="0"/>
                <a:cs typeface="Arial" panose="020B0604020202020204" pitchFamily="34" charset="0"/>
              </a:rPr>
              <a:t>The Church proposes truths which are actually contained in or have a necessary connection with Divine Revelation. The faithful must adhere to these dogmas by faith.</a:t>
            </a:r>
          </a:p>
          <a:p>
            <a:r>
              <a:rPr lang="en-US" b="1" dirty="0">
                <a:latin typeface="Arial" panose="020B0604020202020204" pitchFamily="34" charset="0"/>
                <a:cs typeface="Arial" panose="020B0604020202020204" pitchFamily="34" charset="0"/>
              </a:rPr>
              <a:t>Dogmas and the spiritual life are connected because dogma illuminates the path of holiness. The person should welcome this light.</a:t>
            </a:r>
          </a:p>
          <a:p>
            <a:r>
              <a:rPr lang="en-US" b="1" dirty="0">
                <a:latin typeface="Arial" panose="020B0604020202020204" pitchFamily="34" charset="0"/>
                <a:cs typeface="Arial" panose="020B0604020202020204" pitchFamily="34" charset="0"/>
              </a:rPr>
              <a:t>All dogmas are connected and coherent. They have a "hierarchy" since they vary in their relationship to the Church's foundation.</a:t>
            </a:r>
          </a:p>
          <a:p>
            <a:endParaRPr lang="en-US" dirty="0"/>
          </a:p>
        </p:txBody>
      </p:sp>
      <p:sp>
        <p:nvSpPr>
          <p:cNvPr id="6" name="Content Placeholder 5">
            <a:extLst>
              <a:ext uri="{FF2B5EF4-FFF2-40B4-BE49-F238E27FC236}">
                <a16:creationId xmlns:a16="http://schemas.microsoft.com/office/drawing/2014/main" id="{D8DFFFE8-AE1B-4A11-8569-E571A2C09940}"/>
              </a:ext>
            </a:extLst>
          </p:cNvPr>
          <p:cNvSpPr>
            <a:spLocks noGrp="1"/>
          </p:cNvSpPr>
          <p:nvPr>
            <p:ph sz="quarter" idx="4"/>
          </p:nvPr>
        </p:nvSpPr>
        <p:spPr>
          <a:xfrm>
            <a:off x="5594123" y="2336874"/>
            <a:ext cx="5762990" cy="3997665"/>
          </a:xfrm>
        </p:spPr>
        <p:txBody>
          <a:bodyPr>
            <a:normAutofit fontScale="92500" lnSpcReduction="20000"/>
          </a:bodyPr>
          <a:lstStyle/>
          <a:p>
            <a:r>
              <a:rPr lang="en-US" b="1" i="1" dirty="0">
                <a:solidFill>
                  <a:srgbClr val="FFC000"/>
                </a:solidFill>
                <a:latin typeface="Arial" panose="020B0604020202020204" pitchFamily="34" charset="0"/>
                <a:cs typeface="Arial" panose="020B0604020202020204" pitchFamily="34" charset="0"/>
              </a:rPr>
              <a:t>Your reflections:</a:t>
            </a:r>
          </a:p>
        </p:txBody>
      </p:sp>
      <p:pic>
        <p:nvPicPr>
          <p:cNvPr id="5" name="Picture 4">
            <a:extLst>
              <a:ext uri="{FF2B5EF4-FFF2-40B4-BE49-F238E27FC236}">
                <a16:creationId xmlns:a16="http://schemas.microsoft.com/office/drawing/2014/main" id="{9F3BAEE6-6072-4FB5-A940-12DE8A4EDDCE}"/>
              </a:ext>
            </a:extLst>
          </p:cNvPr>
          <p:cNvPicPr>
            <a:picLocks noChangeAspect="1"/>
          </p:cNvPicPr>
          <p:nvPr/>
        </p:nvPicPr>
        <p:blipFill>
          <a:blip r:embed="rId3"/>
          <a:stretch>
            <a:fillRect/>
          </a:stretch>
        </p:blipFill>
        <p:spPr>
          <a:xfrm>
            <a:off x="10445819" y="0"/>
            <a:ext cx="1746181" cy="2663479"/>
          </a:xfrm>
          <a:prstGeom prst="rect">
            <a:avLst/>
          </a:prstGeom>
        </p:spPr>
      </p:pic>
    </p:spTree>
    <p:custDataLst>
      <p:tags r:id="rId1"/>
    </p:custDataLst>
    <p:extLst>
      <p:ext uri="{BB962C8B-B14F-4D97-AF65-F5344CB8AC3E}">
        <p14:creationId xmlns:p14="http://schemas.microsoft.com/office/powerpoint/2010/main" val="2593673999"/>
      </p:ext>
    </p:extLst>
  </p:cSld>
  <p:clrMapOvr>
    <a:masterClrMapping/>
  </p:clrMapOvr>
  <p:transition spd="slow" advTm="28295">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out)">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ircle(out)">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circle(out)">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circle(in)">
                                      <p:cBhvr>
                                        <p:cTn id="3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31EB69-0B52-49B2-AD23-3D438ECFCCE7}"/>
              </a:ext>
            </a:extLst>
          </p:cNvPr>
          <p:cNvSpPr>
            <a:spLocks noGrp="1"/>
          </p:cNvSpPr>
          <p:nvPr>
            <p:ph type="title"/>
          </p:nvPr>
        </p:nvSpPr>
        <p:spPr>
          <a:xfrm>
            <a:off x="119270" y="739976"/>
            <a:ext cx="10206865" cy="1080938"/>
          </a:xfrm>
        </p:spPr>
        <p:txBody>
          <a:bodyPr/>
          <a:lstStyle/>
          <a:p>
            <a:r>
              <a:rPr lang="en-US" b="1" dirty="0">
                <a:solidFill>
                  <a:srgbClr val="FFFF00"/>
                </a:solidFill>
                <a:latin typeface="Eras Demi ITC" panose="020B0805030504020804" pitchFamily="34" charset="0"/>
              </a:rPr>
              <a:t>The Inability to Err/  Ways of Growing in Faith</a:t>
            </a:r>
          </a:p>
        </p:txBody>
      </p:sp>
      <p:sp>
        <p:nvSpPr>
          <p:cNvPr id="5" name="Content Placeholder 4">
            <a:extLst>
              <a:ext uri="{FF2B5EF4-FFF2-40B4-BE49-F238E27FC236}">
                <a16:creationId xmlns:a16="http://schemas.microsoft.com/office/drawing/2014/main" id="{82906E7F-4EBF-4AF7-9758-413885AF3CFD}"/>
              </a:ext>
            </a:extLst>
          </p:cNvPr>
          <p:cNvSpPr>
            <a:spLocks noGrp="1"/>
          </p:cNvSpPr>
          <p:nvPr>
            <p:ph sz="half" idx="1"/>
          </p:nvPr>
        </p:nvSpPr>
        <p:spPr>
          <a:xfrm>
            <a:off x="360567" y="2381116"/>
            <a:ext cx="5923722" cy="3891650"/>
          </a:xfrm>
        </p:spPr>
        <p:txBody>
          <a:bodyPr>
            <a:normAutofit fontScale="85000" lnSpcReduction="20000"/>
          </a:bodyPr>
          <a:lstStyle/>
          <a:p>
            <a:r>
              <a:rPr lang="en-US" sz="2200" b="1" dirty="0">
                <a:latin typeface="Arial" panose="020B0604020202020204" pitchFamily="34" charset="0"/>
                <a:cs typeface="Arial" panose="020B0604020202020204" pitchFamily="34" charset="0"/>
              </a:rPr>
              <a:t>All the faithful, anointed by the Spirit, can understand and reflect on these truths.</a:t>
            </a:r>
          </a:p>
          <a:p>
            <a:r>
              <a:rPr lang="en-US" sz="2200" b="1" dirty="0">
                <a:latin typeface="Arial" panose="020B0604020202020204" pitchFamily="34" charset="0"/>
                <a:cs typeface="Arial" panose="020B0604020202020204" pitchFamily="34" charset="0"/>
              </a:rPr>
              <a:t>When the bishops and the faithful, by their supernatural appreciation of faith manifest a universal consent in matters of faith or morals, the whole body of the faithful cannot err.</a:t>
            </a:r>
          </a:p>
          <a:p>
            <a:r>
              <a:rPr lang="en-US" sz="2200" b="1" dirty="0">
                <a:latin typeface="Arial" panose="020B0604020202020204" pitchFamily="34" charset="0"/>
                <a:cs typeface="Arial" panose="020B0604020202020204" pitchFamily="34" charset="0"/>
              </a:rPr>
              <a:t>The People of God, guided by Church's Magisterium, can adhere to these truths and apply them in daily living.</a:t>
            </a:r>
          </a:p>
          <a:p>
            <a:endParaRPr lang="en-US" sz="2000" b="1" dirty="0"/>
          </a:p>
          <a:p>
            <a:pPr marL="0" indent="0">
              <a:buNone/>
            </a:pPr>
            <a:r>
              <a:rPr lang="en-US" sz="2200" b="1" dirty="0">
                <a:solidFill>
                  <a:srgbClr val="FFFF00"/>
                </a:solidFill>
                <a:latin typeface="Arial" panose="020B0604020202020204" pitchFamily="34" charset="0"/>
                <a:cs typeface="Arial" panose="020B0604020202020204" pitchFamily="34" charset="0"/>
              </a:rPr>
              <a:t>My Reflection:</a:t>
            </a:r>
          </a:p>
          <a:p>
            <a:pPr marL="0" indent="0">
              <a:buNone/>
            </a:pPr>
            <a:r>
              <a:rPr lang="en-US" sz="2200" b="1" dirty="0">
                <a:solidFill>
                  <a:srgbClr val="FFFF00"/>
                </a:solidFill>
                <a:latin typeface="Arial" panose="020B0604020202020204" pitchFamily="34" charset="0"/>
                <a:cs typeface="Arial" panose="020B0604020202020204" pitchFamily="34" charset="0"/>
              </a:rPr>
              <a:t>The anointment by the Spirit is crucial to  understanding and the supernatural appreciation of faith.  May I be guided to adhere to these truths and apply them.</a:t>
            </a:r>
          </a:p>
        </p:txBody>
      </p:sp>
      <p:sp>
        <p:nvSpPr>
          <p:cNvPr id="6" name="Content Placeholder 5">
            <a:extLst>
              <a:ext uri="{FF2B5EF4-FFF2-40B4-BE49-F238E27FC236}">
                <a16:creationId xmlns:a16="http://schemas.microsoft.com/office/drawing/2014/main" id="{8329825F-1CB1-4CFC-A40D-CDFE9542574F}"/>
              </a:ext>
            </a:extLst>
          </p:cNvPr>
          <p:cNvSpPr>
            <a:spLocks noGrp="1"/>
          </p:cNvSpPr>
          <p:nvPr>
            <p:ph sz="half" idx="2"/>
          </p:nvPr>
        </p:nvSpPr>
        <p:spPr>
          <a:xfrm>
            <a:off x="6679096" y="2323619"/>
            <a:ext cx="5152337" cy="4169945"/>
          </a:xfrm>
        </p:spPr>
        <p:txBody>
          <a:bodyPr>
            <a:normAutofit fontScale="85000" lnSpcReduction="20000"/>
          </a:bodyPr>
          <a:lstStyle/>
          <a:p>
            <a:r>
              <a:rPr lang="en-US" b="1" dirty="0">
                <a:latin typeface="Arial" panose="020B0604020202020204" pitchFamily="34" charset="0"/>
                <a:cs typeface="Arial" panose="020B0604020202020204" pitchFamily="34" charset="0"/>
              </a:rPr>
              <a:t>Faith grows by the study of believers, by theological research, by reading the Scriptures and by preaching.</a:t>
            </a:r>
          </a:p>
          <a:p>
            <a:r>
              <a:rPr lang="en-US" b="1" dirty="0">
                <a:latin typeface="Arial" panose="020B0604020202020204" pitchFamily="34" charset="0"/>
                <a:cs typeface="Arial" panose="020B0604020202020204" pitchFamily="34" charset="0"/>
              </a:rPr>
              <a:t>Sacred Tradition, Sacred Scripture, and the Magisterium of the Church are so connected that one cannot stand without the others.</a:t>
            </a:r>
          </a:p>
          <a:p>
            <a:pPr marL="0" indent="0">
              <a:buNone/>
            </a:pPr>
            <a:endParaRPr lang="en-US" sz="2000" dirty="0">
              <a:latin typeface="Arial" panose="020B0604020202020204" pitchFamily="34" charset="0"/>
              <a:cs typeface="Arial" panose="020B0604020202020204" pitchFamily="34" charset="0"/>
            </a:endParaRPr>
          </a:p>
          <a:p>
            <a:r>
              <a:rPr lang="en-US" sz="2200" b="1" dirty="0">
                <a:solidFill>
                  <a:srgbClr val="FFFF00"/>
                </a:solidFill>
                <a:latin typeface="Arial" panose="020B0604020202020204" pitchFamily="34" charset="0"/>
                <a:cs typeface="Arial" panose="020B0604020202020204" pitchFamily="34" charset="0"/>
              </a:rPr>
              <a:t>I have been trying to study not just the truths of my faith, but the truths of other faiths as well, thinking to link them in terms of a common message. I’m not sure how exactly the church itself is connected to Sacred Scripture and Tradition, it must be through the Magisterium of the Church.</a:t>
            </a:r>
          </a:p>
        </p:txBody>
      </p:sp>
      <p:pic>
        <p:nvPicPr>
          <p:cNvPr id="8" name="Picture 7">
            <a:extLst>
              <a:ext uri="{FF2B5EF4-FFF2-40B4-BE49-F238E27FC236}">
                <a16:creationId xmlns:a16="http://schemas.microsoft.com/office/drawing/2014/main" id="{7F49173F-1BC4-4505-BCE7-B99CFA778DAA}"/>
              </a:ext>
            </a:extLst>
          </p:cNvPr>
          <p:cNvPicPr>
            <a:picLocks noChangeAspect="1"/>
          </p:cNvPicPr>
          <p:nvPr/>
        </p:nvPicPr>
        <p:blipFill>
          <a:blip r:embed="rId3"/>
          <a:stretch>
            <a:fillRect/>
          </a:stretch>
        </p:blipFill>
        <p:spPr>
          <a:xfrm>
            <a:off x="10481346" y="596349"/>
            <a:ext cx="1710653" cy="1364973"/>
          </a:xfrm>
          <a:prstGeom prst="rect">
            <a:avLst/>
          </a:prstGeom>
        </p:spPr>
      </p:pic>
    </p:spTree>
    <p:custDataLst>
      <p:tags r:id="rId1"/>
    </p:custDataLst>
    <p:extLst>
      <p:ext uri="{BB962C8B-B14F-4D97-AF65-F5344CB8AC3E}">
        <p14:creationId xmlns:p14="http://schemas.microsoft.com/office/powerpoint/2010/main" val="3116162610"/>
      </p:ext>
    </p:extLst>
  </p:cSld>
  <p:clrMapOvr>
    <a:masterClrMapping/>
  </p:clrMapOvr>
  <p:transition spd="slow" advTm="47616">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Effect transition="in" filter="fade">
                                      <p:cBhvr>
                                        <p:cTn id="16" dur="2000"/>
                                        <p:tgtEl>
                                          <p:spTgt spid="4"/>
                                        </p:tgtEl>
                                      </p:cBhvr>
                                    </p:animEffect>
                                    <p:anim calcmode="lin" valueType="num">
                                      <p:cBhvr>
                                        <p:cTn id="17" dur="2000" fill="hold"/>
                                        <p:tgtEl>
                                          <p:spTgt spid="4"/>
                                        </p:tgtEl>
                                        <p:attrNameLst>
                                          <p:attrName>ppt_x</p:attrName>
                                        </p:attrNameLst>
                                      </p:cBhvr>
                                      <p:tavLst>
                                        <p:tav tm="0">
                                          <p:val>
                                            <p:fltVal val="0.5"/>
                                          </p:val>
                                        </p:tav>
                                        <p:tav tm="100000">
                                          <p:val>
                                            <p:strVal val="#ppt_x"/>
                                          </p:val>
                                        </p:tav>
                                      </p:tavLst>
                                    </p:anim>
                                    <p:anim calcmode="lin" valueType="num">
                                      <p:cBhvr>
                                        <p:cTn id="18" dur="2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000" fill="hold"/>
                                        <p:tgtEl>
                                          <p:spTgt spid="5"/>
                                        </p:tgtEl>
                                        <p:attrNameLst>
                                          <p:attrName>ppt_w</p:attrName>
                                        </p:attrNameLst>
                                      </p:cBhvr>
                                      <p:tavLst>
                                        <p:tav tm="0">
                                          <p:val>
                                            <p:fltVal val="0"/>
                                          </p:val>
                                        </p:tav>
                                        <p:tav tm="100000">
                                          <p:val>
                                            <p:strVal val="#ppt_w"/>
                                          </p:val>
                                        </p:tav>
                                      </p:tavLst>
                                    </p:anim>
                                    <p:anim calcmode="lin" valueType="num">
                                      <p:cBhvr>
                                        <p:cTn id="24" dur="2000" fill="hold"/>
                                        <p:tgtEl>
                                          <p:spTgt spid="5"/>
                                        </p:tgtEl>
                                        <p:attrNameLst>
                                          <p:attrName>ppt_h</p:attrName>
                                        </p:attrNameLst>
                                      </p:cBhvr>
                                      <p:tavLst>
                                        <p:tav tm="0">
                                          <p:val>
                                            <p:fltVal val="0"/>
                                          </p:val>
                                        </p:tav>
                                        <p:tav tm="100000">
                                          <p:val>
                                            <p:strVal val="#ppt_h"/>
                                          </p:val>
                                        </p:tav>
                                      </p:tavLst>
                                    </p:anim>
                                    <p:animEffect transition="in" filter="fade">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2000" fill="hold"/>
                                        <p:tgtEl>
                                          <p:spTgt spid="6"/>
                                        </p:tgtEl>
                                        <p:attrNameLst>
                                          <p:attrName>ppt_w</p:attrName>
                                        </p:attrNameLst>
                                      </p:cBhvr>
                                      <p:tavLst>
                                        <p:tav tm="0">
                                          <p:val>
                                            <p:fltVal val="0"/>
                                          </p:val>
                                        </p:tav>
                                        <p:tav tm="100000">
                                          <p:val>
                                            <p:strVal val="#ppt_w"/>
                                          </p:val>
                                        </p:tav>
                                      </p:tavLst>
                                    </p:anim>
                                    <p:anim calcmode="lin" valueType="num">
                                      <p:cBhvr>
                                        <p:cTn id="31" dur="2000" fill="hold"/>
                                        <p:tgtEl>
                                          <p:spTgt spid="6"/>
                                        </p:tgtEl>
                                        <p:attrNameLst>
                                          <p:attrName>ppt_h</p:attrName>
                                        </p:attrNameLst>
                                      </p:cBhvr>
                                      <p:tavLst>
                                        <p:tav tm="0">
                                          <p:val>
                                            <p:fltVal val="0"/>
                                          </p:val>
                                        </p:tav>
                                        <p:tav tm="100000">
                                          <p:val>
                                            <p:strVal val="#ppt_h"/>
                                          </p:val>
                                        </p:tav>
                                      </p:tavLst>
                                    </p:anim>
                                    <p:animEffect transition="in" filter="fade">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31EB69-0B52-49B2-AD23-3D438ECFCCE7}"/>
              </a:ext>
            </a:extLst>
          </p:cNvPr>
          <p:cNvSpPr>
            <a:spLocks noGrp="1"/>
          </p:cNvSpPr>
          <p:nvPr>
            <p:ph type="title"/>
          </p:nvPr>
        </p:nvSpPr>
        <p:spPr>
          <a:xfrm>
            <a:off x="119270" y="739976"/>
            <a:ext cx="10206865" cy="1080938"/>
          </a:xfrm>
        </p:spPr>
        <p:txBody>
          <a:bodyPr/>
          <a:lstStyle/>
          <a:p>
            <a:r>
              <a:rPr lang="en-US" b="1" dirty="0">
                <a:solidFill>
                  <a:srgbClr val="FFFF00"/>
                </a:solidFill>
                <a:latin typeface="Eras Demi ITC" panose="020B0805030504020804" pitchFamily="34" charset="0"/>
              </a:rPr>
              <a:t>The Inability to Err/  Ways of Growing in Faith</a:t>
            </a:r>
          </a:p>
        </p:txBody>
      </p:sp>
      <p:sp>
        <p:nvSpPr>
          <p:cNvPr id="5" name="Content Placeholder 4">
            <a:extLst>
              <a:ext uri="{FF2B5EF4-FFF2-40B4-BE49-F238E27FC236}">
                <a16:creationId xmlns:a16="http://schemas.microsoft.com/office/drawing/2014/main" id="{82906E7F-4EBF-4AF7-9758-413885AF3CFD}"/>
              </a:ext>
            </a:extLst>
          </p:cNvPr>
          <p:cNvSpPr>
            <a:spLocks noGrp="1"/>
          </p:cNvSpPr>
          <p:nvPr>
            <p:ph sz="half" idx="1"/>
          </p:nvPr>
        </p:nvSpPr>
        <p:spPr>
          <a:xfrm>
            <a:off x="360567" y="2288351"/>
            <a:ext cx="5923722" cy="4377492"/>
          </a:xfrm>
        </p:spPr>
        <p:txBody>
          <a:bodyPr>
            <a:normAutofit/>
          </a:bodyPr>
          <a:lstStyle/>
          <a:p>
            <a:r>
              <a:rPr lang="en-US" sz="1800" b="1" dirty="0">
                <a:latin typeface="Arial" panose="020B0604020202020204" pitchFamily="34" charset="0"/>
                <a:cs typeface="Arial" panose="020B0604020202020204" pitchFamily="34" charset="0"/>
              </a:rPr>
              <a:t>All the faithful, anointed by the Spirit, can understand and reflect on these truths.</a:t>
            </a:r>
          </a:p>
          <a:p>
            <a:r>
              <a:rPr lang="en-US" sz="1800" b="1" dirty="0">
                <a:latin typeface="Arial" panose="020B0604020202020204" pitchFamily="34" charset="0"/>
                <a:cs typeface="Arial" panose="020B0604020202020204" pitchFamily="34" charset="0"/>
              </a:rPr>
              <a:t>When the bishops and the faithful, by their supernatural appreciation of faith manifest a universal consent in matters of faith or morals, the whole body of the faithful cannot err.</a:t>
            </a:r>
          </a:p>
          <a:p>
            <a:r>
              <a:rPr lang="en-US" sz="1800" b="1" dirty="0">
                <a:latin typeface="Arial" panose="020B0604020202020204" pitchFamily="34" charset="0"/>
                <a:cs typeface="Arial" panose="020B0604020202020204" pitchFamily="34" charset="0"/>
              </a:rPr>
              <a:t>The People of God, guided by Church's Magisterium, can adhere to these truths and apply them in daily living.</a:t>
            </a:r>
          </a:p>
          <a:p>
            <a:pPr marL="0" indent="0">
              <a:buNone/>
            </a:pPr>
            <a:r>
              <a:rPr lang="en-US" sz="2000" b="1" dirty="0">
                <a:solidFill>
                  <a:srgbClr val="FFFF00"/>
                </a:solidFill>
              </a:rPr>
              <a:t>Your Reflection:</a:t>
            </a:r>
          </a:p>
        </p:txBody>
      </p:sp>
      <p:sp>
        <p:nvSpPr>
          <p:cNvPr id="6" name="Content Placeholder 5">
            <a:extLst>
              <a:ext uri="{FF2B5EF4-FFF2-40B4-BE49-F238E27FC236}">
                <a16:creationId xmlns:a16="http://schemas.microsoft.com/office/drawing/2014/main" id="{8329825F-1CB1-4CFC-A40D-CDFE9542574F}"/>
              </a:ext>
            </a:extLst>
          </p:cNvPr>
          <p:cNvSpPr>
            <a:spLocks noGrp="1"/>
          </p:cNvSpPr>
          <p:nvPr>
            <p:ph sz="half" idx="2"/>
          </p:nvPr>
        </p:nvSpPr>
        <p:spPr>
          <a:xfrm>
            <a:off x="6679096" y="2323619"/>
            <a:ext cx="5152337" cy="4169945"/>
          </a:xfrm>
        </p:spPr>
        <p:txBody>
          <a:bodyPr>
            <a:normAutofit/>
          </a:bodyPr>
          <a:lstStyle/>
          <a:p>
            <a:r>
              <a:rPr lang="en-US" sz="2000" dirty="0">
                <a:latin typeface="Arial" panose="020B0604020202020204" pitchFamily="34" charset="0"/>
                <a:cs typeface="Arial" panose="020B0604020202020204" pitchFamily="34" charset="0"/>
              </a:rPr>
              <a:t>Faith grows by the study of believers, by theological research, by reading the Scriptures and by preaching.</a:t>
            </a:r>
          </a:p>
          <a:p>
            <a:r>
              <a:rPr lang="en-US" sz="2000" dirty="0">
                <a:latin typeface="Arial" panose="020B0604020202020204" pitchFamily="34" charset="0"/>
                <a:cs typeface="Arial" panose="020B0604020202020204" pitchFamily="34" charset="0"/>
              </a:rPr>
              <a:t>Sacred Tradition, Sacred Scripture, and the Magisterium of the Church are so connected that one cannot stand without the others.</a:t>
            </a:r>
          </a:p>
          <a:p>
            <a:pPr marL="0" indent="0">
              <a:buNone/>
            </a:pPr>
            <a:r>
              <a:rPr lang="en-US" sz="2000" dirty="0">
                <a:solidFill>
                  <a:srgbClr val="FFFF00"/>
                </a:solidFill>
              </a:rPr>
              <a:t>Your Reflection:</a:t>
            </a:r>
          </a:p>
        </p:txBody>
      </p:sp>
      <p:pic>
        <p:nvPicPr>
          <p:cNvPr id="3" name="Picture 2">
            <a:extLst>
              <a:ext uri="{FF2B5EF4-FFF2-40B4-BE49-F238E27FC236}">
                <a16:creationId xmlns:a16="http://schemas.microsoft.com/office/drawing/2014/main" id="{4359C369-F002-4F93-A1A2-B96F817C66ED}"/>
              </a:ext>
            </a:extLst>
          </p:cNvPr>
          <p:cNvPicPr>
            <a:picLocks noChangeAspect="1"/>
          </p:cNvPicPr>
          <p:nvPr/>
        </p:nvPicPr>
        <p:blipFill>
          <a:blip r:embed="rId3"/>
          <a:stretch>
            <a:fillRect/>
          </a:stretch>
        </p:blipFill>
        <p:spPr>
          <a:xfrm>
            <a:off x="10588487" y="569843"/>
            <a:ext cx="1603513" cy="1417983"/>
          </a:xfrm>
          <a:prstGeom prst="rect">
            <a:avLst/>
          </a:prstGeom>
        </p:spPr>
      </p:pic>
    </p:spTree>
    <p:custDataLst>
      <p:tags r:id="rId1"/>
    </p:custDataLst>
    <p:extLst>
      <p:ext uri="{BB962C8B-B14F-4D97-AF65-F5344CB8AC3E}">
        <p14:creationId xmlns:p14="http://schemas.microsoft.com/office/powerpoint/2010/main" val="2143535547"/>
      </p:ext>
    </p:extLst>
  </p:cSld>
  <p:clrMapOvr>
    <a:masterClrMapping/>
  </p:clrMapOvr>
  <p:transition spd="slow" advTm="3074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anim calcmode="lin" valueType="num">
                                      <p:cBhvr>
                                        <p:cTn id="29" dur="2000" fill="hold"/>
                                        <p:tgtEl>
                                          <p:spTgt spid="6"/>
                                        </p:tgtEl>
                                        <p:attrNameLst>
                                          <p:attrName>ppt_w</p:attrName>
                                        </p:attrNameLst>
                                      </p:cBhvr>
                                      <p:tavLst>
                                        <p:tav tm="0" fmla="#ppt_w*sin(2.5*pi*$)">
                                          <p:val>
                                            <p:fltVal val="0"/>
                                          </p:val>
                                        </p:tav>
                                        <p:tav tm="100000">
                                          <p:val>
                                            <p:fltVal val="1"/>
                                          </p:val>
                                        </p:tav>
                                      </p:tavLst>
                                    </p:anim>
                                    <p:anim calcmode="lin" valueType="num">
                                      <p:cBhvr>
                                        <p:cTn id="30"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2ADF-31F8-4C59-B543-6C4C260B3848}"/>
              </a:ext>
            </a:extLst>
          </p:cNvPr>
          <p:cNvSpPr>
            <a:spLocks noGrp="1"/>
          </p:cNvSpPr>
          <p:nvPr>
            <p:ph type="title"/>
          </p:nvPr>
        </p:nvSpPr>
        <p:spPr>
          <a:xfrm>
            <a:off x="1873018" y="5895379"/>
            <a:ext cx="7642043" cy="738442"/>
          </a:xfrm>
        </p:spPr>
        <p:txBody>
          <a:bodyPr>
            <a:noAutofit/>
          </a:bodyPr>
          <a:lstStyle/>
          <a:p>
            <a:r>
              <a:rPr lang="en-US" sz="4400" b="1" dirty="0">
                <a:solidFill>
                  <a:schemeClr val="bg1"/>
                </a:solidFill>
                <a:latin typeface="Eras Demi ITC" panose="020B0805030504020804" pitchFamily="34" charset="0"/>
              </a:rPr>
              <a:t>God Uses Words to Speak</a:t>
            </a:r>
          </a:p>
        </p:txBody>
      </p:sp>
      <p:sp>
        <p:nvSpPr>
          <p:cNvPr id="6" name="Rectangle 5">
            <a:extLst>
              <a:ext uri="{FF2B5EF4-FFF2-40B4-BE49-F238E27FC236}">
                <a16:creationId xmlns:a16="http://schemas.microsoft.com/office/drawing/2014/main" id="{03C844B0-BE52-465C-AFAD-C0536DB525F2}"/>
              </a:ext>
            </a:extLst>
          </p:cNvPr>
          <p:cNvSpPr/>
          <p:nvPr/>
        </p:nvSpPr>
        <p:spPr>
          <a:xfrm>
            <a:off x="1" y="593400"/>
            <a:ext cx="11052312" cy="3416320"/>
          </a:xfrm>
          <a:prstGeom prst="rect">
            <a:avLst/>
          </a:prstGeom>
          <a:solidFill>
            <a:srgbClr val="FFC000"/>
          </a:solidFill>
          <a:ln w="38100">
            <a:solidFill>
              <a:schemeClr val="bg1"/>
            </a:solidFill>
          </a:ln>
        </p:spPr>
        <p:txBody>
          <a:bodyPr wrap="square">
            <a:spAutoFit/>
          </a:bodyPr>
          <a:lstStyle/>
          <a:p>
            <a:pPr algn="ctr"/>
            <a:r>
              <a:rPr lang="en-US" sz="2400" b="1" dirty="0">
                <a:solidFill>
                  <a:srgbClr val="333333"/>
                </a:solidFill>
                <a:latin typeface="Arial" panose="020B0604020202020204" pitchFamily="34" charset="0"/>
                <a:cs typeface="Arial" panose="020B0604020202020204" pitchFamily="34" charset="0"/>
              </a:rPr>
              <a:t>Just as the Lord Jesus took the nature of man, so God speaks to us in the words of men.</a:t>
            </a:r>
          </a:p>
          <a:p>
            <a:pPr algn="ctr"/>
            <a:r>
              <a:rPr lang="en-US" sz="2400" b="1" dirty="0">
                <a:solidFill>
                  <a:srgbClr val="333333"/>
                </a:solidFill>
                <a:latin typeface="Arial" panose="020B0604020202020204" pitchFamily="34" charset="0"/>
                <a:cs typeface="Arial" panose="020B0604020202020204" pitchFamily="34" charset="0"/>
              </a:rPr>
              <a:t>Throughout Sacred Scripture, God speaks one Word which expresses himself completely. "One and the same Word of God extends throughout Scripture. One and the same utterance resounds in the mouths of all the sacred writers" (St. Augustine).</a:t>
            </a:r>
          </a:p>
          <a:p>
            <a:pPr algn="ctr"/>
            <a:r>
              <a:rPr lang="en-US" sz="2400" b="1" dirty="0">
                <a:solidFill>
                  <a:srgbClr val="333333"/>
                </a:solidFill>
                <a:latin typeface="Arial" panose="020B0604020202020204" pitchFamily="34" charset="0"/>
                <a:cs typeface="Arial" panose="020B0604020202020204" pitchFamily="34" charset="0"/>
              </a:rPr>
              <a:t>Therefore, the Church venerates the Scripture as she does the Lord's Body. She feeds all the faithful from the one table of God's Word and Christ's Body.</a:t>
            </a:r>
            <a:endParaRPr lang="en-US" sz="2400" b="1" i="0" u="none" strike="noStrike" dirty="0">
              <a:solidFill>
                <a:srgbClr val="333333"/>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E39A728-2835-42F6-A73C-38B9F22E5267}"/>
              </a:ext>
            </a:extLst>
          </p:cNvPr>
          <p:cNvSpPr txBox="1"/>
          <p:nvPr/>
        </p:nvSpPr>
        <p:spPr>
          <a:xfrm>
            <a:off x="0" y="4691270"/>
            <a:ext cx="10429460" cy="1015663"/>
          </a:xfrm>
          <a:prstGeom prst="rect">
            <a:avLst/>
          </a:prstGeom>
          <a:noFill/>
        </p:spPr>
        <p:txBody>
          <a:bodyPr wrap="square" rtlCol="0">
            <a:spAutoFit/>
          </a:bodyPr>
          <a:lstStyle/>
          <a:p>
            <a:pPr algn="ctr"/>
            <a:r>
              <a:rPr lang="en-US" sz="2000" b="1" dirty="0">
                <a:solidFill>
                  <a:srgbClr val="FFC000"/>
                </a:solidFill>
                <a:latin typeface="Arial" panose="020B0604020202020204" pitchFamily="34" charset="0"/>
                <a:cs typeface="Arial" panose="020B0604020202020204" pitchFamily="34" charset="0"/>
              </a:rPr>
              <a:t>My reflection:  I understand that God needs to speak to us in our own words, and I must believe that His word is the only thing that matters and that it is unchangeable.  So, we as the faithful, need to venerate Scripture as we do Christ’s Body.</a:t>
            </a:r>
          </a:p>
        </p:txBody>
      </p:sp>
      <p:pic>
        <p:nvPicPr>
          <p:cNvPr id="9" name="Picture 8">
            <a:extLst>
              <a:ext uri="{FF2B5EF4-FFF2-40B4-BE49-F238E27FC236}">
                <a16:creationId xmlns:a16="http://schemas.microsoft.com/office/drawing/2014/main" id="{9AC5AC8D-D01B-4C4C-AAD3-6507AE626A20}"/>
              </a:ext>
            </a:extLst>
          </p:cNvPr>
          <p:cNvPicPr>
            <a:picLocks noChangeAspect="1"/>
          </p:cNvPicPr>
          <p:nvPr/>
        </p:nvPicPr>
        <p:blipFill>
          <a:blip r:embed="rId3"/>
          <a:stretch>
            <a:fillRect/>
          </a:stretch>
        </p:blipFill>
        <p:spPr>
          <a:xfrm>
            <a:off x="10583618" y="4532243"/>
            <a:ext cx="1608382" cy="2325757"/>
          </a:xfrm>
          <a:prstGeom prst="rect">
            <a:avLst/>
          </a:prstGeom>
        </p:spPr>
      </p:pic>
    </p:spTree>
    <p:custDataLst>
      <p:tags r:id="rId1"/>
    </p:custDataLst>
    <p:extLst>
      <p:ext uri="{BB962C8B-B14F-4D97-AF65-F5344CB8AC3E}">
        <p14:creationId xmlns:p14="http://schemas.microsoft.com/office/powerpoint/2010/main" val="1761944800"/>
      </p:ext>
    </p:extLst>
  </p:cSld>
  <p:clrMapOvr>
    <a:masterClrMapping/>
  </p:clrMapOvr>
  <p:transition spd="slow" advTm="32058">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2000" fill="hold"/>
                                        <p:tgtEl>
                                          <p:spTgt spid="9"/>
                                        </p:tgtEl>
                                        <p:attrNameLst>
                                          <p:attrName>ppt_w</p:attrName>
                                        </p:attrNameLst>
                                      </p:cBhvr>
                                      <p:tavLst>
                                        <p:tav tm="0">
                                          <p:val>
                                            <p:fltVal val="0"/>
                                          </p:val>
                                        </p:tav>
                                        <p:tav tm="100000">
                                          <p:val>
                                            <p:strVal val="#ppt_w"/>
                                          </p:val>
                                        </p:tav>
                                      </p:tavLst>
                                    </p:anim>
                                    <p:anim calcmode="lin" valueType="num">
                                      <p:cBhvr>
                                        <p:cTn id="16" dur="2000" fill="hold"/>
                                        <p:tgtEl>
                                          <p:spTgt spid="9"/>
                                        </p:tgtEl>
                                        <p:attrNameLst>
                                          <p:attrName>ppt_h</p:attrName>
                                        </p:attrNameLst>
                                      </p:cBhvr>
                                      <p:tavLst>
                                        <p:tav tm="0">
                                          <p:val>
                                            <p:fltVal val="0"/>
                                          </p:val>
                                        </p:tav>
                                        <p:tav tm="100000">
                                          <p:val>
                                            <p:strVal val="#ppt_h"/>
                                          </p:val>
                                        </p:tav>
                                      </p:tavLst>
                                    </p:anim>
                                    <p:anim calcmode="lin" valueType="num">
                                      <p:cBhvr>
                                        <p:cTn id="17" dur="2000" fill="hold"/>
                                        <p:tgtEl>
                                          <p:spTgt spid="9"/>
                                        </p:tgtEl>
                                        <p:attrNameLst>
                                          <p:attrName>style.rotation</p:attrName>
                                        </p:attrNameLst>
                                      </p:cBhvr>
                                      <p:tavLst>
                                        <p:tav tm="0">
                                          <p:val>
                                            <p:fltVal val="90"/>
                                          </p:val>
                                        </p:tav>
                                        <p:tav tm="100000">
                                          <p:val>
                                            <p:fltVal val="0"/>
                                          </p:val>
                                        </p:tav>
                                      </p:tavLst>
                                    </p:anim>
                                    <p:animEffect transition="in" filter="fade">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0" fill="hold"/>
                                        <p:tgtEl>
                                          <p:spTgt spid="6"/>
                                        </p:tgtEl>
                                        <p:attrNameLst>
                                          <p:attrName>ppt_w</p:attrName>
                                        </p:attrNameLst>
                                      </p:cBhvr>
                                      <p:tavLst>
                                        <p:tav tm="0">
                                          <p:val>
                                            <p:fltVal val="0"/>
                                          </p:val>
                                        </p:tav>
                                        <p:tav tm="100000">
                                          <p:val>
                                            <p:strVal val="#ppt_w"/>
                                          </p:val>
                                        </p:tav>
                                      </p:tavLst>
                                    </p:anim>
                                    <p:anim calcmode="lin" valueType="num">
                                      <p:cBhvr>
                                        <p:cTn id="24" dur="2000" fill="hold"/>
                                        <p:tgtEl>
                                          <p:spTgt spid="6"/>
                                        </p:tgtEl>
                                        <p:attrNameLst>
                                          <p:attrName>ppt_h</p:attrName>
                                        </p:attrNameLst>
                                      </p:cBhvr>
                                      <p:tavLst>
                                        <p:tav tm="0">
                                          <p:val>
                                            <p:fltVal val="0"/>
                                          </p:val>
                                        </p:tav>
                                        <p:tav tm="100000">
                                          <p:val>
                                            <p:strVal val="#ppt_h"/>
                                          </p:val>
                                        </p:tav>
                                      </p:tavLst>
                                    </p:anim>
                                    <p:anim calcmode="lin" valueType="num">
                                      <p:cBhvr>
                                        <p:cTn id="25" dur="2000" fill="hold"/>
                                        <p:tgtEl>
                                          <p:spTgt spid="6"/>
                                        </p:tgtEl>
                                        <p:attrNameLst>
                                          <p:attrName>style.rotation</p:attrName>
                                        </p:attrNameLst>
                                      </p:cBhvr>
                                      <p:tavLst>
                                        <p:tav tm="0">
                                          <p:val>
                                            <p:fltVal val="90"/>
                                          </p:val>
                                        </p:tav>
                                        <p:tav tm="100000">
                                          <p:val>
                                            <p:fltVal val="0"/>
                                          </p:val>
                                        </p:tav>
                                      </p:tavLst>
                                    </p:anim>
                                    <p:animEffect transition="in" filter="fade">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fltVal val="0"/>
                                          </p:val>
                                        </p:tav>
                                        <p:tav tm="100000">
                                          <p:val>
                                            <p:strVal val="#ppt_w"/>
                                          </p:val>
                                        </p:tav>
                                      </p:tavLst>
                                    </p:anim>
                                    <p:anim calcmode="lin" valueType="num">
                                      <p:cBhvr>
                                        <p:cTn id="32" dur="2000" fill="hold"/>
                                        <p:tgtEl>
                                          <p:spTgt spid="7"/>
                                        </p:tgtEl>
                                        <p:attrNameLst>
                                          <p:attrName>ppt_h</p:attrName>
                                        </p:attrNameLst>
                                      </p:cBhvr>
                                      <p:tavLst>
                                        <p:tav tm="0">
                                          <p:val>
                                            <p:fltVal val="0"/>
                                          </p:val>
                                        </p:tav>
                                        <p:tav tm="100000">
                                          <p:val>
                                            <p:strVal val="#ppt_h"/>
                                          </p:val>
                                        </p:tav>
                                      </p:tavLst>
                                    </p:anim>
                                    <p:anim calcmode="lin" valueType="num">
                                      <p:cBhvr>
                                        <p:cTn id="33" dur="2000" fill="hold"/>
                                        <p:tgtEl>
                                          <p:spTgt spid="7"/>
                                        </p:tgtEl>
                                        <p:attrNameLst>
                                          <p:attrName>style.rotation</p:attrName>
                                        </p:attrNameLst>
                                      </p:cBhvr>
                                      <p:tavLst>
                                        <p:tav tm="0">
                                          <p:val>
                                            <p:fltVal val="90"/>
                                          </p:val>
                                        </p:tav>
                                        <p:tav tm="100000">
                                          <p:val>
                                            <p:fltVal val="0"/>
                                          </p:val>
                                        </p:tav>
                                      </p:tavLst>
                                    </p:anim>
                                    <p:animEffect transition="in" filter="fade">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3084-EEEF-41AA-9FAC-B82DA826764A}"/>
              </a:ext>
            </a:extLst>
          </p:cNvPr>
          <p:cNvSpPr>
            <a:spLocks noGrp="1"/>
          </p:cNvSpPr>
          <p:nvPr>
            <p:ph type="title"/>
          </p:nvPr>
        </p:nvSpPr>
        <p:spPr/>
        <p:txBody>
          <a:bodyPr/>
          <a:lstStyle/>
          <a:p>
            <a:r>
              <a:rPr lang="en-US" b="1" dirty="0">
                <a:latin typeface="Eras Demi ITC" panose="020B0805030504020804" pitchFamily="34" charset="0"/>
              </a:rPr>
              <a:t>Written by God Who Used Human Authors</a:t>
            </a:r>
            <a:endParaRPr lang="en-US" dirty="0">
              <a:latin typeface="Eras Demi ITC" panose="020B0805030504020804" pitchFamily="34" charset="0"/>
            </a:endParaRPr>
          </a:p>
        </p:txBody>
      </p:sp>
      <p:sp>
        <p:nvSpPr>
          <p:cNvPr id="4" name="Text Placeholder 3">
            <a:extLst>
              <a:ext uri="{FF2B5EF4-FFF2-40B4-BE49-F238E27FC236}">
                <a16:creationId xmlns:a16="http://schemas.microsoft.com/office/drawing/2014/main" id="{BD9B106A-3AC9-4259-894B-7C35F6AA4748}"/>
              </a:ext>
            </a:extLst>
          </p:cNvPr>
          <p:cNvSpPr>
            <a:spLocks noGrp="1"/>
          </p:cNvSpPr>
          <p:nvPr>
            <p:ph type="body" sz="half" idx="15"/>
          </p:nvPr>
        </p:nvSpPr>
        <p:spPr>
          <a:xfrm>
            <a:off x="331304" y="2336871"/>
            <a:ext cx="3637259" cy="4196449"/>
          </a:xfrm>
          <a:solidFill>
            <a:schemeClr val="tx1"/>
          </a:solidFill>
          <a:ln w="28575">
            <a:solidFill>
              <a:schemeClr val="bg1"/>
            </a:solidFill>
          </a:ln>
        </p:spPr>
        <p:txBody>
          <a:bodyPr>
            <a:noAutofit/>
          </a:bodyPr>
          <a:lstStyle/>
          <a:p>
            <a:pPr algn="ctr"/>
            <a:r>
              <a:rPr lang="en-US" sz="2400" b="1" dirty="0">
                <a:solidFill>
                  <a:schemeClr val="accent6">
                    <a:lumMod val="75000"/>
                  </a:schemeClr>
                </a:solidFill>
                <a:latin typeface="Arial" panose="020B0604020202020204" pitchFamily="34" charset="0"/>
                <a:cs typeface="Arial" panose="020B0604020202020204" pitchFamily="34" charset="0"/>
              </a:rPr>
              <a:t>God is the author of Sacred Scripture because it has been written under the guidance of the Holy Spirit. The Church accepts as sacred and canonical all of the books of the Old and New Testament, whole and entire, with all their parts.</a:t>
            </a:r>
          </a:p>
        </p:txBody>
      </p:sp>
      <p:sp>
        <p:nvSpPr>
          <p:cNvPr id="6" name="Text Placeholder 5">
            <a:extLst>
              <a:ext uri="{FF2B5EF4-FFF2-40B4-BE49-F238E27FC236}">
                <a16:creationId xmlns:a16="http://schemas.microsoft.com/office/drawing/2014/main" id="{258746A5-6289-4738-8FEB-3175895F9DFB}"/>
              </a:ext>
            </a:extLst>
          </p:cNvPr>
          <p:cNvSpPr>
            <a:spLocks noGrp="1"/>
          </p:cNvSpPr>
          <p:nvPr>
            <p:ph type="body" sz="half" idx="16"/>
          </p:nvPr>
        </p:nvSpPr>
        <p:spPr>
          <a:xfrm>
            <a:off x="4435801" y="2549790"/>
            <a:ext cx="3063240" cy="3554982"/>
          </a:xfrm>
          <a:solidFill>
            <a:schemeClr val="accent1"/>
          </a:solidFill>
          <a:ln w="28575">
            <a:solidFill>
              <a:schemeClr val="bg1"/>
            </a:solidFill>
          </a:ln>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God chose and inspired certain men who used their own powers in writing. The Spirit showed them what he wanted written and no more. They were still true authors.</a:t>
            </a:r>
          </a:p>
        </p:txBody>
      </p:sp>
      <p:sp>
        <p:nvSpPr>
          <p:cNvPr id="8" name="Text Placeholder 7">
            <a:extLst>
              <a:ext uri="{FF2B5EF4-FFF2-40B4-BE49-F238E27FC236}">
                <a16:creationId xmlns:a16="http://schemas.microsoft.com/office/drawing/2014/main" id="{82A940AF-F0E6-4F2C-8463-DC7FCA82D4DA}"/>
              </a:ext>
            </a:extLst>
          </p:cNvPr>
          <p:cNvSpPr>
            <a:spLocks noGrp="1"/>
          </p:cNvSpPr>
          <p:nvPr>
            <p:ph type="body" sz="half" idx="17"/>
          </p:nvPr>
        </p:nvSpPr>
        <p:spPr>
          <a:xfrm>
            <a:off x="8223439" y="2213113"/>
            <a:ext cx="3385465" cy="4069309"/>
          </a:xfrm>
          <a:solidFill>
            <a:schemeClr val="bg1"/>
          </a:solidFill>
          <a:ln w="28575">
            <a:solidFill>
              <a:schemeClr val="bg1"/>
            </a:solidFill>
          </a:ln>
        </p:spPr>
        <p:txBody>
          <a:bodyPr>
            <a:normAutofit/>
          </a:bodyPr>
          <a:lstStyle/>
          <a:p>
            <a:pPr algn="ctr"/>
            <a:endParaRPr lang="en-US" sz="2000" b="1"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Because all that the human author wrote was affirmed by the Spirit, these books teach faithfully and without error what God wanted to reveal for our salvation. </a:t>
            </a:r>
          </a:p>
          <a:p>
            <a:pPr algn="ctr"/>
            <a:r>
              <a:rPr lang="en-US" sz="2000" b="1" dirty="0">
                <a:latin typeface="Arial" panose="020B0604020202020204" pitchFamily="34" charset="0"/>
                <a:cs typeface="Arial" panose="020B0604020202020204" pitchFamily="34" charset="0"/>
              </a:rPr>
              <a:t>Nevertheless, the Christian faith is not a "religion of the book" but of the living Word of God .</a:t>
            </a:r>
          </a:p>
          <a:p>
            <a:endParaRPr lang="en-US" dirty="0"/>
          </a:p>
        </p:txBody>
      </p:sp>
      <p:pic>
        <p:nvPicPr>
          <p:cNvPr id="10" name="Picture 9">
            <a:extLst>
              <a:ext uri="{FF2B5EF4-FFF2-40B4-BE49-F238E27FC236}">
                <a16:creationId xmlns:a16="http://schemas.microsoft.com/office/drawing/2014/main" id="{10EFD6D1-C2D6-43F2-A1D4-6AA66AF89350}"/>
              </a:ext>
            </a:extLst>
          </p:cNvPr>
          <p:cNvPicPr>
            <a:picLocks noChangeAspect="1"/>
          </p:cNvPicPr>
          <p:nvPr/>
        </p:nvPicPr>
        <p:blipFill>
          <a:blip r:embed="rId3"/>
          <a:stretch>
            <a:fillRect/>
          </a:stretch>
        </p:blipFill>
        <p:spPr>
          <a:xfrm>
            <a:off x="10294182" y="-35412"/>
            <a:ext cx="1982605" cy="2045346"/>
          </a:xfrm>
          <a:prstGeom prst="rect">
            <a:avLst/>
          </a:prstGeom>
        </p:spPr>
      </p:pic>
    </p:spTree>
    <p:custDataLst>
      <p:tags r:id="rId1"/>
    </p:custDataLst>
    <p:extLst>
      <p:ext uri="{BB962C8B-B14F-4D97-AF65-F5344CB8AC3E}">
        <p14:creationId xmlns:p14="http://schemas.microsoft.com/office/powerpoint/2010/main" val="1793496963"/>
      </p:ext>
    </p:extLst>
  </p:cSld>
  <p:clrMapOvr>
    <a:masterClrMapping/>
  </p:clrMapOvr>
  <p:transition spd="slow" advTm="3641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20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fade">
                                      <p:cBhvr>
                                        <p:cTn id="27" dur="2000"/>
                                        <p:tgtEl>
                                          <p:spTgt spid="6">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20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fade">
                                      <p:cBhvr>
                                        <p:cTn id="37" dur="2000"/>
                                        <p:tgtEl>
                                          <p:spTgt spid="8">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20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6" grpId="0" build="p" animBg="1"/>
      <p:bldP spid="8"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3084-EEEF-41AA-9FAC-B82DA826764A}"/>
              </a:ext>
            </a:extLst>
          </p:cNvPr>
          <p:cNvSpPr>
            <a:spLocks noGrp="1"/>
          </p:cNvSpPr>
          <p:nvPr>
            <p:ph type="title"/>
          </p:nvPr>
        </p:nvSpPr>
        <p:spPr/>
        <p:txBody>
          <a:bodyPr/>
          <a:lstStyle/>
          <a:p>
            <a:r>
              <a:rPr lang="en-US" b="1" dirty="0">
                <a:latin typeface="Eras Demi ITC" panose="020B0805030504020804" pitchFamily="34" charset="0"/>
              </a:rPr>
              <a:t>Written by God Who Used Human Authors</a:t>
            </a:r>
            <a:endParaRPr lang="en-US" dirty="0">
              <a:latin typeface="Eras Demi ITC" panose="020B0805030504020804" pitchFamily="34" charset="0"/>
            </a:endParaRPr>
          </a:p>
        </p:txBody>
      </p:sp>
      <p:sp>
        <p:nvSpPr>
          <p:cNvPr id="4" name="Text Placeholder 3">
            <a:extLst>
              <a:ext uri="{FF2B5EF4-FFF2-40B4-BE49-F238E27FC236}">
                <a16:creationId xmlns:a16="http://schemas.microsoft.com/office/drawing/2014/main" id="{BD9B106A-3AC9-4259-894B-7C35F6AA4748}"/>
              </a:ext>
            </a:extLst>
          </p:cNvPr>
          <p:cNvSpPr>
            <a:spLocks noGrp="1"/>
          </p:cNvSpPr>
          <p:nvPr>
            <p:ph type="body" sz="half" idx="15"/>
          </p:nvPr>
        </p:nvSpPr>
        <p:spPr>
          <a:xfrm>
            <a:off x="331304" y="2336871"/>
            <a:ext cx="3637259" cy="4196449"/>
          </a:xfrm>
          <a:solidFill>
            <a:schemeClr val="tx1"/>
          </a:solidFill>
          <a:ln w="28575">
            <a:solidFill>
              <a:schemeClr val="bg1"/>
            </a:solidFill>
          </a:ln>
        </p:spPr>
        <p:txBody>
          <a:bodyPr>
            <a:no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My Reflection:  </a:t>
            </a:r>
          </a:p>
          <a:p>
            <a:r>
              <a:rPr lang="en-US" sz="2400" b="1" dirty="0">
                <a:solidFill>
                  <a:schemeClr val="accent6">
                    <a:lumMod val="75000"/>
                  </a:schemeClr>
                </a:solidFill>
                <a:latin typeface="Arial" panose="020B0604020202020204" pitchFamily="34" charset="0"/>
                <a:cs typeface="Arial" panose="020B0604020202020204" pitchFamily="34" charset="0"/>
              </a:rPr>
              <a:t>As the church accepts all the books of Scripture as sacred, so should my response be as well.</a:t>
            </a:r>
          </a:p>
          <a:p>
            <a:r>
              <a:rPr lang="en-US" sz="2400" b="1" dirty="0">
                <a:solidFill>
                  <a:schemeClr val="accent6">
                    <a:lumMod val="75000"/>
                  </a:schemeClr>
                </a:solidFill>
                <a:latin typeface="Arial" panose="020B0604020202020204" pitchFamily="34" charset="0"/>
                <a:cs typeface="Arial" panose="020B0604020202020204" pitchFamily="34" charset="0"/>
              </a:rPr>
              <a:t>Your Reflection:</a:t>
            </a:r>
          </a:p>
        </p:txBody>
      </p:sp>
      <p:sp>
        <p:nvSpPr>
          <p:cNvPr id="6" name="Text Placeholder 5">
            <a:extLst>
              <a:ext uri="{FF2B5EF4-FFF2-40B4-BE49-F238E27FC236}">
                <a16:creationId xmlns:a16="http://schemas.microsoft.com/office/drawing/2014/main" id="{258746A5-6289-4738-8FEB-3175895F9DFB}"/>
              </a:ext>
            </a:extLst>
          </p:cNvPr>
          <p:cNvSpPr>
            <a:spLocks noGrp="1"/>
          </p:cNvSpPr>
          <p:nvPr>
            <p:ph type="body" sz="half" idx="16"/>
          </p:nvPr>
        </p:nvSpPr>
        <p:spPr>
          <a:xfrm>
            <a:off x="4435800" y="2336871"/>
            <a:ext cx="3385465" cy="4196449"/>
          </a:xfrm>
          <a:solidFill>
            <a:schemeClr val="accent1"/>
          </a:solidFill>
          <a:ln w="28575">
            <a:solidFill>
              <a:schemeClr val="bg1"/>
            </a:solidFill>
          </a:ln>
        </p:spPr>
        <p:txBody>
          <a:bodyPr>
            <a:normAutofit/>
          </a:bodyPr>
          <a:lstStyle/>
          <a:p>
            <a:r>
              <a:rPr lang="en-US" sz="2400" b="1" dirty="0">
                <a:solidFill>
                  <a:schemeClr val="bg1"/>
                </a:solidFill>
                <a:latin typeface="Arial" panose="020B0604020202020204" pitchFamily="34" charset="0"/>
                <a:cs typeface="Arial" panose="020B0604020202020204" pitchFamily="34" charset="0"/>
              </a:rPr>
              <a:t>My reflection:</a:t>
            </a:r>
          </a:p>
          <a:p>
            <a:r>
              <a:rPr lang="en-US" sz="2400" b="1" dirty="0">
                <a:solidFill>
                  <a:schemeClr val="bg1"/>
                </a:solidFill>
                <a:latin typeface="Arial" panose="020B0604020202020204" pitchFamily="34" charset="0"/>
                <a:cs typeface="Arial" panose="020B0604020202020204" pitchFamily="34" charset="0"/>
              </a:rPr>
              <a:t>The men who were inspired by the Spirit to write the word of God used their own powers of writing as well.</a:t>
            </a:r>
          </a:p>
          <a:p>
            <a:r>
              <a:rPr lang="en-US" sz="2400" b="1" dirty="0">
                <a:solidFill>
                  <a:schemeClr val="bg1"/>
                </a:solidFill>
                <a:latin typeface="Arial" panose="020B0604020202020204" pitchFamily="34" charset="0"/>
                <a:cs typeface="Arial" panose="020B0604020202020204" pitchFamily="34" charset="0"/>
              </a:rPr>
              <a:t>Your Reflection:</a:t>
            </a:r>
          </a:p>
        </p:txBody>
      </p:sp>
      <p:sp>
        <p:nvSpPr>
          <p:cNvPr id="8" name="Text Placeholder 7">
            <a:extLst>
              <a:ext uri="{FF2B5EF4-FFF2-40B4-BE49-F238E27FC236}">
                <a16:creationId xmlns:a16="http://schemas.microsoft.com/office/drawing/2014/main" id="{82A940AF-F0E6-4F2C-8463-DC7FCA82D4DA}"/>
              </a:ext>
            </a:extLst>
          </p:cNvPr>
          <p:cNvSpPr>
            <a:spLocks noGrp="1"/>
          </p:cNvSpPr>
          <p:nvPr>
            <p:ph type="body" sz="half" idx="17"/>
          </p:nvPr>
        </p:nvSpPr>
        <p:spPr>
          <a:xfrm>
            <a:off x="8223439" y="2213113"/>
            <a:ext cx="3385465" cy="4069309"/>
          </a:xfrm>
          <a:solidFill>
            <a:schemeClr val="bg1"/>
          </a:solidFill>
          <a:ln w="28575">
            <a:solidFill>
              <a:schemeClr val="bg1"/>
            </a:solidFill>
          </a:ln>
        </p:spPr>
        <p:txBody>
          <a:bodyPr>
            <a:normAutofit/>
          </a:bodyPr>
          <a:lstStyle/>
          <a:p>
            <a:r>
              <a:rPr lang="en-US" sz="2000" b="1" dirty="0">
                <a:latin typeface="Arial" panose="020B0604020202020204" pitchFamily="34" charset="0"/>
                <a:cs typeface="Arial" panose="020B0604020202020204" pitchFamily="34" charset="0"/>
              </a:rPr>
              <a:t>My reflection:</a:t>
            </a:r>
          </a:p>
          <a:p>
            <a:r>
              <a:rPr lang="en-US" sz="2000" b="1" dirty="0">
                <a:latin typeface="Arial" panose="020B0604020202020204" pitchFamily="34" charset="0"/>
                <a:cs typeface="Arial" panose="020B0604020202020204" pitchFamily="34" charset="0"/>
              </a:rPr>
              <a:t>Scripture is without error, but Christianity is not just a religion of the book, but of the Living Word of God.</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Your Reflection:</a:t>
            </a:r>
          </a:p>
        </p:txBody>
      </p:sp>
      <p:pic>
        <p:nvPicPr>
          <p:cNvPr id="5" name="Picture 4">
            <a:extLst>
              <a:ext uri="{FF2B5EF4-FFF2-40B4-BE49-F238E27FC236}">
                <a16:creationId xmlns:a16="http://schemas.microsoft.com/office/drawing/2014/main" id="{DED9A7E0-48B6-41DD-B15B-94F49ECF9A9C}"/>
              </a:ext>
            </a:extLst>
          </p:cNvPr>
          <p:cNvPicPr>
            <a:picLocks noChangeAspect="1"/>
          </p:cNvPicPr>
          <p:nvPr/>
        </p:nvPicPr>
        <p:blipFill>
          <a:blip r:embed="rId3"/>
          <a:stretch>
            <a:fillRect/>
          </a:stretch>
        </p:blipFill>
        <p:spPr>
          <a:xfrm>
            <a:off x="10294182" y="-209861"/>
            <a:ext cx="2098623" cy="2552870"/>
          </a:xfrm>
          <a:prstGeom prst="rect">
            <a:avLst/>
          </a:prstGeom>
        </p:spPr>
      </p:pic>
    </p:spTree>
    <p:custDataLst>
      <p:tags r:id="rId1"/>
    </p:custDataLst>
    <p:extLst>
      <p:ext uri="{BB962C8B-B14F-4D97-AF65-F5344CB8AC3E}">
        <p14:creationId xmlns:p14="http://schemas.microsoft.com/office/powerpoint/2010/main" val="979864269"/>
      </p:ext>
    </p:extLst>
  </p:cSld>
  <p:clrMapOvr>
    <a:masterClrMapping/>
  </p:clrMapOvr>
  <p:transition spd="slow" advTm="21425">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vertical)">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vertical)">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3.4|3.2"/>
</p:tagLst>
</file>

<file path=ppt/tags/tag2.xml><?xml version="1.0" encoding="utf-8"?>
<p:tagLst xmlns:a="http://schemas.openxmlformats.org/drawingml/2006/main" xmlns:r="http://schemas.openxmlformats.org/officeDocument/2006/relationships" xmlns:p="http://schemas.openxmlformats.org/presentationml/2006/main">
  <p:tag name="TIMING" val="|0.9|2.5|2.5|8.7"/>
</p:tagLst>
</file>

<file path=ppt/tags/tag3.xml><?xml version="1.0" encoding="utf-8"?>
<p:tagLst xmlns:a="http://schemas.openxmlformats.org/drawingml/2006/main" xmlns:r="http://schemas.openxmlformats.org/officeDocument/2006/relationships" xmlns:p="http://schemas.openxmlformats.org/presentationml/2006/main">
  <p:tag name="TIMING" val="|0.7|1.9|2|2.4|3.3|11.3|6.9|9.5"/>
</p:tagLst>
</file>

<file path=ppt/tags/tag4.xml><?xml version="1.0" encoding="utf-8"?>
<p:tagLst xmlns:a="http://schemas.openxmlformats.org/drawingml/2006/main" xmlns:r="http://schemas.openxmlformats.org/officeDocument/2006/relationships" xmlns:p="http://schemas.openxmlformats.org/presentationml/2006/main">
  <p:tag name="TIMING" val="|1|2.7|2.2|5.5|4.9|5.6"/>
</p:tagLst>
</file>

<file path=ppt/tags/tag5.xml><?xml version="1.0" encoding="utf-8"?>
<p:tagLst xmlns:a="http://schemas.openxmlformats.org/drawingml/2006/main" xmlns:r="http://schemas.openxmlformats.org/officeDocument/2006/relationships" xmlns:p="http://schemas.openxmlformats.org/presentationml/2006/main">
  <p:tag name="TIMING" val="|0.7|2.6|2.9|20.3"/>
</p:tagLst>
</file>

<file path=ppt/tags/tag6.xml><?xml version="1.0" encoding="utf-8"?>
<p:tagLst xmlns:a="http://schemas.openxmlformats.org/drawingml/2006/main" xmlns:r="http://schemas.openxmlformats.org/officeDocument/2006/relationships" xmlns:p="http://schemas.openxmlformats.org/presentationml/2006/main">
  <p:tag name="TIMING" val="|0.7|3.1|2.6|14.5"/>
</p:tagLst>
</file>

<file path=ppt/tags/tag7.xml><?xml version="1.0" encoding="utf-8"?>
<p:tagLst xmlns:a="http://schemas.openxmlformats.org/drawingml/2006/main" xmlns:r="http://schemas.openxmlformats.org/officeDocument/2006/relationships" xmlns:p="http://schemas.openxmlformats.org/presentationml/2006/main">
  <p:tag name="TIMING" val="|0.4|2.4|2.6|16.6"/>
</p:tagLst>
</file>

<file path=ppt/tags/tag8.xml><?xml version="1.0" encoding="utf-8"?>
<p:tagLst xmlns:a="http://schemas.openxmlformats.org/drawingml/2006/main" xmlns:r="http://schemas.openxmlformats.org/officeDocument/2006/relationships" xmlns:p="http://schemas.openxmlformats.org/presentationml/2006/main">
  <p:tag name="TIMING" val="|0.5|1.8|1.8|1.9|8.1|2.7|5.3|1.8|7.6"/>
</p:tagLst>
</file>

<file path=ppt/tags/tag9.xml><?xml version="1.0" encoding="utf-8"?>
<p:tagLst xmlns:a="http://schemas.openxmlformats.org/drawingml/2006/main" xmlns:r="http://schemas.openxmlformats.org/officeDocument/2006/relationships" xmlns:p="http://schemas.openxmlformats.org/presentationml/2006/main">
  <p:tag name="TIMING" val="|0.3|2.5|1.7|5.6|4.8"/>
</p:tagLst>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90</TotalTime>
  <Words>1078</Words>
  <Application>Microsoft Office PowerPoint</Application>
  <PresentationFormat>Widescreen</PresentationFormat>
  <Paragraphs>58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Eras Demi ITC</vt:lpstr>
      <vt:lpstr>Trebuchet MS</vt:lpstr>
      <vt:lpstr>Berlin</vt:lpstr>
      <vt:lpstr>Interpretation of the Faith Heritage</vt:lpstr>
      <vt:lpstr>PowerPoint Presentation</vt:lpstr>
      <vt:lpstr>Dogmas - Proposed Truths</vt:lpstr>
      <vt:lpstr>Dogmas - Proposed Truths</vt:lpstr>
      <vt:lpstr>The Inability to Err/  Ways of Growing in Faith</vt:lpstr>
      <vt:lpstr>The Inability to Err/  Ways of Growing in Faith</vt:lpstr>
      <vt:lpstr>God Uses Words to Speak</vt:lpstr>
      <vt:lpstr>Written by God Who Used Human Authors</vt:lpstr>
      <vt:lpstr>Written by God Who Used Human Authors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Interpretation of the Faith Heritage</dc:title>
  <dc:creator>Teresa Manalac</dc:creator>
  <cp:lastModifiedBy>Teresa Manalac</cp:lastModifiedBy>
  <cp:revision>18</cp:revision>
  <dcterms:created xsi:type="dcterms:W3CDTF">2020-06-05T06:27:45Z</dcterms:created>
  <dcterms:modified xsi:type="dcterms:W3CDTF">2020-06-05T07:58:19Z</dcterms:modified>
</cp:coreProperties>
</file>