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65" r:id="rId2"/>
    <p:sldId id="310" r:id="rId3"/>
    <p:sldId id="313" r:id="rId4"/>
    <p:sldId id="320" r:id="rId5"/>
    <p:sldId id="312" r:id="rId6"/>
    <p:sldId id="321" r:id="rId7"/>
    <p:sldId id="314" r:id="rId8"/>
    <p:sldId id="322" r:id="rId9"/>
    <p:sldId id="315" r:id="rId10"/>
    <p:sldId id="323" r:id="rId11"/>
    <p:sldId id="316" r:id="rId12"/>
    <p:sldId id="324" r:id="rId13"/>
    <p:sldId id="317" r:id="rId14"/>
    <p:sldId id="325" r:id="rId15"/>
    <p:sldId id="326" r:id="rId16"/>
    <p:sldId id="318" r:id="rId17"/>
    <p:sldId id="319" r:id="rId18"/>
  </p:sldIdLst>
  <p:sldSz cx="12188825" cy="6858000"/>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BFFF"/>
    <a:srgbClr val="C1E4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29" autoAdjust="0"/>
  </p:normalViewPr>
  <p:slideViewPr>
    <p:cSldViewPr showGuides="1">
      <p:cViewPr varScale="1">
        <p:scale>
          <a:sx n="64" d="100"/>
          <a:sy n="64" d="100"/>
        </p:scale>
        <p:origin x="72" y="258"/>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9DE493-19D7-4EC9-97C9-5F26233F1106}" type="doc">
      <dgm:prSet loTypeId="urn:microsoft.com/office/officeart/2005/8/layout/hProcess4" loCatId="process" qsTypeId="urn:microsoft.com/office/officeart/2005/8/quickstyle/simple2" qsCatId="simple" csTypeId="urn:microsoft.com/office/officeart/2005/8/colors/accent0_3" csCatId="mainScheme" phldr="1"/>
      <dgm:spPr/>
      <dgm:t>
        <a:bodyPr/>
        <a:lstStyle/>
        <a:p>
          <a:endParaRPr lang="en-US"/>
        </a:p>
      </dgm:t>
    </dgm:pt>
    <dgm:pt modelId="{FB986F71-3126-4196-BD30-74AEDC39A1CA}">
      <dgm:prSet phldrT="[Text]"/>
      <dgm:spPr/>
      <dgm:t>
        <a:bodyPr/>
        <a:lstStyle/>
        <a:p>
          <a:r>
            <a:rPr lang="en-US" dirty="0"/>
            <a:t>Step 1 </a:t>
          </a:r>
        </a:p>
      </dgm:t>
    </dgm:pt>
    <dgm:pt modelId="{9B3CE34A-9B3E-4D5F-94E0-DFBB94FF5A03}" type="parTrans" cxnId="{1423FC72-83C7-4510-8021-28EAEA493E68}">
      <dgm:prSet/>
      <dgm:spPr/>
      <dgm:t>
        <a:bodyPr/>
        <a:lstStyle/>
        <a:p>
          <a:endParaRPr lang="en-US"/>
        </a:p>
      </dgm:t>
    </dgm:pt>
    <dgm:pt modelId="{D0B150DF-3AA4-454C-8652-25880449C422}" type="sibTrans" cxnId="{1423FC72-83C7-4510-8021-28EAEA493E68}">
      <dgm:prSet/>
      <dgm:spPr/>
      <dgm:t>
        <a:bodyPr/>
        <a:lstStyle/>
        <a:p>
          <a:endParaRPr lang="en-US"/>
        </a:p>
      </dgm:t>
    </dgm:pt>
    <dgm:pt modelId="{AB2E8498-CC81-452F-A895-08F3845AA347}">
      <dgm:prSet phldrT="[Text]" custT="1"/>
      <dgm:spPr/>
      <dgm:t>
        <a:bodyPr/>
        <a:lstStyle/>
        <a:p>
          <a:r>
            <a:rPr lang="en-US" sz="2000" b="1" i="0" u="none" dirty="0">
              <a:solidFill>
                <a:schemeClr val="accent5">
                  <a:lumMod val="75000"/>
                </a:schemeClr>
              </a:solidFill>
              <a:latin typeface="Eras Demi ITC" panose="020B0805030504020804" pitchFamily="34" charset="0"/>
            </a:rPr>
            <a:t>Private revelations (discerned and welcomed by the Church) do not complete Christ's definitive Revelation</a:t>
          </a:r>
          <a:r>
            <a:rPr lang="en-US" sz="2000" b="0" i="0" u="none" dirty="0">
              <a:solidFill>
                <a:schemeClr val="accent5">
                  <a:lumMod val="75000"/>
                </a:schemeClr>
              </a:solidFill>
            </a:rPr>
            <a:t>.</a:t>
          </a:r>
          <a:endParaRPr lang="en-US" sz="2000" dirty="0">
            <a:solidFill>
              <a:schemeClr val="accent5">
                <a:lumMod val="75000"/>
              </a:schemeClr>
            </a:solidFill>
          </a:endParaRPr>
        </a:p>
      </dgm:t>
    </dgm:pt>
    <dgm:pt modelId="{4C65E2C8-0CBB-4D8C-AD60-6B0105C62B84}" type="parTrans" cxnId="{2D5B3E3B-3EE5-4072-933E-27DF5400591C}">
      <dgm:prSet/>
      <dgm:spPr/>
      <dgm:t>
        <a:bodyPr/>
        <a:lstStyle/>
        <a:p>
          <a:endParaRPr lang="en-US"/>
        </a:p>
      </dgm:t>
    </dgm:pt>
    <dgm:pt modelId="{9A1F3304-AA9E-4FBC-89BA-9095C80E47C9}" type="sibTrans" cxnId="{2D5B3E3B-3EE5-4072-933E-27DF5400591C}">
      <dgm:prSet/>
      <dgm:spPr/>
      <dgm:t>
        <a:bodyPr/>
        <a:lstStyle/>
        <a:p>
          <a:endParaRPr lang="en-US"/>
        </a:p>
      </dgm:t>
    </dgm:pt>
    <dgm:pt modelId="{F6D27D1B-CDCB-481F-B8FA-AB31B2A119DE}">
      <dgm:prSet phldrT="[Text]"/>
      <dgm:spPr/>
      <dgm:t>
        <a:bodyPr/>
        <a:lstStyle/>
        <a:p>
          <a:r>
            <a:rPr lang="en-US" dirty="0"/>
            <a:t>Step 2 </a:t>
          </a:r>
        </a:p>
      </dgm:t>
    </dgm:pt>
    <dgm:pt modelId="{8A7BF306-8E53-4B16-9E7E-A79AE3DF6BE2}" type="parTrans" cxnId="{A63D53AC-541A-4D09-9620-8B1C8D7B91DE}">
      <dgm:prSet/>
      <dgm:spPr/>
      <dgm:t>
        <a:bodyPr/>
        <a:lstStyle/>
        <a:p>
          <a:endParaRPr lang="en-US"/>
        </a:p>
      </dgm:t>
    </dgm:pt>
    <dgm:pt modelId="{7AEB6639-3258-49E8-8B1F-B4A9C61922BE}" type="sibTrans" cxnId="{A63D53AC-541A-4D09-9620-8B1C8D7B91DE}">
      <dgm:prSet/>
      <dgm:spPr/>
      <dgm:t>
        <a:bodyPr/>
        <a:lstStyle/>
        <a:p>
          <a:endParaRPr lang="en-US"/>
        </a:p>
      </dgm:t>
    </dgm:pt>
    <dgm:pt modelId="{58828492-5CEF-4AFE-95CB-5D7E6A18158B}">
      <dgm:prSet phldrT="[Text]"/>
      <dgm:spPr/>
      <dgm:t>
        <a:bodyPr/>
        <a:lstStyle/>
        <a:p>
          <a:r>
            <a:rPr lang="en-US" dirty="0"/>
            <a:t>Step 3 </a:t>
          </a:r>
        </a:p>
      </dgm:t>
    </dgm:pt>
    <dgm:pt modelId="{F664BA43-1B81-496F-A04E-CE4B4A525697}" type="parTrans" cxnId="{ECE9152A-59A8-4A3A-9D34-DB38A074F636}">
      <dgm:prSet/>
      <dgm:spPr/>
      <dgm:t>
        <a:bodyPr/>
        <a:lstStyle/>
        <a:p>
          <a:endParaRPr lang="en-US"/>
        </a:p>
      </dgm:t>
    </dgm:pt>
    <dgm:pt modelId="{2D386477-EC66-449A-8D41-5F8A212C3D8E}" type="sibTrans" cxnId="{ECE9152A-59A8-4A3A-9D34-DB38A074F636}">
      <dgm:prSet/>
      <dgm:spPr/>
      <dgm:t>
        <a:bodyPr/>
        <a:lstStyle/>
        <a:p>
          <a:endParaRPr lang="en-US"/>
        </a:p>
      </dgm:t>
    </dgm:pt>
    <dgm:pt modelId="{68838C34-4D02-49F8-ADD7-BFA90D87B7EA}">
      <dgm:prSet phldrT="[Text]" custT="1"/>
      <dgm:spPr/>
      <dgm:t>
        <a:bodyPr/>
        <a:lstStyle/>
        <a:p>
          <a:r>
            <a:rPr lang="en-US" sz="2000" b="0" i="0" u="none" dirty="0">
              <a:solidFill>
                <a:schemeClr val="accent5">
                  <a:lumMod val="75000"/>
                </a:schemeClr>
              </a:solidFill>
              <a:latin typeface="Eras Demi ITC" panose="020B0805030504020804" pitchFamily="34" charset="0"/>
            </a:rPr>
            <a:t>The Church rejects those revelations (associated with non-Christian religions and recent sects) which claim to surpass or correct Christ's revelation.</a:t>
          </a:r>
          <a:endParaRPr lang="en-US" sz="2000" dirty="0">
            <a:solidFill>
              <a:schemeClr val="accent5">
                <a:lumMod val="75000"/>
              </a:schemeClr>
            </a:solidFill>
            <a:latin typeface="Eras Demi ITC" panose="020B0805030504020804" pitchFamily="34" charset="0"/>
          </a:endParaRPr>
        </a:p>
      </dgm:t>
    </dgm:pt>
    <dgm:pt modelId="{F2AD00AD-6A23-4C89-A107-68EF5D1F0B94}" type="parTrans" cxnId="{4143D757-8617-4C89-8322-E3B29A1874AF}">
      <dgm:prSet/>
      <dgm:spPr/>
      <dgm:t>
        <a:bodyPr/>
        <a:lstStyle/>
        <a:p>
          <a:endParaRPr lang="en-US"/>
        </a:p>
      </dgm:t>
    </dgm:pt>
    <dgm:pt modelId="{FFC4FCE7-6F2F-4F91-A74A-7C4C32A81657}" type="sibTrans" cxnId="{4143D757-8617-4C89-8322-E3B29A1874AF}">
      <dgm:prSet/>
      <dgm:spPr/>
      <dgm:t>
        <a:bodyPr/>
        <a:lstStyle/>
        <a:p>
          <a:endParaRPr lang="en-US"/>
        </a:p>
      </dgm:t>
    </dgm:pt>
    <dgm:pt modelId="{A6030A62-7D91-44DE-960B-9C9015578D9A}">
      <dgm:prSet phldrT="[Text]" custT="1"/>
      <dgm:spPr/>
      <dgm:t>
        <a:bodyPr/>
        <a:lstStyle/>
        <a:p>
          <a:r>
            <a:rPr lang="en-US" sz="2000" b="1" i="0" u="none" dirty="0">
              <a:solidFill>
                <a:schemeClr val="accent5">
                  <a:lumMod val="75000"/>
                </a:schemeClr>
              </a:solidFill>
              <a:latin typeface="Eras Demi ITC" panose="020B0805030504020804" pitchFamily="34" charset="0"/>
            </a:rPr>
            <a:t>Rather, they help believers in a certain historical period to live Christ's revelation more fully</a:t>
          </a:r>
          <a:r>
            <a:rPr lang="en-US" sz="2000" b="1" i="0" u="none" dirty="0">
              <a:latin typeface="Eras Demi ITC" panose="020B0805030504020804" pitchFamily="34" charset="0"/>
            </a:rPr>
            <a:t>. </a:t>
          </a:r>
          <a:endParaRPr lang="en-US" sz="2000" b="1" dirty="0">
            <a:latin typeface="Eras Demi ITC" panose="020B0805030504020804" pitchFamily="34" charset="0"/>
          </a:endParaRPr>
        </a:p>
      </dgm:t>
    </dgm:pt>
    <dgm:pt modelId="{A889715E-7750-4C49-B564-92DB2BAA6399}" type="parTrans" cxnId="{91D9F867-FB58-49ED-81C7-9FD289ADDA85}">
      <dgm:prSet/>
      <dgm:spPr/>
      <dgm:t>
        <a:bodyPr/>
        <a:lstStyle/>
        <a:p>
          <a:endParaRPr lang="en-US"/>
        </a:p>
      </dgm:t>
    </dgm:pt>
    <dgm:pt modelId="{ACD43335-540D-4081-9334-B9CC46B4AE6A}" type="sibTrans" cxnId="{91D9F867-FB58-49ED-81C7-9FD289ADDA85}">
      <dgm:prSet/>
      <dgm:spPr/>
      <dgm:t>
        <a:bodyPr/>
        <a:lstStyle/>
        <a:p>
          <a:endParaRPr lang="en-US"/>
        </a:p>
      </dgm:t>
    </dgm:pt>
    <dgm:pt modelId="{3960CFF8-4383-4382-8D6D-F2A00F508E8D}" type="pres">
      <dgm:prSet presAssocID="{0E9DE493-19D7-4EC9-97C9-5F26233F1106}" presName="Name0" presStyleCnt="0">
        <dgm:presLayoutVars>
          <dgm:dir/>
          <dgm:animLvl val="lvl"/>
          <dgm:resizeHandles val="exact"/>
        </dgm:presLayoutVars>
      </dgm:prSet>
      <dgm:spPr/>
    </dgm:pt>
    <dgm:pt modelId="{366CFF54-5C8F-47F9-BFD8-D9AF3EADDA3E}" type="pres">
      <dgm:prSet presAssocID="{0E9DE493-19D7-4EC9-97C9-5F26233F1106}" presName="tSp" presStyleCnt="0"/>
      <dgm:spPr/>
    </dgm:pt>
    <dgm:pt modelId="{13688FBD-4079-41FE-A6A2-B5B0F293E6BF}" type="pres">
      <dgm:prSet presAssocID="{0E9DE493-19D7-4EC9-97C9-5F26233F1106}" presName="bSp" presStyleCnt="0"/>
      <dgm:spPr/>
    </dgm:pt>
    <dgm:pt modelId="{224851B6-C14D-49DE-883B-A13003DA4601}" type="pres">
      <dgm:prSet presAssocID="{0E9DE493-19D7-4EC9-97C9-5F26233F1106}" presName="process" presStyleCnt="0"/>
      <dgm:spPr/>
    </dgm:pt>
    <dgm:pt modelId="{1439717B-283C-48FF-AF62-1990F52B6512}" type="pres">
      <dgm:prSet presAssocID="{FB986F71-3126-4196-BD30-74AEDC39A1CA}" presName="composite1" presStyleCnt="0"/>
      <dgm:spPr/>
    </dgm:pt>
    <dgm:pt modelId="{BCCE6711-D1D8-4B2C-917E-41AB5A6114A8}" type="pres">
      <dgm:prSet presAssocID="{FB986F71-3126-4196-BD30-74AEDC39A1CA}" presName="dummyNode1" presStyleLbl="node1" presStyleIdx="0" presStyleCnt="3"/>
      <dgm:spPr/>
    </dgm:pt>
    <dgm:pt modelId="{96015622-8A46-45CF-A72A-2856B699B374}" type="pres">
      <dgm:prSet presAssocID="{FB986F71-3126-4196-BD30-74AEDC39A1CA}" presName="childNode1" presStyleLbl="bgAcc1" presStyleIdx="0" presStyleCnt="3" custScaleX="128032" custScaleY="133326">
        <dgm:presLayoutVars>
          <dgm:bulletEnabled val="1"/>
        </dgm:presLayoutVars>
      </dgm:prSet>
      <dgm:spPr/>
    </dgm:pt>
    <dgm:pt modelId="{BFE859F2-A9E8-4F95-9161-8EC68F2D30C4}" type="pres">
      <dgm:prSet presAssocID="{FB986F71-3126-4196-BD30-74AEDC39A1CA}" presName="childNode1tx" presStyleLbl="bgAcc1" presStyleIdx="0" presStyleCnt="3">
        <dgm:presLayoutVars>
          <dgm:bulletEnabled val="1"/>
        </dgm:presLayoutVars>
      </dgm:prSet>
      <dgm:spPr/>
    </dgm:pt>
    <dgm:pt modelId="{E18C6CF4-EDEB-4539-A36D-E0355B626199}" type="pres">
      <dgm:prSet presAssocID="{FB986F71-3126-4196-BD30-74AEDC39A1CA}" presName="parentNode1" presStyleLbl="node1" presStyleIdx="0" presStyleCnt="3" custLinFactNeighborX="12297" custLinFactNeighborY="77898">
        <dgm:presLayoutVars>
          <dgm:chMax val="1"/>
          <dgm:bulletEnabled val="1"/>
        </dgm:presLayoutVars>
      </dgm:prSet>
      <dgm:spPr/>
    </dgm:pt>
    <dgm:pt modelId="{D9FCD5E9-9E94-4534-BAB4-3DB8EB44E7D0}" type="pres">
      <dgm:prSet presAssocID="{FB986F71-3126-4196-BD30-74AEDC39A1CA}" presName="connSite1" presStyleCnt="0"/>
      <dgm:spPr/>
    </dgm:pt>
    <dgm:pt modelId="{6A63D16E-EEE6-4267-97EA-5AD7D2BC4E84}" type="pres">
      <dgm:prSet presAssocID="{D0B150DF-3AA4-454C-8652-25880449C422}" presName="Name9" presStyleLbl="sibTrans2D1" presStyleIdx="0" presStyleCnt="2"/>
      <dgm:spPr/>
    </dgm:pt>
    <dgm:pt modelId="{59BAED1E-A4FE-4FA3-8716-57917AF47F38}" type="pres">
      <dgm:prSet presAssocID="{F6D27D1B-CDCB-481F-B8FA-AB31B2A119DE}" presName="composite2" presStyleCnt="0"/>
      <dgm:spPr/>
    </dgm:pt>
    <dgm:pt modelId="{5C833856-7FAF-4B27-932C-67C7D08339F2}" type="pres">
      <dgm:prSet presAssocID="{F6D27D1B-CDCB-481F-B8FA-AB31B2A119DE}" presName="dummyNode2" presStyleLbl="node1" presStyleIdx="0" presStyleCnt="3"/>
      <dgm:spPr/>
    </dgm:pt>
    <dgm:pt modelId="{E83793B4-2C5C-4D90-82FA-E5EE4745664D}" type="pres">
      <dgm:prSet presAssocID="{F6D27D1B-CDCB-481F-B8FA-AB31B2A119DE}" presName="childNode2" presStyleLbl="bgAcc1" presStyleIdx="1" presStyleCnt="3" custScaleX="132653" custScaleY="140743" custLinFactNeighborX="588" custLinFactNeighborY="266">
        <dgm:presLayoutVars>
          <dgm:bulletEnabled val="1"/>
        </dgm:presLayoutVars>
      </dgm:prSet>
      <dgm:spPr/>
    </dgm:pt>
    <dgm:pt modelId="{67FFE978-6FBE-4424-80BE-B9E4B4DD0695}" type="pres">
      <dgm:prSet presAssocID="{F6D27D1B-CDCB-481F-B8FA-AB31B2A119DE}" presName="childNode2tx" presStyleLbl="bgAcc1" presStyleIdx="1" presStyleCnt="3">
        <dgm:presLayoutVars>
          <dgm:bulletEnabled val="1"/>
        </dgm:presLayoutVars>
      </dgm:prSet>
      <dgm:spPr/>
    </dgm:pt>
    <dgm:pt modelId="{029D1FDE-4DD7-4FA5-8C70-0C747477B66C}" type="pres">
      <dgm:prSet presAssocID="{F6D27D1B-CDCB-481F-B8FA-AB31B2A119DE}" presName="parentNode2" presStyleLbl="node1" presStyleIdx="1" presStyleCnt="3" custLinFactNeighborX="-4857" custLinFactNeighborY="-48099">
        <dgm:presLayoutVars>
          <dgm:chMax val="0"/>
          <dgm:bulletEnabled val="1"/>
        </dgm:presLayoutVars>
      </dgm:prSet>
      <dgm:spPr/>
    </dgm:pt>
    <dgm:pt modelId="{C2556EF6-41FF-46C6-8829-911BFA533FFE}" type="pres">
      <dgm:prSet presAssocID="{F6D27D1B-CDCB-481F-B8FA-AB31B2A119DE}" presName="connSite2" presStyleCnt="0"/>
      <dgm:spPr/>
    </dgm:pt>
    <dgm:pt modelId="{DC2A0ADB-DCE3-4BF4-9952-0394865777AC}" type="pres">
      <dgm:prSet presAssocID="{7AEB6639-3258-49E8-8B1F-B4A9C61922BE}" presName="Name18" presStyleLbl="sibTrans2D1" presStyleIdx="1" presStyleCnt="2"/>
      <dgm:spPr/>
    </dgm:pt>
    <dgm:pt modelId="{A874A3A3-A340-4ABC-99B5-7529D4415335}" type="pres">
      <dgm:prSet presAssocID="{58828492-5CEF-4AFE-95CB-5D7E6A18158B}" presName="composite1" presStyleCnt="0"/>
      <dgm:spPr/>
    </dgm:pt>
    <dgm:pt modelId="{14032C0B-60AE-432B-A713-F993D1C4BA8F}" type="pres">
      <dgm:prSet presAssocID="{58828492-5CEF-4AFE-95CB-5D7E6A18158B}" presName="dummyNode1" presStyleLbl="node1" presStyleIdx="1" presStyleCnt="3"/>
      <dgm:spPr/>
    </dgm:pt>
    <dgm:pt modelId="{69C28D3B-E083-42DF-9EA0-916CA12125A9}" type="pres">
      <dgm:prSet presAssocID="{58828492-5CEF-4AFE-95CB-5D7E6A18158B}" presName="childNode1" presStyleLbl="bgAcc1" presStyleIdx="2" presStyleCnt="3" custScaleX="169084" custScaleY="122232" custLinFactNeighborX="-6727" custLinFactNeighborY="-2527">
        <dgm:presLayoutVars>
          <dgm:bulletEnabled val="1"/>
        </dgm:presLayoutVars>
      </dgm:prSet>
      <dgm:spPr/>
    </dgm:pt>
    <dgm:pt modelId="{843715D2-C2C2-41EB-BDA3-21230FBA46DB}" type="pres">
      <dgm:prSet presAssocID="{58828492-5CEF-4AFE-95CB-5D7E6A18158B}" presName="childNode1tx" presStyleLbl="bgAcc1" presStyleIdx="2" presStyleCnt="3">
        <dgm:presLayoutVars>
          <dgm:bulletEnabled val="1"/>
        </dgm:presLayoutVars>
      </dgm:prSet>
      <dgm:spPr/>
    </dgm:pt>
    <dgm:pt modelId="{047F5837-10E2-4FFC-A492-DB8A19EF48CA}" type="pres">
      <dgm:prSet presAssocID="{58828492-5CEF-4AFE-95CB-5D7E6A18158B}" presName="parentNode1" presStyleLbl="node1" presStyleIdx="2" presStyleCnt="3" custLinFactNeighborX="-4688" custLinFactNeighborY="48023">
        <dgm:presLayoutVars>
          <dgm:chMax val="1"/>
          <dgm:bulletEnabled val="1"/>
        </dgm:presLayoutVars>
      </dgm:prSet>
      <dgm:spPr/>
    </dgm:pt>
    <dgm:pt modelId="{7D6A154D-27BB-4CCE-9250-BCDD2CD5C383}" type="pres">
      <dgm:prSet presAssocID="{58828492-5CEF-4AFE-95CB-5D7E6A18158B}" presName="connSite1" presStyleCnt="0"/>
      <dgm:spPr/>
    </dgm:pt>
  </dgm:ptLst>
  <dgm:cxnLst>
    <dgm:cxn modelId="{A08CE81F-A93E-429F-943D-3B3662A0C042}" type="presOf" srcId="{F6D27D1B-CDCB-481F-B8FA-AB31B2A119DE}" destId="{029D1FDE-4DD7-4FA5-8C70-0C747477B66C}" srcOrd="0" destOrd="0" presId="urn:microsoft.com/office/officeart/2005/8/layout/hProcess4"/>
    <dgm:cxn modelId="{ECE9152A-59A8-4A3A-9D34-DB38A074F636}" srcId="{0E9DE493-19D7-4EC9-97C9-5F26233F1106}" destId="{58828492-5CEF-4AFE-95CB-5D7E6A18158B}" srcOrd="2" destOrd="0" parTransId="{F664BA43-1B81-496F-A04E-CE4B4A525697}" sibTransId="{2D386477-EC66-449A-8D41-5F8A212C3D8E}"/>
    <dgm:cxn modelId="{678CA631-70BF-4788-B225-631A88054680}" type="presOf" srcId="{A6030A62-7D91-44DE-960B-9C9015578D9A}" destId="{67FFE978-6FBE-4424-80BE-B9E4B4DD0695}" srcOrd="1" destOrd="0" presId="urn:microsoft.com/office/officeart/2005/8/layout/hProcess4"/>
    <dgm:cxn modelId="{2D5B3E3B-3EE5-4072-933E-27DF5400591C}" srcId="{FB986F71-3126-4196-BD30-74AEDC39A1CA}" destId="{AB2E8498-CC81-452F-A895-08F3845AA347}" srcOrd="0" destOrd="0" parTransId="{4C65E2C8-0CBB-4D8C-AD60-6B0105C62B84}" sibTransId="{9A1F3304-AA9E-4FBC-89BA-9095C80E47C9}"/>
    <dgm:cxn modelId="{241A4F42-3815-4A3A-A31B-C5E11FFB5E6D}" type="presOf" srcId="{FB986F71-3126-4196-BD30-74AEDC39A1CA}" destId="{E18C6CF4-EDEB-4539-A36D-E0355B626199}" srcOrd="0" destOrd="0" presId="urn:microsoft.com/office/officeart/2005/8/layout/hProcess4"/>
    <dgm:cxn modelId="{91D9F867-FB58-49ED-81C7-9FD289ADDA85}" srcId="{F6D27D1B-CDCB-481F-B8FA-AB31B2A119DE}" destId="{A6030A62-7D91-44DE-960B-9C9015578D9A}" srcOrd="0" destOrd="0" parTransId="{A889715E-7750-4C49-B564-92DB2BAA6399}" sibTransId="{ACD43335-540D-4081-9334-B9CC46B4AE6A}"/>
    <dgm:cxn modelId="{1423FC72-83C7-4510-8021-28EAEA493E68}" srcId="{0E9DE493-19D7-4EC9-97C9-5F26233F1106}" destId="{FB986F71-3126-4196-BD30-74AEDC39A1CA}" srcOrd="0" destOrd="0" parTransId="{9B3CE34A-9B3E-4D5F-94E0-DFBB94FF5A03}" sibTransId="{D0B150DF-3AA4-454C-8652-25880449C422}"/>
    <dgm:cxn modelId="{4143D757-8617-4C89-8322-E3B29A1874AF}" srcId="{58828492-5CEF-4AFE-95CB-5D7E6A18158B}" destId="{68838C34-4D02-49F8-ADD7-BFA90D87B7EA}" srcOrd="0" destOrd="0" parTransId="{F2AD00AD-6A23-4C89-A107-68EF5D1F0B94}" sibTransId="{FFC4FCE7-6F2F-4F91-A74A-7C4C32A81657}"/>
    <dgm:cxn modelId="{550EC38B-566A-4081-A7BE-0E49BE02764D}" type="presOf" srcId="{AB2E8498-CC81-452F-A895-08F3845AA347}" destId="{BFE859F2-A9E8-4F95-9161-8EC68F2D30C4}" srcOrd="1" destOrd="0" presId="urn:microsoft.com/office/officeart/2005/8/layout/hProcess4"/>
    <dgm:cxn modelId="{A63D53AC-541A-4D09-9620-8B1C8D7B91DE}" srcId="{0E9DE493-19D7-4EC9-97C9-5F26233F1106}" destId="{F6D27D1B-CDCB-481F-B8FA-AB31B2A119DE}" srcOrd="1" destOrd="0" parTransId="{8A7BF306-8E53-4B16-9E7E-A79AE3DF6BE2}" sibTransId="{7AEB6639-3258-49E8-8B1F-B4A9C61922BE}"/>
    <dgm:cxn modelId="{7854DCB0-2745-42F0-B767-8D1C0C2FCB60}" type="presOf" srcId="{A6030A62-7D91-44DE-960B-9C9015578D9A}" destId="{E83793B4-2C5C-4D90-82FA-E5EE4745664D}" srcOrd="0" destOrd="0" presId="urn:microsoft.com/office/officeart/2005/8/layout/hProcess4"/>
    <dgm:cxn modelId="{4E74EABF-20DE-46D5-9BE9-0F84CEAF66AB}" type="presOf" srcId="{D0B150DF-3AA4-454C-8652-25880449C422}" destId="{6A63D16E-EEE6-4267-97EA-5AD7D2BC4E84}" srcOrd="0" destOrd="0" presId="urn:microsoft.com/office/officeart/2005/8/layout/hProcess4"/>
    <dgm:cxn modelId="{95276BC3-D2A9-422F-9390-BED3FD8C7BB0}" type="presOf" srcId="{0E9DE493-19D7-4EC9-97C9-5F26233F1106}" destId="{3960CFF8-4383-4382-8D6D-F2A00F508E8D}" srcOrd="0" destOrd="0" presId="urn:microsoft.com/office/officeart/2005/8/layout/hProcess4"/>
    <dgm:cxn modelId="{90D5F6C6-4E25-4C59-9DF6-6E2B25A59F46}" type="presOf" srcId="{68838C34-4D02-49F8-ADD7-BFA90D87B7EA}" destId="{69C28D3B-E083-42DF-9EA0-916CA12125A9}" srcOrd="0" destOrd="0" presId="urn:microsoft.com/office/officeart/2005/8/layout/hProcess4"/>
    <dgm:cxn modelId="{A507C8D3-A0BB-44E4-82F7-15D18D34238D}" type="presOf" srcId="{68838C34-4D02-49F8-ADD7-BFA90D87B7EA}" destId="{843715D2-C2C2-41EB-BDA3-21230FBA46DB}" srcOrd="1" destOrd="0" presId="urn:microsoft.com/office/officeart/2005/8/layout/hProcess4"/>
    <dgm:cxn modelId="{FA45DADE-266F-4B82-B02F-D2732D8D9F51}" type="presOf" srcId="{58828492-5CEF-4AFE-95CB-5D7E6A18158B}" destId="{047F5837-10E2-4FFC-A492-DB8A19EF48CA}" srcOrd="0" destOrd="0" presId="urn:microsoft.com/office/officeart/2005/8/layout/hProcess4"/>
    <dgm:cxn modelId="{732F9AFA-01BF-4C18-A659-D951BF9FC05D}" type="presOf" srcId="{AB2E8498-CC81-452F-A895-08F3845AA347}" destId="{96015622-8A46-45CF-A72A-2856B699B374}" srcOrd="0" destOrd="0" presId="urn:microsoft.com/office/officeart/2005/8/layout/hProcess4"/>
    <dgm:cxn modelId="{E95209FE-82B0-40EF-AFE6-D8CCCCEA50E1}" type="presOf" srcId="{7AEB6639-3258-49E8-8B1F-B4A9C61922BE}" destId="{DC2A0ADB-DCE3-4BF4-9952-0394865777AC}" srcOrd="0" destOrd="0" presId="urn:microsoft.com/office/officeart/2005/8/layout/hProcess4"/>
    <dgm:cxn modelId="{89F19664-F574-44B4-924E-3D107B743F23}" type="presParOf" srcId="{3960CFF8-4383-4382-8D6D-F2A00F508E8D}" destId="{366CFF54-5C8F-47F9-BFD8-D9AF3EADDA3E}" srcOrd="0" destOrd="0" presId="urn:microsoft.com/office/officeart/2005/8/layout/hProcess4"/>
    <dgm:cxn modelId="{75C41B37-1CBE-4C45-8C4B-850855BD27C4}" type="presParOf" srcId="{3960CFF8-4383-4382-8D6D-F2A00F508E8D}" destId="{13688FBD-4079-41FE-A6A2-B5B0F293E6BF}" srcOrd="1" destOrd="0" presId="urn:microsoft.com/office/officeart/2005/8/layout/hProcess4"/>
    <dgm:cxn modelId="{3AA8FE4E-D0FB-4F4F-9F35-7B6B4E7D5E8D}" type="presParOf" srcId="{3960CFF8-4383-4382-8D6D-F2A00F508E8D}" destId="{224851B6-C14D-49DE-883B-A13003DA4601}" srcOrd="2" destOrd="0" presId="urn:microsoft.com/office/officeart/2005/8/layout/hProcess4"/>
    <dgm:cxn modelId="{A4DAABAE-FB49-4E79-80B0-1264A8E539FF}" type="presParOf" srcId="{224851B6-C14D-49DE-883B-A13003DA4601}" destId="{1439717B-283C-48FF-AF62-1990F52B6512}" srcOrd="0" destOrd="0" presId="urn:microsoft.com/office/officeart/2005/8/layout/hProcess4"/>
    <dgm:cxn modelId="{6FFC75D9-47EB-48FF-90CD-91F117AC22B7}" type="presParOf" srcId="{1439717B-283C-48FF-AF62-1990F52B6512}" destId="{BCCE6711-D1D8-4B2C-917E-41AB5A6114A8}" srcOrd="0" destOrd="0" presId="urn:microsoft.com/office/officeart/2005/8/layout/hProcess4"/>
    <dgm:cxn modelId="{FEE85E3F-72E5-4071-8EA1-3623F81173A1}" type="presParOf" srcId="{1439717B-283C-48FF-AF62-1990F52B6512}" destId="{96015622-8A46-45CF-A72A-2856B699B374}" srcOrd="1" destOrd="0" presId="urn:microsoft.com/office/officeart/2005/8/layout/hProcess4"/>
    <dgm:cxn modelId="{AC4982ED-AD83-45D0-AD2F-455F7901AF9F}" type="presParOf" srcId="{1439717B-283C-48FF-AF62-1990F52B6512}" destId="{BFE859F2-A9E8-4F95-9161-8EC68F2D30C4}" srcOrd="2" destOrd="0" presId="urn:microsoft.com/office/officeart/2005/8/layout/hProcess4"/>
    <dgm:cxn modelId="{565E0706-6737-49AB-A631-19EA6E16791C}" type="presParOf" srcId="{1439717B-283C-48FF-AF62-1990F52B6512}" destId="{E18C6CF4-EDEB-4539-A36D-E0355B626199}" srcOrd="3" destOrd="0" presId="urn:microsoft.com/office/officeart/2005/8/layout/hProcess4"/>
    <dgm:cxn modelId="{0F8395D2-489A-4650-9E19-52FEC57A410B}" type="presParOf" srcId="{1439717B-283C-48FF-AF62-1990F52B6512}" destId="{D9FCD5E9-9E94-4534-BAB4-3DB8EB44E7D0}" srcOrd="4" destOrd="0" presId="urn:microsoft.com/office/officeart/2005/8/layout/hProcess4"/>
    <dgm:cxn modelId="{9204B803-0CC8-4F9E-AC95-C709626A9F47}" type="presParOf" srcId="{224851B6-C14D-49DE-883B-A13003DA4601}" destId="{6A63D16E-EEE6-4267-97EA-5AD7D2BC4E84}" srcOrd="1" destOrd="0" presId="urn:microsoft.com/office/officeart/2005/8/layout/hProcess4"/>
    <dgm:cxn modelId="{DF63E90D-523A-4A3D-8E96-876C4878E690}" type="presParOf" srcId="{224851B6-C14D-49DE-883B-A13003DA4601}" destId="{59BAED1E-A4FE-4FA3-8716-57917AF47F38}" srcOrd="2" destOrd="0" presId="urn:microsoft.com/office/officeart/2005/8/layout/hProcess4"/>
    <dgm:cxn modelId="{ABC2BBAC-ABC6-4828-A656-FF0E45449B5D}" type="presParOf" srcId="{59BAED1E-A4FE-4FA3-8716-57917AF47F38}" destId="{5C833856-7FAF-4B27-932C-67C7D08339F2}" srcOrd="0" destOrd="0" presId="urn:microsoft.com/office/officeart/2005/8/layout/hProcess4"/>
    <dgm:cxn modelId="{57A8C77F-8539-4ED5-8B3E-AA69AEF39063}" type="presParOf" srcId="{59BAED1E-A4FE-4FA3-8716-57917AF47F38}" destId="{E83793B4-2C5C-4D90-82FA-E5EE4745664D}" srcOrd="1" destOrd="0" presId="urn:microsoft.com/office/officeart/2005/8/layout/hProcess4"/>
    <dgm:cxn modelId="{13C487BA-883D-4A71-9789-EB655F6279D7}" type="presParOf" srcId="{59BAED1E-A4FE-4FA3-8716-57917AF47F38}" destId="{67FFE978-6FBE-4424-80BE-B9E4B4DD0695}" srcOrd="2" destOrd="0" presId="urn:microsoft.com/office/officeart/2005/8/layout/hProcess4"/>
    <dgm:cxn modelId="{9DE711C0-DAD0-490A-8F9F-84EFF58B67F2}" type="presParOf" srcId="{59BAED1E-A4FE-4FA3-8716-57917AF47F38}" destId="{029D1FDE-4DD7-4FA5-8C70-0C747477B66C}" srcOrd="3" destOrd="0" presId="urn:microsoft.com/office/officeart/2005/8/layout/hProcess4"/>
    <dgm:cxn modelId="{7E60F800-B699-4C90-AE8B-FFA3C1DBAC2A}" type="presParOf" srcId="{59BAED1E-A4FE-4FA3-8716-57917AF47F38}" destId="{C2556EF6-41FF-46C6-8829-911BFA533FFE}" srcOrd="4" destOrd="0" presId="urn:microsoft.com/office/officeart/2005/8/layout/hProcess4"/>
    <dgm:cxn modelId="{15EEC923-9DD9-45F9-B1CE-E90ADC8BB3B2}" type="presParOf" srcId="{224851B6-C14D-49DE-883B-A13003DA4601}" destId="{DC2A0ADB-DCE3-4BF4-9952-0394865777AC}" srcOrd="3" destOrd="0" presId="urn:microsoft.com/office/officeart/2005/8/layout/hProcess4"/>
    <dgm:cxn modelId="{F83CC031-B411-4234-8023-6E45E782DC1B}" type="presParOf" srcId="{224851B6-C14D-49DE-883B-A13003DA4601}" destId="{A874A3A3-A340-4ABC-99B5-7529D4415335}" srcOrd="4" destOrd="0" presId="urn:microsoft.com/office/officeart/2005/8/layout/hProcess4"/>
    <dgm:cxn modelId="{7B362966-E9AB-40B9-8761-1F07E738ED93}" type="presParOf" srcId="{A874A3A3-A340-4ABC-99B5-7529D4415335}" destId="{14032C0B-60AE-432B-A713-F993D1C4BA8F}" srcOrd="0" destOrd="0" presId="urn:microsoft.com/office/officeart/2005/8/layout/hProcess4"/>
    <dgm:cxn modelId="{7577A14F-C73F-4E1A-8760-544ED1967544}" type="presParOf" srcId="{A874A3A3-A340-4ABC-99B5-7529D4415335}" destId="{69C28D3B-E083-42DF-9EA0-916CA12125A9}" srcOrd="1" destOrd="0" presId="urn:microsoft.com/office/officeart/2005/8/layout/hProcess4"/>
    <dgm:cxn modelId="{1637F8A1-F9FA-4AC7-AA80-AC52DBF6427F}" type="presParOf" srcId="{A874A3A3-A340-4ABC-99B5-7529D4415335}" destId="{843715D2-C2C2-41EB-BDA3-21230FBA46DB}" srcOrd="2" destOrd="0" presId="urn:microsoft.com/office/officeart/2005/8/layout/hProcess4"/>
    <dgm:cxn modelId="{C3A1CE6A-C0A2-460E-AEC5-91898FCAB7C6}" type="presParOf" srcId="{A874A3A3-A340-4ABC-99B5-7529D4415335}" destId="{047F5837-10E2-4FFC-A492-DB8A19EF48CA}" srcOrd="3" destOrd="0" presId="urn:microsoft.com/office/officeart/2005/8/layout/hProcess4"/>
    <dgm:cxn modelId="{B0B35EFC-EC0D-408D-96C0-AAE23E559E96}" type="presParOf" srcId="{A874A3A3-A340-4ABC-99B5-7529D4415335}" destId="{7D6A154D-27BB-4CCE-9250-BCDD2CD5C383}"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015622-8A46-45CF-A72A-2856B699B374}">
      <dsp:nvSpPr>
        <dsp:cNvPr id="0" name=""/>
        <dsp:cNvSpPr/>
      </dsp:nvSpPr>
      <dsp:spPr>
        <a:xfrm>
          <a:off x="763" y="1292059"/>
          <a:ext cx="2762988" cy="2373117"/>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l" defTabSz="889000">
            <a:lnSpc>
              <a:spcPct val="90000"/>
            </a:lnSpc>
            <a:spcBef>
              <a:spcPct val="0"/>
            </a:spcBef>
            <a:spcAft>
              <a:spcPct val="15000"/>
            </a:spcAft>
            <a:buChar char="•"/>
          </a:pPr>
          <a:r>
            <a:rPr lang="en-US" sz="2000" b="1" i="0" u="none" kern="1200" dirty="0">
              <a:solidFill>
                <a:schemeClr val="accent5">
                  <a:lumMod val="75000"/>
                </a:schemeClr>
              </a:solidFill>
              <a:latin typeface="Eras Demi ITC" panose="020B0805030504020804" pitchFamily="34" charset="0"/>
            </a:rPr>
            <a:t>Private revelations (discerned and welcomed by the Church) do not complete Christ's definitive Revelation</a:t>
          </a:r>
          <a:r>
            <a:rPr lang="en-US" sz="2000" b="0" i="0" u="none" kern="1200" dirty="0">
              <a:solidFill>
                <a:schemeClr val="accent5">
                  <a:lumMod val="75000"/>
                </a:schemeClr>
              </a:solidFill>
            </a:rPr>
            <a:t>.</a:t>
          </a:r>
          <a:endParaRPr lang="en-US" sz="2000" kern="1200" dirty="0">
            <a:solidFill>
              <a:schemeClr val="accent5">
                <a:lumMod val="75000"/>
              </a:schemeClr>
            </a:solidFill>
          </a:endParaRPr>
        </a:p>
      </dsp:txBody>
      <dsp:txXfrm>
        <a:off x="55375" y="1346671"/>
        <a:ext cx="2653764" cy="1755368"/>
      </dsp:txXfrm>
    </dsp:sp>
    <dsp:sp modelId="{6A63D16E-EEE6-4267-97EA-5AD7D2BC4E84}">
      <dsp:nvSpPr>
        <dsp:cNvPr id="0" name=""/>
        <dsp:cNvSpPr/>
      </dsp:nvSpPr>
      <dsp:spPr>
        <a:xfrm>
          <a:off x="1521371" y="2091126"/>
          <a:ext cx="2707874" cy="2707874"/>
        </a:xfrm>
        <a:prstGeom prst="leftCircularArrow">
          <a:avLst>
            <a:gd name="adj1" fmla="val 2847"/>
            <a:gd name="adj2" fmla="val 347804"/>
            <a:gd name="adj3" fmla="val 1195613"/>
            <a:gd name="adj4" fmla="val 8096788"/>
            <a:gd name="adj5" fmla="val 3321"/>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E18C6CF4-EDEB-4539-A36D-E0355B626199}">
      <dsp:nvSpPr>
        <dsp:cNvPr id="0" name=""/>
        <dsp:cNvSpPr/>
      </dsp:nvSpPr>
      <dsp:spPr>
        <a:xfrm>
          <a:off x="1018689" y="3581400"/>
          <a:ext cx="1918262" cy="762829"/>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1915" tIns="54610" rIns="81915" bIns="54610" numCol="1" spcCol="1270" anchor="ctr" anchorCtr="0">
          <a:noAutofit/>
        </a:bodyPr>
        <a:lstStyle/>
        <a:p>
          <a:pPr marL="0" lvl="0" indent="0" algn="ctr" defTabSz="1911350">
            <a:lnSpc>
              <a:spcPct val="90000"/>
            </a:lnSpc>
            <a:spcBef>
              <a:spcPct val="0"/>
            </a:spcBef>
            <a:spcAft>
              <a:spcPct val="35000"/>
            </a:spcAft>
            <a:buNone/>
          </a:pPr>
          <a:r>
            <a:rPr lang="en-US" sz="4300" kern="1200" dirty="0"/>
            <a:t>Step 1 </a:t>
          </a:r>
        </a:p>
      </dsp:txBody>
      <dsp:txXfrm>
        <a:off x="1041031" y="3603742"/>
        <a:ext cx="1873578" cy="718145"/>
      </dsp:txXfrm>
    </dsp:sp>
    <dsp:sp modelId="{E83793B4-2C5C-4D90-82FA-E5EE4745664D}">
      <dsp:nvSpPr>
        <dsp:cNvPr id="0" name=""/>
        <dsp:cNvSpPr/>
      </dsp:nvSpPr>
      <dsp:spPr>
        <a:xfrm>
          <a:off x="3143517" y="1226076"/>
          <a:ext cx="2862711" cy="2505135"/>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l" defTabSz="889000">
            <a:lnSpc>
              <a:spcPct val="90000"/>
            </a:lnSpc>
            <a:spcBef>
              <a:spcPct val="0"/>
            </a:spcBef>
            <a:spcAft>
              <a:spcPct val="15000"/>
            </a:spcAft>
            <a:buChar char="•"/>
          </a:pPr>
          <a:r>
            <a:rPr lang="en-US" sz="2000" b="1" i="0" u="none" kern="1200" dirty="0">
              <a:solidFill>
                <a:schemeClr val="accent5">
                  <a:lumMod val="75000"/>
                </a:schemeClr>
              </a:solidFill>
              <a:latin typeface="Eras Demi ITC" panose="020B0805030504020804" pitchFamily="34" charset="0"/>
            </a:rPr>
            <a:t>Rather, they help believers in a certain historical period to live Christ's revelation more fully</a:t>
          </a:r>
          <a:r>
            <a:rPr lang="en-US" sz="2000" b="1" i="0" u="none" kern="1200" dirty="0">
              <a:latin typeface="Eras Demi ITC" panose="020B0805030504020804" pitchFamily="34" charset="0"/>
            </a:rPr>
            <a:t>. </a:t>
          </a:r>
          <a:endParaRPr lang="en-US" sz="2000" b="1" kern="1200" dirty="0">
            <a:latin typeface="Eras Demi ITC" panose="020B0805030504020804" pitchFamily="34" charset="0"/>
          </a:endParaRPr>
        </a:p>
      </dsp:txBody>
      <dsp:txXfrm>
        <a:off x="3201167" y="1820541"/>
        <a:ext cx="2747411" cy="1853020"/>
      </dsp:txXfrm>
    </dsp:sp>
    <dsp:sp modelId="{DC2A0ADB-DCE3-4BF4-9952-0394865777AC}">
      <dsp:nvSpPr>
        <dsp:cNvPr id="0" name=""/>
        <dsp:cNvSpPr/>
      </dsp:nvSpPr>
      <dsp:spPr>
        <a:xfrm>
          <a:off x="4419644" y="35290"/>
          <a:ext cx="3618012" cy="3618012"/>
        </a:xfrm>
        <a:prstGeom prst="circularArrow">
          <a:avLst>
            <a:gd name="adj1" fmla="val 2131"/>
            <a:gd name="adj2" fmla="val 256026"/>
            <a:gd name="adj3" fmla="val 19939333"/>
            <a:gd name="adj4" fmla="val 12946381"/>
            <a:gd name="adj5" fmla="val 2486"/>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029D1FDE-4DD7-4FA5-8C70-0C747477B66C}">
      <dsp:nvSpPr>
        <dsp:cNvPr id="0" name=""/>
        <dsp:cNvSpPr/>
      </dsp:nvSpPr>
      <dsp:spPr>
        <a:xfrm>
          <a:off x="3869557" y="835613"/>
          <a:ext cx="1918262" cy="762829"/>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1915" tIns="54610" rIns="81915" bIns="54610" numCol="1" spcCol="1270" anchor="ctr" anchorCtr="0">
          <a:noAutofit/>
        </a:bodyPr>
        <a:lstStyle/>
        <a:p>
          <a:pPr marL="0" lvl="0" indent="0" algn="ctr" defTabSz="1911350">
            <a:lnSpc>
              <a:spcPct val="90000"/>
            </a:lnSpc>
            <a:spcBef>
              <a:spcPct val="0"/>
            </a:spcBef>
            <a:spcAft>
              <a:spcPct val="35000"/>
            </a:spcAft>
            <a:buNone/>
          </a:pPr>
          <a:r>
            <a:rPr lang="en-US" sz="4300" kern="1200" dirty="0"/>
            <a:t>Step 2 </a:t>
          </a:r>
        </a:p>
      </dsp:txBody>
      <dsp:txXfrm>
        <a:off x="3891899" y="857955"/>
        <a:ext cx="1873578" cy="718145"/>
      </dsp:txXfrm>
    </dsp:sp>
    <dsp:sp modelId="{69C28D3B-E083-42DF-9EA0-916CA12125A9}">
      <dsp:nvSpPr>
        <dsp:cNvPr id="0" name=""/>
        <dsp:cNvSpPr/>
      </dsp:nvSpPr>
      <dsp:spPr>
        <a:xfrm>
          <a:off x="6215444" y="1345108"/>
          <a:ext cx="3648909" cy="2175651"/>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l" defTabSz="889000">
            <a:lnSpc>
              <a:spcPct val="90000"/>
            </a:lnSpc>
            <a:spcBef>
              <a:spcPct val="0"/>
            </a:spcBef>
            <a:spcAft>
              <a:spcPct val="15000"/>
            </a:spcAft>
            <a:buChar char="•"/>
          </a:pPr>
          <a:r>
            <a:rPr lang="en-US" sz="2000" b="0" i="0" u="none" kern="1200" dirty="0">
              <a:solidFill>
                <a:schemeClr val="accent5">
                  <a:lumMod val="75000"/>
                </a:schemeClr>
              </a:solidFill>
              <a:latin typeface="Eras Demi ITC" panose="020B0805030504020804" pitchFamily="34" charset="0"/>
            </a:rPr>
            <a:t>The Church rejects those revelations (associated with non-Christian religions and recent sects) which claim to surpass or correct Christ's revelation.</a:t>
          </a:r>
          <a:endParaRPr lang="en-US" sz="2000" kern="1200" dirty="0">
            <a:solidFill>
              <a:schemeClr val="accent5">
                <a:lumMod val="75000"/>
              </a:schemeClr>
            </a:solidFill>
            <a:latin typeface="Eras Demi ITC" panose="020B0805030504020804" pitchFamily="34" charset="0"/>
          </a:endParaRPr>
        </a:p>
      </dsp:txBody>
      <dsp:txXfrm>
        <a:off x="6265512" y="1395176"/>
        <a:ext cx="3548773" cy="1609304"/>
      </dsp:txXfrm>
    </dsp:sp>
    <dsp:sp modelId="{047F5837-10E2-4FFC-A492-DB8A19EF48CA}">
      <dsp:nvSpPr>
        <dsp:cNvPr id="0" name=""/>
        <dsp:cNvSpPr/>
      </dsp:nvSpPr>
      <dsp:spPr>
        <a:xfrm>
          <a:off x="7495686" y="3352800"/>
          <a:ext cx="1918262" cy="762829"/>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1915" tIns="54610" rIns="81915" bIns="54610" numCol="1" spcCol="1270" anchor="ctr" anchorCtr="0">
          <a:noAutofit/>
        </a:bodyPr>
        <a:lstStyle/>
        <a:p>
          <a:pPr marL="0" lvl="0" indent="0" algn="ctr" defTabSz="1911350">
            <a:lnSpc>
              <a:spcPct val="90000"/>
            </a:lnSpc>
            <a:spcBef>
              <a:spcPct val="0"/>
            </a:spcBef>
            <a:spcAft>
              <a:spcPct val="35000"/>
            </a:spcAft>
            <a:buNone/>
          </a:pPr>
          <a:r>
            <a:rPr lang="en-US" sz="4300" kern="1200" dirty="0"/>
            <a:t>Step 3 </a:t>
          </a:r>
        </a:p>
      </dsp:txBody>
      <dsp:txXfrm>
        <a:off x="7518028" y="3375142"/>
        <a:ext cx="1873578" cy="71814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88EAF-6ECA-4616-85EF-35AA19C641F3}" type="datetimeFigureOut">
              <a:rPr lang="en-US"/>
              <a:t>6/2/2020</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F912AB-2776-42F2-A957-313FC7EFEDB9}" type="slidenum">
              <a:rPr/>
              <a:t>‹#›</a:t>
            </a:fld>
            <a:endParaRPr/>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t>6/2/2020</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t>‹#›</a:t>
            </a:fld>
            <a:endParaRPr/>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1828800"/>
            <a:ext cx="8229600" cy="2895600"/>
          </a:xfrm>
        </p:spPr>
        <p:txBody>
          <a:bodyPr anchor="b">
            <a:normAutofit/>
          </a:bodyPr>
          <a:lstStyle>
            <a:lvl1pPr>
              <a:lnSpc>
                <a:spcPct val="80000"/>
              </a:lnSpc>
              <a:defRPr sz="6600">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1065213" y="4800600"/>
            <a:ext cx="8229600" cy="1219200"/>
          </a:xfrm>
        </p:spPr>
        <p:txBody>
          <a:bodyPr>
            <a:normAutofit/>
          </a:bodyPr>
          <a:lstStyle>
            <a:lvl1pPr marL="0" indent="0" algn="l">
              <a:spcBef>
                <a:spcPts val="0"/>
              </a:spcBef>
              <a:buNone/>
              <a:defRPr sz="2000"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03F41C87-7AD9-4845-A077-840E4A0F3F06}" type="datetimeFigureOut">
              <a:rPr lang="en-US"/>
              <a:t>6/2/2020</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2" y="381001"/>
            <a:ext cx="1524001" cy="56388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412" y="381001"/>
            <a:ext cx="7391399"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03F41C87-7AD9-4845-A077-840E4A0F3F06}" type="datetimeFigureOut">
              <a:rPr lang="en-US"/>
              <a:t>6/2/2020</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6/2/2020</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9614" y="2514600"/>
            <a:ext cx="8692399" cy="2819400"/>
          </a:xfrm>
        </p:spPr>
        <p:txBody>
          <a:bodyPr anchor="b">
            <a:normAutofit/>
          </a:bodyPr>
          <a:lstStyle>
            <a:lvl1pPr algn="l">
              <a:lnSpc>
                <a:spcPct val="80000"/>
              </a:lnSpc>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065213" y="5410200"/>
            <a:ext cx="8687333"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6/2/2020</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04781" y="1905001"/>
            <a:ext cx="4419599"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29183" y="1905001"/>
            <a:ext cx="4419600"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t>6/2/2020</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986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986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dirty="0"/>
          </a:p>
        </p:txBody>
      </p:sp>
      <p:sp>
        <p:nvSpPr>
          <p:cNvPr id="7" name="Date Placeholder 6"/>
          <p:cNvSpPr>
            <a:spLocks noGrp="1"/>
          </p:cNvSpPr>
          <p:nvPr>
            <p:ph type="dt" sz="half" idx="10"/>
          </p:nvPr>
        </p:nvSpPr>
        <p:spPr/>
        <p:txBody>
          <a:bodyPr/>
          <a:lstStyle/>
          <a:p>
            <a:fld id="{03F41C87-7AD9-4845-A077-840E4A0F3F06}" type="datetimeFigureOut">
              <a:rPr lang="en-US"/>
              <a:t>6/2/2020</a:t>
            </a:fld>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03F41C87-7AD9-4845-A077-840E4A0F3F06}" type="datetimeFigureOut">
              <a:rPr lang="en-US"/>
              <a:t>6/2/2020</a:t>
            </a:fld>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03F41C87-7AD9-4845-A077-840E4A0F3F06}" type="datetimeFigureOut">
              <a:rPr lang="en-US"/>
              <a:t>6/2/2020</a:t>
            </a:fld>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Autofit/>
          </a:bodyPr>
          <a:lstStyle>
            <a:lvl1pPr algn="l">
              <a:lnSpc>
                <a:spcPct val="90000"/>
              </a:lnSpc>
              <a:defRPr sz="3600" b="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4951414" y="685800"/>
            <a:ext cx="6400800"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03F41C87-7AD9-4845-A077-840E4A0F3F06}" type="datetimeFigureOut">
              <a:rPr lang="en-US"/>
              <a:t>6/2/2020</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rmAutofit/>
          </a:bodyPr>
          <a:lstStyle>
            <a:lvl1pPr algn="l">
              <a:lnSpc>
                <a:spcPct val="90000"/>
              </a:lnSpc>
              <a:defRPr sz="3600" b="0" i="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951414" y="685800"/>
            <a:ext cx="6400799"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pPr/>
              <a:t>6/2/2020</a:t>
            </a:fld>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144001" cy="13716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a:defRPr sz="1100">
                <a:solidFill>
                  <a:schemeClr val="tx1">
                    <a:tint val="75000"/>
                  </a:schemeClr>
                </a:solidFill>
              </a:defRPr>
            </a:lvl1pPr>
          </a:lstStyle>
          <a:p>
            <a:endParaRPr lang="en-US" dirty="0"/>
          </a:p>
        </p:txBody>
      </p:sp>
      <p:sp>
        <p:nvSpPr>
          <p:cNvPr id="4" name="Date Placeholder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03F41C87-7AD9-4845-A077-840E4A0F3F06}" type="datetimeFigureOut">
              <a:rPr lang="en-US" smtClean="0"/>
              <a:pPr/>
              <a:t>6/2/2020</a:t>
            </a:fld>
            <a:endParaRPr lang="en-US"/>
          </a:p>
        </p:txBody>
      </p:sp>
      <p:sp>
        <p:nvSpPr>
          <p:cNvPr id="6" name="Slide Number Placeholder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2A013F82-EE5E-44EE-A61D-E31C6657F26F}" type="slidenum">
              <a:rPr lang="en-US" smtClean="0"/>
              <a:pPr/>
              <a:t>‹#›</a:t>
            </a:fld>
            <a:endParaRPr lang="en-US"/>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5.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6.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6.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Layout" Target="../slideLayouts/slideLayout5.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Layout" Target="../slideLayouts/slideLayout8.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Layout" Target="../slideLayouts/slideLayout8.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slideLayout" Target="../slideLayouts/slideLayout8.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8.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r>
              <a:rPr lang="en-US" sz="7200" b="1" dirty="0">
                <a:latin typeface="Eras Demi ITC" panose="020B0805030504020804" pitchFamily="34" charset="0"/>
              </a:rPr>
              <a:t>Christ Jesus</a:t>
            </a:r>
          </a:p>
        </p:txBody>
      </p:sp>
      <p:sp>
        <p:nvSpPr>
          <p:cNvPr id="4" name="Subtitle 3"/>
          <p:cNvSpPr>
            <a:spLocks noGrp="1"/>
          </p:cNvSpPr>
          <p:nvPr>
            <p:ph type="subTitle" idx="1"/>
          </p:nvPr>
        </p:nvSpPr>
        <p:spPr>
          <a:xfrm>
            <a:off x="1065212" y="4800600"/>
            <a:ext cx="8991599" cy="1219200"/>
          </a:xfrm>
        </p:spPr>
        <p:txBody>
          <a:bodyPr>
            <a:normAutofit/>
          </a:bodyPr>
          <a:lstStyle/>
          <a:p>
            <a:r>
              <a:rPr lang="it-IT" sz="4000" b="1" dirty="0">
                <a:latin typeface="Eras Demi ITC" panose="020B0805030504020804" pitchFamily="34" charset="0"/>
              </a:rPr>
              <a:t>Fullness of all revelation</a:t>
            </a:r>
          </a:p>
        </p:txBody>
      </p:sp>
    </p:spTree>
    <p:custDataLst>
      <p:tags r:id="rId1"/>
    </p:custDataLst>
    <p:extLst>
      <p:ext uri="{BB962C8B-B14F-4D97-AF65-F5344CB8AC3E}">
        <p14:creationId xmlns:p14="http://schemas.microsoft.com/office/powerpoint/2010/main" val="2808920126"/>
      </p:ext>
    </p:extLst>
  </p:cSld>
  <p:clrMapOvr>
    <a:masterClrMapping/>
  </p:clrMapOvr>
  <p:transition spd="slow" advTm="11163">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outVertical)">
                                      <p:cBhvr>
                                        <p:cTn id="12"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2163" y="337930"/>
            <a:ext cx="9144001" cy="1066800"/>
          </a:xfrm>
        </p:spPr>
        <p:txBody>
          <a:bodyPr>
            <a:normAutofit fontScale="90000"/>
          </a:bodyPr>
          <a:lstStyle/>
          <a:p>
            <a:pPr algn="ctr"/>
            <a:r>
              <a:rPr lang="en-US" sz="4400" dirty="0">
                <a:solidFill>
                  <a:srgbClr val="FFC000"/>
                </a:solidFill>
                <a:latin typeface="Eras Demi ITC" panose="020B0805030504020804" pitchFamily="34" charset="0"/>
              </a:rPr>
              <a:t>Two Forms:  </a:t>
            </a:r>
            <a:br>
              <a:rPr lang="en-US" sz="4400" dirty="0">
                <a:solidFill>
                  <a:srgbClr val="FFC000"/>
                </a:solidFill>
                <a:latin typeface="Eras Demi ITC" panose="020B0805030504020804" pitchFamily="34" charset="0"/>
              </a:rPr>
            </a:br>
            <a:r>
              <a:rPr lang="en-US" dirty="0">
                <a:solidFill>
                  <a:srgbClr val="FFC000"/>
                </a:solidFill>
                <a:latin typeface="Eras Demi ITC" panose="020B0805030504020804" pitchFamily="34" charset="0"/>
              </a:rPr>
              <a:t>The Gospel Was Transmitted in Two Forms</a:t>
            </a:r>
          </a:p>
        </p:txBody>
      </p:sp>
      <p:sp>
        <p:nvSpPr>
          <p:cNvPr id="4" name="Content Placeholder 3"/>
          <p:cNvSpPr>
            <a:spLocks noGrp="1"/>
          </p:cNvSpPr>
          <p:nvPr>
            <p:ph sz="half" idx="2"/>
          </p:nvPr>
        </p:nvSpPr>
        <p:spPr>
          <a:xfrm>
            <a:off x="531812" y="2057399"/>
            <a:ext cx="4873751" cy="3962401"/>
          </a:xfrm>
          <a:solidFill>
            <a:schemeClr val="tx2">
              <a:lumMod val="25000"/>
            </a:schemeClr>
          </a:solidFill>
          <a:ln w="38100">
            <a:solidFill>
              <a:schemeClr val="tx1"/>
            </a:solidFill>
          </a:ln>
        </p:spPr>
        <p:txBody>
          <a:bodyPr>
            <a:normAutofit/>
          </a:bodyPr>
          <a:lstStyle/>
          <a:p>
            <a:pPr marL="0" indent="0" algn="ctr">
              <a:buNone/>
            </a:pPr>
            <a:r>
              <a:rPr lang="en-US" sz="3200" dirty="0">
                <a:solidFill>
                  <a:srgbClr val="FFC000"/>
                </a:solidFill>
                <a:latin typeface="Eras Light ITC" panose="020B0402030504020804" pitchFamily="34" charset="0"/>
              </a:rPr>
              <a:t>Orally </a:t>
            </a:r>
          </a:p>
          <a:p>
            <a:pPr marL="0" indent="0" algn="ctr">
              <a:buNone/>
            </a:pPr>
            <a:r>
              <a:rPr lang="en-US" sz="2000" b="1" dirty="0">
                <a:solidFill>
                  <a:srgbClr val="FFC000"/>
                </a:solidFill>
                <a:latin typeface="Eras Light ITC" panose="020B0402030504020804" pitchFamily="34" charset="0"/>
              </a:rPr>
              <a:t>My reflection:  Messages handed down orally by the Apostles, although said to have been inspired by God are more difficult to comprehend, although Christ has said that through the Holy Spirit, everything is made clear. </a:t>
            </a:r>
          </a:p>
          <a:p>
            <a:pPr marL="0" indent="0">
              <a:buNone/>
            </a:pPr>
            <a:r>
              <a:rPr lang="en-US" sz="2000" b="1" dirty="0">
                <a:solidFill>
                  <a:srgbClr val="FFC000"/>
                </a:solidFill>
                <a:latin typeface="Eras Light ITC" panose="020B0402030504020804" pitchFamily="34" charset="0"/>
              </a:rPr>
              <a:t>Your Reflection:</a:t>
            </a:r>
          </a:p>
        </p:txBody>
      </p:sp>
      <p:sp>
        <p:nvSpPr>
          <p:cNvPr id="6" name="Content Placeholder 5"/>
          <p:cNvSpPr>
            <a:spLocks noGrp="1"/>
          </p:cNvSpPr>
          <p:nvPr>
            <p:ph sz="quarter" idx="4"/>
          </p:nvPr>
        </p:nvSpPr>
        <p:spPr>
          <a:xfrm>
            <a:off x="5789612" y="1600200"/>
            <a:ext cx="4416552" cy="3962401"/>
          </a:xfrm>
          <a:solidFill>
            <a:schemeClr val="tx2">
              <a:lumMod val="25000"/>
            </a:schemeClr>
          </a:solidFill>
          <a:ln w="38100">
            <a:solidFill>
              <a:schemeClr val="tx1"/>
            </a:solidFill>
          </a:ln>
        </p:spPr>
        <p:txBody>
          <a:bodyPr>
            <a:noAutofit/>
          </a:bodyPr>
          <a:lstStyle/>
          <a:p>
            <a:pPr marL="0" indent="0" algn="ctr">
              <a:buNone/>
            </a:pPr>
            <a:r>
              <a:rPr lang="en-US" sz="3600" dirty="0">
                <a:solidFill>
                  <a:srgbClr val="FFC000"/>
                </a:solidFill>
                <a:latin typeface="Eras Light ITC" panose="020B0402030504020804" pitchFamily="34" charset="0"/>
              </a:rPr>
              <a:t>In writing </a:t>
            </a:r>
          </a:p>
          <a:p>
            <a:pPr marL="0" indent="0" algn="ctr">
              <a:buNone/>
            </a:pPr>
            <a:r>
              <a:rPr lang="en-US" sz="2000" b="1" dirty="0">
                <a:solidFill>
                  <a:srgbClr val="FFC000"/>
                </a:solidFill>
                <a:latin typeface="Eras Light ITC" panose="020B0402030504020804" pitchFamily="34" charset="0"/>
              </a:rPr>
              <a:t>My reflection:  It is easier to understand the written word since you can repeatedly return to it, study and absorb it, and perhaps verbalize questions about the meaning.</a:t>
            </a:r>
          </a:p>
          <a:p>
            <a:pPr marL="0" indent="0">
              <a:buNone/>
            </a:pPr>
            <a:r>
              <a:rPr lang="en-US" sz="2000" b="1" dirty="0">
                <a:solidFill>
                  <a:srgbClr val="FFC000"/>
                </a:solidFill>
                <a:latin typeface="Eras Light ITC" panose="020B0402030504020804" pitchFamily="34" charset="0"/>
              </a:rPr>
              <a:t>Your reflection: </a:t>
            </a:r>
          </a:p>
        </p:txBody>
      </p:sp>
      <p:pic>
        <p:nvPicPr>
          <p:cNvPr id="2050" name="Picture 2" descr="Image result for the gospels">
            <a:extLst>
              <a:ext uri="{FF2B5EF4-FFF2-40B4-BE49-F238E27FC236}">
                <a16:creationId xmlns:a16="http://schemas.microsoft.com/office/drawing/2014/main" id="{6CBB96A6-A645-4EE4-AEC8-0B51E2A9A8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94813" y="4234070"/>
            <a:ext cx="2590800" cy="2286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734314514"/>
      </p:ext>
    </p:extLst>
  </p:cSld>
  <p:clrMapOvr>
    <a:masterClrMapping/>
  </p:clrMapOvr>
  <p:transition spd="slow" advTm="39827">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bg/>
                                          </p:spTgt>
                                        </p:tgtEl>
                                        <p:attrNameLst>
                                          <p:attrName>style.visibility</p:attrName>
                                        </p:attrNameLst>
                                      </p:cBhvr>
                                      <p:to>
                                        <p:strVal val="visible"/>
                                      </p:to>
                                    </p:set>
                                    <p:animEffect transition="in" filter="circle(in)">
                                      <p:cBhvr>
                                        <p:cTn id="12" dur="2000"/>
                                        <p:tgtEl>
                                          <p:spTgt spid="4">
                                            <p:bg/>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circle(in)">
                                      <p:cBhvr>
                                        <p:cTn id="17" dur="20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circle(in)">
                                      <p:cBhvr>
                                        <p:cTn id="22" dur="20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circle(in)">
                                      <p:cBhvr>
                                        <p:cTn id="27" dur="20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32" fill="hold" grpId="0" nodeType="clickEffect">
                                  <p:stCondLst>
                                    <p:cond delay="0"/>
                                  </p:stCondLst>
                                  <p:childTnLst>
                                    <p:set>
                                      <p:cBhvr>
                                        <p:cTn id="31" dur="1" fill="hold">
                                          <p:stCondLst>
                                            <p:cond delay="0"/>
                                          </p:stCondLst>
                                        </p:cTn>
                                        <p:tgtEl>
                                          <p:spTgt spid="6">
                                            <p:bg/>
                                          </p:spTgt>
                                        </p:tgtEl>
                                        <p:attrNameLst>
                                          <p:attrName>style.visibility</p:attrName>
                                        </p:attrNameLst>
                                      </p:cBhvr>
                                      <p:to>
                                        <p:strVal val="visible"/>
                                      </p:to>
                                    </p:set>
                                    <p:animEffect transition="in" filter="circle(out)">
                                      <p:cBhvr>
                                        <p:cTn id="32" dur="2000"/>
                                        <p:tgtEl>
                                          <p:spTgt spid="6">
                                            <p:bg/>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32" fill="hold" grpId="0"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circle(out)">
                                      <p:cBhvr>
                                        <p:cTn id="37" dur="20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32" fill="hold" grpId="0" nodeType="clickEffect">
                                  <p:stCondLst>
                                    <p:cond delay="0"/>
                                  </p:stCondLst>
                                  <p:childTnLst>
                                    <p:set>
                                      <p:cBhvr>
                                        <p:cTn id="41" dur="1" fill="hold">
                                          <p:stCondLst>
                                            <p:cond delay="0"/>
                                          </p:stCondLst>
                                        </p:cTn>
                                        <p:tgtEl>
                                          <p:spTgt spid="6">
                                            <p:txEl>
                                              <p:pRg st="1" end="1"/>
                                            </p:txEl>
                                          </p:spTgt>
                                        </p:tgtEl>
                                        <p:attrNameLst>
                                          <p:attrName>style.visibility</p:attrName>
                                        </p:attrNameLst>
                                      </p:cBhvr>
                                      <p:to>
                                        <p:strVal val="visible"/>
                                      </p:to>
                                    </p:set>
                                    <p:animEffect transition="in" filter="circle(out)">
                                      <p:cBhvr>
                                        <p:cTn id="42" dur="2000"/>
                                        <p:tgtEl>
                                          <p:spTgt spid="6">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32" fill="hold" grpId="0" nodeType="clickEffect">
                                  <p:stCondLst>
                                    <p:cond delay="0"/>
                                  </p:stCondLst>
                                  <p:childTnLst>
                                    <p:set>
                                      <p:cBhvr>
                                        <p:cTn id="46" dur="1" fill="hold">
                                          <p:stCondLst>
                                            <p:cond delay="0"/>
                                          </p:stCondLst>
                                        </p:cTn>
                                        <p:tgtEl>
                                          <p:spTgt spid="6">
                                            <p:txEl>
                                              <p:pRg st="2" end="2"/>
                                            </p:txEl>
                                          </p:spTgt>
                                        </p:tgtEl>
                                        <p:attrNameLst>
                                          <p:attrName>style.visibility</p:attrName>
                                        </p:attrNameLst>
                                      </p:cBhvr>
                                      <p:to>
                                        <p:strVal val="visible"/>
                                      </p:to>
                                    </p:set>
                                    <p:animEffect transition="in" filter="circle(out)">
                                      <p:cBhvr>
                                        <p:cTn id="47" dur="2000"/>
                                        <p:tgtEl>
                                          <p:spTgt spid="6">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2050"/>
                                        </p:tgtEl>
                                        <p:attrNameLst>
                                          <p:attrName>style.visibility</p:attrName>
                                        </p:attrNameLst>
                                      </p:cBhvr>
                                      <p:to>
                                        <p:strVal val="visible"/>
                                      </p:to>
                                    </p:set>
                                    <p:animEffect transition="in" filter="circle(in)">
                                      <p:cBhvr>
                                        <p:cTn id="52"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animBg="1"/>
      <p:bldP spid="6"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0153" y="265387"/>
            <a:ext cx="7086601" cy="2097984"/>
          </a:xfrm>
          <a:ln w="38100">
            <a:solidFill>
              <a:srgbClr val="FFC000"/>
            </a:solidFill>
          </a:ln>
        </p:spPr>
        <p:txBody>
          <a:bodyPr>
            <a:normAutofit/>
          </a:bodyPr>
          <a:lstStyle/>
          <a:p>
            <a:pPr algn="ctr"/>
            <a:r>
              <a:rPr lang="en-US" sz="6000" b="1" dirty="0"/>
              <a:t>The Bishops and Tradition</a:t>
            </a:r>
            <a:endParaRPr lang="en-US" sz="6000" dirty="0"/>
          </a:p>
        </p:txBody>
      </p:sp>
      <p:sp>
        <p:nvSpPr>
          <p:cNvPr id="3" name="Rectangle 2">
            <a:extLst>
              <a:ext uri="{FF2B5EF4-FFF2-40B4-BE49-F238E27FC236}">
                <a16:creationId xmlns:a16="http://schemas.microsoft.com/office/drawing/2014/main" id="{A69F653D-D0BB-46D4-8395-1026C8A29BBC}"/>
              </a:ext>
            </a:extLst>
          </p:cNvPr>
          <p:cNvSpPr/>
          <p:nvPr/>
        </p:nvSpPr>
        <p:spPr>
          <a:xfrm>
            <a:off x="792821" y="2590800"/>
            <a:ext cx="10668000" cy="4154984"/>
          </a:xfrm>
          <a:prstGeom prst="rect">
            <a:avLst/>
          </a:prstGeom>
        </p:spPr>
        <p:txBody>
          <a:bodyPr wrap="square">
            <a:spAutoFit/>
          </a:bodyPr>
          <a:lstStyle/>
          <a:p>
            <a:pPr algn="ctr"/>
            <a:r>
              <a:rPr lang="en-US" sz="2400" b="1" dirty="0">
                <a:latin typeface="Eras Demi ITC" panose="020B0805030504020804" pitchFamily="34" charset="0"/>
              </a:rPr>
              <a:t>The apostles established bishops as their successors with the authority to teach. This apostolic preaching, especially as expressed in the inspired books, must be preserved through a continuous line of apostolic succession.</a:t>
            </a:r>
          </a:p>
          <a:p>
            <a:pPr algn="ctr"/>
            <a:endParaRPr lang="en-US" sz="2400" b="1" dirty="0">
              <a:latin typeface="Eras Demi ITC" panose="020B0805030504020804" pitchFamily="34" charset="0"/>
            </a:endParaRPr>
          </a:p>
          <a:p>
            <a:pPr algn="ctr"/>
            <a:r>
              <a:rPr lang="en-US" sz="2400" b="1" dirty="0">
                <a:latin typeface="Eras Demi ITC" panose="020B0805030504020804" pitchFamily="34" charset="0"/>
              </a:rPr>
              <a:t>This living transmission is called Tradition. It is distinct from, yet closely united with, Sacred Scripture. </a:t>
            </a:r>
          </a:p>
          <a:p>
            <a:pPr algn="ctr"/>
            <a:endParaRPr lang="en-US" sz="2400" b="1" dirty="0">
              <a:latin typeface="Eras Demi ITC" panose="020B0805030504020804" pitchFamily="34" charset="0"/>
            </a:endParaRPr>
          </a:p>
          <a:p>
            <a:pPr algn="ctr"/>
            <a:r>
              <a:rPr lang="en-US" sz="2400" b="1" dirty="0">
                <a:latin typeface="Eras Demi ITC" panose="020B0805030504020804" pitchFamily="34" charset="0"/>
              </a:rPr>
              <a:t>God's revelation will always remain active and present in the Church because God still speaks to the Church, and the Spirit still leads believers into full truth.</a:t>
            </a:r>
            <a:endParaRPr lang="en-US" sz="2400" b="1" i="0" u="none" strike="noStrike" dirty="0">
              <a:effectLst/>
              <a:latin typeface="Eras Demi ITC" panose="020B0805030504020804" pitchFamily="34" charset="0"/>
            </a:endParaRPr>
          </a:p>
        </p:txBody>
      </p:sp>
      <p:pic>
        <p:nvPicPr>
          <p:cNvPr id="5" name="Picture 4">
            <a:extLst>
              <a:ext uri="{FF2B5EF4-FFF2-40B4-BE49-F238E27FC236}">
                <a16:creationId xmlns:a16="http://schemas.microsoft.com/office/drawing/2014/main" id="{08803F16-1146-464B-B7E7-6CD34F0B42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821" y="265387"/>
            <a:ext cx="3105480" cy="2097985"/>
          </a:xfrm>
          <a:prstGeom prst="rect">
            <a:avLst/>
          </a:prstGeom>
          <a:ln w="41275">
            <a:solidFill>
              <a:srgbClr val="FFC000"/>
            </a:solidFill>
          </a:ln>
        </p:spPr>
      </p:pic>
    </p:spTree>
    <p:custDataLst>
      <p:tags r:id="rId1"/>
    </p:custDataLst>
    <p:extLst>
      <p:ext uri="{BB962C8B-B14F-4D97-AF65-F5344CB8AC3E}">
        <p14:creationId xmlns:p14="http://schemas.microsoft.com/office/powerpoint/2010/main" val="2590506655"/>
      </p:ext>
    </p:extLst>
  </p:cSld>
  <p:clrMapOvr>
    <a:masterClrMapping/>
  </p:clrMapOvr>
  <p:transition spd="slow" advTm="23673">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2000" fill="hold"/>
                                        <p:tgtEl>
                                          <p:spTgt spid="2"/>
                                        </p:tgtEl>
                                        <p:attrNameLst>
                                          <p:attrName>ppt_x</p:attrName>
                                        </p:attrNameLst>
                                      </p:cBhvr>
                                      <p:tavLst>
                                        <p:tav tm="0">
                                          <p:val>
                                            <p:strVal val="0-#ppt_w/2"/>
                                          </p:val>
                                        </p:tav>
                                        <p:tav tm="100000">
                                          <p:val>
                                            <p:strVal val="#ppt_x"/>
                                          </p:val>
                                        </p:tav>
                                      </p:tavLst>
                                    </p:anim>
                                    <p:anim calcmode="lin" valueType="num">
                                      <p:cBhvr additive="base">
                                        <p:cTn id="14"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2000" fill="hold"/>
                                        <p:tgtEl>
                                          <p:spTgt spid="3"/>
                                        </p:tgtEl>
                                        <p:attrNameLst>
                                          <p:attrName>ppt_x</p:attrName>
                                        </p:attrNameLst>
                                      </p:cBhvr>
                                      <p:tavLst>
                                        <p:tav tm="0">
                                          <p:val>
                                            <p:strVal val="#ppt_x"/>
                                          </p:val>
                                        </p:tav>
                                        <p:tav tm="100000">
                                          <p:val>
                                            <p:strVal val="#ppt_x"/>
                                          </p:val>
                                        </p:tav>
                                      </p:tavLst>
                                    </p:anim>
                                    <p:anim calcmode="lin" valueType="num">
                                      <p:cBhvr additive="base">
                                        <p:cTn id="20" dur="2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0153" y="265387"/>
            <a:ext cx="7086601" cy="2097984"/>
          </a:xfrm>
          <a:ln w="38100">
            <a:solidFill>
              <a:srgbClr val="FFC000"/>
            </a:solidFill>
          </a:ln>
        </p:spPr>
        <p:txBody>
          <a:bodyPr>
            <a:normAutofit/>
          </a:bodyPr>
          <a:lstStyle/>
          <a:p>
            <a:pPr algn="ctr"/>
            <a:r>
              <a:rPr lang="en-US" sz="6000" b="1" dirty="0">
                <a:latin typeface="Eras Demi ITC" panose="020B0805030504020804" pitchFamily="34" charset="0"/>
              </a:rPr>
              <a:t>The Bishops and Tradition</a:t>
            </a:r>
            <a:endParaRPr lang="en-US" sz="6000" dirty="0">
              <a:latin typeface="Eras Demi ITC" panose="020B0805030504020804" pitchFamily="34" charset="0"/>
            </a:endParaRPr>
          </a:p>
        </p:txBody>
      </p:sp>
      <p:pic>
        <p:nvPicPr>
          <p:cNvPr id="5" name="Picture 4">
            <a:extLst>
              <a:ext uri="{FF2B5EF4-FFF2-40B4-BE49-F238E27FC236}">
                <a16:creationId xmlns:a16="http://schemas.microsoft.com/office/drawing/2014/main" id="{08803F16-1146-464B-B7E7-6CD34F0B42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821" y="265387"/>
            <a:ext cx="3105480" cy="2097985"/>
          </a:xfrm>
          <a:prstGeom prst="rect">
            <a:avLst/>
          </a:prstGeom>
          <a:ln w="41275">
            <a:solidFill>
              <a:srgbClr val="FFC000"/>
            </a:solidFill>
          </a:ln>
        </p:spPr>
      </p:pic>
      <p:sp>
        <p:nvSpPr>
          <p:cNvPr id="4" name="TextBox 3">
            <a:extLst>
              <a:ext uri="{FF2B5EF4-FFF2-40B4-BE49-F238E27FC236}">
                <a16:creationId xmlns:a16="http://schemas.microsoft.com/office/drawing/2014/main" id="{06F216BD-5B80-47F9-9C6B-CBDB53271709}"/>
              </a:ext>
            </a:extLst>
          </p:cNvPr>
          <p:cNvSpPr txBox="1"/>
          <p:nvPr/>
        </p:nvSpPr>
        <p:spPr>
          <a:xfrm>
            <a:off x="792821" y="2819400"/>
            <a:ext cx="10653933" cy="1631216"/>
          </a:xfrm>
          <a:prstGeom prst="rect">
            <a:avLst/>
          </a:prstGeom>
          <a:noFill/>
          <a:ln w="28575">
            <a:solidFill>
              <a:srgbClr val="FFC000"/>
            </a:solidFill>
          </a:ln>
        </p:spPr>
        <p:txBody>
          <a:bodyPr wrap="square" rtlCol="0">
            <a:spAutoFit/>
          </a:bodyPr>
          <a:lstStyle/>
          <a:p>
            <a:r>
              <a:rPr lang="en-US" sz="2000" b="1" dirty="0"/>
              <a:t>My reflections:  Apostolic succession must be meticulously honored and preserved in the manner the Apostles would have wanted with errors or mistakes admitted and corrected by church leaders.  Otherwise the message itself is compromised.  Tradition, if it is to be valued and followed must be free of any unjustified human error.  The faithful must pray that our Holy Spirit guide all those who continue to communicate and interpret Tradition.</a:t>
            </a:r>
          </a:p>
        </p:txBody>
      </p:sp>
      <p:sp>
        <p:nvSpPr>
          <p:cNvPr id="6" name="TextBox 5">
            <a:extLst>
              <a:ext uri="{FF2B5EF4-FFF2-40B4-BE49-F238E27FC236}">
                <a16:creationId xmlns:a16="http://schemas.microsoft.com/office/drawing/2014/main" id="{CAF27D97-5AF3-4425-B82A-1E9E022C6E7A}"/>
              </a:ext>
            </a:extLst>
          </p:cNvPr>
          <p:cNvSpPr txBox="1"/>
          <p:nvPr/>
        </p:nvSpPr>
        <p:spPr>
          <a:xfrm>
            <a:off x="755307" y="4808979"/>
            <a:ext cx="10653933" cy="1754326"/>
          </a:xfrm>
          <a:prstGeom prst="rect">
            <a:avLst/>
          </a:prstGeom>
          <a:noFill/>
          <a:ln w="28575">
            <a:solidFill>
              <a:srgbClr val="FFC000"/>
            </a:solidFill>
          </a:ln>
        </p:spPr>
        <p:txBody>
          <a:bodyPr wrap="square" rtlCol="0">
            <a:spAutoFit/>
          </a:bodyPr>
          <a:lstStyle/>
          <a:p>
            <a:r>
              <a:rPr lang="en-US" b="1" dirty="0"/>
              <a:t>Your reflections:</a:t>
            </a:r>
          </a:p>
          <a:p>
            <a:endParaRPr lang="en-US" dirty="0"/>
          </a:p>
          <a:p>
            <a:endParaRPr lang="en-US" dirty="0"/>
          </a:p>
          <a:p>
            <a:endParaRPr lang="en-US" dirty="0"/>
          </a:p>
          <a:p>
            <a:endParaRPr lang="en-US" dirty="0"/>
          </a:p>
          <a:p>
            <a:endParaRPr lang="en-US" dirty="0"/>
          </a:p>
        </p:txBody>
      </p:sp>
    </p:spTree>
    <p:custDataLst>
      <p:tags r:id="rId1"/>
    </p:custDataLst>
    <p:extLst>
      <p:ext uri="{BB962C8B-B14F-4D97-AF65-F5344CB8AC3E}">
        <p14:creationId xmlns:p14="http://schemas.microsoft.com/office/powerpoint/2010/main" val="3911555742"/>
      </p:ext>
    </p:extLst>
  </p:cSld>
  <p:clrMapOvr>
    <a:masterClrMapping/>
  </p:clrMapOvr>
  <p:transition spd="slow" advTm="24899">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outVertical)">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9E138-96E7-45B2-ADB1-D3CD3CDD3382}"/>
              </a:ext>
            </a:extLst>
          </p:cNvPr>
          <p:cNvSpPr>
            <a:spLocks noGrp="1"/>
          </p:cNvSpPr>
          <p:nvPr>
            <p:ph type="title"/>
          </p:nvPr>
        </p:nvSpPr>
        <p:spPr>
          <a:xfrm>
            <a:off x="800086" y="533398"/>
            <a:ext cx="5870450" cy="762001"/>
          </a:xfrm>
        </p:spPr>
        <p:txBody>
          <a:bodyPr>
            <a:normAutofit fontScale="90000"/>
          </a:bodyPr>
          <a:lstStyle/>
          <a:p>
            <a:r>
              <a:rPr lang="en-US" sz="4400" dirty="0">
                <a:latin typeface="Eras Demi ITC" panose="020B0805030504020804" pitchFamily="34" charset="0"/>
              </a:rPr>
              <a:t>Same Source and Goal</a:t>
            </a:r>
          </a:p>
        </p:txBody>
      </p:sp>
      <p:sp>
        <p:nvSpPr>
          <p:cNvPr id="4" name="Content Placeholder 3">
            <a:extLst>
              <a:ext uri="{FF2B5EF4-FFF2-40B4-BE49-F238E27FC236}">
                <a16:creationId xmlns:a16="http://schemas.microsoft.com/office/drawing/2014/main" id="{21410B36-8DC2-488F-99FC-A422FC2A64E4}"/>
              </a:ext>
            </a:extLst>
          </p:cNvPr>
          <p:cNvSpPr>
            <a:spLocks noGrp="1"/>
          </p:cNvSpPr>
          <p:nvPr>
            <p:ph sz="half" idx="2"/>
          </p:nvPr>
        </p:nvSpPr>
        <p:spPr>
          <a:xfrm>
            <a:off x="608012" y="1933136"/>
            <a:ext cx="5330952" cy="4239064"/>
          </a:xfrm>
        </p:spPr>
        <p:txBody>
          <a:bodyPr>
            <a:noAutofit/>
          </a:bodyPr>
          <a:lstStyle/>
          <a:p>
            <a:pPr marL="0" indent="0">
              <a:buNone/>
            </a:pPr>
            <a:r>
              <a:rPr lang="en-US" sz="3200" dirty="0">
                <a:latin typeface="Eras Demi ITC" panose="020B0805030504020804" pitchFamily="34" charset="0"/>
              </a:rPr>
              <a:t>Both Sacred Tradition and Sacred Scripture (which are bound closely together) flow from a common source and have the same goal. They make present the mystery of Christ who always remains with the Church.</a:t>
            </a:r>
          </a:p>
        </p:txBody>
      </p:sp>
      <p:sp>
        <p:nvSpPr>
          <p:cNvPr id="6" name="Content Placeholder 5">
            <a:extLst>
              <a:ext uri="{FF2B5EF4-FFF2-40B4-BE49-F238E27FC236}">
                <a16:creationId xmlns:a16="http://schemas.microsoft.com/office/drawing/2014/main" id="{29EA5020-F28D-4272-A243-97C2476E406B}"/>
              </a:ext>
            </a:extLst>
          </p:cNvPr>
          <p:cNvSpPr>
            <a:spLocks noGrp="1"/>
          </p:cNvSpPr>
          <p:nvPr>
            <p:ph sz="quarter" idx="4"/>
          </p:nvPr>
        </p:nvSpPr>
        <p:spPr>
          <a:xfrm>
            <a:off x="6096341" y="2590800"/>
            <a:ext cx="5559551" cy="4010464"/>
          </a:xfrm>
          <a:ln w="38100">
            <a:solidFill>
              <a:schemeClr val="tx1"/>
            </a:solidFill>
          </a:ln>
        </p:spPr>
        <p:txBody>
          <a:bodyPr>
            <a:normAutofit/>
          </a:bodyPr>
          <a:lstStyle/>
          <a:p>
            <a:r>
              <a:rPr lang="en-US" dirty="0">
                <a:latin typeface="Eras Demi ITC" panose="020B0805030504020804" pitchFamily="34" charset="0"/>
              </a:rPr>
              <a:t>My reflection:  The fact that both Scripture and Tradition have the same goal and flow from the same source assures me  that  Christ’s bond with the Church remains strong and insoluble.</a:t>
            </a:r>
          </a:p>
          <a:p>
            <a:r>
              <a:rPr lang="en-US" dirty="0">
                <a:latin typeface="Eras Demi ITC" panose="020B0805030504020804" pitchFamily="34" charset="0"/>
              </a:rPr>
              <a:t>Your  reflection:</a:t>
            </a:r>
          </a:p>
        </p:txBody>
      </p:sp>
      <p:pic>
        <p:nvPicPr>
          <p:cNvPr id="8" name="Picture 7">
            <a:extLst>
              <a:ext uri="{FF2B5EF4-FFF2-40B4-BE49-F238E27FC236}">
                <a16:creationId xmlns:a16="http://schemas.microsoft.com/office/drawing/2014/main" id="{2B4D8E1B-49AB-4295-A2BB-34B6A36B2A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2116" y="247429"/>
            <a:ext cx="3048000" cy="2095939"/>
          </a:xfrm>
          <a:prstGeom prst="rect">
            <a:avLst/>
          </a:prstGeom>
        </p:spPr>
      </p:pic>
    </p:spTree>
    <p:custDataLst>
      <p:tags r:id="rId1"/>
    </p:custDataLst>
    <p:extLst>
      <p:ext uri="{BB962C8B-B14F-4D97-AF65-F5344CB8AC3E}">
        <p14:creationId xmlns:p14="http://schemas.microsoft.com/office/powerpoint/2010/main" val="1735722345"/>
      </p:ext>
    </p:extLst>
  </p:cSld>
  <p:clrMapOvr>
    <a:masterClrMapping/>
  </p:clrMapOvr>
  <p:transition spd="slow" advTm="29716">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down)">
                                      <p:cBhvr>
                                        <p:cTn id="17" dur="20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6">
                                            <p:bg/>
                                          </p:spTgt>
                                        </p:tgtEl>
                                        <p:attrNameLst>
                                          <p:attrName>style.visibility</p:attrName>
                                        </p:attrNameLst>
                                      </p:cBhvr>
                                      <p:to>
                                        <p:strVal val="visible"/>
                                      </p:to>
                                    </p:set>
                                    <p:animEffect transition="in" filter="wipe(right)">
                                      <p:cBhvr>
                                        <p:cTn id="22" dur="2000"/>
                                        <p:tgtEl>
                                          <p:spTgt spid="6">
                                            <p:bg/>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right)">
                                      <p:cBhvr>
                                        <p:cTn id="27" dur="20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6">
                                            <p:txEl>
                                              <p:pRg st="1" end="1"/>
                                            </p:txEl>
                                          </p:spTgt>
                                        </p:tgtEl>
                                        <p:attrNameLst>
                                          <p:attrName>style.visibility</p:attrName>
                                        </p:attrNameLst>
                                      </p:cBhvr>
                                      <p:to>
                                        <p:strVal val="visible"/>
                                      </p:to>
                                    </p:set>
                                    <p:animEffect transition="in" filter="wipe(right)">
                                      <p:cBhvr>
                                        <p:cTn id="32" dur="2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6"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D367D-4100-4230-9550-6D1F280441EA}"/>
              </a:ext>
            </a:extLst>
          </p:cNvPr>
          <p:cNvSpPr>
            <a:spLocks noGrp="1"/>
          </p:cNvSpPr>
          <p:nvPr>
            <p:ph type="title"/>
          </p:nvPr>
        </p:nvSpPr>
        <p:spPr>
          <a:xfrm>
            <a:off x="303212" y="2256183"/>
            <a:ext cx="4350540" cy="4038600"/>
          </a:xfrm>
        </p:spPr>
        <p:txBody>
          <a:bodyPr/>
          <a:lstStyle/>
          <a:p>
            <a:pPr algn="ctr"/>
            <a:r>
              <a:rPr lang="en-US" sz="2000" dirty="0">
                <a:latin typeface="Eras Demi ITC" panose="020B0805030504020804" pitchFamily="34" charset="0"/>
              </a:rPr>
              <a:t>Sacred Scripture is God's speech written under the breath of the Holy Spirit. Tradition transmits, in its entirety, the Word of God to the apostles' successors.</a:t>
            </a:r>
            <a:br>
              <a:rPr lang="en-US" sz="2000" dirty="0">
                <a:latin typeface="Eras Demi ITC" panose="020B0805030504020804" pitchFamily="34" charset="0"/>
              </a:rPr>
            </a:br>
            <a:r>
              <a:rPr lang="en-US" sz="2000" dirty="0">
                <a:latin typeface="Eras Demi ITC" panose="020B0805030504020804" pitchFamily="34" charset="0"/>
              </a:rPr>
              <a:t> </a:t>
            </a:r>
            <a:br>
              <a:rPr lang="en-US" sz="2000" dirty="0">
                <a:latin typeface="Eras Demi ITC" panose="020B0805030504020804" pitchFamily="34" charset="0"/>
              </a:rPr>
            </a:br>
            <a:r>
              <a:rPr lang="en-US" sz="2000" dirty="0">
                <a:latin typeface="Eras Demi ITC" panose="020B0805030504020804" pitchFamily="34" charset="0"/>
              </a:rPr>
              <a:t>The Church does not derive her certainty about revealed truths from Scripture alone. Both Scripture and Tradition must be equally honored.</a:t>
            </a:r>
            <a:br>
              <a:rPr lang="en-US" sz="2000" dirty="0">
                <a:latin typeface="Eras Demi ITC" panose="020B0805030504020804" pitchFamily="34" charset="0"/>
              </a:rPr>
            </a:br>
            <a:endParaRPr lang="en-US" sz="2000" dirty="0">
              <a:latin typeface="Eras Demi ITC" panose="020B0805030504020804" pitchFamily="34" charset="0"/>
            </a:endParaRPr>
          </a:p>
        </p:txBody>
      </p:sp>
      <p:sp>
        <p:nvSpPr>
          <p:cNvPr id="3" name="Text Placeholder 2">
            <a:extLst>
              <a:ext uri="{FF2B5EF4-FFF2-40B4-BE49-F238E27FC236}">
                <a16:creationId xmlns:a16="http://schemas.microsoft.com/office/drawing/2014/main" id="{1C7E0777-312A-4508-A001-C76F06E2FBCD}"/>
              </a:ext>
            </a:extLst>
          </p:cNvPr>
          <p:cNvSpPr>
            <a:spLocks noGrp="1"/>
          </p:cNvSpPr>
          <p:nvPr>
            <p:ph type="body" sz="half" idx="2"/>
          </p:nvPr>
        </p:nvSpPr>
        <p:spPr>
          <a:xfrm>
            <a:off x="608012" y="762000"/>
            <a:ext cx="3581399" cy="1371600"/>
          </a:xfrm>
        </p:spPr>
        <p:txBody>
          <a:bodyPr>
            <a:noAutofit/>
          </a:bodyPr>
          <a:lstStyle/>
          <a:p>
            <a:pPr algn="ctr"/>
            <a:r>
              <a:rPr lang="en-US" sz="3200" dirty="0">
                <a:latin typeface="Eras Demi ITC" panose="020B0805030504020804" pitchFamily="34" charset="0"/>
              </a:rPr>
              <a:t>Two Modes:  Scripture and Tradition</a:t>
            </a:r>
          </a:p>
        </p:txBody>
      </p:sp>
      <p:pic>
        <p:nvPicPr>
          <p:cNvPr id="6" name="Content Placeholder 5">
            <a:extLst>
              <a:ext uri="{FF2B5EF4-FFF2-40B4-BE49-F238E27FC236}">
                <a16:creationId xmlns:a16="http://schemas.microsoft.com/office/drawing/2014/main" id="{E4413BE5-D890-42E4-9FC2-7BBB95F40F6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941371" y="762000"/>
            <a:ext cx="6865033" cy="5257799"/>
          </a:xfrm>
          <a:ln w="57150">
            <a:solidFill>
              <a:schemeClr val="accent1"/>
            </a:solidFill>
          </a:ln>
        </p:spPr>
      </p:pic>
    </p:spTree>
    <p:custDataLst>
      <p:tags r:id="rId1"/>
    </p:custDataLst>
    <p:extLst>
      <p:ext uri="{BB962C8B-B14F-4D97-AF65-F5344CB8AC3E}">
        <p14:creationId xmlns:p14="http://schemas.microsoft.com/office/powerpoint/2010/main" val="1829180002"/>
      </p:ext>
    </p:extLst>
  </p:cSld>
  <p:clrMapOvr>
    <a:masterClrMapping/>
  </p:clrMapOvr>
  <p:transition spd="slow" advTm="1821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D367D-4100-4230-9550-6D1F280441EA}"/>
              </a:ext>
            </a:extLst>
          </p:cNvPr>
          <p:cNvSpPr>
            <a:spLocks noGrp="1"/>
          </p:cNvSpPr>
          <p:nvPr>
            <p:ph type="title"/>
          </p:nvPr>
        </p:nvSpPr>
        <p:spPr>
          <a:xfrm>
            <a:off x="7611273" y="1828800"/>
            <a:ext cx="4350540" cy="4533899"/>
          </a:xfrm>
          <a:ln w="28575">
            <a:solidFill>
              <a:srgbClr val="00B0F0"/>
            </a:solidFill>
          </a:ln>
        </p:spPr>
        <p:txBody>
          <a:bodyPr/>
          <a:lstStyle/>
          <a:p>
            <a:br>
              <a:rPr lang="en-US" sz="2000" dirty="0">
                <a:latin typeface="Eras Demi ITC" panose="020B0805030504020804" pitchFamily="34" charset="0"/>
              </a:rPr>
            </a:br>
            <a:br>
              <a:rPr lang="en-US" sz="2000" dirty="0">
                <a:latin typeface="Eras Demi ITC" panose="020B0805030504020804" pitchFamily="34" charset="0"/>
              </a:rPr>
            </a:br>
            <a:r>
              <a:rPr lang="en-US" sz="2000" u="sng" dirty="0">
                <a:latin typeface="Eras Demi ITC" panose="020B0805030504020804" pitchFamily="34" charset="0"/>
              </a:rPr>
              <a:t>My reflection</a:t>
            </a:r>
            <a:r>
              <a:rPr lang="en-US" sz="2000" dirty="0">
                <a:latin typeface="Eras Demi ITC" panose="020B0805030504020804" pitchFamily="34" charset="0"/>
              </a:rPr>
              <a:t>: I think I often forget the importance of tradition in terms of imparting the same messages that Scripture focuses on.  I need to review the Church’s sources of tradition and honor them as well.  </a:t>
            </a:r>
            <a:br>
              <a:rPr lang="en-US" sz="2000" dirty="0">
                <a:latin typeface="Eras Demi ITC" panose="020B0805030504020804" pitchFamily="34" charset="0"/>
              </a:rPr>
            </a:br>
            <a:br>
              <a:rPr lang="en-US" sz="2000" dirty="0">
                <a:latin typeface="Eras Demi ITC" panose="020B0805030504020804" pitchFamily="34" charset="0"/>
              </a:rPr>
            </a:br>
            <a:r>
              <a:rPr lang="en-US" sz="2000" u="sng" dirty="0">
                <a:latin typeface="Eras Demi ITC" panose="020B0805030504020804" pitchFamily="34" charset="0"/>
              </a:rPr>
              <a:t>Your Reflection</a:t>
            </a:r>
            <a:r>
              <a:rPr lang="en-US" sz="2000" dirty="0">
                <a:latin typeface="Eras Demi ITC" panose="020B0805030504020804" pitchFamily="34" charset="0"/>
              </a:rPr>
              <a:t>:</a:t>
            </a:r>
            <a:br>
              <a:rPr lang="en-US" sz="2000" dirty="0">
                <a:latin typeface="Eras Demi ITC" panose="020B0805030504020804" pitchFamily="34" charset="0"/>
              </a:rPr>
            </a:br>
            <a:br>
              <a:rPr lang="en-US" sz="2000" dirty="0">
                <a:latin typeface="Eras Demi ITC" panose="020B0805030504020804" pitchFamily="34" charset="0"/>
              </a:rPr>
            </a:br>
            <a:br>
              <a:rPr lang="en-US" sz="2000" dirty="0">
                <a:latin typeface="Eras Demi ITC" panose="020B0805030504020804" pitchFamily="34" charset="0"/>
              </a:rPr>
            </a:br>
            <a:br>
              <a:rPr lang="en-US" sz="2000" dirty="0">
                <a:latin typeface="Eras Demi ITC" panose="020B0805030504020804" pitchFamily="34" charset="0"/>
              </a:rPr>
            </a:br>
            <a:br>
              <a:rPr lang="en-US" sz="2000" dirty="0">
                <a:latin typeface="Eras Demi ITC" panose="020B0805030504020804" pitchFamily="34" charset="0"/>
              </a:rPr>
            </a:br>
            <a:br>
              <a:rPr lang="en-US" sz="2000" dirty="0">
                <a:latin typeface="Eras Demi ITC" panose="020B0805030504020804" pitchFamily="34" charset="0"/>
              </a:rPr>
            </a:br>
            <a:endParaRPr lang="en-US" sz="2000" dirty="0">
              <a:latin typeface="Eras Demi ITC" panose="020B0805030504020804" pitchFamily="34" charset="0"/>
            </a:endParaRPr>
          </a:p>
        </p:txBody>
      </p:sp>
      <p:sp>
        <p:nvSpPr>
          <p:cNvPr id="3" name="Text Placeholder 2">
            <a:extLst>
              <a:ext uri="{FF2B5EF4-FFF2-40B4-BE49-F238E27FC236}">
                <a16:creationId xmlns:a16="http://schemas.microsoft.com/office/drawing/2014/main" id="{1C7E0777-312A-4508-A001-C76F06E2FBCD}"/>
              </a:ext>
            </a:extLst>
          </p:cNvPr>
          <p:cNvSpPr>
            <a:spLocks noGrp="1"/>
          </p:cNvSpPr>
          <p:nvPr>
            <p:ph type="body" sz="half" idx="2"/>
          </p:nvPr>
        </p:nvSpPr>
        <p:spPr>
          <a:xfrm>
            <a:off x="7843443" y="304800"/>
            <a:ext cx="3886200" cy="1371600"/>
          </a:xfrm>
        </p:spPr>
        <p:txBody>
          <a:bodyPr>
            <a:noAutofit/>
          </a:bodyPr>
          <a:lstStyle/>
          <a:p>
            <a:pPr algn="ctr"/>
            <a:r>
              <a:rPr lang="en-US" sz="3200" dirty="0">
                <a:latin typeface="Eras Demi ITC" panose="020B0805030504020804" pitchFamily="34" charset="0"/>
              </a:rPr>
              <a:t>Two Modes:  Scripture and Tradition</a:t>
            </a:r>
          </a:p>
        </p:txBody>
      </p:sp>
      <p:pic>
        <p:nvPicPr>
          <p:cNvPr id="6" name="Content Placeholder 5">
            <a:extLst>
              <a:ext uri="{FF2B5EF4-FFF2-40B4-BE49-F238E27FC236}">
                <a16:creationId xmlns:a16="http://schemas.microsoft.com/office/drawing/2014/main" id="{E4413BE5-D890-42E4-9FC2-7BBB95F40F6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7012" y="800100"/>
            <a:ext cx="6865033" cy="5257799"/>
          </a:xfrm>
          <a:ln w="57150">
            <a:solidFill>
              <a:schemeClr val="accent1"/>
            </a:solidFill>
          </a:ln>
        </p:spPr>
      </p:pic>
    </p:spTree>
    <p:custDataLst>
      <p:tags r:id="rId1"/>
    </p:custDataLst>
    <p:extLst>
      <p:ext uri="{BB962C8B-B14F-4D97-AF65-F5344CB8AC3E}">
        <p14:creationId xmlns:p14="http://schemas.microsoft.com/office/powerpoint/2010/main" val="682755431"/>
      </p:ext>
    </p:extLst>
  </p:cSld>
  <p:clrMapOvr>
    <a:masterClrMapping/>
  </p:clrMapOvr>
  <p:transition spd="slow" advTm="8678">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228600"/>
            <a:ext cx="3596607" cy="2667000"/>
          </a:xfrm>
        </p:spPr>
        <p:txBody>
          <a:bodyPr/>
          <a:lstStyle/>
          <a:p>
            <a:pPr algn="ctr"/>
            <a:r>
              <a:rPr lang="en-US" sz="4400" dirty="0">
                <a:solidFill>
                  <a:schemeClr val="bg2">
                    <a:lumMod val="25000"/>
                    <a:lumOff val="75000"/>
                  </a:schemeClr>
                </a:solidFill>
                <a:latin typeface="Eras Demi ITC" panose="020B0805030504020804" pitchFamily="34" charset="0"/>
              </a:rPr>
              <a:t>What the Apostles Learned</a:t>
            </a:r>
            <a:br>
              <a:rPr lang="en-US" dirty="0"/>
            </a:br>
            <a:endParaRPr lang="en-US" dirty="0"/>
          </a:p>
        </p:txBody>
      </p:sp>
      <p:sp>
        <p:nvSpPr>
          <p:cNvPr id="4" name="Text Placeholder 3"/>
          <p:cNvSpPr>
            <a:spLocks noGrp="1"/>
          </p:cNvSpPr>
          <p:nvPr>
            <p:ph type="body" sz="half" idx="2"/>
          </p:nvPr>
        </p:nvSpPr>
        <p:spPr>
          <a:xfrm>
            <a:off x="531812" y="2590800"/>
            <a:ext cx="3962400" cy="3429000"/>
          </a:xfrm>
        </p:spPr>
        <p:txBody>
          <a:bodyPr>
            <a:noAutofit/>
          </a:bodyPr>
          <a:lstStyle/>
          <a:p>
            <a:pPr algn="ctr"/>
            <a:r>
              <a:rPr lang="en-US" sz="2000" dirty="0"/>
              <a:t>This Tradition comes from what the apostles learned from Jesus and the Holy Spirit. The first generation Church had no written New Testament and the New Testament itself shows the process of a living Tradition. This Tradition must be distinguished from various types of traditions (liturgical, theological, etc.) which grew up in local churches and is subject to Church Magisterium.</a:t>
            </a:r>
          </a:p>
        </p:txBody>
      </p:sp>
      <p:pic>
        <p:nvPicPr>
          <p:cNvPr id="6" name="Content Placeholder 5">
            <a:extLst>
              <a:ext uri="{FF2B5EF4-FFF2-40B4-BE49-F238E27FC236}">
                <a16:creationId xmlns:a16="http://schemas.microsoft.com/office/drawing/2014/main" id="{51210F6F-BF27-4AA5-8607-BD9BD65A652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547580" y="377175"/>
            <a:ext cx="5861050" cy="5261625"/>
          </a:xfrm>
          <a:ln w="69850">
            <a:solidFill>
              <a:schemeClr val="accent5">
                <a:lumMod val="75000"/>
              </a:schemeClr>
            </a:solidFill>
          </a:ln>
        </p:spPr>
      </p:pic>
    </p:spTree>
    <p:custDataLst>
      <p:tags r:id="rId1"/>
    </p:custDataLst>
    <p:extLst>
      <p:ext uri="{BB962C8B-B14F-4D97-AF65-F5344CB8AC3E}">
        <p14:creationId xmlns:p14="http://schemas.microsoft.com/office/powerpoint/2010/main" val="2765137111"/>
      </p:ext>
    </p:extLst>
  </p:cSld>
  <p:clrMapOvr>
    <a:masterClrMapping/>
  </p:clrMapOvr>
  <p:transition spd="slow" advTm="24022">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 calcmode="lin" valueType="num">
                                      <p:cBhvr>
                                        <p:cTn id="9" dur="2000" fill="hold"/>
                                        <p:tgtEl>
                                          <p:spTgt spid="2"/>
                                        </p:tgtEl>
                                        <p:attrNameLst>
                                          <p:attrName>style.rotation</p:attrName>
                                        </p:attrNameLst>
                                      </p:cBhvr>
                                      <p:tavLst>
                                        <p:tav tm="0">
                                          <p:val>
                                            <p:fltVal val="90"/>
                                          </p:val>
                                        </p:tav>
                                        <p:tav tm="100000">
                                          <p:val>
                                            <p:fltVal val="0"/>
                                          </p:val>
                                        </p:tav>
                                      </p:tavLst>
                                    </p:anim>
                                    <p:animEffect transition="in" filter="fade">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2000" fill="hold"/>
                                        <p:tgtEl>
                                          <p:spTgt spid="6"/>
                                        </p:tgtEl>
                                        <p:attrNameLst>
                                          <p:attrName>ppt_w</p:attrName>
                                        </p:attrNameLst>
                                      </p:cBhvr>
                                      <p:tavLst>
                                        <p:tav tm="0">
                                          <p:val>
                                            <p:fltVal val="0"/>
                                          </p:val>
                                        </p:tav>
                                        <p:tav tm="100000">
                                          <p:val>
                                            <p:strVal val="#ppt_w"/>
                                          </p:val>
                                        </p:tav>
                                      </p:tavLst>
                                    </p:anim>
                                    <p:anim calcmode="lin" valueType="num">
                                      <p:cBhvr>
                                        <p:cTn id="16" dur="2000" fill="hold"/>
                                        <p:tgtEl>
                                          <p:spTgt spid="6"/>
                                        </p:tgtEl>
                                        <p:attrNameLst>
                                          <p:attrName>ppt_h</p:attrName>
                                        </p:attrNameLst>
                                      </p:cBhvr>
                                      <p:tavLst>
                                        <p:tav tm="0">
                                          <p:val>
                                            <p:fltVal val="0"/>
                                          </p:val>
                                        </p:tav>
                                        <p:tav tm="100000">
                                          <p:val>
                                            <p:strVal val="#ppt_h"/>
                                          </p:val>
                                        </p:tav>
                                      </p:tavLst>
                                    </p:anim>
                                    <p:anim calcmode="lin" valueType="num">
                                      <p:cBhvr>
                                        <p:cTn id="17" dur="2000" fill="hold"/>
                                        <p:tgtEl>
                                          <p:spTgt spid="6"/>
                                        </p:tgtEl>
                                        <p:attrNameLst>
                                          <p:attrName>style.rotation</p:attrName>
                                        </p:attrNameLst>
                                      </p:cBhvr>
                                      <p:tavLst>
                                        <p:tav tm="0">
                                          <p:val>
                                            <p:fltVal val="90"/>
                                          </p:val>
                                        </p:tav>
                                        <p:tav tm="100000">
                                          <p:val>
                                            <p:fltVal val="0"/>
                                          </p:val>
                                        </p:tav>
                                      </p:tavLst>
                                    </p:anim>
                                    <p:animEffect transition="in" filter="fade">
                                      <p:cBhvr>
                                        <p:cTn id="18" dur="2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 calcmode="lin" valueType="num">
                                      <p:cBhvr>
                                        <p:cTn id="23" dur="2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4" dur="2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25" dur="2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26"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08213" y="380998"/>
            <a:ext cx="8153400" cy="914401"/>
          </a:xfrm>
        </p:spPr>
        <p:txBody>
          <a:bodyPr>
            <a:normAutofit/>
          </a:bodyPr>
          <a:lstStyle/>
          <a:p>
            <a:r>
              <a:rPr lang="en-US" sz="4400" dirty="0">
                <a:solidFill>
                  <a:srgbClr val="FFC000"/>
                </a:solidFill>
                <a:latin typeface="Eras Demi ITC" panose="020B0805030504020804" pitchFamily="34" charset="0"/>
              </a:rPr>
              <a:t>WHAT WE HAVE LEARNED</a:t>
            </a:r>
          </a:p>
        </p:txBody>
      </p:sp>
      <p:sp>
        <p:nvSpPr>
          <p:cNvPr id="5" name="Content Placeholder 4">
            <a:extLst>
              <a:ext uri="{FF2B5EF4-FFF2-40B4-BE49-F238E27FC236}">
                <a16:creationId xmlns:a16="http://schemas.microsoft.com/office/drawing/2014/main" id="{B0E2CB1D-151B-4D19-BA26-0D2379C8AD31}"/>
              </a:ext>
            </a:extLst>
          </p:cNvPr>
          <p:cNvSpPr>
            <a:spLocks noGrp="1"/>
          </p:cNvSpPr>
          <p:nvPr>
            <p:ph sz="half" idx="1"/>
          </p:nvPr>
        </p:nvSpPr>
        <p:spPr>
          <a:ln w="28575">
            <a:solidFill>
              <a:schemeClr val="accent3">
                <a:lumMod val="60000"/>
                <a:lumOff val="40000"/>
              </a:schemeClr>
            </a:solidFill>
          </a:ln>
        </p:spPr>
        <p:txBody>
          <a:bodyPr/>
          <a:lstStyle/>
          <a:p>
            <a:pPr algn="ctr"/>
            <a:r>
              <a:rPr lang="en-US" dirty="0"/>
              <a:t>My  Lessons:  My devotion to the Holy Spirit must deepen since He is the inspiration for a true understanding of Scripture and Tradition.</a:t>
            </a:r>
          </a:p>
          <a:p>
            <a:pPr algn="ctr"/>
            <a:r>
              <a:rPr lang="en-US" dirty="0"/>
              <a:t>I was not aware that the New Testament is itself a form of Tradition handed down by the evangelists and the Apostles.  This is a truth I need to reflect on more fully.</a:t>
            </a:r>
          </a:p>
        </p:txBody>
      </p:sp>
      <p:sp>
        <p:nvSpPr>
          <p:cNvPr id="6" name="Content Placeholder 5">
            <a:extLst>
              <a:ext uri="{FF2B5EF4-FFF2-40B4-BE49-F238E27FC236}">
                <a16:creationId xmlns:a16="http://schemas.microsoft.com/office/drawing/2014/main" id="{F6D5DBFC-88A5-4F76-921A-9AFD9B219AF9}"/>
              </a:ext>
            </a:extLst>
          </p:cNvPr>
          <p:cNvSpPr>
            <a:spLocks noGrp="1"/>
          </p:cNvSpPr>
          <p:nvPr>
            <p:ph sz="half" idx="2"/>
          </p:nvPr>
        </p:nvSpPr>
        <p:spPr>
          <a:ln w="28575">
            <a:solidFill>
              <a:srgbClr val="FFC000"/>
            </a:solidFill>
          </a:ln>
        </p:spPr>
        <p:txBody>
          <a:bodyPr/>
          <a:lstStyle/>
          <a:p>
            <a:r>
              <a:rPr lang="en-US" dirty="0"/>
              <a:t>Your Lessons:</a:t>
            </a:r>
          </a:p>
        </p:txBody>
      </p:sp>
    </p:spTree>
    <p:custDataLst>
      <p:tags r:id="rId1"/>
    </p:custDataLst>
    <p:extLst>
      <p:ext uri="{BB962C8B-B14F-4D97-AF65-F5344CB8AC3E}">
        <p14:creationId xmlns:p14="http://schemas.microsoft.com/office/powerpoint/2010/main" val="1108506989"/>
      </p:ext>
    </p:extLst>
  </p:cSld>
  <p:clrMapOvr>
    <a:masterClrMapping/>
  </p:clrMapOvr>
  <p:transition spd="slow" advTm="31117">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528" fill="hold" grpId="0" nodeType="clickEffect">
                                  <p:stCondLst>
                                    <p:cond delay="0"/>
                                  </p:stCondLst>
                                  <p:childTnLst>
                                    <p:set>
                                      <p:cBhvr>
                                        <p:cTn id="13" dur="1" fill="hold">
                                          <p:stCondLst>
                                            <p:cond delay="0"/>
                                          </p:stCondLst>
                                        </p:cTn>
                                        <p:tgtEl>
                                          <p:spTgt spid="5">
                                            <p:bg/>
                                          </p:spTgt>
                                        </p:tgtEl>
                                        <p:attrNameLst>
                                          <p:attrName>style.visibility</p:attrName>
                                        </p:attrNameLst>
                                      </p:cBhvr>
                                      <p:to>
                                        <p:strVal val="visible"/>
                                      </p:to>
                                    </p:set>
                                    <p:anim calcmode="lin" valueType="num">
                                      <p:cBhvr>
                                        <p:cTn id="14" dur="2000" fill="hold"/>
                                        <p:tgtEl>
                                          <p:spTgt spid="5">
                                            <p:bg/>
                                          </p:spTgt>
                                        </p:tgtEl>
                                        <p:attrNameLst>
                                          <p:attrName>ppt_w</p:attrName>
                                        </p:attrNameLst>
                                      </p:cBhvr>
                                      <p:tavLst>
                                        <p:tav tm="0">
                                          <p:val>
                                            <p:fltVal val="0"/>
                                          </p:val>
                                        </p:tav>
                                        <p:tav tm="100000">
                                          <p:val>
                                            <p:strVal val="#ppt_w"/>
                                          </p:val>
                                        </p:tav>
                                      </p:tavLst>
                                    </p:anim>
                                    <p:anim calcmode="lin" valueType="num">
                                      <p:cBhvr>
                                        <p:cTn id="15" dur="2000" fill="hold"/>
                                        <p:tgtEl>
                                          <p:spTgt spid="5">
                                            <p:bg/>
                                          </p:spTgt>
                                        </p:tgtEl>
                                        <p:attrNameLst>
                                          <p:attrName>ppt_h</p:attrName>
                                        </p:attrNameLst>
                                      </p:cBhvr>
                                      <p:tavLst>
                                        <p:tav tm="0">
                                          <p:val>
                                            <p:fltVal val="0"/>
                                          </p:val>
                                        </p:tav>
                                        <p:tav tm="100000">
                                          <p:val>
                                            <p:strVal val="#ppt_h"/>
                                          </p:val>
                                        </p:tav>
                                      </p:tavLst>
                                    </p:anim>
                                    <p:animEffect transition="in" filter="fade">
                                      <p:cBhvr>
                                        <p:cTn id="16" dur="2000"/>
                                        <p:tgtEl>
                                          <p:spTgt spid="5">
                                            <p:bg/>
                                          </p:spTgt>
                                        </p:tgtEl>
                                      </p:cBhvr>
                                    </p:animEffect>
                                    <p:anim calcmode="lin" valueType="num">
                                      <p:cBhvr>
                                        <p:cTn id="17" dur="2000" fill="hold"/>
                                        <p:tgtEl>
                                          <p:spTgt spid="5">
                                            <p:bg/>
                                          </p:spTgt>
                                        </p:tgtEl>
                                        <p:attrNameLst>
                                          <p:attrName>ppt_x</p:attrName>
                                        </p:attrNameLst>
                                      </p:cBhvr>
                                      <p:tavLst>
                                        <p:tav tm="0">
                                          <p:val>
                                            <p:fltVal val="0.5"/>
                                          </p:val>
                                        </p:tav>
                                        <p:tav tm="100000">
                                          <p:val>
                                            <p:strVal val="#ppt_x"/>
                                          </p:val>
                                        </p:tav>
                                      </p:tavLst>
                                    </p:anim>
                                    <p:anim calcmode="lin" valueType="num">
                                      <p:cBhvr>
                                        <p:cTn id="18" dur="2000" fill="hold"/>
                                        <p:tgtEl>
                                          <p:spTgt spid="5">
                                            <p:bg/>
                                          </p:spTgt>
                                        </p:tgtEl>
                                        <p:attrNameLst>
                                          <p:attrName>ppt_y</p:attrName>
                                        </p:attrNameLst>
                                      </p:cBhvr>
                                      <p:tavLst>
                                        <p:tav tm="0">
                                          <p:val>
                                            <p:fltVal val="0.5"/>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528" fill="hold" grpId="0"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p:cTn id="23" dur="2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4" dur="20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25" dur="2000"/>
                                        <p:tgtEl>
                                          <p:spTgt spid="5">
                                            <p:txEl>
                                              <p:pRg st="0" end="0"/>
                                            </p:txEl>
                                          </p:spTgt>
                                        </p:tgtEl>
                                      </p:cBhvr>
                                    </p:animEffect>
                                    <p:anim calcmode="lin" valueType="num">
                                      <p:cBhvr>
                                        <p:cTn id="26" dur="2000" fill="hold"/>
                                        <p:tgtEl>
                                          <p:spTgt spid="5">
                                            <p:txEl>
                                              <p:pRg st="0" end="0"/>
                                            </p:txEl>
                                          </p:spTgt>
                                        </p:tgtEl>
                                        <p:attrNameLst>
                                          <p:attrName>ppt_x</p:attrName>
                                        </p:attrNameLst>
                                      </p:cBhvr>
                                      <p:tavLst>
                                        <p:tav tm="0">
                                          <p:val>
                                            <p:fltVal val="0.5"/>
                                          </p:val>
                                        </p:tav>
                                        <p:tav tm="100000">
                                          <p:val>
                                            <p:strVal val="#ppt_x"/>
                                          </p:val>
                                        </p:tav>
                                      </p:tavLst>
                                    </p:anim>
                                    <p:anim calcmode="lin" valueType="num">
                                      <p:cBhvr>
                                        <p:cTn id="27" dur="2000" fill="hold"/>
                                        <p:tgtEl>
                                          <p:spTgt spid="5">
                                            <p:txEl>
                                              <p:pRg st="0" end="0"/>
                                            </p:txEl>
                                          </p:spTgt>
                                        </p:tgtEl>
                                        <p:attrNameLst>
                                          <p:attrName>ppt_y</p:attrName>
                                        </p:attrNameLst>
                                      </p:cBhvr>
                                      <p:tavLst>
                                        <p:tav tm="0">
                                          <p:val>
                                            <p:fltVal val="0.5"/>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53" presetClass="entr" presetSubtype="528" fill="hold" grpId="0"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 calcmode="lin" valueType="num">
                                      <p:cBhvr>
                                        <p:cTn id="32" dur="2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33" dur="20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34" dur="2000"/>
                                        <p:tgtEl>
                                          <p:spTgt spid="5">
                                            <p:txEl>
                                              <p:pRg st="1" end="1"/>
                                            </p:txEl>
                                          </p:spTgt>
                                        </p:tgtEl>
                                      </p:cBhvr>
                                    </p:animEffect>
                                    <p:anim calcmode="lin" valueType="num">
                                      <p:cBhvr>
                                        <p:cTn id="35" dur="2000" fill="hold"/>
                                        <p:tgtEl>
                                          <p:spTgt spid="5">
                                            <p:txEl>
                                              <p:pRg st="1" end="1"/>
                                            </p:txEl>
                                          </p:spTgt>
                                        </p:tgtEl>
                                        <p:attrNameLst>
                                          <p:attrName>ppt_x</p:attrName>
                                        </p:attrNameLst>
                                      </p:cBhvr>
                                      <p:tavLst>
                                        <p:tav tm="0">
                                          <p:val>
                                            <p:fltVal val="0.5"/>
                                          </p:val>
                                        </p:tav>
                                        <p:tav tm="100000">
                                          <p:val>
                                            <p:strVal val="#ppt_x"/>
                                          </p:val>
                                        </p:tav>
                                      </p:tavLst>
                                    </p:anim>
                                    <p:anim calcmode="lin" valueType="num">
                                      <p:cBhvr>
                                        <p:cTn id="36" dur="2000" fill="hold"/>
                                        <p:tgtEl>
                                          <p:spTgt spid="5">
                                            <p:txEl>
                                              <p:pRg st="1" end="1"/>
                                            </p:txEl>
                                          </p:spTgt>
                                        </p:tgtEl>
                                        <p:attrNameLst>
                                          <p:attrName>ppt_y</p:attrName>
                                        </p:attrNameLst>
                                      </p:cBhvr>
                                      <p:tavLst>
                                        <p:tav tm="0">
                                          <p:val>
                                            <p:fltVal val="0.5"/>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p:cTn id="41" dur="2000" fill="hold"/>
                                        <p:tgtEl>
                                          <p:spTgt spid="6"/>
                                        </p:tgtEl>
                                        <p:attrNameLst>
                                          <p:attrName>ppt_w</p:attrName>
                                        </p:attrNameLst>
                                      </p:cBhvr>
                                      <p:tavLst>
                                        <p:tav tm="0">
                                          <p:val>
                                            <p:fltVal val="0"/>
                                          </p:val>
                                        </p:tav>
                                        <p:tav tm="100000">
                                          <p:val>
                                            <p:strVal val="#ppt_w"/>
                                          </p:val>
                                        </p:tav>
                                      </p:tavLst>
                                    </p:anim>
                                    <p:anim calcmode="lin" valueType="num">
                                      <p:cBhvr>
                                        <p:cTn id="42" dur="2000" fill="hold"/>
                                        <p:tgtEl>
                                          <p:spTgt spid="6"/>
                                        </p:tgtEl>
                                        <p:attrNameLst>
                                          <p:attrName>ppt_h</p:attrName>
                                        </p:attrNameLst>
                                      </p:cBhvr>
                                      <p:tavLst>
                                        <p:tav tm="0">
                                          <p:val>
                                            <p:fltVal val="0"/>
                                          </p:val>
                                        </p:tav>
                                        <p:tav tm="100000">
                                          <p:val>
                                            <p:strVal val="#ppt_h"/>
                                          </p:val>
                                        </p:tav>
                                      </p:tavLst>
                                    </p:anim>
                                    <p:animEffect transition="in" filter="fade">
                                      <p:cBhvr>
                                        <p:cTn id="4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89013" y="381000"/>
            <a:ext cx="4953000" cy="685800"/>
          </a:xfrm>
        </p:spPr>
        <p:txBody>
          <a:bodyPr>
            <a:noAutofit/>
          </a:bodyPr>
          <a:lstStyle/>
          <a:p>
            <a:r>
              <a:rPr lang="en-US" sz="4800" b="1" dirty="0"/>
              <a:t>Content Layout</a:t>
            </a:r>
          </a:p>
        </p:txBody>
      </p:sp>
      <p:sp>
        <p:nvSpPr>
          <p:cNvPr id="14" name="Content Placeholder 13"/>
          <p:cNvSpPr>
            <a:spLocks noGrp="1"/>
          </p:cNvSpPr>
          <p:nvPr>
            <p:ph idx="1"/>
          </p:nvPr>
        </p:nvSpPr>
        <p:spPr>
          <a:xfrm>
            <a:off x="1262077" y="1600200"/>
            <a:ext cx="9134391" cy="4800600"/>
          </a:xfrm>
        </p:spPr>
        <p:txBody>
          <a:bodyPr>
            <a:normAutofit fontScale="92500" lnSpcReduction="10000"/>
          </a:bodyPr>
          <a:lstStyle/>
          <a:p>
            <a:r>
              <a:rPr lang="en-US" sz="3200" dirty="0"/>
              <a:t>God’s Final and Complete Word</a:t>
            </a:r>
          </a:p>
          <a:p>
            <a:r>
              <a:rPr lang="en-US" sz="3200" dirty="0"/>
              <a:t>Private Revelations</a:t>
            </a:r>
          </a:p>
          <a:p>
            <a:r>
              <a:rPr lang="en-US" sz="3200" dirty="0"/>
              <a:t>Intact and Transmitted</a:t>
            </a:r>
          </a:p>
          <a:p>
            <a:r>
              <a:rPr lang="en-US" sz="3200" dirty="0"/>
              <a:t>Two Forms</a:t>
            </a:r>
          </a:p>
          <a:p>
            <a:r>
              <a:rPr lang="en-US" sz="3200" dirty="0"/>
              <a:t>The Bishops and Tradition</a:t>
            </a:r>
          </a:p>
          <a:p>
            <a:r>
              <a:rPr lang="en-US" sz="3200" dirty="0"/>
              <a:t>Same Source and Goal</a:t>
            </a:r>
          </a:p>
          <a:p>
            <a:r>
              <a:rPr lang="en-US" sz="3200" dirty="0"/>
              <a:t>Two Modes:  Scripture and Tradition</a:t>
            </a:r>
          </a:p>
          <a:p>
            <a:r>
              <a:rPr lang="en-US" sz="3200" dirty="0"/>
              <a:t>What the Apostles Learned</a:t>
            </a:r>
          </a:p>
          <a:p>
            <a:endParaRPr lang="en-US" dirty="0"/>
          </a:p>
        </p:txBody>
      </p:sp>
      <p:pic>
        <p:nvPicPr>
          <p:cNvPr id="3" name="Picture 2">
            <a:extLst>
              <a:ext uri="{FF2B5EF4-FFF2-40B4-BE49-F238E27FC236}">
                <a16:creationId xmlns:a16="http://schemas.microsoft.com/office/drawing/2014/main" id="{E3F2D81C-817B-4687-BE5E-72C35233DF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6012" y="1371600"/>
            <a:ext cx="4190999" cy="4800600"/>
          </a:xfrm>
          <a:prstGeom prst="rect">
            <a:avLst/>
          </a:prstGeom>
        </p:spPr>
      </p:pic>
    </p:spTree>
    <p:custDataLst>
      <p:tags r:id="rId1"/>
    </p:custDataLst>
    <p:extLst>
      <p:ext uri="{BB962C8B-B14F-4D97-AF65-F5344CB8AC3E}">
        <p14:creationId xmlns:p14="http://schemas.microsoft.com/office/powerpoint/2010/main" val="2139132589"/>
      </p:ext>
    </p:extLst>
  </p:cSld>
  <p:clrMapOvr>
    <a:masterClrMapping/>
  </p:clrMapOvr>
  <p:transition spd="slow" advTm="24819">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wipe(up)">
                                      <p:cBhvr>
                                        <p:cTn id="12" dur="20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animEffect transition="in" filter="wipe(up)">
                                      <p:cBhvr>
                                        <p:cTn id="17" dur="2000"/>
                                        <p:tgtEl>
                                          <p:spTgt spid="1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4">
                                            <p:txEl>
                                              <p:pRg st="2" end="2"/>
                                            </p:txEl>
                                          </p:spTgt>
                                        </p:tgtEl>
                                        <p:attrNameLst>
                                          <p:attrName>style.visibility</p:attrName>
                                        </p:attrNameLst>
                                      </p:cBhvr>
                                      <p:to>
                                        <p:strVal val="visible"/>
                                      </p:to>
                                    </p:set>
                                    <p:animEffect transition="in" filter="wipe(up)">
                                      <p:cBhvr>
                                        <p:cTn id="22" dur="2000"/>
                                        <p:tgtEl>
                                          <p:spTgt spid="1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4">
                                            <p:txEl>
                                              <p:pRg st="3" end="3"/>
                                            </p:txEl>
                                          </p:spTgt>
                                        </p:tgtEl>
                                        <p:attrNameLst>
                                          <p:attrName>style.visibility</p:attrName>
                                        </p:attrNameLst>
                                      </p:cBhvr>
                                      <p:to>
                                        <p:strVal val="visible"/>
                                      </p:to>
                                    </p:set>
                                    <p:animEffect transition="in" filter="wipe(up)">
                                      <p:cBhvr>
                                        <p:cTn id="27" dur="2000"/>
                                        <p:tgtEl>
                                          <p:spTgt spid="1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4">
                                            <p:txEl>
                                              <p:pRg st="4" end="4"/>
                                            </p:txEl>
                                          </p:spTgt>
                                        </p:tgtEl>
                                        <p:attrNameLst>
                                          <p:attrName>style.visibility</p:attrName>
                                        </p:attrNameLst>
                                      </p:cBhvr>
                                      <p:to>
                                        <p:strVal val="visible"/>
                                      </p:to>
                                    </p:set>
                                    <p:animEffect transition="in" filter="wipe(up)">
                                      <p:cBhvr>
                                        <p:cTn id="32" dur="2000"/>
                                        <p:tgtEl>
                                          <p:spTgt spid="1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4">
                                            <p:txEl>
                                              <p:pRg st="5" end="5"/>
                                            </p:txEl>
                                          </p:spTgt>
                                        </p:tgtEl>
                                        <p:attrNameLst>
                                          <p:attrName>style.visibility</p:attrName>
                                        </p:attrNameLst>
                                      </p:cBhvr>
                                      <p:to>
                                        <p:strVal val="visible"/>
                                      </p:to>
                                    </p:set>
                                    <p:animEffect transition="in" filter="wipe(up)">
                                      <p:cBhvr>
                                        <p:cTn id="37" dur="2000"/>
                                        <p:tgtEl>
                                          <p:spTgt spid="1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14">
                                            <p:txEl>
                                              <p:pRg st="6" end="6"/>
                                            </p:txEl>
                                          </p:spTgt>
                                        </p:tgtEl>
                                        <p:attrNameLst>
                                          <p:attrName>style.visibility</p:attrName>
                                        </p:attrNameLst>
                                      </p:cBhvr>
                                      <p:to>
                                        <p:strVal val="visible"/>
                                      </p:to>
                                    </p:set>
                                    <p:animEffect transition="in" filter="wipe(up)">
                                      <p:cBhvr>
                                        <p:cTn id="42" dur="2000"/>
                                        <p:tgtEl>
                                          <p:spTgt spid="14">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14">
                                            <p:txEl>
                                              <p:pRg st="7" end="7"/>
                                            </p:txEl>
                                          </p:spTgt>
                                        </p:tgtEl>
                                        <p:attrNameLst>
                                          <p:attrName>style.visibility</p:attrName>
                                        </p:attrNameLst>
                                      </p:cBhvr>
                                      <p:to>
                                        <p:strVal val="visible"/>
                                      </p:to>
                                    </p:set>
                                    <p:animEffect transition="in" filter="wipe(up)">
                                      <p:cBhvr>
                                        <p:cTn id="47" dur="2000"/>
                                        <p:tgtEl>
                                          <p:spTgt spid="14">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wipe(left)">
                                      <p:cBhvr>
                                        <p:cTn id="5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9012" y="510915"/>
            <a:ext cx="9829800" cy="609600"/>
          </a:xfrm>
        </p:spPr>
        <p:txBody>
          <a:bodyPr>
            <a:noAutofit/>
          </a:bodyPr>
          <a:lstStyle/>
          <a:p>
            <a:r>
              <a:rPr lang="en-US" sz="4800" dirty="0">
                <a:solidFill>
                  <a:schemeClr val="accent3">
                    <a:lumMod val="60000"/>
                    <a:lumOff val="40000"/>
                  </a:schemeClr>
                </a:solidFill>
                <a:latin typeface="Eras Demi ITC" panose="020B0805030504020804" pitchFamily="34" charset="0"/>
              </a:rPr>
              <a:t>God’s Final and Complete Word</a:t>
            </a:r>
          </a:p>
        </p:txBody>
      </p:sp>
      <p:sp>
        <p:nvSpPr>
          <p:cNvPr id="3" name="Content Placeholder 2"/>
          <p:cNvSpPr>
            <a:spLocks noGrp="1"/>
          </p:cNvSpPr>
          <p:nvPr>
            <p:ph sz="half" idx="1"/>
          </p:nvPr>
        </p:nvSpPr>
        <p:spPr>
          <a:xfrm>
            <a:off x="1141412" y="1600200"/>
            <a:ext cx="4419599" cy="4114800"/>
          </a:xfrm>
          <a:ln w="38100">
            <a:solidFill>
              <a:srgbClr val="0070C0"/>
            </a:solidFill>
          </a:ln>
        </p:spPr>
        <p:txBody>
          <a:bodyPr>
            <a:normAutofit fontScale="92500" lnSpcReduction="20000"/>
          </a:bodyPr>
          <a:lstStyle/>
          <a:p>
            <a:endParaRPr lang="en-US" dirty="0"/>
          </a:p>
          <a:p>
            <a:r>
              <a:rPr lang="en-US" dirty="0">
                <a:solidFill>
                  <a:schemeClr val="accent3">
                    <a:lumMod val="60000"/>
                    <a:lumOff val="40000"/>
                  </a:schemeClr>
                </a:solidFill>
                <a:latin typeface="Eras Demi ITC" panose="020B0805030504020804" pitchFamily="34" charset="0"/>
              </a:rPr>
              <a:t>In his own unsurpassable Word, God has said everything. There will be no other word. "In giving us his Son, he spoke everything to us. He has no more to say" (St. John of the Cross).</a:t>
            </a:r>
          </a:p>
          <a:p>
            <a:r>
              <a:rPr lang="en-US" dirty="0">
                <a:solidFill>
                  <a:schemeClr val="accent3">
                    <a:lumMod val="60000"/>
                    <a:lumOff val="40000"/>
                  </a:schemeClr>
                </a:solidFill>
                <a:latin typeface="Eras Demi ITC" panose="020B0805030504020804" pitchFamily="34" charset="0"/>
              </a:rPr>
              <a:t>Because this plan of salvation will never pass away, there will be no new public revelation. However, much in Christian revelation is not yet completely explicit.</a:t>
            </a:r>
          </a:p>
        </p:txBody>
      </p:sp>
      <p:graphicFrame>
        <p:nvGraphicFramePr>
          <p:cNvPr id="9" name="Content Placeholder 8"/>
          <p:cNvGraphicFramePr>
            <a:graphicFrameLocks noGrp="1"/>
          </p:cNvGraphicFramePr>
          <p:nvPr>
            <p:ph sz="half" idx="2"/>
            <p:extLst>
              <p:ext uri="{D42A27DB-BD31-4B8C-83A1-F6EECF244321}">
                <p14:modId xmlns:p14="http://schemas.microsoft.com/office/powerpoint/2010/main" val="563037621"/>
              </p:ext>
            </p:extLst>
          </p:nvPr>
        </p:nvGraphicFramePr>
        <p:xfrm>
          <a:off x="6399212" y="1405890"/>
          <a:ext cx="4876800" cy="4507230"/>
        </p:xfrm>
        <a:graphic>
          <a:graphicData uri="http://schemas.openxmlformats.org/drawingml/2006/table">
            <a:tbl>
              <a:tblPr firstRow="1" bandRow="1">
                <a:tableStyleId>{073A0DAA-6AF3-43AB-8588-CEC1D06C72B9}</a:tableStyleId>
              </a:tblPr>
              <a:tblGrid>
                <a:gridCol w="2743200">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tblGrid>
              <a:tr h="514350">
                <a:tc>
                  <a:txBody>
                    <a:bodyPr/>
                    <a:lstStyle/>
                    <a:p>
                      <a:r>
                        <a:rPr lang="en-US" dirty="0"/>
                        <a:t>            </a:t>
                      </a:r>
                      <a:r>
                        <a:rPr lang="en-US" sz="2800" dirty="0"/>
                        <a:t>Images</a:t>
                      </a:r>
                    </a:p>
                  </a:txBody>
                  <a:tcPr anchor="ctr"/>
                </a:tc>
                <a:tc>
                  <a:txBody>
                    <a:bodyPr/>
                    <a:lstStyle/>
                    <a:p>
                      <a:pPr algn="ctr"/>
                      <a:r>
                        <a:rPr lang="en-US" dirty="0"/>
                        <a:t>My Meaning </a:t>
                      </a:r>
                    </a:p>
                  </a:txBody>
                  <a:tcPr anchor="ctr"/>
                </a:tc>
                <a:extLst>
                  <a:ext uri="{0D108BD9-81ED-4DB2-BD59-A6C34878D82A}">
                    <a16:rowId xmlns:a16="http://schemas.microsoft.com/office/drawing/2014/main" val="10000"/>
                  </a:ext>
                </a:extLst>
              </a:tr>
              <a:tr h="514350">
                <a:tc>
                  <a:txBody>
                    <a:bodyPr/>
                    <a:lstStyle/>
                    <a:p>
                      <a:r>
                        <a:rPr lang="en-US" dirty="0" err="1"/>
                        <a:t>Insurpassable</a:t>
                      </a:r>
                      <a:r>
                        <a:rPr lang="en-US" dirty="0"/>
                        <a:t> Word</a:t>
                      </a:r>
                    </a:p>
                  </a:txBody>
                  <a:tcPr anchor="ctr"/>
                </a:tc>
                <a:tc>
                  <a:txBody>
                    <a:bodyPr/>
                    <a:lstStyle/>
                    <a:p>
                      <a:pPr algn="ctr"/>
                      <a:r>
                        <a:rPr lang="en-US" dirty="0"/>
                        <a:t>Cannot be argued</a:t>
                      </a:r>
                    </a:p>
                  </a:txBody>
                  <a:tcPr anchor="ctr"/>
                </a:tc>
                <a:extLst>
                  <a:ext uri="{0D108BD9-81ED-4DB2-BD59-A6C34878D82A}">
                    <a16:rowId xmlns:a16="http://schemas.microsoft.com/office/drawing/2014/main" val="10001"/>
                  </a:ext>
                </a:extLst>
              </a:tr>
              <a:tr h="514350">
                <a:tc>
                  <a:txBody>
                    <a:bodyPr/>
                    <a:lstStyle/>
                    <a:p>
                      <a:r>
                        <a:rPr lang="en-US" dirty="0"/>
                        <a:t>No Other Word</a:t>
                      </a:r>
                    </a:p>
                  </a:txBody>
                  <a:tcPr anchor="ctr"/>
                </a:tc>
                <a:tc>
                  <a:txBody>
                    <a:bodyPr/>
                    <a:lstStyle/>
                    <a:p>
                      <a:pPr algn="ctr"/>
                      <a:r>
                        <a:rPr lang="en-US" dirty="0"/>
                        <a:t>The only word that exists</a:t>
                      </a:r>
                    </a:p>
                  </a:txBody>
                  <a:tcPr anchor="ctr"/>
                </a:tc>
                <a:extLst>
                  <a:ext uri="{0D108BD9-81ED-4DB2-BD59-A6C34878D82A}">
                    <a16:rowId xmlns:a16="http://schemas.microsoft.com/office/drawing/2014/main" val="2410860976"/>
                  </a:ext>
                </a:extLst>
              </a:tr>
              <a:tr h="514350">
                <a:tc>
                  <a:txBody>
                    <a:bodyPr/>
                    <a:lstStyle/>
                    <a:p>
                      <a:r>
                        <a:rPr lang="en-US" dirty="0"/>
                        <a:t>Plan of Salvation</a:t>
                      </a:r>
                    </a:p>
                  </a:txBody>
                  <a:tcPr anchor="ctr"/>
                </a:tc>
                <a:tc>
                  <a:txBody>
                    <a:bodyPr/>
                    <a:lstStyle/>
                    <a:p>
                      <a:pPr algn="ctr"/>
                      <a:r>
                        <a:rPr lang="en-US" dirty="0"/>
                        <a:t>How to attain everlasting life</a:t>
                      </a:r>
                    </a:p>
                  </a:txBody>
                  <a:tcPr anchor="ctr"/>
                </a:tc>
                <a:extLst>
                  <a:ext uri="{0D108BD9-81ED-4DB2-BD59-A6C34878D82A}">
                    <a16:rowId xmlns:a16="http://schemas.microsoft.com/office/drawing/2014/main" val="937779902"/>
                  </a:ext>
                </a:extLst>
              </a:tr>
              <a:tr h="514350">
                <a:tc>
                  <a:txBody>
                    <a:bodyPr/>
                    <a:lstStyle/>
                    <a:p>
                      <a:r>
                        <a:rPr lang="en-US" dirty="0"/>
                        <a:t>No New Public Revelation</a:t>
                      </a:r>
                    </a:p>
                  </a:txBody>
                  <a:tcPr anchor="ctr"/>
                </a:tc>
                <a:tc>
                  <a:txBody>
                    <a:bodyPr/>
                    <a:lstStyle/>
                    <a:p>
                      <a:pPr algn="ctr"/>
                      <a:r>
                        <a:rPr lang="en-US" dirty="0"/>
                        <a:t>Not to expect anything else</a:t>
                      </a:r>
                    </a:p>
                  </a:txBody>
                  <a:tcPr anchor="ctr"/>
                </a:tc>
                <a:extLst>
                  <a:ext uri="{0D108BD9-81ED-4DB2-BD59-A6C34878D82A}">
                    <a16:rowId xmlns:a16="http://schemas.microsoft.com/office/drawing/2014/main" val="10002"/>
                  </a:ext>
                </a:extLst>
              </a:tr>
              <a:tr h="514350">
                <a:tc>
                  <a:txBody>
                    <a:bodyPr/>
                    <a:lstStyle/>
                    <a:p>
                      <a:r>
                        <a:rPr lang="en-US" dirty="0"/>
                        <a:t>Christian Revelation</a:t>
                      </a:r>
                    </a:p>
                  </a:txBody>
                  <a:tcPr anchor="ctr"/>
                </a:tc>
                <a:tc>
                  <a:txBody>
                    <a:bodyPr/>
                    <a:lstStyle/>
                    <a:p>
                      <a:pPr algn="ctr"/>
                      <a:r>
                        <a:rPr lang="en-US" dirty="0"/>
                        <a:t>What God has revealed to us</a:t>
                      </a:r>
                    </a:p>
                  </a:txBody>
                  <a:tcPr anchor="ctr"/>
                </a:tc>
                <a:extLst>
                  <a:ext uri="{0D108BD9-81ED-4DB2-BD59-A6C34878D82A}">
                    <a16:rowId xmlns:a16="http://schemas.microsoft.com/office/drawing/2014/main" val="10003"/>
                  </a:ext>
                </a:extLst>
              </a:tr>
              <a:tr h="514350">
                <a:tc>
                  <a:txBody>
                    <a:bodyPr/>
                    <a:lstStyle/>
                    <a:p>
                      <a:r>
                        <a:rPr lang="en-US" dirty="0"/>
                        <a:t>Not Yet Completely Explicit</a:t>
                      </a:r>
                    </a:p>
                  </a:txBody>
                  <a:tcPr anchor="ctr"/>
                </a:tc>
                <a:tc>
                  <a:txBody>
                    <a:bodyPr/>
                    <a:lstStyle/>
                    <a:p>
                      <a:pPr algn="ctr"/>
                      <a:r>
                        <a:rPr lang="en-US" dirty="0"/>
                        <a:t>Additional explanations forthcoming</a:t>
                      </a:r>
                    </a:p>
                  </a:txBody>
                  <a:tcPr anchor="ctr"/>
                </a:tc>
                <a:extLst>
                  <a:ext uri="{0D108BD9-81ED-4DB2-BD59-A6C34878D82A}">
                    <a16:rowId xmlns:a16="http://schemas.microsoft.com/office/drawing/2014/main" val="3312597097"/>
                  </a:ext>
                </a:extLst>
              </a:tr>
            </a:tbl>
          </a:graphicData>
        </a:graphic>
      </p:graphicFrame>
    </p:spTree>
    <p:custDataLst>
      <p:tags r:id="rId1"/>
    </p:custDataLst>
    <p:extLst>
      <p:ext uri="{BB962C8B-B14F-4D97-AF65-F5344CB8AC3E}">
        <p14:creationId xmlns:p14="http://schemas.microsoft.com/office/powerpoint/2010/main" val="4206988261"/>
      </p:ext>
    </p:extLst>
  </p:cSld>
  <p:clrMapOvr>
    <a:masterClrMapping/>
  </p:clrMapOvr>
  <p:transition spd="slow" advTm="38376">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2000" fill="hold"/>
                                        <p:tgtEl>
                                          <p:spTgt spid="3">
                                            <p:bg/>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bg/>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2000" fill="hold"/>
                                        <p:tgtEl>
                                          <p:spTgt spid="9"/>
                                        </p:tgtEl>
                                        <p:attrNameLst>
                                          <p:attrName>ppt_x</p:attrName>
                                        </p:attrNameLst>
                                      </p:cBhvr>
                                      <p:tavLst>
                                        <p:tav tm="0">
                                          <p:val>
                                            <p:strVal val="0-#ppt_w/2"/>
                                          </p:val>
                                        </p:tav>
                                        <p:tav tm="100000">
                                          <p:val>
                                            <p:strVal val="#ppt_x"/>
                                          </p:val>
                                        </p:tav>
                                      </p:tavLst>
                                    </p:anim>
                                    <p:anim calcmode="lin" valueType="num">
                                      <p:cBhvr additive="base">
                                        <p:cTn id="32" dur="2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0896" y="533400"/>
            <a:ext cx="9829800" cy="609600"/>
          </a:xfrm>
        </p:spPr>
        <p:txBody>
          <a:bodyPr>
            <a:noAutofit/>
          </a:bodyPr>
          <a:lstStyle/>
          <a:p>
            <a:r>
              <a:rPr lang="en-US" sz="4800" dirty="0">
                <a:solidFill>
                  <a:schemeClr val="accent3">
                    <a:lumMod val="60000"/>
                    <a:lumOff val="40000"/>
                  </a:schemeClr>
                </a:solidFill>
                <a:latin typeface="Eras Demi ITC" panose="020B0805030504020804" pitchFamily="34" charset="0"/>
              </a:rPr>
              <a:t>God’s Final and Complete Word</a:t>
            </a:r>
          </a:p>
        </p:txBody>
      </p:sp>
      <p:sp>
        <p:nvSpPr>
          <p:cNvPr id="3" name="Content Placeholder 2"/>
          <p:cNvSpPr>
            <a:spLocks noGrp="1"/>
          </p:cNvSpPr>
          <p:nvPr>
            <p:ph sz="half" idx="1"/>
          </p:nvPr>
        </p:nvSpPr>
        <p:spPr>
          <a:xfrm>
            <a:off x="1141412" y="1600200"/>
            <a:ext cx="4419599" cy="4114800"/>
          </a:xfrm>
          <a:ln w="38100">
            <a:solidFill>
              <a:srgbClr val="0070C0"/>
            </a:solidFill>
          </a:ln>
        </p:spPr>
        <p:txBody>
          <a:bodyPr>
            <a:normAutofit fontScale="92500" lnSpcReduction="20000"/>
          </a:bodyPr>
          <a:lstStyle/>
          <a:p>
            <a:endParaRPr lang="en-US" dirty="0"/>
          </a:p>
          <a:p>
            <a:r>
              <a:rPr lang="en-US" dirty="0">
                <a:solidFill>
                  <a:schemeClr val="accent3">
                    <a:lumMod val="60000"/>
                    <a:lumOff val="40000"/>
                  </a:schemeClr>
                </a:solidFill>
                <a:latin typeface="Eras Demi ITC" panose="020B0805030504020804" pitchFamily="34" charset="0"/>
              </a:rPr>
              <a:t>In his own unsurpassable Word, God has said everything. There will be no other word. "In giving us his Son, he spoke everything to us. He has no more to say" (St. John of the Cross).</a:t>
            </a:r>
          </a:p>
          <a:p>
            <a:r>
              <a:rPr lang="en-US" dirty="0">
                <a:solidFill>
                  <a:schemeClr val="accent3">
                    <a:lumMod val="60000"/>
                    <a:lumOff val="40000"/>
                  </a:schemeClr>
                </a:solidFill>
                <a:latin typeface="Eras Demi ITC" panose="020B0805030504020804" pitchFamily="34" charset="0"/>
              </a:rPr>
              <a:t>Because this plan of salvation will never pass away, there will be no new public revelation. However, much in Christian revelation is not yet completely explicit.</a:t>
            </a:r>
          </a:p>
        </p:txBody>
      </p:sp>
      <p:graphicFrame>
        <p:nvGraphicFramePr>
          <p:cNvPr id="9" name="Content Placeholder 8"/>
          <p:cNvGraphicFramePr>
            <a:graphicFrameLocks noGrp="1"/>
          </p:cNvGraphicFramePr>
          <p:nvPr>
            <p:ph sz="half" idx="2"/>
            <p:extLst>
              <p:ext uri="{D42A27DB-BD31-4B8C-83A1-F6EECF244321}">
                <p14:modId xmlns:p14="http://schemas.microsoft.com/office/powerpoint/2010/main" val="470103328"/>
              </p:ext>
            </p:extLst>
          </p:nvPr>
        </p:nvGraphicFramePr>
        <p:xfrm>
          <a:off x="6399212" y="1855470"/>
          <a:ext cx="4876800" cy="3604260"/>
        </p:xfrm>
        <a:graphic>
          <a:graphicData uri="http://schemas.openxmlformats.org/drawingml/2006/table">
            <a:tbl>
              <a:tblPr firstRow="1" bandRow="1">
                <a:tableStyleId>{073A0DAA-6AF3-43AB-8588-CEC1D06C72B9}</a:tableStyleId>
              </a:tblPr>
              <a:tblGrid>
                <a:gridCol w="2743200">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tblGrid>
              <a:tr h="514350">
                <a:tc>
                  <a:txBody>
                    <a:bodyPr/>
                    <a:lstStyle/>
                    <a:p>
                      <a:r>
                        <a:rPr lang="en-US" dirty="0"/>
                        <a:t>            </a:t>
                      </a:r>
                      <a:r>
                        <a:rPr lang="en-US" sz="2800" dirty="0"/>
                        <a:t>Images</a:t>
                      </a:r>
                    </a:p>
                  </a:txBody>
                  <a:tcPr anchor="ctr"/>
                </a:tc>
                <a:tc>
                  <a:txBody>
                    <a:bodyPr/>
                    <a:lstStyle/>
                    <a:p>
                      <a:pPr algn="ctr"/>
                      <a:r>
                        <a:rPr lang="en-US" dirty="0"/>
                        <a:t>Your Meaning </a:t>
                      </a:r>
                    </a:p>
                  </a:txBody>
                  <a:tcPr anchor="ctr"/>
                </a:tc>
                <a:extLst>
                  <a:ext uri="{0D108BD9-81ED-4DB2-BD59-A6C34878D82A}">
                    <a16:rowId xmlns:a16="http://schemas.microsoft.com/office/drawing/2014/main" val="10000"/>
                  </a:ext>
                </a:extLst>
              </a:tr>
              <a:tr h="514350">
                <a:tc>
                  <a:txBody>
                    <a:bodyPr/>
                    <a:lstStyle/>
                    <a:p>
                      <a:endParaRPr lang="en-US" dirty="0"/>
                    </a:p>
                  </a:txBody>
                  <a:tcPr anchor="ctr"/>
                </a:tc>
                <a:tc>
                  <a:txBody>
                    <a:bodyPr/>
                    <a:lstStyle/>
                    <a:p>
                      <a:pPr algn="ctr"/>
                      <a:endParaRPr lang="en-US" dirty="0"/>
                    </a:p>
                  </a:txBody>
                  <a:tcPr anchor="ctr"/>
                </a:tc>
                <a:extLst>
                  <a:ext uri="{0D108BD9-81ED-4DB2-BD59-A6C34878D82A}">
                    <a16:rowId xmlns:a16="http://schemas.microsoft.com/office/drawing/2014/main" val="10001"/>
                  </a:ext>
                </a:extLst>
              </a:tr>
              <a:tr h="514350">
                <a:tc>
                  <a:txBody>
                    <a:bodyPr/>
                    <a:lstStyle/>
                    <a:p>
                      <a:endParaRPr lang="en-US" dirty="0"/>
                    </a:p>
                  </a:txBody>
                  <a:tcPr anchor="ctr"/>
                </a:tc>
                <a:tc>
                  <a:txBody>
                    <a:bodyPr/>
                    <a:lstStyle/>
                    <a:p>
                      <a:pPr algn="ctr"/>
                      <a:endParaRPr lang="en-US" dirty="0"/>
                    </a:p>
                  </a:txBody>
                  <a:tcPr anchor="ctr"/>
                </a:tc>
                <a:extLst>
                  <a:ext uri="{0D108BD9-81ED-4DB2-BD59-A6C34878D82A}">
                    <a16:rowId xmlns:a16="http://schemas.microsoft.com/office/drawing/2014/main" val="2410860976"/>
                  </a:ext>
                </a:extLst>
              </a:tr>
              <a:tr h="514350">
                <a:tc>
                  <a:txBody>
                    <a:bodyPr/>
                    <a:lstStyle/>
                    <a:p>
                      <a:endParaRPr lang="en-US" dirty="0"/>
                    </a:p>
                  </a:txBody>
                  <a:tcPr anchor="ctr"/>
                </a:tc>
                <a:tc>
                  <a:txBody>
                    <a:bodyPr/>
                    <a:lstStyle/>
                    <a:p>
                      <a:pPr algn="ctr"/>
                      <a:endParaRPr lang="en-US" dirty="0"/>
                    </a:p>
                  </a:txBody>
                  <a:tcPr anchor="ctr"/>
                </a:tc>
                <a:extLst>
                  <a:ext uri="{0D108BD9-81ED-4DB2-BD59-A6C34878D82A}">
                    <a16:rowId xmlns:a16="http://schemas.microsoft.com/office/drawing/2014/main" val="937779902"/>
                  </a:ext>
                </a:extLst>
              </a:tr>
              <a:tr h="514350">
                <a:tc>
                  <a:txBody>
                    <a:bodyPr/>
                    <a:lstStyle/>
                    <a:p>
                      <a:endParaRPr lang="en-US" dirty="0"/>
                    </a:p>
                  </a:txBody>
                  <a:tcPr anchor="ctr"/>
                </a:tc>
                <a:tc>
                  <a:txBody>
                    <a:bodyPr/>
                    <a:lstStyle/>
                    <a:p>
                      <a:pPr algn="ctr"/>
                      <a:endParaRPr lang="en-US" dirty="0"/>
                    </a:p>
                  </a:txBody>
                  <a:tcPr anchor="ctr"/>
                </a:tc>
                <a:extLst>
                  <a:ext uri="{0D108BD9-81ED-4DB2-BD59-A6C34878D82A}">
                    <a16:rowId xmlns:a16="http://schemas.microsoft.com/office/drawing/2014/main" val="10002"/>
                  </a:ext>
                </a:extLst>
              </a:tr>
              <a:tr h="514350">
                <a:tc>
                  <a:txBody>
                    <a:bodyPr/>
                    <a:lstStyle/>
                    <a:p>
                      <a:endParaRPr lang="en-US" dirty="0"/>
                    </a:p>
                  </a:txBody>
                  <a:tcPr anchor="ctr"/>
                </a:tc>
                <a:tc>
                  <a:txBody>
                    <a:bodyPr/>
                    <a:lstStyle/>
                    <a:p>
                      <a:pPr algn="ctr"/>
                      <a:endParaRPr lang="en-US" dirty="0"/>
                    </a:p>
                  </a:txBody>
                  <a:tcPr anchor="ctr"/>
                </a:tc>
                <a:extLst>
                  <a:ext uri="{0D108BD9-81ED-4DB2-BD59-A6C34878D82A}">
                    <a16:rowId xmlns:a16="http://schemas.microsoft.com/office/drawing/2014/main" val="10003"/>
                  </a:ext>
                </a:extLst>
              </a:tr>
              <a:tr h="514350">
                <a:tc>
                  <a:txBody>
                    <a:bodyPr/>
                    <a:lstStyle/>
                    <a:p>
                      <a:endParaRPr lang="en-US" dirty="0"/>
                    </a:p>
                  </a:txBody>
                  <a:tcPr anchor="ctr"/>
                </a:tc>
                <a:tc>
                  <a:txBody>
                    <a:bodyPr/>
                    <a:lstStyle/>
                    <a:p>
                      <a:pPr algn="ctr"/>
                      <a:endParaRPr lang="en-US" dirty="0"/>
                    </a:p>
                  </a:txBody>
                  <a:tcPr anchor="ctr"/>
                </a:tc>
                <a:extLst>
                  <a:ext uri="{0D108BD9-81ED-4DB2-BD59-A6C34878D82A}">
                    <a16:rowId xmlns:a16="http://schemas.microsoft.com/office/drawing/2014/main" val="3312597097"/>
                  </a:ext>
                </a:extLst>
              </a:tr>
            </a:tbl>
          </a:graphicData>
        </a:graphic>
      </p:graphicFrame>
    </p:spTree>
    <p:custDataLst>
      <p:tags r:id="rId1"/>
    </p:custDataLst>
    <p:extLst>
      <p:ext uri="{BB962C8B-B14F-4D97-AF65-F5344CB8AC3E}">
        <p14:creationId xmlns:p14="http://schemas.microsoft.com/office/powerpoint/2010/main" val="1934793496"/>
      </p:ext>
    </p:extLst>
  </p:cSld>
  <p:clrMapOvr>
    <a:masterClrMapping/>
  </p:clrMapOvr>
  <p:transition spd="slow" advTm="21221">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anim calcmode="lin" valueType="num">
                                      <p:cBhvr>
                                        <p:cTn id="8" dur="2000" fill="hold"/>
                                        <p:tgtEl>
                                          <p:spTgt spid="3">
                                            <p:bg/>
                                          </p:spTgt>
                                        </p:tgtEl>
                                        <p:attrNameLst>
                                          <p:attrName>ppt_x</p:attrName>
                                        </p:attrNameLst>
                                      </p:cBhvr>
                                      <p:tavLst>
                                        <p:tav tm="0">
                                          <p:val>
                                            <p:strVal val="#ppt_x"/>
                                          </p:val>
                                        </p:tav>
                                        <p:tav tm="100000">
                                          <p:val>
                                            <p:strVal val="#ppt_x"/>
                                          </p:val>
                                        </p:tav>
                                      </p:tavLst>
                                    </p:anim>
                                    <p:anim calcmode="lin" valueType="num">
                                      <p:cBhvr>
                                        <p:cTn id="9" dur="2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2000"/>
                                        <p:tgtEl>
                                          <p:spTgt spid="3">
                                            <p:txEl>
                                              <p:pRg st="1" end="1"/>
                                            </p:txEl>
                                          </p:spTgt>
                                        </p:tgtEl>
                                      </p:cBhvr>
                                    </p:animEffect>
                                    <p:anim calcmode="lin" valueType="num">
                                      <p:cBhvr>
                                        <p:cTn id="15"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2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2000"/>
                                        <p:tgtEl>
                                          <p:spTgt spid="3">
                                            <p:txEl>
                                              <p:pRg st="2" end="2"/>
                                            </p:txEl>
                                          </p:spTgt>
                                        </p:tgtEl>
                                      </p:cBhvr>
                                    </p:animEffect>
                                    <p:anim calcmode="lin" valueType="num">
                                      <p:cBhvr>
                                        <p:cTn id="22"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2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2000"/>
                                        <p:tgtEl>
                                          <p:spTgt spid="9"/>
                                        </p:tgtEl>
                                      </p:cBhvr>
                                    </p:animEffect>
                                    <p:anim calcmode="lin" valueType="num">
                                      <p:cBhvr>
                                        <p:cTn id="29" dur="2000" fill="hold"/>
                                        <p:tgtEl>
                                          <p:spTgt spid="9"/>
                                        </p:tgtEl>
                                        <p:attrNameLst>
                                          <p:attrName>ppt_x</p:attrName>
                                        </p:attrNameLst>
                                      </p:cBhvr>
                                      <p:tavLst>
                                        <p:tav tm="0">
                                          <p:val>
                                            <p:strVal val="#ppt_x"/>
                                          </p:val>
                                        </p:tav>
                                        <p:tav tm="100000">
                                          <p:val>
                                            <p:strVal val="#ppt_x"/>
                                          </p:val>
                                        </p:tav>
                                      </p:tavLst>
                                    </p:anim>
                                    <p:anim calcmode="lin" valueType="num">
                                      <p:cBhvr>
                                        <p:cTn id="30" dur="2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772076" y="533400"/>
            <a:ext cx="6553200" cy="762000"/>
          </a:xfrm>
        </p:spPr>
        <p:txBody>
          <a:bodyPr>
            <a:normAutofit/>
          </a:bodyPr>
          <a:lstStyle/>
          <a:p>
            <a:r>
              <a:rPr lang="en-US" sz="4800" b="1" dirty="0">
                <a:solidFill>
                  <a:srgbClr val="C1E4FF"/>
                </a:solidFill>
                <a:latin typeface="Eras Demi ITC" panose="020B0805030504020804" pitchFamily="34" charset="0"/>
              </a:rPr>
              <a:t>Private Revelations</a:t>
            </a:r>
          </a:p>
        </p:txBody>
      </p:sp>
      <p:graphicFrame>
        <p:nvGraphicFramePr>
          <p:cNvPr id="3" name="Content Placeholder 2" descr="Alternating Flow diagram showing 3 groups arranged from left to right with a title and bullet points in each group and a curved arrow showing the flow from one group to the next."/>
          <p:cNvGraphicFramePr>
            <a:graphicFrameLocks noGrp="1"/>
          </p:cNvGraphicFramePr>
          <p:nvPr>
            <p:ph idx="1"/>
            <p:extLst>
              <p:ext uri="{D42A27DB-BD31-4B8C-83A1-F6EECF244321}">
                <p14:modId xmlns:p14="http://schemas.microsoft.com/office/powerpoint/2010/main" val="2180184594"/>
              </p:ext>
            </p:extLst>
          </p:nvPr>
        </p:nvGraphicFramePr>
        <p:xfrm>
          <a:off x="772076" y="1600200"/>
          <a:ext cx="10010289"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88D5ED14-E40B-4909-8D12-06B951E4C8D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90013" y="152400"/>
            <a:ext cx="3149600" cy="2362200"/>
          </a:xfrm>
          <a:prstGeom prst="rect">
            <a:avLst/>
          </a:prstGeom>
        </p:spPr>
      </p:pic>
    </p:spTree>
    <p:custDataLst>
      <p:tags r:id="rId1"/>
    </p:custDataLst>
    <p:extLst>
      <p:ext uri="{BB962C8B-B14F-4D97-AF65-F5344CB8AC3E}">
        <p14:creationId xmlns:p14="http://schemas.microsoft.com/office/powerpoint/2010/main" val="462238070"/>
      </p:ext>
    </p:extLst>
  </p:cSld>
  <p:clrMapOvr>
    <a:masterClrMapping/>
  </p:clrMapOvr>
  <p:transition spd="slow" advTm="23147">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out)">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Graphic spid="3"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50DB8-D813-43FF-9054-55B44374FFCC}"/>
              </a:ext>
            </a:extLst>
          </p:cNvPr>
          <p:cNvSpPr>
            <a:spLocks noGrp="1"/>
          </p:cNvSpPr>
          <p:nvPr>
            <p:ph type="title"/>
          </p:nvPr>
        </p:nvSpPr>
        <p:spPr>
          <a:xfrm>
            <a:off x="836613" y="304799"/>
            <a:ext cx="6096000" cy="1066800"/>
          </a:xfrm>
        </p:spPr>
        <p:txBody>
          <a:bodyPr>
            <a:normAutofit/>
          </a:bodyPr>
          <a:lstStyle/>
          <a:p>
            <a:r>
              <a:rPr lang="en-US" sz="4800" b="1" dirty="0">
                <a:latin typeface="Eras Demi ITC" panose="020B0805030504020804" pitchFamily="34" charset="0"/>
              </a:rPr>
              <a:t>Private Revelations</a:t>
            </a:r>
          </a:p>
        </p:txBody>
      </p:sp>
      <p:sp>
        <p:nvSpPr>
          <p:cNvPr id="3" name="Content Placeholder 2">
            <a:extLst>
              <a:ext uri="{FF2B5EF4-FFF2-40B4-BE49-F238E27FC236}">
                <a16:creationId xmlns:a16="http://schemas.microsoft.com/office/drawing/2014/main" id="{55BC479D-1826-4E2A-B08F-4C3C713A6FA6}"/>
              </a:ext>
            </a:extLst>
          </p:cNvPr>
          <p:cNvSpPr>
            <a:spLocks noGrp="1"/>
          </p:cNvSpPr>
          <p:nvPr>
            <p:ph sz="half" idx="1"/>
          </p:nvPr>
        </p:nvSpPr>
        <p:spPr>
          <a:xfrm>
            <a:off x="836613" y="1905001"/>
            <a:ext cx="5087767" cy="4114800"/>
          </a:xfrm>
        </p:spPr>
        <p:txBody>
          <a:bodyPr/>
          <a:lstStyle/>
          <a:p>
            <a:r>
              <a:rPr lang="en-US" dirty="0">
                <a:latin typeface="Eras Demi ITC" panose="020B0805030504020804" pitchFamily="34" charset="0"/>
              </a:rPr>
              <a:t>My Reflections</a:t>
            </a:r>
          </a:p>
          <a:p>
            <a:pPr marL="0" indent="0">
              <a:buNone/>
            </a:pPr>
            <a:r>
              <a:rPr lang="en-US" sz="2800" dirty="0"/>
              <a:t>The concept of revelation is quite hard to understand especially since it has been transmitted through other people through the ages.  I must pray for enlightenment and a stronger faith in order to accept and understand revelation as the true word of God.</a:t>
            </a:r>
          </a:p>
        </p:txBody>
      </p:sp>
      <p:sp>
        <p:nvSpPr>
          <p:cNvPr id="4" name="Content Placeholder 3">
            <a:extLst>
              <a:ext uri="{FF2B5EF4-FFF2-40B4-BE49-F238E27FC236}">
                <a16:creationId xmlns:a16="http://schemas.microsoft.com/office/drawing/2014/main" id="{05123CDE-946D-4B38-AE88-7D36DEAA7404}"/>
              </a:ext>
            </a:extLst>
          </p:cNvPr>
          <p:cNvSpPr>
            <a:spLocks noGrp="1"/>
          </p:cNvSpPr>
          <p:nvPr>
            <p:ph sz="half" idx="2"/>
          </p:nvPr>
        </p:nvSpPr>
        <p:spPr>
          <a:xfrm>
            <a:off x="6229182" y="1905001"/>
            <a:ext cx="5087767" cy="4114800"/>
          </a:xfrm>
          <a:ln w="38100">
            <a:solidFill>
              <a:schemeClr val="tx1"/>
            </a:solidFill>
          </a:ln>
        </p:spPr>
        <p:txBody>
          <a:bodyPr/>
          <a:lstStyle/>
          <a:p>
            <a:r>
              <a:rPr lang="en-US" dirty="0">
                <a:latin typeface="Eras Demi ITC" panose="020B0805030504020804" pitchFamily="34" charset="0"/>
              </a:rPr>
              <a:t>Your Reflections</a:t>
            </a:r>
          </a:p>
        </p:txBody>
      </p:sp>
      <p:pic>
        <p:nvPicPr>
          <p:cNvPr id="1026" name="Picture 2" descr="Image result for private reflections">
            <a:extLst>
              <a:ext uri="{FF2B5EF4-FFF2-40B4-BE49-F238E27FC236}">
                <a16:creationId xmlns:a16="http://schemas.microsoft.com/office/drawing/2014/main" id="{E248E64E-D5CA-4FDB-96AF-1359795DA0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6841" y="304799"/>
            <a:ext cx="2321592" cy="182880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891096387"/>
      </p:ext>
    </p:extLst>
  </p:cSld>
  <p:clrMapOvr>
    <a:masterClrMapping/>
  </p:clrMapOvr>
  <p:transition spd="slow" advTm="2543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2000"/>
                                        <p:tgtEl>
                                          <p:spTgt spid="3">
                                            <p:txEl>
                                              <p:pRg st="0" end="0"/>
                                            </p:txEl>
                                          </p:spTgt>
                                        </p:tgtEl>
                                      </p:cBhvr>
                                    </p:animEffect>
                                    <p:anim calcmode="lin" valueType="num">
                                      <p:cBhvr>
                                        <p:cTn id="15"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2000"/>
                                        <p:tgtEl>
                                          <p:spTgt spid="3">
                                            <p:txEl>
                                              <p:pRg st="1" end="1"/>
                                            </p:txEl>
                                          </p:spTgt>
                                        </p:tgtEl>
                                      </p:cBhvr>
                                    </p:animEffect>
                                    <p:anim calcmode="lin" valueType="num">
                                      <p:cBhvr>
                                        <p:cTn id="22"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23"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childTnLst>
                                    <p:set>
                                      <p:cBhvr>
                                        <p:cTn id="27" dur="1" fill="hold">
                                          <p:stCondLst>
                                            <p:cond delay="0"/>
                                          </p:stCondLst>
                                        </p:cTn>
                                        <p:tgtEl>
                                          <p:spTgt spid="4">
                                            <p:bg/>
                                          </p:spTgt>
                                        </p:tgtEl>
                                        <p:attrNameLst>
                                          <p:attrName>style.visibility</p:attrName>
                                        </p:attrNameLst>
                                      </p:cBhvr>
                                      <p:to>
                                        <p:strVal val="visible"/>
                                      </p:to>
                                    </p:set>
                                    <p:animEffect transition="in" filter="fade">
                                      <p:cBhvr>
                                        <p:cTn id="28" dur="2000"/>
                                        <p:tgtEl>
                                          <p:spTgt spid="4">
                                            <p:bg/>
                                          </p:spTgt>
                                        </p:tgtEl>
                                      </p:cBhvr>
                                    </p:animEffect>
                                    <p:anim calcmode="lin" valueType="num">
                                      <p:cBhvr>
                                        <p:cTn id="29" dur="2000" fill="hold"/>
                                        <p:tgtEl>
                                          <p:spTgt spid="4">
                                            <p:bg/>
                                          </p:spTgt>
                                        </p:tgtEl>
                                        <p:attrNameLst>
                                          <p:attrName>ppt_w</p:attrName>
                                        </p:attrNameLst>
                                      </p:cBhvr>
                                      <p:tavLst>
                                        <p:tav tm="0" fmla="#ppt_w*sin(2.5*pi*$)">
                                          <p:val>
                                            <p:fltVal val="0"/>
                                          </p:val>
                                        </p:tav>
                                        <p:tav tm="100000">
                                          <p:val>
                                            <p:fltVal val="1"/>
                                          </p:val>
                                        </p:tav>
                                      </p:tavLst>
                                    </p:anim>
                                    <p:anim calcmode="lin" valueType="num">
                                      <p:cBhvr>
                                        <p:cTn id="30" dur="2000" fill="hold"/>
                                        <p:tgtEl>
                                          <p:spTgt spid="4">
                                            <p:bg/>
                                          </p:spTgt>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grpId="0" nodeType="click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animEffect transition="in" filter="fade">
                                      <p:cBhvr>
                                        <p:cTn id="35" dur="2000"/>
                                        <p:tgtEl>
                                          <p:spTgt spid="4">
                                            <p:txEl>
                                              <p:pRg st="0" end="0"/>
                                            </p:txEl>
                                          </p:spTgt>
                                        </p:tgtEl>
                                      </p:cBhvr>
                                    </p:animEffect>
                                    <p:anim calcmode="lin" valueType="num">
                                      <p:cBhvr>
                                        <p:cTn id="36" dur="2000" fill="hold"/>
                                        <p:tgtEl>
                                          <p:spTgt spid="4">
                                            <p:txEl>
                                              <p:pRg st="0" end="0"/>
                                            </p:txEl>
                                          </p:spTgt>
                                        </p:tgtEl>
                                        <p:attrNameLst>
                                          <p:attrName>ppt_w</p:attrName>
                                        </p:attrNameLst>
                                      </p:cBhvr>
                                      <p:tavLst>
                                        <p:tav tm="0" fmla="#ppt_w*sin(2.5*pi*$)">
                                          <p:val>
                                            <p:fltVal val="0"/>
                                          </p:val>
                                        </p:tav>
                                        <p:tav tm="100000">
                                          <p:val>
                                            <p:fltVal val="1"/>
                                          </p:val>
                                        </p:tav>
                                      </p:tavLst>
                                    </p:anim>
                                    <p:anim calcmode="lin" valueType="num">
                                      <p:cBhvr>
                                        <p:cTn id="37" dur="20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0745" y="609600"/>
            <a:ext cx="8687333" cy="1143000"/>
          </a:xfrm>
        </p:spPr>
        <p:txBody>
          <a:bodyPr>
            <a:noAutofit/>
          </a:bodyPr>
          <a:lstStyle/>
          <a:p>
            <a:r>
              <a:rPr lang="en-US" sz="6000" b="1" dirty="0">
                <a:latin typeface="Eras Demi ITC" panose="020B0805030504020804" pitchFamily="34" charset="0"/>
              </a:rPr>
              <a:t>Intact and Transmitted</a:t>
            </a:r>
          </a:p>
        </p:txBody>
      </p:sp>
      <p:sp>
        <p:nvSpPr>
          <p:cNvPr id="3" name="Text Placeholder 2"/>
          <p:cNvSpPr>
            <a:spLocks noGrp="1"/>
          </p:cNvSpPr>
          <p:nvPr>
            <p:ph type="body" idx="1"/>
          </p:nvPr>
        </p:nvSpPr>
        <p:spPr>
          <a:xfrm>
            <a:off x="1370012" y="2209800"/>
            <a:ext cx="9753600" cy="3886200"/>
          </a:xfrm>
        </p:spPr>
        <p:txBody>
          <a:bodyPr>
            <a:noAutofit/>
          </a:bodyPr>
          <a:lstStyle/>
          <a:p>
            <a:pPr algn="ctr"/>
            <a:r>
              <a:rPr lang="en-US" sz="3600" dirty="0">
                <a:latin typeface="Eras Demi ITC" panose="020B0805030504020804" pitchFamily="34" charset="0"/>
              </a:rPr>
              <a:t>God wants everyone to be saved through Jesus Christ </a:t>
            </a:r>
          </a:p>
          <a:p>
            <a:pPr algn="ctr"/>
            <a:r>
              <a:rPr lang="en-US" sz="3600" dirty="0">
                <a:latin typeface="Eras Demi ITC" panose="020B0805030504020804" pitchFamily="34" charset="0"/>
              </a:rPr>
              <a:t>(1 Tim 2:4), who must be proclaimed to all nations. Therefore, God has kept this revelation intact to be transmitted to all ages</a:t>
            </a:r>
          </a:p>
        </p:txBody>
      </p:sp>
    </p:spTree>
    <p:custDataLst>
      <p:tags r:id="rId1"/>
    </p:custDataLst>
    <p:extLst>
      <p:ext uri="{BB962C8B-B14F-4D97-AF65-F5344CB8AC3E}">
        <p14:creationId xmlns:p14="http://schemas.microsoft.com/office/powerpoint/2010/main" val="2478160142"/>
      </p:ext>
    </p:extLst>
  </p:cSld>
  <p:clrMapOvr>
    <a:masterClrMapping/>
  </p:clrMapOvr>
  <p:transition spd="slow" advTm="12407">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528"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2000"/>
                                        <p:tgtEl>
                                          <p:spTgt spid="3">
                                            <p:txEl>
                                              <p:pRg st="0" end="0"/>
                                            </p:txEl>
                                          </p:spTgt>
                                        </p:tgtEl>
                                      </p:cBhvr>
                                    </p:animEffect>
                                    <p:anim calcmode="lin" valueType="num">
                                      <p:cBhvr>
                                        <p:cTn id="17" dur="2000" fill="hold"/>
                                        <p:tgtEl>
                                          <p:spTgt spid="3">
                                            <p:txEl>
                                              <p:pRg st="0" end="0"/>
                                            </p:txEl>
                                          </p:spTgt>
                                        </p:tgtEl>
                                        <p:attrNameLst>
                                          <p:attrName>ppt_x</p:attrName>
                                        </p:attrNameLst>
                                      </p:cBhvr>
                                      <p:tavLst>
                                        <p:tav tm="0">
                                          <p:val>
                                            <p:fltVal val="0.5"/>
                                          </p:val>
                                        </p:tav>
                                        <p:tav tm="100000">
                                          <p:val>
                                            <p:strVal val="#ppt_x"/>
                                          </p:val>
                                        </p:tav>
                                      </p:tavLst>
                                    </p:anim>
                                    <p:anim calcmode="lin" valueType="num">
                                      <p:cBhvr>
                                        <p:cTn id="18" dur="2000" fill="hold"/>
                                        <p:tgtEl>
                                          <p:spTgt spid="3">
                                            <p:txEl>
                                              <p:pRg st="0" end="0"/>
                                            </p:txEl>
                                          </p:spTgt>
                                        </p:tgtEl>
                                        <p:attrNameLst>
                                          <p:attrName>ppt_y</p:attrName>
                                        </p:attrNameLst>
                                      </p:cBhvr>
                                      <p:tavLst>
                                        <p:tav tm="0">
                                          <p:val>
                                            <p:fltVal val="0.5"/>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528"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4" dur="2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5" dur="2000"/>
                                        <p:tgtEl>
                                          <p:spTgt spid="3">
                                            <p:txEl>
                                              <p:pRg st="1" end="1"/>
                                            </p:txEl>
                                          </p:spTgt>
                                        </p:tgtEl>
                                      </p:cBhvr>
                                    </p:animEffect>
                                    <p:anim calcmode="lin" valueType="num">
                                      <p:cBhvr>
                                        <p:cTn id="26" dur="2000" fill="hold"/>
                                        <p:tgtEl>
                                          <p:spTgt spid="3">
                                            <p:txEl>
                                              <p:pRg st="1" end="1"/>
                                            </p:txEl>
                                          </p:spTgt>
                                        </p:tgtEl>
                                        <p:attrNameLst>
                                          <p:attrName>ppt_x</p:attrName>
                                        </p:attrNameLst>
                                      </p:cBhvr>
                                      <p:tavLst>
                                        <p:tav tm="0">
                                          <p:val>
                                            <p:fltVal val="0.5"/>
                                          </p:val>
                                        </p:tav>
                                        <p:tav tm="100000">
                                          <p:val>
                                            <p:strVal val="#ppt_x"/>
                                          </p:val>
                                        </p:tav>
                                      </p:tavLst>
                                    </p:anim>
                                    <p:anim calcmode="lin" valueType="num">
                                      <p:cBhvr>
                                        <p:cTn id="27" dur="2000" fill="hold"/>
                                        <p:tgtEl>
                                          <p:spTgt spid="3">
                                            <p:txEl>
                                              <p:pRg st="1" end="1"/>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3412" y="378364"/>
            <a:ext cx="8687333" cy="944940"/>
          </a:xfrm>
        </p:spPr>
        <p:txBody>
          <a:bodyPr>
            <a:noAutofit/>
          </a:bodyPr>
          <a:lstStyle/>
          <a:p>
            <a:r>
              <a:rPr lang="en-US" sz="5400" b="1" dirty="0">
                <a:latin typeface="Eras Demi ITC" panose="020B0805030504020804" pitchFamily="34" charset="0"/>
              </a:rPr>
              <a:t>Intact and Transmitted</a:t>
            </a:r>
          </a:p>
        </p:txBody>
      </p:sp>
      <p:sp>
        <p:nvSpPr>
          <p:cNvPr id="3" name="Text Placeholder 2"/>
          <p:cNvSpPr>
            <a:spLocks noGrp="1"/>
          </p:cNvSpPr>
          <p:nvPr>
            <p:ph type="body" idx="1"/>
          </p:nvPr>
        </p:nvSpPr>
        <p:spPr>
          <a:xfrm>
            <a:off x="1141412" y="1478340"/>
            <a:ext cx="9753600" cy="1219200"/>
          </a:xfrm>
        </p:spPr>
        <p:txBody>
          <a:bodyPr>
            <a:noAutofit/>
          </a:bodyPr>
          <a:lstStyle/>
          <a:p>
            <a:pPr algn="ctr"/>
            <a:r>
              <a:rPr lang="en-US" sz="3200" dirty="0">
                <a:latin typeface="Eras Demi ITC" panose="020B0805030504020804" pitchFamily="34" charset="0"/>
              </a:rPr>
              <a:t>God wants everyone to be saved through Jesus Christ.</a:t>
            </a:r>
          </a:p>
          <a:p>
            <a:pPr algn="ctr"/>
            <a:r>
              <a:rPr lang="en-US" sz="3200" dirty="0">
                <a:latin typeface="Eras Demi ITC" panose="020B0805030504020804" pitchFamily="34" charset="0"/>
              </a:rPr>
              <a:t> </a:t>
            </a:r>
          </a:p>
          <a:p>
            <a:pPr algn="ctr"/>
            <a:endParaRPr lang="en-US" sz="3600" dirty="0">
              <a:latin typeface="Eras Demi ITC" panose="020B0805030504020804" pitchFamily="34" charset="0"/>
            </a:endParaRPr>
          </a:p>
        </p:txBody>
      </p:sp>
      <p:sp>
        <p:nvSpPr>
          <p:cNvPr id="4" name="TextBox 3">
            <a:extLst>
              <a:ext uri="{FF2B5EF4-FFF2-40B4-BE49-F238E27FC236}">
                <a16:creationId xmlns:a16="http://schemas.microsoft.com/office/drawing/2014/main" id="{EDFB83D0-1E80-498F-BEBC-55A256860469}"/>
              </a:ext>
            </a:extLst>
          </p:cNvPr>
          <p:cNvSpPr txBox="1"/>
          <p:nvPr/>
        </p:nvSpPr>
        <p:spPr>
          <a:xfrm>
            <a:off x="1103311" y="2614714"/>
            <a:ext cx="9982200" cy="1754326"/>
          </a:xfrm>
          <a:prstGeom prst="rect">
            <a:avLst/>
          </a:prstGeom>
          <a:noFill/>
          <a:ln w="38100">
            <a:solidFill>
              <a:srgbClr val="00B0F0"/>
            </a:solidFill>
          </a:ln>
        </p:spPr>
        <p:txBody>
          <a:bodyPr wrap="square" rtlCol="0">
            <a:spAutoFit/>
          </a:bodyPr>
          <a:lstStyle/>
          <a:p>
            <a:endParaRPr lang="en-US" sz="2400" b="1" i="1" dirty="0">
              <a:latin typeface="Eras Light ITC" panose="020B0402030504020804" pitchFamily="34" charset="0"/>
            </a:endParaRPr>
          </a:p>
          <a:p>
            <a:pPr algn="ctr"/>
            <a:r>
              <a:rPr lang="en-US" sz="2000" b="1" dirty="0">
                <a:latin typeface="Eras Light ITC" panose="020B0402030504020804" pitchFamily="34" charset="0"/>
              </a:rPr>
              <a:t>My reflection:  I believe that this is the one and only message of God that remains intact and that must give rise to any other minor messages.  I will strive to absorb and understand this message in all its fullness and strive to impart it  to others.</a:t>
            </a:r>
          </a:p>
          <a:p>
            <a:endParaRPr lang="en-US" sz="2400" b="1" i="1" dirty="0">
              <a:latin typeface="Eras Light ITC" panose="020B0402030504020804" pitchFamily="34" charset="0"/>
            </a:endParaRPr>
          </a:p>
        </p:txBody>
      </p:sp>
      <p:sp>
        <p:nvSpPr>
          <p:cNvPr id="5" name="TextBox 4">
            <a:extLst>
              <a:ext uri="{FF2B5EF4-FFF2-40B4-BE49-F238E27FC236}">
                <a16:creationId xmlns:a16="http://schemas.microsoft.com/office/drawing/2014/main" id="{EC28F5FE-749D-4CAB-AD16-50377767C380}"/>
              </a:ext>
            </a:extLst>
          </p:cNvPr>
          <p:cNvSpPr txBox="1"/>
          <p:nvPr/>
        </p:nvSpPr>
        <p:spPr>
          <a:xfrm>
            <a:off x="1098410" y="4848420"/>
            <a:ext cx="9944099" cy="1631216"/>
          </a:xfrm>
          <a:prstGeom prst="rect">
            <a:avLst/>
          </a:prstGeom>
          <a:noFill/>
          <a:ln w="38100">
            <a:solidFill>
              <a:srgbClr val="69BFFF"/>
            </a:solidFill>
          </a:ln>
        </p:spPr>
        <p:txBody>
          <a:bodyPr wrap="square" rtlCol="0">
            <a:spAutoFit/>
          </a:bodyPr>
          <a:lstStyle/>
          <a:p>
            <a:r>
              <a:rPr lang="en-US" sz="2000" b="1" dirty="0">
                <a:latin typeface="Eras Light ITC" panose="020B0402030504020804" pitchFamily="34" charset="0"/>
              </a:rPr>
              <a:t>Your reflection:</a:t>
            </a:r>
          </a:p>
          <a:p>
            <a:endParaRPr lang="en-US" sz="2000" b="1" dirty="0">
              <a:latin typeface="Eras Light ITC" panose="020B0402030504020804" pitchFamily="34" charset="0"/>
            </a:endParaRPr>
          </a:p>
          <a:p>
            <a:endParaRPr lang="en-US" sz="2000" b="1" i="1" dirty="0">
              <a:latin typeface="Eras Light ITC" panose="020B0402030504020804" pitchFamily="34" charset="0"/>
            </a:endParaRPr>
          </a:p>
          <a:p>
            <a:endParaRPr lang="en-US" sz="2000" b="1" i="1" dirty="0">
              <a:latin typeface="Eras Light ITC" panose="020B0402030504020804" pitchFamily="34" charset="0"/>
            </a:endParaRPr>
          </a:p>
          <a:p>
            <a:endParaRPr lang="en-US" sz="2000" b="1" i="1" dirty="0">
              <a:latin typeface="Eras Light ITC" panose="020B0402030504020804" pitchFamily="34" charset="0"/>
            </a:endParaRPr>
          </a:p>
        </p:txBody>
      </p:sp>
    </p:spTree>
    <p:custDataLst>
      <p:tags r:id="rId1"/>
    </p:custDataLst>
    <p:extLst>
      <p:ext uri="{BB962C8B-B14F-4D97-AF65-F5344CB8AC3E}">
        <p14:creationId xmlns:p14="http://schemas.microsoft.com/office/powerpoint/2010/main" val="2481649757"/>
      </p:ext>
    </p:extLst>
  </p:cSld>
  <p:clrMapOvr>
    <a:masterClrMapping/>
  </p:clrMapOvr>
  <p:transition spd="slow" advTm="25147">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2000" fill="hold"/>
                                        <p:tgtEl>
                                          <p:spTgt spid="4"/>
                                        </p:tgtEl>
                                        <p:attrNameLst>
                                          <p:attrName>ppt_w</p:attrName>
                                        </p:attrNameLst>
                                      </p:cBhvr>
                                      <p:tavLst>
                                        <p:tav tm="0">
                                          <p:val>
                                            <p:fltVal val="0"/>
                                          </p:val>
                                        </p:tav>
                                        <p:tav tm="100000">
                                          <p:val>
                                            <p:strVal val="#ppt_w"/>
                                          </p:val>
                                        </p:tav>
                                      </p:tavLst>
                                    </p:anim>
                                    <p:anim calcmode="lin" valueType="num">
                                      <p:cBhvr>
                                        <p:cTn id="18" dur="2000" fill="hold"/>
                                        <p:tgtEl>
                                          <p:spTgt spid="4"/>
                                        </p:tgtEl>
                                        <p:attrNameLst>
                                          <p:attrName>ppt_h</p:attrName>
                                        </p:attrNameLst>
                                      </p:cBhvr>
                                      <p:tavLst>
                                        <p:tav tm="0">
                                          <p:val>
                                            <p:fltVal val="0"/>
                                          </p:val>
                                        </p:tav>
                                        <p:tav tm="100000">
                                          <p:val>
                                            <p:strVal val="#ppt_h"/>
                                          </p:val>
                                        </p:tav>
                                      </p:tavLst>
                                    </p:anim>
                                    <p:anim calcmode="lin" valueType="num">
                                      <p:cBhvr>
                                        <p:cTn id="19" dur="2000" fill="hold"/>
                                        <p:tgtEl>
                                          <p:spTgt spid="4"/>
                                        </p:tgtEl>
                                        <p:attrNameLst>
                                          <p:attrName>style.rotation</p:attrName>
                                        </p:attrNameLst>
                                      </p:cBhvr>
                                      <p:tavLst>
                                        <p:tav tm="0">
                                          <p:val>
                                            <p:fltVal val="90"/>
                                          </p:val>
                                        </p:tav>
                                        <p:tav tm="100000">
                                          <p:val>
                                            <p:fltVal val="0"/>
                                          </p:val>
                                        </p:tav>
                                      </p:tavLst>
                                    </p:anim>
                                    <p:animEffect transition="in" filter="fade">
                                      <p:cBhvr>
                                        <p:cTn id="20" dur="2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2000" fill="hold"/>
                                        <p:tgtEl>
                                          <p:spTgt spid="5"/>
                                        </p:tgtEl>
                                        <p:attrNameLst>
                                          <p:attrName>ppt_w</p:attrName>
                                        </p:attrNameLst>
                                      </p:cBhvr>
                                      <p:tavLst>
                                        <p:tav tm="0">
                                          <p:val>
                                            <p:fltVal val="0"/>
                                          </p:val>
                                        </p:tav>
                                        <p:tav tm="100000">
                                          <p:val>
                                            <p:strVal val="#ppt_w"/>
                                          </p:val>
                                        </p:tav>
                                      </p:tavLst>
                                    </p:anim>
                                    <p:anim calcmode="lin" valueType="num">
                                      <p:cBhvr>
                                        <p:cTn id="26" dur="2000" fill="hold"/>
                                        <p:tgtEl>
                                          <p:spTgt spid="5"/>
                                        </p:tgtEl>
                                        <p:attrNameLst>
                                          <p:attrName>ppt_h</p:attrName>
                                        </p:attrNameLst>
                                      </p:cBhvr>
                                      <p:tavLst>
                                        <p:tav tm="0">
                                          <p:val>
                                            <p:fltVal val="0"/>
                                          </p:val>
                                        </p:tav>
                                        <p:tav tm="100000">
                                          <p:val>
                                            <p:strVal val="#ppt_h"/>
                                          </p:val>
                                        </p:tav>
                                      </p:tavLst>
                                    </p:anim>
                                    <p:anim calcmode="lin" valueType="num">
                                      <p:cBhvr>
                                        <p:cTn id="27" dur="2000" fill="hold"/>
                                        <p:tgtEl>
                                          <p:spTgt spid="5"/>
                                        </p:tgtEl>
                                        <p:attrNameLst>
                                          <p:attrName>style.rotation</p:attrName>
                                        </p:attrNameLst>
                                      </p:cBhvr>
                                      <p:tavLst>
                                        <p:tav tm="0">
                                          <p:val>
                                            <p:fltVal val="90"/>
                                          </p:val>
                                        </p:tav>
                                        <p:tav tm="100000">
                                          <p:val>
                                            <p:fltVal val="0"/>
                                          </p:val>
                                        </p:tav>
                                      </p:tavLst>
                                    </p:anim>
                                    <p:animEffect transition="in" filter="fade">
                                      <p:cBhvr>
                                        <p:cTn id="2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7212" y="304800"/>
            <a:ext cx="9144001" cy="1371600"/>
          </a:xfrm>
        </p:spPr>
        <p:txBody>
          <a:bodyPr>
            <a:normAutofit fontScale="90000"/>
          </a:bodyPr>
          <a:lstStyle/>
          <a:p>
            <a:pPr algn="ctr"/>
            <a:r>
              <a:rPr lang="en-US" sz="4400" dirty="0">
                <a:solidFill>
                  <a:schemeClr val="accent5">
                    <a:lumMod val="60000"/>
                    <a:lumOff val="40000"/>
                  </a:schemeClr>
                </a:solidFill>
                <a:latin typeface="Eras Demi ITC" panose="020B0805030504020804" pitchFamily="34" charset="0"/>
              </a:rPr>
              <a:t>Two Forms:  </a:t>
            </a:r>
            <a:br>
              <a:rPr lang="en-US" sz="4400" dirty="0">
                <a:solidFill>
                  <a:schemeClr val="accent5">
                    <a:lumMod val="60000"/>
                    <a:lumOff val="40000"/>
                  </a:schemeClr>
                </a:solidFill>
                <a:latin typeface="Eras Demi ITC" panose="020B0805030504020804" pitchFamily="34" charset="0"/>
              </a:rPr>
            </a:br>
            <a:r>
              <a:rPr lang="en-US" dirty="0">
                <a:solidFill>
                  <a:schemeClr val="accent5">
                    <a:lumMod val="60000"/>
                    <a:lumOff val="40000"/>
                  </a:schemeClr>
                </a:solidFill>
                <a:latin typeface="Eras Demi ITC" panose="020B0805030504020804" pitchFamily="34" charset="0"/>
              </a:rPr>
              <a:t>The Gospel Was Transmitted in Two Forms</a:t>
            </a:r>
          </a:p>
        </p:txBody>
      </p:sp>
      <p:sp>
        <p:nvSpPr>
          <p:cNvPr id="4" name="Content Placeholder 3"/>
          <p:cNvSpPr>
            <a:spLocks noGrp="1"/>
          </p:cNvSpPr>
          <p:nvPr>
            <p:ph sz="half" idx="2"/>
          </p:nvPr>
        </p:nvSpPr>
        <p:spPr>
          <a:xfrm>
            <a:off x="1065212" y="2057400"/>
            <a:ext cx="4873751" cy="3962401"/>
          </a:xfrm>
          <a:ln w="38100">
            <a:solidFill>
              <a:schemeClr val="tx1"/>
            </a:solidFill>
          </a:ln>
        </p:spPr>
        <p:txBody>
          <a:bodyPr>
            <a:normAutofit/>
          </a:bodyPr>
          <a:lstStyle/>
          <a:p>
            <a:pPr marL="0" indent="0" algn="ctr">
              <a:buNone/>
            </a:pPr>
            <a:r>
              <a:rPr lang="en-US" sz="3200" dirty="0">
                <a:solidFill>
                  <a:schemeClr val="accent5">
                    <a:lumMod val="60000"/>
                    <a:lumOff val="40000"/>
                  </a:schemeClr>
                </a:solidFill>
                <a:latin typeface="Eras Light ITC" panose="020B0402030504020804" pitchFamily="34" charset="0"/>
              </a:rPr>
              <a:t>Orally </a:t>
            </a:r>
          </a:p>
          <a:p>
            <a:pPr marL="0" indent="0" algn="ctr">
              <a:buNone/>
            </a:pPr>
            <a:r>
              <a:rPr lang="en-US" sz="3200" dirty="0">
                <a:solidFill>
                  <a:schemeClr val="accent5">
                    <a:lumMod val="60000"/>
                    <a:lumOff val="40000"/>
                  </a:schemeClr>
                </a:solidFill>
                <a:latin typeface="Eras Light ITC" panose="020B0402030504020804" pitchFamily="34" charset="0"/>
              </a:rPr>
              <a:t> By their preaching, good example, and establishing institutions, the apostles passed on what they heard from Christ or were taught by the Spirit.</a:t>
            </a:r>
          </a:p>
        </p:txBody>
      </p:sp>
      <p:sp>
        <p:nvSpPr>
          <p:cNvPr id="6" name="Content Placeholder 5"/>
          <p:cNvSpPr>
            <a:spLocks noGrp="1"/>
          </p:cNvSpPr>
          <p:nvPr>
            <p:ph sz="quarter" idx="4"/>
          </p:nvPr>
        </p:nvSpPr>
        <p:spPr>
          <a:xfrm>
            <a:off x="6261527" y="2057399"/>
            <a:ext cx="4416552" cy="3962401"/>
          </a:xfrm>
          <a:ln w="38100">
            <a:solidFill>
              <a:schemeClr val="tx1"/>
            </a:solidFill>
          </a:ln>
        </p:spPr>
        <p:txBody>
          <a:bodyPr>
            <a:noAutofit/>
          </a:bodyPr>
          <a:lstStyle/>
          <a:p>
            <a:pPr marL="0" indent="0" algn="ctr">
              <a:buNone/>
            </a:pPr>
            <a:r>
              <a:rPr lang="en-US" sz="3600" dirty="0">
                <a:solidFill>
                  <a:schemeClr val="accent5">
                    <a:lumMod val="60000"/>
                    <a:lumOff val="40000"/>
                  </a:schemeClr>
                </a:solidFill>
                <a:latin typeface="Eras Light ITC" panose="020B0402030504020804" pitchFamily="34" charset="0"/>
              </a:rPr>
              <a:t>In writing </a:t>
            </a:r>
          </a:p>
          <a:p>
            <a:pPr marL="0" indent="0" algn="ctr">
              <a:buNone/>
            </a:pPr>
            <a:r>
              <a:rPr lang="en-US" sz="3600" dirty="0">
                <a:solidFill>
                  <a:schemeClr val="accent5">
                    <a:lumMod val="60000"/>
                    <a:lumOff val="40000"/>
                  </a:schemeClr>
                </a:solidFill>
                <a:latin typeface="Eras Light ITC" panose="020B0402030504020804" pitchFamily="34" charset="0"/>
              </a:rPr>
              <a:t>The apostles and others (under the Spirit's inspiration) put this message into writing</a:t>
            </a:r>
            <a:r>
              <a:rPr lang="en-US" sz="3600" dirty="0">
                <a:latin typeface="Eras Light ITC" panose="020B0402030504020804" pitchFamily="34" charset="0"/>
              </a:rPr>
              <a:t>.</a:t>
            </a:r>
          </a:p>
        </p:txBody>
      </p:sp>
    </p:spTree>
    <p:custDataLst>
      <p:tags r:id="rId1"/>
    </p:custDataLst>
    <p:extLst>
      <p:ext uri="{BB962C8B-B14F-4D97-AF65-F5344CB8AC3E}">
        <p14:creationId xmlns:p14="http://schemas.microsoft.com/office/powerpoint/2010/main" val="2681425051"/>
      </p:ext>
    </p:extLst>
  </p:cSld>
  <p:clrMapOvr>
    <a:masterClrMapping/>
  </p:clrMapOvr>
  <p:transition spd="slow" advTm="21121">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4">
                                            <p:bg/>
                                          </p:spTgt>
                                        </p:tgtEl>
                                        <p:attrNameLst>
                                          <p:attrName>style.visibility</p:attrName>
                                        </p:attrNameLst>
                                      </p:cBhvr>
                                      <p:to>
                                        <p:strVal val="visible"/>
                                      </p:to>
                                    </p:set>
                                    <p:animEffect transition="in" filter="randombar(vertical)">
                                      <p:cBhvr>
                                        <p:cTn id="12" dur="2000"/>
                                        <p:tgtEl>
                                          <p:spTgt spid="4">
                                            <p:bg/>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5"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randombar(vertical)">
                                      <p:cBhvr>
                                        <p:cTn id="17" dur="20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5"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randombar(vertical)">
                                      <p:cBhvr>
                                        <p:cTn id="22" dur="20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randombar(horizontal)">
                                      <p:cBhvr>
                                        <p:cTn id="2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animBg="1"/>
      <p:bldP spid="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TIMING" val="|0.4|2.7|2.2|2.5|7"/>
</p:tagLst>
</file>

<file path=ppt/tags/tag11.xml><?xml version="1.0" encoding="utf-8"?>
<p:tagLst xmlns:a="http://schemas.openxmlformats.org/drawingml/2006/main" xmlns:r="http://schemas.openxmlformats.org/officeDocument/2006/relationships" xmlns:p="http://schemas.openxmlformats.org/presentationml/2006/main">
  <p:tag name="TIMING" val="|0.6|2.3|2|2.2|8.2|2.2|2.4|1.7|6|7.3"/>
</p:tagLst>
</file>

<file path=ppt/tags/tag12.xml><?xml version="1.0" encoding="utf-8"?>
<p:tagLst xmlns:a="http://schemas.openxmlformats.org/drawingml/2006/main" xmlns:r="http://schemas.openxmlformats.org/officeDocument/2006/relationships" xmlns:p="http://schemas.openxmlformats.org/presentationml/2006/main">
  <p:tag name="TIMING" val="|0.4|2.4|2.5"/>
</p:tagLst>
</file>

<file path=ppt/tags/tag13.xml><?xml version="1.0" encoding="utf-8"?>
<p:tagLst xmlns:a="http://schemas.openxmlformats.org/drawingml/2006/main" xmlns:r="http://schemas.openxmlformats.org/officeDocument/2006/relationships" xmlns:p="http://schemas.openxmlformats.org/presentationml/2006/main">
  <p:tag name="TIMING" val="|1.8|15.2"/>
</p:tagLst>
</file>

<file path=ppt/tags/tag14.xml><?xml version="1.0" encoding="utf-8"?>
<p:tagLst xmlns:a="http://schemas.openxmlformats.org/drawingml/2006/main" xmlns:r="http://schemas.openxmlformats.org/officeDocument/2006/relationships" xmlns:p="http://schemas.openxmlformats.org/presentationml/2006/main">
  <p:tag name="TIMING" val="|0.7|2|2.6|8.4|2.5|6.5"/>
</p:tagLst>
</file>

<file path=ppt/tags/tag15.xml><?xml version="1.0" encoding="utf-8"?>
<p:tagLst xmlns:a="http://schemas.openxmlformats.org/drawingml/2006/main" xmlns:r="http://schemas.openxmlformats.org/officeDocument/2006/relationships" xmlns:p="http://schemas.openxmlformats.org/presentationml/2006/main">
  <p:tag name="TIMING" val="|1.4|2.3|2"/>
</p:tagLst>
</file>

<file path=ppt/tags/tag16.xml><?xml version="1.0" encoding="utf-8"?>
<p:tagLst xmlns:a="http://schemas.openxmlformats.org/drawingml/2006/main" xmlns:r="http://schemas.openxmlformats.org/officeDocument/2006/relationships" xmlns:p="http://schemas.openxmlformats.org/presentationml/2006/main">
  <p:tag name="TIMING" val="|1.1"/>
</p:tagLst>
</file>

<file path=ppt/tags/tag17.xml><?xml version="1.0" encoding="utf-8"?>
<p:tagLst xmlns:a="http://schemas.openxmlformats.org/drawingml/2006/main" xmlns:r="http://schemas.openxmlformats.org/officeDocument/2006/relationships" xmlns:p="http://schemas.openxmlformats.org/presentationml/2006/main">
  <p:tag name="TIMING" val="|0.7|2.5|2.4"/>
</p:tagLst>
</file>

<file path=ppt/tags/tag18.xml><?xml version="1.0" encoding="utf-8"?>
<p:tagLst xmlns:a="http://schemas.openxmlformats.org/drawingml/2006/main" xmlns:r="http://schemas.openxmlformats.org/officeDocument/2006/relationships" xmlns:p="http://schemas.openxmlformats.org/presentationml/2006/main">
  <p:tag name="TIMING" val="|0.5|2.4|2.5|6.1|8"/>
</p:tagLst>
</file>

<file path=ppt/tags/tag2.xml><?xml version="1.0" encoding="utf-8"?>
<p:tagLst xmlns:a="http://schemas.openxmlformats.org/drawingml/2006/main" xmlns:r="http://schemas.openxmlformats.org/officeDocument/2006/relationships" xmlns:p="http://schemas.openxmlformats.org/presentationml/2006/main">
  <p:tag name="TIMING" val="|2.9|3.2"/>
</p:tagLst>
</file>

<file path=ppt/tags/tag3.xml><?xml version="1.0" encoding="utf-8"?>
<p:tagLst xmlns:a="http://schemas.openxmlformats.org/drawingml/2006/main" xmlns:r="http://schemas.openxmlformats.org/officeDocument/2006/relationships" xmlns:p="http://schemas.openxmlformats.org/presentationml/2006/main">
  <p:tag name="TIMING" val="|1|2.2|1.8|1.5|1.7|1.6|1.4|1.5|1.3|2"/>
</p:tagLst>
</file>

<file path=ppt/tags/tag4.xml><?xml version="1.0" encoding="utf-8"?>
<p:tagLst xmlns:a="http://schemas.openxmlformats.org/drawingml/2006/main" xmlns:r="http://schemas.openxmlformats.org/officeDocument/2006/relationships" xmlns:p="http://schemas.openxmlformats.org/presentationml/2006/main">
  <p:tag name="TIMING" val="|0.7|2.8|2.6|9.2|9"/>
</p:tagLst>
</file>

<file path=ppt/tags/tag5.xml><?xml version="1.0" encoding="utf-8"?>
<p:tagLst xmlns:a="http://schemas.openxmlformats.org/drawingml/2006/main" xmlns:r="http://schemas.openxmlformats.org/officeDocument/2006/relationships" xmlns:p="http://schemas.openxmlformats.org/presentationml/2006/main">
  <p:tag name="TIMING" val="|1.2|2.9|3.3|3.3"/>
</p:tagLst>
</file>

<file path=ppt/tags/tag6.xml><?xml version="1.0" encoding="utf-8"?>
<p:tagLst xmlns:a="http://schemas.openxmlformats.org/drawingml/2006/main" xmlns:r="http://schemas.openxmlformats.org/officeDocument/2006/relationships" xmlns:p="http://schemas.openxmlformats.org/presentationml/2006/main">
  <p:tag name="TIMING" val="|0.5|2.6|2.3"/>
</p:tagLst>
</file>

<file path=ppt/tags/tag7.xml><?xml version="1.0" encoding="utf-8"?>
<p:tagLst xmlns:a="http://schemas.openxmlformats.org/drawingml/2006/main" xmlns:r="http://schemas.openxmlformats.org/officeDocument/2006/relationships" xmlns:p="http://schemas.openxmlformats.org/presentationml/2006/main">
  <p:tag name="TIMING" val="|1.5|2.6|2.6|8.9|2.9"/>
</p:tagLst>
</file>

<file path=ppt/tags/tag8.xml><?xml version="1.0" encoding="utf-8"?>
<p:tagLst xmlns:a="http://schemas.openxmlformats.org/drawingml/2006/main" xmlns:r="http://schemas.openxmlformats.org/officeDocument/2006/relationships" xmlns:p="http://schemas.openxmlformats.org/presentationml/2006/main">
  <p:tag name="TIMING" val="|0.5|2.5|3.4"/>
</p:tagLst>
</file>

<file path=ppt/tags/tag9.xml><?xml version="1.0" encoding="utf-8"?>
<p:tagLst xmlns:a="http://schemas.openxmlformats.org/drawingml/2006/main" xmlns:r="http://schemas.openxmlformats.org/officeDocument/2006/relationships" xmlns:p="http://schemas.openxmlformats.org/presentationml/2006/main">
  <p:tag name="TIMING" val="|0.8|2.2|1.9|9.7"/>
</p:tagLst>
</file>

<file path=ppt/theme/theme1.xml><?xml version="1.0" encoding="utf-8"?>
<a:theme xmlns:a="http://schemas.openxmlformats.org/drawingml/2006/main" name="Digital Blue Tunnel 16x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2895261.potx" id="{4CBF9558-C12D-4F51-9AA3-9D0796951DBC}" vid="{FFC159E6-A134-46E7-B1A0-C306E39FC295}"/>
    </a:ext>
  </a:ext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{907FEF0C-7ED7-483C-9B05-D674BD77B7AD}tf02895261</Template>
  <TotalTime>178</TotalTime>
  <Words>1135</Words>
  <Application>Microsoft Office PowerPoint</Application>
  <PresentationFormat>Custom</PresentationFormat>
  <Paragraphs>95</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Corbel</vt:lpstr>
      <vt:lpstr>Eras Demi ITC</vt:lpstr>
      <vt:lpstr>Eras Light ITC</vt:lpstr>
      <vt:lpstr>Digital Blue Tunnel 16x9</vt:lpstr>
      <vt:lpstr>Christ Jesus</vt:lpstr>
      <vt:lpstr>Content Layout</vt:lpstr>
      <vt:lpstr>God’s Final and Complete Word</vt:lpstr>
      <vt:lpstr>God’s Final and Complete Word</vt:lpstr>
      <vt:lpstr>Private Revelations</vt:lpstr>
      <vt:lpstr>Private Revelations</vt:lpstr>
      <vt:lpstr>Intact and Transmitted</vt:lpstr>
      <vt:lpstr>Intact and Transmitted</vt:lpstr>
      <vt:lpstr>Two Forms:   The Gospel Was Transmitted in Two Forms</vt:lpstr>
      <vt:lpstr>Two Forms:   The Gospel Was Transmitted in Two Forms</vt:lpstr>
      <vt:lpstr>The Bishops and Tradition</vt:lpstr>
      <vt:lpstr>The Bishops and Tradition</vt:lpstr>
      <vt:lpstr>Same Source and Goal</vt:lpstr>
      <vt:lpstr>Sacred Scripture is God's speech written under the breath of the Holy Spirit. Tradition transmits, in its entirety, the Word of God to the apostles' successors.   The Church does not derive her certainty about revealed truths from Scripture alone. Both Scripture and Tradition must be equally honored. </vt:lpstr>
      <vt:lpstr>  My reflection: I think I often forget the importance of tradition in terms of imparting the same messages that Scripture focuses on.  I need to review the Church’s sources of tradition and honor them as well.    Your Reflection:      </vt:lpstr>
      <vt:lpstr>What the Apostles Learned </vt:lpstr>
      <vt:lpstr>WHAT WE HAVE LEARNED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Christ Jesus</dc:title>
  <dc:creator>Teresa Manalac</dc:creator>
  <cp:lastModifiedBy>Teresa Manalac</cp:lastModifiedBy>
  <cp:revision>28</cp:revision>
  <dcterms:created xsi:type="dcterms:W3CDTF">2020-06-02T03:32:02Z</dcterms:created>
  <dcterms:modified xsi:type="dcterms:W3CDTF">2020-06-02T10:56:23Z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