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73" r:id="rId8"/>
    <p:sldId id="274" r:id="rId9"/>
    <p:sldId id="261" r:id="rId10"/>
    <p:sldId id="270" r:id="rId11"/>
    <p:sldId id="262" r:id="rId12"/>
    <p:sldId id="263" r:id="rId13"/>
    <p:sldId id="275" r:id="rId14"/>
    <p:sldId id="264" r:id="rId15"/>
    <p:sldId id="271" r:id="rId16"/>
    <p:sldId id="265" r:id="rId17"/>
    <p:sldId id="266" r:id="rId18"/>
    <p:sldId id="267" r:id="rId19"/>
    <p:sldId id="268" r:id="rId20"/>
    <p:sldId id="269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F2382-7E77-4C10-879E-173D03698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D6BA7C-3C98-4F5A-A4AE-8A351456C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B8A85-972C-4EE4-A716-0DA79E46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638D-F1CF-4C7C-B54E-8D889F8001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27812-1AFA-4EB4-BE3C-D8D7DCFA3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2538B-442A-4CF4-AFDE-F2734999C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5EF87-6EA3-4AE7-BCEC-F835B376D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24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73100-29DE-462F-B068-FE27A6D4E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D56CE-695B-47FB-93A9-12E1D94606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6CC70-E3CD-4AC6-B64A-6724B69A9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638D-F1CF-4C7C-B54E-8D889F8001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C9140-4B75-47A7-9541-F7556D383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A0535-24D7-455E-8C55-4C31064D1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5EF87-6EA3-4AE7-BCEC-F835B376D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40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88EF41-6CA1-4903-A23F-541D97DF09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8FB111-85CD-49BB-A990-4011C4EDBC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6271D-3F79-491E-8D72-49A6421EE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638D-F1CF-4C7C-B54E-8D889F8001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6E4BD-B2A6-481D-98B6-A4A67C275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0BC90-CBD9-4913-8430-29B611288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5EF87-6EA3-4AE7-BCEC-F835B376D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1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2603C-F252-4650-A05B-A44F1EFE5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49EDE-1AFF-4AA9-AA2F-F826BBB45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C283A-0231-4C41-98AE-2FAC9F551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638D-F1CF-4C7C-B54E-8D889F8001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C25D1-17CF-4DA1-86E5-3172377FF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BFABF-F109-4371-8D8E-BC031D206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5EF87-6EA3-4AE7-BCEC-F835B376D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8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B810F-115C-4009-B71C-718EF8538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C658B-38D8-4886-A8A3-C9E033A4C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BE060-B917-4886-89DC-48AA4211F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638D-F1CF-4C7C-B54E-8D889F8001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59BB9-7B12-40ED-A428-4AF8B5432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E8FC3-3622-4BE9-9774-2AB2EC484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5EF87-6EA3-4AE7-BCEC-F835B376D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5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83452-364D-4603-9F4B-96680BC70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11420-3538-45D3-97CD-77A31498F9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852C8F-EE82-448C-9E82-28D93168B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4CAEA7-C0F4-44EA-8816-5E795D2DA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638D-F1CF-4C7C-B54E-8D889F8001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CEDA64-2A0E-43AA-AFA2-A35ECB2CB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A3DEDD-6704-4D3D-B3C8-C13CA4B6C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5EF87-6EA3-4AE7-BCEC-F835B376D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15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94F8C-2FF2-4A16-A570-256B4DD0E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B6A5AD-7D1B-4D61-A9BF-4149C613E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85A439-4E07-485D-8E91-409B73EAA8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49F893-497A-4164-B31A-86A5F040B3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5F701E-9A91-4134-B970-2EF237229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611B5C-3CF8-4F9B-B141-94ED52955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638D-F1CF-4C7C-B54E-8D889F8001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E3197B-27A9-4AA3-9608-18BFCD449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A5B4DA-4A63-41FD-B92F-AF44DC021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5EF87-6EA3-4AE7-BCEC-F835B376D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60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E351-77E8-4A1B-B7E8-B15E7322D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04255F-7D40-4A31-BFA2-61AA61931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638D-F1CF-4C7C-B54E-8D889F8001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BB204-D958-4E02-AFEF-769F74E1F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EE3C16-E58C-49BE-97C0-C447C0D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5EF87-6EA3-4AE7-BCEC-F835B376D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00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A28B1A-4F60-42E2-B813-A5CC53E4A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638D-F1CF-4C7C-B54E-8D889F8001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9769FA-3902-4623-A7F3-031DEBDDA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56FB30-2573-46BA-AB40-214ABC39C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5EF87-6EA3-4AE7-BCEC-F835B376D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5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96C35-FCDD-4E73-8B5D-4CCFE3768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36D4B-1080-47C9-B62A-8ADBD4B11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579BE-CF80-4DEC-B962-E80403827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0C6998-AC0D-49F5-B1DA-B2A797D1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638D-F1CF-4C7C-B54E-8D889F8001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2B2D9D-61C2-4B93-9674-B39BF1929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92BB53-91EC-45EF-B770-A7E2A758D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5EF87-6EA3-4AE7-BCEC-F835B376D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4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33512-B611-48D6-9EF4-77FEE74B3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3B2165-DE91-4076-8EB9-7103455C33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3E39EF-438F-4676-AB7F-53884F868F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06FEF5-835A-403F-8FC1-8F36CF6F8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638D-F1CF-4C7C-B54E-8D889F8001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56F0E6-531B-4823-B0D8-E0680C444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25C03C-C9CC-4551-88F1-86567AD49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5EF87-6EA3-4AE7-BCEC-F835B376D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1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90132E-5C2D-4362-B82B-463DABE63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A4F135-EBDD-4AF2-AEA8-8F63231E0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F61A3-363F-447C-9AAA-28F10469A7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4638D-F1CF-4C7C-B54E-8D889F8001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3FEC7-2D2A-4621-B440-2F3E20C729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5C5CD-3BD1-4039-83F6-1A89444CC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5EF87-6EA3-4AE7-BCEC-F835B376D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6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burnpermit.fire.ca.gov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0">
            <a:extLst>
              <a:ext uri="{FF2B5EF4-FFF2-40B4-BE49-F238E27FC236}">
                <a16:creationId xmlns:a16="http://schemas.microsoft.com/office/drawing/2014/main" id="{605494DE-B078-4D87-BB01-C8432061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A0576B0-CD8C-4661-95C8-A9F2CE7CD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4724288" cy="6861324"/>
          </a:xfrm>
          <a:prstGeom prst="rect">
            <a:avLst/>
          </a:prstGeom>
          <a:solidFill>
            <a:srgbClr val="000000">
              <a:alpha val="8039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FF60E2B-3919-423C-B1FF-56CDE668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319042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9B7903-D8AD-40A8-A58F-100EFF3FDC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1122363"/>
            <a:ext cx="3308130" cy="2387600"/>
          </a:xfrm>
        </p:spPr>
        <p:txBody>
          <a:bodyPr>
            <a:normAutofit/>
          </a:bodyPr>
          <a:lstStyle/>
          <a:p>
            <a:pPr algn="l"/>
            <a:r>
              <a:rPr lang="en-US" sz="5400">
                <a:solidFill>
                  <a:srgbClr val="FFFFFF"/>
                </a:solidFill>
              </a:rPr>
              <a:t>Debris Burning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D5909E-A5A7-4DC1-8568-1DEC77510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3602038"/>
            <a:ext cx="3308131" cy="1655762"/>
          </a:xfrm>
        </p:spPr>
        <p:txBody>
          <a:bodyPr>
            <a:normAutofit/>
          </a:bodyPr>
          <a:lstStyle/>
          <a:p>
            <a:pPr algn="l"/>
            <a:r>
              <a:rPr lang="en-US" sz="2000">
                <a:solidFill>
                  <a:srgbClr val="FFFFFF"/>
                </a:solidFill>
              </a:rPr>
              <a:t>How to Safely Burn Your Natural Yard Material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6E834E-7CD7-42EA-A53B-7BC2809326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425"/>
          <a:stretch/>
        </p:blipFill>
        <p:spPr>
          <a:xfrm>
            <a:off x="5603353" y="643467"/>
            <a:ext cx="5709581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1916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15874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E17E13-C4D2-4B3B-B297-31E237EB7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What Should I Do Before Burning?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B1888-497C-485E-8E54-363F714B5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en-US" sz="2400"/>
              <a:t>Make sure you have the proper permits</a:t>
            </a:r>
          </a:p>
          <a:p>
            <a:r>
              <a:rPr lang="en-US" sz="2400"/>
              <a:t>Notify your neighbors</a:t>
            </a:r>
          </a:p>
          <a:p>
            <a:pPr lvl="1"/>
            <a:r>
              <a:rPr lang="en-US" dirty="0"/>
              <a:t>Avoids mistaken 911 calls</a:t>
            </a:r>
          </a:p>
          <a:p>
            <a:r>
              <a:rPr lang="en-US" sz="2400"/>
              <a:t>Make sure it’s a burn day</a:t>
            </a:r>
          </a:p>
        </p:txBody>
      </p:sp>
    </p:spTree>
    <p:extLst>
      <p:ext uri="{BB962C8B-B14F-4D97-AF65-F5344CB8AC3E}">
        <p14:creationId xmlns:p14="http://schemas.microsoft.com/office/powerpoint/2010/main" val="8411508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F79EB3-F88C-49D8-B8DF-4CD48922E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What Should I Do While Burning?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2F933-0E63-4113-AEFA-D3EF3617E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en-US" sz="2400"/>
              <a:t>Have your burn permit with you</a:t>
            </a:r>
          </a:p>
          <a:p>
            <a:pPr lvl="1"/>
            <a:r>
              <a:rPr lang="en-US" dirty="0"/>
              <a:t>A burn permit “back in the house” is not a permit</a:t>
            </a:r>
          </a:p>
          <a:p>
            <a:r>
              <a:rPr lang="en-US" sz="2400"/>
              <a:t>A responsible adult must remain in attendance</a:t>
            </a:r>
          </a:p>
          <a:p>
            <a:pPr lvl="1"/>
            <a:r>
              <a:rPr lang="en-US" dirty="0"/>
              <a:t>Attendance means able to react to an escape</a:t>
            </a:r>
          </a:p>
          <a:p>
            <a:r>
              <a:rPr lang="en-US" sz="2400"/>
              <a:t>Ensure the pile remains in your control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8928836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9267A4-AA95-429D-A9DB-6DD671D2B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Can I Burn Debris in an Incinerator or Burn Barrel?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9E7AD-B3D7-48FB-813D-723CBF6A3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en-US" sz="2400"/>
              <a:t>No</a:t>
            </a:r>
          </a:p>
          <a:p>
            <a:pPr lvl="1"/>
            <a:r>
              <a:rPr lang="en-US" dirty="0"/>
              <a:t>The California Air Resources Board has allowed each individual Air Pollution Control District to authorize or ban burn barrels or incinerators as a mean of disposal.</a:t>
            </a:r>
          </a:p>
          <a:p>
            <a:pPr lvl="1"/>
            <a:r>
              <a:rPr lang="en-US" dirty="0"/>
              <a:t>Calaveras County has banned the use of burn barrels and incinerators for debris disposal.</a:t>
            </a:r>
          </a:p>
        </p:txBody>
      </p:sp>
    </p:spTree>
    <p:extLst>
      <p:ext uri="{BB962C8B-B14F-4D97-AF65-F5344CB8AC3E}">
        <p14:creationId xmlns:p14="http://schemas.microsoft.com/office/powerpoint/2010/main" val="39541185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DD1EBF-F5C8-475E-8ACF-45D4CEE34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What Should I Do After Burning?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D978C-C39A-4832-82CD-D6DFA5A55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en-US" sz="2200"/>
              <a:t>Ensure the fire is out cold</a:t>
            </a:r>
          </a:p>
          <a:p>
            <a:pPr lvl="1"/>
            <a:r>
              <a:rPr lang="en-US" sz="2200"/>
              <a:t>Spray water and mix around the ashes with your fire tool</a:t>
            </a:r>
          </a:p>
          <a:p>
            <a:pPr lvl="1"/>
            <a:r>
              <a:rPr lang="en-US" sz="2200"/>
              <a:t>Would you feel comfortable putting your hand inside the ashes? </a:t>
            </a:r>
          </a:p>
          <a:p>
            <a:pPr lvl="2"/>
            <a:r>
              <a:rPr lang="en-US" sz="2200"/>
              <a:t>If no, put more water on it.</a:t>
            </a:r>
          </a:p>
          <a:p>
            <a:pPr lvl="1"/>
            <a:r>
              <a:rPr lang="en-US" sz="2200"/>
              <a:t>Check it regularly for the next two days to ensure no hidden heat has generated enough heat to start burning again.</a:t>
            </a:r>
          </a:p>
          <a:p>
            <a:pPr lvl="2"/>
            <a:r>
              <a:rPr lang="en-US" sz="2200"/>
              <a:t>Piles not completely extinguished have come back to life months after the initial burn</a:t>
            </a:r>
          </a:p>
          <a:p>
            <a:pPr lvl="1"/>
            <a:r>
              <a:rPr lang="en-US" sz="2200"/>
              <a:t>Leave your garden hose nearby and ready to use until you feel confident the fire is completely out</a:t>
            </a:r>
          </a:p>
        </p:txBody>
      </p:sp>
    </p:spTree>
    <p:extLst>
      <p:ext uri="{BB962C8B-B14F-4D97-AF65-F5344CB8AC3E}">
        <p14:creationId xmlns:p14="http://schemas.microsoft.com/office/powerpoint/2010/main" val="12137223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6A1DEF-FC77-46A8-BE0D-85BA828EC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When Should I Not Burn?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D2071-370C-41B8-BF16-74F8F23F7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en-US" sz="2400"/>
              <a:t>Do not burn on windy days</a:t>
            </a:r>
          </a:p>
          <a:p>
            <a:r>
              <a:rPr lang="en-US" sz="2400"/>
              <a:t>Do not burn on rainy days</a:t>
            </a:r>
          </a:p>
          <a:p>
            <a:pPr lvl="1"/>
            <a:r>
              <a:rPr lang="en-US" dirty="0"/>
              <a:t>Wet piles generate more smoke and will not burn complete</a:t>
            </a:r>
          </a:p>
          <a:p>
            <a:pPr lvl="1"/>
            <a:r>
              <a:rPr lang="en-US" dirty="0"/>
              <a:t>Cover piles to prevent them from getting wet</a:t>
            </a:r>
          </a:p>
          <a:p>
            <a:r>
              <a:rPr lang="en-US" sz="2400"/>
              <a:t>If you cannot stay with your burn pile</a:t>
            </a:r>
          </a:p>
          <a:p>
            <a:r>
              <a:rPr lang="en-US" sz="2400"/>
              <a:t>If you cannot provide clearance</a:t>
            </a:r>
          </a:p>
          <a:p>
            <a:r>
              <a:rPr lang="en-US" sz="2400"/>
              <a:t>During a burn suspension</a:t>
            </a:r>
          </a:p>
          <a:p>
            <a:r>
              <a:rPr lang="en-US" sz="2400"/>
              <a:t>When it is hot and dry	</a:t>
            </a:r>
          </a:p>
          <a:p>
            <a:pPr lvl="1"/>
            <a:r>
              <a:rPr lang="en-US" dirty="0"/>
              <a:t>Early morning or evening hours are better due to higher humidity levels</a:t>
            </a:r>
          </a:p>
        </p:txBody>
      </p:sp>
    </p:spTree>
    <p:extLst>
      <p:ext uri="{BB962C8B-B14F-4D97-AF65-F5344CB8AC3E}">
        <p14:creationId xmlns:p14="http://schemas.microsoft.com/office/powerpoint/2010/main" val="24899407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71998F-DC0E-47DC-8F46-EE42A25EC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chemeClr val="bg1"/>
                </a:solidFill>
              </a:rPr>
              <a:t>What Are The Consequences For Not Following These Rules?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43C66-197F-4832-A223-1588AA2C0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en-US" sz="2200"/>
              <a:t>Loss of Control</a:t>
            </a:r>
          </a:p>
          <a:p>
            <a:pPr lvl="1"/>
            <a:r>
              <a:rPr lang="en-US" sz="2200"/>
              <a:t>Fires escaping your control are a misdemeanor in California</a:t>
            </a:r>
          </a:p>
          <a:p>
            <a:pPr lvl="1"/>
            <a:r>
              <a:rPr lang="en-US" sz="2200"/>
              <a:t>Fires burning on to your neighbor's property may result in civil and/or criminal liability</a:t>
            </a:r>
          </a:p>
          <a:p>
            <a:pPr lvl="1"/>
            <a:r>
              <a:rPr lang="en-US" sz="2200"/>
              <a:t>The cost of extinguishing a fire by CAL FIRE may be billed back to you</a:t>
            </a:r>
          </a:p>
          <a:p>
            <a:r>
              <a:rPr lang="en-US" sz="2200"/>
              <a:t>Terms of Permit</a:t>
            </a:r>
          </a:p>
          <a:p>
            <a:pPr lvl="1"/>
            <a:r>
              <a:rPr lang="en-US" sz="2200"/>
              <a:t>Not following the rules on the permit render the permit null and void</a:t>
            </a:r>
          </a:p>
          <a:p>
            <a:pPr lvl="2"/>
            <a:r>
              <a:rPr lang="en-US" sz="2200"/>
              <a:t>This means you have no permit</a:t>
            </a:r>
          </a:p>
          <a:p>
            <a:pPr lvl="1"/>
            <a:r>
              <a:rPr lang="en-US" sz="2200"/>
              <a:t>No permit when required is a misdemeanor crime</a:t>
            </a:r>
          </a:p>
          <a:p>
            <a:pPr lvl="1"/>
            <a:r>
              <a:rPr lang="en-US" sz="2200"/>
              <a:t>Burning during permits suspended is a misdemeanor crime</a:t>
            </a:r>
          </a:p>
          <a:p>
            <a:pPr marL="457200" lvl="1" indent="0">
              <a:buNone/>
            </a:pPr>
            <a:endParaRPr lang="en-US" sz="2200"/>
          </a:p>
          <a:p>
            <a:pPr lvl="1"/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6619820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3D853B-F6EA-49E8-9588-54DC3F7AF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chemeClr val="bg1"/>
                </a:solidFill>
              </a:rPr>
              <a:t>What Are The Consequences For Not Following These Rules?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91741-0E91-4ED4-BD5F-7074985CE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en-US" sz="2400"/>
              <a:t>Burning on no burn days</a:t>
            </a:r>
          </a:p>
          <a:p>
            <a:pPr lvl="1"/>
            <a:r>
              <a:rPr lang="en-US" dirty="0"/>
              <a:t>Burning on a no burn day is enforced by Calaveras County Air Pollution Control District</a:t>
            </a:r>
          </a:p>
          <a:p>
            <a:pPr lvl="2"/>
            <a:r>
              <a:rPr lang="en-US" sz="2400"/>
              <a:t>May assess a fine into the thousands of dollars </a:t>
            </a:r>
          </a:p>
        </p:txBody>
      </p:sp>
    </p:spTree>
    <p:extLst>
      <p:ext uri="{BB962C8B-B14F-4D97-AF65-F5344CB8AC3E}">
        <p14:creationId xmlns:p14="http://schemas.microsoft.com/office/powerpoint/2010/main" val="2342503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F3CE03-A12C-4B18-887B-4ED4A9E43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Common Excuses/Misconceptions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23313-E0B3-4AFC-9F2F-9D1819AF5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en-US" sz="2400"/>
              <a:t>It’s ok to burn right after the first rain</a:t>
            </a:r>
          </a:p>
          <a:p>
            <a:pPr lvl="1"/>
            <a:r>
              <a:rPr lang="en-US" dirty="0"/>
              <a:t>Not at all, always call first, conditions may still not be suitable</a:t>
            </a:r>
          </a:p>
          <a:p>
            <a:r>
              <a:rPr lang="en-US" sz="2400"/>
              <a:t>I’ve lived here for years I know what I’m doing</a:t>
            </a:r>
          </a:p>
          <a:p>
            <a:pPr lvl="1"/>
            <a:r>
              <a:rPr lang="en-US" dirty="0"/>
              <a:t>Most violators are local residents </a:t>
            </a:r>
          </a:p>
          <a:p>
            <a:pPr lvl="1"/>
            <a:r>
              <a:rPr lang="en-US" dirty="0"/>
              <a:t>These rules/laws have been around for just as long</a:t>
            </a:r>
          </a:p>
          <a:p>
            <a:pPr marL="0" indent="0">
              <a:buNone/>
            </a:pPr>
            <a:endParaRPr lang="en-US" sz="240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0725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9D8CA5-6860-4DB6-9F51-BAA509A02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Closing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868BF-6A2A-48DF-837D-6803E79BD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en-US" sz="2400"/>
              <a:t>Burn piles do not escape when you follow these rules</a:t>
            </a:r>
          </a:p>
          <a:p>
            <a:r>
              <a:rPr lang="en-US" sz="2400"/>
              <a:t>When in doubt, don’t burn</a:t>
            </a:r>
          </a:p>
          <a:p>
            <a:r>
              <a:rPr lang="en-US" sz="2400"/>
              <a:t>If you have questions, call us, we still make house calls</a:t>
            </a:r>
          </a:p>
        </p:txBody>
      </p:sp>
    </p:spTree>
    <p:extLst>
      <p:ext uri="{BB962C8B-B14F-4D97-AF65-F5344CB8AC3E}">
        <p14:creationId xmlns:p14="http://schemas.microsoft.com/office/powerpoint/2010/main" val="5738850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CC9A32-873D-429F-9050-8A1BD6F53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Why Do We Burn?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9F4C3-5086-4D0B-9449-11803F141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en-US" sz="2400"/>
              <a:t>It is effective and efficient</a:t>
            </a:r>
          </a:p>
          <a:p>
            <a:r>
              <a:rPr lang="en-US" sz="2400"/>
              <a:t>Reduces the amount of hazardous fuel on your property</a:t>
            </a:r>
          </a:p>
          <a:p>
            <a:r>
              <a:rPr lang="en-US" sz="2400"/>
              <a:t>It is cost efficient</a:t>
            </a:r>
          </a:p>
        </p:txBody>
      </p:sp>
    </p:spTree>
    <p:extLst>
      <p:ext uri="{BB962C8B-B14F-4D97-AF65-F5344CB8AC3E}">
        <p14:creationId xmlns:p14="http://schemas.microsoft.com/office/powerpoint/2010/main" val="32282164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322E69-9C29-41D5-903B-E8A51C727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7E8AD-DCF1-4C86-B795-1E18E0B13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5551256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322E69-9C29-41D5-903B-E8A51C727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Contact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7E8AD-DCF1-4C86-B795-1E18E0B13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 fontScale="85000" lnSpcReduction="20000"/>
          </a:bodyPr>
          <a:lstStyle/>
          <a:p>
            <a:r>
              <a:rPr lang="en-US" sz="2400" dirty="0"/>
              <a:t>Arnold CAL FIRE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400" dirty="0"/>
              <a:t>	</a:t>
            </a:r>
            <a:r>
              <a:rPr lang="en-US" sz="2000" dirty="0"/>
              <a:t>2517 State Highway 4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dirty="0"/>
              <a:t>	Arnold, CA 95223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dirty="0"/>
              <a:t>	(209) 795-1542</a:t>
            </a:r>
          </a:p>
          <a:p>
            <a:r>
              <a:rPr lang="en-US" sz="2400" dirty="0"/>
              <a:t>Murphys CAL FIRE</a:t>
            </a:r>
          </a:p>
          <a:p>
            <a:pPr marL="457200" lvl="1" indent="0">
              <a:buNone/>
            </a:pPr>
            <a:r>
              <a:rPr lang="en-US" sz="2000" dirty="0"/>
              <a:t>	33 Apple Blossom </a:t>
            </a:r>
          </a:p>
          <a:p>
            <a:pPr marL="457200" lvl="1" indent="0">
              <a:buNone/>
            </a:pPr>
            <a:r>
              <a:rPr lang="en-US" sz="2000" dirty="0"/>
              <a:t>	Murphys, CA 95247</a:t>
            </a:r>
          </a:p>
          <a:p>
            <a:pPr marL="457200" lvl="1" indent="0">
              <a:buNone/>
            </a:pPr>
            <a:r>
              <a:rPr lang="en-US" sz="2000" dirty="0"/>
              <a:t>	(209) 728-0398</a:t>
            </a:r>
          </a:p>
          <a:p>
            <a:r>
              <a:rPr lang="en-US" sz="2400" dirty="0" err="1"/>
              <a:t>Altaville</a:t>
            </a:r>
            <a:r>
              <a:rPr lang="en-US" sz="2400" dirty="0"/>
              <a:t> CAL FIRE</a:t>
            </a:r>
          </a:p>
          <a:p>
            <a:pPr marL="457200" lvl="1" indent="0">
              <a:buNone/>
            </a:pPr>
            <a:r>
              <a:rPr lang="en-US" sz="2000" dirty="0"/>
              <a:t>	125 N Main Street </a:t>
            </a:r>
          </a:p>
          <a:p>
            <a:pPr marL="457200" lvl="1" indent="0">
              <a:buNone/>
            </a:pPr>
            <a:r>
              <a:rPr lang="en-US" sz="2000" dirty="0"/>
              <a:t>	Angels Camp, CA 95222</a:t>
            </a:r>
          </a:p>
          <a:p>
            <a:pPr marL="457200" lvl="1" indent="0">
              <a:buNone/>
            </a:pPr>
            <a:r>
              <a:rPr lang="en-US" sz="2000" dirty="0"/>
              <a:t>	(209) 736-2037</a:t>
            </a:r>
          </a:p>
          <a:p>
            <a:r>
              <a:rPr lang="en-US" sz="2400" dirty="0"/>
              <a:t>San Andreas Headquarters</a:t>
            </a:r>
          </a:p>
          <a:p>
            <a:pPr marL="457200" lvl="1" indent="0">
              <a:buNone/>
            </a:pPr>
            <a:r>
              <a:rPr lang="en-US" sz="2000" dirty="0"/>
              <a:t>	785 Mountain Ranch Road</a:t>
            </a:r>
          </a:p>
          <a:p>
            <a:pPr marL="457200" lvl="1" indent="0">
              <a:buNone/>
            </a:pPr>
            <a:r>
              <a:rPr lang="en-US" sz="2000" dirty="0"/>
              <a:t>	San Andreas, CA 95249</a:t>
            </a:r>
          </a:p>
          <a:p>
            <a:pPr marL="457200" lvl="1" indent="0">
              <a:buNone/>
            </a:pPr>
            <a:r>
              <a:rPr lang="en-US" sz="2000" dirty="0"/>
              <a:t>	(209) 754-3831</a:t>
            </a:r>
          </a:p>
          <a:p>
            <a:r>
              <a:rPr lang="en-US" sz="2400" dirty="0"/>
              <a:t>Online Burn Permits</a:t>
            </a:r>
          </a:p>
          <a:p>
            <a:pPr marL="457200" lvl="1" indent="0">
              <a:buNone/>
            </a:pPr>
            <a:r>
              <a:rPr lang="en-US" sz="2000" dirty="0"/>
              <a:t>	https://burnpermit.fire.ca.gov/ </a:t>
            </a:r>
          </a:p>
        </p:txBody>
      </p:sp>
    </p:spTree>
    <p:extLst>
      <p:ext uri="{BB962C8B-B14F-4D97-AF65-F5344CB8AC3E}">
        <p14:creationId xmlns:p14="http://schemas.microsoft.com/office/powerpoint/2010/main" val="181998218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DC99AE-C5A2-414C-A19C-E7B335D6B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What Are The Drawbacks?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9CE98-98C2-49A0-AB85-30DF3EB62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en-US" sz="2400"/>
              <a:t>Fire is a tool</a:t>
            </a:r>
          </a:p>
          <a:p>
            <a:pPr lvl="1"/>
            <a:r>
              <a:rPr lang="en-US"/>
              <a:t>Like any tool, if used improperly, it can cause damage or injury</a:t>
            </a:r>
          </a:p>
          <a:p>
            <a:r>
              <a:rPr lang="en-US" sz="2400"/>
              <a:t>Burning of wet material generates smoke</a:t>
            </a:r>
          </a:p>
          <a:p>
            <a:pPr lvl="1"/>
            <a:r>
              <a:rPr lang="en-US"/>
              <a:t>This is because of the incomplete combustion process</a:t>
            </a:r>
          </a:p>
          <a:p>
            <a:pPr lvl="1"/>
            <a:r>
              <a:rPr lang="en-US"/>
              <a:t>Wet piles are not an efficient way to dispose of material</a:t>
            </a:r>
          </a:p>
          <a:p>
            <a:pPr lvl="1"/>
            <a:r>
              <a:rPr lang="en-US"/>
              <a:t>May adversely impact neighbors</a:t>
            </a:r>
          </a:p>
          <a:p>
            <a:r>
              <a:rPr lang="en-US" sz="2400"/>
              <a:t>Can escape your control!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1507579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94C034-7463-4905-8497-B46415463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What are my legal obligations?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4CFEE-ADC9-4A81-8CDE-46379454B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en-US" sz="2400"/>
              <a:t>The answer to this question is based on the time of year and how big your pile is, in addition to the property type.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2516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B7C0DC-20DC-4A63-9EA3-814B1AF44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What are my legal obligations?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87019-0834-462B-B23C-27939CD43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You need to obtain the right permit</a:t>
            </a:r>
          </a:p>
          <a:p>
            <a:pPr lvl="1"/>
            <a:r>
              <a:rPr lang="en-US" dirty="0"/>
              <a:t>If pile size is over 4’ x 4’, you need an in person visit from CAL FIRE and a LE-5 Burn Permit</a:t>
            </a:r>
          </a:p>
          <a:p>
            <a:pPr lvl="1"/>
            <a:r>
              <a:rPr lang="en-US" dirty="0"/>
              <a:t>4’ x 4’ piles, permit can be obtained from </a:t>
            </a:r>
            <a:r>
              <a:rPr lang="en-US" dirty="0">
                <a:hlinkClick r:id="rId2"/>
              </a:rPr>
              <a:t>https://burnpermit.fire.ca.gov/</a:t>
            </a:r>
            <a:r>
              <a:rPr lang="en-US" dirty="0"/>
              <a:t> and does not need an in-person visit</a:t>
            </a:r>
          </a:p>
          <a:p>
            <a:pPr lvl="1"/>
            <a:r>
              <a:rPr lang="en-US" dirty="0"/>
              <a:t>All CAL FIRE permits are free</a:t>
            </a:r>
          </a:p>
          <a:p>
            <a:r>
              <a:rPr lang="en-US" sz="2400" dirty="0"/>
              <a:t>Burn only on designated burn days</a:t>
            </a:r>
          </a:p>
          <a:p>
            <a:pPr lvl="1"/>
            <a:r>
              <a:rPr lang="en-US" dirty="0"/>
              <a:t>Call (209) 754-6600 and listen to whole recording until the very end </a:t>
            </a:r>
          </a:p>
          <a:p>
            <a:r>
              <a:rPr lang="en-US" sz="2400" dirty="0"/>
              <a:t>Maintain control of your burn pile at all times!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7822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E22257-8E5C-47CF-A962-C62B1A4A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Times of The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CD2BF-F100-4ED3-B7DB-AD6497987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Open Burning</a:t>
            </a:r>
          </a:p>
          <a:p>
            <a:pPr lvl="1"/>
            <a:r>
              <a:rPr lang="en-US" sz="1900" dirty="0"/>
              <a:t>Open burning is the time of year where permits are not required (Except if over five acres, required by Calaveras County Air Pollution Control)</a:t>
            </a:r>
          </a:p>
          <a:p>
            <a:pPr lvl="1"/>
            <a:r>
              <a:rPr lang="en-US" sz="1900" dirty="0"/>
              <a:t>Generally, when conditions allow for down staffing of seasonal personnel and dangerous fire conditions have moderated</a:t>
            </a:r>
          </a:p>
          <a:p>
            <a:pPr lvl="2"/>
            <a:r>
              <a:rPr lang="en-US" sz="1900" dirty="0"/>
              <a:t>Between December and May (But Not Always!)</a:t>
            </a:r>
          </a:p>
          <a:p>
            <a:pPr lvl="1"/>
            <a:r>
              <a:rPr lang="en-US" sz="1900" dirty="0"/>
              <a:t>This is the best time to conduct burning since fire danger is the lowest</a:t>
            </a:r>
          </a:p>
          <a:p>
            <a:pPr lvl="2"/>
            <a:r>
              <a:rPr lang="en-US" sz="1900" dirty="0"/>
              <a:t>Fires can and do escape during this time especially during prolonged periods without rain</a:t>
            </a:r>
          </a:p>
          <a:p>
            <a:pPr lvl="1"/>
            <a:r>
              <a:rPr lang="en-US" sz="1900" dirty="0"/>
              <a:t>Do as much of your planned burning during this time to reduce the risk of escape</a:t>
            </a:r>
          </a:p>
          <a:p>
            <a:pPr lvl="1"/>
            <a:r>
              <a:rPr lang="en-US" sz="1900" dirty="0"/>
              <a:t>More lenient rules, however same legal consequences if your fire escapes</a:t>
            </a:r>
          </a:p>
        </p:txBody>
      </p:sp>
    </p:spTree>
    <p:extLst>
      <p:ext uri="{BB962C8B-B14F-4D97-AF65-F5344CB8AC3E}">
        <p14:creationId xmlns:p14="http://schemas.microsoft.com/office/powerpoint/2010/main" val="4457488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56EDB4-CD59-490D-8276-6D83552F9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Times of The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83427-1670-4D3F-BF53-1A350063C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en-US" sz="2200"/>
              <a:t>Permits Required</a:t>
            </a:r>
          </a:p>
          <a:p>
            <a:pPr lvl="1"/>
            <a:r>
              <a:rPr lang="en-US" sz="2200"/>
              <a:t>Public Resources Code requires permits between May 1 and a date when conditions are no longer conducive to frequent escapes</a:t>
            </a:r>
          </a:p>
          <a:p>
            <a:pPr lvl="2"/>
            <a:r>
              <a:rPr lang="en-US" sz="2200"/>
              <a:t>Generally May 1 – November 15 (But not always!)</a:t>
            </a:r>
          </a:p>
          <a:p>
            <a:pPr lvl="1"/>
            <a:r>
              <a:rPr lang="en-US" sz="2200"/>
              <a:t>Permits can be required at any time if the fire conditions are such that without following the terms of the permit, a fire can escape</a:t>
            </a:r>
          </a:p>
          <a:p>
            <a:pPr lvl="1"/>
            <a:r>
              <a:rPr lang="en-US" sz="2200"/>
              <a:t>Permits dictate pile size, criteria for burning, and how you can burn</a:t>
            </a:r>
          </a:p>
          <a:p>
            <a:pPr lvl="1"/>
            <a:r>
              <a:rPr lang="en-US" sz="2200"/>
              <a:t>This time should be used to finish any planned or last-minute burning of debris</a:t>
            </a:r>
          </a:p>
          <a:p>
            <a:pPr lvl="1"/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2695760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3C3A00-5AB6-41EE-87EA-B61F01236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Times of The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9FB47-C2B7-4193-9C4A-102771857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en-US" sz="2200"/>
              <a:t>Permits Suspended</a:t>
            </a:r>
          </a:p>
          <a:p>
            <a:pPr lvl="1"/>
            <a:r>
              <a:rPr lang="en-US" sz="2200"/>
              <a:t>The Director of CAL FIRE or their Designee (Unit Chief or Region Chief) can suspend burning in the State Responsibility Areas at any time the threat of fire is significant.</a:t>
            </a:r>
          </a:p>
          <a:p>
            <a:pPr lvl="2"/>
            <a:r>
              <a:rPr lang="en-US" sz="2200"/>
              <a:t>Generally June 15 to Mid-October/Early November (But not always the case)</a:t>
            </a:r>
          </a:p>
          <a:p>
            <a:pPr lvl="2"/>
            <a:r>
              <a:rPr lang="en-US" sz="2200"/>
              <a:t>No debris burning is allowed during this time</a:t>
            </a:r>
          </a:p>
          <a:p>
            <a:pPr lvl="1"/>
            <a:r>
              <a:rPr lang="en-US" sz="2200"/>
              <a:t>If you have debris to burn, you waited too long and need to cover the pile to ensure it is ready for burning when the season allows you to do so.</a:t>
            </a:r>
          </a:p>
          <a:p>
            <a:pPr lvl="1"/>
            <a:r>
              <a:rPr lang="en-US" sz="2200"/>
              <a:t>Burning during this time is multiple misdemeanor crimes and can hurt your checkbook</a:t>
            </a:r>
          </a:p>
        </p:txBody>
      </p:sp>
    </p:spTree>
    <p:extLst>
      <p:ext uri="{BB962C8B-B14F-4D97-AF65-F5344CB8AC3E}">
        <p14:creationId xmlns:p14="http://schemas.microsoft.com/office/powerpoint/2010/main" val="3847000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489C7C-6AED-477B-8A1A-206C3388E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What Should I Do Before Burning?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1B261-5427-4B35-B226-DDFBBE845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en-US" sz="1900"/>
              <a:t>Identify an area away from buildings and flammable material</a:t>
            </a:r>
          </a:p>
          <a:p>
            <a:pPr lvl="1"/>
            <a:r>
              <a:rPr lang="en-US" sz="1900"/>
              <a:t>Clear an area 10’ of all vegetation down to bare mineral soil</a:t>
            </a:r>
          </a:p>
          <a:p>
            <a:pPr lvl="2"/>
            <a:r>
              <a:rPr lang="en-US" sz="1900"/>
              <a:t>Not doing this is the most common reason for escapes</a:t>
            </a:r>
          </a:p>
          <a:p>
            <a:r>
              <a:rPr lang="en-US" sz="1900"/>
              <a:t>Have a constant water source and fire tool ready to go</a:t>
            </a:r>
          </a:p>
          <a:p>
            <a:pPr lvl="1"/>
            <a:r>
              <a:rPr lang="en-US" sz="1900"/>
              <a:t>A garden hose with shutoff nozzle and extra working hose</a:t>
            </a:r>
          </a:p>
          <a:p>
            <a:pPr lvl="1"/>
            <a:r>
              <a:rPr lang="en-US" sz="1900"/>
              <a:t>Spray any vegetation outside of the 10’ cleared areas</a:t>
            </a:r>
          </a:p>
          <a:p>
            <a:pPr lvl="1"/>
            <a:r>
              <a:rPr lang="en-US" sz="1900"/>
              <a:t>Round point shovels or McCloud tools are good tools to use</a:t>
            </a:r>
          </a:p>
          <a:p>
            <a:r>
              <a:rPr lang="en-US" sz="1900"/>
              <a:t>Ensure your pile is dry and only has natural vegetation</a:t>
            </a:r>
          </a:p>
          <a:p>
            <a:pPr lvl="1"/>
            <a:r>
              <a:rPr lang="en-US" sz="1900"/>
              <a:t>Wet piles generate smoke</a:t>
            </a:r>
          </a:p>
          <a:p>
            <a:pPr lvl="1"/>
            <a:r>
              <a:rPr lang="en-US" sz="1900"/>
              <a:t>Trash, lumber, paper, etc. are all treated materials and may not be burned</a:t>
            </a:r>
          </a:p>
          <a:p>
            <a:pPr lvl="1"/>
            <a:endParaRPr lang="en-US" sz="1900"/>
          </a:p>
          <a:p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14054966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1254</Words>
  <Application>Microsoft Office PowerPoint</Application>
  <PresentationFormat>Widescreen</PresentationFormat>
  <Paragraphs>135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Debris Burning </vt:lpstr>
      <vt:lpstr>Why Do We Burn?</vt:lpstr>
      <vt:lpstr>What Are The Drawbacks?</vt:lpstr>
      <vt:lpstr>What are my legal obligations?</vt:lpstr>
      <vt:lpstr>What are my legal obligations?</vt:lpstr>
      <vt:lpstr>Times of The Year</vt:lpstr>
      <vt:lpstr>Times of The Year</vt:lpstr>
      <vt:lpstr>Times of The Year</vt:lpstr>
      <vt:lpstr>What Should I Do Before Burning?</vt:lpstr>
      <vt:lpstr>PowerPoint Presentation</vt:lpstr>
      <vt:lpstr>What Should I Do Before Burning?</vt:lpstr>
      <vt:lpstr>What Should I Do While Burning?</vt:lpstr>
      <vt:lpstr>Can I Burn Debris in an Incinerator or Burn Barrel?</vt:lpstr>
      <vt:lpstr>What Should I Do After Burning?</vt:lpstr>
      <vt:lpstr>When Should I Not Burn?</vt:lpstr>
      <vt:lpstr>What Are The Consequences For Not Following These Rules?</vt:lpstr>
      <vt:lpstr>What Are The Consequences For Not Following These Rules?</vt:lpstr>
      <vt:lpstr>Common Excuses/Misconceptions</vt:lpstr>
      <vt:lpstr>Closing Out</vt:lpstr>
      <vt:lpstr>Questions?</vt:lpstr>
      <vt:lpstr>Contact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Debris Burning </dc:title>
  <dc:creator>Brown, Brenton@CALFIRE</dc:creator>
  <cp:lastModifiedBy>Brown, Brenton@CALFIRE</cp:lastModifiedBy>
  <cp:revision>3</cp:revision>
  <dcterms:created xsi:type="dcterms:W3CDTF">2021-11-30T22:01:42Z</dcterms:created>
  <dcterms:modified xsi:type="dcterms:W3CDTF">2021-12-01T02:39:16Z</dcterms:modified>
</cp:coreProperties>
</file>