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61" r:id="rId5"/>
    <p:sldId id="260" r:id="rId6"/>
    <p:sldId id="259" r:id="rId7"/>
    <p:sldId id="264" r:id="rId8"/>
    <p:sldId id="265" r:id="rId9"/>
    <p:sldId id="263"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B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7" autoAdjust="0"/>
    <p:restoredTop sz="94660"/>
  </p:normalViewPr>
  <p:slideViewPr>
    <p:cSldViewPr snapToGrid="0">
      <p:cViewPr varScale="1">
        <p:scale>
          <a:sx n="114" d="100"/>
          <a:sy n="114" d="100"/>
        </p:scale>
        <p:origin x="2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345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14116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998936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2508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91069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664878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1329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54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161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047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961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681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082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938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484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7863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1/16/2024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242128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RJX-AqzlSao?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ookshop.org/books/w-e-b-du-bois-s-data-portraits-visualizing-black-america/9781616897062"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9347-DD6B-E273-38EC-729A5FD40FBA}"/>
              </a:ext>
            </a:extLst>
          </p:cNvPr>
          <p:cNvSpPr>
            <a:spLocks noGrp="1"/>
          </p:cNvSpPr>
          <p:nvPr>
            <p:ph type="ctrTitle"/>
          </p:nvPr>
        </p:nvSpPr>
        <p:spPr>
          <a:xfrm>
            <a:off x="338203" y="2041742"/>
            <a:ext cx="10146082" cy="1691014"/>
          </a:xfrm>
        </p:spPr>
        <p:txBody>
          <a:bodyPr/>
          <a:lstStyle/>
          <a:p>
            <a:pPr algn="l"/>
            <a:r>
              <a:rPr lang="en-US" dirty="0"/>
              <a:t>W.E.B. DuBois and Afrofuturism </a:t>
            </a:r>
          </a:p>
        </p:txBody>
      </p:sp>
      <p:sp>
        <p:nvSpPr>
          <p:cNvPr id="3" name="Subtitle 2">
            <a:extLst>
              <a:ext uri="{FF2B5EF4-FFF2-40B4-BE49-F238E27FC236}">
                <a16:creationId xmlns:a16="http://schemas.microsoft.com/office/drawing/2014/main" id="{A62E3203-C74A-6EAC-C49B-381D51BCD40E}"/>
              </a:ext>
            </a:extLst>
          </p:cNvPr>
          <p:cNvSpPr>
            <a:spLocks noGrp="1"/>
          </p:cNvSpPr>
          <p:nvPr>
            <p:ph type="subTitle" idx="1"/>
          </p:nvPr>
        </p:nvSpPr>
        <p:spPr/>
        <p:txBody>
          <a:bodyPr>
            <a:normAutofit/>
          </a:bodyPr>
          <a:lstStyle/>
          <a:p>
            <a:pPr algn="ctr"/>
            <a:r>
              <a:rPr lang="en-US" sz="3600" b="1" dirty="0">
                <a:solidFill>
                  <a:schemeClr val="accent1">
                    <a:lumMod val="75000"/>
                  </a:schemeClr>
                </a:solidFill>
              </a:rPr>
              <a:t>The Significance </a:t>
            </a:r>
            <a:r>
              <a:rPr lang="en-US" sz="3600" b="1">
                <a:solidFill>
                  <a:schemeClr val="accent1">
                    <a:lumMod val="75000"/>
                  </a:schemeClr>
                </a:solidFill>
              </a:rPr>
              <a:t>of “The Comet”</a:t>
            </a:r>
            <a:endParaRPr lang="en-US" sz="3600" b="1" dirty="0">
              <a:solidFill>
                <a:schemeClr val="accent1">
                  <a:lumMod val="75000"/>
                </a:schemeClr>
              </a:solidFill>
            </a:endParaRPr>
          </a:p>
        </p:txBody>
      </p:sp>
    </p:spTree>
    <p:extLst>
      <p:ext uri="{BB962C8B-B14F-4D97-AF65-F5344CB8AC3E}">
        <p14:creationId xmlns:p14="http://schemas.microsoft.com/office/powerpoint/2010/main" val="15504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6CE7-1D0A-F2C8-D7EE-5F501150729A}"/>
              </a:ext>
            </a:extLst>
          </p:cNvPr>
          <p:cNvSpPr>
            <a:spLocks noGrp="1"/>
          </p:cNvSpPr>
          <p:nvPr>
            <p:ph type="title"/>
          </p:nvPr>
        </p:nvSpPr>
        <p:spPr>
          <a:xfrm>
            <a:off x="677335" y="609600"/>
            <a:ext cx="8596668" cy="447413"/>
          </a:xfrm>
        </p:spPr>
        <p:txBody>
          <a:bodyPr>
            <a:normAutofit/>
          </a:bodyPr>
          <a:lstStyle/>
          <a:p>
            <a:pPr algn="ctr"/>
            <a:r>
              <a:rPr lang="en-US" sz="2000" b="1" dirty="0"/>
              <a:t>References</a:t>
            </a:r>
          </a:p>
        </p:txBody>
      </p:sp>
      <p:sp>
        <p:nvSpPr>
          <p:cNvPr id="3" name="Text Placeholder 2">
            <a:extLst>
              <a:ext uri="{FF2B5EF4-FFF2-40B4-BE49-F238E27FC236}">
                <a16:creationId xmlns:a16="http://schemas.microsoft.com/office/drawing/2014/main" id="{F0B43A7F-A963-3EB7-09C5-D2D4DC65D528}"/>
              </a:ext>
            </a:extLst>
          </p:cNvPr>
          <p:cNvSpPr>
            <a:spLocks noGrp="1"/>
          </p:cNvSpPr>
          <p:nvPr>
            <p:ph type="body" idx="1"/>
          </p:nvPr>
        </p:nvSpPr>
        <p:spPr>
          <a:xfrm>
            <a:off x="677335" y="1266738"/>
            <a:ext cx="8596668" cy="4774624"/>
          </a:xfrm>
        </p:spPr>
        <p:txBody>
          <a:bodyPr/>
          <a:lstStyle/>
          <a:p>
            <a:endParaRPr lang="en-US" dirty="0"/>
          </a:p>
        </p:txBody>
      </p:sp>
      <p:pic>
        <p:nvPicPr>
          <p:cNvPr id="5" name="Picture 4">
            <a:extLst>
              <a:ext uri="{FF2B5EF4-FFF2-40B4-BE49-F238E27FC236}">
                <a16:creationId xmlns:a16="http://schemas.microsoft.com/office/drawing/2014/main" id="{BFE3F9E0-2277-8BD8-E161-1EBB86D82C7E}"/>
              </a:ext>
            </a:extLst>
          </p:cNvPr>
          <p:cNvPicPr>
            <a:picLocks noChangeAspect="1"/>
          </p:cNvPicPr>
          <p:nvPr/>
        </p:nvPicPr>
        <p:blipFill>
          <a:blip r:embed="rId2"/>
          <a:stretch>
            <a:fillRect/>
          </a:stretch>
        </p:blipFill>
        <p:spPr>
          <a:xfrm>
            <a:off x="1841122" y="1368311"/>
            <a:ext cx="5952251" cy="4571478"/>
          </a:xfrm>
          <a:prstGeom prst="rect">
            <a:avLst/>
          </a:prstGeom>
        </p:spPr>
      </p:pic>
      <p:sp>
        <p:nvSpPr>
          <p:cNvPr id="7" name="TextBox 6">
            <a:extLst>
              <a:ext uri="{FF2B5EF4-FFF2-40B4-BE49-F238E27FC236}">
                <a16:creationId xmlns:a16="http://schemas.microsoft.com/office/drawing/2014/main" id="{AEA4D7B8-184C-F228-6770-6E4E6C1B3753}"/>
              </a:ext>
            </a:extLst>
          </p:cNvPr>
          <p:cNvSpPr txBox="1"/>
          <p:nvPr/>
        </p:nvSpPr>
        <p:spPr>
          <a:xfrm>
            <a:off x="1333849" y="6041362"/>
            <a:ext cx="5301843" cy="461729"/>
          </a:xfrm>
          <a:prstGeom prst="rect">
            <a:avLst/>
          </a:prstGeom>
          <a:noFill/>
        </p:spPr>
        <p:txBody>
          <a:bodyPr wrap="square">
            <a:spAutoFit/>
          </a:bodyPr>
          <a:lstStyle/>
          <a:p>
            <a:pPr marL="0" marR="0">
              <a:lnSpc>
                <a:spcPct val="200000"/>
              </a:lnSpc>
              <a:spcBef>
                <a:spcPts val="0"/>
              </a:spcBef>
              <a:spcAft>
                <a:spcPts val="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https://nmaahc.si.edu/explore/exhibitions/afrofuturism</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5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307C-E21F-2F50-AA6B-F3503D9D7115}"/>
              </a:ext>
            </a:extLst>
          </p:cNvPr>
          <p:cNvSpPr>
            <a:spLocks noGrp="1"/>
          </p:cNvSpPr>
          <p:nvPr>
            <p:ph type="title"/>
          </p:nvPr>
        </p:nvSpPr>
        <p:spPr/>
        <p:txBody>
          <a:bodyPr>
            <a:normAutofit/>
          </a:bodyPr>
          <a:lstStyle/>
          <a:p>
            <a:pPr algn="ctr"/>
            <a:r>
              <a:rPr lang="en-US" sz="5400" dirty="0"/>
              <a:t>Afrofuturism</a:t>
            </a:r>
          </a:p>
        </p:txBody>
      </p:sp>
      <p:sp>
        <p:nvSpPr>
          <p:cNvPr id="3" name="Content Placeholder 2">
            <a:extLst>
              <a:ext uri="{FF2B5EF4-FFF2-40B4-BE49-F238E27FC236}">
                <a16:creationId xmlns:a16="http://schemas.microsoft.com/office/drawing/2014/main" id="{D984AAF7-DAF6-7DBE-C5C9-877658E265E4}"/>
              </a:ext>
            </a:extLst>
          </p:cNvPr>
          <p:cNvSpPr>
            <a:spLocks noGrp="1"/>
          </p:cNvSpPr>
          <p:nvPr>
            <p:ph idx="1"/>
          </p:nvPr>
        </p:nvSpPr>
        <p:spPr>
          <a:xfrm>
            <a:off x="463463" y="2160589"/>
            <a:ext cx="9732723" cy="3880773"/>
          </a:xfrm>
        </p:spPr>
        <p:txBody>
          <a:bodyPr/>
          <a:lstStyle/>
          <a:p>
            <a:pPr algn="l"/>
            <a:endParaRPr lang="en-US" sz="1800" b="0" i="0" u="none" strike="noStrike" baseline="0" dirty="0">
              <a:solidFill>
                <a:srgbClr val="000000"/>
              </a:solidFill>
              <a:latin typeface="Times New Roman" panose="02020603050405020304" pitchFamily="18" charset="0"/>
            </a:endParaRPr>
          </a:p>
          <a:p>
            <a:pPr marL="0" indent="0">
              <a:buNone/>
            </a:pPr>
            <a:r>
              <a:rPr lang="en-US" sz="2800" i="0" u="none" strike="noStrike" baseline="0" dirty="0">
                <a:solidFill>
                  <a:schemeClr val="accent1">
                    <a:lumMod val="50000"/>
                  </a:schemeClr>
                </a:solidFill>
                <a:latin typeface="Times New Roman" panose="02020603050405020304" pitchFamily="18" charset="0"/>
              </a:rPr>
              <a:t>Afrofuturism is a cultural aesthetic philosophy of science and history that focuses on the intersection of the African diaspora's culture, science, and technology (Strait et al., 2023). </a:t>
            </a:r>
            <a:endParaRPr lang="en-US" sz="2800" dirty="0">
              <a:solidFill>
                <a:schemeClr val="accent1">
                  <a:lumMod val="50000"/>
                </a:schemeClr>
              </a:solidFill>
            </a:endParaRPr>
          </a:p>
        </p:txBody>
      </p:sp>
      <p:pic>
        <p:nvPicPr>
          <p:cNvPr id="6" name="Picture 5">
            <a:extLst>
              <a:ext uri="{FF2B5EF4-FFF2-40B4-BE49-F238E27FC236}">
                <a16:creationId xmlns:a16="http://schemas.microsoft.com/office/drawing/2014/main" id="{2A74BFDB-7156-0FAA-7F9B-EAC3965E7C4B}"/>
              </a:ext>
            </a:extLst>
          </p:cNvPr>
          <p:cNvPicPr>
            <a:picLocks noChangeAspect="1"/>
          </p:cNvPicPr>
          <p:nvPr/>
        </p:nvPicPr>
        <p:blipFill>
          <a:blip r:embed="rId2"/>
          <a:stretch>
            <a:fillRect/>
          </a:stretch>
        </p:blipFill>
        <p:spPr>
          <a:xfrm>
            <a:off x="3914342" y="4148773"/>
            <a:ext cx="1891237" cy="2506841"/>
          </a:xfrm>
          <a:prstGeom prst="rect">
            <a:avLst/>
          </a:prstGeom>
        </p:spPr>
      </p:pic>
      <p:pic>
        <p:nvPicPr>
          <p:cNvPr id="7" name="Picture 6">
            <a:extLst>
              <a:ext uri="{FF2B5EF4-FFF2-40B4-BE49-F238E27FC236}">
                <a16:creationId xmlns:a16="http://schemas.microsoft.com/office/drawing/2014/main" id="{087189C2-24C7-35D3-73E2-DDD48F1EDB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967" y="4410808"/>
            <a:ext cx="1886585" cy="2217420"/>
          </a:xfrm>
          <a:prstGeom prst="rect">
            <a:avLst/>
          </a:prstGeom>
          <a:noFill/>
          <a:ln>
            <a:noFill/>
          </a:ln>
        </p:spPr>
      </p:pic>
      <p:pic>
        <p:nvPicPr>
          <p:cNvPr id="8" name="Picture 7">
            <a:extLst>
              <a:ext uri="{FF2B5EF4-FFF2-40B4-BE49-F238E27FC236}">
                <a16:creationId xmlns:a16="http://schemas.microsoft.com/office/drawing/2014/main" id="{DB26AD3D-7E17-0AAC-538B-B20C408883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445146" y="4410173"/>
            <a:ext cx="1868170" cy="2218055"/>
          </a:xfrm>
          <a:prstGeom prst="rect">
            <a:avLst/>
          </a:prstGeom>
          <a:noFill/>
          <a:ln>
            <a:noFill/>
          </a:ln>
        </p:spPr>
      </p:pic>
    </p:spTree>
    <p:extLst>
      <p:ext uri="{BB962C8B-B14F-4D97-AF65-F5344CB8AC3E}">
        <p14:creationId xmlns:p14="http://schemas.microsoft.com/office/powerpoint/2010/main" val="328451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891AC-58BD-0D7E-D35C-9F5D6DB4F2AA}"/>
              </a:ext>
            </a:extLst>
          </p:cNvPr>
          <p:cNvPicPr>
            <a:picLocks noChangeAspect="1"/>
          </p:cNvPicPr>
          <p:nvPr/>
        </p:nvPicPr>
        <p:blipFill>
          <a:blip r:embed="rId3"/>
          <a:stretch>
            <a:fillRect/>
          </a:stretch>
        </p:blipFill>
        <p:spPr>
          <a:xfrm>
            <a:off x="10395559" y="5060516"/>
            <a:ext cx="1664004" cy="1664004"/>
          </a:xfrm>
          <a:prstGeom prst="rect">
            <a:avLst/>
          </a:prstGeom>
        </p:spPr>
      </p:pic>
      <p:pic>
        <p:nvPicPr>
          <p:cNvPr id="4" name="Online Media 3" title="&quot;Afrofuturism&quot; at the National Museum of African American History &amp; Culture | Around Town Best Bets">
            <a:hlinkClick r:id="" action="ppaction://media"/>
            <a:extLst>
              <a:ext uri="{FF2B5EF4-FFF2-40B4-BE49-F238E27FC236}">
                <a16:creationId xmlns:a16="http://schemas.microsoft.com/office/drawing/2014/main" id="{58DAD515-357C-F8D0-4074-B50969A91CE6}"/>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167225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29D6-AB60-ED95-EE69-87727A5ADF98}"/>
              </a:ext>
            </a:extLst>
          </p:cNvPr>
          <p:cNvSpPr>
            <a:spLocks noGrp="1"/>
          </p:cNvSpPr>
          <p:nvPr>
            <p:ph type="title"/>
          </p:nvPr>
        </p:nvSpPr>
        <p:spPr>
          <a:xfrm>
            <a:off x="250521" y="1315232"/>
            <a:ext cx="7628350" cy="4509371"/>
          </a:xfrm>
        </p:spPr>
        <p:txBody>
          <a:bodyPr>
            <a:normAutofit fontScale="90000"/>
          </a:bodyPr>
          <a:lstStyle/>
          <a:p>
            <a:pPr algn="ctr"/>
            <a:r>
              <a:rPr lang="en-US" sz="2800" b="0" i="0" u="sng" dirty="0">
                <a:solidFill>
                  <a:srgbClr val="23527C"/>
                </a:solidFill>
                <a:effectLst/>
                <a:latin typeface="patua one"/>
                <a:hlinkClick r:id="rId2"/>
              </a:rPr>
              <a:t>W.E.B. Du Bois’s Data Portraits: Visualizing Black America: The Color Line at the Turn of the Twentieth Century</a:t>
            </a:r>
            <a:br>
              <a:rPr lang="en-US" sz="2800" b="0" i="0" u="sng" dirty="0">
                <a:solidFill>
                  <a:srgbClr val="23527C"/>
                </a:solidFill>
                <a:effectLst/>
                <a:latin typeface="patua one"/>
              </a:rPr>
            </a:br>
            <a:br>
              <a:rPr lang="en-US" sz="2800" b="0" i="0" dirty="0">
                <a:solidFill>
                  <a:srgbClr val="363636"/>
                </a:solidFill>
                <a:effectLst/>
                <a:latin typeface="patua one"/>
              </a:rPr>
            </a:br>
            <a:r>
              <a:rPr lang="en-US" sz="2800" b="0" i="0" dirty="0">
                <a:solidFill>
                  <a:srgbClr val="363636"/>
                </a:solidFill>
                <a:effectLst/>
                <a:latin typeface="patua one"/>
              </a:rPr>
              <a:t>Edited by Whitney Battle-Baptiste and Britt </a:t>
            </a:r>
            <a:r>
              <a:rPr lang="en-US" sz="2800" b="0" i="0" dirty="0" err="1">
                <a:solidFill>
                  <a:srgbClr val="363636"/>
                </a:solidFill>
                <a:effectLst/>
                <a:latin typeface="patua one"/>
              </a:rPr>
              <a:t>Rusert</a:t>
            </a:r>
            <a:br>
              <a:rPr lang="en-US" sz="2800" b="0" i="0" dirty="0">
                <a:solidFill>
                  <a:srgbClr val="363636"/>
                </a:solidFill>
                <a:effectLst/>
                <a:latin typeface="patua one"/>
              </a:rPr>
            </a:br>
            <a:r>
              <a:rPr lang="en-US" sz="2800" b="0" i="0" dirty="0">
                <a:solidFill>
                  <a:srgbClr val="363636"/>
                </a:solidFill>
                <a:effectLst/>
                <a:latin typeface="patua one"/>
              </a:rPr>
              <a:t>W.E.B. Du Bois Center at the University of Massachusetts Amherst/Princeton Architectural Press</a:t>
            </a:r>
            <a:br>
              <a:rPr lang="en-US" sz="2800" b="0" i="0" dirty="0">
                <a:solidFill>
                  <a:srgbClr val="363636"/>
                </a:solidFill>
                <a:effectLst/>
                <a:latin typeface="patua one"/>
              </a:rPr>
            </a:br>
            <a:br>
              <a:rPr lang="en-US" sz="2800" b="0" i="0" dirty="0">
                <a:solidFill>
                  <a:srgbClr val="363636"/>
                </a:solidFill>
                <a:effectLst/>
                <a:latin typeface="patua one"/>
              </a:rPr>
            </a:br>
            <a:r>
              <a:rPr lang="en-US" sz="2800" b="1" i="0" dirty="0">
                <a:solidFill>
                  <a:schemeClr val="accent2">
                    <a:lumMod val="75000"/>
                  </a:schemeClr>
                </a:solidFill>
                <a:effectLst/>
                <a:latin typeface="patua one"/>
              </a:rPr>
              <a:t>W.E.B. Du Bois’s exhibit at the 1900 Paris Exposition </a:t>
            </a:r>
            <a:br>
              <a:rPr lang="en-US" sz="2800" b="1" i="0" dirty="0">
                <a:solidFill>
                  <a:schemeClr val="accent2">
                    <a:lumMod val="75000"/>
                  </a:schemeClr>
                </a:solidFill>
                <a:effectLst/>
                <a:latin typeface="patua one"/>
              </a:rPr>
            </a:br>
            <a:r>
              <a:rPr lang="en-US" sz="2800" b="1" i="0" dirty="0">
                <a:solidFill>
                  <a:schemeClr val="accent2">
                    <a:lumMod val="75000"/>
                  </a:schemeClr>
                </a:solidFill>
                <a:effectLst/>
                <a:latin typeface="patua one"/>
              </a:rPr>
              <a:t>offered him a chance to present a “graphical narrative” </a:t>
            </a:r>
            <a:br>
              <a:rPr lang="en-US" sz="2800" b="1" i="0" dirty="0">
                <a:solidFill>
                  <a:schemeClr val="accent2">
                    <a:lumMod val="75000"/>
                  </a:schemeClr>
                </a:solidFill>
                <a:effectLst/>
                <a:latin typeface="patua one"/>
              </a:rPr>
            </a:br>
            <a:r>
              <a:rPr lang="en-US" sz="2800" b="1" i="0" dirty="0">
                <a:solidFill>
                  <a:schemeClr val="accent2">
                    <a:lumMod val="75000"/>
                  </a:schemeClr>
                </a:solidFill>
                <a:effectLst/>
                <a:latin typeface="patua one"/>
              </a:rPr>
              <a:t>of the dramatic gains made by Black Americans </a:t>
            </a:r>
            <a:br>
              <a:rPr lang="en-US" sz="2800" b="1" i="0" dirty="0">
                <a:solidFill>
                  <a:schemeClr val="accent2">
                    <a:lumMod val="75000"/>
                  </a:schemeClr>
                </a:solidFill>
                <a:effectLst/>
                <a:latin typeface="patua one"/>
              </a:rPr>
            </a:br>
            <a:r>
              <a:rPr lang="en-US" sz="2800" b="1" i="0" dirty="0">
                <a:solidFill>
                  <a:schemeClr val="accent2">
                    <a:lumMod val="75000"/>
                  </a:schemeClr>
                </a:solidFill>
                <a:effectLst/>
                <a:latin typeface="patua one"/>
              </a:rPr>
              <a:t>since the end of slavery.</a:t>
            </a:r>
            <a:br>
              <a:rPr lang="en-US" sz="1800" b="1" dirty="0">
                <a:solidFill>
                  <a:srgbClr val="FFD0E4"/>
                </a:solidFill>
                <a:latin typeface="patua one"/>
              </a:rPr>
            </a:br>
            <a:br>
              <a:rPr lang="en-US" sz="2800" b="0" i="0" dirty="0">
                <a:solidFill>
                  <a:srgbClr val="363636"/>
                </a:solidFill>
                <a:effectLst/>
                <a:latin typeface="patua one"/>
              </a:rPr>
            </a:br>
            <a:endParaRPr lang="en-US" sz="2800" dirty="0"/>
          </a:p>
        </p:txBody>
      </p:sp>
      <p:sp>
        <p:nvSpPr>
          <p:cNvPr id="3" name="Text Placeholder 2">
            <a:extLst>
              <a:ext uri="{FF2B5EF4-FFF2-40B4-BE49-F238E27FC236}">
                <a16:creationId xmlns:a16="http://schemas.microsoft.com/office/drawing/2014/main" id="{DF654E8A-CBC2-2D80-6238-06FC13C618EA}"/>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C898892B-08E4-101C-A9D9-7DA4F356A5A9}"/>
              </a:ext>
            </a:extLst>
          </p:cNvPr>
          <p:cNvPicPr>
            <a:picLocks noChangeAspect="1"/>
          </p:cNvPicPr>
          <p:nvPr/>
        </p:nvPicPr>
        <p:blipFill>
          <a:blip r:embed="rId3"/>
          <a:stretch>
            <a:fillRect/>
          </a:stretch>
        </p:blipFill>
        <p:spPr>
          <a:xfrm>
            <a:off x="8269852" y="609600"/>
            <a:ext cx="3767882" cy="5431762"/>
          </a:xfrm>
          <a:prstGeom prst="rect">
            <a:avLst/>
          </a:prstGeom>
        </p:spPr>
      </p:pic>
    </p:spTree>
    <p:extLst>
      <p:ext uri="{BB962C8B-B14F-4D97-AF65-F5344CB8AC3E}">
        <p14:creationId xmlns:p14="http://schemas.microsoft.com/office/powerpoint/2010/main" val="11437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1226-A23A-21CE-D321-7D759CBA8F9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2864DCF-1C4E-1782-DA1D-34FBBE6E2370}"/>
              </a:ext>
            </a:extLst>
          </p:cNvPr>
          <p:cNvSpPr>
            <a:spLocks noGrp="1"/>
          </p:cNvSpPr>
          <p:nvPr>
            <p:ph type="body" idx="1"/>
          </p:nvPr>
        </p:nvSpPr>
        <p:spPr>
          <a:xfrm>
            <a:off x="677334" y="5173248"/>
            <a:ext cx="9381065" cy="1075151"/>
          </a:xfrm>
        </p:spPr>
        <p:txBody>
          <a:bodyPr>
            <a:normAutofit fontScale="92500" lnSpcReduction="10000"/>
          </a:bodyPr>
          <a:lstStyle/>
          <a:p>
            <a:r>
              <a:rPr lang="en-US" dirty="0"/>
              <a:t>Left: Diagram of urban and </a:t>
            </a:r>
            <a:r>
              <a:rPr lang="en-US" dirty="0" err="1"/>
              <a:t>urbal</a:t>
            </a:r>
            <a:r>
              <a:rPr lang="en-US" dirty="0"/>
              <a:t> Black population in Georgia in 1890</a:t>
            </a:r>
          </a:p>
          <a:p>
            <a:endParaRPr lang="en-US" dirty="0"/>
          </a:p>
          <a:p>
            <a:r>
              <a:rPr lang="en-US" dirty="0"/>
              <a:t>Right: Chart of occupations of Black and White Georgians circa 1900, Library of Congress </a:t>
            </a:r>
          </a:p>
        </p:txBody>
      </p:sp>
      <p:pic>
        <p:nvPicPr>
          <p:cNvPr id="9" name="Picture 8">
            <a:extLst>
              <a:ext uri="{FF2B5EF4-FFF2-40B4-BE49-F238E27FC236}">
                <a16:creationId xmlns:a16="http://schemas.microsoft.com/office/drawing/2014/main" id="{786D5F1C-C1AC-AB39-23DE-2BBC5E82CA9D}"/>
              </a:ext>
            </a:extLst>
          </p:cNvPr>
          <p:cNvPicPr>
            <a:picLocks noChangeAspect="1"/>
          </p:cNvPicPr>
          <p:nvPr/>
        </p:nvPicPr>
        <p:blipFill>
          <a:blip r:embed="rId2"/>
          <a:stretch>
            <a:fillRect/>
          </a:stretch>
        </p:blipFill>
        <p:spPr>
          <a:xfrm>
            <a:off x="1211597" y="384132"/>
            <a:ext cx="7528143" cy="4599186"/>
          </a:xfrm>
          <a:prstGeom prst="rect">
            <a:avLst/>
          </a:prstGeom>
        </p:spPr>
      </p:pic>
    </p:spTree>
    <p:extLst>
      <p:ext uri="{BB962C8B-B14F-4D97-AF65-F5344CB8AC3E}">
        <p14:creationId xmlns:p14="http://schemas.microsoft.com/office/powerpoint/2010/main" val="232970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49443-48D6-19DF-7552-29AA4F7153E4}"/>
              </a:ext>
            </a:extLst>
          </p:cNvPr>
          <p:cNvSpPr>
            <a:spLocks noGrp="1"/>
          </p:cNvSpPr>
          <p:nvPr>
            <p:ph type="title"/>
          </p:nvPr>
        </p:nvSpPr>
        <p:spPr>
          <a:xfrm>
            <a:off x="187890" y="545284"/>
            <a:ext cx="9507255" cy="1220886"/>
          </a:xfrm>
        </p:spPr>
        <p:txBody>
          <a:bodyPr>
            <a:normAutofit fontScale="90000"/>
          </a:bodyPr>
          <a:lstStyle/>
          <a:p>
            <a:pPr algn="ctr"/>
            <a:br>
              <a:rPr lang="en-US" sz="1800" b="0" i="0" u="none" strike="noStrike" baseline="0" dirty="0">
                <a:solidFill>
                  <a:srgbClr val="000000"/>
                </a:solidFill>
                <a:latin typeface="Times New Roman" panose="02020603050405020304" pitchFamily="18" charset="0"/>
              </a:rPr>
            </a:br>
            <a:r>
              <a:rPr lang="en-US" sz="2200" b="1" dirty="0">
                <a:solidFill>
                  <a:schemeClr val="accent2">
                    <a:lumMod val="50000"/>
                  </a:schemeClr>
                </a:solidFill>
                <a:effectLst/>
                <a:latin typeface="Times New Roman" panose="02020603050405020304" pitchFamily="18" charset="0"/>
                <a:ea typeface="Calibri" panose="020F0502020204030204" pitchFamily="34" charset="0"/>
              </a:rPr>
              <a:t>Smithsonian National Museum of African American History and Culture</a:t>
            </a:r>
            <a:br>
              <a:rPr lang="en-US" sz="2200" b="1" dirty="0">
                <a:solidFill>
                  <a:schemeClr val="accent2">
                    <a:lumMod val="50000"/>
                  </a:schemeClr>
                </a:solidFill>
                <a:effectLst/>
                <a:latin typeface="Times New Roman" panose="02020603050405020304" pitchFamily="18" charset="0"/>
                <a:ea typeface="Calibri" panose="020F0502020204030204" pitchFamily="34" charset="0"/>
              </a:rPr>
            </a:br>
            <a:br>
              <a:rPr lang="en-US" sz="2700" dirty="0">
                <a:solidFill>
                  <a:schemeClr val="accent2">
                    <a:lumMod val="50000"/>
                  </a:schemeClr>
                </a:solidFill>
                <a:effectLst/>
                <a:latin typeface="Times New Roman" panose="02020603050405020304" pitchFamily="18" charset="0"/>
                <a:ea typeface="Calibri" panose="020F0502020204030204" pitchFamily="34" charset="0"/>
              </a:rPr>
            </a:br>
            <a:r>
              <a:rPr lang="en-US" sz="2700" dirty="0">
                <a:solidFill>
                  <a:schemeClr val="accent2">
                    <a:lumMod val="50000"/>
                  </a:schemeClr>
                </a:solidFill>
                <a:effectLst/>
                <a:latin typeface="Times New Roman" panose="02020603050405020304" pitchFamily="18" charset="0"/>
                <a:ea typeface="Calibri" panose="020F0502020204030204" pitchFamily="34" charset="0"/>
              </a:rPr>
              <a:t> The curators of the exhibit credited DuBois as an </a:t>
            </a:r>
            <a:r>
              <a:rPr lang="en-US" sz="2700" dirty="0" err="1">
                <a:solidFill>
                  <a:schemeClr val="accent2">
                    <a:lumMod val="50000"/>
                  </a:schemeClr>
                </a:solidFill>
                <a:effectLst/>
                <a:latin typeface="Times New Roman" panose="02020603050405020304" pitchFamily="18" charset="0"/>
                <a:ea typeface="Calibri" panose="020F0502020204030204" pitchFamily="34" charset="0"/>
              </a:rPr>
              <a:t>afrofuturist</a:t>
            </a:r>
            <a:r>
              <a:rPr lang="en-US" sz="2700" dirty="0">
                <a:solidFill>
                  <a:schemeClr val="accent2">
                    <a:lumMod val="50000"/>
                  </a:schemeClr>
                </a:solidFill>
                <a:effectLst/>
                <a:latin typeface="Times New Roman" panose="02020603050405020304" pitchFamily="18" charset="0"/>
                <a:ea typeface="Calibri" panose="020F0502020204030204" pitchFamily="34" charset="0"/>
              </a:rPr>
              <a:t>. </a:t>
            </a:r>
            <a:br>
              <a:rPr lang="en-US" sz="2700" dirty="0">
                <a:solidFill>
                  <a:schemeClr val="accent2">
                    <a:lumMod val="50000"/>
                  </a:schemeClr>
                </a:solidFill>
                <a:effectLst/>
                <a:latin typeface="Times New Roman" panose="02020603050405020304" pitchFamily="18" charset="0"/>
                <a:ea typeface="Calibri" panose="020F0502020204030204" pitchFamily="34" charset="0"/>
              </a:rPr>
            </a:br>
            <a:r>
              <a:rPr lang="en-US" sz="2700" dirty="0">
                <a:solidFill>
                  <a:schemeClr val="accent2">
                    <a:lumMod val="50000"/>
                  </a:schemeClr>
                </a:solidFill>
                <a:effectLst/>
                <a:latin typeface="Times New Roman" panose="02020603050405020304" pitchFamily="18" charset="0"/>
                <a:ea typeface="Calibri" panose="020F0502020204030204" pitchFamily="34" charset="0"/>
              </a:rPr>
              <a:t>They cite </a:t>
            </a:r>
            <a:r>
              <a:rPr lang="en-US" sz="2700" i="0" u="none" strike="noStrike" baseline="0" dirty="0">
                <a:solidFill>
                  <a:schemeClr val="accent2">
                    <a:lumMod val="50000"/>
                  </a:schemeClr>
                </a:solidFill>
                <a:latin typeface="Times New Roman" panose="02020603050405020304" pitchFamily="18" charset="0"/>
              </a:rPr>
              <a:t>Chapter 10 of </a:t>
            </a:r>
            <a:r>
              <a:rPr lang="en-US" sz="2700" i="1" u="none" strike="noStrike" baseline="0" dirty="0" err="1">
                <a:solidFill>
                  <a:schemeClr val="accent2">
                    <a:lumMod val="50000"/>
                  </a:schemeClr>
                </a:solidFill>
                <a:latin typeface="Times New Roman" panose="02020603050405020304" pitchFamily="18" charset="0"/>
              </a:rPr>
              <a:t>Darkwater</a:t>
            </a:r>
            <a:r>
              <a:rPr lang="en-US" sz="2700" i="1" u="none" strike="noStrike" baseline="0" dirty="0">
                <a:solidFill>
                  <a:schemeClr val="accent2">
                    <a:lumMod val="50000"/>
                  </a:schemeClr>
                </a:solidFill>
                <a:latin typeface="Times New Roman" panose="02020603050405020304" pitchFamily="18" charset="0"/>
              </a:rPr>
              <a:t>: Voices from the Veil </a:t>
            </a:r>
            <a:br>
              <a:rPr lang="en-US" sz="2700" i="1" u="none" strike="noStrike" baseline="0" dirty="0">
                <a:solidFill>
                  <a:schemeClr val="accent2">
                    <a:lumMod val="50000"/>
                  </a:schemeClr>
                </a:solidFill>
                <a:latin typeface="Times New Roman" panose="02020603050405020304" pitchFamily="18" charset="0"/>
              </a:rPr>
            </a:br>
            <a:r>
              <a:rPr lang="en-US" sz="2700" u="none" strike="noStrike" baseline="0" dirty="0">
                <a:solidFill>
                  <a:schemeClr val="accent2">
                    <a:lumMod val="50000"/>
                  </a:schemeClr>
                </a:solidFill>
                <a:latin typeface="Times New Roman" panose="02020603050405020304" pitchFamily="18" charset="0"/>
              </a:rPr>
              <a:t>which</a:t>
            </a:r>
            <a:r>
              <a:rPr lang="en-US" sz="2700" i="1" u="none" strike="noStrike" baseline="0" dirty="0">
                <a:solidFill>
                  <a:schemeClr val="accent2">
                    <a:lumMod val="50000"/>
                  </a:schemeClr>
                </a:solidFill>
                <a:latin typeface="Times New Roman" panose="02020603050405020304" pitchFamily="18" charset="0"/>
              </a:rPr>
              <a:t> </a:t>
            </a:r>
            <a:r>
              <a:rPr lang="en-US" sz="2700" i="0" u="none" strike="noStrike" baseline="0" dirty="0">
                <a:solidFill>
                  <a:schemeClr val="accent2">
                    <a:lumMod val="50000"/>
                  </a:schemeClr>
                </a:solidFill>
                <a:latin typeface="Times New Roman" panose="02020603050405020304" pitchFamily="18" charset="0"/>
              </a:rPr>
              <a:t>recounts a short fictional story, "The Comet." </a:t>
            </a:r>
            <a:endParaRPr lang="en-US" sz="2700" dirty="0">
              <a:solidFill>
                <a:schemeClr val="accent2">
                  <a:lumMod val="50000"/>
                </a:schemeClr>
              </a:solidFill>
            </a:endParaRPr>
          </a:p>
        </p:txBody>
      </p:sp>
      <p:sp>
        <p:nvSpPr>
          <p:cNvPr id="3" name="Text Placeholder 2">
            <a:extLst>
              <a:ext uri="{FF2B5EF4-FFF2-40B4-BE49-F238E27FC236}">
                <a16:creationId xmlns:a16="http://schemas.microsoft.com/office/drawing/2014/main" id="{A25E3681-C2CE-530B-1D0E-800E6DCAA906}"/>
              </a:ext>
            </a:extLst>
          </p:cNvPr>
          <p:cNvSpPr>
            <a:spLocks noGrp="1"/>
          </p:cNvSpPr>
          <p:nvPr>
            <p:ph type="body" idx="1"/>
          </p:nvPr>
        </p:nvSpPr>
        <p:spPr>
          <a:xfrm>
            <a:off x="187890" y="2281804"/>
            <a:ext cx="9507255" cy="4444673"/>
          </a:xfrm>
        </p:spPr>
        <p:txBody>
          <a:bodyPr>
            <a:normAutofit/>
          </a:bodyPr>
          <a:lstStyle/>
          <a:p>
            <a:endParaRPr lang="en-US" sz="2800" b="0" i="0" dirty="0">
              <a:solidFill>
                <a:schemeClr val="accent2">
                  <a:lumMod val="75000"/>
                </a:schemeClr>
              </a:solidFill>
              <a:effectLst/>
              <a:latin typeface="patua one"/>
            </a:endParaRPr>
          </a:p>
          <a:p>
            <a:endParaRPr lang="en-US" dirty="0">
              <a:solidFill>
                <a:srgbClr val="FFD0E4"/>
              </a:solidFill>
              <a:latin typeface="patua one"/>
            </a:endParaRPr>
          </a:p>
          <a:p>
            <a:endParaRPr lang="en-US" dirty="0">
              <a:solidFill>
                <a:srgbClr val="FFD0E4"/>
              </a:solidFill>
              <a:latin typeface="patua one"/>
            </a:endParaRPr>
          </a:p>
          <a:p>
            <a:endParaRPr lang="en-US" dirty="0">
              <a:solidFill>
                <a:srgbClr val="FFD0E4"/>
              </a:solidFill>
              <a:latin typeface="patua one"/>
            </a:endParaRPr>
          </a:p>
          <a:p>
            <a:endParaRPr lang="en-US" dirty="0">
              <a:solidFill>
                <a:srgbClr val="FFD0E4"/>
              </a:solidFill>
              <a:latin typeface="patua one"/>
            </a:endParaRPr>
          </a:p>
          <a:p>
            <a:endParaRPr lang="en-US" dirty="0"/>
          </a:p>
        </p:txBody>
      </p:sp>
      <p:pic>
        <p:nvPicPr>
          <p:cNvPr id="8" name="Picture 7">
            <a:extLst>
              <a:ext uri="{FF2B5EF4-FFF2-40B4-BE49-F238E27FC236}">
                <a16:creationId xmlns:a16="http://schemas.microsoft.com/office/drawing/2014/main" id="{DB91EE27-0D75-71F3-C669-B644309B2E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2550" y="2281804"/>
            <a:ext cx="3537933" cy="4363999"/>
          </a:xfrm>
          <a:prstGeom prst="rect">
            <a:avLst/>
          </a:prstGeom>
          <a:noFill/>
          <a:ln>
            <a:noFill/>
          </a:ln>
        </p:spPr>
      </p:pic>
    </p:spTree>
    <p:extLst>
      <p:ext uri="{BB962C8B-B14F-4D97-AF65-F5344CB8AC3E}">
        <p14:creationId xmlns:p14="http://schemas.microsoft.com/office/powerpoint/2010/main" val="83671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7BF0-18D3-D936-F100-03DBF0FF696C}"/>
              </a:ext>
            </a:extLst>
          </p:cNvPr>
          <p:cNvSpPr>
            <a:spLocks noGrp="1"/>
          </p:cNvSpPr>
          <p:nvPr>
            <p:ph type="title"/>
          </p:nvPr>
        </p:nvSpPr>
        <p:spPr>
          <a:xfrm>
            <a:off x="702500" y="626378"/>
            <a:ext cx="9171341" cy="1320800"/>
          </a:xfrm>
        </p:spPr>
        <p:txBody>
          <a:bodyPr>
            <a:normAutofit fontScale="90000"/>
          </a:bodyPr>
          <a:lstStyle/>
          <a:p>
            <a:pPr algn="ctr"/>
            <a:r>
              <a:rPr lang="en-US" dirty="0"/>
              <a:t>Summary of “The Comet”</a:t>
            </a:r>
            <a:br>
              <a:rPr lang="en-US" dirty="0"/>
            </a:br>
            <a:br>
              <a:rPr lang="en-US" dirty="0"/>
            </a:br>
            <a:br>
              <a:rPr lang="en-US" dirty="0"/>
            </a:br>
            <a:r>
              <a:rPr lang="en-US" sz="3100" dirty="0"/>
              <a:t>T</a:t>
            </a: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he grizzly coming of Halley's Comet has a ravishing effect on New York City. The comet's toxic gases kill everyone except Jim, a Black man, and Julia, a wealthy White woman. Their venture to find their families leaves them vulnerable to emotion until a voice of reality hits Jim with the single N-word, called out by a White man. Jim is spared lynching as he had saved Julia's life. Their eyes never met again.</a:t>
            </a:r>
            <a:br>
              <a:rPr lang="en-US" sz="31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spTree>
    <p:extLst>
      <p:ext uri="{BB962C8B-B14F-4D97-AF65-F5344CB8AC3E}">
        <p14:creationId xmlns:p14="http://schemas.microsoft.com/office/powerpoint/2010/main" val="310035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DD2B-57BD-C20E-364F-846489733347}"/>
              </a:ext>
            </a:extLst>
          </p:cNvPr>
          <p:cNvSpPr>
            <a:spLocks noGrp="1"/>
          </p:cNvSpPr>
          <p:nvPr>
            <p:ph type="title"/>
          </p:nvPr>
        </p:nvSpPr>
        <p:spPr>
          <a:xfrm>
            <a:off x="585054" y="427837"/>
            <a:ext cx="8953227" cy="4664279"/>
          </a:xfrm>
        </p:spPr>
        <p:txBody>
          <a:bodyPr>
            <a:no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Critique of “The Comet”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Elia (2016) postulated that by portraying Jim as a Black man, DuBois engages in Black speculative fiction, a characterization of Afrofuturism. </a:t>
            </a:r>
            <a:br>
              <a:rPr lang="en-US" sz="18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DuBois reimagines the past and future of African Americans to articulate a historical and diasporic narrative (Womack, 2013).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DuBois approached the story</a:t>
            </a:r>
            <a:r>
              <a:rPr lang="en-US" sz="1800" i="1" kern="1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as a parable, with the supernatural element of the comet to speculate on racial discrimination, prejudices, and the chasm of the status quo (Elia, 2014).</a:t>
            </a:r>
            <a:br>
              <a:rPr lang="en-US" sz="1800" kern="1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Ogbunu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(2020) argued that DuBois' "foray into fantasy in 1920" bluntly takes a stance on racism's inevitability and lays the foundation for Afrofuturism.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Metaphorically, a century later, a comet carrying disease and social unrest is upending the world and revealing still-existing racism. Afrofuturism can help guide us "out of rubble" toward better alternatives.</a:t>
            </a:r>
            <a:endParaRPr lang="en-US" sz="18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4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4434-B7C7-3BB2-87F4-C819BF9124FB}"/>
              </a:ext>
            </a:extLst>
          </p:cNvPr>
          <p:cNvSpPr>
            <a:spLocks noGrp="1"/>
          </p:cNvSpPr>
          <p:nvPr>
            <p:ph type="title"/>
          </p:nvPr>
        </p:nvSpPr>
        <p:spPr>
          <a:xfrm>
            <a:off x="677334" y="609600"/>
            <a:ext cx="9028727" cy="1328257"/>
          </a:xfrm>
        </p:spPr>
        <p:txBody>
          <a:bodyPr>
            <a:normAutofit/>
          </a:bodyPr>
          <a:lstStyle/>
          <a:p>
            <a:pPr algn="ctr"/>
            <a:r>
              <a:rPr lang="en-US" sz="2800" dirty="0"/>
              <a:t>Quote from the Souls of </a:t>
            </a:r>
            <a:r>
              <a:rPr lang="en-US" sz="2800" dirty="0" err="1"/>
              <a:t>Blackfolk</a:t>
            </a:r>
            <a:r>
              <a:rPr lang="en-US" sz="2800" dirty="0"/>
              <a:t>: Essays and Sketches</a:t>
            </a:r>
          </a:p>
        </p:txBody>
      </p:sp>
      <p:sp>
        <p:nvSpPr>
          <p:cNvPr id="3" name="Text Placeholder 2">
            <a:extLst>
              <a:ext uri="{FF2B5EF4-FFF2-40B4-BE49-F238E27FC236}">
                <a16:creationId xmlns:a16="http://schemas.microsoft.com/office/drawing/2014/main" id="{A10787B4-76B7-EE96-AE7E-903A6CDA9F86}"/>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D7F7E0EE-5CB9-4A3C-1E02-FD8E5E124B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873" y="2074214"/>
            <a:ext cx="5715591" cy="4632982"/>
          </a:xfrm>
          <a:prstGeom prst="rect">
            <a:avLst/>
          </a:prstGeom>
          <a:noFill/>
          <a:ln>
            <a:noFill/>
          </a:ln>
        </p:spPr>
      </p:pic>
    </p:spTree>
    <p:extLst>
      <p:ext uri="{BB962C8B-B14F-4D97-AF65-F5344CB8AC3E}">
        <p14:creationId xmlns:p14="http://schemas.microsoft.com/office/powerpoint/2010/main" val="22234715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80</TotalTime>
  <Words>514</Words>
  <Application>Microsoft Office PowerPoint</Application>
  <PresentationFormat>Widescreen</PresentationFormat>
  <Paragraphs>19</Paragraphs>
  <Slides>10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patua one</vt:lpstr>
      <vt:lpstr>Times New Roman</vt:lpstr>
      <vt:lpstr>Trebuchet MS</vt:lpstr>
      <vt:lpstr>Wingdings 3</vt:lpstr>
      <vt:lpstr>Facet</vt:lpstr>
      <vt:lpstr>W.E.B. DuBois and Afrofuturism </vt:lpstr>
      <vt:lpstr>Afrofuturism</vt:lpstr>
      <vt:lpstr>PowerPoint Presentation</vt:lpstr>
      <vt:lpstr>W.E.B. Du Bois’s Data Portraits: Visualizing Black America: The Color Line at the Turn of the Twentieth Century  Edited by Whitney Battle-Baptiste and Britt Rusert W.E.B. Du Bois Center at the University of Massachusetts Amherst/Princeton Architectural Press  W.E.B. Du Bois’s exhibit at the 1900 Paris Exposition  offered him a chance to present a “graphical narrative”  of the dramatic gains made by Black Americans  since the end of slavery.  </vt:lpstr>
      <vt:lpstr>PowerPoint Presentation</vt:lpstr>
      <vt:lpstr> Smithsonian National Museum of African American History and Culture   The curators of the exhibit credited DuBois as an afrofuturist.  They cite Chapter 10 of Darkwater: Voices from the Veil  which recounts a short fictional story, "The Comet." </vt:lpstr>
      <vt:lpstr>Summary of “The Comet”   The grizzly coming of Halley's Comet has a ravishing effect on New York City. The comet's toxic gases kill everyone except Jim, a Black man, and Julia, a wealthy White woman. Their venture to find their families leaves them vulnerable to emotion until a voice of reality hits Jim with the single N-word, called out by a White man. Jim is spared lynching as he had saved Julia's life. Their eyes never met again. </vt:lpstr>
      <vt:lpstr> Critique of “The Comet”    Elia (2016) postulated that by portraying Jim as a Black man, DuBois engages in Black speculative fiction, a characterization of Afrofuturism.    DuBois reimagines the past and future of African Americans to articulate a historical and diasporic narrative (Womack, 2013).    DuBois approached the story as a parable, with the supernatural element of the comet to speculate on racial discrimination, prejudices, and the chasm of the status quo (Elia, 2014).    Ogbunu (2020) argued that DuBois' "foray into fantasy in 1920" bluntly takes a stance on racism's inevitability and lays the foundation for Afrofuturism.    Metaphorically, a century later, a comet carrying disease and social unrest is upending the world and revealing still-existing racism. Afrofuturism can help guide us "out of rubble" toward better alternatives.</vt:lpstr>
      <vt:lpstr>Quote from the Souls of Blackfolk: Essays and Sketches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DuBois and Afrofuturism </dc:title>
  <dc:creator>James Smith</dc:creator>
  <cp:lastModifiedBy>James Smith</cp:lastModifiedBy>
  <cp:revision>9</cp:revision>
  <dcterms:created xsi:type="dcterms:W3CDTF">2024-01-16T20:15:23Z</dcterms:created>
  <dcterms:modified xsi:type="dcterms:W3CDTF">2024-01-16T21:35:27Z</dcterms:modified>
</cp:coreProperties>
</file>